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5" r:id="rId2"/>
    <p:sldId id="266" r:id="rId3"/>
    <p:sldId id="256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1" r:id="rId13"/>
    <p:sldId id="277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napToGrid="0">
      <p:cViewPr varScale="1">
        <p:scale>
          <a:sx n="84" d="100"/>
          <a:sy n="84" d="100"/>
        </p:scale>
        <p:origin x="1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34468-AEBC-457D-82D6-D8CC913CE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A61F2-0580-44DD-9B48-2C8CFA2D1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13178-8207-4D09-8FA6-D8A93327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C5CDB-2510-43B1-B2E5-E20DBC7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E4D7A-1F7B-44DF-83E4-3218A61F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9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26733-242D-4CEB-ACBD-4B2778B6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2FB5D6-72D8-4D24-801B-5FE16EFBD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3498C-EB03-4293-B2B9-01BC7D73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A0B78-FD55-4EB4-A249-30FFB8AD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63ACC-D2D7-42F3-BB72-0FA49536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7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12361B-DDE1-4A18-9DC6-09A17C87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31D6C-86B5-4E8D-A774-128FAFF7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2F938-EFAC-4AB2-8390-166CBC80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6F5B-E64A-47E6-ACA4-635AB9C7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7ACFC-D0D7-4C21-B79F-AA10741A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1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F5E37-1348-414A-BF19-48C89CF9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D7A27-F4F2-41D1-9539-9D0BDF7D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C412F-F99D-4B2C-B674-41C52FDA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78C8E-11BE-40F5-92DB-6ED65CDE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D3FB2-F7BB-4409-9FCC-37514AAA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2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F6B5B-0A18-4792-9E95-CB828DD1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47C0A-77CE-40CD-AA6D-64072EA9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81934-DAEB-49B0-89F8-7340B385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72E02-005B-4B6F-B6AA-91D0F664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5389B-8029-4E3F-959E-FFABED5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6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4F051-A48B-4AD1-97B2-5B5E05C5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D9DC4-B116-4E3B-918F-88C0FDBD0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C5FAF-B07F-4C1E-906C-E53706B6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9821F-396E-4783-9FFA-203072C2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37CF5-775D-4B61-844C-368AF525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42B42-BB22-439C-A646-4A44D58C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B5B3A-CFA6-4679-8F62-419D29B9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E3993-2314-4ADE-8DA9-9917DBF7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EFED2-F774-4E92-8DCD-E43848CD3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18E2AD-7180-493B-98EB-AE97355E8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7D116-376E-438E-8326-56CD02933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3CBD0F-C848-47F8-A44A-43915010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FC7299-AE67-433A-829B-68F1F0E2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E9CD88-F115-4EAA-A927-B640164D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1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EB0E-D604-4C64-84DD-37467D47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43B03-8E10-4916-8A37-03688F90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77A8FB-9290-4063-8EED-A2421C7F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42F03-FDC9-4CDD-8B8D-114078E7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68B52-A8ED-499A-8603-634CE678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C9A0C5-B1CB-49D0-A332-6CDEED2A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E20F5-C889-4D66-8963-96D4A0A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3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A4D4-DB71-4FEC-94CB-FB05F6EE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D308D-2A1E-499A-9977-63A61988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DA854-79DF-48B7-BE0A-F97CF45BC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7D8F7-049A-4354-9A2B-8691D3E8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7AA1D-F6CF-4341-A147-2711D2FA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4324B-0F6B-49F8-82C5-AA349E57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1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9D2FB-EA32-4C1D-A346-9DE7BB4A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04A2AB-80A1-48DA-AC03-F1CDDFF2B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F82B5-256B-4265-9844-188FDB352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69E5F-E35F-425D-BEAE-152A892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B4CBE-6E9B-43A4-B0B7-6D0B5508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B8AE7-5822-4415-A899-A67D915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6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0B22DC-ECB1-4C29-84B8-55F0E387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99C32-1E6F-4AAA-AF1D-318A0328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17E9A-DD8A-4EC9-BC4A-3F5C702B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91E7-D2A0-4875-A6E8-7CF7465F66BF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1DF25-18C5-4BC8-8BCC-7F2204CC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3611-9272-4DB6-B80E-07502004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730E-53CF-479B-944A-E56F3A82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40B5DD-293A-40C1-9B1A-455FF7FD2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Pre-Knowledge for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Parser in Java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9DCF9-BDAE-42CD-BAE1-683C2D754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01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u="sng" dirty="0"/>
              <a:t>for </a:t>
            </a:r>
            <a:r>
              <a:rPr lang="en-US" altLang="zh-CN" sz="3200" u="sng" dirty="0" err="1"/>
              <a:t>CSc</a:t>
            </a:r>
            <a:r>
              <a:rPr lang="en-US" altLang="zh-CN" sz="3200" u="sng" dirty="0"/>
              <a:t> 4222/6222: Introduction of Cyber Security</a:t>
            </a:r>
            <a:endParaRPr lang="zh-CN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90408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 of ARP Spoofing Detection</a:t>
            </a:r>
            <a:endParaRPr lang="zh-CN" altLang="en-US" sz="3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59B8A-B36D-4F2D-92D6-228ADE0F5B1D}"/>
              </a:ext>
            </a:extLst>
          </p:cNvPr>
          <p:cNvSpPr/>
          <p:nvPr/>
        </p:nvSpPr>
        <p:spPr>
          <a:xfrm>
            <a:off x="1361064" y="52387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52CE3-93A2-4633-AABA-5684F5034996}"/>
              </a:ext>
            </a:extLst>
          </p:cNvPr>
          <p:cNvSpPr txBox="1"/>
          <p:nvPr/>
        </p:nvSpPr>
        <p:spPr>
          <a:xfrm>
            <a:off x="391886" y="1619286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Required actions for ARP Spoofing Detection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2BC84-DA34-4295-835F-C90411C8EA78}"/>
              </a:ext>
            </a:extLst>
          </p:cNvPr>
          <p:cNvSpPr/>
          <p:nvPr/>
        </p:nvSpPr>
        <p:spPr>
          <a:xfrm>
            <a:off x="391886" y="1988618"/>
            <a:ext cx="9516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pcap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.loop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PacketHandler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MS Reference Sans Serif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nextPacket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(Packet </a:t>
            </a:r>
            <a:r>
              <a:rPr lang="en-US" altLang="zh-CN" b="1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{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74A53C-C4C7-459A-87E4-DE8AEEEC83D9}"/>
              </a:ext>
            </a:extLst>
          </p:cNvPr>
          <p:cNvSpPr/>
          <p:nvPr/>
        </p:nvSpPr>
        <p:spPr>
          <a:xfrm>
            <a:off x="1264635" y="2690336"/>
            <a:ext cx="10524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.hasProtocol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(Protocol.</a:t>
            </a:r>
            <a:r>
              <a:rPr lang="en-US" altLang="zh-CN" b="1" i="1" dirty="0">
                <a:solidFill>
                  <a:srgbClr val="0000C0"/>
                </a:solidFill>
                <a:latin typeface="MS Reference Sans Serif" panose="020B0604030504040204" pitchFamily="34" charset="0"/>
              </a:rPr>
              <a:t>IPv4</a:t>
            </a:r>
            <a:r>
              <a:rPr lang="en-US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MACPacket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mac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MACPacket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Protocol.</a:t>
            </a:r>
            <a:r>
              <a:rPr lang="en-US" altLang="zh-CN" b="1" i="1" dirty="0" err="1">
                <a:solidFill>
                  <a:srgbClr val="0000C0"/>
                </a:solidFill>
                <a:latin typeface="MS Reference Sans Serif" panose="020B0604030504040204" pitchFamily="34" charset="0"/>
              </a:rPr>
              <a:t>ETHERNET_II</a:t>
            </a:r>
            <a:r>
              <a:rPr lang="en-US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String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srcmac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mac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.getSourceMacAddress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();</a:t>
            </a:r>
          </a:p>
          <a:p>
            <a:r>
              <a:rPr lang="sv-SE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IPPacket </a:t>
            </a:r>
            <a:r>
              <a:rPr lang="sv-SE" altLang="zh-CN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ipa</a:t>
            </a:r>
            <a:r>
              <a:rPr lang="sv-SE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(IPPacket) </a:t>
            </a:r>
            <a:r>
              <a:rPr lang="sv-SE" altLang="zh-CN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sv-SE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.getPacket(Protocol.</a:t>
            </a:r>
            <a:r>
              <a:rPr lang="sv-SE" altLang="zh-CN" b="1" i="1" dirty="0">
                <a:solidFill>
                  <a:srgbClr val="0000C0"/>
                </a:solidFill>
                <a:latin typeface="MS Reference Sans Serif" panose="020B0604030504040204" pitchFamily="34" charset="0"/>
              </a:rPr>
              <a:t>IPv4</a:t>
            </a:r>
            <a:r>
              <a:rPr lang="sv-SE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String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ipd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ipa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.getSourceIP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98F13A-76B7-4EC8-A80F-E2837E024BEC}"/>
              </a:ext>
            </a:extLst>
          </p:cNvPr>
          <p:cNvSpPr/>
          <p:nvPr/>
        </p:nvSpPr>
        <p:spPr>
          <a:xfrm>
            <a:off x="1361064" y="486938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DCC266-39A2-4A2A-86E2-E3F20AFE936A}"/>
              </a:ext>
            </a:extLst>
          </p:cNvPr>
          <p:cNvSpPr txBox="1"/>
          <p:nvPr/>
        </p:nvSpPr>
        <p:spPr>
          <a:xfrm>
            <a:off x="1526334" y="4259997"/>
            <a:ext cx="78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accent1">
                    <a:lumMod val="75000"/>
                  </a:schemeClr>
                </a:solidFill>
              </a:rPr>
              <a:t>Put codes here for additional actions</a:t>
            </a:r>
            <a:endParaRPr lang="zh-CN" alt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91E35A-E5EF-4647-B6E6-14963AEA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31" y="1619286"/>
            <a:ext cx="5404223" cy="47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 of ARP Spoofing Detection</a:t>
            </a:r>
            <a:endParaRPr lang="zh-CN" altLang="en-US" sz="3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59B8A-B36D-4F2D-92D6-228ADE0F5B1D}"/>
              </a:ext>
            </a:extLst>
          </p:cNvPr>
          <p:cNvSpPr/>
          <p:nvPr/>
        </p:nvSpPr>
        <p:spPr>
          <a:xfrm>
            <a:off x="1361064" y="52387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52CE3-93A2-4633-AABA-5684F5034996}"/>
              </a:ext>
            </a:extLst>
          </p:cNvPr>
          <p:cNvSpPr txBox="1"/>
          <p:nvPr/>
        </p:nvSpPr>
        <p:spPr>
          <a:xfrm>
            <a:off x="391886" y="1619286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ARP Spoofing Detection Judgment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2BC84-DA34-4295-835F-C90411C8EA78}"/>
              </a:ext>
            </a:extLst>
          </p:cNvPr>
          <p:cNvSpPr/>
          <p:nvPr/>
        </p:nvSpPr>
        <p:spPr>
          <a:xfrm>
            <a:off x="391886" y="1988618"/>
            <a:ext cx="9516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pcap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.loop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PacketHandler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MS Reference Sans Serif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nextPacket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(Packet </a:t>
            </a:r>
            <a:r>
              <a:rPr lang="en-US" altLang="zh-CN" b="1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{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74A53C-C4C7-459A-87E4-DE8AEEEC83D9}"/>
              </a:ext>
            </a:extLst>
          </p:cNvPr>
          <p:cNvSpPr/>
          <p:nvPr/>
        </p:nvSpPr>
        <p:spPr>
          <a:xfrm>
            <a:off x="1264635" y="2690336"/>
            <a:ext cx="10524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.hasProtocol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(Protocol.</a:t>
            </a:r>
            <a:r>
              <a:rPr lang="en-US" altLang="zh-CN" b="1" i="1" dirty="0">
                <a:solidFill>
                  <a:srgbClr val="0000C0"/>
                </a:solidFill>
                <a:latin typeface="MS Reference Sans Serif" panose="020B0604030504040204" pitchFamily="34" charset="0"/>
              </a:rPr>
              <a:t>IPv4</a:t>
            </a:r>
            <a:r>
              <a:rPr lang="en-US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MACPacket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mac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MACPacket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Protocol.</a:t>
            </a:r>
            <a:r>
              <a:rPr lang="en-US" altLang="zh-CN" b="1" i="1" dirty="0" err="1">
                <a:solidFill>
                  <a:srgbClr val="0000C0"/>
                </a:solidFill>
                <a:latin typeface="MS Reference Sans Serif" panose="020B0604030504040204" pitchFamily="34" charset="0"/>
              </a:rPr>
              <a:t>ETHERNET_II</a:t>
            </a:r>
            <a:r>
              <a:rPr lang="en-US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String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srcmac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mac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.getSourceMacAddress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();</a:t>
            </a:r>
          </a:p>
          <a:p>
            <a:r>
              <a:rPr lang="sv-SE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IPPacket </a:t>
            </a:r>
            <a:r>
              <a:rPr lang="sv-SE" altLang="zh-CN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ipa</a:t>
            </a:r>
            <a:r>
              <a:rPr lang="sv-SE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(IPPacket) </a:t>
            </a:r>
            <a:r>
              <a:rPr lang="sv-SE" altLang="zh-CN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sv-SE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.getPacket(Protocol.</a:t>
            </a:r>
            <a:r>
              <a:rPr lang="sv-SE" altLang="zh-CN" b="1" i="1" dirty="0">
                <a:solidFill>
                  <a:srgbClr val="0000C0"/>
                </a:solidFill>
                <a:latin typeface="MS Reference Sans Serif" panose="020B0604030504040204" pitchFamily="34" charset="0"/>
              </a:rPr>
              <a:t>IPv4</a:t>
            </a:r>
            <a:r>
              <a:rPr lang="sv-SE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String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ipd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ipa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.getSourceIP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98F13A-76B7-4EC8-A80F-E2837E024BEC}"/>
              </a:ext>
            </a:extLst>
          </p:cNvPr>
          <p:cNvSpPr/>
          <p:nvPr/>
        </p:nvSpPr>
        <p:spPr>
          <a:xfrm>
            <a:off x="1316660" y="491422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0D3F2A-9513-4C99-B3CC-4D7A6A8500AB}"/>
              </a:ext>
            </a:extLst>
          </p:cNvPr>
          <p:cNvSpPr/>
          <p:nvPr/>
        </p:nvSpPr>
        <p:spPr>
          <a:xfrm>
            <a:off x="1264635" y="4075331"/>
            <a:ext cx="10728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(!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ipd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.matches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MS Reference Sans Serif" panose="020B0604030504040204" pitchFamily="34" charset="0"/>
              </a:rPr>
              <a:t>"192.168.0.100"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&amp;&amp; 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srcmac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.matches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MS Reference Sans Serif" panose="020B0604030504040204" pitchFamily="34" charset="0"/>
              </a:rPr>
              <a:t>"7C:D1:C3:94:9E:B8"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)){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4DD2A5-0702-4B10-AE88-62F858D649BF}"/>
              </a:ext>
            </a:extLst>
          </p:cNvPr>
          <p:cNvSpPr/>
          <p:nvPr/>
        </p:nvSpPr>
        <p:spPr>
          <a:xfrm>
            <a:off x="1577774" y="459951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6D708C-126A-4485-91B1-6108B04FB3F5}"/>
              </a:ext>
            </a:extLst>
          </p:cNvPr>
          <p:cNvSpPr txBox="1"/>
          <p:nvPr/>
        </p:nvSpPr>
        <p:spPr>
          <a:xfrm>
            <a:off x="1743044" y="4337422"/>
            <a:ext cx="78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accent1">
                    <a:lumMod val="75000"/>
                  </a:schemeClr>
                </a:solidFill>
              </a:rPr>
              <a:t>Put codes here for additional actions</a:t>
            </a:r>
            <a:endParaRPr lang="zh-CN" alt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874237" y="469702"/>
            <a:ext cx="959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Port Scan</a:t>
            </a:r>
            <a:endParaRPr lang="zh-CN" altLang="en-US" sz="5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38C203-A336-4742-953F-7F41FB8AA809}"/>
              </a:ext>
            </a:extLst>
          </p:cNvPr>
          <p:cNvSpPr txBox="1"/>
          <p:nvPr/>
        </p:nvSpPr>
        <p:spPr>
          <a:xfrm>
            <a:off x="198783" y="1601620"/>
            <a:ext cx="1152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is ARP Spoofing Attack?</a:t>
            </a:r>
            <a:endParaRPr lang="zh-CN" altLang="en-US" sz="2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320D6B-03F0-4FED-B88A-C3E90573316C}"/>
              </a:ext>
            </a:extLst>
          </p:cNvPr>
          <p:cNvGrpSpPr/>
          <p:nvPr/>
        </p:nvGrpSpPr>
        <p:grpSpPr>
          <a:xfrm>
            <a:off x="444784" y="2529329"/>
            <a:ext cx="2182496" cy="1534295"/>
            <a:chOff x="761544" y="2144825"/>
            <a:chExt cx="2182496" cy="1534295"/>
          </a:xfrm>
        </p:grpSpPr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19F9EBDF-8843-4EA2-B5D0-3557F71E2260}"/>
                </a:ext>
              </a:extLst>
            </p:cNvPr>
            <p:cNvSpPr/>
            <p:nvPr/>
          </p:nvSpPr>
          <p:spPr>
            <a:xfrm>
              <a:off x="982551" y="2144825"/>
              <a:ext cx="1374440" cy="82920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User A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147E2C1-D458-4FC5-87E6-9D302F82426A}"/>
                </a:ext>
              </a:extLst>
            </p:cNvPr>
            <p:cNvSpPr txBox="1"/>
            <p:nvPr/>
          </p:nvSpPr>
          <p:spPr>
            <a:xfrm>
              <a:off x="939531" y="3014396"/>
              <a:ext cx="2004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192.168.0.100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C24B4BE-7C8E-47E1-A4A1-54F5D08BA462}"/>
                </a:ext>
              </a:extLst>
            </p:cNvPr>
            <p:cNvSpPr txBox="1"/>
            <p:nvPr/>
          </p:nvSpPr>
          <p:spPr>
            <a:xfrm>
              <a:off x="761544" y="3309788"/>
              <a:ext cx="202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7c:d1:c3:94:9e:be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522C7E-34B5-404C-A30E-8A3E121A5A07}"/>
              </a:ext>
            </a:extLst>
          </p:cNvPr>
          <p:cNvGrpSpPr/>
          <p:nvPr/>
        </p:nvGrpSpPr>
        <p:grpSpPr>
          <a:xfrm>
            <a:off x="4566458" y="2550903"/>
            <a:ext cx="2104119" cy="1448659"/>
            <a:chOff x="7202101" y="2341291"/>
            <a:chExt cx="2104119" cy="1448659"/>
          </a:xfrm>
        </p:grpSpPr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262D2ACB-B37B-4684-8DE9-ED20BF255205}"/>
                </a:ext>
              </a:extLst>
            </p:cNvPr>
            <p:cNvSpPr/>
            <p:nvPr/>
          </p:nvSpPr>
          <p:spPr>
            <a:xfrm>
              <a:off x="7451652" y="2341291"/>
              <a:ext cx="1374440" cy="82920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User B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9A9347C-95B4-4F21-B660-5816186E85F7}"/>
                </a:ext>
              </a:extLst>
            </p:cNvPr>
            <p:cNvSpPr txBox="1"/>
            <p:nvPr/>
          </p:nvSpPr>
          <p:spPr>
            <a:xfrm>
              <a:off x="7301711" y="3170498"/>
              <a:ext cx="2004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192.168.0.103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265480-1B07-4609-A169-37A8A6D3C369}"/>
                </a:ext>
              </a:extLst>
            </p:cNvPr>
            <p:cNvSpPr txBox="1"/>
            <p:nvPr/>
          </p:nvSpPr>
          <p:spPr>
            <a:xfrm>
              <a:off x="7202101" y="3420618"/>
              <a:ext cx="202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d8:96:95:01:a5:c9</a:t>
              </a:r>
              <a:endParaRPr lang="zh-CN" altLang="en-US" dirty="0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9954BC3-D1D3-48EE-850D-BC136FD13762}"/>
              </a:ext>
            </a:extLst>
          </p:cNvPr>
          <p:cNvCxnSpPr>
            <a:stCxn id="5" idx="7"/>
            <a:endCxn id="11" idx="1"/>
          </p:cNvCxnSpPr>
          <p:nvPr/>
        </p:nvCxnSpPr>
        <p:spPr>
          <a:xfrm>
            <a:off x="1838949" y="2650764"/>
            <a:ext cx="3178342" cy="2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862B708-F1E9-4642-A21B-82B62B232A8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040231" y="2943933"/>
            <a:ext cx="2775778" cy="2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802A139-9F66-43A1-ADED-C90F8C8F0577}"/>
              </a:ext>
            </a:extLst>
          </p:cNvPr>
          <p:cNvCxnSpPr>
            <a:cxnSpLocks/>
            <a:stCxn id="5" idx="5"/>
            <a:endCxn id="11" idx="3"/>
          </p:cNvCxnSpPr>
          <p:nvPr/>
        </p:nvCxnSpPr>
        <p:spPr>
          <a:xfrm>
            <a:off x="1838949" y="3237101"/>
            <a:ext cx="3178342" cy="2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E84D502-EF95-4342-9E0A-70FC4F75D1F7}"/>
              </a:ext>
            </a:extLst>
          </p:cNvPr>
          <p:cNvSpPr txBox="1"/>
          <p:nvPr/>
        </p:nvSpPr>
        <p:spPr>
          <a:xfrm>
            <a:off x="3049733" y="2530891"/>
            <a:ext cx="96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A39F8C1-B492-4EB3-A42A-CD240AAFE366}"/>
              </a:ext>
            </a:extLst>
          </p:cNvPr>
          <p:cNvSpPr txBox="1"/>
          <p:nvPr/>
        </p:nvSpPr>
        <p:spPr>
          <a:xfrm>
            <a:off x="3049886" y="2839257"/>
            <a:ext cx="96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CE761E-E55B-4550-B83C-4CE0A91B80AF}"/>
              </a:ext>
            </a:extLst>
          </p:cNvPr>
          <p:cNvSpPr txBox="1"/>
          <p:nvPr/>
        </p:nvSpPr>
        <p:spPr>
          <a:xfrm>
            <a:off x="6593714" y="2601186"/>
            <a:ext cx="5745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What should be checked to detect a Port Scan?</a:t>
            </a:r>
            <a:endParaRPr lang="zh-CN" altLang="en-US" sz="2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475599F-70EA-47FF-A8A8-AA86EE2BABFB}"/>
              </a:ext>
            </a:extLst>
          </p:cNvPr>
          <p:cNvSpPr txBox="1"/>
          <p:nvPr/>
        </p:nvSpPr>
        <p:spPr>
          <a:xfrm>
            <a:off x="6956469" y="3045903"/>
            <a:ext cx="332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Source IP Address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Destination IP Address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Destination Port No.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1E5AE5-777D-4674-97F4-A799707DBB6A}"/>
              </a:ext>
            </a:extLst>
          </p:cNvPr>
          <p:cNvSpPr txBox="1"/>
          <p:nvPr/>
        </p:nvSpPr>
        <p:spPr>
          <a:xfrm>
            <a:off x="1306000" y="2060136"/>
            <a:ext cx="436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Huge number of connections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58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 of </a:t>
            </a:r>
            <a:r>
              <a:rPr lang="en-US" altLang="zh-CN" sz="3600" b="1" dirty="0" err="1"/>
              <a:t>PortScan</a:t>
            </a:r>
            <a:r>
              <a:rPr lang="en-US" altLang="zh-CN" sz="3600" b="1" dirty="0"/>
              <a:t> Detection</a:t>
            </a:r>
            <a:endParaRPr lang="zh-CN" altLang="en-US" sz="3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59B8A-B36D-4F2D-92D6-228ADE0F5B1D}"/>
              </a:ext>
            </a:extLst>
          </p:cNvPr>
          <p:cNvSpPr/>
          <p:nvPr/>
        </p:nvSpPr>
        <p:spPr>
          <a:xfrm>
            <a:off x="1361064" y="52387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52CE3-93A2-4633-AABA-5684F5034996}"/>
              </a:ext>
            </a:extLst>
          </p:cNvPr>
          <p:cNvSpPr txBox="1"/>
          <p:nvPr/>
        </p:nvSpPr>
        <p:spPr>
          <a:xfrm>
            <a:off x="391886" y="1619286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Read each row of the .</a:t>
            </a:r>
            <a:r>
              <a:rPr lang="en-US" altLang="zh-CN" dirty="0" err="1"/>
              <a:t>pcap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2BC84-DA34-4295-835F-C90411C8EA78}"/>
              </a:ext>
            </a:extLst>
          </p:cNvPr>
          <p:cNvSpPr/>
          <p:nvPr/>
        </p:nvSpPr>
        <p:spPr>
          <a:xfrm>
            <a:off x="391886" y="1988618"/>
            <a:ext cx="9516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pcap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.loop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PacketHandler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MS Reference Sans Serif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nextPacket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(Packet </a:t>
            </a:r>
            <a:r>
              <a:rPr lang="en-US" altLang="zh-CN" b="1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{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98F13A-76B7-4EC8-A80F-E2837E024BEC}"/>
              </a:ext>
            </a:extLst>
          </p:cNvPr>
          <p:cNvSpPr/>
          <p:nvPr/>
        </p:nvSpPr>
        <p:spPr>
          <a:xfrm>
            <a:off x="1361064" y="486938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DCC266-39A2-4A2A-86E2-E3F20AFE936A}"/>
              </a:ext>
            </a:extLst>
          </p:cNvPr>
          <p:cNvSpPr txBox="1"/>
          <p:nvPr/>
        </p:nvSpPr>
        <p:spPr>
          <a:xfrm>
            <a:off x="1526334" y="3576720"/>
            <a:ext cx="78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accent1">
                    <a:lumMod val="75000"/>
                  </a:schemeClr>
                </a:solidFill>
              </a:rPr>
              <a:t>Put codes here for additional actions</a:t>
            </a:r>
            <a:endParaRPr lang="zh-CN" alt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5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 of </a:t>
            </a:r>
            <a:r>
              <a:rPr lang="en-US" altLang="zh-CN" sz="3600" b="1" dirty="0" err="1"/>
              <a:t>PortScan</a:t>
            </a:r>
            <a:r>
              <a:rPr lang="en-US" altLang="zh-CN" sz="3600" b="1" dirty="0"/>
              <a:t> Detection</a:t>
            </a:r>
            <a:endParaRPr lang="zh-CN" altLang="en-US" sz="3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59B8A-B36D-4F2D-92D6-228ADE0F5B1D}"/>
              </a:ext>
            </a:extLst>
          </p:cNvPr>
          <p:cNvSpPr/>
          <p:nvPr/>
        </p:nvSpPr>
        <p:spPr>
          <a:xfrm>
            <a:off x="1361064" y="52387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52CE3-93A2-4633-AABA-5684F5034996}"/>
              </a:ext>
            </a:extLst>
          </p:cNvPr>
          <p:cNvSpPr txBox="1"/>
          <p:nvPr/>
        </p:nvSpPr>
        <p:spPr>
          <a:xfrm>
            <a:off x="391886" y="1619286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Collect all Source IPs and Destination IPs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2BC84-DA34-4295-835F-C90411C8EA78}"/>
              </a:ext>
            </a:extLst>
          </p:cNvPr>
          <p:cNvSpPr/>
          <p:nvPr/>
        </p:nvSpPr>
        <p:spPr>
          <a:xfrm>
            <a:off x="391886" y="1988618"/>
            <a:ext cx="9516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pcap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.loop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PacketHandler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MS Reference Sans Serif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nextPacket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(Packet </a:t>
            </a:r>
            <a:r>
              <a:rPr lang="en-US" altLang="zh-CN" b="1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{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98F13A-76B7-4EC8-A80F-E2837E024BEC}"/>
              </a:ext>
            </a:extLst>
          </p:cNvPr>
          <p:cNvSpPr/>
          <p:nvPr/>
        </p:nvSpPr>
        <p:spPr>
          <a:xfrm>
            <a:off x="1361064" y="486938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F471B5-7FF6-4B09-A447-9397AF9B6F15}"/>
              </a:ext>
            </a:extLst>
          </p:cNvPr>
          <p:cNvSpPr/>
          <p:nvPr/>
        </p:nvSpPr>
        <p:spPr>
          <a:xfrm>
            <a:off x="1255171" y="2581025"/>
            <a:ext cx="99746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.hasProtocol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Protocol.</a:t>
            </a:r>
            <a:r>
              <a:rPr lang="en-US" altLang="zh-CN" b="1" i="1" dirty="0" err="1">
                <a:solidFill>
                  <a:srgbClr val="0000C0"/>
                </a:solidFill>
                <a:latin typeface="MS Reference Sans Serif" panose="020B0604030504040204" pitchFamily="34" charset="0"/>
              </a:rPr>
              <a:t>TCP</a:t>
            </a:r>
            <a:r>
              <a:rPr lang="en-US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Protocol.</a:t>
            </a:r>
            <a:r>
              <a:rPr lang="en-US" altLang="zh-CN" b="1" i="1" dirty="0" err="1">
                <a:solidFill>
                  <a:srgbClr val="0000C0"/>
                </a:solidFill>
                <a:latin typeface="MS Reference Sans Serif" panose="020B0604030504040204" pitchFamily="34" charset="0"/>
              </a:rPr>
              <a:t>TCP</a:t>
            </a:r>
            <a:r>
              <a:rPr lang="en-US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String </a:t>
            </a:r>
            <a:r>
              <a:rPr lang="en-US" altLang="zh-CN" u="sng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scrIP</a:t>
            </a:r>
            <a:r>
              <a:rPr lang="en-US" altLang="zh-CN" u="sng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u="sng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.getSourceIP</a:t>
            </a:r>
            <a:r>
              <a:rPr lang="en-US" altLang="zh-CN" u="sng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(!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SourceIP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.contains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.getSourceIP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())){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	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SourceIP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.getSourceIP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());}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(!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DestinationIP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.contains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.getDestinationIP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())){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	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DestinationIP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.getDestinationIP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());}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        </a:t>
            </a:r>
            <a:endParaRPr lang="en-US" altLang="zh-CN" dirty="0">
              <a:solidFill>
                <a:srgbClr val="000000"/>
              </a:solidFill>
              <a:latin typeface="MS Reference Sans Serif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C6D839-649C-421E-8AB7-BDC4B221AF56}"/>
              </a:ext>
            </a:extLst>
          </p:cNvPr>
          <p:cNvSpPr/>
          <p:nvPr/>
        </p:nvSpPr>
        <p:spPr>
          <a:xfrm>
            <a:off x="4879186" y="1416084"/>
            <a:ext cx="8362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&lt;String&gt;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SourceIP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&lt;String&gt;();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&lt;String&gt;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DestinationIP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&lt;String&gt;();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 of </a:t>
            </a:r>
            <a:r>
              <a:rPr lang="en-US" altLang="zh-CN" sz="3600" b="1" dirty="0" err="1"/>
              <a:t>PortScan</a:t>
            </a:r>
            <a:r>
              <a:rPr lang="en-US" altLang="zh-CN" sz="3600" b="1" dirty="0"/>
              <a:t> Detection</a:t>
            </a:r>
            <a:endParaRPr lang="zh-CN" altLang="en-US" sz="3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59B8A-B36D-4F2D-92D6-228ADE0F5B1D}"/>
              </a:ext>
            </a:extLst>
          </p:cNvPr>
          <p:cNvSpPr/>
          <p:nvPr/>
        </p:nvSpPr>
        <p:spPr>
          <a:xfrm>
            <a:off x="1361064" y="54346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52CE3-93A2-4633-AABA-5684F5034996}"/>
              </a:ext>
            </a:extLst>
          </p:cNvPr>
          <p:cNvSpPr txBox="1"/>
          <p:nvPr/>
        </p:nvSpPr>
        <p:spPr>
          <a:xfrm>
            <a:off x="391886" y="1619286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Collect scanned Ports for each pair of Source IP and Destination IP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2BC84-DA34-4295-835F-C90411C8EA78}"/>
              </a:ext>
            </a:extLst>
          </p:cNvPr>
          <p:cNvSpPr/>
          <p:nvPr/>
        </p:nvSpPr>
        <p:spPr>
          <a:xfrm>
            <a:off x="391886" y="1988618"/>
            <a:ext cx="9516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pcap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.loop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PacketHandler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MS Reference Sans Serif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nextPacket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(Packet </a:t>
            </a:r>
            <a:r>
              <a:rPr lang="en-US" altLang="zh-CN" b="1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{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98F13A-76B7-4EC8-A80F-E2837E024BEC}"/>
              </a:ext>
            </a:extLst>
          </p:cNvPr>
          <p:cNvSpPr/>
          <p:nvPr/>
        </p:nvSpPr>
        <p:spPr>
          <a:xfrm>
            <a:off x="1361064" y="494122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954A6-872A-4C5C-A8DE-4120D997A5CF}"/>
              </a:ext>
            </a:extLst>
          </p:cNvPr>
          <p:cNvSpPr/>
          <p:nvPr/>
        </p:nvSpPr>
        <p:spPr>
          <a:xfrm>
            <a:off x="4576355" y="1269922"/>
            <a:ext cx="8088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&lt;Integer&gt; </a:t>
            </a:r>
            <a:r>
              <a:rPr lang="en-US" altLang="zh-CN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Port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&lt;Integer&gt;();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1263D5-2717-47EE-9D7A-65CC2C73C283}"/>
              </a:ext>
            </a:extLst>
          </p:cNvPr>
          <p:cNvSpPr/>
          <p:nvPr/>
        </p:nvSpPr>
        <p:spPr>
          <a:xfrm>
            <a:off x="1810486" y="2540566"/>
            <a:ext cx="1074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.hasProtocol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Protocol.</a:t>
            </a:r>
            <a:r>
              <a:rPr lang="en-US" altLang="zh-CN" b="1" i="1" dirty="0" err="1">
                <a:solidFill>
                  <a:srgbClr val="0000C0"/>
                </a:solidFill>
                <a:latin typeface="MS Reference Sans Serif" panose="020B0604030504040204" pitchFamily="34" charset="0"/>
              </a:rPr>
              <a:t>TCP</a:t>
            </a:r>
            <a:r>
              <a:rPr lang="en-US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.getPacket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Protocol.</a:t>
            </a:r>
            <a:r>
              <a:rPr lang="en-US" altLang="zh-CN" b="1" i="1" dirty="0" err="1">
                <a:solidFill>
                  <a:srgbClr val="0000C0"/>
                </a:solidFill>
                <a:latin typeface="MS Reference Sans Serif" panose="020B0604030504040204" pitchFamily="34" charset="0"/>
              </a:rPr>
              <a:t>TCP</a:t>
            </a:r>
            <a:r>
              <a:rPr lang="en-US" altLang="zh-CN" b="1" i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String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tcpsrc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.getSourceIP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String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tcpdest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.getDestinationIP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MS Reference Sans Serif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tcpsrc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.matches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scrip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)&amp;&amp;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tcpdest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desip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	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(!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Port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.contains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.getDestinationPort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())){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	    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Port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tcppacket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.getDestinationPort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3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 of </a:t>
            </a:r>
            <a:r>
              <a:rPr lang="en-US" altLang="zh-CN" sz="3600" b="1" dirty="0" err="1"/>
              <a:t>PortScan</a:t>
            </a:r>
            <a:r>
              <a:rPr lang="en-US" altLang="zh-CN" sz="3600" b="1" dirty="0"/>
              <a:t> Detection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52CE3-93A2-4633-AABA-5684F5034996}"/>
              </a:ext>
            </a:extLst>
          </p:cNvPr>
          <p:cNvSpPr txBox="1"/>
          <p:nvPr/>
        </p:nvSpPr>
        <p:spPr>
          <a:xfrm>
            <a:off x="391886" y="1619286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Port Scan Detection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331E91-3B5B-4CB1-B75F-D097DD46F479}"/>
              </a:ext>
            </a:extLst>
          </p:cNvPr>
          <p:cNvSpPr/>
          <p:nvPr/>
        </p:nvSpPr>
        <p:spPr>
          <a:xfrm>
            <a:off x="823600" y="2153316"/>
            <a:ext cx="2514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Port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.size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()&gt;100){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7C359-01CE-4D25-9597-E86E34302E18}"/>
              </a:ext>
            </a:extLst>
          </p:cNvPr>
          <p:cNvSpPr txBox="1"/>
          <p:nvPr/>
        </p:nvSpPr>
        <p:spPr>
          <a:xfrm>
            <a:off x="1868557" y="2595533"/>
            <a:ext cx="832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accent1">
                    <a:lumMod val="75000"/>
                  </a:schemeClr>
                </a:solidFill>
              </a:rPr>
              <a:t>Output a file includes all violated source IP, victim Des IP and packet No.</a:t>
            </a:r>
            <a:endParaRPr lang="zh-CN" alt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56F85D-7143-4B82-B57C-2676A242A5AB}"/>
              </a:ext>
            </a:extLst>
          </p:cNvPr>
          <p:cNvSpPr/>
          <p:nvPr/>
        </p:nvSpPr>
        <p:spPr>
          <a:xfrm>
            <a:off x="823600" y="312956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MS Reference Sans Serif" panose="020B060403050404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874237" y="469702"/>
            <a:ext cx="959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Information Included in </a:t>
            </a:r>
            <a:r>
              <a:rPr lang="en-US" altLang="zh-CN" sz="5400" b="1" dirty="0" err="1"/>
              <a:t>Pcap</a:t>
            </a:r>
            <a:endParaRPr lang="zh-CN" altLang="en-US" sz="5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2BEB18-B45A-4338-A08A-CCF39C11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02" y="2356286"/>
            <a:ext cx="10670146" cy="28801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AFEA93-51E2-4D1F-885D-9916A65F3EB1}"/>
              </a:ext>
            </a:extLst>
          </p:cNvPr>
          <p:cNvSpPr txBox="1"/>
          <p:nvPr/>
        </p:nvSpPr>
        <p:spPr>
          <a:xfrm>
            <a:off x="261257" y="1689993"/>
            <a:ext cx="913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Read .</a:t>
            </a:r>
            <a:r>
              <a:rPr lang="en-US" altLang="zh-CN" sz="2400" dirty="0" err="1"/>
              <a:t>pcap</a:t>
            </a:r>
            <a:r>
              <a:rPr lang="en-US" altLang="zh-CN" sz="2400" dirty="0"/>
              <a:t> file by </a:t>
            </a:r>
            <a:r>
              <a:rPr lang="en-US" altLang="zh-CN" sz="2400" dirty="0" err="1"/>
              <a:t>WireShark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090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874237" y="469702"/>
            <a:ext cx="959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Information Included in </a:t>
            </a:r>
            <a:r>
              <a:rPr lang="en-US" altLang="zh-CN" sz="5400" b="1" dirty="0" err="1"/>
              <a:t>Pcap</a:t>
            </a:r>
            <a:endParaRPr lang="zh-CN" altLang="en-US" sz="5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4ECE84-62CD-45C2-AAB4-E2A3DDF1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61" y="2201571"/>
            <a:ext cx="10317763" cy="44108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537322E-A8D6-4086-A323-D17088347A0F}"/>
              </a:ext>
            </a:extLst>
          </p:cNvPr>
          <p:cNvSpPr txBox="1"/>
          <p:nvPr/>
        </p:nvSpPr>
        <p:spPr>
          <a:xfrm>
            <a:off x="357808" y="1566469"/>
            <a:ext cx="913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Transform .</a:t>
            </a:r>
            <a:r>
              <a:rPr lang="en-US" altLang="zh-CN" sz="2400" dirty="0" err="1"/>
              <a:t>pcap</a:t>
            </a:r>
            <a:r>
              <a:rPr lang="en-US" altLang="zh-CN" sz="2400" dirty="0"/>
              <a:t> file into .csv: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1AAA7E-BFFE-4AE5-8796-F4119AC730A3}"/>
              </a:ext>
            </a:extLst>
          </p:cNvPr>
          <p:cNvSpPr txBox="1"/>
          <p:nvPr/>
        </p:nvSpPr>
        <p:spPr>
          <a:xfrm>
            <a:off x="4339140" y="1619597"/>
            <a:ext cx="74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Apple_94:93:b8,</a:t>
            </a:r>
            <a:r>
              <a:rPr lang="zh-CN" altLang="en-US" dirty="0"/>
              <a:t> </a:t>
            </a:r>
            <a:r>
              <a:rPr lang="en-US" altLang="zh-CN" dirty="0"/>
              <a:t>Tp-LinkT_cd:57:6e, ARP, 42, Who has 192.16...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8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874237" y="469702"/>
            <a:ext cx="959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Information Included in </a:t>
            </a:r>
            <a:r>
              <a:rPr lang="en-US" altLang="zh-CN" sz="5400" b="1" dirty="0" err="1"/>
              <a:t>Pcap</a:t>
            </a:r>
            <a:endParaRPr lang="zh-CN" altLang="en-US" sz="5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64E3D7-4316-4DFF-8B8F-66F36FA1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1447567"/>
            <a:ext cx="8918699" cy="24073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21565B-940E-427E-BB5B-33E72175E10B}"/>
              </a:ext>
            </a:extLst>
          </p:cNvPr>
          <p:cNvSpPr txBox="1"/>
          <p:nvPr/>
        </p:nvSpPr>
        <p:spPr>
          <a:xfrm>
            <a:off x="335091" y="4026768"/>
            <a:ext cx="1149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can read the following information included in a .</a:t>
            </a:r>
            <a:r>
              <a:rPr lang="en-US" altLang="zh-CN" sz="2400" dirty="0" err="1"/>
              <a:t>pcap</a:t>
            </a:r>
            <a:r>
              <a:rPr lang="en-US" altLang="zh-CN" sz="2400" dirty="0"/>
              <a:t> file by our eyes: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1FB1D4-2CE8-4ADD-9C1F-0A7C246CB4E8}"/>
              </a:ext>
            </a:extLst>
          </p:cNvPr>
          <p:cNvSpPr txBox="1"/>
          <p:nvPr/>
        </p:nvSpPr>
        <p:spPr>
          <a:xfrm>
            <a:off x="420283" y="4566320"/>
            <a:ext cx="11120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Packets No.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Arriving time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Source IP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Destination IP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Protocol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Length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3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874237" y="469702"/>
            <a:ext cx="959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ARP Spoofing Attack</a:t>
            </a:r>
            <a:endParaRPr lang="zh-CN" altLang="en-US" sz="5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38C203-A336-4742-953F-7F41FB8AA809}"/>
              </a:ext>
            </a:extLst>
          </p:cNvPr>
          <p:cNvSpPr txBox="1"/>
          <p:nvPr/>
        </p:nvSpPr>
        <p:spPr>
          <a:xfrm>
            <a:off x="198783" y="1601620"/>
            <a:ext cx="1152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is ARP Spoofing Attack?</a:t>
            </a:r>
            <a:endParaRPr lang="zh-CN" altLang="en-US" sz="2400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9F9EBDF-8843-4EA2-B5D0-3557F71E2260}"/>
              </a:ext>
            </a:extLst>
          </p:cNvPr>
          <p:cNvSpPr/>
          <p:nvPr/>
        </p:nvSpPr>
        <p:spPr>
          <a:xfrm>
            <a:off x="982551" y="2144825"/>
            <a:ext cx="1374440" cy="8292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User A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F9571818-C31F-4914-9C6E-CEE8D42CB641}"/>
              </a:ext>
            </a:extLst>
          </p:cNvPr>
          <p:cNvSpPr/>
          <p:nvPr/>
        </p:nvSpPr>
        <p:spPr>
          <a:xfrm>
            <a:off x="7586871" y="3014396"/>
            <a:ext cx="1374440" cy="8292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Server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262D2ACB-B37B-4684-8DE9-ED20BF255205}"/>
              </a:ext>
            </a:extLst>
          </p:cNvPr>
          <p:cNvSpPr/>
          <p:nvPr/>
        </p:nvSpPr>
        <p:spPr>
          <a:xfrm>
            <a:off x="959980" y="3883969"/>
            <a:ext cx="1374440" cy="8292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User B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0FBFF1-2B1D-4D12-AF14-05EF27CBCCC9}"/>
              </a:ext>
            </a:extLst>
          </p:cNvPr>
          <p:cNvGrpSpPr/>
          <p:nvPr/>
        </p:nvGrpSpPr>
        <p:grpSpPr>
          <a:xfrm>
            <a:off x="4208520" y="3014396"/>
            <a:ext cx="1107503" cy="829207"/>
            <a:chOff x="3725754" y="3014396"/>
            <a:chExt cx="1107503" cy="829207"/>
          </a:xfrm>
        </p:grpSpPr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42EBE89C-92A9-48F9-B9A4-C16BF432C1B4}"/>
                </a:ext>
              </a:extLst>
            </p:cNvPr>
            <p:cNvSpPr/>
            <p:nvPr/>
          </p:nvSpPr>
          <p:spPr>
            <a:xfrm>
              <a:off x="3725754" y="3014396"/>
              <a:ext cx="1107503" cy="82920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十字 11">
              <a:extLst>
                <a:ext uri="{FF2B5EF4-FFF2-40B4-BE49-F238E27FC236}">
                  <a16:creationId xmlns:a16="http://schemas.microsoft.com/office/drawing/2014/main" id="{D73A386A-8E10-4694-B6E0-08F120C4CABD}"/>
                </a:ext>
              </a:extLst>
            </p:cNvPr>
            <p:cNvSpPr/>
            <p:nvPr/>
          </p:nvSpPr>
          <p:spPr>
            <a:xfrm>
              <a:off x="3879101" y="3147863"/>
              <a:ext cx="749694" cy="562271"/>
            </a:xfrm>
            <a:prstGeom prst="quad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98DF47-FE1C-4093-9CF6-3CF626067B76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2356991" y="2559429"/>
            <a:ext cx="1851529" cy="869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147E2C1-D458-4FC5-87E6-9D302F82426A}"/>
              </a:ext>
            </a:extLst>
          </p:cNvPr>
          <p:cNvSpPr txBox="1"/>
          <p:nvPr/>
        </p:nvSpPr>
        <p:spPr>
          <a:xfrm>
            <a:off x="939531" y="3014396"/>
            <a:ext cx="20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192.168.0.100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A9347C-95B4-4F21-B660-5816186E85F7}"/>
              </a:ext>
            </a:extLst>
          </p:cNvPr>
          <p:cNvSpPr txBox="1"/>
          <p:nvPr/>
        </p:nvSpPr>
        <p:spPr>
          <a:xfrm>
            <a:off x="861154" y="4713176"/>
            <a:ext cx="20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192.168.0.103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24B4BE-7C8E-47E1-A4A1-54F5D08BA462}"/>
              </a:ext>
            </a:extLst>
          </p:cNvPr>
          <p:cNvSpPr txBox="1"/>
          <p:nvPr/>
        </p:nvSpPr>
        <p:spPr>
          <a:xfrm>
            <a:off x="761544" y="3309788"/>
            <a:ext cx="202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7c:d1:c3:94:9e:be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265480-1B07-4609-A169-37A8A6D3C369}"/>
              </a:ext>
            </a:extLst>
          </p:cNvPr>
          <p:cNvSpPr txBox="1"/>
          <p:nvPr/>
        </p:nvSpPr>
        <p:spPr>
          <a:xfrm>
            <a:off x="761544" y="4963296"/>
            <a:ext cx="202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d8:96:95:01:a5:c9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7593C71-7DCE-4BC4-AA53-F06C6E74EDEF}"/>
              </a:ext>
            </a:extLst>
          </p:cNvPr>
          <p:cNvCxnSpPr>
            <a:cxnSpLocks/>
          </p:cNvCxnSpPr>
          <p:nvPr/>
        </p:nvCxnSpPr>
        <p:spPr>
          <a:xfrm>
            <a:off x="5344423" y="3184776"/>
            <a:ext cx="22708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514C9E8-7145-4706-9A1E-68211DC57C2B}"/>
              </a:ext>
            </a:extLst>
          </p:cNvPr>
          <p:cNvSpPr txBox="1"/>
          <p:nvPr/>
        </p:nvSpPr>
        <p:spPr>
          <a:xfrm>
            <a:off x="2865663" y="2386563"/>
            <a:ext cx="20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I’m 192.168.0.103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4AAD55-5FFD-4012-92F7-44FE1F1940C4}"/>
              </a:ext>
            </a:extLst>
          </p:cNvPr>
          <p:cNvSpPr txBox="1"/>
          <p:nvPr/>
        </p:nvSpPr>
        <p:spPr>
          <a:xfrm>
            <a:off x="5407244" y="2493173"/>
            <a:ext cx="220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Received a packet from 192.168.0.103 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BB3DDEC-BDCE-4C4F-A8C5-5A2BEBD25D4B}"/>
              </a:ext>
            </a:extLst>
          </p:cNvPr>
          <p:cNvCxnSpPr>
            <a:cxnSpLocks/>
          </p:cNvCxnSpPr>
          <p:nvPr/>
        </p:nvCxnSpPr>
        <p:spPr>
          <a:xfrm flipH="1">
            <a:off x="5316023" y="3627784"/>
            <a:ext cx="227084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81FBF48-F8C0-42B3-9E0F-56FD60DC7635}"/>
              </a:ext>
            </a:extLst>
          </p:cNvPr>
          <p:cNvSpPr txBox="1"/>
          <p:nvPr/>
        </p:nvSpPr>
        <p:spPr>
          <a:xfrm>
            <a:off x="5453867" y="3690635"/>
            <a:ext cx="220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 an ACK to 192.168.0.103 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699161-2B1E-4DD4-8523-1337225FB79D}"/>
              </a:ext>
            </a:extLst>
          </p:cNvPr>
          <p:cNvCxnSpPr>
            <a:cxnSpLocks/>
            <a:stCxn id="7" idx="1"/>
            <a:endCxn id="11" idx="6"/>
          </p:cNvCxnSpPr>
          <p:nvPr/>
        </p:nvCxnSpPr>
        <p:spPr>
          <a:xfrm flipH="1">
            <a:off x="2334420" y="3429000"/>
            <a:ext cx="1874100" cy="869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8410C9B-161F-410E-825F-170CE3DA9BC7}"/>
              </a:ext>
            </a:extLst>
          </p:cNvPr>
          <p:cNvSpPr txBox="1"/>
          <p:nvPr/>
        </p:nvSpPr>
        <p:spPr>
          <a:xfrm>
            <a:off x="2627280" y="4138388"/>
            <a:ext cx="220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Received an ACK from Server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A5ACEF-D54D-44B3-BA4D-0D35FF01C57C}"/>
              </a:ext>
            </a:extLst>
          </p:cNvPr>
          <p:cNvSpPr/>
          <p:nvPr/>
        </p:nvSpPr>
        <p:spPr>
          <a:xfrm>
            <a:off x="567329" y="3422304"/>
            <a:ext cx="49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8E5F5B-CE79-4591-A5A4-C18BBDC303F2}"/>
              </a:ext>
            </a:extLst>
          </p:cNvPr>
          <p:cNvSpPr/>
          <p:nvPr/>
        </p:nvSpPr>
        <p:spPr>
          <a:xfrm>
            <a:off x="2234406" y="3514562"/>
            <a:ext cx="1414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6A6D1-0467-4B95-87BC-A0B575AC2C67}"/>
              </a:ext>
            </a:extLst>
          </p:cNvPr>
          <p:cNvSpPr/>
          <p:nvPr/>
        </p:nvSpPr>
        <p:spPr>
          <a:xfrm>
            <a:off x="2351098" y="4263792"/>
            <a:ext cx="1414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2C43AF-515A-4175-8132-1479D57AA861}"/>
              </a:ext>
            </a:extLst>
          </p:cNvPr>
          <p:cNvSpPr/>
          <p:nvPr/>
        </p:nvSpPr>
        <p:spPr>
          <a:xfrm>
            <a:off x="886968" y="4076833"/>
            <a:ext cx="2855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DF1B329-B58A-4C1F-B4C3-97CD730F335F}"/>
              </a:ext>
            </a:extLst>
          </p:cNvPr>
          <p:cNvSpPr txBox="1"/>
          <p:nvPr/>
        </p:nvSpPr>
        <p:spPr>
          <a:xfrm>
            <a:off x="4952527" y="4589039"/>
            <a:ext cx="651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What should be checked to avoid an ARP Spoofing Attack?</a:t>
            </a:r>
            <a:endParaRPr lang="zh-CN" altLang="en-US" sz="2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2018DD3-2F24-4027-990B-C95442231036}"/>
              </a:ext>
            </a:extLst>
          </p:cNvPr>
          <p:cNvSpPr txBox="1"/>
          <p:nvPr/>
        </p:nvSpPr>
        <p:spPr>
          <a:xfrm>
            <a:off x="5026360" y="4984882"/>
            <a:ext cx="703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Source IP Address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Source Mac Address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9DD587-7187-4494-8E3E-67877EA53270}"/>
              </a:ext>
            </a:extLst>
          </p:cNvPr>
          <p:cNvSpPr txBox="1"/>
          <p:nvPr/>
        </p:nvSpPr>
        <p:spPr>
          <a:xfrm>
            <a:off x="4952527" y="5710531"/>
            <a:ext cx="980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ARP spoofing Attack Detection in Java: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srcip</a:t>
            </a:r>
            <a:r>
              <a:rPr lang="en-US" altLang="zh-CN" dirty="0"/>
              <a:t> != 192.168.0.100 &amp;&amp; </a:t>
            </a:r>
            <a:r>
              <a:rPr lang="en-US" altLang="zh-CN" dirty="0" err="1"/>
              <a:t>srcmac</a:t>
            </a:r>
            <a:r>
              <a:rPr lang="en-US" altLang="zh-CN" dirty="0"/>
              <a:t> ==7c:d1:c3:94:9e:be)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73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  <p:bldP spid="33" grpId="0"/>
      <p:bldP spid="35" grpId="0"/>
      <p:bldP spid="37" grpId="0"/>
      <p:bldP spid="38" grpId="0"/>
      <p:bldP spid="40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PCAP4J: A .</a:t>
            </a:r>
            <a:r>
              <a:rPr lang="en-US" altLang="zh-CN" sz="4400" b="1" dirty="0" err="1"/>
              <a:t>Pacp</a:t>
            </a:r>
            <a:r>
              <a:rPr lang="en-US" altLang="zh-CN" sz="4400" b="1" dirty="0"/>
              <a:t> file Parser for Java</a:t>
            </a:r>
            <a:endParaRPr lang="zh-CN" altLang="en-US" sz="4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3DBB3C-80A2-4352-ACF4-4A1B69612E85}"/>
              </a:ext>
            </a:extLst>
          </p:cNvPr>
          <p:cNvSpPr txBox="1"/>
          <p:nvPr/>
        </p:nvSpPr>
        <p:spPr>
          <a:xfrm>
            <a:off x="346450" y="1743607"/>
            <a:ext cx="1138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Guidance Link: </a:t>
            </a:r>
            <a:r>
              <a:rPr lang="en-US" altLang="zh-CN" b="1" u="sng" dirty="0">
                <a:solidFill>
                  <a:schemeClr val="accent1"/>
                </a:solidFill>
              </a:rPr>
              <a:t>https://www.javahelps.com/2017/08/parse-pcap-files-in-java.html</a:t>
            </a:r>
            <a:endParaRPr lang="zh-CN" alt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52E521-3E05-4C87-B405-EA822C277E12}"/>
              </a:ext>
            </a:extLst>
          </p:cNvPr>
          <p:cNvSpPr txBox="1"/>
          <p:nvPr/>
        </p:nvSpPr>
        <p:spPr>
          <a:xfrm>
            <a:off x="420283" y="2305878"/>
            <a:ext cx="27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Create a Maven Project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E60360-D9CE-42C2-87E1-2564798B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3" y="2802115"/>
            <a:ext cx="3700788" cy="35245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18113C-3432-4138-9B59-BF219DB21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30" y="2802115"/>
            <a:ext cx="4300981" cy="35591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2DF2EC-7D43-4C17-A767-B48900EC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730" y="2802115"/>
            <a:ext cx="3693077" cy="35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PCAP4J: A .</a:t>
            </a:r>
            <a:r>
              <a:rPr lang="en-US" altLang="zh-CN" sz="4400" b="1" dirty="0" err="1"/>
              <a:t>Pacp</a:t>
            </a:r>
            <a:r>
              <a:rPr lang="en-US" altLang="zh-CN" sz="4400" b="1" dirty="0"/>
              <a:t> file Parser for Java</a:t>
            </a:r>
            <a:endParaRPr lang="zh-CN" altLang="en-US" sz="4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3DBB3C-80A2-4352-ACF4-4A1B69612E85}"/>
              </a:ext>
            </a:extLst>
          </p:cNvPr>
          <p:cNvSpPr txBox="1"/>
          <p:nvPr/>
        </p:nvSpPr>
        <p:spPr>
          <a:xfrm>
            <a:off x="346450" y="1743607"/>
            <a:ext cx="1138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Guidance Link: </a:t>
            </a:r>
            <a:r>
              <a:rPr lang="en-US" altLang="zh-CN" b="1" u="sng" dirty="0">
                <a:solidFill>
                  <a:schemeClr val="accent1"/>
                </a:solidFill>
              </a:rPr>
              <a:t>https://www.javahelps.com/2017/08/parse-pcap-files-in-java.html</a:t>
            </a:r>
            <a:endParaRPr lang="zh-CN" alt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52E521-3E05-4C87-B405-EA822C277E12}"/>
              </a:ext>
            </a:extLst>
          </p:cNvPr>
          <p:cNvSpPr txBox="1"/>
          <p:nvPr/>
        </p:nvSpPr>
        <p:spPr>
          <a:xfrm>
            <a:off x="420283" y="2305878"/>
            <a:ext cx="33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Input the Dependencies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90D58-91A0-406C-95B8-7379ED66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66" y="2675210"/>
            <a:ext cx="4581525" cy="3971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E2477D-36DC-4E2B-81FE-53C57ACE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847" y="2713989"/>
            <a:ext cx="6781327" cy="32677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A43D83-6A7D-48E8-B2CB-C59609040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89" y="2112939"/>
            <a:ext cx="3778386" cy="47139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77A633-9990-4A81-A423-1126A890B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275" y="2112939"/>
            <a:ext cx="40862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 of ARP Spoofing Detection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52E521-3E05-4C87-B405-EA822C277E12}"/>
              </a:ext>
            </a:extLst>
          </p:cNvPr>
          <p:cNvSpPr txBox="1"/>
          <p:nvPr/>
        </p:nvSpPr>
        <p:spPr>
          <a:xfrm>
            <a:off x="420283" y="1499389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Input .</a:t>
            </a:r>
            <a:r>
              <a:rPr lang="en-US" altLang="zh-CN" dirty="0" err="1"/>
              <a:t>pcap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B72BCE-A471-477F-9CFF-5079C9867521}"/>
              </a:ext>
            </a:extLst>
          </p:cNvPr>
          <p:cNvSpPr/>
          <p:nvPr/>
        </p:nvSpPr>
        <p:spPr>
          <a:xfrm>
            <a:off x="618868" y="1975078"/>
            <a:ext cx="5967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Pcap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pcap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Pcap.</a:t>
            </a:r>
            <a:r>
              <a:rPr lang="en-US" altLang="zh-CN" b="1" i="1" dirty="0" err="1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openStream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FileAddress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);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59B8A-B36D-4F2D-92D6-228ADE0F5B1D}"/>
              </a:ext>
            </a:extLst>
          </p:cNvPr>
          <p:cNvSpPr/>
          <p:nvPr/>
        </p:nvSpPr>
        <p:spPr>
          <a:xfrm>
            <a:off x="1493781" y="42504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52CE3-93A2-4633-AABA-5684F5034996}"/>
              </a:ext>
            </a:extLst>
          </p:cNvPr>
          <p:cNvSpPr txBox="1"/>
          <p:nvPr/>
        </p:nvSpPr>
        <p:spPr>
          <a:xfrm>
            <a:off x="420283" y="2607520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Read each row of the .</a:t>
            </a:r>
            <a:r>
              <a:rPr lang="en-US" altLang="zh-CN" dirty="0" err="1"/>
              <a:t>pcap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2BC84-DA34-4295-835F-C90411C8EA78}"/>
              </a:ext>
            </a:extLst>
          </p:cNvPr>
          <p:cNvSpPr/>
          <p:nvPr/>
        </p:nvSpPr>
        <p:spPr>
          <a:xfrm>
            <a:off x="524603" y="3216359"/>
            <a:ext cx="9516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pcap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.loop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PacketHandler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MS Reference Sans Serif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nextPacket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(Packet </a:t>
            </a:r>
            <a:r>
              <a:rPr lang="en-US" altLang="zh-CN" b="1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{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700DF2-E42D-46DB-A40B-61202D80FA38}"/>
              </a:ext>
            </a:extLst>
          </p:cNvPr>
          <p:cNvSpPr txBox="1"/>
          <p:nvPr/>
        </p:nvSpPr>
        <p:spPr>
          <a:xfrm>
            <a:off x="1493781" y="3881148"/>
            <a:ext cx="78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accent1">
                    <a:lumMod val="75000"/>
                  </a:schemeClr>
                </a:solidFill>
              </a:rPr>
              <a:t>Put codes here for additional actions</a:t>
            </a:r>
            <a:endParaRPr lang="zh-CN" alt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lides with gsu logoâçå¾çæç´¢ç»æ">
            <a:extLst>
              <a:ext uri="{FF2B5EF4-FFF2-40B4-BE49-F238E27FC236}">
                <a16:creationId xmlns:a16="http://schemas.microsoft.com/office/drawing/2014/main" id="{30DB51C1-34AF-4EF4-B1CC-218CCB7B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7200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0A867-DC8D-49C4-980E-8549E601F937}"/>
              </a:ext>
            </a:extLst>
          </p:cNvPr>
          <p:cNvSpPr txBox="1"/>
          <p:nvPr/>
        </p:nvSpPr>
        <p:spPr>
          <a:xfrm>
            <a:off x="1908314" y="623591"/>
            <a:ext cx="95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 of ARP Spoofing Detection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52E521-3E05-4C87-B405-EA822C277E12}"/>
              </a:ext>
            </a:extLst>
          </p:cNvPr>
          <p:cNvSpPr txBox="1"/>
          <p:nvPr/>
        </p:nvSpPr>
        <p:spPr>
          <a:xfrm>
            <a:off x="420283" y="1499389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Input .</a:t>
            </a:r>
            <a:r>
              <a:rPr lang="en-US" altLang="zh-CN" dirty="0" err="1"/>
              <a:t>pcap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B72BCE-A471-477F-9CFF-5079C9867521}"/>
              </a:ext>
            </a:extLst>
          </p:cNvPr>
          <p:cNvSpPr/>
          <p:nvPr/>
        </p:nvSpPr>
        <p:spPr>
          <a:xfrm>
            <a:off x="618868" y="1975078"/>
            <a:ext cx="5967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Pcap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pcap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Pcap.</a:t>
            </a:r>
            <a:r>
              <a:rPr lang="en-US" altLang="zh-CN" b="1" i="1" dirty="0" err="1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openStream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FileAddress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MS Reference Sans Serif" panose="020B0604030504040204" pitchFamily="34" charset="0"/>
              </a:rPr>
              <a:t>);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59B8A-B36D-4F2D-92D6-228ADE0F5B1D}"/>
              </a:ext>
            </a:extLst>
          </p:cNvPr>
          <p:cNvSpPr/>
          <p:nvPr/>
        </p:nvSpPr>
        <p:spPr>
          <a:xfrm>
            <a:off x="1493781" y="42504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});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52CE3-93A2-4633-AABA-5684F5034996}"/>
              </a:ext>
            </a:extLst>
          </p:cNvPr>
          <p:cNvSpPr txBox="1"/>
          <p:nvPr/>
        </p:nvSpPr>
        <p:spPr>
          <a:xfrm>
            <a:off x="420283" y="2607520"/>
            <a:ext cx="104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Read each row of the .</a:t>
            </a:r>
            <a:r>
              <a:rPr lang="en-US" altLang="zh-CN" dirty="0" err="1"/>
              <a:t>pcap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2BC84-DA34-4295-835F-C90411C8EA78}"/>
              </a:ext>
            </a:extLst>
          </p:cNvPr>
          <p:cNvSpPr/>
          <p:nvPr/>
        </p:nvSpPr>
        <p:spPr>
          <a:xfrm>
            <a:off x="524603" y="3216359"/>
            <a:ext cx="9516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MS Reference Sans Serif" panose="020B0604030504040204" pitchFamily="34" charset="0"/>
              </a:rPr>
              <a:t>pcap</a:t>
            </a:r>
            <a:r>
              <a:rPr lang="en-US" altLang="zh-CN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.loop</a:t>
            </a:r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PacketHandler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MS Reference Sans Serif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nextPacket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(Packet </a:t>
            </a:r>
            <a:r>
              <a:rPr lang="en-US" altLang="zh-CN" b="1" dirty="0">
                <a:solidFill>
                  <a:srgbClr val="6A3E3E"/>
                </a:solidFill>
                <a:latin typeface="MS Reference Sans Serif" panose="020B0604030504040204" pitchFamily="34" charset="0"/>
              </a:rPr>
              <a:t>packet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MS Reference Sans Serif" panose="020B0604030504040204" pitchFamily="34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S Reference Sans Serif" panose="020B0604030504040204" pitchFamily="34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MS Reference Sans Serif" panose="020B0604030504040204" pitchFamily="34" charset="0"/>
              </a:rPr>
              <a:t> {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700DF2-E42D-46DB-A40B-61202D80FA38}"/>
              </a:ext>
            </a:extLst>
          </p:cNvPr>
          <p:cNvSpPr txBox="1"/>
          <p:nvPr/>
        </p:nvSpPr>
        <p:spPr>
          <a:xfrm>
            <a:off x="1493781" y="3881148"/>
            <a:ext cx="78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accent1">
                    <a:lumMod val="75000"/>
                  </a:schemeClr>
                </a:solidFill>
              </a:rPr>
              <a:t>Put codes here for additional actions</a:t>
            </a:r>
            <a:endParaRPr lang="zh-CN" alt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3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Office PowerPoint</Application>
  <PresentationFormat>宽屏</PresentationFormat>
  <Paragraphs>159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MS Reference Sans Serif</vt:lpstr>
      <vt:lpstr>Times New Roman</vt:lpstr>
      <vt:lpstr>Office 主题​​</vt:lpstr>
      <vt:lpstr>Pre-Knowledge for Pcap Parser in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2018-10-22T16:06:54Z</dcterms:created>
  <dcterms:modified xsi:type="dcterms:W3CDTF">2018-10-22T16:07:09Z</dcterms:modified>
</cp:coreProperties>
</file>