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66"/>
  </p:notesMasterIdLst>
  <p:handoutMasterIdLst>
    <p:handoutMasterId r:id="rId67"/>
  </p:handoutMasterIdLst>
  <p:sldIdLst>
    <p:sldId id="272" r:id="rId2"/>
    <p:sldId id="273" r:id="rId3"/>
    <p:sldId id="286" r:id="rId4"/>
    <p:sldId id="285" r:id="rId5"/>
    <p:sldId id="323" r:id="rId6"/>
    <p:sldId id="287" r:id="rId7"/>
    <p:sldId id="288" r:id="rId8"/>
    <p:sldId id="326" r:id="rId9"/>
    <p:sldId id="324" r:id="rId10"/>
    <p:sldId id="325" r:id="rId11"/>
    <p:sldId id="327" r:id="rId12"/>
    <p:sldId id="328" r:id="rId13"/>
    <p:sldId id="274" r:id="rId14"/>
    <p:sldId id="277" r:id="rId15"/>
    <p:sldId id="278" r:id="rId16"/>
    <p:sldId id="329" r:id="rId17"/>
    <p:sldId id="330" r:id="rId18"/>
    <p:sldId id="331" r:id="rId19"/>
    <p:sldId id="333" r:id="rId20"/>
    <p:sldId id="276" r:id="rId21"/>
    <p:sldId id="332" r:id="rId22"/>
    <p:sldId id="334" r:id="rId23"/>
    <p:sldId id="279" r:id="rId24"/>
    <p:sldId id="280" r:id="rId25"/>
    <p:sldId id="283" r:id="rId26"/>
    <p:sldId id="284" r:id="rId27"/>
    <p:sldId id="311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12" r:id="rId50"/>
    <p:sldId id="320" r:id="rId51"/>
    <p:sldId id="321" r:id="rId52"/>
    <p:sldId id="315" r:id="rId53"/>
    <p:sldId id="322" r:id="rId54"/>
    <p:sldId id="318" r:id="rId55"/>
    <p:sldId id="319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 autoAdjust="0"/>
    <p:restoredTop sz="94643" autoAdjust="0"/>
  </p:normalViewPr>
  <p:slideViewPr>
    <p:cSldViewPr>
      <p:cViewPr varScale="1">
        <p:scale>
          <a:sx n="65" d="100"/>
          <a:sy n="65" d="100"/>
        </p:scale>
        <p:origin x="133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7.xml"/><Relationship Id="rId3" Type="http://schemas.openxmlformats.org/officeDocument/2006/relationships/slide" Target="slides/slide30.xml"/><Relationship Id="rId7" Type="http://schemas.openxmlformats.org/officeDocument/2006/relationships/slide" Target="slides/slide34.xml"/><Relationship Id="rId12" Type="http://schemas.openxmlformats.org/officeDocument/2006/relationships/slide" Target="slides/slide41.xml"/><Relationship Id="rId2" Type="http://schemas.openxmlformats.org/officeDocument/2006/relationships/slide" Target="slides/slide29.xml"/><Relationship Id="rId1" Type="http://schemas.openxmlformats.org/officeDocument/2006/relationships/slide" Target="slides/slide28.xml"/><Relationship Id="rId6" Type="http://schemas.openxmlformats.org/officeDocument/2006/relationships/slide" Target="slides/slide33.xml"/><Relationship Id="rId11" Type="http://schemas.openxmlformats.org/officeDocument/2006/relationships/slide" Target="slides/slide40.xml"/><Relationship Id="rId5" Type="http://schemas.openxmlformats.org/officeDocument/2006/relationships/slide" Target="slides/slide32.xml"/><Relationship Id="rId10" Type="http://schemas.openxmlformats.org/officeDocument/2006/relationships/slide" Target="slides/slide39.xml"/><Relationship Id="rId4" Type="http://schemas.openxmlformats.org/officeDocument/2006/relationships/slide" Target="slides/slide31.xml"/><Relationship Id="rId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Cryptographic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2009-03-02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Symmetric Cryptography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E5E9B6-3E62-4FA6-A608-0D412065A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76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690054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378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02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39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0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4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A89C0-3767-44A8-9EE7-FE43975486D5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5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CFB7F-43D9-457C-B4FE-F074C4C6953A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99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3766BB-0580-43C0-BA84-422277E82A15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8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50D1B9-ABA6-4F54-ABBC-630DFCF7EB83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4509D-F445-49B1-BB62-E85722A9DC0D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0386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724400" y="16764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E4472-E95E-430B-AA46-2D76F67E4D17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55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CE3D0-C7A3-46E2-A2F5-EE618E551050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9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B5A7-0066-4CB2-B53D-8F4143171D75}" type="datetime1">
              <a:rPr lang="en-US" smtClean="0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Cryptography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3BB6A-9F08-4B14-ADE5-D7F30AC748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1F91A-8E67-405C-B36A-C7E7BD8BF6C7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00CAB-423C-4311-B27A-8F02EB2BD57A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D18F47-2D1C-4E14-A8F9-5E8B0A8CA6CA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2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5C423-6289-45C2-9760-3B598D96B7BD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02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768FA-707A-4FB0-8D76-0410C7CC2CED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B3611C-B4FE-4A22-A351-60478CB5DA11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technotes/guides/security/crypto/CryptoSpec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Excel_97-2003_Worksheet1.xls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.tue.nl/hashclash/ChosenPrefixCollision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Excel_97-2003_Worksheet2.xls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eweb.ucsd.edu/~mihir/papers/hmac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ail.mit.edu/rivest/RivestShamir-mpay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.ist.psu.edu/gennaro97how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9924"/>
            <a:ext cx="7772400" cy="769441"/>
          </a:xfrm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Cryptography</a:t>
            </a:r>
          </a:p>
        </p:txBody>
      </p:sp>
      <p:sp>
        <p:nvSpPr>
          <p:cNvPr id="40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3C3194A-CDEF-42FA-B959-6DB9C2F2533A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512513-9B6E-42F1-B53F-22995BFBD8F0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 can also be done on binary numbers.</a:t>
            </a:r>
          </a:p>
          <a:p>
            <a:r>
              <a:rPr lang="en-US" dirty="0" smtClean="0"/>
              <a:t>Such substitutions are usually described by substitution boxes, or S-boxes.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E4472-E95E-430B-AA46-2D76F67E4D17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7648575" cy="252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5943600"/>
            <a:ext cx="6781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one type of substitution cipher that is absolutely </a:t>
            </a:r>
            <a:r>
              <a:rPr lang="en-US" dirty="0" smtClean="0"/>
              <a:t>unbreakable.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one-time </a:t>
            </a:r>
            <a:r>
              <a:rPr lang="en-US" b="1" dirty="0" smtClean="0"/>
              <a:t>pad </a:t>
            </a:r>
            <a:r>
              <a:rPr lang="en-US" dirty="0" smtClean="0"/>
              <a:t>was </a:t>
            </a:r>
            <a:r>
              <a:rPr lang="en-US" dirty="0"/>
              <a:t>invented in 1917 by Joseph </a:t>
            </a:r>
            <a:r>
              <a:rPr lang="en-US" dirty="0" err="1"/>
              <a:t>Mauborgne</a:t>
            </a:r>
            <a:r>
              <a:rPr lang="en-US" dirty="0"/>
              <a:t> and Gilbert </a:t>
            </a:r>
            <a:r>
              <a:rPr lang="en-US" dirty="0" err="1" smtClean="0"/>
              <a:t>Vernam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e use </a:t>
            </a:r>
            <a:r>
              <a:rPr lang="en-US" dirty="0"/>
              <a:t>a block </a:t>
            </a:r>
            <a:r>
              <a:rPr lang="en-US" dirty="0" smtClean="0"/>
              <a:t>of shift keys</a:t>
            </a:r>
            <a:r>
              <a:rPr lang="en-US" dirty="0"/>
              <a:t>, (k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), </a:t>
            </a:r>
            <a:r>
              <a:rPr lang="en-US" dirty="0"/>
              <a:t>to encrypt a plaintext, M, of length n, </a:t>
            </a:r>
            <a:r>
              <a:rPr lang="en-US" dirty="0" smtClean="0"/>
              <a:t>with each shift key being chosen uniformly at random.</a:t>
            </a:r>
          </a:p>
          <a:p>
            <a:r>
              <a:rPr lang="en-US" dirty="0" smtClean="0"/>
              <a:t>Since each shift is random, every </a:t>
            </a:r>
            <a:r>
              <a:rPr lang="en-US" dirty="0" err="1" smtClean="0"/>
              <a:t>ciphertext</a:t>
            </a:r>
            <a:r>
              <a:rPr lang="en-US" dirty="0" smtClean="0"/>
              <a:t> is equally likely for any plaintext.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E4472-E95E-430B-AA46-2D76F67E4D17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4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the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spite of their perfect security, one-time pads have some weaknesses</a:t>
            </a:r>
          </a:p>
          <a:p>
            <a:r>
              <a:rPr lang="en-US" dirty="0" smtClean="0"/>
              <a:t>The key has to be as long as the plaintext</a:t>
            </a:r>
          </a:p>
          <a:p>
            <a:r>
              <a:rPr lang="en-US" dirty="0" smtClean="0"/>
              <a:t>Keys can never be reused</a:t>
            </a:r>
          </a:p>
          <a:p>
            <a:pPr lvl="1"/>
            <a:r>
              <a:rPr lang="en-US" dirty="0" smtClean="0"/>
              <a:t>Repeated use of one-time pads allowed the U.S. to break some of the communications of Soviet spies during the Cold War.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E4472-E95E-430B-AA46-2D76F67E4D17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t="17812" r="19016" b="11618"/>
          <a:stretch/>
        </p:blipFill>
        <p:spPr bwMode="auto">
          <a:xfrm>
            <a:off x="5410200" y="1659718"/>
            <a:ext cx="3352800" cy="466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0718" y="6553200"/>
            <a:ext cx="8307082" cy="3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Public domain declassified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government image from </a:t>
            </a:r>
            <a:endParaRPr lang="en-US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://www.cia.gov/library/center-for-the-study-of-intelligence/csi-publications/books-and-monographs/venona-soviet-espionage-and-the-american-response-1939-1957/part2.htm</a:t>
            </a:r>
          </a:p>
        </p:txBody>
      </p:sp>
    </p:spTree>
    <p:extLst>
      <p:ext uri="{BB962C8B-B14F-4D97-AF65-F5344CB8AC3E}">
        <p14:creationId xmlns:p14="http://schemas.microsoft.com/office/powerpoint/2010/main" val="135561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72200" y="5563599"/>
            <a:ext cx="381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8013" cy="2895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In a </a:t>
            </a:r>
            <a:r>
              <a:rPr lang="en-US" b="1" dirty="0" smtClean="0"/>
              <a:t>block cipher: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Plaintext and ciphertext have fixed length b (e.g., 128 bits)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A plaintext of length n is partitioned into a sequence of m </a:t>
            </a:r>
            <a:r>
              <a:rPr lang="en-US" b="1" dirty="0" smtClean="0"/>
              <a:t>blocks</a:t>
            </a:r>
            <a:r>
              <a:rPr lang="en-US" dirty="0" smtClean="0"/>
              <a:t>, P[0], …, P[m</a:t>
            </a:r>
            <a:r>
              <a:rPr lang="en-US" dirty="0" smtClean="0">
                <a:sym typeface="Symbol"/>
              </a:rPr>
              <a:t>1</a:t>
            </a:r>
            <a:r>
              <a:rPr lang="en-US" dirty="0" smtClean="0"/>
              <a:t>], where n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dirty="0" err="1" smtClean="0"/>
              <a:t>bm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 </a:t>
            </a:r>
            <a:r>
              <a:rPr lang="en-US" dirty="0" smtClean="0"/>
              <a:t>n + b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Each message is divided into a sequence of blocks and encrypted or decrypted in terms of its blocks.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E43B9DB-4CCB-4C08-8EE1-ADC0FBFA74FE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3D489-F848-4C5B-9BC7-8CC113B64D14}" type="slidenum">
              <a:rPr lang="en-GB" smtClean="0"/>
              <a:pPr/>
              <a:t>13</a:t>
            </a:fld>
            <a:endParaRPr lang="en-GB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47800" y="5563599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770327" y="5563599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14800" y="5562380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200" y="5563599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190" y="4953999"/>
            <a:ext cx="442021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 flipH="1">
            <a:off x="2019300" y="5182599"/>
            <a:ext cx="114300" cy="38100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3" idx="0"/>
          </p:cNvCxnSpPr>
          <p:nvPr/>
        </p:nvCxnSpPr>
        <p:spPr>
          <a:xfrm>
            <a:off x="3124200" y="5182599"/>
            <a:ext cx="217627" cy="38100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4" idx="0"/>
          </p:cNvCxnSpPr>
          <p:nvPr/>
        </p:nvCxnSpPr>
        <p:spPr>
          <a:xfrm>
            <a:off x="4495800" y="5182599"/>
            <a:ext cx="190500" cy="37978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5" idx="0"/>
          </p:cNvCxnSpPr>
          <p:nvPr/>
        </p:nvCxnSpPr>
        <p:spPr>
          <a:xfrm>
            <a:off x="5638800" y="5182599"/>
            <a:ext cx="342900" cy="38100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0468" y="4893315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Plaintext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370" y="5488398"/>
            <a:ext cx="1120820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Blocks of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plaintext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0502" y="4317362"/>
            <a:ext cx="1992853" cy="607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Requires padding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with extra bits.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2"/>
            <a:endCxn id="45" idx="3"/>
          </p:cNvCxnSpPr>
          <p:nvPr/>
        </p:nvCxnSpPr>
        <p:spPr>
          <a:xfrm flipH="1">
            <a:off x="6553200" y="4924964"/>
            <a:ext cx="1053729" cy="752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Block ciphers require the length n of the plaintext to be a multiple of the block size b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Padding the last block needs to be unambiguous (cannot just add zeroes)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When the block size and plaintext length are a multiple of 8, a common padding method (PKCS5) is a sequence of identical bytes, each indicating the length (in bytes) of the padding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Example for b = 128 (16 bytes)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Plaintext: “Roberto” (7 bytes)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Padded plaintext: “Roberto</a:t>
            </a:r>
            <a:r>
              <a:rPr lang="en-US" dirty="0" smtClean="0">
                <a:solidFill>
                  <a:schemeClr val="accent6"/>
                </a:solidFill>
              </a:rPr>
              <a:t>999999999</a:t>
            </a:r>
            <a:r>
              <a:rPr lang="en-US" dirty="0" smtClean="0"/>
              <a:t>” (16 bytes), where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9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denotes the number and not the character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We need to always pad the last block, which may consist only of padding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3258511-90BD-42CF-BD1D-CBC320A2BEC9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CE916-DB96-4B66-89CC-5BBC8167D16C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Block Ciphers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dirty="0" smtClean="0"/>
              <a:t>Data Encryption Standard (DES)</a:t>
            </a:r>
          </a:p>
          <a:p>
            <a:pPr lvl="1" eaLnBrk="1" hangingPunct="1">
              <a:defRPr/>
            </a:pPr>
            <a:r>
              <a:rPr lang="en-US" sz="1800" dirty="0" smtClean="0"/>
              <a:t>Developed by IBM and adopted by NIST in 1977</a:t>
            </a:r>
          </a:p>
          <a:p>
            <a:pPr lvl="1" eaLnBrk="1" hangingPunct="1">
              <a:defRPr/>
            </a:pPr>
            <a:r>
              <a:rPr lang="en-US" sz="1800" dirty="0" smtClean="0"/>
              <a:t>64-bit blocks and 56-bit keys</a:t>
            </a:r>
          </a:p>
          <a:p>
            <a:pPr lvl="1" eaLnBrk="1" hangingPunct="1">
              <a:defRPr/>
            </a:pPr>
            <a:r>
              <a:rPr lang="en-US" sz="1800" dirty="0" smtClean="0"/>
              <a:t>Small key space makes exhaustive search attack feasible since late 90s</a:t>
            </a:r>
          </a:p>
          <a:p>
            <a:pPr eaLnBrk="1" hangingPunct="1">
              <a:defRPr/>
            </a:pPr>
            <a:r>
              <a:rPr lang="en-US" sz="2000" dirty="0" smtClean="0"/>
              <a:t>Triple DES (3DES)</a:t>
            </a:r>
          </a:p>
          <a:p>
            <a:pPr lvl="1" eaLnBrk="1" hangingPunct="1">
              <a:defRPr/>
            </a:pPr>
            <a:r>
              <a:rPr lang="en-US" sz="1800" dirty="0" smtClean="0"/>
              <a:t>Nested application of DES with three different keys KA, KB, and KC</a:t>
            </a:r>
          </a:p>
          <a:p>
            <a:pPr lvl="1" eaLnBrk="1" hangingPunct="1">
              <a:defRPr/>
            </a:pPr>
            <a:r>
              <a:rPr lang="en-US" sz="1800" dirty="0" smtClean="0"/>
              <a:t>Effective key length is 168 bits, making exhaustive search attacks unfeasible</a:t>
            </a:r>
          </a:p>
          <a:p>
            <a:pPr lvl="1" eaLnBrk="1" hangingPunct="1">
              <a:defRPr/>
            </a:pPr>
            <a:r>
              <a:rPr lang="en-US" sz="1800" dirty="0" smtClean="0"/>
              <a:t>C = E</a:t>
            </a:r>
            <a:r>
              <a:rPr lang="en-US" sz="1800" baseline="-25000" dirty="0" smtClean="0"/>
              <a:t>KC</a:t>
            </a:r>
            <a:r>
              <a:rPr lang="en-US" sz="1800" dirty="0" smtClean="0"/>
              <a:t>(D</a:t>
            </a:r>
            <a:r>
              <a:rPr lang="en-US" sz="1800" baseline="-25000" dirty="0" smtClean="0"/>
              <a:t>KB</a:t>
            </a:r>
            <a:r>
              <a:rPr lang="en-US" sz="1800" dirty="0" smtClean="0"/>
              <a:t>(E</a:t>
            </a:r>
            <a:r>
              <a:rPr lang="en-US" sz="1800" baseline="-25000" dirty="0" smtClean="0"/>
              <a:t>KA</a:t>
            </a:r>
            <a:r>
              <a:rPr lang="en-US" sz="1800" dirty="0" smtClean="0"/>
              <a:t>(P)));  P = D</a:t>
            </a:r>
            <a:r>
              <a:rPr lang="en-US" sz="1800" baseline="-25000" dirty="0" smtClean="0"/>
              <a:t>KA</a:t>
            </a:r>
            <a:r>
              <a:rPr lang="en-US" sz="1800" dirty="0" smtClean="0"/>
              <a:t>(E</a:t>
            </a:r>
            <a:r>
              <a:rPr lang="en-US" sz="1800" baseline="-25000" dirty="0" smtClean="0"/>
              <a:t>KB</a:t>
            </a:r>
            <a:r>
              <a:rPr lang="en-US" sz="1800" dirty="0" smtClean="0"/>
              <a:t>(D</a:t>
            </a:r>
            <a:r>
              <a:rPr lang="en-US" sz="1800" baseline="-25000" dirty="0" smtClean="0"/>
              <a:t>KC</a:t>
            </a:r>
            <a:r>
              <a:rPr lang="en-US" sz="1800" dirty="0" smtClean="0"/>
              <a:t>(C)))</a:t>
            </a:r>
          </a:p>
          <a:p>
            <a:pPr lvl="1" eaLnBrk="1" hangingPunct="1">
              <a:defRPr/>
            </a:pPr>
            <a:r>
              <a:rPr lang="en-US" sz="1800" dirty="0" smtClean="0"/>
              <a:t>Equivalent to DES when KA=KB=KC (backward compatible)</a:t>
            </a:r>
          </a:p>
          <a:p>
            <a:pPr eaLnBrk="1" hangingPunct="1">
              <a:defRPr/>
            </a:pPr>
            <a:r>
              <a:rPr lang="en-US" sz="2000" dirty="0" smtClean="0"/>
              <a:t>Advanced Encryption Standard (AES)</a:t>
            </a:r>
          </a:p>
          <a:p>
            <a:pPr lvl="1" eaLnBrk="1" hangingPunct="1">
              <a:defRPr/>
            </a:pPr>
            <a:r>
              <a:rPr lang="en-US" sz="1800" dirty="0" smtClean="0"/>
              <a:t>Selected by NIST in 2001 through open international competition and public discussion </a:t>
            </a:r>
          </a:p>
          <a:p>
            <a:pPr lvl="1" eaLnBrk="1" hangingPunct="1">
              <a:defRPr/>
            </a:pPr>
            <a:r>
              <a:rPr lang="en-US" sz="1800" dirty="0" smtClean="0"/>
              <a:t>128-bit blocks and several possible key lengths: 128, 192 and 256 bits</a:t>
            </a:r>
          </a:p>
          <a:p>
            <a:pPr lvl="1" eaLnBrk="1" hangingPunct="1">
              <a:defRPr/>
            </a:pPr>
            <a:r>
              <a:rPr lang="en-US" sz="1800" dirty="0" smtClean="0"/>
              <a:t>Exhaustive search attack not currently possible</a:t>
            </a:r>
          </a:p>
          <a:p>
            <a:pPr lvl="1" eaLnBrk="1" hangingPunct="1">
              <a:defRPr/>
            </a:pPr>
            <a:r>
              <a:rPr lang="en-US" sz="1800" dirty="0" smtClean="0"/>
              <a:t>AES-256 is the symmetric encryption algorithm of choice</a:t>
            </a:r>
            <a:endParaRPr lang="en-US" sz="1800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3A942D6-6C1E-44C3-8E08-64BAFCC2F595}" type="datetime1">
              <a:rPr lang="en-US" smtClean="0"/>
              <a:pPr/>
              <a:t>8/22/2017</a:t>
            </a:fld>
            <a:endParaRPr lang="en-GB" dirty="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9E337-8927-4913-8A4A-327D85D27E3C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Advanced Encryption Standard (AES)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3183602"/>
          </a:xfrm>
        </p:spPr>
        <p:txBody>
          <a:bodyPr>
            <a:noAutofit/>
          </a:bodyPr>
          <a:lstStyle/>
          <a:p>
            <a:r>
              <a:rPr lang="en-US" sz="2000" dirty="0"/>
              <a:t>In 1997, the U.S. National Institute for Standards and Technology (</a:t>
            </a:r>
            <a:r>
              <a:rPr lang="en-US" sz="2000" dirty="0" smtClean="0"/>
              <a:t>NIST) put </a:t>
            </a:r>
            <a:r>
              <a:rPr lang="en-US" sz="2000" dirty="0"/>
              <a:t>out a public call for a replacement </a:t>
            </a:r>
            <a:r>
              <a:rPr lang="en-US" sz="2000" dirty="0" smtClean="0"/>
              <a:t>to DES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narrowed down the list of submissions to five finalists, </a:t>
            </a:r>
            <a:r>
              <a:rPr lang="en-US" sz="2000" dirty="0" smtClean="0"/>
              <a:t>and ultimately </a:t>
            </a:r>
            <a:r>
              <a:rPr lang="en-US" sz="2000" dirty="0"/>
              <a:t>chose an algorithm that </a:t>
            </a:r>
            <a:r>
              <a:rPr lang="en-US" sz="2000" dirty="0" smtClean="0"/>
              <a:t>is now known as the </a:t>
            </a:r>
            <a:r>
              <a:rPr lang="en-US" sz="2000" b="1" dirty="0"/>
              <a:t>Advanced Encryption Standard </a:t>
            </a:r>
            <a:r>
              <a:rPr lang="en-US" sz="2000" dirty="0"/>
              <a:t>(</a:t>
            </a:r>
            <a:r>
              <a:rPr lang="en-US" sz="2000" b="1" dirty="0"/>
              <a:t>AES</a:t>
            </a:r>
            <a:r>
              <a:rPr lang="en-US" sz="2000" dirty="0"/>
              <a:t>).</a:t>
            </a:r>
          </a:p>
          <a:p>
            <a:r>
              <a:rPr lang="en-US" sz="2000" dirty="0"/>
              <a:t>AES is a block cipher that operates on 128-bit blocks. It is designed to </a:t>
            </a:r>
            <a:r>
              <a:rPr lang="en-US" sz="2000" dirty="0" smtClean="0"/>
              <a:t>be used </a:t>
            </a:r>
            <a:r>
              <a:rPr lang="en-US" sz="2000" dirty="0"/>
              <a:t>with keys that are 128, 192, or 256 bits long, yielding ciphers known </a:t>
            </a:r>
            <a:r>
              <a:rPr lang="en-US" sz="2000" dirty="0" smtClean="0"/>
              <a:t>as AES-128</a:t>
            </a:r>
            <a:r>
              <a:rPr lang="en-US" sz="2000" dirty="0"/>
              <a:t>, AES-192, and AES-256.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E4472-E95E-430B-AA46-2D76F67E4D17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24" y="4289193"/>
            <a:ext cx="5414676" cy="234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32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Round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128-bit version of the AES encryption algorithm proceeds in </a:t>
            </a:r>
            <a:r>
              <a:rPr lang="en-US" dirty="0" smtClean="0"/>
              <a:t>ten rounds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round performs an invertible transformation on a </a:t>
            </a:r>
            <a:r>
              <a:rPr lang="en-US" dirty="0" smtClean="0"/>
              <a:t>128-bit array</a:t>
            </a:r>
            <a:r>
              <a:rPr lang="en-US" dirty="0"/>
              <a:t>, called </a:t>
            </a:r>
            <a:r>
              <a:rPr lang="en-US" b="1" dirty="0"/>
              <a:t>state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initial state X</a:t>
            </a:r>
            <a:r>
              <a:rPr lang="en-US" baseline="-25000" dirty="0"/>
              <a:t>0</a:t>
            </a:r>
            <a:r>
              <a:rPr lang="en-US" dirty="0"/>
              <a:t> is the XOR of the plaintext P </a:t>
            </a:r>
            <a:r>
              <a:rPr lang="en-US" dirty="0" smtClean="0"/>
              <a:t>with the </a:t>
            </a:r>
            <a:r>
              <a:rPr lang="en-US" dirty="0"/>
              <a:t>key K:</a:t>
            </a:r>
          </a:p>
          <a:p>
            <a:r>
              <a:rPr lang="en-US" dirty="0" smtClean="0"/>
              <a:t>      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  XOR  K.</a:t>
            </a:r>
          </a:p>
          <a:p>
            <a:r>
              <a:rPr lang="en-US" dirty="0"/>
              <a:t>Round i (i = 1</a:t>
            </a:r>
            <a:r>
              <a:rPr lang="en-US" dirty="0" smtClean="0"/>
              <a:t>, …, </a:t>
            </a:r>
            <a:r>
              <a:rPr lang="en-US" dirty="0"/>
              <a:t>10) receives state </a:t>
            </a:r>
            <a:r>
              <a:rPr lang="en-US" dirty="0" smtClean="0"/>
              <a:t>X</a:t>
            </a:r>
            <a:r>
              <a:rPr lang="en-US" baseline="-25000" dirty="0" smtClean="0"/>
              <a:t>i-1</a:t>
            </a:r>
            <a:r>
              <a:rPr lang="en-US" dirty="0" smtClean="0"/>
              <a:t> </a:t>
            </a:r>
            <a:r>
              <a:rPr lang="en-US" dirty="0"/>
              <a:t>as input and produces state X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ciphertext</a:t>
            </a:r>
            <a:r>
              <a:rPr lang="en-US" dirty="0"/>
              <a:t> C is the output of the final round: C = X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B5A7-0066-4CB2-B53D-8F4143171D75}" type="datetime1">
              <a:rPr lang="en-US" smtClean="0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Cryptography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3BB6A-9F08-4B14-ADE5-D7F30AC7482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45413"/>
            <a:ext cx="2895600" cy="509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451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round is built from four basic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SubBytes</a:t>
            </a:r>
            <a:r>
              <a:rPr lang="en-US" b="1" dirty="0" smtClean="0"/>
              <a:t> </a:t>
            </a:r>
            <a:r>
              <a:rPr lang="en-US" b="1" dirty="0"/>
              <a:t>step</a:t>
            </a:r>
            <a:r>
              <a:rPr lang="en-US" dirty="0"/>
              <a:t>: an S-box substitution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ShiftRows</a:t>
            </a:r>
            <a:r>
              <a:rPr lang="en-US" b="1" dirty="0" smtClean="0"/>
              <a:t> </a:t>
            </a:r>
            <a:r>
              <a:rPr lang="en-US" b="1" dirty="0"/>
              <a:t>step</a:t>
            </a:r>
            <a:r>
              <a:rPr lang="en-US" dirty="0"/>
              <a:t>: a permutation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MixColumns</a:t>
            </a:r>
            <a:r>
              <a:rPr lang="en-US" b="1" dirty="0" smtClean="0"/>
              <a:t> </a:t>
            </a:r>
            <a:r>
              <a:rPr lang="en-US" b="1" dirty="0"/>
              <a:t>step</a:t>
            </a:r>
            <a:r>
              <a:rPr lang="en-US" dirty="0"/>
              <a:t>: a matrix multiplication </a:t>
            </a:r>
            <a:r>
              <a:rPr lang="en-US" dirty="0" smtClean="0"/>
              <a:t>step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AddRoundKey</a:t>
            </a:r>
            <a:r>
              <a:rPr lang="en-US" b="1" dirty="0" smtClean="0"/>
              <a:t> </a:t>
            </a:r>
            <a:r>
              <a:rPr lang="en-US" b="1" dirty="0"/>
              <a:t>step</a:t>
            </a:r>
            <a:r>
              <a:rPr lang="en-US" dirty="0"/>
              <a:t>: an XOR step with a </a:t>
            </a:r>
            <a:r>
              <a:rPr lang="en-US" b="1" dirty="0"/>
              <a:t>round key </a:t>
            </a:r>
            <a:r>
              <a:rPr lang="en-US" dirty="0"/>
              <a:t>derived from </a:t>
            </a:r>
            <a:r>
              <a:rPr lang="en-US" dirty="0" smtClean="0"/>
              <a:t>the 128-bit </a:t>
            </a:r>
            <a:r>
              <a:rPr lang="en-US" dirty="0"/>
              <a:t>encryption key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E4472-E95E-430B-AA46-2D76F67E4D17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7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Block Cipher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8013" cy="2667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A block cipher mode describes the way a block cipher encrypts and decrypts a sequence of message blocks.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Electronic Code Book (ECB) Mode (is the simplest):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Block P[i] encrypted into </a:t>
            </a:r>
            <a:r>
              <a:rPr lang="en-US" dirty="0" err="1" smtClean="0"/>
              <a:t>ciphertext</a:t>
            </a:r>
            <a:r>
              <a:rPr lang="en-US" dirty="0" smtClean="0"/>
              <a:t> block C[i] = E</a:t>
            </a:r>
            <a:r>
              <a:rPr lang="en-US" baseline="-25000" dirty="0" smtClean="0"/>
              <a:t>K</a:t>
            </a:r>
            <a:r>
              <a:rPr lang="en-US" dirty="0" smtClean="0"/>
              <a:t>(P[i])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Block </a:t>
            </a:r>
            <a:r>
              <a:rPr lang="en-US" dirty="0" smtClean="0"/>
              <a:t>C[i</a:t>
            </a:r>
            <a:r>
              <a:rPr lang="en-US" dirty="0"/>
              <a:t>] </a:t>
            </a:r>
            <a:r>
              <a:rPr lang="en-US" dirty="0" smtClean="0"/>
              <a:t>decrypted into plaintext block M[i</a:t>
            </a:r>
            <a:r>
              <a:rPr lang="en-US" dirty="0"/>
              <a:t>] = </a:t>
            </a:r>
            <a:r>
              <a:rPr lang="en-US" dirty="0" smtClean="0"/>
              <a:t>D</a:t>
            </a:r>
            <a:r>
              <a:rPr lang="en-US" baseline="-25000" dirty="0" smtClean="0"/>
              <a:t>K</a:t>
            </a:r>
            <a:r>
              <a:rPr lang="en-US" dirty="0" smtClean="0"/>
              <a:t>(C[i])</a:t>
            </a: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E43B9DB-4CCB-4C08-8EE1-ADC0FBFA74FE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3D489-F848-4C5B-9BC7-8CC113B64D14}" type="slidenum">
              <a:rPr lang="en-GB" smtClean="0"/>
              <a:pPr/>
              <a:t>19</a:t>
            </a:fld>
            <a:endParaRPr lang="en-GB" dirty="0" smtClean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304" y="3962400"/>
            <a:ext cx="4703496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" y="3962400"/>
            <a:ext cx="4356649" cy="177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6875" y="6635909"/>
            <a:ext cx="6367449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Public domain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images from http://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en.wikipedia.org/wiki/File:Ecb_encryption.png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 and http://en.wikipedia.org/wiki/File:Ecb_decryption.png</a:t>
            </a:r>
          </a:p>
        </p:txBody>
      </p:sp>
    </p:spTree>
    <p:extLst>
      <p:ext uri="{BB962C8B-B14F-4D97-AF65-F5344CB8AC3E}">
        <p14:creationId xmlns:p14="http://schemas.microsoft.com/office/powerpoint/2010/main" val="28341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Symmetric Cryptosystem</a:t>
            </a:r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8013" cy="3352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accent6"/>
                </a:solidFill>
              </a:rPr>
              <a:t>Scenario</a:t>
            </a:r>
          </a:p>
          <a:p>
            <a:pPr lvl="1" eaLnBrk="1" hangingPunct="1"/>
            <a:r>
              <a:rPr lang="en-US" sz="1800" dirty="0" smtClean="0"/>
              <a:t>Alice wants to send a message (plaintext P) to Bob. </a:t>
            </a:r>
          </a:p>
          <a:p>
            <a:pPr lvl="1" eaLnBrk="1" hangingPunct="1"/>
            <a:r>
              <a:rPr lang="en-US" sz="1800" dirty="0" smtClean="0"/>
              <a:t>The communication channel is insecure and can be eavesdropped</a:t>
            </a:r>
          </a:p>
          <a:p>
            <a:pPr lvl="1" eaLnBrk="1" hangingPunct="1"/>
            <a:r>
              <a:rPr lang="en-US" sz="1800" dirty="0" smtClean="0"/>
              <a:t> If Alice and Bob have previously agreed on a symmetric encryption scheme and a secret key K, the message can be sent encrypted (ciphertext C)</a:t>
            </a:r>
          </a:p>
          <a:p>
            <a:pPr eaLnBrk="1" hangingPunct="1"/>
            <a:r>
              <a:rPr lang="en-US" sz="2000" dirty="0" smtClean="0">
                <a:solidFill>
                  <a:schemeClr val="accent6"/>
                </a:solidFill>
              </a:rPr>
              <a:t>Issues</a:t>
            </a:r>
          </a:p>
          <a:p>
            <a:pPr lvl="1" eaLnBrk="1" hangingPunct="1"/>
            <a:r>
              <a:rPr lang="en-US" sz="1800" dirty="0" smtClean="0"/>
              <a:t>What is a good symmetric encryption scheme?</a:t>
            </a:r>
          </a:p>
          <a:p>
            <a:pPr lvl="1" eaLnBrk="1" hangingPunct="1"/>
            <a:r>
              <a:rPr lang="en-US" sz="1800" dirty="0" smtClean="0"/>
              <a:t>What is the complexity of encrypting/decrypting?</a:t>
            </a:r>
          </a:p>
          <a:p>
            <a:pPr lvl="1" eaLnBrk="1" hangingPunct="1"/>
            <a:r>
              <a:rPr lang="en-US" sz="1800" dirty="0" smtClean="0"/>
              <a:t>What is the size of the ciphertext, relative to the plaintext?</a:t>
            </a:r>
          </a:p>
        </p:txBody>
      </p:sp>
      <p:sp>
        <p:nvSpPr>
          <p:cNvPr id="512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F6021EB-F839-4A1F-80CB-3679A8A985DC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538BA-693A-47B3-9451-0D7AD104E5A8}" type="slidenum">
              <a:rPr lang="en-GB" smtClean="0"/>
              <a:pPr/>
              <a:t>2</a:t>
            </a:fld>
            <a:endParaRPr lang="en-GB" dirty="0" smtClean="0"/>
          </a:p>
        </p:txBody>
      </p:sp>
      <p:grpSp>
        <p:nvGrpSpPr>
          <p:cNvPr id="5127" name="Group 46"/>
          <p:cNvGrpSpPr>
            <a:grpSpLocks/>
          </p:cNvGrpSpPr>
          <p:nvPr/>
        </p:nvGrpSpPr>
        <p:grpSpPr bwMode="auto">
          <a:xfrm>
            <a:off x="1695654" y="5108576"/>
            <a:ext cx="5752488" cy="1292442"/>
            <a:chOff x="1804162" y="5410200"/>
            <a:chExt cx="5751902" cy="129318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504021" y="5535685"/>
              <a:ext cx="320889" cy="3787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+mn-lt"/>
                </a:rPr>
                <a:t>C</a:t>
              </a:r>
            </a:p>
          </p:txBody>
        </p:sp>
        <p:sp>
          <p:nvSpPr>
            <p:cNvPr id="5129" name="Text Box 19"/>
            <p:cNvSpPr txBox="1">
              <a:spLocks noChangeArrowheads="1"/>
            </p:cNvSpPr>
            <p:nvPr/>
          </p:nvSpPr>
          <p:spPr bwMode="auto">
            <a:xfrm>
              <a:off x="7238380" y="5522975"/>
              <a:ext cx="317684" cy="3787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latin typeface="+mn-lt"/>
                </a:rPr>
                <a:t>P</a:t>
              </a:r>
            </a:p>
          </p:txBody>
        </p:sp>
        <p:sp>
          <p:nvSpPr>
            <p:cNvPr id="5130" name="Text Box 20"/>
            <p:cNvSpPr txBox="1">
              <a:spLocks noChangeArrowheads="1"/>
            </p:cNvSpPr>
            <p:nvPr/>
          </p:nvSpPr>
          <p:spPr bwMode="auto">
            <a:xfrm>
              <a:off x="1804162" y="5528460"/>
              <a:ext cx="317683" cy="3787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+mn-lt"/>
                </a:rPr>
                <a:t>P</a:t>
              </a:r>
            </a:p>
          </p:txBody>
        </p:sp>
        <p:grpSp>
          <p:nvGrpSpPr>
            <p:cNvPr id="5131" name="Group 31"/>
            <p:cNvGrpSpPr>
              <a:grpSpLocks/>
            </p:cNvGrpSpPr>
            <p:nvPr/>
          </p:nvGrpSpPr>
          <p:grpSpPr bwMode="auto">
            <a:xfrm>
              <a:off x="2417889" y="5410200"/>
              <a:ext cx="1809750" cy="1293182"/>
              <a:chOff x="2144713" y="5486400"/>
              <a:chExt cx="1809750" cy="1293182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144713" y="5486400"/>
                <a:ext cx="1809750" cy="914400"/>
                <a:chOff x="1020" y="3456"/>
                <a:chExt cx="1140" cy="576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0" name="Rectangle 4"/>
                <p:cNvSpPr>
                  <a:spLocks noChangeArrowheads="1"/>
                </p:cNvSpPr>
                <p:nvPr/>
              </p:nvSpPr>
              <p:spPr bwMode="auto">
                <a:xfrm>
                  <a:off x="1254" y="3456"/>
                  <a:ext cx="672" cy="38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encrypt</a:t>
                  </a:r>
                </a:p>
              </p:txBody>
            </p:sp>
            <p:cxnSp>
              <p:nvCxnSpPr>
                <p:cNvPr id="11" name="AutoShape 8"/>
                <p:cNvCxnSpPr>
                  <a:cxnSpLocks noChangeShapeType="1"/>
                  <a:stCxn id="10" idx="3"/>
                </p:cNvCxnSpPr>
                <p:nvPr/>
              </p:nvCxnSpPr>
              <p:spPr bwMode="auto">
                <a:xfrm>
                  <a:off x="1932" y="3648"/>
                  <a:ext cx="228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" name="AutoShape 13"/>
                <p:cNvCxnSpPr>
                  <a:cxnSpLocks noChangeShapeType="1"/>
                  <a:endCxn id="10" idx="1"/>
                </p:cNvCxnSpPr>
                <p:nvPr/>
              </p:nvCxnSpPr>
              <p:spPr bwMode="auto">
                <a:xfrm>
                  <a:off x="1020" y="3648"/>
                  <a:ext cx="228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9" name="AutoShape 13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rot="5400000" flipH="1" flipV="1">
                  <a:off x="1493" y="3935"/>
                  <a:ext cx="192" cy="1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  <p:sp>
            <p:nvSpPr>
              <p:cNvPr id="5136" name="Text Box 20"/>
              <p:cNvSpPr txBox="1">
                <a:spLocks noChangeArrowheads="1"/>
              </p:cNvSpPr>
              <p:nvPr/>
            </p:nvSpPr>
            <p:spPr bwMode="auto">
              <a:xfrm>
                <a:off x="2914852" y="6400800"/>
                <a:ext cx="317683" cy="3787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5132" name="Group 39"/>
            <p:cNvGrpSpPr>
              <a:grpSpLocks/>
            </p:cNvGrpSpPr>
            <p:nvPr/>
          </p:nvGrpSpPr>
          <p:grpSpPr bwMode="auto">
            <a:xfrm>
              <a:off x="5151837" y="5410200"/>
              <a:ext cx="1809750" cy="1293181"/>
              <a:chOff x="2144713" y="5486400"/>
              <a:chExt cx="1809750" cy="1293181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2144713" y="5486400"/>
                <a:ext cx="1809750" cy="914400"/>
                <a:chOff x="1020" y="3456"/>
                <a:chExt cx="1140" cy="576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43" name="Rectangle 4"/>
                <p:cNvSpPr>
                  <a:spLocks noChangeArrowheads="1"/>
                </p:cNvSpPr>
                <p:nvPr/>
              </p:nvSpPr>
              <p:spPr bwMode="auto">
                <a:xfrm>
                  <a:off x="1254" y="3456"/>
                  <a:ext cx="672" cy="38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decrypt</a:t>
                  </a:r>
                </a:p>
              </p:txBody>
            </p:sp>
            <p:cxnSp>
              <p:nvCxnSpPr>
                <p:cNvPr id="44" name="AutoShape 8"/>
                <p:cNvCxnSpPr>
                  <a:cxnSpLocks noChangeShapeType="1"/>
                  <a:stCxn id="43" idx="3"/>
                </p:cNvCxnSpPr>
                <p:nvPr/>
              </p:nvCxnSpPr>
              <p:spPr bwMode="auto">
                <a:xfrm>
                  <a:off x="1932" y="3648"/>
                  <a:ext cx="228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45" name="AutoShape 13"/>
                <p:cNvCxnSpPr>
                  <a:cxnSpLocks noChangeShapeType="1"/>
                  <a:endCxn id="43" idx="1"/>
                </p:cNvCxnSpPr>
                <p:nvPr/>
              </p:nvCxnSpPr>
              <p:spPr bwMode="auto">
                <a:xfrm>
                  <a:off x="1020" y="3648"/>
                  <a:ext cx="228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46" name="AutoShape 13"/>
                <p:cNvCxnSpPr>
                  <a:cxnSpLocks noChangeShapeType="1"/>
                  <a:endCxn id="43" idx="2"/>
                </p:cNvCxnSpPr>
                <p:nvPr/>
              </p:nvCxnSpPr>
              <p:spPr bwMode="auto">
                <a:xfrm rot="5400000" flipH="1" flipV="1">
                  <a:off x="1493" y="3935"/>
                  <a:ext cx="192" cy="1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  <p:sp>
            <p:nvSpPr>
              <p:cNvPr id="5134" name="Text Box 20"/>
              <p:cNvSpPr txBox="1">
                <a:spLocks noChangeArrowheads="1"/>
              </p:cNvSpPr>
              <p:nvPr/>
            </p:nvSpPr>
            <p:spPr bwMode="auto">
              <a:xfrm>
                <a:off x="2914852" y="6400799"/>
                <a:ext cx="317683" cy="3787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+mn-lt"/>
                  </a:rPr>
                  <a:t>K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Strengths and Weaknesses of ECB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D57208-9F70-4046-9840-F3F6EDE0F403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5992E-EFF8-4D78-9243-AA711BF3E8C5}" type="slidenum">
              <a:rPr lang="en-GB" smtClean="0"/>
              <a:pPr/>
              <a:t>20</a:t>
            </a:fld>
            <a:endParaRPr lang="en-GB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20" y="3505200"/>
            <a:ext cx="470157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0386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Strengths:</a:t>
            </a:r>
          </a:p>
          <a:p>
            <a:pPr lvl="1"/>
            <a:r>
              <a:rPr lang="en-US" sz="2400" dirty="0" smtClean="0"/>
              <a:t>Is very simple</a:t>
            </a:r>
          </a:p>
          <a:p>
            <a:pPr lvl="1"/>
            <a:r>
              <a:rPr lang="en-US" sz="2400" dirty="0" smtClean="0"/>
              <a:t>Allows for parallel encryptions of the blocks of a plaintext</a:t>
            </a:r>
          </a:p>
          <a:p>
            <a:pPr lvl="1"/>
            <a:r>
              <a:rPr lang="en-US" sz="2400" dirty="0" smtClean="0"/>
              <a:t>Can tolerate the loss or damage of a block</a:t>
            </a:r>
            <a:endParaRPr lang="en-US" sz="240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4"/>
          </p:nvPr>
        </p:nvSpPr>
        <p:spPr>
          <a:xfrm>
            <a:off x="4724400" y="1447800"/>
            <a:ext cx="4114800" cy="4648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Weakness: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Documents and images are not suitable for ECB encryption since patters in the plaintext are repeated in the </a:t>
            </a:r>
            <a:r>
              <a:rPr lang="en-US" sz="1800" dirty="0" err="1" smtClean="0"/>
              <a:t>ciphertext</a:t>
            </a:r>
            <a:r>
              <a:rPr lang="en-US" sz="1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Cipher Block Chaining (CBC)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8013" cy="3276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In Cipher Block Chaining (CBC) Mode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The previous ciphertext block is combined with the current plaintext block C[</a:t>
            </a:r>
            <a:r>
              <a:rPr lang="en-US" dirty="0" err="1" smtClean="0"/>
              <a:t>i</a:t>
            </a:r>
            <a:r>
              <a:rPr lang="en-US" dirty="0" smtClean="0"/>
              <a:t>] = E</a:t>
            </a:r>
            <a:r>
              <a:rPr lang="en-US" baseline="-25000" dirty="0" smtClean="0"/>
              <a:t>K </a:t>
            </a:r>
            <a:r>
              <a:rPr lang="en-US" dirty="0" smtClean="0"/>
              <a:t>(C[</a:t>
            </a:r>
            <a:r>
              <a:rPr lang="en-US" dirty="0" err="1" smtClean="0"/>
              <a:t>i</a:t>
            </a:r>
            <a:r>
              <a:rPr lang="en-US" dirty="0" smtClean="0">
                <a:sym typeface="Symbol"/>
              </a:rPr>
              <a:t> 1] 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C[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1] = V, a random block separately transmitted encrypted (known as the initialization vector)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Decryption: P[i</a:t>
            </a:r>
            <a:r>
              <a:rPr lang="en-US" dirty="0"/>
              <a:t>] = </a:t>
            </a:r>
            <a:r>
              <a:rPr lang="en-US" dirty="0" smtClean="0"/>
              <a:t>C[i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1</a:t>
            </a:r>
            <a:r>
              <a:rPr lang="en-US" dirty="0" smtClean="0">
                <a:sym typeface="Symbol"/>
              </a:rPr>
              <a:t>] </a:t>
            </a:r>
            <a:r>
              <a:rPr lang="en-US" dirty="0">
                <a:sym typeface="Symbol"/>
              </a:rPr>
              <a:t> </a:t>
            </a:r>
            <a:r>
              <a:rPr lang="en-US" dirty="0"/>
              <a:t>D</a:t>
            </a:r>
            <a:r>
              <a:rPr lang="en-US" baseline="-25000" dirty="0"/>
              <a:t>K </a:t>
            </a:r>
            <a:r>
              <a:rPr lang="en-US" dirty="0" smtClean="0"/>
              <a:t>(C[i</a:t>
            </a:r>
            <a:r>
              <a:rPr lang="en-US" dirty="0"/>
              <a:t>])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E43B9DB-4CCB-4C08-8EE1-ADC0FBFA74FE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3D489-F848-4C5B-9BC7-8CC113B64D14}" type="slidenum">
              <a:rPr lang="en-GB" smtClean="0"/>
              <a:pPr/>
              <a:t>21</a:t>
            </a:fld>
            <a:endParaRPr lang="en-GB" dirty="0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5303415" y="5625209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D</a:t>
            </a:r>
            <a:r>
              <a:rPr lang="en-US" sz="1400" baseline="-25000" dirty="0" smtClean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00" name="TextBox 16"/>
          <p:cNvSpPr txBox="1">
            <a:spLocks noChangeArrowheads="1"/>
          </p:cNvSpPr>
          <p:nvPr/>
        </p:nvSpPr>
        <p:spPr bwMode="auto">
          <a:xfrm>
            <a:off x="5303415" y="4784239"/>
            <a:ext cx="45878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P[0]</a:t>
            </a:r>
          </a:p>
        </p:txBody>
      </p:sp>
      <p:sp>
        <p:nvSpPr>
          <p:cNvPr id="21" name="Flowchart: Or 20"/>
          <p:cNvSpPr/>
          <p:nvPr/>
        </p:nvSpPr>
        <p:spPr bwMode="auto">
          <a:xfrm>
            <a:off x="5430663" y="5204724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8202" name="Straight Arrow Connector 22"/>
          <p:cNvCxnSpPr>
            <a:cxnSpLocks noChangeShapeType="1"/>
            <a:stCxn id="21" idx="4"/>
            <a:endCxn id="14" idx="0"/>
          </p:cNvCxnSpPr>
          <p:nvPr/>
        </p:nvCxnSpPr>
        <p:spPr bwMode="auto">
          <a:xfrm rot="5400000">
            <a:off x="5466813" y="5535451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03" name="Straight Arrow Connector 23"/>
          <p:cNvCxnSpPr>
            <a:cxnSpLocks noChangeShapeType="1"/>
          </p:cNvCxnSpPr>
          <p:nvPr/>
        </p:nvCxnSpPr>
        <p:spPr bwMode="auto">
          <a:xfrm rot="5400000">
            <a:off x="5466814" y="5113626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04" name="Elbow Connector 25"/>
          <p:cNvCxnSpPr>
            <a:cxnSpLocks noChangeShapeType="1"/>
          </p:cNvCxnSpPr>
          <p:nvPr/>
        </p:nvCxnSpPr>
        <p:spPr bwMode="auto">
          <a:xfrm flipV="1">
            <a:off x="5557912" y="5325246"/>
            <a:ext cx="887908" cy="70906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5" name="Straight Arrow Connector 59"/>
          <p:cNvCxnSpPr>
            <a:cxnSpLocks noChangeShapeType="1"/>
            <a:stCxn id="14" idx="2"/>
            <a:endCxn id="8228" idx="0"/>
          </p:cNvCxnSpPr>
          <p:nvPr/>
        </p:nvCxnSpPr>
        <p:spPr bwMode="auto">
          <a:xfrm flipH="1">
            <a:off x="5542468" y="5926512"/>
            <a:ext cx="14736" cy="2048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40" name="Rounded Rectangle 39"/>
          <p:cNvSpPr/>
          <p:nvPr/>
        </p:nvSpPr>
        <p:spPr bwMode="auto">
          <a:xfrm>
            <a:off x="6318572" y="5625209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D</a:t>
            </a:r>
            <a:r>
              <a:rPr lang="en-US" sz="1400" baseline="-25000" dirty="0" smtClean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07" name="TextBox 40"/>
          <p:cNvSpPr txBox="1">
            <a:spLocks noChangeArrowheads="1"/>
          </p:cNvSpPr>
          <p:nvPr/>
        </p:nvSpPr>
        <p:spPr bwMode="auto">
          <a:xfrm>
            <a:off x="6318572" y="4784239"/>
            <a:ext cx="45878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P[1]</a:t>
            </a:r>
          </a:p>
        </p:txBody>
      </p:sp>
      <p:sp>
        <p:nvSpPr>
          <p:cNvPr id="42" name="Flowchart: Or 41"/>
          <p:cNvSpPr/>
          <p:nvPr/>
        </p:nvSpPr>
        <p:spPr bwMode="auto">
          <a:xfrm>
            <a:off x="6445820" y="5204724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8209" name="Straight Arrow Connector 42"/>
          <p:cNvCxnSpPr>
            <a:cxnSpLocks noChangeShapeType="1"/>
            <a:stCxn id="42" idx="4"/>
            <a:endCxn id="40" idx="0"/>
          </p:cNvCxnSpPr>
          <p:nvPr/>
        </p:nvCxnSpPr>
        <p:spPr bwMode="auto">
          <a:xfrm rot="5400000">
            <a:off x="6481969" y="5535451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10" name="Straight Arrow Connector 43"/>
          <p:cNvCxnSpPr>
            <a:cxnSpLocks noChangeShapeType="1"/>
          </p:cNvCxnSpPr>
          <p:nvPr/>
        </p:nvCxnSpPr>
        <p:spPr bwMode="auto">
          <a:xfrm rot="5400000">
            <a:off x="6481970" y="5113626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11" name="Elbow Connector 44"/>
          <p:cNvCxnSpPr>
            <a:cxnSpLocks noChangeShapeType="1"/>
          </p:cNvCxnSpPr>
          <p:nvPr/>
        </p:nvCxnSpPr>
        <p:spPr bwMode="auto">
          <a:xfrm flipV="1">
            <a:off x="6573067" y="5325246"/>
            <a:ext cx="887909" cy="70906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Rounded Rectangle 46"/>
          <p:cNvSpPr/>
          <p:nvPr/>
        </p:nvSpPr>
        <p:spPr bwMode="auto">
          <a:xfrm>
            <a:off x="7333728" y="5625209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D</a:t>
            </a:r>
            <a:r>
              <a:rPr lang="en-US" sz="1400" baseline="-25000" dirty="0" smtClean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13" name="TextBox 47"/>
          <p:cNvSpPr txBox="1">
            <a:spLocks noChangeArrowheads="1"/>
          </p:cNvSpPr>
          <p:nvPr/>
        </p:nvSpPr>
        <p:spPr bwMode="auto">
          <a:xfrm>
            <a:off x="7333728" y="4784239"/>
            <a:ext cx="45878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P[2]</a:t>
            </a:r>
          </a:p>
        </p:txBody>
      </p:sp>
      <p:sp>
        <p:nvSpPr>
          <p:cNvPr id="49" name="Flowchart: Or 48"/>
          <p:cNvSpPr/>
          <p:nvPr/>
        </p:nvSpPr>
        <p:spPr bwMode="auto">
          <a:xfrm>
            <a:off x="7460976" y="5204724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8215" name="Straight Arrow Connector 49"/>
          <p:cNvCxnSpPr>
            <a:cxnSpLocks noChangeShapeType="1"/>
            <a:stCxn id="49" idx="4"/>
            <a:endCxn id="47" idx="0"/>
          </p:cNvCxnSpPr>
          <p:nvPr/>
        </p:nvCxnSpPr>
        <p:spPr bwMode="auto">
          <a:xfrm rot="5400000">
            <a:off x="7497126" y="5535451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16" name="Straight Arrow Connector 50"/>
          <p:cNvCxnSpPr>
            <a:cxnSpLocks noChangeShapeType="1"/>
          </p:cNvCxnSpPr>
          <p:nvPr/>
        </p:nvCxnSpPr>
        <p:spPr bwMode="auto">
          <a:xfrm rot="5400000">
            <a:off x="7497126" y="5113626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17" name="Elbow Connector 51"/>
          <p:cNvCxnSpPr>
            <a:cxnSpLocks noChangeShapeType="1"/>
          </p:cNvCxnSpPr>
          <p:nvPr/>
        </p:nvCxnSpPr>
        <p:spPr bwMode="auto">
          <a:xfrm flipV="1">
            <a:off x="7563118" y="5325246"/>
            <a:ext cx="913015" cy="70906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Rounded Rectangle 53"/>
          <p:cNvSpPr/>
          <p:nvPr/>
        </p:nvSpPr>
        <p:spPr bwMode="auto">
          <a:xfrm>
            <a:off x="8348885" y="5625209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D</a:t>
            </a:r>
            <a:r>
              <a:rPr lang="en-US" sz="1400" baseline="-25000" dirty="0" smtClean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19" name="TextBox 54"/>
          <p:cNvSpPr txBox="1">
            <a:spLocks noChangeArrowheads="1"/>
          </p:cNvSpPr>
          <p:nvPr/>
        </p:nvSpPr>
        <p:spPr bwMode="auto">
          <a:xfrm>
            <a:off x="8348885" y="4784239"/>
            <a:ext cx="494853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P[3]</a:t>
            </a:r>
          </a:p>
        </p:txBody>
      </p:sp>
      <p:sp>
        <p:nvSpPr>
          <p:cNvPr id="56" name="Flowchart: Or 55"/>
          <p:cNvSpPr/>
          <p:nvPr/>
        </p:nvSpPr>
        <p:spPr bwMode="auto">
          <a:xfrm>
            <a:off x="8476133" y="5204724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8221" name="Straight Arrow Connector 56"/>
          <p:cNvCxnSpPr>
            <a:cxnSpLocks noChangeShapeType="1"/>
            <a:stCxn id="56" idx="4"/>
            <a:endCxn id="54" idx="0"/>
          </p:cNvCxnSpPr>
          <p:nvPr/>
        </p:nvCxnSpPr>
        <p:spPr bwMode="auto">
          <a:xfrm rot="5400000">
            <a:off x="8512282" y="5535451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22" name="Straight Arrow Connector 57"/>
          <p:cNvCxnSpPr>
            <a:cxnSpLocks noChangeShapeType="1"/>
          </p:cNvCxnSpPr>
          <p:nvPr/>
        </p:nvCxnSpPr>
        <p:spPr bwMode="auto">
          <a:xfrm rot="5400000">
            <a:off x="8512283" y="5113626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23" name="Elbow Connector 58"/>
          <p:cNvCxnSpPr>
            <a:cxnSpLocks noChangeShapeType="1"/>
            <a:stCxn id="54" idx="2"/>
            <a:endCxn id="8231" idx="0"/>
          </p:cNvCxnSpPr>
          <p:nvPr/>
        </p:nvCxnSpPr>
        <p:spPr bwMode="auto">
          <a:xfrm rot="16200000" flipH="1">
            <a:off x="8502705" y="6026480"/>
            <a:ext cx="204886" cy="494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24" name="Straight Arrow Connector 62"/>
          <p:cNvCxnSpPr>
            <a:cxnSpLocks noChangeShapeType="1"/>
            <a:stCxn id="40" idx="2"/>
            <a:endCxn id="8229" idx="0"/>
          </p:cNvCxnSpPr>
          <p:nvPr/>
        </p:nvCxnSpPr>
        <p:spPr bwMode="auto">
          <a:xfrm flipH="1">
            <a:off x="6557624" y="5926512"/>
            <a:ext cx="14737" cy="2048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25" name="Straight Arrow Connector 63"/>
          <p:cNvCxnSpPr>
            <a:cxnSpLocks noChangeShapeType="1"/>
            <a:stCxn id="47" idx="2"/>
            <a:endCxn id="8230" idx="0"/>
          </p:cNvCxnSpPr>
          <p:nvPr/>
        </p:nvCxnSpPr>
        <p:spPr bwMode="auto">
          <a:xfrm flipH="1">
            <a:off x="7574194" y="5926512"/>
            <a:ext cx="13323" cy="2048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8226" name="Straight Arrow Connector 71"/>
          <p:cNvCxnSpPr>
            <a:cxnSpLocks noChangeShapeType="1"/>
            <a:endCxn id="21" idx="2"/>
          </p:cNvCxnSpPr>
          <p:nvPr/>
        </p:nvCxnSpPr>
        <p:spPr bwMode="auto">
          <a:xfrm>
            <a:off x="4921671" y="5325245"/>
            <a:ext cx="508992" cy="13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27" name="TextBox 73"/>
          <p:cNvSpPr txBox="1">
            <a:spLocks noChangeArrowheads="1"/>
          </p:cNvSpPr>
          <p:nvPr/>
        </p:nvSpPr>
        <p:spPr bwMode="auto">
          <a:xfrm>
            <a:off x="4569618" y="5179281"/>
            <a:ext cx="30539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228" name="TextBox 74"/>
          <p:cNvSpPr txBox="1">
            <a:spLocks noChangeArrowheads="1"/>
          </p:cNvSpPr>
          <p:nvPr/>
        </p:nvSpPr>
        <p:spPr bwMode="auto">
          <a:xfrm>
            <a:off x="5309071" y="6131398"/>
            <a:ext cx="466794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C[0]</a:t>
            </a:r>
          </a:p>
        </p:txBody>
      </p:sp>
      <p:sp>
        <p:nvSpPr>
          <p:cNvPr id="8229" name="TextBox 75"/>
          <p:cNvSpPr txBox="1">
            <a:spLocks noChangeArrowheads="1"/>
          </p:cNvSpPr>
          <p:nvPr/>
        </p:nvSpPr>
        <p:spPr bwMode="auto">
          <a:xfrm>
            <a:off x="6324227" y="6131398"/>
            <a:ext cx="466794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C[1]</a:t>
            </a:r>
          </a:p>
        </p:txBody>
      </p:sp>
      <p:sp>
        <p:nvSpPr>
          <p:cNvPr id="8230" name="TextBox 76"/>
          <p:cNvSpPr txBox="1">
            <a:spLocks noChangeArrowheads="1"/>
          </p:cNvSpPr>
          <p:nvPr/>
        </p:nvSpPr>
        <p:spPr bwMode="auto">
          <a:xfrm>
            <a:off x="7340797" y="6131398"/>
            <a:ext cx="466794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C[2]</a:t>
            </a:r>
          </a:p>
        </p:txBody>
      </p:sp>
      <p:sp>
        <p:nvSpPr>
          <p:cNvPr id="8231" name="TextBox 77"/>
          <p:cNvSpPr txBox="1">
            <a:spLocks noChangeArrowheads="1"/>
          </p:cNvSpPr>
          <p:nvPr/>
        </p:nvSpPr>
        <p:spPr bwMode="auto">
          <a:xfrm>
            <a:off x="8302228" y="6131398"/>
            <a:ext cx="61079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C[3]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886197" y="5630564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baseline="-25000" dirty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886197" y="4789594"/>
            <a:ext cx="45878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P[0]</a:t>
            </a:r>
          </a:p>
        </p:txBody>
      </p:sp>
      <p:sp>
        <p:nvSpPr>
          <p:cNvPr id="45" name="Flowchart: Or 44"/>
          <p:cNvSpPr/>
          <p:nvPr/>
        </p:nvSpPr>
        <p:spPr bwMode="auto">
          <a:xfrm>
            <a:off x="1013445" y="5210079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46" name="Straight Arrow Connector 22"/>
          <p:cNvCxnSpPr>
            <a:cxnSpLocks noChangeShapeType="1"/>
            <a:stCxn id="45" idx="4"/>
            <a:endCxn id="43" idx="0"/>
          </p:cNvCxnSpPr>
          <p:nvPr/>
        </p:nvCxnSpPr>
        <p:spPr bwMode="auto">
          <a:xfrm rot="5400000">
            <a:off x="1049595" y="5540806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Straight Arrow Connector 23"/>
          <p:cNvCxnSpPr>
            <a:cxnSpLocks noChangeShapeType="1"/>
          </p:cNvCxnSpPr>
          <p:nvPr/>
        </p:nvCxnSpPr>
        <p:spPr bwMode="auto">
          <a:xfrm rot="5400000">
            <a:off x="1049596" y="5118981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Elbow Connector 25"/>
          <p:cNvCxnSpPr>
            <a:cxnSpLocks noChangeShapeType="1"/>
          </p:cNvCxnSpPr>
          <p:nvPr/>
        </p:nvCxnSpPr>
        <p:spPr bwMode="auto">
          <a:xfrm flipV="1">
            <a:off x="1139279" y="5330600"/>
            <a:ext cx="889323" cy="67491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9"/>
          <p:cNvCxnSpPr>
            <a:cxnSpLocks noChangeShapeType="1"/>
            <a:stCxn id="43" idx="2"/>
            <a:endCxn id="76" idx="0"/>
          </p:cNvCxnSpPr>
          <p:nvPr/>
        </p:nvCxnSpPr>
        <p:spPr bwMode="auto">
          <a:xfrm flipH="1">
            <a:off x="1125250" y="5931867"/>
            <a:ext cx="14736" cy="2048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" name="Rounded Rectangle 51"/>
          <p:cNvSpPr/>
          <p:nvPr/>
        </p:nvSpPr>
        <p:spPr bwMode="auto">
          <a:xfrm>
            <a:off x="1901354" y="5630564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baseline="-25000" dirty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1901354" y="4789594"/>
            <a:ext cx="45878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P[1]</a:t>
            </a:r>
          </a:p>
        </p:txBody>
      </p:sp>
      <p:sp>
        <p:nvSpPr>
          <p:cNvPr id="55" name="Flowchart: Or 54"/>
          <p:cNvSpPr/>
          <p:nvPr/>
        </p:nvSpPr>
        <p:spPr bwMode="auto">
          <a:xfrm>
            <a:off x="2028602" y="5210079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57" name="Straight Arrow Connector 42"/>
          <p:cNvCxnSpPr>
            <a:cxnSpLocks noChangeShapeType="1"/>
            <a:stCxn id="55" idx="4"/>
            <a:endCxn id="52" idx="0"/>
          </p:cNvCxnSpPr>
          <p:nvPr/>
        </p:nvCxnSpPr>
        <p:spPr bwMode="auto">
          <a:xfrm rot="5400000">
            <a:off x="2064751" y="5540806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Straight Arrow Connector 43"/>
          <p:cNvCxnSpPr>
            <a:cxnSpLocks noChangeShapeType="1"/>
          </p:cNvCxnSpPr>
          <p:nvPr/>
        </p:nvCxnSpPr>
        <p:spPr bwMode="auto">
          <a:xfrm rot="5400000">
            <a:off x="2064752" y="5118981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Elbow Connector 44"/>
          <p:cNvCxnSpPr>
            <a:cxnSpLocks noChangeShapeType="1"/>
          </p:cNvCxnSpPr>
          <p:nvPr/>
        </p:nvCxnSpPr>
        <p:spPr bwMode="auto">
          <a:xfrm flipV="1">
            <a:off x="2153022" y="5330600"/>
            <a:ext cx="890736" cy="67491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" name="Rounded Rectangle 59"/>
          <p:cNvSpPr/>
          <p:nvPr/>
        </p:nvSpPr>
        <p:spPr bwMode="auto">
          <a:xfrm>
            <a:off x="2916510" y="5630564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baseline="-25000" dirty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47"/>
          <p:cNvSpPr txBox="1">
            <a:spLocks noChangeArrowheads="1"/>
          </p:cNvSpPr>
          <p:nvPr/>
        </p:nvSpPr>
        <p:spPr bwMode="auto">
          <a:xfrm>
            <a:off x="2916510" y="4789594"/>
            <a:ext cx="45878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P[2]</a:t>
            </a:r>
          </a:p>
        </p:txBody>
      </p:sp>
      <p:sp>
        <p:nvSpPr>
          <p:cNvPr id="62" name="Flowchart: Or 61"/>
          <p:cNvSpPr/>
          <p:nvPr/>
        </p:nvSpPr>
        <p:spPr bwMode="auto">
          <a:xfrm>
            <a:off x="3043758" y="5210079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63" name="Straight Arrow Connector 49"/>
          <p:cNvCxnSpPr>
            <a:cxnSpLocks noChangeShapeType="1"/>
            <a:stCxn id="62" idx="4"/>
            <a:endCxn id="60" idx="0"/>
          </p:cNvCxnSpPr>
          <p:nvPr/>
        </p:nvCxnSpPr>
        <p:spPr bwMode="auto">
          <a:xfrm rot="5400000">
            <a:off x="3079908" y="5540806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Straight Arrow Connector 50"/>
          <p:cNvCxnSpPr>
            <a:cxnSpLocks noChangeShapeType="1"/>
          </p:cNvCxnSpPr>
          <p:nvPr/>
        </p:nvCxnSpPr>
        <p:spPr bwMode="auto">
          <a:xfrm rot="5400000">
            <a:off x="3079908" y="5118981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Elbow Connector 51"/>
          <p:cNvCxnSpPr>
            <a:cxnSpLocks noChangeShapeType="1"/>
          </p:cNvCxnSpPr>
          <p:nvPr/>
        </p:nvCxnSpPr>
        <p:spPr bwMode="auto">
          <a:xfrm flipV="1">
            <a:off x="3176662" y="5330600"/>
            <a:ext cx="882253" cy="6802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" name="Rounded Rectangle 65"/>
          <p:cNvSpPr/>
          <p:nvPr/>
        </p:nvSpPr>
        <p:spPr bwMode="auto">
          <a:xfrm>
            <a:off x="3931667" y="5630564"/>
            <a:ext cx="507578" cy="30130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baseline="-25000" dirty="0">
                <a:solidFill>
                  <a:schemeClr val="bg1"/>
                </a:solidFill>
              </a:rPr>
              <a:t>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" name="TextBox 54"/>
          <p:cNvSpPr txBox="1">
            <a:spLocks noChangeArrowheads="1"/>
          </p:cNvSpPr>
          <p:nvPr/>
        </p:nvSpPr>
        <p:spPr bwMode="auto">
          <a:xfrm>
            <a:off x="3931667" y="4789594"/>
            <a:ext cx="494853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P[3]</a:t>
            </a:r>
          </a:p>
        </p:txBody>
      </p:sp>
      <p:sp>
        <p:nvSpPr>
          <p:cNvPr id="68" name="Flowchart: Or 67"/>
          <p:cNvSpPr/>
          <p:nvPr/>
        </p:nvSpPr>
        <p:spPr bwMode="auto">
          <a:xfrm>
            <a:off x="4058915" y="5210079"/>
            <a:ext cx="253082" cy="241042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200"/>
          </a:p>
        </p:txBody>
      </p:sp>
      <p:cxnSp>
        <p:nvCxnSpPr>
          <p:cNvPr id="69" name="Straight Arrow Connector 56"/>
          <p:cNvCxnSpPr>
            <a:cxnSpLocks noChangeShapeType="1"/>
            <a:stCxn id="68" idx="4"/>
            <a:endCxn id="66" idx="0"/>
          </p:cNvCxnSpPr>
          <p:nvPr/>
        </p:nvCxnSpPr>
        <p:spPr bwMode="auto">
          <a:xfrm rot="5400000">
            <a:off x="4095064" y="5540806"/>
            <a:ext cx="180782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" name="Straight Arrow Connector 57"/>
          <p:cNvCxnSpPr>
            <a:cxnSpLocks noChangeShapeType="1"/>
          </p:cNvCxnSpPr>
          <p:nvPr/>
        </p:nvCxnSpPr>
        <p:spPr bwMode="auto">
          <a:xfrm rot="5400000">
            <a:off x="4095065" y="5118981"/>
            <a:ext cx="180781" cy="14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Elbow Connector 58"/>
          <p:cNvCxnSpPr>
            <a:cxnSpLocks noChangeShapeType="1"/>
            <a:stCxn id="66" idx="2"/>
            <a:endCxn id="79" idx="0"/>
          </p:cNvCxnSpPr>
          <p:nvPr/>
        </p:nvCxnSpPr>
        <p:spPr bwMode="auto">
          <a:xfrm rot="16200000" flipH="1">
            <a:off x="4085487" y="6031835"/>
            <a:ext cx="204886" cy="494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Straight Arrow Connector 62"/>
          <p:cNvCxnSpPr>
            <a:cxnSpLocks noChangeShapeType="1"/>
            <a:stCxn id="52" idx="2"/>
            <a:endCxn id="77" idx="0"/>
          </p:cNvCxnSpPr>
          <p:nvPr/>
        </p:nvCxnSpPr>
        <p:spPr bwMode="auto">
          <a:xfrm flipH="1">
            <a:off x="2140406" y="5931867"/>
            <a:ext cx="14737" cy="2048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Straight Arrow Connector 63"/>
          <p:cNvCxnSpPr>
            <a:cxnSpLocks noChangeShapeType="1"/>
            <a:stCxn id="60" idx="2"/>
            <a:endCxn id="78" idx="0"/>
          </p:cNvCxnSpPr>
          <p:nvPr/>
        </p:nvCxnSpPr>
        <p:spPr bwMode="auto">
          <a:xfrm flipH="1">
            <a:off x="3156976" y="5931867"/>
            <a:ext cx="13323" cy="2048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Straight Arrow Connector 71"/>
          <p:cNvCxnSpPr>
            <a:cxnSpLocks noChangeShapeType="1"/>
            <a:endCxn id="45" idx="2"/>
          </p:cNvCxnSpPr>
          <p:nvPr/>
        </p:nvCxnSpPr>
        <p:spPr bwMode="auto">
          <a:xfrm>
            <a:off x="504453" y="5330600"/>
            <a:ext cx="508992" cy="13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" name="TextBox 73"/>
          <p:cNvSpPr txBox="1">
            <a:spLocks noChangeArrowheads="1"/>
          </p:cNvSpPr>
          <p:nvPr/>
        </p:nvSpPr>
        <p:spPr bwMode="auto">
          <a:xfrm>
            <a:off x="152400" y="5184636"/>
            <a:ext cx="30539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6" name="TextBox 74"/>
          <p:cNvSpPr txBox="1">
            <a:spLocks noChangeArrowheads="1"/>
          </p:cNvSpPr>
          <p:nvPr/>
        </p:nvSpPr>
        <p:spPr bwMode="auto">
          <a:xfrm>
            <a:off x="891853" y="6136753"/>
            <a:ext cx="466794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C[0]</a:t>
            </a:r>
          </a:p>
        </p:txBody>
      </p:sp>
      <p:sp>
        <p:nvSpPr>
          <p:cNvPr id="77" name="TextBox 75"/>
          <p:cNvSpPr txBox="1">
            <a:spLocks noChangeArrowheads="1"/>
          </p:cNvSpPr>
          <p:nvPr/>
        </p:nvSpPr>
        <p:spPr bwMode="auto">
          <a:xfrm>
            <a:off x="1907009" y="6136753"/>
            <a:ext cx="466794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C[1]</a:t>
            </a:r>
          </a:p>
        </p:txBody>
      </p:sp>
      <p:sp>
        <p:nvSpPr>
          <p:cNvPr id="78" name="TextBox 76"/>
          <p:cNvSpPr txBox="1">
            <a:spLocks noChangeArrowheads="1"/>
          </p:cNvSpPr>
          <p:nvPr/>
        </p:nvSpPr>
        <p:spPr bwMode="auto">
          <a:xfrm>
            <a:off x="2923579" y="6136753"/>
            <a:ext cx="466794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C[2]</a:t>
            </a:r>
          </a:p>
        </p:txBody>
      </p:sp>
      <p:sp>
        <p:nvSpPr>
          <p:cNvPr id="79" name="TextBox 77"/>
          <p:cNvSpPr txBox="1">
            <a:spLocks noChangeArrowheads="1"/>
          </p:cNvSpPr>
          <p:nvPr/>
        </p:nvSpPr>
        <p:spPr bwMode="auto">
          <a:xfrm>
            <a:off x="3885010" y="6136753"/>
            <a:ext cx="61079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C[3]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59" y="4434271"/>
            <a:ext cx="1510350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CBC Encryption: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0477" y="4439627"/>
            <a:ext cx="151996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CBC Decryption: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Strengths and Weaknesses of CBC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D57208-9F70-4046-9840-F3F6EDE0F403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5992E-EFF8-4D78-9243-AA711BF3E8C5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4114800" cy="4648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Weaknesses: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CBC requires the reliable transmission of all the blocks sequentially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CBC is not suitable for applications that allow packet losses (e.g., music and video streaming)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Strengths:</a:t>
            </a:r>
          </a:p>
          <a:p>
            <a:pPr lvl="1"/>
            <a:r>
              <a:rPr lang="en-US" sz="2400" dirty="0" smtClean="0"/>
              <a:t>Doesn’t show patterns in the plaintext</a:t>
            </a:r>
          </a:p>
          <a:p>
            <a:pPr lvl="1"/>
            <a:r>
              <a:rPr lang="en-US" sz="2400" dirty="0" smtClean="0"/>
              <a:t>Is the most common mode</a:t>
            </a:r>
          </a:p>
          <a:p>
            <a:pPr lvl="1"/>
            <a:r>
              <a:rPr lang="en-US" sz="2400" dirty="0" smtClean="0"/>
              <a:t>Is fast and relatively simple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8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AES Encryption 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8013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Source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Arial Narrow" pitchFamily="34" charset="0"/>
              </a:rPr>
              <a:t>		</a:t>
            </a:r>
            <a:r>
              <a:rPr lang="en-US" sz="1800" dirty="0" smtClean="0">
                <a:latin typeface="Arial Narrow" pitchFamily="34" charset="0"/>
                <a:hlinkClick r:id="rId2"/>
              </a:rPr>
              <a:t>http://java.sun.com/javase/6/docs/technotes/guides/security/crypto/CryptoSpec.html</a:t>
            </a:r>
            <a:endParaRPr lang="en-US" sz="1800" dirty="0" smtClean="0">
              <a:latin typeface="Arial Narrow" pitchFamily="34" charset="0"/>
            </a:endParaRPr>
          </a:p>
          <a:p>
            <a:pPr eaLnBrk="1" hangingPunct="1"/>
            <a:r>
              <a:rPr lang="en-US" sz="1800" dirty="0" smtClean="0"/>
              <a:t>Generate an AES key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			</a:t>
            </a:r>
            <a:r>
              <a:rPr lang="en-US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itchFamily="34" charset="0"/>
              </a:rPr>
              <a:t>KeyGenerator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keygen</a:t>
            </a:r>
            <a:r>
              <a:rPr lang="en-US" sz="1800" dirty="0" smtClean="0"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itchFamily="34" charset="0"/>
              </a:rPr>
              <a:t>KeyGenerator</a:t>
            </a:r>
            <a:r>
              <a:rPr lang="en-US" sz="1800" dirty="0" err="1" smtClean="0">
                <a:latin typeface="Arial Narrow" pitchFamily="34" charset="0"/>
              </a:rPr>
              <a:t>.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getInstance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itchFamily="34" charset="0"/>
              </a:rPr>
              <a:t>"AES"</a:t>
            </a:r>
            <a:r>
              <a:rPr lang="en-US" sz="1800" dirty="0" smtClean="0">
                <a:latin typeface="Arial Narrow" pitchFamily="34" charset="0"/>
              </a:rPr>
              <a:t>);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		</a:t>
            </a:r>
            <a:r>
              <a:rPr lang="en-US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itchFamily="34" charset="0"/>
              </a:rPr>
              <a:t>SecretKey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aesKey</a:t>
            </a:r>
            <a:r>
              <a:rPr lang="en-US" sz="1800" dirty="0" smtClean="0">
                <a:latin typeface="Arial Narrow" pitchFamily="34" charset="0"/>
              </a:rPr>
              <a:t> = </a:t>
            </a:r>
            <a:r>
              <a:rPr lang="en-US" sz="1800" dirty="0" err="1" smtClean="0">
                <a:latin typeface="Arial Narrow" pitchFamily="34" charset="0"/>
              </a:rPr>
              <a:t>keygen.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generateKey</a:t>
            </a:r>
            <a:r>
              <a:rPr lang="en-US" sz="1800" dirty="0" smtClean="0">
                <a:latin typeface="Arial Narrow" pitchFamily="34" charset="0"/>
              </a:rPr>
              <a:t>();</a:t>
            </a:r>
            <a:endParaRPr lang="en-US" sz="1800" dirty="0" smtClean="0"/>
          </a:p>
          <a:p>
            <a:pPr eaLnBrk="1" hangingPunct="1"/>
            <a:r>
              <a:rPr lang="en-US" sz="1800" dirty="0" smtClean="0"/>
              <a:t>Create a cipher object for AES in ECB mode and PKCS5 padding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			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itchFamily="34" charset="0"/>
              </a:rPr>
              <a:t>Cipher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aesCipher</a:t>
            </a:r>
            <a:r>
              <a:rPr lang="en-US" sz="1800" dirty="0" smtClean="0">
                <a:latin typeface="Arial Narrow" pitchFamily="34" charset="0"/>
              </a:rPr>
              <a:t>;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		</a:t>
            </a:r>
            <a:r>
              <a:rPr lang="en-US" sz="1800" dirty="0" err="1" smtClean="0">
                <a:latin typeface="Arial Narrow" pitchFamily="34" charset="0"/>
              </a:rPr>
              <a:t>aesCipher</a:t>
            </a:r>
            <a:r>
              <a:rPr lang="en-US" sz="1800" dirty="0" smtClean="0"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itchFamily="34" charset="0"/>
              </a:rPr>
              <a:t>Cipher</a:t>
            </a:r>
            <a:r>
              <a:rPr lang="en-US" sz="1800" dirty="0" err="1" smtClean="0">
                <a:latin typeface="Arial Narrow" pitchFamily="34" charset="0"/>
              </a:rPr>
              <a:t>.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getInstance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itchFamily="34" charset="0"/>
              </a:rPr>
              <a:t>"AES/ECB/PKCS5Padding"</a:t>
            </a:r>
            <a:r>
              <a:rPr lang="en-US" sz="1800" dirty="0" smtClean="0">
                <a:latin typeface="Arial Narrow" pitchFamily="34" charset="0"/>
              </a:rPr>
              <a:t>);</a:t>
            </a:r>
          </a:p>
          <a:p>
            <a:pPr eaLnBrk="1" hangingPunct="1"/>
            <a:r>
              <a:rPr lang="en-US" sz="1800" dirty="0" smtClean="0"/>
              <a:t>Encrypt</a:t>
            </a:r>
          </a:p>
          <a:p>
            <a:pPr>
              <a:buNone/>
            </a:pPr>
            <a:r>
              <a:rPr lang="en-US" sz="1800" dirty="0" smtClean="0">
                <a:latin typeface="Arial Narrow" pitchFamily="34" charset="0"/>
              </a:rPr>
              <a:t>			</a:t>
            </a:r>
            <a:r>
              <a:rPr lang="en-US" sz="1800" dirty="0" err="1" smtClean="0">
                <a:latin typeface="Arial Narrow" pitchFamily="34" charset="0"/>
              </a:rPr>
              <a:t>aesCipher.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init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itchFamily="34" charset="0"/>
              </a:rPr>
              <a:t>Cipher</a:t>
            </a:r>
            <a:r>
              <a:rPr lang="en-US" sz="1800" dirty="0" err="1" smtClean="0">
                <a:latin typeface="Arial Narrow" pitchFamily="34" charset="0"/>
              </a:rPr>
              <a:t>.ENCRYPT_MODE</a:t>
            </a:r>
            <a:r>
              <a:rPr lang="en-US" sz="1800" dirty="0" smtClean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aesKey</a:t>
            </a:r>
            <a:r>
              <a:rPr lang="en-US" sz="1800" dirty="0" smtClean="0">
                <a:latin typeface="Arial Narrow" pitchFamily="34" charset="0"/>
              </a:rPr>
              <a:t>);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		byte[] plaintext =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itchFamily="34" charset="0"/>
              </a:rPr>
              <a:t>"My secret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itchFamily="34" charset="0"/>
              </a:rPr>
              <a:t>message"</a:t>
            </a:r>
            <a:r>
              <a:rPr lang="en-US" sz="1800" dirty="0" err="1" smtClean="0">
                <a:latin typeface="Arial Narrow" pitchFamily="34" charset="0"/>
              </a:rPr>
              <a:t>.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getBytes</a:t>
            </a:r>
            <a:r>
              <a:rPr lang="en-US" sz="1800" dirty="0" smtClean="0">
                <a:latin typeface="Arial Narrow" pitchFamily="34" charset="0"/>
              </a:rPr>
              <a:t>();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		byte[] ciphertext = </a:t>
            </a:r>
            <a:r>
              <a:rPr lang="en-US" sz="1800" dirty="0" err="1" smtClean="0">
                <a:latin typeface="Arial Narrow" pitchFamily="34" charset="0"/>
              </a:rPr>
              <a:t>aesCipher.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doFinal</a:t>
            </a:r>
            <a:r>
              <a:rPr lang="en-US" sz="1800" dirty="0" smtClean="0">
                <a:latin typeface="Arial Narrow" pitchFamily="34" charset="0"/>
              </a:rPr>
              <a:t>(plaintext);</a:t>
            </a:r>
          </a:p>
          <a:p>
            <a:pPr eaLnBrk="1" hangingPunct="1"/>
            <a:r>
              <a:rPr lang="en-US" sz="1800" dirty="0" smtClean="0"/>
              <a:t>Decrypt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Arial Narrow" pitchFamily="34" charset="0"/>
              </a:rPr>
              <a:t>			</a:t>
            </a:r>
            <a:r>
              <a:rPr lang="en-US" sz="1800" dirty="0" err="1" smtClean="0">
                <a:latin typeface="Arial Narrow" pitchFamily="34" charset="0"/>
              </a:rPr>
              <a:t>aesCipher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.init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itchFamily="34" charset="0"/>
              </a:rPr>
              <a:t>Cipher</a:t>
            </a:r>
            <a:r>
              <a:rPr lang="en-US" sz="1800" dirty="0" err="1" smtClean="0">
                <a:latin typeface="Arial Narrow" pitchFamily="34" charset="0"/>
              </a:rPr>
              <a:t>.DECRYPT_MODE</a:t>
            </a:r>
            <a:r>
              <a:rPr lang="en-US" sz="1800" dirty="0" smtClean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aesKey</a:t>
            </a:r>
            <a:r>
              <a:rPr lang="en-US" sz="1800" dirty="0" smtClean="0">
                <a:latin typeface="Arial Narrow" pitchFamily="34" charset="0"/>
              </a:rPr>
              <a:t>);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		byte[] plaintext1 = </a:t>
            </a:r>
            <a:r>
              <a:rPr lang="en-US" sz="1800" dirty="0" err="1" smtClean="0">
                <a:latin typeface="Arial Narrow" pitchFamily="34" charset="0"/>
              </a:rPr>
              <a:t>aesCipher</a:t>
            </a:r>
            <a:r>
              <a:rPr lang="en-US" sz="1800" dirty="0" err="1" smtClean="0">
                <a:solidFill>
                  <a:schemeClr val="accent6"/>
                </a:solidFill>
                <a:latin typeface="Arial Narrow" pitchFamily="34" charset="0"/>
              </a:rPr>
              <a:t>.doFinal</a:t>
            </a:r>
            <a:r>
              <a:rPr lang="en-US" sz="1800" dirty="0" smtClean="0">
                <a:latin typeface="Arial Narrow" pitchFamily="34" charset="0"/>
              </a:rPr>
              <a:t>(ciphertext); </a:t>
            </a:r>
          </a:p>
          <a:p>
            <a:pPr eaLnBrk="1" hangingPunct="1"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C7FD413-0DF2-4754-A60C-32B27A49C31B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 dirty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19AE9-5CE2-4E39-9D76-CF7F44190652}" type="slidenum">
              <a:rPr lang="en-GB" smtClean="0"/>
              <a:pPr/>
              <a:t>23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Cipher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8013" cy="4648200"/>
          </a:xfrm>
        </p:spPr>
        <p:txBody>
          <a:bodyPr/>
          <a:lstStyle/>
          <a:p>
            <a:pPr eaLnBrk="1" hangingPunct="1"/>
            <a:r>
              <a:rPr lang="en-US" sz="2000" smtClean="0"/>
              <a:t>Key stream</a:t>
            </a:r>
          </a:p>
          <a:p>
            <a:pPr lvl="1" eaLnBrk="1" hangingPunct="1"/>
            <a:r>
              <a:rPr lang="en-US" sz="1800" smtClean="0"/>
              <a:t>Pseudo-random sequence of bits S = S[0], S[1], S[2], …</a:t>
            </a:r>
          </a:p>
          <a:p>
            <a:pPr lvl="1" eaLnBrk="1" hangingPunct="1"/>
            <a:r>
              <a:rPr lang="en-US" sz="1800" smtClean="0"/>
              <a:t>Can be generated on-line one bit (or byte) at the time</a:t>
            </a:r>
          </a:p>
          <a:p>
            <a:pPr eaLnBrk="1" hangingPunct="1"/>
            <a:r>
              <a:rPr lang="en-US" sz="2000" smtClean="0"/>
              <a:t>Stream cipher</a:t>
            </a:r>
          </a:p>
          <a:p>
            <a:pPr lvl="1" eaLnBrk="1" hangingPunct="1"/>
            <a:r>
              <a:rPr lang="en-US" sz="1800" smtClean="0"/>
              <a:t>XOR the plaintext with the key stream C[i] = S[i] </a:t>
            </a:r>
            <a:r>
              <a:rPr lang="en-US" sz="1800" smtClean="0">
                <a:sym typeface="Symbol" pitchFamily="18" charset="2"/>
              </a:rPr>
              <a:t></a:t>
            </a:r>
            <a:r>
              <a:rPr lang="en-US" sz="1800" smtClean="0"/>
              <a:t> P[i]</a:t>
            </a:r>
          </a:p>
          <a:p>
            <a:pPr lvl="1" eaLnBrk="1" hangingPunct="1"/>
            <a:r>
              <a:rPr lang="en-US" sz="1800" smtClean="0"/>
              <a:t>Suitable for plaintext of arbitrary length generated on the fly, e.g., media stream</a:t>
            </a:r>
          </a:p>
          <a:p>
            <a:pPr eaLnBrk="1" hangingPunct="1"/>
            <a:r>
              <a:rPr lang="en-US" sz="2000" smtClean="0"/>
              <a:t>Synchronous stream cipher</a:t>
            </a:r>
          </a:p>
          <a:p>
            <a:pPr lvl="1" eaLnBrk="1" hangingPunct="1"/>
            <a:r>
              <a:rPr lang="en-US" sz="1800" smtClean="0"/>
              <a:t>Key stream obtained only from the secret key K</a:t>
            </a:r>
          </a:p>
          <a:p>
            <a:pPr lvl="1" eaLnBrk="1" hangingPunct="1"/>
            <a:r>
              <a:rPr lang="en-US" sz="1800" smtClean="0"/>
              <a:t>Works for unreliable channels if plaintext has packets with sequence numbers</a:t>
            </a:r>
          </a:p>
          <a:p>
            <a:pPr eaLnBrk="1" hangingPunct="1"/>
            <a:r>
              <a:rPr lang="en-US" sz="2000" smtClean="0"/>
              <a:t>Self-synchronizing stream cipher</a:t>
            </a:r>
          </a:p>
          <a:p>
            <a:pPr lvl="1" eaLnBrk="1" hangingPunct="1"/>
            <a:r>
              <a:rPr lang="en-US" sz="1800" smtClean="0"/>
              <a:t>Key stream obtained from the secret key and q previous ciphertexts</a:t>
            </a:r>
          </a:p>
          <a:p>
            <a:pPr lvl="1" eaLnBrk="1" hangingPunct="1"/>
            <a:r>
              <a:rPr lang="en-US" sz="1800" smtClean="0"/>
              <a:t>Lost packets cause a delay of q steps before decryption resumes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1A5FA72-C53B-4305-B048-091563D67563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1DC43-672E-4FB3-A5B1-76789885E41A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Stream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RC4</a:t>
            </a:r>
          </a:p>
          <a:p>
            <a:pPr lvl="1" eaLnBrk="1" hangingPunct="1">
              <a:defRPr/>
            </a:pPr>
            <a:r>
              <a:rPr lang="en-US" dirty="0" smtClean="0"/>
              <a:t>Designed in 1987 by Ron Rivest for RSA Security</a:t>
            </a:r>
          </a:p>
          <a:p>
            <a:pPr lvl="1" eaLnBrk="1" hangingPunct="1">
              <a:defRPr/>
            </a:pPr>
            <a:r>
              <a:rPr lang="en-US" dirty="0" smtClean="0"/>
              <a:t>Trade secret until 1994</a:t>
            </a:r>
          </a:p>
          <a:p>
            <a:pPr lvl="1" eaLnBrk="1" hangingPunct="1">
              <a:defRPr/>
            </a:pPr>
            <a:r>
              <a:rPr lang="en-US" dirty="0" smtClean="0"/>
              <a:t> Uses keys with up to 2,048 bits</a:t>
            </a:r>
          </a:p>
          <a:p>
            <a:pPr lvl="1" eaLnBrk="1" hangingPunct="1">
              <a:defRPr/>
            </a:pPr>
            <a:r>
              <a:rPr lang="en-US" dirty="0" smtClean="0"/>
              <a:t>Simple algorithm</a:t>
            </a:r>
          </a:p>
          <a:p>
            <a:pPr eaLnBrk="1" hangingPunct="1">
              <a:defRPr/>
            </a:pPr>
            <a:r>
              <a:rPr lang="en-US" dirty="0" smtClean="0"/>
              <a:t>Block cipher in counter mode (CTR)</a:t>
            </a:r>
          </a:p>
          <a:p>
            <a:pPr lvl="1" eaLnBrk="1" hangingPunct="1">
              <a:defRPr/>
            </a:pPr>
            <a:r>
              <a:rPr lang="en-US" dirty="0" smtClean="0"/>
              <a:t>Use a block cipher with block size b</a:t>
            </a:r>
          </a:p>
          <a:p>
            <a:pPr lvl="1" eaLnBrk="1" hangingPunct="1">
              <a:defRPr/>
            </a:pPr>
            <a:r>
              <a:rPr lang="en-US" dirty="0" smtClean="0"/>
              <a:t>The secret key is a pair (</a:t>
            </a:r>
            <a:r>
              <a:rPr lang="en-US" dirty="0" err="1" smtClean="0"/>
              <a:t>K,t</a:t>
            </a:r>
            <a:r>
              <a:rPr lang="en-US" dirty="0" smtClean="0"/>
              <a:t>), where K a is key and t (counter) is a b-bit value</a:t>
            </a:r>
          </a:p>
          <a:p>
            <a:pPr lvl="1" eaLnBrk="1" hangingPunct="1">
              <a:defRPr/>
            </a:pPr>
            <a:r>
              <a:rPr lang="en-US" dirty="0" smtClean="0"/>
              <a:t>The key stream is the concatenation of ciphertexts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dirty="0" smtClean="0"/>
              <a:t>		E</a:t>
            </a:r>
            <a:r>
              <a:rPr lang="en-US" baseline="-25000" dirty="0" smtClean="0"/>
              <a:t>K </a:t>
            </a:r>
            <a:r>
              <a:rPr lang="en-US" dirty="0" smtClean="0"/>
              <a:t>(t</a:t>
            </a:r>
            <a:r>
              <a:rPr lang="en-US" dirty="0" smtClean="0">
                <a:sym typeface="Symbol"/>
              </a:rPr>
              <a:t>), </a:t>
            </a:r>
            <a:r>
              <a:rPr lang="en-US" dirty="0" smtClean="0"/>
              <a:t>E</a:t>
            </a:r>
            <a:r>
              <a:rPr lang="en-US" baseline="-25000" dirty="0" smtClean="0"/>
              <a:t>K </a:t>
            </a:r>
            <a:r>
              <a:rPr lang="en-US" dirty="0" smtClean="0"/>
              <a:t>(t </a:t>
            </a:r>
            <a:r>
              <a:rPr lang="en-US" dirty="0" smtClean="0">
                <a:latin typeface="Symbol" pitchFamily="18" charset="2"/>
              </a:rPr>
              <a:t>+ </a:t>
            </a:r>
            <a:r>
              <a:rPr lang="en-US" dirty="0" smtClean="0"/>
              <a:t>1</a:t>
            </a:r>
            <a:r>
              <a:rPr lang="en-US" dirty="0" smtClean="0">
                <a:sym typeface="Symbol"/>
              </a:rPr>
              <a:t>), </a:t>
            </a:r>
            <a:r>
              <a:rPr lang="en-US" dirty="0" smtClean="0"/>
              <a:t>E</a:t>
            </a:r>
            <a:r>
              <a:rPr lang="en-US" baseline="-25000" dirty="0" smtClean="0"/>
              <a:t>K </a:t>
            </a:r>
            <a:r>
              <a:rPr lang="en-US" dirty="0" smtClean="0"/>
              <a:t>(t </a:t>
            </a:r>
            <a:r>
              <a:rPr lang="en-US" dirty="0" smtClean="0">
                <a:latin typeface="Symbol" pitchFamily="18" charset="2"/>
              </a:rPr>
              <a:t>+ </a:t>
            </a:r>
            <a:r>
              <a:rPr lang="en-US" dirty="0" smtClean="0"/>
              <a:t>2</a:t>
            </a:r>
            <a:r>
              <a:rPr lang="en-US" dirty="0" smtClean="0">
                <a:sym typeface="Symbol"/>
              </a:rPr>
              <a:t>), </a:t>
            </a:r>
            <a:r>
              <a:rPr lang="en-US" dirty="0" smtClean="0"/>
              <a:t>…</a:t>
            </a:r>
            <a:r>
              <a:rPr lang="en-US" dirty="0" smtClean="0">
                <a:sym typeface="Symbol"/>
              </a:rPr>
              <a:t> </a:t>
            </a:r>
          </a:p>
          <a:p>
            <a:pPr lvl="1">
              <a:defRPr/>
            </a:pPr>
            <a:r>
              <a:rPr lang="en-US" dirty="0" smtClean="0">
                <a:sym typeface="Symbol"/>
              </a:rPr>
              <a:t>Can use a shorter counter concatenated with a random value</a:t>
            </a:r>
          </a:p>
          <a:p>
            <a:pPr lvl="1" eaLnBrk="1" hangingPunct="1">
              <a:defRPr/>
            </a:pPr>
            <a:r>
              <a:rPr lang="en-US" dirty="0" smtClean="0">
                <a:sym typeface="Symbol"/>
              </a:rPr>
              <a:t>	Synchronous stream cipher</a:t>
            </a:r>
          </a:p>
          <a:p>
            <a:pPr lvl="1" eaLnBrk="1" hangingPunct="1">
              <a:defRPr/>
            </a:pPr>
            <a:endParaRPr lang="en-US" dirty="0" smtClean="0">
              <a:sym typeface="Symbol"/>
            </a:endParaRP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CD9C459-8B62-462B-A254-F64A589D7340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ACDE6-1C3E-4118-B4ED-F368864DF932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Attacks on Stream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8013" cy="2209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Repetition attack</a:t>
            </a:r>
          </a:p>
          <a:p>
            <a:pPr lvl="1" eaLnBrk="1" hangingPunct="1">
              <a:defRPr/>
            </a:pPr>
            <a:r>
              <a:rPr lang="en-US" dirty="0" smtClean="0"/>
              <a:t>if key stream reused, attacker obtains XOR of two plaintexts</a:t>
            </a:r>
          </a:p>
          <a:p>
            <a:pPr eaLnBrk="1" hangingPunct="1">
              <a:defRPr/>
            </a:pPr>
            <a:r>
              <a:rPr lang="en-US" dirty="0" smtClean="0"/>
              <a:t>Insertion attack [Bayer Metzger, TODS 1976]</a:t>
            </a:r>
          </a:p>
          <a:p>
            <a:pPr lvl="1" eaLnBrk="1" hangingPunct="1">
              <a:defRPr/>
            </a:pPr>
            <a:r>
              <a:rPr lang="en-US" dirty="0" smtClean="0"/>
              <a:t>retransmission of the plaintext with</a:t>
            </a:r>
          </a:p>
          <a:p>
            <a:pPr lvl="2" eaLnBrk="1" hangingPunct="1">
              <a:defRPr/>
            </a:pPr>
            <a:r>
              <a:rPr lang="en-US" dirty="0" smtClean="0"/>
              <a:t>a chosen byte inserted by attacker</a:t>
            </a:r>
          </a:p>
          <a:p>
            <a:pPr lvl="2" eaLnBrk="1" hangingPunct="1">
              <a:defRPr/>
            </a:pPr>
            <a:r>
              <a:rPr lang="en-US" dirty="0" smtClean="0"/>
              <a:t>using the same key stream</a:t>
            </a:r>
          </a:p>
          <a:p>
            <a:pPr lvl="1" eaLnBrk="1" hangingPunct="1">
              <a:defRPr/>
            </a:pPr>
            <a:r>
              <a:rPr lang="en-US" dirty="0" smtClean="0"/>
              <a:t>e.g., email message resent with new message number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22BF4A1-6937-4ACC-A18B-52D733646588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FC6C2-9004-42A9-8C9C-46D3FEB747AD}" type="slidenum">
              <a:rPr lang="en-GB" smtClean="0"/>
              <a:pPr/>
              <a:t>26</a:t>
            </a:fld>
            <a:endParaRPr lang="en-GB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3717925"/>
          <a:ext cx="54102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P[i+1]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P[i+2]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P[i+3]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S[i+1]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S[i+2]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S[i+3]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C[i+1]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C[i+2]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C[i+3]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19400" y="4860925"/>
          <a:ext cx="54102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P[i+1]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P[i+2]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S[i+1]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S[i+2]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S[i+3]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r>
                        <a:rPr lang="en-US" sz="1600" dirty="0" smtClean="0">
                          <a:sym typeface="Symbol"/>
                        </a:rPr>
                        <a:t></a:t>
                      </a:r>
                      <a:r>
                        <a:rPr lang="en-US" sz="1600" dirty="0" smtClean="0"/>
                        <a:t>[i+1]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</a:t>
                      </a:r>
                      <a:r>
                        <a:rPr lang="en-US" sz="1600" dirty="0" smtClean="0">
                          <a:sym typeface="Symbol"/>
                        </a:rPr>
                        <a:t></a:t>
                      </a:r>
                      <a:r>
                        <a:rPr lang="en-US" sz="1600" dirty="0" smtClean="0"/>
                        <a:t>[i+2]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</a:t>
                      </a:r>
                      <a:r>
                        <a:rPr lang="en-US" sz="1600" dirty="0" smtClean="0">
                          <a:sym typeface="Symbol"/>
                        </a:rPr>
                        <a:t></a:t>
                      </a:r>
                      <a:r>
                        <a:rPr lang="en-US" sz="1600" dirty="0" smtClean="0"/>
                        <a:t>[i+3]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19" name="TextBox 8"/>
          <p:cNvSpPr txBox="1">
            <a:spLocks noChangeArrowheads="1"/>
          </p:cNvSpPr>
          <p:nvPr/>
        </p:nvSpPr>
        <p:spPr bwMode="auto">
          <a:xfrm>
            <a:off x="914400" y="4022725"/>
            <a:ext cx="16764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Original</a:t>
            </a:r>
          </a:p>
        </p:txBody>
      </p:sp>
      <p:sp>
        <p:nvSpPr>
          <p:cNvPr id="15420" name="TextBox 9"/>
          <p:cNvSpPr txBox="1">
            <a:spLocks noChangeArrowheads="1"/>
          </p:cNvSpPr>
          <p:nvPr/>
        </p:nvSpPr>
        <p:spPr bwMode="auto">
          <a:xfrm>
            <a:off x="533400" y="5197475"/>
            <a:ext cx="2133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Retransmission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8013" cy="1141412"/>
          </a:xfrm>
        </p:spPr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80E7C9-A115-4699-A3EC-44FBFDB8A196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Facts About Numbers</a:t>
            </a:r>
          </a:p>
        </p:txBody>
      </p:sp>
      <p:sp>
        <p:nvSpPr>
          <p:cNvPr id="192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Prime number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ym typeface="Symbol" pitchFamily="18" charset="2"/>
              </a:rPr>
              <a:t>is an integer</a:t>
            </a:r>
            <a:endParaRPr lang="en-US" sz="2000" b="1" i="1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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2</a:t>
            </a:r>
            <a:endParaRPr 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The only divisors of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are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sz="2000" dirty="0">
                <a:sym typeface="Symbol" pitchFamily="18" charset="2"/>
              </a:rPr>
              <a:t>and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2, 7, 19 </a:t>
            </a:r>
            <a:r>
              <a:rPr lang="en-US" sz="2000" dirty="0">
                <a:sym typeface="Symbol" pitchFamily="18" charset="2"/>
              </a:rPr>
              <a:t>are primes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3, 0, 1, 6 </a:t>
            </a:r>
            <a:r>
              <a:rPr lang="en-US" sz="2000" dirty="0">
                <a:sym typeface="Symbol" pitchFamily="18" charset="2"/>
              </a:rPr>
              <a:t>are not primes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Prime decomposition of a positive integer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ym typeface="Symbol" pitchFamily="18" charset="2"/>
              </a:rPr>
              <a:t>		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b="1" i="1" baseline="30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14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…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b="1" i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b="1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1400" b="1" i="1" dirty="0" err="1">
                <a:latin typeface="Times New Roman" pitchFamily="18" charset="0"/>
                <a:sym typeface="Symbol" pitchFamily="18" charset="2"/>
              </a:rPr>
              <a:t>k</a:t>
            </a:r>
            <a:endParaRPr lang="en-US" sz="2400" b="1" i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200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 5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Fundamental Theorem of Arithmetic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The prime decomposition of a positive integer is unique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07-9573-43CF-AAE9-67A503718DC4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3B71-216C-414D-9F25-8D4F1F0E35D9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Greatest Common Divisor</a:t>
            </a:r>
          </a:p>
        </p:txBody>
      </p:sp>
      <p:sp>
        <p:nvSpPr>
          <p:cNvPr id="193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6"/>
                </a:solidFill>
              </a:rPr>
              <a:t>greatest common divisor</a:t>
            </a:r>
            <a:r>
              <a:rPr lang="en-US" sz="2400" dirty="0"/>
              <a:t> (GCD) of two positive integers </a:t>
            </a:r>
            <a:r>
              <a:rPr lang="en-US" sz="2400" b="1" i="1" dirty="0">
                <a:latin typeface="Times New Roman" pitchFamily="18" charset="0"/>
              </a:rPr>
              <a:t>a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itchFamily="18" charset="0"/>
              </a:rPr>
              <a:t>b</a:t>
            </a:r>
            <a:r>
              <a:rPr lang="en-US" sz="2400" dirty="0"/>
              <a:t>, denoted </a:t>
            </a:r>
            <a:r>
              <a:rPr lang="en-US" sz="2400" dirty="0" err="1">
                <a:latin typeface="Times New Roman" pitchFamily="18" charset="0"/>
              </a:rPr>
              <a:t>gcd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, is the largest positive integer that divides both </a:t>
            </a:r>
            <a:r>
              <a:rPr lang="en-US" sz="2400" b="1" i="1" dirty="0">
                <a:latin typeface="Times New Roman" pitchFamily="18" charset="0"/>
              </a:rPr>
              <a:t>a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itchFamily="18" charset="0"/>
              </a:rPr>
              <a:t>b</a:t>
            </a:r>
          </a:p>
          <a:p>
            <a:r>
              <a:rPr lang="en-US" sz="2400" dirty="0"/>
              <a:t>The above definition is extended to arbitrary integers</a:t>
            </a:r>
          </a:p>
          <a:p>
            <a:r>
              <a:rPr lang="en-US" sz="2400" dirty="0"/>
              <a:t>Examples:</a:t>
            </a:r>
          </a:p>
          <a:p>
            <a:pPr lvl="1">
              <a:buFont typeface="Wingdings" charset="2"/>
              <a:buNone/>
            </a:pPr>
            <a:r>
              <a:rPr lang="en-US" sz="2000" dirty="0"/>
              <a:t>	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</a:rPr>
              <a:t>(18, 30)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6 		</a:t>
            </a:r>
            <a:r>
              <a:rPr lang="en-US" sz="2000" dirty="0" err="1">
                <a:latin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</a:rPr>
              <a:t>(0, 20)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20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>
                <a:latin typeface="Times New Roman" pitchFamily="18" charset="0"/>
              </a:rPr>
              <a:t>21, 49)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7</a:t>
            </a:r>
          </a:p>
          <a:p>
            <a:r>
              <a:rPr lang="en-US" sz="2400" dirty="0"/>
              <a:t>Two integers a and b are said to be relatively prime if</a:t>
            </a:r>
          </a:p>
          <a:p>
            <a:pPr>
              <a:buFont typeface="Wingdings" charset="2"/>
              <a:buNone/>
            </a:pPr>
            <a:r>
              <a:rPr lang="en-US" sz="2400" dirty="0">
                <a:latin typeface="Times New Roman" pitchFamily="18" charset="0"/>
              </a:rPr>
              <a:t>			</a:t>
            </a:r>
            <a:r>
              <a:rPr lang="en-US" sz="2400" dirty="0" err="1">
                <a:latin typeface="Times New Roman" pitchFamily="18" charset="0"/>
              </a:rPr>
              <a:t>gcd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/>
              <a:t>Integers 15 and 28 are relatively prime</a:t>
            </a:r>
          </a:p>
          <a:p>
            <a:pPr lvl="1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3219-A34A-4804-BB9D-42A1E1CE0460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A07E-7E06-4D85-8709-3353494C5DB6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Notation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ecret key 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ncryption function E</a:t>
            </a:r>
            <a:r>
              <a:rPr lang="en-US" baseline="-25000" dirty="0" smtClean="0"/>
              <a:t>K</a:t>
            </a:r>
            <a:r>
              <a:rPr lang="en-US" dirty="0" smtClean="0"/>
              <a:t>(P)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ecryption function D</a:t>
            </a:r>
            <a:r>
              <a:rPr lang="en-US" baseline="-25000" dirty="0" smtClean="0"/>
              <a:t>K</a:t>
            </a:r>
            <a:r>
              <a:rPr lang="en-US" dirty="0" smtClean="0"/>
              <a:t>(C) </a:t>
            </a:r>
          </a:p>
          <a:p>
            <a:pPr lvl="1"/>
            <a:r>
              <a:rPr lang="en-US" dirty="0" smtClean="0"/>
              <a:t>Plaintext length typically the same as ciphertext length</a:t>
            </a:r>
          </a:p>
          <a:p>
            <a:pPr lvl="1"/>
            <a:r>
              <a:rPr lang="en-US" dirty="0" smtClean="0"/>
              <a:t>Encryption and decryption are </a:t>
            </a:r>
            <a:r>
              <a:rPr lang="en-US" dirty="0" smtClean="0">
                <a:solidFill>
                  <a:schemeClr val="accent6"/>
                </a:solidFill>
              </a:rPr>
              <a:t>permutation functions (</a:t>
            </a:r>
            <a:r>
              <a:rPr lang="en-US" dirty="0" err="1" smtClean="0">
                <a:solidFill>
                  <a:schemeClr val="accent6"/>
                </a:solidFill>
              </a:rPr>
              <a:t>bijections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  <a:r>
              <a:rPr lang="en-US" dirty="0" smtClean="0"/>
              <a:t> on the set of all n-bit arrays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functions E</a:t>
            </a:r>
            <a:r>
              <a:rPr lang="en-US" baseline="-25000" dirty="0" smtClean="0"/>
              <a:t>K</a:t>
            </a:r>
            <a:r>
              <a:rPr lang="en-US" dirty="0" smtClean="0"/>
              <a:t> and D</a:t>
            </a:r>
            <a:r>
              <a:rPr lang="en-US" baseline="-25000" dirty="0" smtClean="0"/>
              <a:t>K</a:t>
            </a:r>
            <a:r>
              <a:rPr lang="en-US" dirty="0" smtClean="0"/>
              <a:t> should have efficient algorithms</a:t>
            </a:r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Decrypting the ciphertext yields the plaintext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K</a:t>
            </a:r>
            <a:r>
              <a:rPr lang="en-US" dirty="0" smtClean="0"/>
              <a:t>(E</a:t>
            </a:r>
            <a:r>
              <a:rPr lang="en-US" baseline="-25000" dirty="0" smtClean="0"/>
              <a:t>K</a:t>
            </a:r>
            <a:r>
              <a:rPr lang="en-US" dirty="0" smtClean="0"/>
              <a:t>(P)) =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7B97A-016A-4AC7-AB64-D09C6DC01642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194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Modulo operator for a positive integer </a:t>
            </a:r>
            <a:r>
              <a:rPr lang="en-US" sz="2000" b="1" i="1" dirty="0">
                <a:latin typeface="Times New Roman" pitchFamily="18" charset="0"/>
              </a:rPr>
              <a:t>n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b="1" i="1" dirty="0">
                <a:latin typeface="Times New Roman" pitchFamily="18" charset="0"/>
              </a:rPr>
              <a:t>			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 mod </a:t>
            </a:r>
            <a:r>
              <a:rPr lang="en-US" sz="2000" b="1" i="1" dirty="0">
                <a:latin typeface="Times New Roman" pitchFamily="18" charset="0"/>
              </a:rPr>
              <a:t>n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i="1" dirty="0"/>
              <a:t>	</a:t>
            </a:r>
            <a:r>
              <a:rPr lang="en-US" sz="2000" dirty="0"/>
              <a:t>equivalent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		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r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>
                <a:latin typeface="Symbol" pitchFamily="18" charset="2"/>
              </a:rPr>
              <a:t>+ </a:t>
            </a:r>
            <a:r>
              <a:rPr lang="en-US" sz="2000" b="1" i="1" dirty="0" err="1">
                <a:latin typeface="Times New Roman" pitchFamily="18" charset="0"/>
              </a:rPr>
              <a:t>kn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sym typeface="Symbol" pitchFamily="18" charset="2"/>
              </a:rPr>
              <a:t>	and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b="1" i="1" dirty="0">
                <a:latin typeface="Times New Roman" pitchFamily="18" charset="0"/>
              </a:rPr>
              <a:t>			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-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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/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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Example: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Times New Roman" pitchFamily="18" charset="0"/>
              </a:rPr>
              <a:t>		29 mod 13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3	13 mod 13 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0	</a:t>
            </a:r>
            <a:r>
              <a:rPr lang="en-US" sz="1800" dirty="0">
                <a:latin typeface="Symbol" pitchFamily="18" charset="2"/>
              </a:rPr>
              <a:t>-</a:t>
            </a:r>
            <a:r>
              <a:rPr lang="en-US" sz="1800" dirty="0">
                <a:latin typeface="Times New Roman" pitchFamily="18" charset="0"/>
              </a:rPr>
              <a:t>1 mod 13 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12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Times New Roman" pitchFamily="18" charset="0"/>
              </a:rPr>
              <a:t>		29 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3 </a:t>
            </a:r>
            <a:r>
              <a:rPr lang="en-US" sz="1800" dirty="0">
                <a:latin typeface="Symbol" pitchFamily="18" charset="2"/>
              </a:rPr>
              <a:t>+</a:t>
            </a:r>
            <a:r>
              <a:rPr lang="en-US" sz="1800" dirty="0">
                <a:latin typeface="Times New Roman" pitchFamily="18" charset="0"/>
              </a:rPr>
              <a:t> 2</a:t>
            </a:r>
            <a:r>
              <a:rPr lang="en-US" sz="18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13	13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0 </a:t>
            </a:r>
            <a:r>
              <a:rPr lang="en-US" sz="1800" dirty="0">
                <a:latin typeface="Symbol" pitchFamily="18" charset="2"/>
              </a:rPr>
              <a:t>+</a:t>
            </a:r>
            <a:r>
              <a:rPr lang="en-US" sz="1800" dirty="0">
                <a:latin typeface="Times New Roman" pitchFamily="18" charset="0"/>
              </a:rPr>
              <a:t> 1</a:t>
            </a:r>
            <a:r>
              <a:rPr lang="en-US" sz="18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13	12 </a:t>
            </a:r>
            <a:r>
              <a:rPr lang="en-US" sz="1800" dirty="0">
                <a:latin typeface="Symbol" pitchFamily="18" charset="2"/>
              </a:rPr>
              <a:t>= -</a:t>
            </a:r>
            <a:r>
              <a:rPr lang="en-US" sz="1800" dirty="0">
                <a:latin typeface="Times New Roman" pitchFamily="18" charset="0"/>
              </a:rPr>
              <a:t>1 </a:t>
            </a:r>
            <a:r>
              <a:rPr lang="en-US" sz="1800" dirty="0">
                <a:latin typeface="Symbol" pitchFamily="18" charset="2"/>
              </a:rPr>
              <a:t>+</a:t>
            </a:r>
            <a:r>
              <a:rPr lang="en-US" sz="1800" dirty="0">
                <a:latin typeface="Times New Roman" pitchFamily="18" charset="0"/>
              </a:rPr>
              <a:t> 1</a:t>
            </a:r>
            <a:r>
              <a:rPr lang="en-US" sz="18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13</a:t>
            </a:r>
            <a:endParaRPr lang="en-US" sz="1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Modulo and GCD:</a:t>
            </a:r>
          </a:p>
          <a:p>
            <a:pPr algn="ctr">
              <a:lnSpc>
                <a:spcPct val="90000"/>
              </a:lnSpc>
              <a:buFont typeface="Wingdings" charset="2"/>
              <a:buNone/>
            </a:pPr>
            <a:r>
              <a:rPr lang="en-US" sz="2000" dirty="0" err="1">
                <a:latin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 mod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Example: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Times New Roman" pitchFamily="18" charset="0"/>
              </a:rPr>
              <a:t>		 </a:t>
            </a:r>
            <a:r>
              <a:rPr lang="en-US" sz="1800" dirty="0" err="1">
                <a:latin typeface="Times New Roman" pitchFamily="18" charset="0"/>
              </a:rPr>
              <a:t>gcd</a:t>
            </a:r>
            <a:r>
              <a:rPr lang="en-US" sz="1800" dirty="0">
                <a:latin typeface="Times New Roman" pitchFamily="18" charset="0"/>
              </a:rPr>
              <a:t>(21, 12)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3	</a:t>
            </a:r>
            <a:r>
              <a:rPr lang="en-US" sz="1800" dirty="0" err="1">
                <a:latin typeface="Times New Roman" pitchFamily="18" charset="0"/>
              </a:rPr>
              <a:t>gcd</a:t>
            </a:r>
            <a:r>
              <a:rPr lang="en-US" sz="1800" dirty="0">
                <a:latin typeface="Times New Roman" pitchFamily="18" charset="0"/>
              </a:rPr>
              <a:t>(12, 21 mod 12)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gcd</a:t>
            </a:r>
            <a:r>
              <a:rPr lang="en-US" sz="1800" dirty="0">
                <a:latin typeface="Times New Roman" pitchFamily="18" charset="0"/>
              </a:rPr>
              <a:t>(12, 9)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27E-761E-4EE4-B0B1-019671223D71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AB04-1BF8-47E4-B366-6BC56285B60C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Euclid’s GCD Algorithm</a:t>
            </a:r>
          </a:p>
        </p:txBody>
      </p:sp>
      <p:sp>
        <p:nvSpPr>
          <p:cNvPr id="195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962400" cy="2971800"/>
          </a:xfrm>
        </p:spPr>
        <p:txBody>
          <a:bodyPr/>
          <a:lstStyle/>
          <a:p>
            <a:r>
              <a:rPr lang="en-US" sz="2400"/>
              <a:t>Euclid’s algorithm for computing the GCD repeatedly applies the formula</a:t>
            </a:r>
          </a:p>
          <a:p>
            <a:pPr algn="ctr">
              <a:buFont typeface="Wingdings" charset="2"/>
              <a:buNone/>
            </a:pPr>
            <a:r>
              <a:rPr lang="en-US" sz="2400">
                <a:latin typeface="Times New Roman" pitchFamily="18" charset="0"/>
              </a:rPr>
              <a:t>	gcd(</a:t>
            </a:r>
            <a:r>
              <a:rPr lang="en-US" sz="2400" b="1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) </a:t>
            </a:r>
            <a:r>
              <a:rPr lang="en-US" sz="2400">
                <a:latin typeface="Symbol" pitchFamily="18" charset="2"/>
              </a:rPr>
              <a:t>=</a:t>
            </a:r>
            <a:r>
              <a:rPr lang="en-US" sz="2400">
                <a:latin typeface="Times New Roman" pitchFamily="18" charset="0"/>
              </a:rPr>
              <a:t> gcd(</a:t>
            </a: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 b="1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 mod </a:t>
            </a: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r>
              <a:rPr lang="en-US" sz="2400"/>
              <a:t>Example</a:t>
            </a:r>
          </a:p>
          <a:p>
            <a:pPr marL="628650" lvl="1" indent="-171450"/>
            <a:r>
              <a:rPr lang="en-US" sz="2000">
                <a:latin typeface="Times New Roman" pitchFamily="18" charset="0"/>
              </a:rPr>
              <a:t>gcd(412, 260) </a:t>
            </a:r>
            <a:r>
              <a:rPr lang="en-US" sz="2000">
                <a:latin typeface="Symbol" pitchFamily="18" charset="2"/>
              </a:rPr>
              <a:t>=</a:t>
            </a:r>
            <a:r>
              <a:rPr lang="en-US" sz="2000">
                <a:latin typeface="Times New Roman" pitchFamily="18" charset="0"/>
              </a:rPr>
              <a:t> 4</a:t>
            </a:r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3148-3D1F-44FC-9B3C-1BADDE09693A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737-06B6-42C4-9E39-BC46DF04294B}" type="slidenum">
              <a:rPr lang="en-US"/>
              <a:pPr/>
              <a:t>31</a:t>
            </a:fld>
            <a:endParaRPr lang="en-US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295400" y="5486400"/>
            <a:ext cx="739140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33400" indent="-533400" algn="l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en-US" sz="2800">
              <a:latin typeface="Times New Roman" pitchFamily="18" charset="0"/>
            </a:endParaRPr>
          </a:p>
        </p:txBody>
      </p:sp>
      <p:graphicFrame>
        <p:nvGraphicFramePr>
          <p:cNvPr id="195620" name="Group 36"/>
          <p:cNvGraphicFramePr>
            <a:graphicFrameLocks noGrp="1"/>
          </p:cNvGraphicFramePr>
          <p:nvPr/>
        </p:nvGraphicFramePr>
        <p:xfrm>
          <a:off x="1752600" y="4648200"/>
          <a:ext cx="6096000" cy="109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95622" name="Text Box 38"/>
          <p:cNvSpPr txBox="1">
            <a:spLocks noChangeArrowheads="1"/>
          </p:cNvSpPr>
          <p:nvPr/>
        </p:nvSpPr>
        <p:spPr bwMode="auto">
          <a:xfrm>
            <a:off x="4819650" y="1600200"/>
            <a:ext cx="3962400" cy="2479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</a:rPr>
              <a:t>EuclidGCD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a, b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	Input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integers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 and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	Output </a:t>
            </a:r>
            <a:r>
              <a:rPr lang="en-US" sz="2000" dirty="0" err="1">
                <a:solidFill>
                  <a:schemeClr val="accent2"/>
                </a:solidFill>
                <a:latin typeface="Times New Roman" pitchFamily="18" charset="0"/>
              </a:rPr>
              <a:t>gcd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b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		return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</a:rPr>
              <a:t>EuclidGCD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b, a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mod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2000" b="1" i="1" baseline="-25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Let </a:t>
            </a:r>
            <a:r>
              <a:rPr lang="en-US" sz="2000" b="1" i="1" dirty="0" err="1">
                <a:latin typeface="Times New Roman" pitchFamily="18" charset="0"/>
              </a:rPr>
              <a:t>a</a:t>
            </a:r>
            <a:r>
              <a:rPr lang="en-US" sz="2000" b="1" i="1" baseline="-25000" dirty="0" err="1">
                <a:latin typeface="Times New Roman" pitchFamily="18" charset="0"/>
              </a:rPr>
              <a:t>i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b="1" i="1" baseline="-25000" dirty="0">
                <a:latin typeface="Times New Roman" pitchFamily="18" charset="0"/>
              </a:rPr>
              <a:t>i</a:t>
            </a:r>
            <a:r>
              <a:rPr lang="en-US" sz="2000" dirty="0"/>
              <a:t> be the arguments of the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dirty="0" err="1"/>
              <a:t>-th</a:t>
            </a:r>
            <a:r>
              <a:rPr lang="en-US" sz="2000" dirty="0"/>
              <a:t> recursive call of algorithm </a:t>
            </a:r>
            <a:r>
              <a:rPr lang="en-US" sz="2000" b="1" i="1" dirty="0" err="1">
                <a:latin typeface="Times New Roman" pitchFamily="18" charset="0"/>
              </a:rPr>
              <a:t>EuclidGCD</a:t>
            </a:r>
            <a:endParaRPr lang="en-US" sz="2000" b="1" i="1" dirty="0">
              <a:latin typeface="Times New Roman" pitchFamily="18" charset="0"/>
            </a:endParaRPr>
          </a:p>
          <a:p>
            <a:r>
              <a:rPr lang="en-US" sz="2000" dirty="0"/>
              <a:t>We have</a:t>
            </a:r>
          </a:p>
          <a:p>
            <a:pPr>
              <a:buFont typeface="Wingdings" charset="2"/>
              <a:buNone/>
            </a:pPr>
            <a:r>
              <a:rPr lang="en-US" sz="2000" i="1" dirty="0">
                <a:latin typeface="Times New Roman" pitchFamily="18" charset="0"/>
              </a:rPr>
              <a:t>		</a:t>
            </a:r>
            <a:r>
              <a:rPr lang="en-US" sz="2000" b="1" i="1" dirty="0" err="1">
                <a:latin typeface="Times New Roman" pitchFamily="18" charset="0"/>
              </a:rPr>
              <a:t>a</a:t>
            </a:r>
            <a:r>
              <a:rPr lang="en-US" sz="2000" b="1" i="1" baseline="-25000" dirty="0" err="1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Symbol" pitchFamily="18" charset="2"/>
              </a:rPr>
              <a:t> + 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b="1" i="1" baseline="-25000" dirty="0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Symbol" pitchFamily="18" charset="2"/>
              </a:rPr>
              <a:t> + 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a</a:t>
            </a:r>
            <a:r>
              <a:rPr lang="en-US" sz="2000" b="1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mod </a:t>
            </a:r>
            <a:r>
              <a:rPr lang="en-US" sz="2000" b="1" i="1" dirty="0" err="1">
                <a:latin typeface="Times New Roman" pitchFamily="18" charset="0"/>
              </a:rPr>
              <a:t>a</a:t>
            </a:r>
            <a:r>
              <a:rPr lang="en-US" sz="2000" b="1" i="1" baseline="-25000" dirty="0" err="1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Symbol" pitchFamily="18" charset="2"/>
              </a:rPr>
              <a:t> + 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baseline="-25000" dirty="0">
                <a:latin typeface="Symbol" pitchFamily="18" charset="2"/>
              </a:rPr>
              <a:t> </a:t>
            </a:r>
            <a:r>
              <a:rPr lang="en-US" sz="2000" dirty="0">
                <a:latin typeface="Symbol" pitchFamily="18" charset="2"/>
              </a:rPr>
              <a:t>&lt; </a:t>
            </a:r>
            <a:r>
              <a:rPr lang="en-US" sz="2000" b="1" i="1" dirty="0" err="1">
                <a:latin typeface="Times New Roman" pitchFamily="18" charset="0"/>
              </a:rPr>
              <a:t>a</a:t>
            </a:r>
            <a:r>
              <a:rPr lang="en-US" sz="2000" b="1" i="1" baseline="-25000" dirty="0" err="1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Symbol" pitchFamily="18" charset="2"/>
              </a:rPr>
              <a:t> + 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endParaRPr lang="en-US" sz="2000" dirty="0">
              <a:latin typeface="Symbol" pitchFamily="18" charset="2"/>
            </a:endParaRPr>
          </a:p>
          <a:p>
            <a:r>
              <a:rPr lang="en-US" sz="2000" dirty="0"/>
              <a:t>Sequence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, …,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i="1" baseline="-25000" dirty="0"/>
              <a:t> </a:t>
            </a:r>
            <a:r>
              <a:rPr lang="en-US" sz="2000" dirty="0"/>
              <a:t>decreases exponentially, namely</a:t>
            </a:r>
          </a:p>
          <a:p>
            <a:pPr>
              <a:buFont typeface="Wingdings" charset="2"/>
              <a:buNone/>
            </a:pP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i="1" dirty="0" err="1">
                <a:latin typeface="Times New Roman" pitchFamily="18" charset="0"/>
              </a:rPr>
              <a:t>a</a:t>
            </a:r>
            <a:r>
              <a:rPr lang="en-US" sz="2000" b="1" i="1" baseline="-25000" dirty="0" err="1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Symbol" pitchFamily="18" charset="2"/>
              </a:rPr>
              <a:t> + 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½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a</a:t>
            </a:r>
            <a:r>
              <a:rPr lang="en-US" sz="2000" b="1" i="1" baseline="-25000" dirty="0" err="1">
                <a:latin typeface="Times New Roman" pitchFamily="18" charset="0"/>
              </a:rPr>
              <a:t>i</a:t>
            </a:r>
            <a:r>
              <a:rPr lang="en-US" sz="2000" dirty="0"/>
              <a:t>  for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&gt;</a:t>
            </a:r>
            <a:r>
              <a:rPr lang="en-US" sz="2000" dirty="0">
                <a:latin typeface="Times New Roman" pitchFamily="18" charset="0"/>
              </a:rPr>
              <a:t> 1</a:t>
            </a:r>
          </a:p>
          <a:p>
            <a:pPr lvl="1">
              <a:buFont typeface="Wingdings" charset="2"/>
              <a:buNone/>
            </a:pPr>
            <a:r>
              <a:rPr lang="en-US" sz="1800" dirty="0">
                <a:solidFill>
                  <a:schemeClr val="tx2"/>
                </a:solidFill>
              </a:rPr>
              <a:t>Case 1</a:t>
            </a:r>
            <a:r>
              <a:rPr lang="en-US" sz="1800" dirty="0"/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baseline="-25000" dirty="0">
                <a:latin typeface="Symbol" pitchFamily="18" charset="2"/>
              </a:rPr>
              <a:t> + 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½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baseline="-25000" dirty="0">
                <a:latin typeface="Symbol" pitchFamily="18" charset="2"/>
              </a:rPr>
              <a:t> + </a:t>
            </a:r>
            <a:r>
              <a:rPr lang="en-US" sz="1800" baseline="-25000" dirty="0">
                <a:latin typeface="Times New Roman" pitchFamily="18" charset="0"/>
              </a:rPr>
              <a:t>2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baseline="-25000" dirty="0">
                <a:latin typeface="Symbol" pitchFamily="18" charset="2"/>
              </a:rPr>
              <a:t> + 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½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endParaRPr lang="en-US" sz="1800" i="1" baseline="-25000" dirty="0">
              <a:latin typeface="Times New Roman" pitchFamily="18" charset="0"/>
            </a:endParaRPr>
          </a:p>
          <a:p>
            <a:pPr lvl="1">
              <a:buFont typeface="Wingdings" charset="2"/>
              <a:buNone/>
            </a:pPr>
            <a:r>
              <a:rPr lang="en-US" sz="1800" dirty="0">
                <a:solidFill>
                  <a:schemeClr val="tx2"/>
                </a:solidFill>
              </a:rPr>
              <a:t>Case 2</a:t>
            </a:r>
            <a:r>
              <a:rPr lang="en-US" sz="1800" i="1" dirty="0"/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baseline="-25000" dirty="0">
                <a:latin typeface="Symbol" pitchFamily="18" charset="2"/>
              </a:rPr>
              <a:t> + 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½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baseline="-25000" dirty="0">
                <a:latin typeface="Symbol" pitchFamily="18" charset="2"/>
              </a:rPr>
              <a:t> + </a:t>
            </a:r>
            <a:r>
              <a:rPr lang="en-US" sz="1800" baseline="-25000" dirty="0">
                <a:latin typeface="Times New Roman" pitchFamily="18" charset="0"/>
              </a:rPr>
              <a:t>2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mod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baseline="-25000" dirty="0">
                <a:latin typeface="Symbol" pitchFamily="18" charset="2"/>
              </a:rPr>
              <a:t> + 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i="1" dirty="0">
                <a:latin typeface="Symbol" pitchFamily="18" charset="2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baseline="-25000" dirty="0">
                <a:latin typeface="Symbol" pitchFamily="18" charset="2"/>
              </a:rPr>
              <a:t> + 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½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latin typeface="Times New Roman" pitchFamily="18" charset="0"/>
              </a:rPr>
              <a:t>a</a:t>
            </a:r>
            <a:r>
              <a:rPr lang="en-US" sz="1800" b="1" i="1" baseline="-25000" dirty="0" err="1">
                <a:latin typeface="Times New Roman" pitchFamily="18" charset="0"/>
              </a:rPr>
              <a:t>i</a:t>
            </a:r>
            <a:r>
              <a:rPr lang="en-US" sz="1800" i="1" baseline="-25000" dirty="0">
                <a:latin typeface="Times New Roman" pitchFamily="18" charset="0"/>
              </a:rPr>
              <a:t> </a:t>
            </a:r>
          </a:p>
          <a:p>
            <a:r>
              <a:rPr lang="en-US" sz="2000" dirty="0"/>
              <a:t>Thus, the maximum number of recursive calls of algorithm </a:t>
            </a:r>
            <a:r>
              <a:rPr lang="en-US" sz="2000" b="1" i="1" dirty="0" err="1">
                <a:latin typeface="Times New Roman" pitchFamily="18" charset="0"/>
              </a:rPr>
              <a:t>EuclidGCD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a. b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is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Times New Roman" pitchFamily="18" charset="0"/>
              </a:rPr>
              <a:t>				1 </a:t>
            </a:r>
            <a:r>
              <a:rPr lang="en-US" sz="2000" dirty="0">
                <a:latin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2 log max(</a:t>
            </a:r>
            <a:r>
              <a:rPr lang="en-US" sz="2000" b="1" i="1" dirty="0">
                <a:latin typeface="Times New Roman" pitchFamily="18" charset="0"/>
              </a:rPr>
              <a:t>a. b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r>
              <a:rPr lang="en-US" sz="2000" dirty="0"/>
              <a:t>Algorithm </a:t>
            </a:r>
            <a:r>
              <a:rPr lang="en-US" sz="2000" b="1" i="1" dirty="0" err="1">
                <a:latin typeface="Times New Roman" pitchFamily="18" charset="0"/>
              </a:rPr>
              <a:t>EuclidGCD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a, b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executes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max(</a:t>
            </a:r>
            <a:r>
              <a:rPr lang="en-US" sz="2000" b="1" i="1" dirty="0">
                <a:latin typeface="Times New Roman" pitchFamily="18" charset="0"/>
              </a:rPr>
              <a:t>a, b</a:t>
            </a:r>
            <a:r>
              <a:rPr lang="en-US" sz="2000" dirty="0">
                <a:latin typeface="Times New Roman" pitchFamily="18" charset="0"/>
              </a:rPr>
              <a:t>)) </a:t>
            </a:r>
            <a:r>
              <a:rPr lang="en-US" sz="2000" dirty="0"/>
              <a:t>arithmetic operations </a:t>
            </a:r>
          </a:p>
          <a:p>
            <a:r>
              <a:rPr lang="en-US" sz="2000" dirty="0"/>
              <a:t>The running time can also be expressed as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min(</a:t>
            </a:r>
            <a:r>
              <a:rPr lang="en-US" sz="2000" b="1" i="1" dirty="0">
                <a:latin typeface="Times New Roman" pitchFamily="18" charset="0"/>
              </a:rPr>
              <a:t>a, b</a:t>
            </a:r>
            <a:r>
              <a:rPr lang="en-US" sz="2000" dirty="0">
                <a:latin typeface="Times New Roman" pitchFamily="18" charset="0"/>
              </a:rPr>
              <a:t>))</a:t>
            </a:r>
            <a:r>
              <a:rPr lang="en-US" sz="20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8D05-233F-4100-B3C2-E1763E1F246E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D2C-F06B-4D95-B14B-BB46D0AF088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Multiplicative Inverses (1)</a:t>
            </a:r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6"/>
                </a:solidFill>
              </a:rPr>
              <a:t>residues</a:t>
            </a:r>
            <a:r>
              <a:rPr lang="en-US" sz="2400" dirty="0"/>
              <a:t> modulo a positive integer </a:t>
            </a:r>
            <a:r>
              <a:rPr lang="en-US" sz="2400" b="1" i="1" dirty="0">
                <a:latin typeface="Times New Roman" pitchFamily="18" charset="0"/>
              </a:rPr>
              <a:t>n </a:t>
            </a:r>
            <a:r>
              <a:rPr lang="en-US" sz="2400" dirty="0"/>
              <a:t>are the set</a:t>
            </a:r>
          </a:p>
          <a:p>
            <a:pPr>
              <a:buFont typeface="Wingdings" charset="2"/>
              <a:buNone/>
            </a:pP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b="1" i="1" dirty="0">
                <a:latin typeface="Times New Roman" pitchFamily="18" charset="0"/>
              </a:rPr>
              <a:t>Z</a:t>
            </a:r>
            <a:r>
              <a:rPr lang="en-US" sz="2400" b="1" i="1" baseline="-25000" dirty="0">
                <a:latin typeface="Times New Roman" pitchFamily="18" charset="0"/>
              </a:rPr>
              <a:t>n</a:t>
            </a:r>
            <a:r>
              <a:rPr lang="en-US" sz="2400" baseline="-250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{0, 1, 2, …, 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Symbol" pitchFamily="18" charset="2"/>
              </a:rPr>
              <a:t> - </a:t>
            </a:r>
            <a:r>
              <a:rPr lang="en-US" sz="2400" dirty="0">
                <a:latin typeface="Times New Roman" pitchFamily="18" charset="0"/>
              </a:rPr>
              <a:t>1)} </a:t>
            </a:r>
          </a:p>
          <a:p>
            <a:r>
              <a:rPr lang="en-US" sz="2400" dirty="0"/>
              <a:t>Let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be two elements of </a:t>
            </a:r>
            <a:r>
              <a:rPr lang="en-US" sz="2400" b="1" i="1" dirty="0">
                <a:latin typeface="Times New Roman" pitchFamily="18" charset="0"/>
              </a:rPr>
              <a:t>Z</a:t>
            </a:r>
            <a:r>
              <a:rPr lang="en-US" sz="2400" b="1" i="1" baseline="-25000" dirty="0">
                <a:latin typeface="Times New Roman" pitchFamily="18" charset="0"/>
              </a:rPr>
              <a:t>n</a:t>
            </a:r>
            <a:r>
              <a:rPr lang="en-US" sz="2400" dirty="0"/>
              <a:t> such that</a:t>
            </a:r>
          </a:p>
          <a:p>
            <a:pPr>
              <a:buFont typeface="Wingdings" charset="2"/>
              <a:buNone/>
            </a:pP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b="1" i="1" dirty="0" err="1">
                <a:latin typeface="Times New Roman" pitchFamily="18" charset="0"/>
              </a:rPr>
              <a:t>xy</a:t>
            </a:r>
            <a:r>
              <a:rPr lang="en-US" sz="2400" dirty="0">
                <a:latin typeface="Times New Roman" pitchFamily="18" charset="0"/>
              </a:rPr>
              <a:t> mod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pPr>
              <a:buFont typeface="Wingdings" charset="2"/>
              <a:buNone/>
            </a:pPr>
            <a:r>
              <a:rPr lang="en-US" sz="2400" dirty="0"/>
              <a:t>	We say that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 is the </a:t>
            </a:r>
            <a:r>
              <a:rPr lang="en-US" sz="2400" dirty="0">
                <a:solidFill>
                  <a:schemeClr val="accent6"/>
                </a:solidFill>
              </a:rPr>
              <a:t>multiplicative inverse</a:t>
            </a:r>
            <a:r>
              <a:rPr lang="en-US" sz="2400" dirty="0"/>
              <a:t> of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in </a:t>
            </a:r>
            <a:r>
              <a:rPr lang="en-US" sz="2400" b="1" i="1" dirty="0">
                <a:latin typeface="Times New Roman" pitchFamily="18" charset="0"/>
              </a:rPr>
              <a:t>Z</a:t>
            </a:r>
            <a:r>
              <a:rPr lang="en-US" sz="2400" b="1" i="1" baseline="-25000" dirty="0">
                <a:latin typeface="Times New Roman" pitchFamily="18" charset="0"/>
              </a:rPr>
              <a:t>n</a:t>
            </a:r>
            <a:r>
              <a:rPr lang="en-US" sz="2400" dirty="0"/>
              <a:t> and we write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baseline="30000" dirty="0">
                <a:latin typeface="Symbol" pitchFamily="18" charset="2"/>
              </a:rPr>
              <a:t>-</a:t>
            </a:r>
            <a:r>
              <a:rPr lang="en-US" sz="2400" baseline="30000" dirty="0">
                <a:latin typeface="Times New Roman" pitchFamily="18" charset="0"/>
              </a:rPr>
              <a:t>1</a:t>
            </a:r>
            <a:endParaRPr lang="en-US" sz="2400" baseline="30000" dirty="0"/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/>
              <a:t>Multiplicative inverses of the residues modulo 11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C3B-C07D-4FF3-9366-32220B803A9B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B7E-22B0-4B3F-8FEB-CCB6AF260929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198958" name="Group 302"/>
          <p:cNvGraphicFramePr>
            <a:graphicFrameLocks noGrp="1"/>
          </p:cNvGraphicFramePr>
          <p:nvPr/>
        </p:nvGraphicFramePr>
        <p:xfrm>
          <a:off x="762002" y="5105400"/>
          <a:ext cx="7559673" cy="10033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598"/>
                <a:gridCol w="597965"/>
                <a:gridCol w="635211"/>
                <a:gridCol w="635211"/>
                <a:gridCol w="635211"/>
                <a:gridCol w="635211"/>
                <a:gridCol w="635211"/>
                <a:gridCol w="635211"/>
                <a:gridCol w="635211"/>
                <a:gridCol w="635211"/>
                <a:gridCol w="635211"/>
                <a:gridCol w="63521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Multiplicative Inverses (2)</a:t>
            </a:r>
          </a:p>
        </p:txBody>
      </p:sp>
      <p:sp>
        <p:nvSpPr>
          <p:cNvPr id="199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Theorem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An element </a:t>
            </a:r>
            <a:r>
              <a:rPr lang="en-US" sz="2000" b="1" i="1" dirty="0">
                <a:latin typeface="Times New Roman" pitchFamily="18" charset="0"/>
              </a:rPr>
              <a:t>x</a:t>
            </a:r>
            <a:r>
              <a:rPr lang="en-US" sz="2000" dirty="0"/>
              <a:t> of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 has a multiplicative inverse if and only if </a:t>
            </a:r>
            <a:r>
              <a:rPr lang="en-US" sz="2000" b="1" i="1" dirty="0">
                <a:latin typeface="Times New Roman" pitchFamily="18" charset="0"/>
              </a:rPr>
              <a:t>x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are relatively prime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elements of 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baseline="-25000" dirty="0">
                <a:latin typeface="Times New Roman" pitchFamily="18" charset="0"/>
              </a:rPr>
              <a:t>10</a:t>
            </a:r>
            <a:r>
              <a:rPr lang="en-US" sz="1800" dirty="0"/>
              <a:t> with a multiplicative inverse are </a:t>
            </a:r>
            <a:r>
              <a:rPr lang="en-US" sz="1800" dirty="0">
                <a:latin typeface="Times New Roman" pitchFamily="18" charset="0"/>
              </a:rPr>
              <a:t>1, </a:t>
            </a:r>
            <a:r>
              <a:rPr lang="en-US" sz="1800" dirty="0" smtClean="0">
                <a:latin typeface="Times New Roman" pitchFamily="18" charset="0"/>
              </a:rPr>
              <a:t>3, 7, 9</a:t>
            </a: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Corollary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If is </a:t>
            </a: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/>
              <a:t> is prime, every nonzero residue in </a:t>
            </a:r>
            <a:r>
              <a:rPr lang="en-US" sz="2000" b="1" i="1" dirty="0" err="1">
                <a:latin typeface="Times New Roman" pitchFamily="18" charset="0"/>
              </a:rPr>
              <a:t>Z</a:t>
            </a:r>
            <a:r>
              <a:rPr lang="en-US" sz="2000" b="1" i="1" baseline="-25000" dirty="0" err="1">
                <a:latin typeface="Times New Roman" pitchFamily="18" charset="0"/>
              </a:rPr>
              <a:t>p</a:t>
            </a:r>
            <a:r>
              <a:rPr lang="en-US" sz="2000" dirty="0"/>
              <a:t> has a multiplicative inverse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Theorem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A variation of Euclid’s GCD algorithm computes the multiplicative inverse of an element </a:t>
            </a:r>
            <a:r>
              <a:rPr lang="en-US" sz="2000" b="1" i="1" dirty="0">
                <a:latin typeface="Times New Roman" pitchFamily="18" charset="0"/>
              </a:rPr>
              <a:t>x</a:t>
            </a:r>
            <a:r>
              <a:rPr lang="en-US" sz="2000" dirty="0"/>
              <a:t> of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 or determines that it does not exist</a:t>
            </a:r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E97-B6FA-465F-A7B0-82C14E0AC16F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6E12-28AA-4FB9-B3AC-D5FFB3C43AC8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199726" name="Group 46"/>
          <p:cNvGraphicFramePr>
            <a:graphicFrameLocks noGrp="1"/>
          </p:cNvGraphicFramePr>
          <p:nvPr/>
        </p:nvGraphicFramePr>
        <p:xfrm>
          <a:off x="1295400" y="5105400"/>
          <a:ext cx="6645275" cy="10033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549275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Lengths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Consider a stick of length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dirty="0"/>
              <a:t> and a stick of length </a:t>
            </a:r>
            <a:r>
              <a:rPr lang="en-US" sz="2000" b="1" i="1" dirty="0">
                <a:latin typeface="Times New Roman" pitchFamily="18" charset="0"/>
              </a:rPr>
              <a:t>b </a:t>
            </a:r>
            <a:r>
              <a:rPr lang="en-US" sz="2000" dirty="0"/>
              <a:t>such that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b </a:t>
            </a:r>
            <a:r>
              <a:rPr lang="en-US" sz="2000" dirty="0"/>
              <a:t>are relatively prime</a:t>
            </a:r>
          </a:p>
          <a:p>
            <a:r>
              <a:rPr lang="en-US" sz="2000" dirty="0"/>
              <a:t>Given two integers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j</a:t>
            </a:r>
            <a:r>
              <a:rPr lang="en-US" sz="2000" dirty="0"/>
              <a:t>, we can measure length</a:t>
            </a:r>
            <a:br>
              <a:rPr lang="en-US" sz="2000" dirty="0"/>
            </a:br>
            <a:r>
              <a:rPr lang="en-US" sz="2000" dirty="0"/>
              <a:t>			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i="1" dirty="0" err="1">
                <a:latin typeface="Times New Roman" pitchFamily="18" charset="0"/>
              </a:rPr>
              <a:t>ia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jb</a:t>
            </a:r>
            <a:endParaRPr lang="en-US" sz="2000" b="1" i="1" dirty="0">
              <a:latin typeface="Times New Roman" pitchFamily="18" charset="0"/>
            </a:endParaRPr>
          </a:p>
          <a:p>
            <a:r>
              <a:rPr lang="en-US" sz="2000" dirty="0"/>
              <a:t>We show that any integer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can be written as 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ia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jb</a:t>
            </a:r>
            <a:r>
              <a:rPr lang="en-US" sz="2000" dirty="0"/>
              <a:t> for some integers 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j </a:t>
            </a:r>
            <a:endParaRPr lang="en-US" sz="2000" dirty="0"/>
          </a:p>
          <a:p>
            <a:pPr lvl="1"/>
            <a:r>
              <a:rPr lang="en-US" sz="1800" dirty="0"/>
              <a:t>Let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dirty="0"/>
              <a:t> be the inverse of </a:t>
            </a:r>
            <a:r>
              <a:rPr lang="en-US" sz="1800" b="1" i="1" dirty="0">
                <a:latin typeface="Times New Roman" pitchFamily="18" charset="0"/>
              </a:rPr>
              <a:t>a </a:t>
            </a:r>
            <a:r>
              <a:rPr lang="en-US" sz="1800" dirty="0"/>
              <a:t>in </a:t>
            </a:r>
            <a:r>
              <a:rPr lang="en-US" sz="1800" b="1" i="1" dirty="0" err="1">
                <a:latin typeface="Times New Roman" pitchFamily="18" charset="0"/>
              </a:rPr>
              <a:t>Z</a:t>
            </a:r>
            <a:r>
              <a:rPr lang="en-US" sz="1800" b="1" i="1" baseline="-25000" dirty="0" err="1">
                <a:latin typeface="Times New Roman" pitchFamily="18" charset="0"/>
              </a:rPr>
              <a:t>b</a:t>
            </a:r>
            <a:r>
              <a:rPr lang="en-US" sz="1800" b="1" i="1" baseline="-25000" dirty="0">
                <a:latin typeface="Times New Roman" pitchFamily="18" charset="0"/>
              </a:rPr>
              <a:t>  </a:t>
            </a:r>
            <a:r>
              <a:rPr lang="en-US" sz="1800" dirty="0"/>
              <a:t>  We have </a:t>
            </a:r>
            <a:r>
              <a:rPr lang="en-US" sz="1800" b="1" i="1" dirty="0" err="1">
                <a:latin typeface="Times New Roman" pitchFamily="18" charset="0"/>
              </a:rPr>
              <a:t>sa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mod</a:t>
            </a:r>
            <a:r>
              <a:rPr lang="en-US" sz="1800" dirty="0"/>
              <a:t> </a:t>
            </a:r>
            <a:r>
              <a:rPr lang="en-US" sz="1800" b="1" i="1" dirty="0">
                <a:latin typeface="Times New Roman" pitchFamily="18" charset="0"/>
              </a:rPr>
              <a:t>b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1</a:t>
            </a:r>
          </a:p>
          <a:p>
            <a:pPr lvl="1"/>
            <a:r>
              <a:rPr lang="en-US" sz="1800" dirty="0"/>
              <a:t>There exists integer </a:t>
            </a:r>
            <a:r>
              <a:rPr lang="en-US" sz="1800" b="1" i="1" dirty="0">
                <a:latin typeface="Times New Roman" pitchFamily="18" charset="0"/>
              </a:rPr>
              <a:t>t</a:t>
            </a:r>
            <a:r>
              <a:rPr lang="en-US" sz="1800" dirty="0"/>
              <a:t> such that  </a:t>
            </a:r>
            <a:r>
              <a:rPr lang="en-US" sz="1800" b="1" i="1" dirty="0" err="1">
                <a:latin typeface="Times New Roman" pitchFamily="18" charset="0"/>
              </a:rPr>
              <a:t>sa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+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b="1" i="1" dirty="0" err="1">
                <a:latin typeface="Times New Roman" pitchFamily="18" charset="0"/>
              </a:rPr>
              <a:t>tb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1</a:t>
            </a:r>
          </a:p>
          <a:p>
            <a:pPr lvl="1"/>
            <a:r>
              <a:rPr lang="en-US" sz="1800" dirty="0"/>
              <a:t>Pick </a:t>
            </a:r>
            <a:r>
              <a:rPr lang="en-US" sz="1800" b="1" i="1" dirty="0" err="1">
                <a:latin typeface="Times New Roman" pitchFamily="18" charset="0"/>
              </a:rPr>
              <a:t>i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b="1" i="1" dirty="0">
                <a:latin typeface="Times New Roman" pitchFamily="18" charset="0"/>
              </a:rPr>
              <a:t>ns </a:t>
            </a:r>
            <a:r>
              <a:rPr lang="en-US" sz="1800" dirty="0"/>
              <a:t> and  </a:t>
            </a:r>
            <a:r>
              <a:rPr lang="en-US" sz="1800" b="1" i="1" dirty="0">
                <a:latin typeface="Times New Roman" pitchFamily="18" charset="0"/>
              </a:rPr>
              <a:t>j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 </a:t>
            </a:r>
            <a:r>
              <a:rPr lang="en-US" sz="1800" b="1" i="1" dirty="0" err="1">
                <a:latin typeface="Times New Roman" pitchFamily="18" charset="0"/>
              </a:rPr>
              <a:t>nt</a:t>
            </a:r>
            <a:endParaRPr lang="en-US" sz="1800" b="1" i="1" dirty="0">
              <a:latin typeface="Times New Roman" pitchFamily="18" charset="0"/>
            </a:endParaRPr>
          </a:p>
          <a:p>
            <a:r>
              <a:rPr lang="en-US" sz="2000" dirty="0"/>
              <a:t>Thus, given two sticks of relatively prime integer lengths, we can measure any integer length</a:t>
            </a:r>
            <a:endParaRPr lang="en-US" sz="2000" b="1" i="1" dirty="0">
              <a:latin typeface="Times New Roman" pitchFamily="18" charset="0"/>
            </a:endParaRPr>
          </a:p>
          <a:p>
            <a:r>
              <a:rPr lang="en-US" sz="2000" dirty="0"/>
              <a:t>Example, measure length 2 with sticks of length 3 and 7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3619-2F38-4130-8CD8-52FBEA2731C5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9456-8EF8-458E-8C98-74D448E58695}" type="slidenum">
              <a:rPr lang="en-US"/>
              <a:pPr/>
              <a:t>35</a:t>
            </a:fld>
            <a:endParaRPr lang="en-US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2438400" y="5534025"/>
            <a:ext cx="914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1828800" y="5867400"/>
            <a:ext cx="2133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3352800" y="5534025"/>
            <a:ext cx="914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1978" name="Rectangle 10"/>
          <p:cNvSpPr>
            <a:spLocks noChangeArrowheads="1"/>
          </p:cNvSpPr>
          <p:nvPr/>
        </p:nvSpPr>
        <p:spPr bwMode="auto">
          <a:xfrm>
            <a:off x="4267200" y="5534025"/>
            <a:ext cx="914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3962400" y="5867400"/>
            <a:ext cx="2133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5181600" y="5534025"/>
            <a:ext cx="914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Double Hashing</a:t>
            </a:r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Consider a hash table whose size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is a prime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 open addressing with double hashing, an operation on key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probes the following locations modulo </a:t>
            </a:r>
            <a:r>
              <a:rPr lang="en-US" sz="2400" b="1" i="1" dirty="0">
                <a:latin typeface="Times New Roman" pitchFamily="18" charset="0"/>
              </a:rPr>
              <a:t>n</a:t>
            </a:r>
          </a:p>
          <a:p>
            <a:pPr algn="ctr">
              <a:lnSpc>
                <a:spcPct val="110000"/>
              </a:lnSpc>
              <a:buFont typeface="Wingdings" charset="2"/>
              <a:buNone/>
            </a:pPr>
            <a:r>
              <a:rPr lang="en-US" sz="2400" dirty="0"/>
              <a:t>	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,  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,  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 + 2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,  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 + 3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, …,  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 + 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– 1)</a:t>
            </a:r>
            <a:r>
              <a:rPr lang="en-US" sz="2400" b="1" i="1" dirty="0">
                <a:latin typeface="Times New Roman" pitchFamily="18" charset="0"/>
              </a:rPr>
              <a:t>d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2400" dirty="0"/>
              <a:t>	where </a:t>
            </a:r>
            <a:r>
              <a:rPr lang="en-US" sz="2400" b="1" i="1" dirty="0" err="1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h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h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show that each table location is probed by this sequence once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Suppose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 + </a:t>
            </a:r>
            <a:r>
              <a:rPr lang="en-US" sz="2000" b="1" i="1" dirty="0" err="1">
                <a:latin typeface="Times New Roman" pitchFamily="18" charset="0"/>
              </a:rPr>
              <a:t>jd</a:t>
            </a:r>
            <a:r>
              <a:rPr lang="en-US" sz="2000" dirty="0">
                <a:latin typeface="Times New Roman" pitchFamily="18" charset="0"/>
              </a:rPr>
              <a:t>) mod 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</a:rPr>
              <a:t>=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 + </a:t>
            </a:r>
            <a:r>
              <a:rPr lang="en-US" sz="2000" b="1" i="1" dirty="0" err="1">
                <a:latin typeface="Times New Roman" pitchFamily="18" charset="0"/>
              </a:rPr>
              <a:t>kd</a:t>
            </a:r>
            <a:r>
              <a:rPr lang="en-US" sz="2000" dirty="0">
                <a:latin typeface="Times New Roman" pitchFamily="18" charset="0"/>
              </a:rPr>
              <a:t>) mod 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/>
              <a:t>for some integers </a:t>
            </a:r>
            <a:r>
              <a:rPr lang="en-US" sz="2000" b="1" i="1" dirty="0">
                <a:latin typeface="Times New Roman" pitchFamily="18" charset="0"/>
              </a:rPr>
              <a:t>j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k </a:t>
            </a:r>
            <a:r>
              <a:rPr lang="en-US" sz="2000" dirty="0"/>
              <a:t>in the range [</a:t>
            </a:r>
            <a:r>
              <a:rPr lang="en-US" sz="2000" dirty="0">
                <a:latin typeface="Times New Roman" pitchFamily="18" charset="0"/>
              </a:rPr>
              <a:t>0,</a:t>
            </a:r>
            <a:r>
              <a:rPr lang="en-US" sz="2000" dirty="0"/>
              <a:t>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– 1</a:t>
            </a:r>
            <a:r>
              <a:rPr lang="en-US" sz="2000" dirty="0"/>
              <a:t>] </a:t>
            </a:r>
            <a:endParaRPr lang="en-US" sz="2000" b="1" i="1" dirty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We have 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</a:rPr>
              <a:t> mod 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</a:rPr>
              <a:t>= </a:t>
            </a:r>
            <a:r>
              <a:rPr lang="en-US" sz="2000" dirty="0">
                <a:latin typeface="Times New Roman" pitchFamily="18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Since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is prime, we have that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2000" dirty="0"/>
              <a:t> are relatively prime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Thus,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2000" dirty="0"/>
              <a:t> has an inverse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2000" b="1" i="1" baseline="30000" dirty="0">
                <a:latin typeface="Symbol" pitchFamily="18" charset="2"/>
              </a:rPr>
              <a:t>- </a:t>
            </a:r>
            <a:r>
              <a:rPr lang="en-US" sz="2000" baseline="30000" dirty="0">
                <a:latin typeface="Symbol" pitchFamily="18" charset="2"/>
              </a:rPr>
              <a:t>1</a:t>
            </a:r>
            <a:r>
              <a:rPr lang="en-US" sz="2000" dirty="0"/>
              <a:t> in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Multiplying each side by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2000" b="1" i="1" baseline="30000" dirty="0">
                <a:latin typeface="Symbol" pitchFamily="18" charset="2"/>
              </a:rPr>
              <a:t>- </a:t>
            </a:r>
            <a:r>
              <a:rPr lang="en-US" sz="2000" baseline="30000" dirty="0">
                <a:latin typeface="Symbol" pitchFamily="18" charset="2"/>
              </a:rPr>
              <a:t>1</a:t>
            </a:r>
            <a:r>
              <a:rPr lang="en-US" sz="2000" dirty="0"/>
              <a:t>, we obtain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) mod 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</a:rPr>
              <a:t>= </a:t>
            </a:r>
            <a:r>
              <a:rPr lang="en-US" sz="2000" dirty="0">
                <a:latin typeface="Times New Roman" pitchFamily="18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conclude that </a:t>
            </a:r>
            <a:r>
              <a:rPr lang="en-US" sz="2000" b="1" i="1" dirty="0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2F9A-B399-41A7-ADF0-54613B979BA7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74B-780A-49DD-8F34-F9A5CE51F1B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</a:t>
            </a:r>
          </a:p>
        </p:txBody>
      </p:sp>
      <p:sp>
        <p:nvSpPr>
          <p:cNvPr id="20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Let </a:t>
            </a:r>
            <a:r>
              <a:rPr lang="en-US" sz="2000" b="1" i="1">
                <a:latin typeface="Times New Roman" pitchFamily="18" charset="0"/>
              </a:rPr>
              <a:t>p</a:t>
            </a:r>
            <a:r>
              <a:rPr lang="en-US" sz="2000"/>
              <a:t> be a prime</a:t>
            </a:r>
          </a:p>
          <a:p>
            <a:pPr>
              <a:lnSpc>
                <a:spcPct val="90000"/>
              </a:lnSpc>
            </a:pPr>
            <a:r>
              <a:rPr lang="en-US" sz="2000"/>
              <a:t>The sequences of successive powers of the elements of </a:t>
            </a:r>
            <a:r>
              <a:rPr lang="en-US" sz="2000" b="1" i="1">
                <a:latin typeface="Times New Roman" pitchFamily="18" charset="0"/>
              </a:rPr>
              <a:t>Z</a:t>
            </a:r>
            <a:r>
              <a:rPr lang="en-US" sz="2000" b="1" i="1" baseline="-25000">
                <a:latin typeface="Times New Roman" pitchFamily="18" charset="0"/>
              </a:rPr>
              <a:t>p </a:t>
            </a:r>
            <a:r>
              <a:rPr lang="en-US" sz="2000"/>
              <a:t>exhibit repeating subsequences </a:t>
            </a:r>
          </a:p>
          <a:p>
            <a:pPr>
              <a:lnSpc>
                <a:spcPct val="90000"/>
              </a:lnSpc>
            </a:pPr>
            <a:r>
              <a:rPr lang="en-US" sz="2000"/>
              <a:t>The sizes of the repeating subsequences and the number of their repetitions are the divisors of </a:t>
            </a:r>
            <a:r>
              <a:rPr lang="en-US" sz="2000" b="1" i="1">
                <a:latin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-</a:t>
            </a:r>
            <a:r>
              <a:rPr lang="en-US" sz="2000">
                <a:latin typeface="Times New Roman" pitchFamily="18" charset="0"/>
              </a:rPr>
              <a:t> 1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Example (</a:t>
            </a:r>
            <a:r>
              <a:rPr lang="en-US" sz="2000" b="1" i="1">
                <a:latin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=</a:t>
            </a:r>
            <a:r>
              <a:rPr lang="en-US" sz="2000">
                <a:latin typeface="Times New Roman" pitchFamily="18" charset="0"/>
              </a:rPr>
              <a:t> 7</a:t>
            </a:r>
            <a:r>
              <a:rPr lang="en-US" sz="2000"/>
              <a:t>)</a:t>
            </a:r>
          </a:p>
        </p:txBody>
      </p:sp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E50A-D84E-4D97-83EF-7BCF8E825F0D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2561-7B41-46EC-A77F-567597A3FD8C}" type="slidenum">
              <a:rPr lang="en-US"/>
              <a:pPr/>
              <a:t>37</a:t>
            </a:fld>
            <a:endParaRPr lang="en-US"/>
          </a:p>
        </p:txBody>
      </p:sp>
      <p:graphicFrame>
        <p:nvGraphicFramePr>
          <p:cNvPr id="208986" name="Group 90"/>
          <p:cNvGraphicFramePr>
            <a:graphicFrameLocks noGrp="1"/>
          </p:cNvGraphicFramePr>
          <p:nvPr/>
        </p:nvGraphicFramePr>
        <p:xfrm>
          <a:off x="1828800" y="3581400"/>
          <a:ext cx="5410200" cy="2773680"/>
        </p:xfrm>
        <a:graphic>
          <a:graphicData uri="http://schemas.openxmlformats.org/drawingml/2006/table">
            <a:tbl>
              <a:tblPr firstRow="1"/>
              <a:tblGrid>
                <a:gridCol w="900113"/>
                <a:gridCol w="942975"/>
                <a:gridCol w="858837"/>
                <a:gridCol w="903288"/>
                <a:gridCol w="901700"/>
                <a:gridCol w="90328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Fermat’s Little Theorem</a:t>
            </a:r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Theorem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Let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/>
              <a:t> be a prime. For each nonzero residue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of </a:t>
            </a:r>
            <a:r>
              <a:rPr lang="en-US" sz="2400" b="1" i="1" dirty="0" err="1">
                <a:latin typeface="Times New Roman" pitchFamily="18" charset="0"/>
              </a:rPr>
              <a:t>Z</a:t>
            </a:r>
            <a:r>
              <a:rPr lang="en-US" sz="2400" b="1" i="1" baseline="-25000" dirty="0" err="1">
                <a:latin typeface="Times New Roman" pitchFamily="18" charset="0"/>
              </a:rPr>
              <a:t>p</a:t>
            </a:r>
            <a:r>
              <a:rPr lang="en-US" sz="2400" dirty="0"/>
              <a:t>, we have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 (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5</a:t>
            </a:r>
            <a:r>
              <a:rPr lang="en-US" sz="2400" dirty="0"/>
              <a:t>):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			2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16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Times New Roman" pitchFamily="18" charset="0"/>
              </a:rPr>
              <a:t>3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81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	4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256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Corollary</a:t>
            </a:r>
            <a:endParaRPr lang="en-US" sz="24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Let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/>
              <a:t> be a prime. For each nonzero residue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of </a:t>
            </a:r>
            <a:r>
              <a:rPr lang="en-US" sz="2400" b="1" i="1" dirty="0" err="1">
                <a:latin typeface="Times New Roman" pitchFamily="18" charset="0"/>
              </a:rPr>
              <a:t>Z</a:t>
            </a:r>
            <a:r>
              <a:rPr lang="en-US" sz="2400" b="1" i="1" baseline="-25000" dirty="0" err="1">
                <a:latin typeface="Times New Roman" pitchFamily="18" charset="0"/>
              </a:rPr>
              <a:t>p</a:t>
            </a:r>
            <a:r>
              <a:rPr lang="en-US" sz="2400" dirty="0"/>
              <a:t>, the multiplicative inverse of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is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endParaRPr lang="en-US" sz="2400" baseline="30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aseline="30000" dirty="0">
                <a:latin typeface="Times New Roman" pitchFamily="18" charset="0"/>
              </a:rPr>
              <a:t>	 </a:t>
            </a:r>
            <a:r>
              <a:rPr lang="en-US" sz="2400" dirty="0"/>
              <a:t>Proof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) 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1BE-5FB5-4991-BCB1-A11D75084A71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333F-E1DB-4BF4-BD77-FAA8BC21B3FC}" type="slidenum">
              <a:rPr lang="en-US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smtClean="0"/>
              <a:t>The multiplicative group for </a:t>
            </a:r>
            <a:r>
              <a:rPr lang="en-US" sz="2000" b="1" i="1" smtClean="0">
                <a:latin typeface="Times New Roman" pitchFamily="18" charset="0"/>
              </a:rPr>
              <a:t>Z</a:t>
            </a:r>
            <a:r>
              <a:rPr lang="en-US" sz="2000" b="1" i="1" baseline="-25000" smtClean="0">
                <a:latin typeface="Times New Roman" pitchFamily="18" charset="0"/>
              </a:rPr>
              <a:t>n</a:t>
            </a:r>
            <a:r>
              <a:rPr lang="en-US" sz="2000" smtClean="0"/>
              <a:t>, denoted with </a:t>
            </a:r>
            <a:r>
              <a:rPr lang="en-US" sz="2000" b="1" i="1" smtClean="0">
                <a:latin typeface="Times New Roman" pitchFamily="18" charset="0"/>
              </a:rPr>
              <a:t>Z</a:t>
            </a:r>
            <a:r>
              <a:rPr lang="en-US" sz="2000" smtClean="0">
                <a:latin typeface="Times New Roman" pitchFamily="18" charset="0"/>
              </a:rPr>
              <a:t>*</a:t>
            </a:r>
            <a:r>
              <a:rPr lang="en-US" sz="2000" b="1" i="1" baseline="-25000" smtClean="0">
                <a:latin typeface="Times New Roman" pitchFamily="18" charset="0"/>
              </a:rPr>
              <a:t>n</a:t>
            </a:r>
            <a:r>
              <a:rPr lang="en-US" sz="2000" smtClean="0"/>
              <a:t>, is the subset of elements of </a:t>
            </a:r>
            <a:r>
              <a:rPr lang="en-US" sz="2000" b="1" i="1" smtClean="0">
                <a:latin typeface="Times New Roman" pitchFamily="18" charset="0"/>
              </a:rPr>
              <a:t>Z</a:t>
            </a:r>
            <a:r>
              <a:rPr lang="en-US" sz="2000" b="1" i="1" baseline="-25000" smtClean="0">
                <a:latin typeface="Times New Roman" pitchFamily="18" charset="0"/>
              </a:rPr>
              <a:t>n</a:t>
            </a:r>
            <a:r>
              <a:rPr lang="en-US" sz="2000" smtClean="0"/>
              <a:t> relatively prime with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000" smtClean="0"/>
              <a:t>The totient function of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/>
              <a:t>, denoted with </a:t>
            </a:r>
            <a:r>
              <a:rPr lang="en-US" sz="2000" b="1" smtClean="0">
                <a:latin typeface="Symbol" pitchFamily="18" charset="2"/>
              </a:rPr>
              <a:t>f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smtClean="0"/>
              <a:t>, is the size of </a:t>
            </a:r>
            <a:r>
              <a:rPr lang="en-US" sz="2000" b="1" i="1" smtClean="0">
                <a:latin typeface="Times New Roman" pitchFamily="18" charset="0"/>
              </a:rPr>
              <a:t>Z</a:t>
            </a:r>
            <a:r>
              <a:rPr lang="en-US" sz="2000" smtClean="0">
                <a:latin typeface="Times New Roman" pitchFamily="18" charset="0"/>
              </a:rPr>
              <a:t>*</a:t>
            </a:r>
            <a:r>
              <a:rPr lang="en-US" sz="2000" b="1" i="1" baseline="-25000" smtClean="0">
                <a:latin typeface="Times New Roman" pitchFamily="18" charset="0"/>
              </a:rPr>
              <a:t>n</a:t>
            </a:r>
            <a:endParaRPr lang="en-US" sz="2000" smtClean="0">
              <a:latin typeface="Times New Roman" pitchFamily="18" charset="0"/>
            </a:endParaRPr>
          </a:p>
          <a:p>
            <a:pPr eaLnBrk="1" hangingPunct="1"/>
            <a:r>
              <a:rPr lang="en-US" sz="2000" smtClean="0"/>
              <a:t>Example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i="1" smtClean="0">
                <a:latin typeface="Times New Roman" pitchFamily="18" charset="0"/>
              </a:rPr>
              <a:t>		Z</a:t>
            </a:r>
            <a:r>
              <a:rPr lang="en-US" sz="1800" smtClean="0">
                <a:latin typeface="Times New Roman" pitchFamily="18" charset="0"/>
              </a:rPr>
              <a:t>*</a:t>
            </a:r>
            <a:r>
              <a:rPr lang="en-US" sz="1800" baseline="-25000" smtClean="0">
                <a:latin typeface="Times New Roman" pitchFamily="18" charset="0"/>
              </a:rPr>
              <a:t>10</a:t>
            </a:r>
            <a:r>
              <a:rPr lang="en-US" sz="1800" b="1" i="1" baseline="-25000" smtClean="0">
                <a:latin typeface="Times New Roman" pitchFamily="18" charset="0"/>
              </a:rPr>
              <a:t> </a:t>
            </a:r>
            <a:r>
              <a:rPr lang="en-US" sz="1800" smtClean="0">
                <a:latin typeface="Times New Roman" pitchFamily="18" charset="0"/>
              </a:rPr>
              <a:t> </a:t>
            </a:r>
            <a:r>
              <a:rPr lang="en-US" sz="1800" smtClean="0">
                <a:latin typeface="Symbol" pitchFamily="18" charset="2"/>
              </a:rPr>
              <a:t>=</a:t>
            </a:r>
            <a:r>
              <a:rPr lang="en-US" sz="1800" smtClean="0">
                <a:latin typeface="Times New Roman" pitchFamily="18" charset="0"/>
              </a:rPr>
              <a:t> { 1, 3, 7, 9 }		</a:t>
            </a:r>
            <a:r>
              <a:rPr lang="en-US" sz="1800" b="1" smtClean="0">
                <a:latin typeface="Symbol" pitchFamily="18" charset="2"/>
              </a:rPr>
              <a:t>f</a:t>
            </a:r>
            <a:r>
              <a:rPr lang="en-US" sz="1800" smtClean="0">
                <a:latin typeface="Times New Roman" pitchFamily="18" charset="0"/>
              </a:rPr>
              <a:t>(10)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4</a:t>
            </a:r>
            <a:endParaRPr lang="en-US" sz="1800" smtClean="0">
              <a:latin typeface="Symbol" pitchFamily="18" charset="2"/>
            </a:endParaRPr>
          </a:p>
          <a:p>
            <a:pPr eaLnBrk="1" hangingPunct="1"/>
            <a:r>
              <a:rPr lang="en-US" sz="2000" smtClean="0"/>
              <a:t>If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/>
              <a:t> is prime, we have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latin typeface="Times New Roman" pitchFamily="18" charset="0"/>
              </a:rPr>
              <a:t>		</a:t>
            </a:r>
            <a:r>
              <a:rPr lang="en-US" sz="1800" b="1" i="1" smtClean="0">
                <a:latin typeface="Times New Roman" pitchFamily="18" charset="0"/>
              </a:rPr>
              <a:t>Z</a:t>
            </a:r>
            <a:r>
              <a:rPr lang="en-US" sz="1800" smtClean="0">
                <a:latin typeface="Times New Roman" pitchFamily="18" charset="0"/>
              </a:rPr>
              <a:t>*</a:t>
            </a:r>
            <a:r>
              <a:rPr lang="en-US" sz="1800" b="1" i="1" baseline="-25000" smtClean="0">
                <a:latin typeface="Times New Roman" pitchFamily="18" charset="0"/>
              </a:rPr>
              <a:t>p </a:t>
            </a:r>
            <a:r>
              <a:rPr lang="en-US" sz="1800" smtClean="0">
                <a:latin typeface="Times New Roman" pitchFamily="18" charset="0"/>
              </a:rPr>
              <a:t> </a:t>
            </a:r>
            <a:r>
              <a:rPr lang="en-US" sz="1800" smtClean="0">
                <a:latin typeface="Symbol" pitchFamily="18" charset="2"/>
              </a:rPr>
              <a:t>=</a:t>
            </a:r>
            <a:r>
              <a:rPr lang="en-US" sz="1800" smtClean="0">
                <a:latin typeface="Times New Roman" pitchFamily="18" charset="0"/>
              </a:rPr>
              <a:t> {1, 2, …, (</a:t>
            </a:r>
            <a:r>
              <a:rPr lang="en-US" sz="1800" b="1" i="1" smtClean="0">
                <a:latin typeface="Times New Roman" pitchFamily="18" charset="0"/>
              </a:rPr>
              <a:t>p</a:t>
            </a:r>
            <a:r>
              <a:rPr lang="en-US" sz="1800" smtClean="0">
                <a:latin typeface="Symbol" pitchFamily="18" charset="2"/>
              </a:rPr>
              <a:t> - </a:t>
            </a:r>
            <a:r>
              <a:rPr lang="en-US" sz="1800" smtClean="0">
                <a:latin typeface="Times New Roman" pitchFamily="18" charset="0"/>
              </a:rPr>
              <a:t>1)}	</a:t>
            </a:r>
            <a:r>
              <a:rPr lang="en-US" sz="1800" b="1" smtClean="0">
                <a:latin typeface="Symbol" pitchFamily="18" charset="2"/>
              </a:rPr>
              <a:t>f</a:t>
            </a:r>
            <a:r>
              <a:rPr lang="en-US" sz="1800" smtClean="0">
                <a:latin typeface="Times New Roman" pitchFamily="18" charset="0"/>
              </a:rPr>
              <a:t>(</a:t>
            </a:r>
            <a:r>
              <a:rPr lang="en-US" sz="1800" b="1" i="1" smtClean="0">
                <a:latin typeface="Times New Roman" pitchFamily="18" charset="0"/>
              </a:rPr>
              <a:t>p</a:t>
            </a:r>
            <a:r>
              <a:rPr lang="en-US" sz="1800" smtClean="0">
                <a:latin typeface="Times New Roman" pitchFamily="18" charset="0"/>
              </a:rPr>
              <a:t>) </a:t>
            </a:r>
            <a:r>
              <a:rPr lang="en-US" sz="1800" smtClean="0">
                <a:latin typeface="Symbol" pitchFamily="18" charset="2"/>
              </a:rPr>
              <a:t>=</a:t>
            </a:r>
            <a:r>
              <a:rPr lang="en-US" sz="1800" smtClean="0">
                <a:latin typeface="Times New Roman" pitchFamily="18" charset="0"/>
              </a:rPr>
              <a:t> </a:t>
            </a:r>
            <a:r>
              <a:rPr lang="en-US" sz="1800" b="1" i="1" smtClean="0">
                <a:latin typeface="Times New Roman" pitchFamily="18" charset="0"/>
              </a:rPr>
              <a:t>p</a:t>
            </a:r>
            <a:r>
              <a:rPr lang="en-US" sz="1800" smtClean="0">
                <a:latin typeface="Symbol" pitchFamily="18" charset="2"/>
              </a:rPr>
              <a:t> - </a:t>
            </a:r>
            <a:r>
              <a:rPr lang="en-US" sz="1800" smtClean="0">
                <a:latin typeface="Times New Roman" pitchFamily="18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Euler’s Theorem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For each element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r>
              <a:rPr lang="en-US" sz="2000" smtClean="0"/>
              <a:t> of </a:t>
            </a:r>
            <a:r>
              <a:rPr lang="en-US" sz="2000" b="1" i="1" smtClean="0">
                <a:latin typeface="Times New Roman" pitchFamily="18" charset="0"/>
              </a:rPr>
              <a:t>Z</a:t>
            </a:r>
            <a:r>
              <a:rPr lang="en-US" sz="2000" smtClean="0">
                <a:latin typeface="Times New Roman" pitchFamily="18" charset="0"/>
              </a:rPr>
              <a:t>*</a:t>
            </a:r>
            <a:r>
              <a:rPr lang="en-US" sz="2000" b="1" i="1" baseline="-25000" smtClean="0">
                <a:latin typeface="Times New Roman" pitchFamily="18" charset="0"/>
              </a:rPr>
              <a:t>n</a:t>
            </a:r>
            <a:r>
              <a:rPr lang="en-US" sz="2000" smtClean="0"/>
              <a:t>, we have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r>
              <a:rPr lang="en-US" sz="2000" b="1" baseline="30000" smtClean="0">
                <a:latin typeface="Symbol" pitchFamily="18" charset="2"/>
              </a:rPr>
              <a:t>f</a:t>
            </a:r>
            <a:r>
              <a:rPr lang="en-US" sz="2000" baseline="30000" smtClean="0">
                <a:latin typeface="Times New Roman" pitchFamily="18" charset="0"/>
              </a:rPr>
              <a:t>(</a:t>
            </a:r>
            <a:r>
              <a:rPr lang="en-US" sz="2000" b="1" i="1" baseline="30000" smtClean="0">
                <a:latin typeface="Times New Roman" pitchFamily="18" charset="0"/>
              </a:rPr>
              <a:t>n</a:t>
            </a:r>
            <a:r>
              <a:rPr lang="en-US" sz="2000" baseline="30000" smtClean="0">
                <a:latin typeface="Times New Roman" pitchFamily="18" charset="0"/>
              </a:rPr>
              <a:t>)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</a:t>
            </a:r>
            <a:r>
              <a:rPr lang="en-US" sz="2000" smtClean="0">
                <a:latin typeface="Times New Roman" pitchFamily="18" charset="0"/>
              </a:rPr>
              <a:t> 1</a:t>
            </a:r>
          </a:p>
          <a:p>
            <a:pPr eaLnBrk="1" hangingPunct="1"/>
            <a:r>
              <a:rPr lang="en-US" sz="2000" smtClean="0"/>
              <a:t>Example (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</a:t>
            </a:r>
            <a:r>
              <a:rPr lang="en-US" sz="2000" smtClean="0">
                <a:latin typeface="Times New Roman" pitchFamily="18" charset="0"/>
              </a:rPr>
              <a:t> 10</a:t>
            </a:r>
            <a:r>
              <a:rPr lang="en-US" sz="2000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i="1" smtClean="0">
                <a:latin typeface="Times New Roman" pitchFamily="18" charset="0"/>
              </a:rPr>
              <a:t>	</a:t>
            </a:r>
            <a:r>
              <a:rPr lang="en-US" sz="1800" smtClean="0">
                <a:latin typeface="Times New Roman" pitchFamily="18" charset="0"/>
              </a:rPr>
              <a:t>3</a:t>
            </a:r>
            <a:r>
              <a:rPr lang="en-US" sz="1800" b="1" baseline="30000" smtClean="0">
                <a:latin typeface="Symbol" pitchFamily="18" charset="2"/>
              </a:rPr>
              <a:t>f</a:t>
            </a:r>
            <a:r>
              <a:rPr lang="en-US" sz="1800" baseline="30000" smtClean="0">
                <a:latin typeface="Times New Roman" pitchFamily="18" charset="0"/>
              </a:rPr>
              <a:t>(10)</a:t>
            </a:r>
            <a:r>
              <a:rPr lang="en-US" sz="1800" smtClean="0">
                <a:latin typeface="Times New Roman" pitchFamily="18" charset="0"/>
              </a:rPr>
              <a:t>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3</a:t>
            </a:r>
            <a:r>
              <a:rPr lang="en-US" sz="1800" baseline="30000" smtClean="0">
                <a:latin typeface="Times New Roman" pitchFamily="18" charset="0"/>
              </a:rPr>
              <a:t>4</a:t>
            </a:r>
            <a:r>
              <a:rPr lang="en-US" sz="1800" smtClean="0">
                <a:latin typeface="Times New Roman" pitchFamily="18" charset="0"/>
              </a:rPr>
              <a:t>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81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1</a:t>
            </a:r>
            <a:endParaRPr lang="en-US" sz="1800" smtClean="0">
              <a:latin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Symbol" pitchFamily="18" charset="2"/>
              </a:rPr>
              <a:t>	</a:t>
            </a:r>
            <a:r>
              <a:rPr lang="en-US" sz="1800" smtClean="0">
                <a:latin typeface="Times New Roman" pitchFamily="18" charset="0"/>
              </a:rPr>
              <a:t>7</a:t>
            </a:r>
            <a:r>
              <a:rPr lang="en-US" sz="1800" b="1" baseline="30000" smtClean="0">
                <a:latin typeface="Symbol" pitchFamily="18" charset="2"/>
              </a:rPr>
              <a:t>f</a:t>
            </a:r>
            <a:r>
              <a:rPr lang="en-US" sz="1800" baseline="30000" smtClean="0">
                <a:latin typeface="Times New Roman" pitchFamily="18" charset="0"/>
              </a:rPr>
              <a:t>(10)</a:t>
            </a:r>
            <a:r>
              <a:rPr lang="en-US" sz="1800" smtClean="0">
                <a:latin typeface="Times New Roman" pitchFamily="18" charset="0"/>
              </a:rPr>
              <a:t>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7</a:t>
            </a:r>
            <a:r>
              <a:rPr lang="en-US" sz="1800" baseline="30000" smtClean="0">
                <a:latin typeface="Times New Roman" pitchFamily="18" charset="0"/>
              </a:rPr>
              <a:t>4</a:t>
            </a:r>
            <a:r>
              <a:rPr lang="en-US" sz="1800" smtClean="0">
                <a:latin typeface="Times New Roman" pitchFamily="18" charset="0"/>
              </a:rPr>
              <a:t>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2401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1</a:t>
            </a:r>
            <a:endParaRPr lang="en-US" sz="1800" smtClean="0">
              <a:latin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Symbol" pitchFamily="18" charset="2"/>
              </a:rPr>
              <a:t>	</a:t>
            </a:r>
            <a:r>
              <a:rPr lang="en-US" sz="1800" smtClean="0">
                <a:latin typeface="Times New Roman" pitchFamily="18" charset="0"/>
              </a:rPr>
              <a:t>9</a:t>
            </a:r>
            <a:r>
              <a:rPr lang="en-US" sz="1800" b="1" baseline="30000" smtClean="0">
                <a:latin typeface="Symbol" pitchFamily="18" charset="2"/>
              </a:rPr>
              <a:t>f</a:t>
            </a:r>
            <a:r>
              <a:rPr lang="en-US" sz="1800" baseline="30000" smtClean="0">
                <a:latin typeface="Times New Roman" pitchFamily="18" charset="0"/>
              </a:rPr>
              <a:t>(10)</a:t>
            </a:r>
            <a:r>
              <a:rPr lang="en-US" sz="1800" smtClean="0">
                <a:latin typeface="Times New Roman" pitchFamily="18" charset="0"/>
              </a:rPr>
              <a:t>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9</a:t>
            </a:r>
            <a:r>
              <a:rPr lang="en-US" sz="1800" baseline="30000" smtClean="0">
                <a:latin typeface="Times New Roman" pitchFamily="18" charset="0"/>
              </a:rPr>
              <a:t>4</a:t>
            </a:r>
            <a:r>
              <a:rPr lang="en-US" sz="1800" smtClean="0">
                <a:latin typeface="Times New Roman" pitchFamily="18" charset="0"/>
              </a:rPr>
              <a:t>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6561 mod 10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1</a:t>
            </a:r>
          </a:p>
        </p:txBody>
      </p:sp>
      <p:sp>
        <p:nvSpPr>
          <p:cNvPr id="614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EF4154E-64B8-49A0-99F2-F0CAAB14E05E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580AB-A72B-46B0-ACFD-71D82CBFDE25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5224"/>
          </a:xfrm>
        </p:spPr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73092"/>
            <a:ext cx="4267200" cy="54277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2400" dirty="0" smtClean="0"/>
              <a:t>Attacker may have</a:t>
            </a:r>
            <a:endParaRPr lang="en-US" sz="2400" dirty="0"/>
          </a:p>
          <a:p>
            <a:pPr marL="914400" lvl="1" indent="-457200">
              <a:lnSpc>
                <a:spcPct val="120000"/>
              </a:lnSpc>
              <a:spcBef>
                <a:spcPts val="400"/>
              </a:spcBef>
              <a:buFont typeface="+mj-lt"/>
              <a:buAutoNum type="alphaLcParenR"/>
              <a:defRPr/>
            </a:pPr>
            <a:r>
              <a:rPr lang="en-US" sz="2000" dirty="0"/>
              <a:t>collection of ciphertexts (</a:t>
            </a:r>
            <a:r>
              <a:rPr lang="en-US" sz="2000" dirty="0">
                <a:solidFill>
                  <a:schemeClr val="accent6"/>
                </a:solidFill>
              </a:rPr>
              <a:t>ciphertext only attack</a:t>
            </a:r>
            <a:r>
              <a:rPr lang="en-US" sz="2000" dirty="0" smtClean="0"/>
              <a:t>)</a:t>
            </a:r>
            <a:endParaRPr lang="en-US" sz="2000" dirty="0"/>
          </a:p>
          <a:p>
            <a:pPr marL="914400" lvl="1" indent="-457200">
              <a:lnSpc>
                <a:spcPct val="120000"/>
              </a:lnSpc>
              <a:spcBef>
                <a:spcPts val="400"/>
              </a:spcBef>
              <a:buFont typeface="+mj-lt"/>
              <a:buAutoNum type="alphaLcParenR"/>
              <a:defRPr/>
            </a:pPr>
            <a:r>
              <a:rPr lang="en-US" sz="2000" dirty="0"/>
              <a:t>collection of plaintext/ciphertext pairs (</a:t>
            </a:r>
            <a:r>
              <a:rPr lang="en-US" sz="2000" dirty="0">
                <a:solidFill>
                  <a:schemeClr val="accent6"/>
                </a:solidFill>
              </a:rPr>
              <a:t>known plaintext attack</a:t>
            </a:r>
            <a:r>
              <a:rPr lang="en-US" sz="2000" dirty="0"/>
              <a:t>)</a:t>
            </a:r>
          </a:p>
          <a:p>
            <a:pPr marL="914400" lvl="1" indent="-457200">
              <a:lnSpc>
                <a:spcPct val="120000"/>
              </a:lnSpc>
              <a:spcBef>
                <a:spcPts val="400"/>
              </a:spcBef>
              <a:buFont typeface="+mj-lt"/>
              <a:buAutoNum type="alphaLcParenR"/>
              <a:defRPr/>
            </a:pPr>
            <a:r>
              <a:rPr lang="en-US" sz="2000" dirty="0"/>
              <a:t>collection of plaintext/ciphertext pairs for plaintexts selected by the attacker (</a:t>
            </a:r>
            <a:r>
              <a:rPr lang="en-US" sz="2000" dirty="0">
                <a:solidFill>
                  <a:schemeClr val="accent6"/>
                </a:solidFill>
              </a:rPr>
              <a:t>chosen plaintext attack</a:t>
            </a:r>
            <a:r>
              <a:rPr lang="en-US" sz="2000" dirty="0"/>
              <a:t>)</a:t>
            </a:r>
          </a:p>
          <a:p>
            <a:pPr marL="914400" lvl="1" indent="-457200">
              <a:lnSpc>
                <a:spcPct val="120000"/>
              </a:lnSpc>
              <a:spcBef>
                <a:spcPts val="400"/>
              </a:spcBef>
              <a:buFont typeface="+mj-lt"/>
              <a:buAutoNum type="alphaLcParenR"/>
              <a:defRPr/>
            </a:pPr>
            <a:r>
              <a:rPr lang="en-US" sz="2000" dirty="0"/>
              <a:t>collection of plaintext/ciphertext pairs for ciphertexts selected by the attacker (</a:t>
            </a:r>
            <a:r>
              <a:rPr lang="en-US" sz="2000" dirty="0">
                <a:solidFill>
                  <a:schemeClr val="accent6"/>
                </a:solidFill>
              </a:rPr>
              <a:t>chosen ciphertext attack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buNone/>
              <a:defRPr/>
            </a:pP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DFC0C-896F-4277-81E1-A7EC0EE3481B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4495800" y="954489"/>
            <a:ext cx="4513714" cy="5903511"/>
            <a:chOff x="1284106" y="-1157514"/>
            <a:chExt cx="6598975" cy="9212155"/>
          </a:xfrm>
        </p:grpSpPr>
        <p:pic>
          <p:nvPicPr>
            <p:cNvPr id="7" name="Picture 6" descr="08-02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1106" y="-899886"/>
              <a:ext cx="1892804" cy="1044808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 flipH="1">
              <a:off x="4241438" y="7019963"/>
              <a:ext cx="2986268" cy="542082"/>
            </a:xfrm>
            <a:custGeom>
              <a:avLst/>
              <a:gdLst>
                <a:gd name="connsiteX0" fmla="*/ 2986268 w 2986268"/>
                <a:gd name="connsiteY0" fmla="*/ 208345 h 542082"/>
                <a:gd name="connsiteX1" fmla="*/ 2257063 w 2986268"/>
                <a:gd name="connsiteY1" fmla="*/ 358816 h 542082"/>
                <a:gd name="connsiteX2" fmla="*/ 1562582 w 2986268"/>
                <a:gd name="connsiteY2" fmla="*/ 451413 h 542082"/>
                <a:gd name="connsiteX3" fmla="*/ 1273215 w 2986268"/>
                <a:gd name="connsiteY3" fmla="*/ 474563 h 542082"/>
                <a:gd name="connsiteX4" fmla="*/ 405114 w 2986268"/>
                <a:gd name="connsiteY4" fmla="*/ 462988 h 542082"/>
                <a:gd name="connsiteX5" fmla="*/ 0 w 2986268"/>
                <a:gd name="connsiteY5" fmla="*/ 0 h 54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6268" h="542082">
                  <a:moveTo>
                    <a:pt x="2986268" y="208345"/>
                  </a:moveTo>
                  <a:cubicBezTo>
                    <a:pt x="2740306" y="263325"/>
                    <a:pt x="2494344" y="318305"/>
                    <a:pt x="2257063" y="358816"/>
                  </a:cubicBezTo>
                  <a:cubicBezTo>
                    <a:pt x="2019782" y="399327"/>
                    <a:pt x="1726557" y="432122"/>
                    <a:pt x="1562582" y="451413"/>
                  </a:cubicBezTo>
                  <a:cubicBezTo>
                    <a:pt x="1398607" y="470704"/>
                    <a:pt x="1273215" y="474563"/>
                    <a:pt x="1273215" y="474563"/>
                  </a:cubicBezTo>
                  <a:cubicBezTo>
                    <a:pt x="1080304" y="476492"/>
                    <a:pt x="617316" y="542082"/>
                    <a:pt x="405114" y="462988"/>
                  </a:cubicBezTo>
                  <a:cubicBezTo>
                    <a:pt x="192912" y="383894"/>
                    <a:pt x="96456" y="191947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pic>
          <p:nvPicPr>
            <p:cNvPr id="11" name="Picture 10" descr="08-02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4382906" y="7081158"/>
              <a:ext cx="1527893" cy="886968"/>
            </a:xfrm>
            <a:prstGeom prst="rect">
              <a:avLst/>
            </a:prstGeom>
          </p:spPr>
        </p:pic>
        <p:pic>
          <p:nvPicPr>
            <p:cNvPr id="12" name="Picture 11" descr="04-09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2906" y="5958114"/>
              <a:ext cx="864394" cy="1301676"/>
            </a:xfrm>
            <a:prstGeom prst="rect">
              <a:avLst/>
            </a:prstGeom>
          </p:spPr>
        </p:pic>
        <p:pic>
          <p:nvPicPr>
            <p:cNvPr id="13" name="Picture 12" descr="04-09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2906" y="3748314"/>
              <a:ext cx="864394" cy="1301676"/>
            </a:xfrm>
            <a:prstGeom prst="rect">
              <a:avLst/>
            </a:prstGeom>
          </p:spPr>
        </p:pic>
        <p:pic>
          <p:nvPicPr>
            <p:cNvPr id="14" name="Picture 13" descr="04-09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2906" y="1462314"/>
              <a:ext cx="864394" cy="1301676"/>
            </a:xfrm>
            <a:prstGeom prst="rect">
              <a:avLst/>
            </a:prstGeom>
          </p:spPr>
        </p:pic>
        <p:pic>
          <p:nvPicPr>
            <p:cNvPr id="15" name="Picture 14" descr="08-01a.t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7906" y="243114"/>
              <a:ext cx="1371600" cy="5669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" name="Picture 15" descr="04-09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2906" y="-823686"/>
              <a:ext cx="864394" cy="1301676"/>
            </a:xfrm>
            <a:prstGeom prst="rect">
              <a:avLst/>
            </a:prstGeom>
          </p:spPr>
        </p:pic>
        <p:pic>
          <p:nvPicPr>
            <p:cNvPr id="17" name="Picture 16" descr="06-09a.w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6084706" y="6491514"/>
              <a:ext cx="674338" cy="436086"/>
            </a:xfrm>
            <a:prstGeom prst="rect">
              <a:avLst/>
            </a:prstGeom>
          </p:spPr>
        </p:pic>
        <p:pic>
          <p:nvPicPr>
            <p:cNvPr id="18" name="Picture 17" descr="06-09a.w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9364" y="-304800"/>
              <a:ext cx="669926" cy="433232"/>
            </a:xfrm>
            <a:prstGeom prst="rect">
              <a:avLst/>
            </a:prstGeom>
          </p:spPr>
        </p:pic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>
              <a:off x="1817506" y="-828629"/>
              <a:ext cx="1011463" cy="113945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/>
                <a:t>Hi, Bob.</a:t>
              </a:r>
            </a:p>
            <a:p>
              <a:r>
                <a:rPr lang="en-US" sz="800" dirty="0" smtClean="0"/>
                <a:t>Don’t invite Eve to the party! </a:t>
              </a:r>
            </a:p>
            <a:p>
              <a:r>
                <a:rPr lang="en-US" sz="800" dirty="0" smtClean="0"/>
                <a:t>Love, Alice</a:t>
              </a:r>
              <a:endParaRPr lang="en-US" sz="800" dirty="0"/>
            </a:p>
          </p:txBody>
        </p:sp>
        <p:sp>
          <p:nvSpPr>
            <p:cNvPr id="20" name="TextBox 34"/>
            <p:cNvSpPr txBox="1"/>
            <p:nvPr/>
          </p:nvSpPr>
          <p:spPr>
            <a:xfrm>
              <a:off x="4444215" y="-1157514"/>
              <a:ext cx="1108974" cy="61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/>
                <a:t>Encryption</a:t>
              </a:r>
            </a:p>
            <a:p>
              <a:pPr algn="ctr"/>
              <a:r>
                <a:rPr lang="en-US" sz="1000" b="1" dirty="0" smtClean="0"/>
                <a:t>Algorithm</a:t>
              </a:r>
              <a:endParaRPr lang="en-US" sz="1000" b="1" dirty="0"/>
            </a:p>
          </p:txBody>
        </p:sp>
        <p:sp>
          <p:nvSpPr>
            <p:cNvPr id="21" name="TextBox 35"/>
            <p:cNvSpPr txBox="1"/>
            <p:nvPr/>
          </p:nvSpPr>
          <p:spPr>
            <a:xfrm>
              <a:off x="1880722" y="-1128484"/>
              <a:ext cx="940238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Plaintext</a:t>
              </a:r>
              <a:endParaRPr lang="en-US" sz="1000" dirty="0"/>
            </a:p>
          </p:txBody>
        </p:sp>
        <p:sp>
          <p:nvSpPr>
            <p:cNvPr id="22" name="TextBox 39"/>
            <p:cNvSpPr txBox="1"/>
            <p:nvPr/>
          </p:nvSpPr>
          <p:spPr>
            <a:xfrm>
              <a:off x="6811604" y="-1128484"/>
              <a:ext cx="107147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 smtClean="0"/>
                <a:t>Ciphertext</a:t>
              </a:r>
              <a:endParaRPr lang="en-US" sz="1000" dirty="0"/>
            </a:p>
          </p:txBody>
        </p:sp>
        <p:sp>
          <p:nvSpPr>
            <p:cNvPr id="23" name="TextBox 40"/>
            <p:cNvSpPr txBox="1"/>
            <p:nvPr/>
          </p:nvSpPr>
          <p:spPr>
            <a:xfrm>
              <a:off x="3271487" y="10973"/>
              <a:ext cx="53245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key</a:t>
              </a:r>
              <a:endParaRPr lang="en-US" sz="10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955402" y="-528771"/>
              <a:ext cx="885030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926575" y="-408828"/>
              <a:ext cx="821814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460944" y="-48999"/>
              <a:ext cx="379299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6"/>
            <p:cNvSpPr txBox="1"/>
            <p:nvPr/>
          </p:nvSpPr>
          <p:spPr>
            <a:xfrm>
              <a:off x="5427932" y="788181"/>
              <a:ext cx="567612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Eve</a:t>
              </a:r>
              <a:endParaRPr lang="en-US" sz="1100" dirty="0"/>
            </a:p>
          </p:txBody>
        </p:sp>
        <p:sp>
          <p:nvSpPr>
            <p:cNvPr id="28" name="Document"/>
            <p:cNvSpPr>
              <a:spLocks noEditPoints="1" noChangeArrowheads="1"/>
            </p:cNvSpPr>
            <p:nvPr/>
          </p:nvSpPr>
          <p:spPr bwMode="auto">
            <a:xfrm>
              <a:off x="1817506" y="1431971"/>
              <a:ext cx="1011463" cy="113945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/>
                <a:t>Hi, Bob.</a:t>
              </a:r>
            </a:p>
            <a:p>
              <a:r>
                <a:rPr lang="en-US" sz="800" dirty="0" smtClean="0"/>
                <a:t>Don’t invite Eve to the party! </a:t>
              </a:r>
            </a:p>
            <a:p>
              <a:r>
                <a:rPr lang="en-US" sz="800" dirty="0" smtClean="0"/>
                <a:t>Love, Alice</a:t>
              </a:r>
              <a:endParaRPr lang="en-US" sz="800" dirty="0"/>
            </a:p>
          </p:txBody>
        </p:sp>
        <p:sp>
          <p:nvSpPr>
            <p:cNvPr id="29" name="TextBox 124"/>
            <p:cNvSpPr txBox="1"/>
            <p:nvPr/>
          </p:nvSpPr>
          <p:spPr>
            <a:xfrm>
              <a:off x="1880722" y="1132115"/>
              <a:ext cx="940238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Plaintext</a:t>
              </a:r>
              <a:endParaRPr lang="en-US" sz="1000" dirty="0"/>
            </a:p>
          </p:txBody>
        </p:sp>
        <p:sp>
          <p:nvSpPr>
            <p:cNvPr id="30" name="TextBox 128"/>
            <p:cNvSpPr txBox="1"/>
            <p:nvPr/>
          </p:nvSpPr>
          <p:spPr>
            <a:xfrm>
              <a:off x="6811604" y="1132115"/>
              <a:ext cx="107147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 smtClean="0"/>
                <a:t>Ciphertext</a:t>
              </a:r>
              <a:endParaRPr lang="en-US" sz="1000" dirty="0"/>
            </a:p>
          </p:txBody>
        </p:sp>
        <p:sp>
          <p:nvSpPr>
            <p:cNvPr id="31" name="TextBox 129"/>
            <p:cNvSpPr txBox="1"/>
            <p:nvPr/>
          </p:nvSpPr>
          <p:spPr>
            <a:xfrm>
              <a:off x="3442521" y="2173516"/>
              <a:ext cx="53245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key</a:t>
              </a:r>
              <a:endParaRPr lang="en-US" sz="1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955402" y="1731829"/>
              <a:ext cx="885030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926575" y="1851772"/>
              <a:ext cx="821814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60944" y="2211601"/>
              <a:ext cx="379299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ocument"/>
            <p:cNvSpPr>
              <a:spLocks noEditPoints="1" noChangeArrowheads="1"/>
            </p:cNvSpPr>
            <p:nvPr/>
          </p:nvSpPr>
          <p:spPr bwMode="auto">
            <a:xfrm>
              <a:off x="1817506" y="3692571"/>
              <a:ext cx="1011463" cy="113945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/>
                <a:t>ABCDEFG</a:t>
              </a:r>
            </a:p>
            <a:p>
              <a:r>
                <a:rPr lang="en-US" sz="800" dirty="0" smtClean="0"/>
                <a:t>HIJKLMNO</a:t>
              </a:r>
            </a:p>
            <a:p>
              <a:r>
                <a:rPr lang="en-US" sz="800" dirty="0" smtClean="0"/>
                <a:t>PQRSTUV</a:t>
              </a:r>
            </a:p>
            <a:p>
              <a:r>
                <a:rPr lang="en-US" sz="800" dirty="0" smtClean="0"/>
                <a:t>WXYZ.</a:t>
              </a:r>
              <a:endParaRPr lang="en-US" sz="800" dirty="0"/>
            </a:p>
          </p:txBody>
        </p:sp>
        <p:sp>
          <p:nvSpPr>
            <p:cNvPr id="36" name="TextBox 141"/>
            <p:cNvSpPr txBox="1"/>
            <p:nvPr/>
          </p:nvSpPr>
          <p:spPr>
            <a:xfrm>
              <a:off x="1880722" y="3392715"/>
              <a:ext cx="940238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Plaintext</a:t>
              </a:r>
              <a:endParaRPr lang="en-US" sz="1000" dirty="0"/>
            </a:p>
          </p:txBody>
        </p:sp>
        <p:sp>
          <p:nvSpPr>
            <p:cNvPr id="37" name="TextBox 145"/>
            <p:cNvSpPr txBox="1"/>
            <p:nvPr/>
          </p:nvSpPr>
          <p:spPr>
            <a:xfrm>
              <a:off x="6811604" y="3392715"/>
              <a:ext cx="107147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 smtClean="0"/>
                <a:t>Ciphertext</a:t>
              </a:r>
              <a:endParaRPr lang="en-US" sz="1000" dirty="0"/>
            </a:p>
          </p:txBody>
        </p:sp>
        <p:sp>
          <p:nvSpPr>
            <p:cNvPr id="38" name="TextBox 146"/>
            <p:cNvSpPr txBox="1"/>
            <p:nvPr/>
          </p:nvSpPr>
          <p:spPr>
            <a:xfrm>
              <a:off x="3271487" y="4532174"/>
              <a:ext cx="53245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key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55402" y="3992429"/>
              <a:ext cx="885030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926575" y="4112372"/>
              <a:ext cx="821814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460944" y="4472201"/>
              <a:ext cx="379299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ocument"/>
            <p:cNvSpPr>
              <a:spLocks noEditPoints="1" noChangeArrowheads="1"/>
            </p:cNvSpPr>
            <p:nvPr/>
          </p:nvSpPr>
          <p:spPr bwMode="auto">
            <a:xfrm>
              <a:off x="1817506" y="5953171"/>
              <a:ext cx="1011463" cy="113945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/>
                <a:t>IJCGA, CAN DO HIFFA GOT TIME.</a:t>
              </a:r>
              <a:endParaRPr lang="en-US" sz="800" dirty="0"/>
            </a:p>
          </p:txBody>
        </p:sp>
        <p:sp>
          <p:nvSpPr>
            <p:cNvPr id="43" name="TextBox 158"/>
            <p:cNvSpPr txBox="1"/>
            <p:nvPr/>
          </p:nvSpPr>
          <p:spPr>
            <a:xfrm>
              <a:off x="1880722" y="5653315"/>
              <a:ext cx="940238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Plaintext</a:t>
              </a:r>
              <a:endParaRPr lang="en-US" sz="1000" dirty="0"/>
            </a:p>
          </p:txBody>
        </p:sp>
        <p:sp>
          <p:nvSpPr>
            <p:cNvPr id="44" name="TextBox 162"/>
            <p:cNvSpPr txBox="1"/>
            <p:nvPr/>
          </p:nvSpPr>
          <p:spPr>
            <a:xfrm>
              <a:off x="6811604" y="5653315"/>
              <a:ext cx="107147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 smtClean="0"/>
                <a:t>Ciphertext</a:t>
              </a:r>
              <a:endParaRPr lang="en-US" sz="1000" dirty="0"/>
            </a:p>
          </p:txBody>
        </p:sp>
        <p:sp>
          <p:nvSpPr>
            <p:cNvPr id="45" name="TextBox 163"/>
            <p:cNvSpPr txBox="1"/>
            <p:nvPr/>
          </p:nvSpPr>
          <p:spPr>
            <a:xfrm>
              <a:off x="6084705" y="6720112"/>
              <a:ext cx="532457" cy="385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key</a:t>
              </a:r>
              <a:endParaRPr lang="en-US" sz="10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955402" y="6253029"/>
              <a:ext cx="885030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926575" y="6372972"/>
              <a:ext cx="821814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32306" y="6720114"/>
              <a:ext cx="379299" cy="12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70"/>
            <p:cNvSpPr txBox="1"/>
            <p:nvPr/>
          </p:nvSpPr>
          <p:spPr>
            <a:xfrm>
              <a:off x="3506120" y="7493784"/>
              <a:ext cx="567612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bg1"/>
                  </a:solidFill>
                </a:rPr>
                <a:t>Eve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175"/>
            <p:cNvSpPr txBox="1"/>
            <p:nvPr/>
          </p:nvSpPr>
          <p:spPr>
            <a:xfrm>
              <a:off x="6922906" y="6186715"/>
              <a:ext cx="902741" cy="66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 smtClean="0">
                  <a:solidFill>
                    <a:schemeClr val="bg1"/>
                  </a:solidFill>
                </a:rPr>
                <a:t>001101</a:t>
              </a:r>
            </a:p>
            <a:p>
              <a:r>
                <a:rPr lang="en-US" sz="1100" b="1" dirty="0" smtClean="0">
                  <a:solidFill>
                    <a:schemeClr val="bg1"/>
                  </a:solidFill>
                </a:rPr>
                <a:t>110111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177"/>
            <p:cNvSpPr txBox="1"/>
            <p:nvPr/>
          </p:nvSpPr>
          <p:spPr>
            <a:xfrm>
              <a:off x="1284106" y="-442685"/>
              <a:ext cx="494960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(a)</a:t>
              </a:r>
              <a:endParaRPr lang="en-US" sz="1100" dirty="0"/>
            </a:p>
          </p:txBody>
        </p:sp>
        <p:sp>
          <p:nvSpPr>
            <p:cNvPr id="52" name="TextBox 178"/>
            <p:cNvSpPr txBox="1"/>
            <p:nvPr/>
          </p:nvSpPr>
          <p:spPr>
            <a:xfrm>
              <a:off x="1284106" y="1767113"/>
              <a:ext cx="504335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(b)</a:t>
              </a:r>
              <a:endParaRPr lang="en-US" sz="1100" dirty="0"/>
            </a:p>
          </p:txBody>
        </p:sp>
        <p:sp>
          <p:nvSpPr>
            <p:cNvPr id="53" name="TextBox 179"/>
            <p:cNvSpPr txBox="1"/>
            <p:nvPr/>
          </p:nvSpPr>
          <p:spPr>
            <a:xfrm>
              <a:off x="1284106" y="4053113"/>
              <a:ext cx="483244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(c)</a:t>
              </a:r>
              <a:endParaRPr lang="en-US" sz="1100" dirty="0"/>
            </a:p>
          </p:txBody>
        </p:sp>
        <p:sp>
          <p:nvSpPr>
            <p:cNvPr id="54" name="TextBox 180"/>
            <p:cNvSpPr txBox="1"/>
            <p:nvPr/>
          </p:nvSpPr>
          <p:spPr>
            <a:xfrm>
              <a:off x="1284106" y="6339114"/>
              <a:ext cx="504335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(d)</a:t>
              </a:r>
              <a:endParaRPr lang="en-US" sz="11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300749" y="4848873"/>
              <a:ext cx="2986268" cy="542082"/>
            </a:xfrm>
            <a:custGeom>
              <a:avLst/>
              <a:gdLst>
                <a:gd name="connsiteX0" fmla="*/ 2986268 w 2986268"/>
                <a:gd name="connsiteY0" fmla="*/ 208345 h 542082"/>
                <a:gd name="connsiteX1" fmla="*/ 2257063 w 2986268"/>
                <a:gd name="connsiteY1" fmla="*/ 358816 h 542082"/>
                <a:gd name="connsiteX2" fmla="*/ 1562582 w 2986268"/>
                <a:gd name="connsiteY2" fmla="*/ 451413 h 542082"/>
                <a:gd name="connsiteX3" fmla="*/ 1273215 w 2986268"/>
                <a:gd name="connsiteY3" fmla="*/ 474563 h 542082"/>
                <a:gd name="connsiteX4" fmla="*/ 405114 w 2986268"/>
                <a:gd name="connsiteY4" fmla="*/ 462988 h 542082"/>
                <a:gd name="connsiteX5" fmla="*/ 0 w 2986268"/>
                <a:gd name="connsiteY5" fmla="*/ 0 h 54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6268" h="542082">
                  <a:moveTo>
                    <a:pt x="2986268" y="208345"/>
                  </a:moveTo>
                  <a:cubicBezTo>
                    <a:pt x="2740306" y="263325"/>
                    <a:pt x="2494344" y="318305"/>
                    <a:pt x="2257063" y="358816"/>
                  </a:cubicBezTo>
                  <a:cubicBezTo>
                    <a:pt x="2019782" y="399327"/>
                    <a:pt x="1726557" y="432122"/>
                    <a:pt x="1562582" y="451413"/>
                  </a:cubicBezTo>
                  <a:cubicBezTo>
                    <a:pt x="1398607" y="470704"/>
                    <a:pt x="1273215" y="474563"/>
                    <a:pt x="1273215" y="474563"/>
                  </a:cubicBezTo>
                  <a:cubicBezTo>
                    <a:pt x="1080304" y="476492"/>
                    <a:pt x="617316" y="542082"/>
                    <a:pt x="405114" y="462988"/>
                  </a:cubicBezTo>
                  <a:cubicBezTo>
                    <a:pt x="192912" y="383894"/>
                    <a:pt x="96456" y="191947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pic>
          <p:nvPicPr>
            <p:cNvPr id="56" name="Picture 55" descr="06-09a.w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9364" y="1843314"/>
              <a:ext cx="669926" cy="433232"/>
            </a:xfrm>
            <a:prstGeom prst="rect">
              <a:avLst/>
            </a:prstGeom>
          </p:spPr>
        </p:pic>
        <p:pic>
          <p:nvPicPr>
            <p:cNvPr id="57" name="Picture 56" descr="06-09a.w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9364" y="4205514"/>
              <a:ext cx="669926" cy="433232"/>
            </a:xfrm>
            <a:prstGeom prst="rect">
              <a:avLst/>
            </a:prstGeom>
          </p:spPr>
        </p:pic>
        <p:pic>
          <p:nvPicPr>
            <p:cNvPr id="58" name="Picture 57" descr="06-1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6160906" y="-442686"/>
              <a:ext cx="1292355" cy="1161290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>
                  <a:alpha val="58000"/>
                </a:srgbClr>
              </a:outerShdw>
            </a:effectLst>
          </p:spPr>
        </p:pic>
        <p:sp>
          <p:nvSpPr>
            <p:cNvPr id="59" name="TextBox 95"/>
            <p:cNvSpPr txBox="1"/>
            <p:nvPr/>
          </p:nvSpPr>
          <p:spPr>
            <a:xfrm>
              <a:off x="4651419" y="3213882"/>
              <a:ext cx="567612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Eve</a:t>
              </a:r>
              <a:endParaRPr lang="en-US" sz="1100" dirty="0"/>
            </a:p>
          </p:txBody>
        </p:sp>
        <p:sp>
          <p:nvSpPr>
            <p:cNvPr id="60" name="TextBox 99"/>
            <p:cNvSpPr txBox="1"/>
            <p:nvPr/>
          </p:nvSpPr>
          <p:spPr>
            <a:xfrm>
              <a:off x="5504134" y="5512582"/>
              <a:ext cx="567612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Eve</a:t>
              </a:r>
              <a:endParaRPr lang="en-US" sz="1100" dirty="0"/>
            </a:p>
          </p:txBody>
        </p:sp>
        <p:pic>
          <p:nvPicPr>
            <p:cNvPr id="61" name="Picture 60" descr="08-01a.t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2906" y="7101114"/>
              <a:ext cx="1371600" cy="5669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2" name="TextBox 109"/>
            <p:cNvSpPr txBox="1"/>
            <p:nvPr/>
          </p:nvSpPr>
          <p:spPr>
            <a:xfrm>
              <a:off x="3522933" y="7646184"/>
              <a:ext cx="567612" cy="40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Eve</a:t>
              </a:r>
              <a:endParaRPr lang="en-US" sz="1100" dirty="0"/>
            </a:p>
          </p:txBody>
        </p:sp>
        <p:pic>
          <p:nvPicPr>
            <p:cNvPr id="63" name="Picture 62" descr="06-1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2306" y="6643914"/>
              <a:ext cx="1292355" cy="1161290"/>
            </a:xfrm>
            <a:prstGeom prst="rect">
              <a:avLst/>
            </a:prstGeom>
          </p:spPr>
        </p:pic>
        <p:pic>
          <p:nvPicPr>
            <p:cNvPr id="64" name="Picture 63" descr="Lens with hand.eps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818278">
              <a:off x="5655850" y="1747321"/>
              <a:ext cx="1436400" cy="1704886"/>
            </a:xfrm>
            <a:prstGeom prst="rect">
              <a:avLst/>
            </a:prstGeom>
          </p:spPr>
        </p:pic>
        <p:pic>
          <p:nvPicPr>
            <p:cNvPr id="65" name="Picture 64" descr="08-02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22506" y="4891314"/>
              <a:ext cx="1533147" cy="890018"/>
            </a:xfrm>
            <a:prstGeom prst="rect">
              <a:avLst/>
            </a:prstGeom>
          </p:spPr>
        </p:pic>
        <p:pic>
          <p:nvPicPr>
            <p:cNvPr id="66" name="Picture 65" descr="08-01a.t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4106" y="4967514"/>
              <a:ext cx="1371600" cy="5669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7" name="Picture 66" descr="06-1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6237106" y="4205514"/>
              <a:ext cx="1292355" cy="1161290"/>
            </a:xfrm>
            <a:prstGeom prst="rect">
              <a:avLst/>
            </a:prstGeom>
          </p:spPr>
        </p:pic>
        <p:pic>
          <p:nvPicPr>
            <p:cNvPr id="68" name="Picture 67" descr="08-02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1106" y="1386114"/>
              <a:ext cx="1892804" cy="1044808"/>
            </a:xfrm>
            <a:prstGeom prst="rect">
              <a:avLst/>
            </a:prstGeom>
          </p:spPr>
        </p:pic>
        <p:sp>
          <p:nvSpPr>
            <p:cNvPr id="69" name="TextBox 89"/>
            <p:cNvSpPr txBox="1"/>
            <p:nvPr/>
          </p:nvSpPr>
          <p:spPr>
            <a:xfrm>
              <a:off x="4444214" y="1128486"/>
              <a:ext cx="1108974" cy="61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/>
                <a:t>Encryption</a:t>
              </a:r>
            </a:p>
            <a:p>
              <a:pPr algn="ctr"/>
              <a:r>
                <a:rPr lang="en-US" sz="1000" b="1" dirty="0" smtClean="0"/>
                <a:t>Algorithm</a:t>
              </a:r>
              <a:endParaRPr lang="en-US" sz="1000" b="1" dirty="0"/>
            </a:p>
          </p:txBody>
        </p:sp>
        <p:pic>
          <p:nvPicPr>
            <p:cNvPr id="70" name="Picture 69" descr="08-02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1106" y="3744908"/>
              <a:ext cx="1892804" cy="1044808"/>
            </a:xfrm>
            <a:prstGeom prst="rect">
              <a:avLst/>
            </a:prstGeom>
          </p:spPr>
        </p:pic>
        <p:sp>
          <p:nvSpPr>
            <p:cNvPr id="71" name="TextBox 97"/>
            <p:cNvSpPr txBox="1"/>
            <p:nvPr/>
          </p:nvSpPr>
          <p:spPr>
            <a:xfrm>
              <a:off x="4444214" y="3487278"/>
              <a:ext cx="1108974" cy="61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/>
                <a:t>Encryption</a:t>
              </a:r>
            </a:p>
            <a:p>
              <a:pPr algn="ctr"/>
              <a:r>
                <a:rPr lang="en-US" sz="1000" b="1" dirty="0" smtClean="0"/>
                <a:t>Algorithm</a:t>
              </a:r>
              <a:endParaRPr lang="en-US" sz="1000" b="1" dirty="0"/>
            </a:p>
          </p:txBody>
        </p:sp>
        <p:pic>
          <p:nvPicPr>
            <p:cNvPr id="72" name="Picture 71" descr="08-02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1106" y="5990772"/>
              <a:ext cx="1892804" cy="1044808"/>
            </a:xfrm>
            <a:prstGeom prst="rect">
              <a:avLst/>
            </a:prstGeom>
          </p:spPr>
        </p:pic>
        <p:sp>
          <p:nvSpPr>
            <p:cNvPr id="73" name="TextBox 107"/>
            <p:cNvSpPr txBox="1"/>
            <p:nvPr/>
          </p:nvSpPr>
          <p:spPr>
            <a:xfrm>
              <a:off x="4444214" y="5733144"/>
              <a:ext cx="1108974" cy="61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/>
                <a:t>Encryption</a:t>
              </a:r>
            </a:p>
            <a:p>
              <a:pPr algn="ctr"/>
              <a:r>
                <a:rPr lang="en-US" sz="1000" b="1" dirty="0" smtClean="0"/>
                <a:t>Algorithm</a:t>
              </a:r>
              <a:endParaRPr lang="en-US" sz="1000" b="1" dirty="0"/>
            </a:p>
          </p:txBody>
        </p:sp>
        <p:pic>
          <p:nvPicPr>
            <p:cNvPr id="74" name="Picture 73" descr="Lens with hand.eps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0282768" flipH="1">
              <a:off x="2693078" y="1884408"/>
              <a:ext cx="1432945" cy="1700784"/>
            </a:xfrm>
            <a:prstGeom prst="rect">
              <a:avLst/>
            </a:prstGeom>
          </p:spPr>
        </p:pic>
        <p:pic>
          <p:nvPicPr>
            <p:cNvPr id="75" name="Picture 74" descr="08-01a.t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1392" y="2668814"/>
              <a:ext cx="1371600" cy="5669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Cryptosystem</a:t>
            </a:r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C8BF117-9595-4FCB-B17D-A6CA77EFE421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  <a:endParaRPr lang="en-US" dirty="0" smtClean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5351D-C102-4340-90EB-B6632E4FEACF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3"/>
          </p:nvPr>
        </p:nvSpPr>
        <p:spPr>
          <a:xfrm>
            <a:off x="457200" y="1676400"/>
            <a:ext cx="3810000" cy="4495800"/>
          </a:xfrm>
        </p:spPr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b="1" i="1" dirty="0" err="1" smtClean="0">
                <a:latin typeface="Times New Roman" pitchFamily="18" charset="0"/>
              </a:rPr>
              <a:t>pq</a:t>
            </a:r>
            <a:r>
              <a:rPr lang="en-US" sz="2000" dirty="0" smtClean="0"/>
              <a:t>, with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i="1" dirty="0" smtClean="0"/>
              <a:t> </a:t>
            </a:r>
            <a:r>
              <a:rPr lang="en-US" sz="2000" dirty="0" smtClean="0"/>
              <a:t>and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i="1" dirty="0" smtClean="0"/>
              <a:t> </a:t>
            </a:r>
            <a:r>
              <a:rPr lang="en-US" sz="2000" dirty="0" smtClean="0"/>
              <a:t>primes</a:t>
            </a:r>
            <a:endParaRPr lang="en-US" sz="2000" dirty="0" smtClean="0">
              <a:latin typeface="Symbol" pitchFamily="18" charset="2"/>
            </a:endParaRP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 relatively prime to</a:t>
            </a:r>
            <a:br>
              <a:rPr lang="en-US" sz="2000" dirty="0" smtClean="0"/>
            </a:b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>
                <a:latin typeface="Times New Roman" pitchFamily="18" charset="0"/>
              </a:rPr>
              <a:t> 1) (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>
                <a:latin typeface="Times New Roman" pitchFamily="18" charset="0"/>
              </a:rPr>
              <a:t> 1)</a:t>
            </a:r>
            <a:r>
              <a:rPr lang="en-US" sz="2000" dirty="0" smtClean="0"/>
              <a:t>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i="1" dirty="0" smtClean="0"/>
              <a:t> </a:t>
            </a:r>
            <a:r>
              <a:rPr lang="en-US" sz="2000" dirty="0" smtClean="0"/>
              <a:t>inverse of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 in </a:t>
            </a:r>
            <a:r>
              <a:rPr lang="en-US" sz="2000" b="1" i="1" dirty="0" err="1" smtClean="0">
                <a:latin typeface="Times New Roman" pitchFamily="18" charset="0"/>
              </a:rPr>
              <a:t>Z</a:t>
            </a:r>
            <a:r>
              <a:rPr lang="en-US" sz="2000" b="1" baseline="-25000" dirty="0" err="1" smtClean="0">
                <a:latin typeface="Symbol" pitchFamily="18" charset="2"/>
              </a:rPr>
              <a:t>f</a:t>
            </a:r>
            <a:r>
              <a:rPr lang="en-US" sz="2000" baseline="-25000" dirty="0" smtClean="0">
                <a:latin typeface="Times New Roman" pitchFamily="18" charset="0"/>
              </a:rPr>
              <a:t>(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Keys: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Public key: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b="1" i="1" baseline="-25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Private key: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b="1" i="1" baseline="-25000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b="1" i="1" dirty="0" smtClean="0">
                <a:latin typeface="Times New Roman" pitchFamily="18" charset="0"/>
              </a:rPr>
              <a:t>d</a:t>
            </a:r>
            <a:endParaRPr lang="en-US" sz="2000" i="1" dirty="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Encryption: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in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endParaRPr lang="en-US" sz="2000" dirty="0" smtClean="0"/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C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=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Decryption: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=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</a:rPr>
              <a:t>C</a:t>
            </a:r>
            <a:r>
              <a:rPr lang="en-US" sz="2000" b="1" i="1" baseline="30000" dirty="0" err="1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572000" y="1676400"/>
            <a:ext cx="4038600" cy="4495800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buClr>
                <a:schemeClr val="tx1"/>
              </a:buClr>
              <a:buSzPct val="110000"/>
            </a:pPr>
            <a:r>
              <a:rPr lang="en-US" dirty="0" smtClean="0"/>
              <a:t>Example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Setup: 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7,  </a:t>
            </a:r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17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17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119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</a:rPr>
              <a:t>)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6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16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96 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e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5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77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Keys: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dirty="0" smtClean="0"/>
              <a:t>public key: </a:t>
            </a:r>
            <a:r>
              <a:rPr lang="en-US" sz="1800" dirty="0" smtClean="0">
                <a:latin typeface="Times New Roman" pitchFamily="18" charset="0"/>
              </a:rPr>
              <a:t>(119, 5)</a:t>
            </a:r>
            <a:endParaRPr lang="en-US" sz="1800" dirty="0" smtClean="0"/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dirty="0" smtClean="0"/>
              <a:t>private key: </a:t>
            </a:r>
            <a:r>
              <a:rPr lang="en-US" sz="1800" dirty="0" smtClean="0">
                <a:latin typeface="Times New Roman" pitchFamily="18" charset="0"/>
              </a:rPr>
              <a:t>77</a:t>
            </a:r>
            <a:endParaRPr lang="en-US" sz="1800" dirty="0" smtClean="0"/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Encryption: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M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19</a:t>
            </a:r>
            <a:endParaRPr lang="en-US" sz="1800" dirty="0" smtClean="0"/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C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19</a:t>
            </a:r>
            <a:r>
              <a:rPr lang="en-US" sz="1800" baseline="30000" dirty="0" smtClean="0">
                <a:latin typeface="Times New Roman" pitchFamily="18" charset="0"/>
              </a:rPr>
              <a:t>5</a:t>
            </a:r>
            <a:r>
              <a:rPr lang="en-US" sz="1800" dirty="0" smtClean="0">
                <a:latin typeface="Times New Roman" pitchFamily="18" charset="0"/>
              </a:rPr>
              <a:t> mod 119 = 66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Decryption: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C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66</a:t>
            </a:r>
            <a:r>
              <a:rPr lang="en-US" sz="1800" baseline="30000" dirty="0" smtClean="0">
                <a:latin typeface="Times New Roman" pitchFamily="18" charset="0"/>
              </a:rPr>
              <a:t>77</a:t>
            </a:r>
            <a:r>
              <a:rPr lang="en-US" sz="1800" dirty="0" smtClean="0">
                <a:latin typeface="Times New Roman" pitchFamily="18" charset="0"/>
              </a:rPr>
              <a:t> mod 119 = 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RSA Example</a:t>
            </a:r>
          </a:p>
        </p:txBody>
      </p:sp>
      <p:sp>
        <p:nvSpPr>
          <p:cNvPr id="1031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Setup: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5,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11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11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55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4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10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40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3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27</a:t>
            </a:r>
            <a:r>
              <a:rPr lang="en-US" sz="2000" dirty="0" smtClean="0">
                <a:latin typeface="Symbol" pitchFamily="18" charset="2"/>
              </a:rPr>
              <a:t> (</a:t>
            </a:r>
            <a:r>
              <a:rPr lang="en-US" sz="2000" dirty="0" smtClean="0">
                <a:latin typeface="Times New Roman" pitchFamily="18" charset="0"/>
              </a:rPr>
              <a:t>3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27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81 </a:t>
            </a:r>
            <a:r>
              <a:rPr lang="en-US" sz="2000" dirty="0" smtClean="0">
                <a:latin typeface="Symbol" pitchFamily="18" charset="2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40 + 1)</a:t>
            </a:r>
          </a:p>
        </p:txBody>
      </p:sp>
      <p:sp>
        <p:nvSpPr>
          <p:cNvPr id="102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F8D231C-C04F-4756-89C5-B7691DAAB25C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FB3BE-E85C-4B96-974C-192A0289DDCA}" type="slidenum">
              <a:rPr lang="en-US" smtClean="0"/>
              <a:pPr/>
              <a:t>41</a:t>
            </a:fld>
            <a:endParaRPr lang="en-US" smtClean="0"/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457200" y="4100513"/>
          <a:ext cx="84582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Worksheet" r:id="rId4" imgW="8286780" imgH="1809885" progId="Excel.Sheet.8">
                  <p:embed/>
                </p:oleObj>
              </mc:Choice>
              <mc:Fallback>
                <p:oleObj name="Worksheet" r:id="rId4" imgW="8286780" imgH="1809885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0513"/>
                        <a:ext cx="8458200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03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00200"/>
            <a:ext cx="2971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Encryption</a:t>
            </a:r>
          </a:p>
          <a:p>
            <a:pPr marL="628650" lvl="1" indent="-1714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mod 55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Decryption</a:t>
            </a:r>
          </a:p>
          <a:p>
            <a:pPr marL="628650" lvl="1" indent="-1714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27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mod 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Security of RSA based on difficulty of factoring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Widely believed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Best  known algorithm takes exponential time</a:t>
            </a:r>
          </a:p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RSA Security factoring challenge (discontinued)</a:t>
            </a:r>
          </a:p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In 1999, 512-bit challenge factored in 4 months using 35.7 CPU-years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160 175-400 MHz SGI and Sun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 8 250 MHz SGI Origin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120 300-450 MHz Pentium II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 4 500 MHz Digital/Compaq</a:t>
            </a:r>
          </a:p>
        </p:txBody>
      </p:sp>
      <p:sp>
        <p:nvSpPr>
          <p:cNvPr id="819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648200" y="1378247"/>
            <a:ext cx="4114800" cy="3279478"/>
          </a:xfrm>
        </p:spPr>
        <p:txBody>
          <a:bodyPr>
            <a:normAutofit/>
          </a:bodyPr>
          <a:lstStyle/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In 2005, a team of researchers factored the RSA-640 challenge number using 30 2.2GHz CPU years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In 2004, the prize for factoring RSA-2048 was $200,000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Current practice is 2,048-bit keys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Estimated resources needed to factor a number within one year </a:t>
            </a:r>
          </a:p>
        </p:txBody>
      </p:sp>
      <p:sp>
        <p:nvSpPr>
          <p:cNvPr id="8194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B0C94B7-3030-4C5B-8D38-BC712B738C9B}" type="datetime1">
              <a:rPr lang="en-US" smtClean="0"/>
              <a:pPr/>
              <a:t>8/22/2017</a:t>
            </a:fld>
            <a:endParaRPr lang="en-US" dirty="0" smtClean="0"/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017388-3139-4917-B2E6-76DE0AA61FC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1123950" y="2817813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3533775" y="2817813"/>
            <a:ext cx="4322763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8472" name="Group 120"/>
          <p:cNvGraphicFramePr>
            <a:graphicFrameLocks noGrp="1"/>
          </p:cNvGraphicFramePr>
          <p:nvPr/>
        </p:nvGraphicFramePr>
        <p:xfrm>
          <a:off x="4953000" y="4191000"/>
          <a:ext cx="3429000" cy="21031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43000"/>
                <a:gridCol w="1143000"/>
                <a:gridCol w="1143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Length (bits)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128MB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215,000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4GB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1,020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342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170GB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1,620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1.6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120TB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Correctness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3886200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We show the correctness of the RSA cryptosystem for the case when the plaintext </a:t>
            </a:r>
            <a:r>
              <a:rPr lang="en-US" sz="2000" b="1" i="1" smtClean="0">
                <a:latin typeface="Times New Roman" pitchFamily="18" charset="0"/>
              </a:rPr>
              <a:t>M</a:t>
            </a:r>
            <a:r>
              <a:rPr lang="en-US" sz="2000" smtClean="0"/>
              <a:t> does not divide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endParaRPr lang="en-US" sz="2000" smtClean="0"/>
          </a:p>
          <a:p>
            <a:pPr eaLnBrk="1" hangingPunct="1"/>
            <a:r>
              <a:rPr lang="en-US" sz="2000" smtClean="0"/>
              <a:t>Namely, we show that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	(</a:t>
            </a:r>
            <a:r>
              <a:rPr lang="en-US" sz="2000" b="1" i="1" smtClean="0">
                <a:latin typeface="Times New Roman" pitchFamily="18" charset="0"/>
              </a:rPr>
              <a:t>M</a:t>
            </a:r>
            <a:r>
              <a:rPr lang="en-US" sz="2000" b="1" i="1" baseline="30000" smtClean="0">
                <a:latin typeface="Times New Roman" pitchFamily="18" charset="0"/>
              </a:rPr>
              <a:t>e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="1" i="1" baseline="30000" smtClean="0">
                <a:latin typeface="Times New Roman" pitchFamily="18" charset="0"/>
              </a:rPr>
              <a:t>d</a:t>
            </a:r>
            <a:r>
              <a:rPr lang="en-US" sz="2000" i="1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mod</a:t>
            </a:r>
            <a:r>
              <a:rPr lang="en-US" sz="2000" i="1" smtClean="0">
                <a:latin typeface="Times New Roman" pitchFamily="18" charset="0"/>
              </a:rPr>
              <a:t>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i="1" smtClean="0">
                <a:latin typeface="Symbol" pitchFamily="18" charset="2"/>
              </a:rPr>
              <a:t> </a:t>
            </a:r>
            <a:r>
              <a:rPr lang="en-US" sz="2000" smtClean="0">
                <a:latin typeface="Symbol" pitchFamily="18" charset="2"/>
              </a:rPr>
              <a:t>=</a:t>
            </a:r>
            <a:r>
              <a:rPr lang="en-US" sz="2000" i="1" smtClean="0">
                <a:latin typeface="Symbol" pitchFamily="18" charset="2"/>
              </a:rPr>
              <a:t> </a:t>
            </a:r>
            <a:r>
              <a:rPr lang="en-US" sz="2000" b="1" i="1" smtClean="0">
                <a:latin typeface="Times New Roman" pitchFamily="18" charset="0"/>
              </a:rPr>
              <a:t>M</a:t>
            </a:r>
          </a:p>
          <a:p>
            <a:pPr eaLnBrk="1" hangingPunct="1"/>
            <a:r>
              <a:rPr lang="en-US" sz="2000" smtClean="0"/>
              <a:t>Since </a:t>
            </a:r>
            <a:r>
              <a:rPr lang="en-US" sz="2000" b="1" i="1" smtClean="0">
                <a:latin typeface="Times New Roman" pitchFamily="18" charset="0"/>
              </a:rPr>
              <a:t>ed</a:t>
            </a:r>
            <a:r>
              <a:rPr lang="en-US" sz="2000" i="1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mod </a:t>
            </a:r>
            <a:r>
              <a:rPr lang="en-US" sz="2000" b="1" smtClean="0">
                <a:latin typeface="Symbol" pitchFamily="18" charset="2"/>
              </a:rPr>
              <a:t>f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smtClean="0">
                <a:latin typeface="Symbol" pitchFamily="18" charset="2"/>
              </a:rPr>
              <a:t> = </a:t>
            </a:r>
            <a:r>
              <a:rPr lang="en-US" sz="2000" smtClean="0">
                <a:latin typeface="Times New Roman" pitchFamily="18" charset="0"/>
              </a:rPr>
              <a:t>1</a:t>
            </a:r>
            <a:r>
              <a:rPr lang="en-US" sz="2000" smtClean="0"/>
              <a:t>, there is an integer </a:t>
            </a:r>
            <a:r>
              <a:rPr lang="en-US" sz="2000" b="1" i="1" smtClean="0">
                <a:latin typeface="Times New Roman" pitchFamily="18" charset="0"/>
              </a:rPr>
              <a:t>k </a:t>
            </a:r>
            <a:r>
              <a:rPr lang="en-US" sz="2000" smtClean="0"/>
              <a:t>such that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		ed</a:t>
            </a:r>
            <a:r>
              <a:rPr lang="en-US" sz="2000" i="1" smtClean="0"/>
              <a:t> </a:t>
            </a:r>
            <a:r>
              <a:rPr lang="en-US" sz="2000" smtClean="0">
                <a:latin typeface="Symbol" pitchFamily="18" charset="2"/>
              </a:rPr>
              <a:t>=</a:t>
            </a:r>
            <a:r>
              <a:rPr lang="en-US" sz="2000" i="1" smtClean="0"/>
              <a:t> </a:t>
            </a:r>
            <a:r>
              <a:rPr lang="en-US" sz="2000" b="1" i="1" smtClean="0">
                <a:latin typeface="Times New Roman" pitchFamily="18" charset="0"/>
              </a:rPr>
              <a:t>k</a:t>
            </a:r>
            <a:r>
              <a:rPr lang="en-US" sz="2000" b="1" smtClean="0">
                <a:latin typeface="Symbol" pitchFamily="18" charset="2"/>
              </a:rPr>
              <a:t>f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smtClean="0">
                <a:latin typeface="Symbol" pitchFamily="18" charset="2"/>
              </a:rPr>
              <a:t> + </a:t>
            </a:r>
            <a:r>
              <a:rPr lang="en-US" sz="200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smtClean="0"/>
              <a:t>Since </a:t>
            </a:r>
            <a:r>
              <a:rPr lang="en-US" sz="2000" b="1" i="1" smtClean="0">
                <a:latin typeface="Times New Roman" pitchFamily="18" charset="0"/>
              </a:rPr>
              <a:t>M</a:t>
            </a:r>
            <a:r>
              <a:rPr lang="en-US" sz="2000" smtClean="0"/>
              <a:t> does not divide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/>
              <a:t>, by Euler’s theorem we have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smtClean="0">
                <a:latin typeface="Symbol" pitchFamily="18" charset="2"/>
              </a:rPr>
              <a:t>		</a:t>
            </a:r>
            <a:r>
              <a:rPr lang="en-US" sz="2000" b="1" i="1" smtClean="0">
                <a:latin typeface="Times New Roman" pitchFamily="18" charset="0"/>
              </a:rPr>
              <a:t>M</a:t>
            </a:r>
            <a:r>
              <a:rPr lang="en-US" sz="2000" b="1" baseline="30000" smtClean="0">
                <a:latin typeface="Symbol" pitchFamily="18" charset="2"/>
              </a:rPr>
              <a:t>f</a:t>
            </a:r>
            <a:r>
              <a:rPr lang="en-US" sz="2000" baseline="30000" smtClean="0">
                <a:latin typeface="Times New Roman" pitchFamily="18" charset="0"/>
              </a:rPr>
              <a:t>(</a:t>
            </a:r>
            <a:r>
              <a:rPr lang="en-US" sz="2000" b="1" i="1" baseline="30000" smtClean="0">
                <a:latin typeface="Times New Roman" pitchFamily="18" charset="0"/>
              </a:rPr>
              <a:t>n</a:t>
            </a:r>
            <a:r>
              <a:rPr lang="en-US" sz="2000" baseline="30000" smtClean="0">
                <a:latin typeface="Times New Roman" pitchFamily="18" charset="0"/>
              </a:rPr>
              <a:t>)</a:t>
            </a:r>
            <a:r>
              <a:rPr lang="en-US" sz="2000" i="1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mod</a:t>
            </a:r>
            <a:r>
              <a:rPr lang="en-US" sz="2000" i="1" smtClean="0">
                <a:latin typeface="Times New Roman" pitchFamily="18" charset="0"/>
              </a:rPr>
              <a:t>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i="1" smtClean="0">
                <a:latin typeface="Symbol" pitchFamily="18" charset="2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smtClean="0">
                <a:latin typeface="Times New Roman" pitchFamily="18" charset="0"/>
              </a:rPr>
              <a:t>1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Thus, we obtain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	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	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Symbol" pitchFamily="18" charset="2"/>
              </a:rPr>
              <a:t>		</a:t>
            </a:r>
            <a:r>
              <a:rPr lang="en-US" sz="2000" b="1" i="1" dirty="0" err="1" smtClean="0">
                <a:latin typeface="Times New Roman" pitchFamily="18" charset="0"/>
              </a:rPr>
              <a:t>M</a:t>
            </a:r>
            <a:r>
              <a:rPr lang="en-US" sz="2000" b="1" i="1" baseline="30000" dirty="0" err="1" smtClean="0">
                <a:latin typeface="Times New Roman" pitchFamily="18" charset="0"/>
              </a:rPr>
              <a:t>k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baseline="30000" dirty="0" smtClean="0">
                <a:latin typeface="Symbol" pitchFamily="18" charset="2"/>
              </a:rPr>
              <a:t> + </a:t>
            </a:r>
            <a:r>
              <a:rPr lang="en-US" sz="2000" baseline="30000" dirty="0" smtClean="0">
                <a:latin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		</a:t>
            </a:r>
            <a:r>
              <a:rPr lang="en-US" sz="2000" b="1" i="1" dirty="0" err="1" smtClean="0">
                <a:latin typeface="Times New Roman" pitchFamily="18" charset="0"/>
              </a:rPr>
              <a:t>MM</a:t>
            </a:r>
            <a:r>
              <a:rPr lang="en-US" sz="2000" b="1" i="1" baseline="30000" dirty="0" err="1" smtClean="0">
                <a:latin typeface="Times New Roman" pitchFamily="18" charset="0"/>
              </a:rPr>
              <a:t>k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(1)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Symbol" pitchFamily="18" charset="2"/>
              </a:rPr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Proof of correctness can be extended to the case when the 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divides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9218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34F7253-F6E8-4DB0-BBA5-6268197A5737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5F9257-722C-4D1F-AAE3-EE1612C096F4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Algorithmic Issues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3733800" cy="46482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The implementation of the RSA cryptosystem requires various algorithms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Overall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/>
              <a:t>Representation of integers of arbitrarily large size and arithmetic operations on them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Encryption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Modular power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Decryption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Modular power</a:t>
            </a:r>
          </a:p>
        </p:txBody>
      </p:sp>
      <p:sp>
        <p:nvSpPr>
          <p:cNvPr id="1024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Generation of </a:t>
            </a:r>
            <a:r>
              <a:rPr lang="en-US" sz="2000" dirty="0" smtClean="0">
                <a:solidFill>
                  <a:schemeClr val="accent6"/>
                </a:solidFill>
              </a:rPr>
              <a:t>random numbers</a:t>
            </a:r>
            <a:r>
              <a:rPr lang="en-US" sz="2000" dirty="0" smtClean="0"/>
              <a:t> with a given number of bits (to generate candidates </a:t>
            </a:r>
            <a:r>
              <a:rPr lang="en-US" sz="2000" b="1" i="1" dirty="0" smtClean="0">
                <a:latin typeface="Times New Roman" pitchFamily="18" charset="0"/>
              </a:rPr>
              <a:t>p </a:t>
            </a:r>
            <a:r>
              <a:rPr lang="en-US" sz="2000" dirty="0" smtClean="0"/>
              <a:t>and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/>
              <a:t>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Primality testing</a:t>
            </a:r>
            <a:r>
              <a:rPr lang="en-US" sz="2000" dirty="0" smtClean="0"/>
              <a:t> (to check that candidates </a:t>
            </a:r>
            <a:r>
              <a:rPr lang="en-US" sz="2000" b="1" i="1" dirty="0" smtClean="0">
                <a:latin typeface="Times New Roman" pitchFamily="18" charset="0"/>
              </a:rPr>
              <a:t>p </a:t>
            </a:r>
            <a:r>
              <a:rPr lang="en-US" sz="2000" dirty="0" smtClean="0"/>
              <a:t>and </a:t>
            </a:r>
            <a:r>
              <a:rPr lang="en-US" sz="2000" b="1" i="1" dirty="0" smtClean="0">
                <a:latin typeface="Times New Roman" pitchFamily="18" charset="0"/>
              </a:rPr>
              <a:t>q </a:t>
            </a:r>
            <a:r>
              <a:rPr lang="en-US" sz="2000" dirty="0" smtClean="0"/>
              <a:t>are prime)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Computation of the </a:t>
            </a:r>
            <a:r>
              <a:rPr lang="en-US" sz="2000" dirty="0" smtClean="0">
                <a:solidFill>
                  <a:schemeClr val="accent6"/>
                </a:solidFill>
              </a:rPr>
              <a:t>GCD</a:t>
            </a:r>
            <a:r>
              <a:rPr lang="en-US" sz="2000" dirty="0" smtClean="0"/>
              <a:t> (to verify that </a:t>
            </a:r>
            <a:r>
              <a:rPr lang="en-US" sz="2000" b="1" i="1" dirty="0" smtClean="0">
                <a:latin typeface="Times New Roman" pitchFamily="18" charset="0"/>
              </a:rPr>
              <a:t>e </a:t>
            </a:r>
            <a:r>
              <a:rPr lang="en-US" sz="2000" dirty="0" smtClean="0"/>
              <a:t>and </a:t>
            </a: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are relatively prime)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Computation of the </a:t>
            </a:r>
            <a:r>
              <a:rPr lang="en-US" sz="2000" dirty="0" smtClean="0">
                <a:solidFill>
                  <a:schemeClr val="accent6"/>
                </a:solidFill>
              </a:rPr>
              <a:t>multiplicative inverse</a:t>
            </a:r>
            <a:r>
              <a:rPr lang="en-US" sz="2000" dirty="0" smtClean="0"/>
              <a:t> (to compute </a:t>
            </a: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dirty="0" smtClean="0"/>
              <a:t> from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)</a:t>
            </a:r>
          </a:p>
        </p:txBody>
      </p:sp>
      <p:sp>
        <p:nvSpPr>
          <p:cNvPr id="10242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EFC2907-FED5-429E-A576-5A9190F31367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5BDC2-1FB4-4FCC-9860-EB37D3A65832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Power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52475" y="1533525"/>
            <a:ext cx="3962400" cy="48006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The repeated squaring algorithm speeds up the computation of a modular power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0000" smtClean="0">
                <a:latin typeface="Times New Roman" pitchFamily="18" charset="0"/>
              </a:rPr>
              <a:t>p</a:t>
            </a:r>
            <a:r>
              <a:rPr lang="en-US" sz="2000" smtClean="0"/>
              <a:t> </a:t>
            </a:r>
            <a:r>
              <a:rPr lang="en-US" sz="2000" smtClean="0">
                <a:latin typeface="Times New Roman" pitchFamily="18" charset="0"/>
              </a:rPr>
              <a:t>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endParaRPr lang="en-US" sz="200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Write the exponent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/>
              <a:t> in binary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1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</a:rPr>
              <a:t> …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aseline="-25000" smtClean="0">
                <a:latin typeface="Times New Roman" pitchFamily="18" charset="0"/>
              </a:rPr>
              <a:t>1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aseline="-25000" smtClean="0">
                <a:latin typeface="Times New Roman" pitchFamily="18" charset="0"/>
              </a:rPr>
              <a:t>0</a:t>
            </a:r>
            <a:endParaRPr lang="en-US" sz="2000" baseline="-2500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Start with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4000" smtClean="0">
                <a:latin typeface="Times New Roman" pitchFamily="18" charset="0"/>
              </a:rPr>
              <a:t>p</a:t>
            </a:r>
            <a:r>
              <a:rPr lang="en-US" sz="1800" b="1" i="1" baseline="16000" smtClean="0">
                <a:latin typeface="Times New Roman" pitchFamily="18" charset="0"/>
              </a:rPr>
              <a:t>b</a:t>
            </a:r>
            <a:r>
              <a:rPr lang="en-US" sz="1800" baseline="16000" smtClean="0">
                <a:latin typeface="Symbol" pitchFamily="18" charset="2"/>
              </a:rPr>
              <a:t> - </a:t>
            </a:r>
            <a:r>
              <a:rPr lang="en-US" sz="1800" baseline="16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Repeatedly compute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smtClean="0">
                <a:latin typeface="Times New Roman" pitchFamily="18" charset="0"/>
              </a:rPr>
              <a:t>((</a:t>
            </a: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i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aseline="30000" smtClean="0">
                <a:latin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4000" smtClean="0">
                <a:latin typeface="Times New Roman" pitchFamily="18" charset="0"/>
              </a:rPr>
              <a:t>p</a:t>
            </a:r>
            <a:r>
              <a:rPr lang="en-US" sz="1800" b="1" i="1" baseline="16000" smtClean="0">
                <a:latin typeface="Times New Roman" pitchFamily="18" charset="0"/>
              </a:rPr>
              <a:t>b</a:t>
            </a:r>
            <a:r>
              <a:rPr lang="en-US" sz="1800" baseline="16000" smtClean="0">
                <a:latin typeface="Symbol" pitchFamily="18" charset="2"/>
              </a:rPr>
              <a:t> - </a:t>
            </a:r>
            <a:r>
              <a:rPr lang="en-US" sz="1800" b="1" i="1" baseline="16000" smtClean="0">
                <a:latin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We obtain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0000" smtClean="0">
                <a:latin typeface="Times New Roman" pitchFamily="18" charset="0"/>
              </a:rPr>
              <a:t>p</a:t>
            </a:r>
            <a:r>
              <a:rPr lang="en-US" sz="2000" smtClean="0"/>
              <a:t> </a:t>
            </a:r>
            <a:r>
              <a:rPr lang="en-US" sz="2000" smtClean="0">
                <a:latin typeface="Times New Roman" pitchFamily="18" charset="0"/>
              </a:rPr>
              <a:t>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The repeated squaring algorithm performs </a:t>
            </a:r>
            <a:r>
              <a:rPr lang="en-US" sz="2000" b="1" i="1" smtClean="0">
                <a:latin typeface="Times New Roman" pitchFamily="18" charset="0"/>
              </a:rPr>
              <a:t>O</a:t>
            </a:r>
            <a:r>
              <a:rPr lang="en-US" sz="2000" b="1" i="1" baseline="-25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(log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) </a:t>
            </a:r>
            <a:r>
              <a:rPr lang="en-US" sz="2000" smtClean="0"/>
              <a:t>arithmetic operations</a:t>
            </a:r>
          </a:p>
        </p:txBody>
      </p:sp>
      <p:sp>
        <p:nvSpPr>
          <p:cNvPr id="1127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67275" y="1533525"/>
            <a:ext cx="3810000" cy="3876675"/>
          </a:xfrm>
        </p:spPr>
        <p:txBody>
          <a:bodyPr/>
          <a:lstStyle/>
          <a:p>
            <a:pPr marL="228600" indent="-228600" eaLnBrk="1" hangingPunct="1"/>
            <a:r>
              <a:rPr lang="en-US" sz="2000" dirty="0" smtClean="0"/>
              <a:t>Example</a:t>
            </a:r>
          </a:p>
          <a:p>
            <a:pPr marL="457200" lvl="1" indent="-114300" eaLnBrk="1" hangingPunct="1"/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18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Times New Roman" pitchFamily="18" charset="0"/>
              </a:rPr>
              <a:t>mod 19 (18 </a:t>
            </a:r>
            <a:r>
              <a:rPr lang="en-US" sz="1800" dirty="0" smtClean="0">
                <a:latin typeface="Symbol" pitchFamily="18" charset="2"/>
              </a:rPr>
              <a:t>= 10</a:t>
            </a:r>
            <a:r>
              <a:rPr lang="en-US" sz="1800" dirty="0" smtClean="0">
                <a:latin typeface="Times New Roman" pitchFamily="18" charset="0"/>
              </a:rPr>
              <a:t>010)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19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9</a:t>
            </a:r>
            <a:endParaRPr lang="en-US" sz="1800" b="1" i="1" dirty="0" smtClean="0">
              <a:latin typeface="Times New Roman" pitchFamily="18" charset="0"/>
            </a:endParaRP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9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81 mod 19  = 5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5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19 =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(25 mod 19)3 mod 19 =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18 mod 19 = 18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5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18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(324 mod 19)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17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19 + 1 mod 19 = 1</a:t>
            </a:r>
          </a:p>
        </p:txBody>
      </p:sp>
      <p:sp>
        <p:nvSpPr>
          <p:cNvPr id="1126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C46F9C7-AB25-491A-B369-6C826CF08790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EE181C-4072-4DF0-A87F-7606A81A8898}" type="slidenum">
              <a:rPr lang="en-US" smtClean="0"/>
              <a:pPr/>
              <a:t>45</a:t>
            </a:fld>
            <a:endParaRPr lang="en-US" smtClean="0"/>
          </a:p>
        </p:txBody>
      </p:sp>
      <p:graphicFrame>
        <p:nvGraphicFramePr>
          <p:cNvPr id="229455" name="Group 79"/>
          <p:cNvGraphicFramePr>
            <a:graphicFrameLocks noGrp="1"/>
          </p:cNvGraphicFramePr>
          <p:nvPr/>
        </p:nvGraphicFramePr>
        <p:xfrm>
          <a:off x="5486400" y="5334000"/>
          <a:ext cx="289560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2000"/>
                <a:gridCol w="381000"/>
                <a:gridCol w="381000"/>
                <a:gridCol w="457200"/>
                <a:gridCol w="457200"/>
                <a:gridCol w="4572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1600" u="none" strike="noStrike" kern="1200" cap="none" spc="0" normalizeH="0" baseline="-250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800" u="none" strike="noStrike" cap="none" normalizeH="0" baseline="3400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1600" u="none" strike="noStrike" cap="none" normalizeH="0" baseline="16000" dirty="0" smtClean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1600" u="none" strike="noStrike" cap="none" normalizeH="0" baseline="1600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600" b="1" i="1" u="none" strike="noStrike" cap="none" normalizeH="0" baseline="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0" lang="en-US" sz="18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Inverse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581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Theorem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Given positive integers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smtClean="0"/>
              <a:t> and </a:t>
            </a:r>
            <a:r>
              <a:rPr lang="en-US" sz="2000" b="1" i="1" smtClean="0">
                <a:latin typeface="Times New Roman" pitchFamily="18" charset="0"/>
              </a:rPr>
              <a:t>b</a:t>
            </a:r>
            <a:r>
              <a:rPr lang="en-US" sz="2000" smtClean="0"/>
              <a:t>, let </a:t>
            </a:r>
            <a:r>
              <a:rPr lang="en-US" sz="2000" b="1" i="1" smtClean="0">
                <a:latin typeface="Times New Roman" pitchFamily="18" charset="0"/>
              </a:rPr>
              <a:t>d</a:t>
            </a:r>
            <a:r>
              <a:rPr lang="en-US" sz="2000" smtClean="0"/>
              <a:t> be the smallest positive integer such that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 </a:t>
            </a:r>
            <a:r>
              <a:rPr lang="en-US" sz="2000" b="1" i="1" smtClean="0">
                <a:latin typeface="Times New Roman" pitchFamily="18" charset="0"/>
              </a:rPr>
              <a:t>d</a:t>
            </a:r>
            <a:r>
              <a:rPr lang="en-US" sz="2000" smtClean="0">
                <a:latin typeface="Symbol" pitchFamily="18" charset="2"/>
              </a:rPr>
              <a:t> = </a:t>
            </a:r>
            <a:r>
              <a:rPr lang="en-US" sz="2000" b="1" i="1" smtClean="0">
                <a:latin typeface="Times New Roman" pitchFamily="18" charset="0"/>
              </a:rPr>
              <a:t>ia</a:t>
            </a:r>
            <a:r>
              <a:rPr lang="en-US" sz="2000" smtClean="0">
                <a:latin typeface="Times New Roman" pitchFamily="18" charset="0"/>
              </a:rPr>
              <a:t> + </a:t>
            </a:r>
            <a:r>
              <a:rPr lang="en-US" sz="2000" b="1" i="1" smtClean="0">
                <a:latin typeface="Times New Roman" pitchFamily="18" charset="0"/>
              </a:rPr>
              <a:t>jb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for some integers </a:t>
            </a:r>
            <a:r>
              <a:rPr lang="en-US" sz="2000" b="1" i="1" smtClean="0">
                <a:latin typeface="Times New Roman" pitchFamily="18" charset="0"/>
              </a:rPr>
              <a:t>i</a:t>
            </a:r>
            <a:r>
              <a:rPr lang="en-US" sz="2000" smtClean="0"/>
              <a:t> and </a:t>
            </a:r>
            <a:r>
              <a:rPr lang="en-US" sz="2000" b="1" i="1" smtClean="0">
                <a:latin typeface="Times New Roman" pitchFamily="18" charset="0"/>
              </a:rPr>
              <a:t>j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We have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 </a:t>
            </a:r>
            <a:r>
              <a:rPr lang="en-US" sz="2000" b="1" i="1" smtClean="0">
                <a:latin typeface="Times New Roman" pitchFamily="18" charset="0"/>
              </a:rPr>
              <a:t>d</a:t>
            </a:r>
            <a:r>
              <a:rPr lang="en-US" sz="2000" smtClean="0">
                <a:latin typeface="Symbol" pitchFamily="18" charset="2"/>
              </a:rPr>
              <a:t> = </a:t>
            </a:r>
            <a:r>
              <a:rPr lang="en-US" sz="2000" smtClean="0">
                <a:latin typeface="Times New Roman" pitchFamily="18" charset="0"/>
              </a:rPr>
              <a:t>gcd(</a:t>
            </a:r>
            <a:r>
              <a:rPr lang="en-US" sz="2000" b="1" i="1" smtClean="0">
                <a:latin typeface="Times New Roman" pitchFamily="18" charset="0"/>
              </a:rPr>
              <a:t>a,b</a:t>
            </a:r>
            <a:r>
              <a:rPr lang="en-US" sz="200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smtClean="0">
                <a:latin typeface="Times New Roman" pitchFamily="18" charset="0"/>
              </a:rPr>
              <a:t>a</a:t>
            </a:r>
            <a:r>
              <a:rPr lang="en-US" sz="1800" smtClean="0">
                <a:latin typeface="Symbol" pitchFamily="18" charset="2"/>
              </a:rPr>
              <a:t> = </a:t>
            </a:r>
            <a:r>
              <a:rPr lang="en-US" sz="1800" smtClean="0">
                <a:latin typeface="Times New Roman" pitchFamily="18" charset="0"/>
              </a:rPr>
              <a:t>21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smtClean="0">
                <a:latin typeface="Times New Roman" pitchFamily="18" charset="0"/>
              </a:rPr>
              <a:t>b</a:t>
            </a:r>
            <a:r>
              <a:rPr lang="en-US" sz="1800" smtClean="0">
                <a:latin typeface="Symbol" pitchFamily="18" charset="2"/>
              </a:rPr>
              <a:t> = </a:t>
            </a:r>
            <a:r>
              <a:rPr lang="en-US" sz="1800" smtClean="0">
                <a:latin typeface="Times New Roman" pitchFamily="18" charset="0"/>
              </a:rPr>
              <a:t>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smtClean="0">
                <a:latin typeface="Times New Roman" pitchFamily="18" charset="0"/>
              </a:rPr>
              <a:t>d</a:t>
            </a:r>
            <a:r>
              <a:rPr lang="en-US" sz="1800" smtClean="0">
                <a:latin typeface="Symbol" pitchFamily="18" charset="2"/>
              </a:rPr>
              <a:t> = </a:t>
            </a:r>
            <a:r>
              <a:rPr lang="en-US" sz="1800" smtClean="0">
                <a:latin typeface="Times New Roman" pitchFamily="18" charset="0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smtClean="0">
                <a:latin typeface="Times New Roman" pitchFamily="18" charset="0"/>
              </a:rPr>
              <a:t>i</a:t>
            </a:r>
            <a:r>
              <a:rPr lang="en-US" sz="1800" smtClean="0">
                <a:latin typeface="Symbol" pitchFamily="18" charset="2"/>
              </a:rPr>
              <a:t> = </a:t>
            </a:r>
            <a:r>
              <a:rPr lang="en-US" sz="1800" smtClean="0">
                <a:latin typeface="Times New Roman" pitchFamily="18" charset="0"/>
              </a:rPr>
              <a:t>3, </a:t>
            </a:r>
            <a:r>
              <a:rPr lang="en-US" sz="1800" b="1" i="1" smtClean="0">
                <a:latin typeface="Times New Roman" pitchFamily="18" charset="0"/>
              </a:rPr>
              <a:t>j</a:t>
            </a:r>
            <a:r>
              <a:rPr lang="en-US" sz="1800" smtClean="0">
                <a:latin typeface="Symbol" pitchFamily="18" charset="2"/>
              </a:rPr>
              <a:t> = -</a:t>
            </a:r>
            <a:r>
              <a:rPr lang="en-US" sz="1800" smtClean="0">
                <a:latin typeface="Times New Roman" pitchFamily="18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3</a:t>
            </a:r>
            <a:r>
              <a:rPr lang="en-US" sz="1800" smtClean="0">
                <a:latin typeface="Symbol" pitchFamily="18" charset="2"/>
              </a:rPr>
              <a:t> = </a:t>
            </a:r>
            <a:r>
              <a:rPr lang="en-US" sz="1800" smtClean="0">
                <a:latin typeface="Times New Roman" pitchFamily="18" charset="0"/>
              </a:rPr>
              <a:t>3</a:t>
            </a:r>
            <a:r>
              <a:rPr lang="en-US" sz="180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sz="1800" smtClean="0">
                <a:latin typeface="Times New Roman" pitchFamily="18" charset="0"/>
              </a:rPr>
              <a:t>21 + (</a:t>
            </a:r>
            <a:r>
              <a:rPr lang="en-US" sz="1800" smtClean="0">
                <a:latin typeface="Symbol" pitchFamily="18" charset="2"/>
              </a:rPr>
              <a:t>-</a:t>
            </a:r>
            <a:r>
              <a:rPr lang="en-US" sz="1800" smtClean="0">
                <a:latin typeface="Times New Roman" pitchFamily="18" charset="0"/>
              </a:rPr>
              <a:t>4)</a:t>
            </a:r>
            <a:r>
              <a:rPr lang="en-US" sz="180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sz="1800" smtClean="0">
                <a:latin typeface="Times New Roman" pitchFamily="18" charset="0"/>
              </a:rPr>
              <a:t>15 </a:t>
            </a:r>
            <a:r>
              <a:rPr lang="en-US" sz="1800" smtClean="0">
                <a:latin typeface="Symbol" pitchFamily="18" charset="2"/>
              </a:rPr>
              <a:t>=</a:t>
            </a:r>
            <a:br>
              <a:rPr lang="en-US" sz="1800" smtClean="0">
                <a:latin typeface="Symbol" pitchFamily="18" charset="2"/>
              </a:rPr>
            </a:br>
            <a:r>
              <a:rPr lang="en-US" sz="1800" smtClean="0">
                <a:latin typeface="Symbol" pitchFamily="18" charset="2"/>
              </a:rPr>
              <a:t>	   </a:t>
            </a:r>
            <a:r>
              <a:rPr lang="en-US" sz="1800" smtClean="0">
                <a:latin typeface="Times New Roman" pitchFamily="18" charset="0"/>
              </a:rPr>
              <a:t>63</a:t>
            </a:r>
            <a:r>
              <a:rPr lang="en-US" sz="1800" smtClean="0">
                <a:latin typeface="Symbol" pitchFamily="18" charset="2"/>
              </a:rPr>
              <a:t> - </a:t>
            </a:r>
            <a:r>
              <a:rPr lang="en-US" sz="1800" smtClean="0">
                <a:latin typeface="Times New Roman" pitchFamily="18" charset="0"/>
              </a:rPr>
              <a:t>60 </a:t>
            </a:r>
            <a:r>
              <a:rPr lang="en-US" sz="1800" smtClean="0">
                <a:latin typeface="Symbol" pitchFamily="18" charset="2"/>
              </a:rPr>
              <a:t>= </a:t>
            </a:r>
            <a:r>
              <a:rPr lang="en-US" sz="1800" smtClean="0">
                <a:latin typeface="Times New Roman" pitchFamily="18" charset="0"/>
              </a:rPr>
              <a:t>3</a:t>
            </a:r>
          </a:p>
        </p:txBody>
      </p:sp>
      <p:sp>
        <p:nvSpPr>
          <p:cNvPr id="1229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419600" y="16002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Given positive integers </a:t>
            </a:r>
            <a:r>
              <a:rPr lang="en-US" sz="2000" b="1" i="1" dirty="0" smtClean="0">
                <a:latin typeface="Times New Roman" pitchFamily="18" charset="0"/>
              </a:rPr>
              <a:t>a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latin typeface="Times New Roman" pitchFamily="18" charset="0"/>
              </a:rPr>
              <a:t>b</a:t>
            </a:r>
            <a:r>
              <a:rPr lang="en-US" sz="2000" dirty="0" smtClean="0"/>
              <a:t>, the extended Euclid’s algorithm computes a triplet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err="1" smtClean="0">
                <a:latin typeface="Times New Roman" pitchFamily="18" charset="0"/>
              </a:rPr>
              <a:t>d,i,j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err="1" smtClean="0">
                <a:latin typeface="Times New Roman" pitchFamily="18" charset="0"/>
              </a:rPr>
              <a:t>gcd</a:t>
            </a:r>
            <a:r>
              <a:rPr lang="en-US" sz="1800" dirty="0" smtClean="0">
                <a:latin typeface="Times New Roman" pitchFamily="18" charset="0"/>
              </a:rPr>
              <a:t>(</a:t>
            </a:r>
            <a:r>
              <a:rPr lang="en-US" sz="1800" b="1" i="1" dirty="0" err="1" smtClean="0">
                <a:latin typeface="Times New Roman" pitchFamily="18" charset="0"/>
              </a:rPr>
              <a:t>a,b</a:t>
            </a:r>
            <a:r>
              <a:rPr lang="en-US" sz="1800" dirty="0" smtClean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b="1" i="1" dirty="0" err="1" smtClean="0">
                <a:latin typeface="Times New Roman" pitchFamily="18" charset="0"/>
              </a:rPr>
              <a:t>ia</a:t>
            </a:r>
            <a:r>
              <a:rPr lang="en-US" sz="1800" dirty="0" smtClean="0">
                <a:latin typeface="Times New Roman" pitchFamily="18" charset="0"/>
              </a:rPr>
              <a:t> + </a:t>
            </a:r>
            <a:r>
              <a:rPr lang="en-US" sz="1800" b="1" i="1" dirty="0" err="1" smtClean="0">
                <a:latin typeface="Times New Roman" pitchFamily="18" charset="0"/>
              </a:rPr>
              <a:t>jb</a:t>
            </a:r>
            <a:endParaRPr lang="en-US" sz="1800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 test the existence of and compute the inverse of </a:t>
            </a:r>
            <a:r>
              <a:rPr lang="en-US" sz="2000" b="1" i="1" dirty="0" smtClean="0">
                <a:latin typeface="Times New Roman" pitchFamily="18" charset="0"/>
              </a:rPr>
              <a:t>x 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, we execute the extended Euclid’s algorithm on the input pair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err="1" smtClean="0">
                <a:latin typeface="Times New Roman" pitchFamily="18" charset="0"/>
              </a:rPr>
              <a:t>x,n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Let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err="1" smtClean="0">
                <a:latin typeface="Times New Roman" pitchFamily="18" charset="0"/>
              </a:rPr>
              <a:t>d,i,j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be the triplet returned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b="1" i="1" dirty="0" smtClean="0">
                <a:latin typeface="Times New Roman" pitchFamily="18" charset="0"/>
              </a:rPr>
              <a:t>ix</a:t>
            </a:r>
            <a:r>
              <a:rPr lang="en-US" sz="1800" dirty="0" smtClean="0">
                <a:latin typeface="Times New Roman" pitchFamily="18" charset="0"/>
              </a:rPr>
              <a:t> + </a:t>
            </a:r>
            <a:r>
              <a:rPr lang="en-US" sz="1800" b="1" i="1" dirty="0" err="1" smtClean="0">
                <a:latin typeface="Times New Roman" pitchFamily="18" charset="0"/>
              </a:rPr>
              <a:t>jn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dirty="0" smtClean="0">
                <a:latin typeface="Times New Roman" pitchFamily="18" charset="0"/>
              </a:rPr>
              <a:t>	 </a:t>
            </a:r>
            <a:r>
              <a:rPr lang="en-US" sz="1800" dirty="0" smtClean="0">
                <a:solidFill>
                  <a:schemeClr val="tx2"/>
                </a:solidFill>
              </a:rPr>
              <a:t>Case 1:</a:t>
            </a:r>
            <a:r>
              <a:rPr lang="en-US" sz="1800" dirty="0" smtClean="0"/>
              <a:t> </a:t>
            </a: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latin typeface="Times New Roman" pitchFamily="18" charset="0"/>
              </a:rPr>
              <a:t>	</a:t>
            </a:r>
            <a:r>
              <a:rPr lang="en-US" sz="1800" b="1" i="1" dirty="0" err="1" smtClean="0">
                <a:latin typeface="Times New Roman" pitchFamily="18" charset="0"/>
              </a:rPr>
              <a:t>i</a:t>
            </a:r>
            <a:r>
              <a:rPr lang="en-US" sz="1800" b="1" i="1" dirty="0" smtClean="0">
                <a:latin typeface="Times New Roman" pitchFamily="18" charset="0"/>
              </a:rPr>
              <a:t> </a:t>
            </a:r>
            <a:r>
              <a:rPr lang="en-US" sz="1800" dirty="0" smtClean="0"/>
              <a:t>is the inverse of </a:t>
            </a:r>
            <a:r>
              <a:rPr lang="en-US" sz="1800" b="1" i="1" dirty="0" smtClean="0">
                <a:latin typeface="Times New Roman" pitchFamily="18" charset="0"/>
              </a:rPr>
              <a:t>x</a:t>
            </a:r>
            <a:r>
              <a:rPr lang="en-US" sz="1800" dirty="0" smtClean="0"/>
              <a:t> in </a:t>
            </a:r>
            <a:r>
              <a:rPr lang="en-US" sz="1800" b="1" i="1" dirty="0" smtClean="0">
                <a:latin typeface="Times New Roman" pitchFamily="18" charset="0"/>
              </a:rPr>
              <a:t>Z</a:t>
            </a:r>
            <a:r>
              <a:rPr lang="en-US" sz="1800" b="1" i="1" baseline="-25000" dirty="0" smtClean="0"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dirty="0" smtClean="0">
                <a:latin typeface="Times New Roman" pitchFamily="18" charset="0"/>
              </a:rPr>
              <a:t>	 </a:t>
            </a:r>
            <a:r>
              <a:rPr lang="en-US" sz="1800" dirty="0" smtClean="0">
                <a:solidFill>
                  <a:schemeClr val="tx2"/>
                </a:solidFill>
              </a:rPr>
              <a:t>Case 2:</a:t>
            </a:r>
            <a:r>
              <a:rPr lang="en-US" sz="1800" dirty="0" smtClean="0"/>
              <a:t> </a:t>
            </a: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&gt;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latin typeface="Times New Roman" pitchFamily="18" charset="0"/>
              </a:rPr>
              <a:t>	x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/>
              <a:t>has no inverse in </a:t>
            </a:r>
            <a:r>
              <a:rPr lang="en-US" sz="1800" b="1" i="1" dirty="0" smtClean="0">
                <a:latin typeface="Times New Roman" pitchFamily="18" charset="0"/>
              </a:rPr>
              <a:t>Z</a:t>
            </a:r>
            <a:r>
              <a:rPr lang="en-US" sz="1800" b="1" i="1" baseline="-25000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12290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7ECA029-76F4-433C-A45D-077364389C2E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1A5AE2-99F8-4DD4-B363-58E4AB1E44B9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Pseudoprimality Testing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The number of primes less than or equal to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 is about </a:t>
            </a:r>
            <a:r>
              <a:rPr lang="en-US" sz="2000" b="1" i="1" dirty="0" smtClean="0">
                <a:latin typeface="Times New Roman" pitchFamily="18" charset="0"/>
              </a:rPr>
              <a:t>n </a:t>
            </a:r>
            <a:r>
              <a:rPr lang="en-US" sz="2000" b="1" dirty="0" smtClean="0">
                <a:latin typeface="Symbol" pitchFamily="18" charset="2"/>
                <a:sym typeface="Symbol" pitchFamily="18" charset="2"/>
              </a:rPr>
              <a:t>/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ln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Thus, we expect to find a prime among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randomly generated numbers with </a:t>
            </a:r>
            <a:r>
              <a:rPr lang="en-US" sz="2000" b="1" i="1" dirty="0" smtClean="0">
                <a:latin typeface="Times New Roman" pitchFamily="18" charset="0"/>
              </a:rPr>
              <a:t>b</a:t>
            </a:r>
            <a:r>
              <a:rPr lang="en-US" sz="2000" dirty="0" smtClean="0"/>
              <a:t> bits each</a:t>
            </a:r>
          </a:p>
          <a:p>
            <a:pPr eaLnBrk="1" hangingPunct="1"/>
            <a:r>
              <a:rPr lang="en-US" sz="2000" dirty="0" smtClean="0"/>
              <a:t>Testing whether a number is prime (</a:t>
            </a:r>
            <a:r>
              <a:rPr lang="en-US" sz="2000" dirty="0" smtClean="0">
                <a:solidFill>
                  <a:schemeClr val="accent6"/>
                </a:solidFill>
              </a:rPr>
              <a:t>primality testing</a:t>
            </a:r>
            <a:r>
              <a:rPr lang="en-US" sz="2000" dirty="0" smtClean="0"/>
              <a:t>) is a difficult problem, though polynomial-time algorithms exist</a:t>
            </a:r>
          </a:p>
          <a:p>
            <a:pPr eaLnBrk="1" hangingPunct="1"/>
            <a:r>
              <a:rPr lang="en-US" sz="2000" dirty="0" smtClean="0"/>
              <a:t>An integer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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 smtClean="0"/>
              <a:t>  is said to be a 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pseudoprime</a:t>
            </a:r>
            <a:r>
              <a:rPr lang="en-US" sz="2000" dirty="0" smtClean="0"/>
              <a:t> if </a:t>
            </a:r>
          </a:p>
          <a:p>
            <a:pPr lvl="1" eaLnBrk="1" hangingPunct="1"/>
            <a:r>
              <a:rPr lang="en-US" sz="1800" b="1" i="1" dirty="0" err="1" smtClean="0">
                <a:latin typeface="Times New Roman" pitchFamily="18" charset="0"/>
              </a:rPr>
              <a:t>x</a:t>
            </a:r>
            <a:r>
              <a:rPr lang="en-US" sz="1800" b="1" i="1" baseline="30000" dirty="0" err="1" smtClean="0">
                <a:latin typeface="Times New Roman" pitchFamily="18" charset="0"/>
              </a:rPr>
              <a:t>n</a:t>
            </a:r>
            <a:r>
              <a:rPr lang="en-US" sz="1800" b="1" i="1" baseline="30000" dirty="0" smtClean="0">
                <a:latin typeface="Symbol" pitchFamily="18" charset="2"/>
              </a:rPr>
              <a:t> </a:t>
            </a:r>
            <a:r>
              <a:rPr lang="en-US" sz="1800" baseline="30000" dirty="0" smtClean="0">
                <a:latin typeface="Symbol" pitchFamily="18" charset="2"/>
              </a:rPr>
              <a:t>- 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r>
              <a:rPr lang="en-US" sz="1800" dirty="0" smtClean="0"/>
              <a:t> (Fermat’s little theorem)</a:t>
            </a:r>
          </a:p>
          <a:p>
            <a:pPr eaLnBrk="1" hangingPunct="1"/>
            <a:r>
              <a:rPr lang="en-US" sz="2000" dirty="0" smtClean="0"/>
              <a:t>Composite 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err="1" smtClean="0"/>
              <a:t>pseudoprimes</a:t>
            </a:r>
            <a:r>
              <a:rPr lang="en-US" sz="2000" dirty="0" smtClean="0"/>
              <a:t> are rare:</a:t>
            </a:r>
          </a:p>
          <a:p>
            <a:pPr lvl="1" eaLnBrk="1" hangingPunct="1"/>
            <a:r>
              <a:rPr lang="en-US" sz="1800" dirty="0" smtClean="0"/>
              <a:t>A random 100-bit integer is a composite base-2 pseudoprime with probability less than 10</a:t>
            </a:r>
            <a:r>
              <a:rPr lang="en-US" sz="1800" baseline="30000" dirty="0" smtClean="0"/>
              <a:t>-13</a:t>
            </a:r>
          </a:p>
          <a:p>
            <a:pPr lvl="1" eaLnBrk="1" hangingPunct="1"/>
            <a:r>
              <a:rPr lang="en-US" sz="1800" dirty="0" smtClean="0"/>
              <a:t>The smallest composite base-2 pseudoprime is 341</a:t>
            </a:r>
          </a:p>
          <a:p>
            <a:pPr eaLnBrk="1" hangingPunct="1"/>
            <a:r>
              <a:rPr lang="en-US" sz="2000" dirty="0" smtClean="0"/>
              <a:t>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err="1" smtClean="0"/>
              <a:t>pseudoprimality</a:t>
            </a:r>
            <a:r>
              <a:rPr lang="en-US" sz="2000" dirty="0" smtClean="0"/>
              <a:t> testing for an integer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: </a:t>
            </a:r>
          </a:p>
          <a:p>
            <a:pPr lvl="1" eaLnBrk="1" hangingPunct="1"/>
            <a:r>
              <a:rPr lang="en-US" sz="1800" dirty="0" smtClean="0"/>
              <a:t>Check whether </a:t>
            </a:r>
            <a:r>
              <a:rPr lang="en-US" sz="1800" b="1" i="1" dirty="0" err="1" smtClean="0">
                <a:latin typeface="Times New Roman" pitchFamily="18" charset="0"/>
              </a:rPr>
              <a:t>x</a:t>
            </a:r>
            <a:r>
              <a:rPr lang="en-US" sz="1800" b="1" i="1" baseline="30000" dirty="0" err="1" smtClean="0">
                <a:latin typeface="Times New Roman" pitchFamily="18" charset="0"/>
              </a:rPr>
              <a:t>n</a:t>
            </a:r>
            <a:r>
              <a:rPr lang="en-US" sz="1800" b="1" i="1" baseline="30000" dirty="0" smtClean="0">
                <a:latin typeface="Symbol" pitchFamily="18" charset="2"/>
              </a:rPr>
              <a:t> </a:t>
            </a:r>
            <a:r>
              <a:rPr lang="en-US" sz="1800" baseline="30000" dirty="0" smtClean="0">
                <a:latin typeface="Symbol" pitchFamily="18" charset="2"/>
              </a:rPr>
              <a:t>- 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r>
              <a:rPr lang="en-US" sz="1800" dirty="0" smtClean="0"/>
              <a:t> </a:t>
            </a:r>
          </a:p>
          <a:p>
            <a:pPr lvl="1" eaLnBrk="1" hangingPunct="1"/>
            <a:r>
              <a:rPr lang="en-US" sz="1800" dirty="0" smtClean="0"/>
              <a:t>Can be performed efficiently with the repeated squaring algorithm</a:t>
            </a:r>
          </a:p>
        </p:txBody>
      </p:sp>
      <p:sp>
        <p:nvSpPr>
          <p:cNvPr id="1331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664630E-EFC2-47B6-81E7-8DB6D8E4073B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1D12A-0819-4433-AB8D-13559F2CD8C7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Randomized Primality Testing</a:t>
            </a: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4572000" cy="4800600"/>
          </a:xfrm>
        </p:spPr>
        <p:txBody>
          <a:bodyPr>
            <a:normAutofit fontScale="92500" lnSpcReduction="10000"/>
          </a:bodyPr>
          <a:lstStyle/>
          <a:p>
            <a:pPr marL="228600" indent="-228600" eaLnBrk="1" hangingPunct="1">
              <a:lnSpc>
                <a:spcPct val="110000"/>
              </a:lnSpc>
            </a:pPr>
            <a:r>
              <a:rPr lang="en-US" sz="2000" dirty="0" smtClean="0"/>
              <a:t>Compositeness witness function </a:t>
            </a:r>
            <a:r>
              <a:rPr lang="en-US" sz="2000" b="1" i="1" dirty="0" smtClean="0">
                <a:solidFill>
                  <a:schemeClr val="accent6"/>
                </a:solidFill>
                <a:latin typeface="Times New Roman" pitchFamily="18" charset="0"/>
              </a:rPr>
              <a:t>witness</a:t>
            </a:r>
            <a:r>
              <a:rPr lang="en-US" sz="2000" dirty="0" smtClean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000" b="1" i="1" dirty="0" smtClean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000" b="1" dirty="0" smtClean="0">
                <a:solidFill>
                  <a:schemeClr val="accent6"/>
                </a:solidFill>
                <a:latin typeface="Times New Roman" pitchFamily="18" charset="0"/>
              </a:rPr>
              <a:t>, </a:t>
            </a:r>
            <a:r>
              <a:rPr lang="en-US" sz="2000" b="1" i="1" dirty="0" smtClean="0">
                <a:solidFill>
                  <a:schemeClr val="accent6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accent6"/>
                </a:solidFill>
                <a:latin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/>
              <a:t>with error probability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/>
              <a:t> for a random variable 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endParaRPr lang="en-US" sz="2000" dirty="0" smtClean="0">
              <a:latin typeface="Times New Roman" pitchFamily="18" charset="0"/>
            </a:endParaRPr>
          </a:p>
          <a:p>
            <a:pPr marL="571500" lvl="1" indent="-228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Case 1</a:t>
            </a:r>
            <a:r>
              <a:rPr lang="en-US" sz="1800" dirty="0" smtClean="0">
                <a:solidFill>
                  <a:schemeClr val="tx2"/>
                </a:solidFill>
              </a:rPr>
              <a:t>:</a:t>
            </a:r>
            <a:r>
              <a:rPr lang="en-US" sz="1800" dirty="0" smtClean="0"/>
              <a:t> </a:t>
            </a:r>
            <a:r>
              <a:rPr lang="en-US" sz="1800" b="1" i="1" dirty="0" smtClean="0">
                <a:latin typeface="Times New Roman" pitchFamily="18" charset="0"/>
              </a:rPr>
              <a:t>n </a:t>
            </a:r>
            <a:r>
              <a:rPr lang="en-US" sz="1800" dirty="0" smtClean="0"/>
              <a:t>is prime</a:t>
            </a:r>
          </a:p>
          <a:p>
            <a:pPr marL="571500" lvl="1" indent="-228600">
              <a:lnSpc>
                <a:spcPct val="110000"/>
              </a:lnSpc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witness</a:t>
            </a:r>
            <a:r>
              <a:rPr lang="en-US" sz="1800" dirty="0" smtClean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1800" b="1" dirty="0" smtClean="0">
                <a:solidFill>
                  <a:schemeClr val="accent6"/>
                </a:solidFill>
                <a:latin typeface="Times New Roman" pitchFamily="18" charset="0"/>
              </a:rPr>
              <a:t>, 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n</a:t>
            </a:r>
            <a:r>
              <a:rPr lang="en-US" sz="1800" dirty="0" smtClean="0">
                <a:solidFill>
                  <a:schemeClr val="accent6"/>
                </a:solidFill>
                <a:latin typeface="Times New Roman" pitchFamily="18" charset="0"/>
              </a:rPr>
              <a:t>)</a:t>
            </a:r>
            <a:r>
              <a:rPr lang="en-US" sz="1800" dirty="0" smtClean="0">
                <a:solidFill>
                  <a:schemeClr val="accent6"/>
                </a:solidFill>
                <a:latin typeface="Symbol" pitchFamily="18" charset="2"/>
              </a:rPr>
              <a:t> = 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false </a:t>
            </a:r>
            <a:r>
              <a:rPr lang="en-US" sz="1800" dirty="0" smtClean="0"/>
              <a:t>always</a:t>
            </a:r>
            <a:endParaRPr lang="en-US" sz="1800" b="1" i="1" dirty="0" smtClean="0">
              <a:solidFill>
                <a:schemeClr val="accent6"/>
              </a:solidFill>
              <a:latin typeface="Times New Roman" pitchFamily="18" charset="0"/>
            </a:endParaRPr>
          </a:p>
          <a:p>
            <a:pPr marL="571500" lvl="1" indent="-228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Case 2</a:t>
            </a:r>
            <a:r>
              <a:rPr lang="en-US" sz="1800" dirty="0" smtClean="0">
                <a:solidFill>
                  <a:schemeClr val="tx2"/>
                </a:solidFill>
              </a:rPr>
              <a:t>:</a:t>
            </a:r>
            <a:r>
              <a:rPr lang="en-US" sz="1800" dirty="0" smtClean="0"/>
              <a:t> </a:t>
            </a:r>
            <a:r>
              <a:rPr lang="en-US" sz="1800" b="1" i="1" dirty="0" smtClean="0">
                <a:latin typeface="Times New Roman" pitchFamily="18" charset="0"/>
              </a:rPr>
              <a:t>n </a:t>
            </a:r>
            <a:r>
              <a:rPr lang="en-US" sz="1800" dirty="0" smtClean="0"/>
              <a:t>is composite</a:t>
            </a:r>
          </a:p>
          <a:p>
            <a:pPr marL="571500" lvl="1" indent="-228600">
              <a:lnSpc>
                <a:spcPct val="110000"/>
              </a:lnSpc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witness</a:t>
            </a:r>
            <a:r>
              <a:rPr lang="en-US" sz="1800" dirty="0" smtClean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1800" b="1" dirty="0" smtClean="0">
                <a:solidFill>
                  <a:schemeClr val="accent6"/>
                </a:solidFill>
                <a:latin typeface="Times New Roman" pitchFamily="18" charset="0"/>
              </a:rPr>
              <a:t>, 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n</a:t>
            </a:r>
            <a:r>
              <a:rPr lang="en-US" sz="1800" dirty="0" smtClean="0">
                <a:solidFill>
                  <a:schemeClr val="accent6"/>
                </a:solidFill>
                <a:latin typeface="Times New Roman" pitchFamily="18" charset="0"/>
              </a:rPr>
              <a:t>)</a:t>
            </a:r>
            <a:r>
              <a:rPr lang="en-US" sz="1800" dirty="0" smtClean="0">
                <a:latin typeface="Symbol" pitchFamily="18" charset="2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Symbol" pitchFamily="18" charset="2"/>
              </a:rPr>
              <a:t>= 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1800" dirty="0" smtClean="0"/>
              <a:t> in most cases,</a:t>
            </a:r>
            <a:r>
              <a:rPr lang="en-US" sz="1800" dirty="0" smtClean="0">
                <a:solidFill>
                  <a:schemeClr val="accent6"/>
                </a:solidFill>
                <a:latin typeface="Symbol" pitchFamily="18" charset="2"/>
              </a:rPr>
              <a:t> </a:t>
            </a:r>
            <a:r>
              <a:rPr lang="en-US" sz="1800" b="1" i="1" dirty="0" smtClean="0">
                <a:solidFill>
                  <a:schemeClr val="accent6"/>
                </a:solidFill>
                <a:latin typeface="Times New Roman" pitchFamily="18" charset="0"/>
              </a:rPr>
              <a:t>false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dirty="0" smtClean="0"/>
              <a:t>with small probability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dirty="0" smtClean="0">
                <a:latin typeface="Symbol" pitchFamily="18" charset="2"/>
              </a:rPr>
              <a:t> &lt;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r>
              <a:rPr lang="en-US" sz="1800" dirty="0" smtClean="0"/>
              <a:t> </a:t>
            </a:r>
          </a:p>
          <a:p>
            <a:pPr marL="228600" indent="-228600" eaLnBrk="1" hangingPunct="1">
              <a:lnSpc>
                <a:spcPct val="110000"/>
              </a:lnSpc>
            </a:pPr>
            <a:r>
              <a:rPr lang="en-US" sz="2000" dirty="0" smtClean="0"/>
              <a:t>Algorithm </a:t>
            </a:r>
            <a:r>
              <a:rPr lang="en-US" sz="2000" b="1" i="1" dirty="0" err="1" smtClean="0">
                <a:latin typeface="Times New Roman" pitchFamily="18" charset="0"/>
              </a:rPr>
              <a:t>RandPrimeTest</a:t>
            </a:r>
            <a:r>
              <a:rPr lang="en-US" sz="2000" dirty="0" smtClean="0"/>
              <a:t> tests whether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 is prime by repeatedly evaluating </a:t>
            </a:r>
            <a:r>
              <a:rPr lang="en-US" sz="2000" b="1" i="1" dirty="0" smtClean="0">
                <a:solidFill>
                  <a:schemeClr val="accent6"/>
                </a:solidFill>
                <a:latin typeface="Times New Roman" pitchFamily="18" charset="0"/>
              </a:rPr>
              <a:t>witness</a:t>
            </a:r>
            <a:r>
              <a:rPr lang="en-US" sz="2000" dirty="0" smtClean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000" b="1" i="1" dirty="0" smtClean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000" b="1" dirty="0" smtClean="0">
                <a:solidFill>
                  <a:schemeClr val="accent6"/>
                </a:solidFill>
                <a:latin typeface="Times New Roman" pitchFamily="18" charset="0"/>
              </a:rPr>
              <a:t>, </a:t>
            </a:r>
            <a:r>
              <a:rPr lang="en-US" sz="2000" b="1" i="1" dirty="0" smtClean="0">
                <a:solidFill>
                  <a:schemeClr val="accent6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accent6"/>
                </a:solidFill>
                <a:latin typeface="Times New Roman" pitchFamily="18" charset="0"/>
              </a:rPr>
              <a:t>)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marL="228600" indent="-228600" eaLnBrk="1" hangingPunct="1">
              <a:lnSpc>
                <a:spcPct val="110000"/>
              </a:lnSpc>
            </a:pPr>
            <a:r>
              <a:rPr lang="en-US" sz="2000" dirty="0" smtClean="0"/>
              <a:t>A variation of base- </a:t>
            </a:r>
            <a:r>
              <a:rPr lang="en-US" sz="2000" b="1" i="1" dirty="0" smtClean="0">
                <a:latin typeface="Times New Roman" pitchFamily="18" charset="0"/>
              </a:rPr>
              <a:t>x </a:t>
            </a:r>
            <a:r>
              <a:rPr lang="en-US" sz="2000" dirty="0" err="1" smtClean="0"/>
              <a:t>pseudoprimality</a:t>
            </a:r>
            <a:r>
              <a:rPr lang="en-US" sz="2000" dirty="0" smtClean="0"/>
              <a:t> provides a suitable  compositeness witness function for randomized primality testing (Rabin-Miller algorithm)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38D2F6B-28A1-4371-9199-C8BA86412503}" type="datetime1">
              <a:rPr lang="en-US" smtClean="0"/>
              <a:pPr/>
              <a:t>8/22/2017</a:t>
            </a:fld>
            <a:endParaRPr lang="en-US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Cryptography</a:t>
            </a:r>
            <a:endParaRPr lang="en-US" dirty="0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A8D1E7-8438-4D94-9A04-F946C620EF95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048250" y="1524000"/>
            <a:ext cx="3714750" cy="472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pitchFamily="18" charset="0"/>
              </a:rPr>
              <a:t>RandPrimeTest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n, k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Input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</a:rPr>
              <a:t>integer </a:t>
            </a:r>
            <a:r>
              <a:rPr lang="en-US" sz="2000" b="1" i="1" dirty="0" err="1">
                <a:solidFill>
                  <a:schemeClr val="accent6"/>
                </a:solidFill>
                <a:latin typeface="Times New Roman" pitchFamily="18" charset="0"/>
              </a:rPr>
              <a:t>n</a:t>
            </a:r>
            <a:r>
              <a:rPr lang="en-US" sz="2000" dirty="0" err="1">
                <a:solidFill>
                  <a:schemeClr val="accent6"/>
                </a:solidFill>
                <a:latin typeface="Times New Roman" pitchFamily="18" charset="0"/>
              </a:rPr>
              <a:t>,confidence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</a:rPr>
              <a:t> parameter </a:t>
            </a:r>
            <a:r>
              <a:rPr lang="en-US" sz="2000" b="1" i="1" dirty="0">
                <a:solidFill>
                  <a:schemeClr val="accent6"/>
                </a:solidFill>
                <a:latin typeface="Times New Roman" pitchFamily="18" charset="0"/>
              </a:rPr>
              <a:t>k 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</a:rPr>
              <a:t>and composite witness function </a:t>
            </a:r>
            <a:r>
              <a:rPr lang="en-US" sz="2000" b="1" i="1" dirty="0">
                <a:solidFill>
                  <a:schemeClr val="accent6"/>
                </a:solidFill>
                <a:latin typeface="Times New Roman" pitchFamily="18" charset="0"/>
              </a:rPr>
              <a:t>witness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000" b="1" i="1" dirty="0" err="1">
                <a:solidFill>
                  <a:schemeClr val="accent6"/>
                </a:solidFill>
                <a:latin typeface="Times New Roman" pitchFamily="18" charset="0"/>
              </a:rPr>
              <a:t>x,n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</a:rPr>
              <a:t>) with error probability </a:t>
            </a:r>
            <a:r>
              <a:rPr lang="en-US" sz="2000" b="1" i="1" dirty="0">
                <a:solidFill>
                  <a:schemeClr val="accent6"/>
                </a:solidFill>
                <a:latin typeface="Times New Roman" pitchFamily="18" charset="0"/>
              </a:rPr>
              <a:t>q</a:t>
            </a:r>
            <a:endParaRPr lang="en-US" sz="2000" dirty="0">
              <a:solidFill>
                <a:schemeClr val="accent6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Output 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</a:rPr>
              <a:t>an indication of whether </a:t>
            </a:r>
            <a:r>
              <a:rPr lang="en-US" sz="2000" b="1" i="1" dirty="0">
                <a:solidFill>
                  <a:schemeClr val="accent6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accent6"/>
                </a:solidFill>
                <a:latin typeface="Times New Roman" pitchFamily="18" charset="0"/>
              </a:rPr>
              <a:t> is composite or prime with probability 2</a:t>
            </a:r>
            <a:r>
              <a:rPr lang="en-US" sz="2000" baseline="30000" dirty="0">
                <a:solidFill>
                  <a:schemeClr val="accent6"/>
                </a:solidFill>
                <a:latin typeface="Symbol" pitchFamily="18" charset="2"/>
              </a:rPr>
              <a:t>-</a:t>
            </a:r>
            <a:r>
              <a:rPr lang="en-US" sz="2000" b="1" i="1" baseline="30000" dirty="0">
                <a:solidFill>
                  <a:schemeClr val="accent6"/>
                </a:solidFill>
                <a:latin typeface="Times New Roman" pitchFamily="18" charset="0"/>
              </a:rPr>
              <a:t>k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000" baseline="30000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/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/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for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 to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t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		x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random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	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if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witness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</a:rPr>
              <a:t>, 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</a:rPr>
              <a:t>true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	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“</a:t>
            </a:r>
            <a:r>
              <a:rPr lang="en-US" sz="20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is composite”</a:t>
            </a:r>
            <a:endParaRPr lang="en-US" sz="2000" b="1" i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“</a:t>
            </a:r>
            <a:r>
              <a:rPr lang="en-US" sz="20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is prime”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8013" cy="1141412"/>
          </a:xfrm>
        </p:spPr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4AF18-D147-49D0-8B38-AC169B986909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2971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2400" dirty="0" smtClean="0"/>
              <a:t>Try </a:t>
            </a:r>
            <a:r>
              <a:rPr lang="en-US" sz="2400" dirty="0"/>
              <a:t>all possible keys K and determine if D</a:t>
            </a:r>
            <a:r>
              <a:rPr lang="en-US" sz="2400" baseline="-25000" dirty="0"/>
              <a:t>K</a:t>
            </a:r>
            <a:r>
              <a:rPr lang="en-US" sz="2400" dirty="0"/>
              <a:t>(C) is a likely plaintext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2000" dirty="0"/>
              <a:t>Requires some knowledge of the structure of the plaintext (e.g., PDF file or email message)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sz="2400" dirty="0"/>
              <a:t>Key should be a sufficiently long random value to make exhaustive search attacks </a:t>
            </a:r>
            <a:r>
              <a:rPr lang="en-US" sz="2400" dirty="0" smtClean="0"/>
              <a:t>unfeasible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buNone/>
              <a:defRPr/>
            </a:pP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AF84D7-E279-4A30-BC5D-77A7B62680D9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3657600"/>
            <a:ext cx="396240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6629399"/>
            <a:ext cx="4027064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by Michael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Cote from http://commons.wikimedia.org/wiki/File:Bingo_cards.jpg</a:t>
            </a:r>
          </a:p>
        </p:txBody>
      </p:sp>
    </p:spTree>
    <p:extLst>
      <p:ext uri="{BB962C8B-B14F-4D97-AF65-F5344CB8AC3E}">
        <p14:creationId xmlns:p14="http://schemas.microsoft.com/office/powerpoint/2010/main" val="13405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6"/>
                </a:solidFill>
              </a:rPr>
              <a:t>hash function</a:t>
            </a:r>
            <a:r>
              <a:rPr lang="en-US" dirty="0" smtClean="0"/>
              <a:t> h maps a plaintext x to a fixed-length value x = h(P) called hash value or digest of P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6"/>
                </a:solidFill>
              </a:rPr>
              <a:t>collision</a:t>
            </a:r>
            <a:r>
              <a:rPr lang="en-US" dirty="0" smtClean="0"/>
              <a:t> is a pair of plaintexts P and Q that map to the same hash value, h(P) = h(Q)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Collisions are unavoidable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For efficiency, the computation of the hash function should take time proportional to the length of the input plaintext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Hash table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Search data structure based on storing items in locations associated with their hash value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Chaining or open addressing deal with collisions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Domain of hash values proportional to the expected number of items to be stored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hash function should spread plaintexts uniformly over the possible hash values to achieve constant expected search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41AD3E-8916-4EEE-8F9C-B74B7B6D457B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6"/>
                </a:solidFill>
              </a:rPr>
              <a:t>cryptographic hash function</a:t>
            </a:r>
            <a:r>
              <a:rPr lang="en-US" dirty="0" smtClean="0"/>
              <a:t> satisfies additional properties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Preimage resistance (aka one-way)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Given a hash value x, it is hard to find a plaintext P such that h(P) = 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Second preimage resistance (aka weak collision resistance)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Given a plaintext P, it is hard to find a plaintext Q such that h(Q) = h(P)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Collision resistance (aka strong collision resistance)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It is hard to find a pair of plaintexts P and Q such that h(Q) = h(P)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Collision resistance implies second preimage resistance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Hash values of at least 256 bits recommended to defend against brute-force attacks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6"/>
                </a:solidFill>
              </a:rPr>
              <a:t>random oracle</a:t>
            </a:r>
            <a:r>
              <a:rPr lang="en-US" dirty="0" smtClean="0"/>
              <a:t> is a theoretical model for a cryptographic hash function from a finite input domain </a:t>
            </a:r>
            <a:r>
              <a:rPr lang="en-US" dirty="0" smtClean="0">
                <a:latin typeface="Script MT Bold" pitchFamily="66" charset="0"/>
              </a:rPr>
              <a:t>P</a:t>
            </a:r>
            <a:r>
              <a:rPr lang="en-US" dirty="0" smtClean="0"/>
              <a:t> to a finite output domain </a:t>
            </a:r>
            <a:r>
              <a:rPr lang="en-US" dirty="0" smtClean="0">
                <a:latin typeface="Script MT Bold" pitchFamily="66" charset="0"/>
              </a:rPr>
              <a:t>X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Pick randomly and uniformly a function h: </a:t>
            </a:r>
            <a:r>
              <a:rPr lang="en-US" dirty="0" smtClean="0">
                <a:latin typeface="Script MT Bold" pitchFamily="66" charset="0"/>
              </a:rPr>
              <a:t>P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Script MT Bold" pitchFamily="66" charset="0"/>
              </a:rPr>
              <a:t>X</a:t>
            </a:r>
            <a:r>
              <a:rPr lang="en-US" dirty="0" smtClean="0"/>
              <a:t> over all possible such functions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Provide only oracle access to h: one can obtain hash values for given plaintexts, but no other information about the function h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70AFF-307C-4F2A-826A-C03ECF1F0F18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Birthday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The brute-force </a:t>
            </a:r>
            <a:r>
              <a:rPr lang="en-US" sz="2000" dirty="0" smtClean="0">
                <a:solidFill>
                  <a:schemeClr val="accent6"/>
                </a:solidFill>
              </a:rPr>
              <a:t>birthday attack</a:t>
            </a:r>
            <a:r>
              <a:rPr lang="en-US" sz="2000" dirty="0" smtClean="0"/>
              <a:t> aims at finding a collision for a hash function h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dirty="0" smtClean="0"/>
              <a:t>Randomly generate a sequence of plaintexts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X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,…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dirty="0" smtClean="0"/>
              <a:t>For each X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compute 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= h(X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) and test whether 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= 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for some j &lt;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1">
              <a:lnSpc>
                <a:spcPct val="120000"/>
              </a:lnSpc>
              <a:defRPr/>
            </a:pPr>
            <a:r>
              <a:rPr lang="en-US" sz="1800" dirty="0" smtClean="0"/>
              <a:t>Stop as soon as a collision has been found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If there are m possible hash values, the probability that 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plaintext does not collide with any of the previous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/>
              <a:t>1 plaintexts is 1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/>
              <a:t> (</a:t>
            </a:r>
            <a:r>
              <a:rPr lang="en-US" sz="2000" dirty="0" err="1" smtClean="0"/>
              <a:t>i</a:t>
            </a:r>
            <a:r>
              <a:rPr lang="en-US" sz="2000" dirty="0" smtClean="0">
                <a:latin typeface="Symbol" pitchFamily="18" charset="2"/>
              </a:rPr>
              <a:t> - </a:t>
            </a:r>
            <a:r>
              <a:rPr lang="en-US" sz="2000" dirty="0" smtClean="0"/>
              <a:t>1)/m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The probability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that the attack fails (no collisions) after k plaintexts is</a:t>
            </a:r>
          </a:p>
          <a:p>
            <a:pPr algn="ctr">
              <a:lnSpc>
                <a:spcPct val="120000"/>
              </a:lnSpc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= (1</a:t>
            </a:r>
            <a:r>
              <a:rPr lang="en-US" sz="2000" dirty="0" smtClean="0">
                <a:latin typeface="Symbol" pitchFamily="18" charset="2"/>
              </a:rPr>
              <a:t> - </a:t>
            </a:r>
            <a:r>
              <a:rPr lang="en-US" sz="2000" dirty="0" smtClean="0"/>
              <a:t>1/m) (1</a:t>
            </a:r>
            <a:r>
              <a:rPr lang="en-US" sz="2000" dirty="0" smtClean="0">
                <a:latin typeface="Symbol" pitchFamily="18" charset="2"/>
              </a:rPr>
              <a:t> - </a:t>
            </a:r>
            <a:r>
              <a:rPr lang="en-US" sz="2000" dirty="0" smtClean="0"/>
              <a:t>2/m) (1</a:t>
            </a:r>
            <a:r>
              <a:rPr lang="en-US" sz="2000" dirty="0" smtClean="0">
                <a:latin typeface="Symbol" pitchFamily="18" charset="2"/>
              </a:rPr>
              <a:t> - </a:t>
            </a:r>
            <a:r>
              <a:rPr lang="en-US" sz="2000" dirty="0" smtClean="0"/>
              <a:t>3/m) … (1</a:t>
            </a:r>
            <a:r>
              <a:rPr lang="en-US" sz="2000" dirty="0" smtClean="0">
                <a:latin typeface="Symbol" pitchFamily="18" charset="2"/>
              </a:rPr>
              <a:t> - (</a:t>
            </a:r>
            <a:r>
              <a:rPr lang="en-US" sz="2000" dirty="0" smtClean="0"/>
              <a:t>k</a:t>
            </a:r>
            <a:r>
              <a:rPr lang="en-US" sz="2000" dirty="0" smtClean="0">
                <a:latin typeface="Symbol" pitchFamily="18" charset="2"/>
              </a:rPr>
              <a:t> - </a:t>
            </a:r>
            <a:r>
              <a:rPr lang="en-US" sz="2000" dirty="0" smtClean="0"/>
              <a:t>1)/m)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Using the standard approximation 1</a:t>
            </a:r>
            <a:r>
              <a:rPr lang="en-US" sz="2000" dirty="0" smtClean="0">
                <a:latin typeface="Symbol" pitchFamily="18" charset="2"/>
              </a:rPr>
              <a:t> - </a:t>
            </a:r>
            <a:r>
              <a:rPr lang="en-US" sz="2000" dirty="0" smtClean="0"/>
              <a:t>x </a:t>
            </a:r>
            <a:r>
              <a:rPr lang="en-US" sz="2000" dirty="0" smtClean="0">
                <a:sym typeface="Symbol"/>
              </a:rPr>
              <a:t></a:t>
            </a:r>
            <a:r>
              <a:rPr lang="en-US" sz="2000" dirty="0" smtClean="0"/>
              <a:t> e</a:t>
            </a:r>
            <a:r>
              <a:rPr lang="en-US" sz="2000" baseline="30000" dirty="0" smtClean="0">
                <a:latin typeface="Symbol" pitchFamily="18" charset="2"/>
              </a:rPr>
              <a:t>-</a:t>
            </a:r>
            <a:r>
              <a:rPr lang="en-US" sz="2000" baseline="30000" dirty="0" smtClean="0"/>
              <a:t>x</a:t>
            </a:r>
          </a:p>
          <a:p>
            <a:pPr algn="ctr">
              <a:lnSpc>
                <a:spcPct val="120000"/>
              </a:lnSpc>
              <a:buNone/>
              <a:defRPr/>
            </a:pP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 </a:t>
            </a:r>
            <a:r>
              <a:rPr lang="en-US" sz="2000" dirty="0" smtClean="0"/>
              <a:t>e</a:t>
            </a:r>
            <a:r>
              <a:rPr lang="en-US" sz="2000" baseline="30000" dirty="0" smtClean="0">
                <a:latin typeface="Symbol" pitchFamily="18" charset="2"/>
              </a:rPr>
              <a:t>-</a:t>
            </a:r>
            <a:r>
              <a:rPr lang="en-US" sz="2000" baseline="30000" dirty="0" smtClean="0"/>
              <a:t>(1/m + 2/m + 3/m + … + (k</a:t>
            </a:r>
            <a:r>
              <a:rPr lang="en-US" sz="2000" baseline="30000" dirty="0" smtClean="0">
                <a:latin typeface="Symbol" pitchFamily="18" charset="2"/>
              </a:rPr>
              <a:t>-</a:t>
            </a:r>
            <a:r>
              <a:rPr lang="en-US" sz="2000" baseline="30000" dirty="0" smtClean="0"/>
              <a:t>1)/m)</a:t>
            </a:r>
            <a:r>
              <a:rPr lang="en-US" sz="2000" dirty="0" smtClean="0"/>
              <a:t> = e</a:t>
            </a:r>
            <a:r>
              <a:rPr lang="en-US" sz="2000" baseline="30000" dirty="0" smtClean="0">
                <a:latin typeface="Symbol" pitchFamily="18" charset="2"/>
              </a:rPr>
              <a:t>-</a:t>
            </a:r>
            <a:r>
              <a:rPr lang="en-US" sz="2000" baseline="30000" dirty="0" smtClean="0"/>
              <a:t>k(k</a:t>
            </a:r>
            <a:r>
              <a:rPr lang="en-US" sz="2000" baseline="30000" dirty="0" smtClean="0">
                <a:latin typeface="Symbol" pitchFamily="18" charset="2"/>
              </a:rPr>
              <a:t>-</a:t>
            </a:r>
            <a:r>
              <a:rPr lang="en-US" sz="2000" baseline="30000" dirty="0" smtClean="0"/>
              <a:t>1)/2m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The attack succeeds/fails with probability ½ when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= ½ , that is,</a:t>
            </a:r>
          </a:p>
          <a:p>
            <a:pPr algn="ctr">
              <a:lnSpc>
                <a:spcPct val="120000"/>
              </a:lnSpc>
              <a:buNone/>
              <a:defRPr/>
            </a:pPr>
            <a:r>
              <a:rPr lang="en-US" sz="2000" dirty="0" smtClean="0"/>
              <a:t>e</a:t>
            </a:r>
            <a:r>
              <a:rPr lang="en-US" sz="2000" baseline="30000" dirty="0" smtClean="0">
                <a:latin typeface="Symbol" pitchFamily="18" charset="2"/>
              </a:rPr>
              <a:t>-</a:t>
            </a:r>
            <a:r>
              <a:rPr lang="en-US" sz="2000" baseline="30000" dirty="0" smtClean="0"/>
              <a:t>k(k</a:t>
            </a:r>
            <a:r>
              <a:rPr lang="en-US" sz="2000" baseline="30000" dirty="0" smtClean="0">
                <a:latin typeface="Symbol" pitchFamily="18" charset="2"/>
              </a:rPr>
              <a:t>-</a:t>
            </a:r>
            <a:r>
              <a:rPr lang="en-US" sz="2000" baseline="30000" dirty="0" smtClean="0"/>
              <a:t>1)/2m</a:t>
            </a:r>
            <a:r>
              <a:rPr lang="en-US" sz="2000" dirty="0" smtClean="0"/>
              <a:t> = ½</a:t>
            </a:r>
          </a:p>
          <a:p>
            <a:pPr algn="ctr">
              <a:lnSpc>
                <a:spcPct val="120000"/>
              </a:lnSpc>
              <a:buNone/>
              <a:defRPr/>
            </a:pPr>
            <a:r>
              <a:rPr lang="en-US" sz="2000" dirty="0" smtClean="0"/>
              <a:t>k </a:t>
            </a:r>
            <a:r>
              <a:rPr lang="en-US" sz="2000" dirty="0" smtClean="0">
                <a:sym typeface="Symbol"/>
              </a:rPr>
              <a:t> 1.17 m</a:t>
            </a:r>
            <a:r>
              <a:rPr lang="en-US" sz="2000" baseline="30000" dirty="0" smtClean="0">
                <a:sym typeface="Symbol"/>
              </a:rPr>
              <a:t>½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lang="en-US" sz="2000" dirty="0" smtClean="0">
                <a:sym typeface="Symbol"/>
              </a:rPr>
              <a:t>We conclude that a hash function with b-bit values provides about b/2 bits of security</a:t>
            </a:r>
            <a:endParaRPr lang="en-US" sz="2000" dirty="0" smtClean="0"/>
          </a:p>
        </p:txBody>
      </p:sp>
      <p:sp>
        <p:nvSpPr>
          <p:cNvPr id="103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A4C0D48-66CE-4F2F-AFB9-907A78902CE2}" type="datetime1">
              <a:rPr lang="en-US" smtClean="0"/>
              <a:pPr/>
              <a:t>8/22/2017</a:t>
            </a:fld>
            <a:endParaRPr lang="en-GB" dirty="0"/>
          </a:p>
        </p:txBody>
      </p:sp>
      <p:sp>
        <p:nvSpPr>
          <p:cNvPr id="10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 dirty="0"/>
          </a:p>
        </p:txBody>
      </p:sp>
      <p:sp>
        <p:nvSpPr>
          <p:cNvPr id="10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3A156-19B3-4E2B-A11C-CBAD78EAD651}" type="slidenum">
              <a:rPr lang="en-GB" smtClean="0"/>
              <a:pPr/>
              <a:t>52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Message-Digest Algorithm 5 (MD5)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Developed by Ron Rivest in 1991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Uses 128-bit hash values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Still widely used in legacy applications although considered insecure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Various severe vulnerabilities discovered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2"/>
              </a:rPr>
              <a:t>Chosen-prefix collisions attacks</a:t>
            </a:r>
            <a:r>
              <a:rPr lang="en-US" dirty="0" smtClean="0"/>
              <a:t> found by Marc Stevens, </a:t>
            </a:r>
            <a:r>
              <a:rPr lang="en-US" dirty="0" err="1" smtClean="0"/>
              <a:t>Arjen</a:t>
            </a:r>
            <a:r>
              <a:rPr lang="en-US" dirty="0" smtClean="0"/>
              <a:t> </a:t>
            </a:r>
            <a:r>
              <a:rPr lang="en-US" dirty="0" err="1" smtClean="0"/>
              <a:t>Lenstra</a:t>
            </a:r>
            <a:r>
              <a:rPr lang="en-US" dirty="0" smtClean="0"/>
              <a:t> and Benne de </a:t>
            </a:r>
            <a:r>
              <a:rPr lang="en-US" dirty="0" err="1" smtClean="0"/>
              <a:t>Weger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Start with two arbitrary plaintexts P and Q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 can compute suffixes S1 and S2 such that P||S1 and Q||S2 collide under MD5 by making 250 hash evaluations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Using this approach, a pair of different executable files or PDF documents with the same MD5 hash can be computed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14C9C-5B6B-4073-89EC-38B7C2F3166B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Hash Algorithm (SHA)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Developed by NSA and approved as a federal standard by NIST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SHA-0 and SHA-1 (1993)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160-bits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Considered insecure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Still found in legacy applications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Vulnerabilities less severe than those of MD5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SHA-2 family (2002)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256 bits (SHA-256) or 512 bits (SHA-512)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Still considered secure despite published attack techniques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Public competition for SHA-3 announced in 2007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6E04375-C9E1-470A-A3A6-D5873B5EFB8A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E9AEF-C9A9-4D04-912F-5A5C05DE73B4}" type="slidenum">
              <a:rPr lang="en-GB" smtClean="0"/>
              <a:pPr/>
              <a:t>54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Iterated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0573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6"/>
                </a:solidFill>
              </a:rPr>
              <a:t>compression function</a:t>
            </a:r>
            <a:r>
              <a:rPr lang="en-US" sz="2400" dirty="0" smtClean="0"/>
              <a:t> works on input values of fixed length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chemeClr val="accent6"/>
                </a:solidFill>
              </a:rPr>
              <a:t>iterated hash function</a:t>
            </a:r>
            <a:r>
              <a:rPr lang="en-US" sz="2400" dirty="0" smtClean="0"/>
              <a:t> extends a compression function to inputs of arbitrary length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100" dirty="0" smtClean="0"/>
              <a:t>padding, initialization vector, and chain of compression functions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100" dirty="0" smtClean="0"/>
              <a:t>inherits collision resistance of compression function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MD5 and SHA are iterated hash functions</a:t>
            </a:r>
          </a:p>
        </p:txBody>
      </p:sp>
      <p:sp>
        <p:nvSpPr>
          <p:cNvPr id="307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297A19E-6324-48B2-B7CC-ADE572765738}" type="datetime1">
              <a:rPr lang="en-US" smtClean="0"/>
              <a:pPr/>
              <a:t>8/22/2017</a:t>
            </a:fld>
            <a:endParaRPr lang="en-GB"/>
          </a:p>
        </p:txBody>
      </p:sp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Cryptography</a:t>
            </a:r>
            <a:endParaRPr lang="en-GB"/>
          </a:p>
        </p:txBody>
      </p:sp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8BB959-C190-4093-9731-C72C3209C395}" type="slidenum">
              <a:rPr lang="en-GB" smtClean="0"/>
              <a:pPr/>
              <a:t>55</a:t>
            </a:fld>
            <a:endParaRPr lang="en-GB" smtClean="0"/>
          </a:p>
        </p:txBody>
      </p:sp>
      <p:sp>
        <p:nvSpPr>
          <p:cNvPr id="8" name="Flowchart: Manual Operation 7"/>
          <p:cNvSpPr/>
          <p:nvPr/>
        </p:nvSpPr>
        <p:spPr bwMode="auto">
          <a:xfrm rot="16200000">
            <a:off x="2360613" y="3825875"/>
            <a:ext cx="898525" cy="320675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 bwMode="auto">
          <a:xfrm>
            <a:off x="1943100" y="3762375"/>
            <a:ext cx="449263" cy="44926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/>
                </a:solidFill>
              </a:rPr>
              <a:t>||</a:t>
            </a:r>
          </a:p>
        </p:txBody>
      </p:sp>
      <p:sp>
        <p:nvSpPr>
          <p:cNvPr id="10" name="Flowchart: Manual Operation 9"/>
          <p:cNvSpPr/>
          <p:nvPr/>
        </p:nvSpPr>
        <p:spPr bwMode="auto">
          <a:xfrm rot="16200000">
            <a:off x="3644900" y="3825875"/>
            <a:ext cx="898525" cy="320675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owchart: Manual Operation 10"/>
          <p:cNvSpPr/>
          <p:nvPr/>
        </p:nvSpPr>
        <p:spPr bwMode="auto">
          <a:xfrm rot="16200000">
            <a:off x="6211888" y="3825875"/>
            <a:ext cx="898525" cy="320675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lowchart: Manual Operation 11"/>
          <p:cNvSpPr/>
          <p:nvPr/>
        </p:nvSpPr>
        <p:spPr bwMode="auto">
          <a:xfrm rot="16200000">
            <a:off x="4927600" y="3825875"/>
            <a:ext cx="898525" cy="320675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 bwMode="auto">
          <a:xfrm>
            <a:off x="3227388" y="3762375"/>
            <a:ext cx="449262" cy="44926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||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 bwMode="auto">
          <a:xfrm>
            <a:off x="4511675" y="3762375"/>
            <a:ext cx="449263" cy="44926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/>
                </a:solidFill>
              </a:rPr>
              <a:t>||</a:t>
            </a:r>
          </a:p>
        </p:txBody>
      </p:sp>
      <p:sp>
        <p:nvSpPr>
          <p:cNvPr id="15" name="Flowchart: Connector 14"/>
          <p:cNvSpPr/>
          <p:nvPr/>
        </p:nvSpPr>
        <p:spPr bwMode="auto">
          <a:xfrm>
            <a:off x="5794375" y="3762375"/>
            <a:ext cx="449263" cy="44926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/>
                </a:solidFill>
              </a:rPr>
              <a:t>||</a:t>
            </a:r>
          </a:p>
        </p:txBody>
      </p:sp>
      <p:cxnSp>
        <p:nvCxnSpPr>
          <p:cNvPr id="3089" name="Straight Arrow Connector 16"/>
          <p:cNvCxnSpPr>
            <a:cxnSpLocks noChangeShapeType="1"/>
            <a:stCxn id="9" idx="6"/>
            <a:endCxn id="8" idx="0"/>
          </p:cNvCxnSpPr>
          <p:nvPr/>
        </p:nvCxnSpPr>
        <p:spPr bwMode="auto">
          <a:xfrm>
            <a:off x="2392802" y="3986272"/>
            <a:ext cx="256743" cy="1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0" name="Straight Arrow Connector 17"/>
          <p:cNvCxnSpPr>
            <a:cxnSpLocks noChangeShapeType="1"/>
            <a:stCxn id="8" idx="2"/>
            <a:endCxn id="13" idx="2"/>
          </p:cNvCxnSpPr>
          <p:nvPr/>
        </p:nvCxnSpPr>
        <p:spPr bwMode="auto">
          <a:xfrm>
            <a:off x="2970475" y="3986272"/>
            <a:ext cx="256743" cy="1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1" name="Straight Arrow Connector 21"/>
          <p:cNvCxnSpPr>
            <a:cxnSpLocks noChangeShapeType="1"/>
            <a:stCxn id="13" idx="6"/>
            <a:endCxn id="10" idx="0"/>
          </p:cNvCxnSpPr>
          <p:nvPr/>
        </p:nvCxnSpPr>
        <p:spPr bwMode="auto">
          <a:xfrm>
            <a:off x="3676519" y="3986272"/>
            <a:ext cx="256743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2" name="Straight Arrow Connector 23"/>
          <p:cNvCxnSpPr>
            <a:cxnSpLocks noChangeShapeType="1"/>
            <a:stCxn id="10" idx="2"/>
            <a:endCxn id="14" idx="2"/>
          </p:cNvCxnSpPr>
          <p:nvPr/>
        </p:nvCxnSpPr>
        <p:spPr bwMode="auto">
          <a:xfrm flipV="1">
            <a:off x="4254192" y="3986272"/>
            <a:ext cx="256743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3" name="Straight Arrow Connector 25"/>
          <p:cNvCxnSpPr>
            <a:cxnSpLocks noChangeShapeType="1"/>
            <a:stCxn id="14" idx="6"/>
            <a:endCxn id="12" idx="0"/>
          </p:cNvCxnSpPr>
          <p:nvPr/>
        </p:nvCxnSpPr>
        <p:spPr bwMode="auto">
          <a:xfrm>
            <a:off x="4960236" y="3986272"/>
            <a:ext cx="256743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4" name="Straight Arrow Connector 27"/>
          <p:cNvCxnSpPr>
            <a:cxnSpLocks noChangeShapeType="1"/>
            <a:stCxn id="12" idx="2"/>
            <a:endCxn id="15" idx="2"/>
          </p:cNvCxnSpPr>
          <p:nvPr/>
        </p:nvCxnSpPr>
        <p:spPr bwMode="auto">
          <a:xfrm flipV="1">
            <a:off x="5537909" y="3986272"/>
            <a:ext cx="256743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5" name="Straight Arrow Connector 29"/>
          <p:cNvCxnSpPr>
            <a:cxnSpLocks noChangeShapeType="1"/>
            <a:stCxn id="15" idx="6"/>
            <a:endCxn id="11" idx="0"/>
          </p:cNvCxnSpPr>
          <p:nvPr/>
        </p:nvCxnSpPr>
        <p:spPr bwMode="auto">
          <a:xfrm>
            <a:off x="6243954" y="3986272"/>
            <a:ext cx="256743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96" name="TextBox 30"/>
          <p:cNvSpPr txBox="1">
            <a:spLocks noChangeArrowheads="1"/>
          </p:cNvSpPr>
          <p:nvPr/>
        </p:nvSpPr>
        <p:spPr bwMode="auto">
          <a:xfrm>
            <a:off x="1989202" y="3178175"/>
            <a:ext cx="356740" cy="29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97" name="TextBox 31"/>
          <p:cNvSpPr txBox="1">
            <a:spLocks noChangeArrowheads="1"/>
          </p:cNvSpPr>
          <p:nvPr/>
        </p:nvSpPr>
        <p:spPr bwMode="auto">
          <a:xfrm>
            <a:off x="3275359" y="3178175"/>
            <a:ext cx="356740" cy="29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98" name="TextBox 32"/>
          <p:cNvSpPr txBox="1">
            <a:spLocks noChangeArrowheads="1"/>
          </p:cNvSpPr>
          <p:nvPr/>
        </p:nvSpPr>
        <p:spPr bwMode="auto">
          <a:xfrm>
            <a:off x="4561517" y="3178175"/>
            <a:ext cx="356740" cy="29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99" name="TextBox 33"/>
          <p:cNvSpPr txBox="1">
            <a:spLocks noChangeArrowheads="1"/>
          </p:cNvSpPr>
          <p:nvPr/>
        </p:nvSpPr>
        <p:spPr bwMode="auto">
          <a:xfrm>
            <a:off x="5847674" y="3178175"/>
            <a:ext cx="356740" cy="29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100" name="Straight Arrow Connector 35"/>
          <p:cNvCxnSpPr>
            <a:cxnSpLocks noChangeShapeType="1"/>
            <a:stCxn id="3096" idx="2"/>
            <a:endCxn id="9" idx="0"/>
          </p:cNvCxnSpPr>
          <p:nvPr/>
        </p:nvCxnSpPr>
        <p:spPr bwMode="auto">
          <a:xfrm rot="16200000" flipH="1">
            <a:off x="2023476" y="3616996"/>
            <a:ext cx="288772" cy="5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01" name="Straight Arrow Connector 37"/>
          <p:cNvCxnSpPr>
            <a:cxnSpLocks noChangeShapeType="1"/>
            <a:stCxn id="3097" idx="2"/>
            <a:endCxn id="13" idx="0"/>
          </p:cNvCxnSpPr>
          <p:nvPr/>
        </p:nvCxnSpPr>
        <p:spPr bwMode="auto">
          <a:xfrm rot="5400000">
            <a:off x="3308414" y="3616355"/>
            <a:ext cx="288772" cy="186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02" name="Straight Arrow Connector 39"/>
          <p:cNvCxnSpPr>
            <a:cxnSpLocks noChangeShapeType="1"/>
            <a:stCxn id="3098" idx="2"/>
            <a:endCxn id="14" idx="0"/>
          </p:cNvCxnSpPr>
          <p:nvPr/>
        </p:nvCxnSpPr>
        <p:spPr bwMode="auto">
          <a:xfrm rot="5400000">
            <a:off x="4593351" y="3615135"/>
            <a:ext cx="288772" cy="43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03" name="Straight Arrow Connector 41"/>
          <p:cNvCxnSpPr>
            <a:cxnSpLocks noChangeShapeType="1"/>
            <a:stCxn id="3099" idx="2"/>
            <a:endCxn id="15" idx="0"/>
          </p:cNvCxnSpPr>
          <p:nvPr/>
        </p:nvCxnSpPr>
        <p:spPr bwMode="auto">
          <a:xfrm rot="5400000">
            <a:off x="5878289" y="3613915"/>
            <a:ext cx="288772" cy="67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04" name="TextBox 42"/>
          <p:cNvSpPr txBox="1">
            <a:spLocks noChangeArrowheads="1"/>
          </p:cNvSpPr>
          <p:nvPr/>
        </p:nvSpPr>
        <p:spPr bwMode="auto">
          <a:xfrm>
            <a:off x="1219200" y="3838910"/>
            <a:ext cx="339186" cy="29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IV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3105" name="TextBox 43"/>
          <p:cNvSpPr txBox="1">
            <a:spLocks noChangeArrowheads="1"/>
          </p:cNvSpPr>
          <p:nvPr/>
        </p:nvSpPr>
        <p:spPr bwMode="auto">
          <a:xfrm>
            <a:off x="7078370" y="3793757"/>
            <a:ext cx="770230" cy="3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</a:rPr>
              <a:t>digest</a:t>
            </a:r>
          </a:p>
        </p:txBody>
      </p:sp>
      <p:cxnSp>
        <p:nvCxnSpPr>
          <p:cNvPr id="3106" name="Straight Arrow Connector 45"/>
          <p:cNvCxnSpPr>
            <a:cxnSpLocks noChangeShapeType="1"/>
            <a:stCxn id="3104" idx="3"/>
            <a:endCxn id="9" idx="2"/>
          </p:cNvCxnSpPr>
          <p:nvPr/>
        </p:nvCxnSpPr>
        <p:spPr bwMode="auto">
          <a:xfrm>
            <a:off x="1558386" y="3986272"/>
            <a:ext cx="385115" cy="1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07" name="Straight Arrow Connector 47"/>
          <p:cNvCxnSpPr>
            <a:cxnSpLocks noChangeShapeType="1"/>
            <a:stCxn id="11" idx="2"/>
            <a:endCxn id="3105" idx="1"/>
          </p:cNvCxnSpPr>
          <p:nvPr/>
        </p:nvCxnSpPr>
        <p:spPr bwMode="auto">
          <a:xfrm flipV="1">
            <a:off x="6821626" y="3986272"/>
            <a:ext cx="256743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38300" y="4492625"/>
          <a:ext cx="57912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Chart" r:id="rId4" imgW="9505950" imgH="3133750" progId="Excel.Sheet.8">
                  <p:embed/>
                </p:oleObj>
              </mc:Choice>
              <mc:Fallback>
                <p:oleObj name="Chart" r:id="rId4" imgW="9505950" imgH="3133750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492625"/>
                        <a:ext cx="57912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/>
          </a:bodyPr>
          <a:lstStyle/>
          <a:p>
            <a:r>
              <a:rPr lang="en-US" dirty="0" smtClean="0"/>
              <a:t>Data Integrity: </a:t>
            </a:r>
            <a:br>
              <a:rPr lang="en-US" dirty="0" smtClean="0"/>
            </a:br>
            <a:r>
              <a:rPr lang="en-US" dirty="0" smtClean="0"/>
              <a:t>Applications of Cryptographic </a:t>
            </a:r>
            <a:br>
              <a:rPr lang="en-US" dirty="0" smtClean="0"/>
            </a:br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1D4-96CC-47F8-8021-CF61420CEC89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DFE1-6B34-447A-8FFD-E7BA68CCE50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Integrity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75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Authentication Code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Cryptographic hash function h(K,M) with two inputs: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Secret key 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Message 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Message integrity with MAC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Sequence of messages transmitted over insecure channel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Secret key K shared by sender and recipient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Sender computes MAC c = h(K,M) and transmits it along with message 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Receiver recomputes MAC from received message and compares it with received MAC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Attacker cannot compute correct MAC for a forged message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More efficient than signing each message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Secret key can be sent in a separate encrypted and signed message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CC44-99A7-4BD5-9A11-ABB7BBB7A76C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DFE1-6B34-447A-8FFD-E7BA68CCE50B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12750" y="5194121"/>
            <a:ext cx="7998800" cy="1200329"/>
            <a:chOff x="381000" y="4590871"/>
            <a:chExt cx="7998800" cy="1200329"/>
          </a:xfrm>
        </p:grpSpPr>
        <p:grpSp>
          <p:nvGrpSpPr>
            <p:cNvPr id="15" name="Group 14"/>
            <p:cNvGrpSpPr/>
            <p:nvPr/>
          </p:nvGrpSpPr>
          <p:grpSpPr>
            <a:xfrm>
              <a:off x="1752600" y="4934634"/>
              <a:ext cx="1828800" cy="457200"/>
              <a:chOff x="2971800" y="4953000"/>
              <a:chExt cx="2374900" cy="533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4953000"/>
                <a:ext cx="1600200" cy="533400"/>
              </a:xfrm>
              <a:prstGeom prst="rect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M</a:t>
                </a:r>
                <a:endParaRPr lang="en-US" sz="2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4700" y="4953000"/>
                <a:ext cx="762000" cy="533400"/>
              </a:xfrm>
              <a:prstGeom prst="rect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endParaRPr lang="en-US" sz="24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41096" y="5421868"/>
              <a:ext cx="1451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sent message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886200" y="4920918"/>
              <a:ext cx="978408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" y="4840069"/>
              <a:ext cx="1141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</a:t>
              </a:r>
              <a:br>
                <a:rPr lang="en-US" dirty="0" smtClean="0"/>
              </a:br>
              <a:r>
                <a:rPr lang="en-US" dirty="0" smtClean="0"/>
                <a:t>c = h(K,M)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4590871"/>
              <a:ext cx="12170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</a:t>
              </a:r>
              <a:br>
                <a:rPr lang="en-US" dirty="0" smtClean="0"/>
              </a:br>
              <a:r>
                <a:rPr lang="en-US" dirty="0" smtClean="0"/>
                <a:t>d</a:t>
              </a:r>
              <a:r>
                <a:rPr lang="en-US" dirty="0" smtClean="0">
                  <a:cs typeface="Arial"/>
                </a:rPr>
                <a:t> </a:t>
              </a:r>
              <a:r>
                <a:rPr lang="en-US" dirty="0" smtClean="0"/>
                <a:t>= h(K,M</a:t>
              </a:r>
              <a:r>
                <a:rPr lang="en-US" dirty="0" smtClean="0">
                  <a:cs typeface="Arial"/>
                </a:rPr>
                <a:t>′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Accept if</a:t>
              </a:r>
              <a:br>
                <a:rPr lang="en-US" dirty="0" smtClean="0"/>
              </a:br>
              <a:r>
                <a:rPr lang="en-US" dirty="0" smtClean="0"/>
                <a:t>d = c</a:t>
              </a:r>
              <a:r>
                <a:rPr lang="en-US" dirty="0" smtClean="0">
                  <a:cs typeface="Arial"/>
                </a:rPr>
                <a:t>′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105400" y="4934634"/>
              <a:ext cx="1828800" cy="457200"/>
              <a:chOff x="2971800" y="4953000"/>
              <a:chExt cx="2374900" cy="533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71800" y="4953000"/>
                <a:ext cx="1600200" cy="533400"/>
              </a:xfrm>
              <a:prstGeom prst="rect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M</a:t>
                </a:r>
                <a:r>
                  <a:rPr lang="en-US" sz="2400" dirty="0" smtClean="0">
                    <a:cs typeface="Arial"/>
                  </a:rPr>
                  <a:t>′</a:t>
                </a:r>
                <a:endParaRPr lang="en-US" sz="24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84700" y="4953000"/>
                <a:ext cx="762000" cy="533400"/>
              </a:xfrm>
              <a:prstGeom prst="rect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r>
                  <a:rPr lang="en-US" sz="2400" dirty="0" smtClean="0">
                    <a:cs typeface="Arial"/>
                  </a:rPr>
                  <a:t>′</a:t>
                </a:r>
                <a:endParaRPr lang="en-US" sz="2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095896" y="5408152"/>
              <a:ext cx="1847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received message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022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Building a MAC from a cryptographic hash function is not immediate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Because of the iterative construction of standard hash functions, the following MAC constructions are insecure: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h(K</a:t>
            </a:r>
            <a:r>
              <a:rPr lang="en-US" dirty="0" smtClean="0">
                <a:sym typeface="Symbol"/>
              </a:rPr>
              <a:t></a:t>
            </a:r>
            <a:r>
              <a:rPr lang="en-US" dirty="0" smtClean="0"/>
              <a:t>M)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h(M</a:t>
            </a:r>
            <a:r>
              <a:rPr lang="en-US" dirty="0" smtClean="0">
                <a:sym typeface="Symbol"/>
              </a:rPr>
              <a:t></a:t>
            </a:r>
            <a:r>
              <a:rPr lang="en-US" dirty="0" smtClean="0"/>
              <a:t>K)</a:t>
            </a:r>
            <a:endParaRPr lang="en-US" dirty="0">
              <a:sym typeface="Symbol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h(K</a:t>
            </a:r>
            <a:r>
              <a:rPr lang="en-US" dirty="0" smtClean="0">
                <a:sym typeface="Symbol"/>
              </a:rPr>
              <a:t></a:t>
            </a:r>
            <a:r>
              <a:rPr lang="en-US" dirty="0" smtClean="0"/>
              <a:t>M</a:t>
            </a:r>
            <a:r>
              <a:rPr lang="en-US" dirty="0" smtClean="0">
                <a:sym typeface="Symbol"/>
              </a:rPr>
              <a:t></a:t>
            </a:r>
            <a:r>
              <a:rPr lang="en-US" dirty="0" smtClean="0"/>
              <a:t>K)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2"/>
              </a:rPr>
              <a:t>HMAC </a:t>
            </a:r>
            <a:r>
              <a:rPr lang="en-US" dirty="0" smtClean="0"/>
              <a:t>provides a secure construction: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h(K </a:t>
            </a:r>
            <a:r>
              <a:rPr lang="en-US" dirty="0" smtClean="0">
                <a:sym typeface="Symbol"/>
              </a:rPr>
              <a:t> Ah(K  B M</a:t>
            </a:r>
            <a:r>
              <a:rPr lang="en-US" dirty="0" smtClean="0"/>
              <a:t>))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and B are constants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Internet standard used, e.g., in IPSEC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HMAC security is the same as that of the underlying cryptographic hash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CC44-99A7-4BD5-9A11-ABB7BBB7A76C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DFE1-6B34-447A-8FFD-E7BA68CCE5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9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238750" y="5410200"/>
            <a:ext cx="2895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5410200"/>
            <a:ext cx="3581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Securing a Communication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62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Assuring both integrity and confidentiality of messages transmitted over an insecure channel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Sign and encrypt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encrypted pair (message, signature) is transmitted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MAC and encrypt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encrypted pair (message, MAC) is transmitted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Secret key for MAC can be sent in separate message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More efficient than sign and encrypt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MAC is shorter and faster to compute than signature and verification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Alternatively, signing or applying MAC could be done on encrypted message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CC44-99A7-4BD5-9A11-ABB7BBB7A76C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DFE1-6B34-447A-8FFD-E7BA68CCE50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050" y="5562600"/>
            <a:ext cx="2412187" cy="4572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90900" y="5562600"/>
            <a:ext cx="963997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40350" y="5562600"/>
            <a:ext cx="2209800" cy="4572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600950" y="5562600"/>
            <a:ext cx="453416" cy="4572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MAC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60058" y="6172200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encrypted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7708" y="6172200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encrypted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English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40C98-B9BA-45F2-8B34-B58425AF04D4}" type="datetime1">
              <a:rPr lang="en-US" smtClean="0"/>
              <a:pPr>
                <a:defRPr/>
              </a:pPr>
              <a:t>8/22/2017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55115"/>
            <a:ext cx="8458200" cy="9832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English text typically represented with 8-bit ASCII encoding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message with t characters corresponds to an n-bit array, with n = 8t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4"/>
          </p:nvPr>
        </p:nvSpPr>
        <p:spPr>
          <a:xfrm>
            <a:off x="457200" y="2590801"/>
            <a:ext cx="2743200" cy="32765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Redundancy due to repeated words and patterns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E.g., “</a:t>
            </a:r>
            <a:r>
              <a:rPr lang="en-US" dirty="0" err="1" smtClean="0"/>
              <a:t>th</a:t>
            </a:r>
            <a:r>
              <a:rPr lang="en-US" dirty="0" smtClean="0"/>
              <a:t>”, “</a:t>
            </a:r>
            <a:r>
              <a:rPr lang="en-US" dirty="0" err="1" smtClean="0"/>
              <a:t>ing</a:t>
            </a:r>
            <a:r>
              <a:rPr lang="en-US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English plaintexts are a very small subset of all n-bit arrays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24200" y="2514600"/>
            <a:ext cx="5562600" cy="3815395"/>
            <a:chOff x="3124200" y="2514600"/>
            <a:chExt cx="5562600" cy="3815395"/>
          </a:xfrm>
        </p:grpSpPr>
        <p:sp>
          <p:nvSpPr>
            <p:cNvPr id="7" name="Oval 6"/>
            <p:cNvSpPr/>
            <p:nvPr/>
          </p:nvSpPr>
          <p:spPr>
            <a:xfrm>
              <a:off x="7011749" y="2514600"/>
              <a:ext cx="1675051" cy="38153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bIns="0" rtlCol="0" anchor="b" anchorCtr="1"/>
            <a:lstStyle/>
            <a:p>
              <a:pPr algn="ctr"/>
              <a:r>
                <a:rPr lang="en-US" dirty="0" smtClean="0">
                  <a:cs typeface="Arial"/>
                </a:rPr>
                <a:t>Ciphertexts</a:t>
              </a:r>
              <a:br>
                <a:rPr lang="en-US" dirty="0" smtClean="0">
                  <a:cs typeface="Arial"/>
                </a:rPr>
              </a:br>
              <a:r>
                <a:rPr lang="en-US" dirty="0" smtClean="0">
                  <a:cs typeface="Arial"/>
                </a:rPr>
                <a:t>n-bit strings</a:t>
              </a:r>
              <a:endParaRPr lang="en-US" dirty="0">
                <a:cs typeface="Ari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2514600"/>
              <a:ext cx="1675051" cy="38153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0" bIns="0" rtlCol="0" anchor="b" anchorCtr="1"/>
            <a:lstStyle/>
            <a:p>
              <a:pPr algn="ctr"/>
              <a:r>
                <a:rPr lang="en-US" dirty="0" smtClean="0">
                  <a:cs typeface="Arial"/>
                </a:rPr>
                <a:t>Plaintexts</a:t>
              </a:r>
              <a:br>
                <a:rPr lang="en-US" dirty="0" smtClean="0">
                  <a:cs typeface="Arial"/>
                </a:rPr>
              </a:br>
              <a:r>
                <a:rPr lang="en-US" dirty="0" smtClean="0">
                  <a:cs typeface="Arial"/>
                </a:rPr>
                <a:t>n-bit strings</a:t>
              </a:r>
              <a:endParaRPr lang="en-US" dirty="0"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9251" y="2531869"/>
              <a:ext cx="915749" cy="60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lt"/>
                  <a:cs typeface="Arial"/>
                </a:rPr>
                <a:t>English text</a:t>
              </a:r>
              <a:endPara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cs typeface="Arial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15" idx="7"/>
            </p:cNvCxnSpPr>
            <p:nvPr/>
          </p:nvCxnSpPr>
          <p:spPr>
            <a:xfrm rot="10800000" flipV="1">
              <a:off x="4052205" y="2835670"/>
              <a:ext cx="747047" cy="23207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95048" y="2531869"/>
              <a:ext cx="1420152" cy="60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  <a:latin typeface="+mn-lt"/>
                  <a:cs typeface="Arial"/>
                </a:rPr>
                <a:t>Ciphertext of English text</a:t>
              </a:r>
              <a:endParaRPr lang="en-US" dirty="0">
                <a:solidFill>
                  <a:schemeClr val="accent6"/>
                </a:solidFill>
                <a:latin typeface="+mn-lt"/>
                <a:cs typeface="Arial"/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6" idx="1"/>
            </p:cNvCxnSpPr>
            <p:nvPr/>
          </p:nvCxnSpPr>
          <p:spPr>
            <a:xfrm>
              <a:off x="7315200" y="2835670"/>
              <a:ext cx="443596" cy="23207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Left-Right Arrow 12"/>
            <p:cNvSpPr/>
            <p:nvPr/>
          </p:nvSpPr>
          <p:spPr>
            <a:xfrm>
              <a:off x="4800601" y="4119858"/>
              <a:ext cx="2209799" cy="60488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4145585" y="3028401"/>
              <a:ext cx="3519830" cy="177395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/>
            <p:cNvSpPr/>
            <p:nvPr/>
          </p:nvSpPr>
          <p:spPr>
            <a:xfrm>
              <a:off x="3833770" y="3047304"/>
              <a:ext cx="255911" cy="1395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tIns="0" bIns="0" rtlCol="0" anchor="ctr" anchorCtr="1"/>
            <a:lstStyle/>
            <a:p>
              <a:pPr algn="ctr"/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721319" y="3047304"/>
              <a:ext cx="255911" cy="1395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tIns="0" bIns="0" rtlCol="0" anchor="ctr" anchorCtr="1"/>
            <a:lstStyle/>
            <a:p>
              <a:pPr algn="ctr"/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004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800" dirty="0" smtClean="0"/>
              <a:t>Repeated cryptographic hashing starting from a random value r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= r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 smtClean="0"/>
              <a:t>x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 = h(x</a:t>
            </a:r>
            <a:r>
              <a:rPr lang="en-US" sz="2600" baseline="-25000" dirty="0" smtClean="0"/>
              <a:t>i </a:t>
            </a:r>
            <a:r>
              <a:rPr lang="en-US" sz="2600" baseline="-25000" dirty="0" smtClean="0">
                <a:latin typeface="Symbol" pitchFamily="18" charset="2"/>
              </a:rPr>
              <a:t>+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for </a:t>
            </a:r>
            <a:r>
              <a:rPr lang="en-US" sz="2600" dirty="0" err="1" smtClean="0"/>
              <a:t>i</a:t>
            </a:r>
            <a:r>
              <a:rPr lang="en-US" sz="2600" dirty="0" smtClean="0"/>
              <a:t> = n</a:t>
            </a:r>
            <a:r>
              <a:rPr lang="en-US" sz="2600" dirty="0" smtClean="0">
                <a:latin typeface="Symbol" pitchFamily="18" charset="2"/>
              </a:rPr>
              <a:t>-</a:t>
            </a:r>
            <a:r>
              <a:rPr lang="en-US" sz="2600" dirty="0" smtClean="0"/>
              <a:t>1 … 1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 smtClean="0"/>
              <a:t>Sequence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  … 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is pseudo-random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 smtClean="0"/>
              <a:t>Applications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/>
              <a:t>O</a:t>
            </a:r>
            <a:r>
              <a:rPr lang="en-US" sz="2600" dirty="0" smtClean="0"/>
              <a:t>ne-time passwords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/>
              <a:t>I</a:t>
            </a:r>
            <a:r>
              <a:rPr lang="en-US" sz="2600" dirty="0" smtClean="0"/>
              <a:t>ncremental micropayments (</a:t>
            </a:r>
            <a:r>
              <a:rPr lang="en-US" sz="2600" dirty="0" smtClean="0">
                <a:hlinkClick r:id="rId2"/>
              </a:rPr>
              <a:t>PayWord</a:t>
            </a:r>
            <a:r>
              <a:rPr lang="en-US" sz="2600" dirty="0" smtClean="0"/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sz="2900" dirty="0" smtClean="0"/>
              <a:t>Key property for security is </a:t>
            </a:r>
            <a:r>
              <a:rPr lang="en-US" sz="2900" dirty="0"/>
              <a:t>preimage </a:t>
            </a:r>
            <a:r>
              <a:rPr lang="en-US" sz="2900" dirty="0" smtClean="0"/>
              <a:t>resistance of hash function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FB7BA-0550-4DB9-9787-9CDD7040B668}" type="slidenum">
              <a:rPr lang="en-GB" smtClean="0"/>
              <a:pPr/>
              <a:t>60</a:t>
            </a:fld>
            <a:endParaRPr lang="en-GB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1066800" y="4419600"/>
            <a:ext cx="7239000" cy="1981200"/>
            <a:chOff x="1066800" y="4419600"/>
            <a:chExt cx="7239000" cy="19812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332038" y="5105400"/>
              <a:ext cx="9144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97275" y="5105400"/>
              <a:ext cx="9144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860925" y="5105400"/>
              <a:ext cx="9144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126163" y="5105400"/>
              <a:ext cx="9144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5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91400" y="5105400"/>
              <a:ext cx="9144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6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1066800" y="5105400"/>
              <a:ext cx="9144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27"/>
            <p:cNvCxnSpPr>
              <a:cxnSpLocks noChangeShapeType="1"/>
              <a:stCxn id="13" idx="3"/>
              <a:endCxn id="8" idx="1"/>
            </p:cNvCxnSpPr>
            <p:nvPr/>
          </p:nvCxnSpPr>
          <p:spPr bwMode="auto">
            <a:xfrm>
              <a:off x="1981200" y="5410200"/>
              <a:ext cx="381000" cy="211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5" name="Straight Arrow Connector 34"/>
            <p:cNvCxnSpPr>
              <a:cxnSpLocks noChangeShapeType="1"/>
              <a:endCxn id="9" idx="1"/>
            </p:cNvCxnSpPr>
            <p:nvPr/>
          </p:nvCxnSpPr>
          <p:spPr bwMode="auto">
            <a:xfrm>
              <a:off x="3276600" y="5410200"/>
              <a:ext cx="342900" cy="211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" name="Straight Arrow Connector 36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4533900" y="5410200"/>
              <a:ext cx="342900" cy="211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" name="Straight Arrow Connector 39"/>
            <p:cNvCxnSpPr>
              <a:cxnSpLocks noChangeShapeType="1"/>
              <a:stCxn id="10" idx="3"/>
              <a:endCxn id="11" idx="1"/>
            </p:cNvCxnSpPr>
            <p:nvPr/>
          </p:nvCxnSpPr>
          <p:spPr bwMode="auto">
            <a:xfrm>
              <a:off x="5791200" y="5410200"/>
              <a:ext cx="342900" cy="211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" name="Straight Arrow Connector 42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7048500" y="5410200"/>
              <a:ext cx="342900" cy="211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9" name="Right Arrow 18"/>
            <p:cNvSpPr/>
            <p:nvPr/>
          </p:nvSpPr>
          <p:spPr bwMode="auto">
            <a:xfrm flipH="1">
              <a:off x="2971800" y="4419600"/>
              <a:ext cx="3352800" cy="685800"/>
            </a:xfrm>
            <a:prstGeom prst="rightArrow">
              <a:avLst/>
            </a:prstGeom>
            <a:solidFill>
              <a:schemeClr val="tx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hash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971800" y="5715000"/>
              <a:ext cx="3352800" cy="685800"/>
            </a:xfrm>
            <a:prstGeom prst="rightArrow">
              <a:avLst/>
            </a:prstGeom>
            <a:solidFill>
              <a:schemeClr val="tx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reveal</a:t>
              </a: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96B-6C86-4757-81C7-0D1FE0C1A159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Integrity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99413" cy="43790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Validation chain</a:t>
            </a:r>
            <a:r>
              <a:rPr lang="en-US" dirty="0" smtClean="0"/>
              <a:t> over a sequence of plaintexts</a:t>
            </a:r>
            <a:br>
              <a:rPr lang="en-US" dirty="0" smtClean="0"/>
            </a:b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 </a:t>
            </a:r>
            <a:r>
              <a:rPr lang="en-US" dirty="0" smtClean="0"/>
              <a:t>, …,</a:t>
            </a:r>
            <a:r>
              <a:rPr lang="en-US" baseline="-25000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x</a:t>
            </a:r>
            <a:r>
              <a:rPr lang="en-US" baseline="-25000" dirty="0" smtClean="0">
                <a:solidFill>
                  <a:schemeClr val="accent6"/>
                </a:solidFill>
              </a:rPr>
              <a:t>n</a:t>
            </a:r>
            <a:r>
              <a:rPr lang="en-US" baseline="-25000" dirty="0" smtClean="0">
                <a:solidFill>
                  <a:schemeClr val="accent6"/>
                </a:solidFill>
                <a:latin typeface="Symbol" pitchFamily="18" charset="2"/>
              </a:rPr>
              <a:t>+</a:t>
            </a:r>
            <a:r>
              <a:rPr lang="en-US" baseline="-25000" dirty="0" smtClean="0">
                <a:solidFill>
                  <a:schemeClr val="accent6"/>
                </a:solidFill>
              </a:rPr>
              <a:t>1</a:t>
            </a:r>
            <a:r>
              <a:rPr lang="en-US" dirty="0" smtClean="0"/>
              <a:t>= 0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x</a:t>
            </a:r>
            <a:r>
              <a:rPr lang="en-US" baseline="-25000" dirty="0" smtClean="0">
                <a:solidFill>
                  <a:schemeClr val="accent6"/>
                </a:solidFill>
              </a:rPr>
              <a:t>i</a:t>
            </a:r>
            <a:r>
              <a:rPr lang="en-US" dirty="0" smtClean="0"/>
              <a:t> = h(p</a:t>
            </a:r>
            <a:r>
              <a:rPr lang="en-US" baseline="-25000" dirty="0" smtClean="0"/>
              <a:t>i </a:t>
            </a:r>
            <a:r>
              <a:rPr lang="en-US" dirty="0" smtClean="0"/>
              <a:t>|| </a:t>
            </a:r>
            <a:r>
              <a:rPr lang="en-US" dirty="0" smtClean="0">
                <a:solidFill>
                  <a:schemeClr val="accent6"/>
                </a:solidFill>
              </a:rPr>
              <a:t>x</a:t>
            </a:r>
            <a:r>
              <a:rPr lang="en-US" baseline="-25000" dirty="0" smtClean="0">
                <a:solidFill>
                  <a:schemeClr val="accent6"/>
                </a:solidFill>
              </a:rPr>
              <a:t>i</a:t>
            </a:r>
            <a:r>
              <a:rPr lang="en-US" baseline="-25000" dirty="0" smtClean="0">
                <a:solidFill>
                  <a:schemeClr val="accent6"/>
                </a:solidFill>
                <a:latin typeface="Symbol" pitchFamily="18" charset="2"/>
              </a:rPr>
              <a:t>+</a:t>
            </a:r>
            <a:r>
              <a:rPr lang="en-US" baseline="-25000" dirty="0" smtClean="0">
                <a:solidFill>
                  <a:schemeClr val="accent6"/>
                </a:solidFill>
              </a:rPr>
              <a:t>1</a:t>
            </a:r>
            <a:r>
              <a:rPr lang="en-US" dirty="0" smtClean="0"/>
              <a:t> ) for </a:t>
            </a:r>
            <a:r>
              <a:rPr lang="en-US" dirty="0" err="1" smtClean="0"/>
              <a:t>i</a:t>
            </a:r>
            <a:r>
              <a:rPr lang="en-US" dirty="0" smtClean="0"/>
              <a:t> = n … 1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Incremental stream authentication [</a:t>
            </a:r>
            <a:r>
              <a:rPr lang="en-US" dirty="0" err="1" smtClean="0">
                <a:hlinkClick r:id="rId2"/>
              </a:rPr>
              <a:t>Gennaro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Rohatgi</a:t>
            </a:r>
            <a:r>
              <a:rPr lang="en-US" dirty="0" smtClean="0"/>
              <a:t>]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transmit signed</a:t>
            </a:r>
            <a:r>
              <a:rPr lang="en-US" dirty="0" smtClean="0">
                <a:solidFill>
                  <a:schemeClr val="accent6"/>
                </a:solidFill>
              </a:rPr>
              <a:t> x</a:t>
            </a:r>
            <a:r>
              <a:rPr lang="en-US" baseline="-25000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transmit packets (p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x</a:t>
            </a:r>
            <a:r>
              <a:rPr lang="en-US" baseline="-25000" dirty="0" smtClean="0">
                <a:solidFill>
                  <a:schemeClr val="accent6"/>
                </a:solidFill>
              </a:rPr>
              <a:t>2</a:t>
            </a:r>
            <a:r>
              <a:rPr lang="en-US" dirty="0" smtClean="0"/>
              <a:t>), (p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x</a:t>
            </a:r>
            <a:r>
              <a:rPr lang="en-US" baseline="-25000" dirty="0" smtClean="0">
                <a:solidFill>
                  <a:schemeClr val="accent6"/>
                </a:solidFill>
              </a:rPr>
              <a:t>3</a:t>
            </a:r>
            <a:r>
              <a:rPr lang="en-US" dirty="0" smtClean="0"/>
              <a:t>), …, (p</a:t>
            </a:r>
            <a:r>
              <a:rPr lang="en-US" baseline="-25000" dirty="0" smtClean="0"/>
              <a:t>n</a:t>
            </a:r>
            <a:r>
              <a:rPr lang="en-US" baseline="-25000" dirty="0" smtClean="0">
                <a:latin typeface="Symbol" pitchFamily="18" charset="2"/>
              </a:rPr>
              <a:t>-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x</a:t>
            </a:r>
            <a:r>
              <a:rPr lang="en-US" baseline="-25000" dirty="0" err="1" smtClean="0">
                <a:solidFill>
                  <a:schemeClr val="accent6"/>
                </a:solidFill>
              </a:rPr>
              <a:t>n</a:t>
            </a:r>
            <a:r>
              <a:rPr lang="en-US" dirty="0" smtClean="0"/>
              <a:t>),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/>
                </a:solidFill>
              </a:rPr>
              <a:t> x</a:t>
            </a:r>
            <a:r>
              <a:rPr lang="en-US" baseline="-25000" dirty="0" smtClean="0">
                <a:solidFill>
                  <a:schemeClr val="accent6"/>
                </a:solidFill>
              </a:rPr>
              <a:t>n</a:t>
            </a:r>
            <a:r>
              <a:rPr lang="en-US" baseline="-25000" dirty="0" smtClean="0">
                <a:solidFill>
                  <a:schemeClr val="accent6"/>
                </a:solidFill>
                <a:latin typeface="Symbol" pitchFamily="18" charset="2"/>
              </a:rPr>
              <a:t>+</a:t>
            </a:r>
            <a:r>
              <a:rPr lang="en-US" baseline="-25000" dirty="0" smtClean="0">
                <a:solidFill>
                  <a:schemeClr val="accent6"/>
                </a:solidFill>
              </a:rPr>
              <a:t>1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each packet contains the hash of the next packet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the integrity of the first hash implies the integrity of the rest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any prefix of the stream is signed and cannot be repudiated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constant overhead (one hash per plaintext)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one signature (slow), n hash computations (fast)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offline method, requires reliable transmission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3C46D-9A0A-4DCD-9363-B6947ABF6426}" type="slidenum">
              <a:rPr lang="en-GB" smtClean="0"/>
              <a:pPr/>
              <a:t>61</a:t>
            </a:fld>
            <a:endParaRPr lang="en-GB" smtClean="0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90600" y="5715000"/>
            <a:ext cx="7239000" cy="457200"/>
            <a:chOff x="990600" y="5486400"/>
            <a:chExt cx="7239000" cy="457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255838" y="5486400"/>
              <a:ext cx="9144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p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>
                  <a:solidFill>
                    <a:schemeClr val="accent2"/>
                  </a:solidFill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521075" y="5486400"/>
              <a:ext cx="9144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p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>
                  <a:solidFill>
                    <a:schemeClr val="accent2"/>
                  </a:solidFill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784725" y="5486400"/>
              <a:ext cx="9144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p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>
                  <a:solidFill>
                    <a:schemeClr val="accent2"/>
                  </a:solidFill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49963" y="5486400"/>
              <a:ext cx="9144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p</a:t>
              </a:r>
              <a:r>
                <a:rPr lang="en-US" sz="2000" baseline="-25000" dirty="0">
                  <a:solidFill>
                    <a:schemeClr val="tx1"/>
                  </a:solidFill>
                </a:rPr>
                <a:t>4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>
                  <a:solidFill>
                    <a:schemeClr val="accent2"/>
                  </a:solidFill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315200" y="5486400"/>
              <a:ext cx="9144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p</a:t>
              </a:r>
              <a:r>
                <a:rPr lang="en-US" sz="2000" baseline="-25000" dirty="0">
                  <a:solidFill>
                    <a:schemeClr val="tx1"/>
                  </a:solidFill>
                </a:rPr>
                <a:t>5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>
                  <a:solidFill>
                    <a:schemeClr val="accent2"/>
                  </a:solidFill>
                </a:rPr>
                <a:t>0</a:t>
              </a:r>
              <a:endParaRPr lang="en-US" sz="2000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990600" y="5486400"/>
              <a:ext cx="9144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sig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>
                  <a:solidFill>
                    <a:schemeClr val="accent2"/>
                  </a:solidFill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13326" name="Straight Arrow Connector 27"/>
            <p:cNvCxnSpPr>
              <a:cxnSpLocks noChangeShapeType="1"/>
              <a:stCxn id="15" idx="3"/>
              <a:endCxn id="7" idx="1"/>
            </p:cNvCxnSpPr>
            <p:nvPr/>
          </p:nvCxnSpPr>
          <p:spPr bwMode="auto">
            <a:xfrm>
              <a:off x="1905000" y="57150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7" name="Straight Arrow Connector 34"/>
            <p:cNvCxnSpPr>
              <a:cxnSpLocks noChangeShapeType="1"/>
              <a:endCxn id="11" idx="1"/>
            </p:cNvCxnSpPr>
            <p:nvPr/>
          </p:nvCxnSpPr>
          <p:spPr bwMode="auto">
            <a:xfrm>
              <a:off x="3200400" y="5715000"/>
              <a:ext cx="342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8" name="Straight Arrow Connector 36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4457700" y="5715000"/>
              <a:ext cx="342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9" name="Straight Arrow Connector 39"/>
            <p:cNvCxnSpPr>
              <a:cxnSpLocks noChangeShapeType="1"/>
              <a:stCxn id="12" idx="3"/>
              <a:endCxn id="13" idx="1"/>
            </p:cNvCxnSpPr>
            <p:nvPr/>
          </p:nvCxnSpPr>
          <p:spPr bwMode="auto">
            <a:xfrm>
              <a:off x="5715000" y="5715000"/>
              <a:ext cx="342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30" name="Straight Arrow Connector 42"/>
            <p:cNvCxnSpPr>
              <a:cxnSpLocks noChangeShapeType="1"/>
              <a:stCxn id="13" idx="3"/>
              <a:endCxn id="14" idx="1"/>
            </p:cNvCxnSpPr>
            <p:nvPr/>
          </p:nvCxnSpPr>
          <p:spPr bwMode="auto">
            <a:xfrm>
              <a:off x="6972300" y="5715000"/>
              <a:ext cx="342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46D-7A7F-4B60-ADBB-8D93B35E18A3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Integrity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3581400" cy="472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Balanced binary tree defining a hierarchical hashing scheme over a set of items</a:t>
            </a:r>
          </a:p>
          <a:p>
            <a:pPr lvl="1">
              <a:lnSpc>
                <a:spcPct val="120000"/>
              </a:lnSpc>
              <a:buSzTx/>
              <a:defRPr/>
            </a:pPr>
            <a:r>
              <a:rPr lang="en-US" sz="2400" b="1" i="1" dirty="0" smtClean="0">
                <a:latin typeface="Times New Roman" pitchFamily="18" charset="0"/>
              </a:rPr>
              <a:t>a</a:t>
            </a:r>
            <a:r>
              <a:rPr lang="en-US" sz="2400" dirty="0" smtClean="0">
                <a:latin typeface="Symbol" pitchFamily="18" charset="2"/>
              </a:rPr>
              <a:t> = </a:t>
            </a:r>
            <a:r>
              <a:rPr lang="en-US" b="1" i="1" dirty="0" smtClean="0">
                <a:latin typeface="Times New Roman" pitchFamily="18" charset="0"/>
              </a:rPr>
              <a:t>h</a:t>
            </a:r>
            <a:r>
              <a:rPr lang="en-US" sz="2400" dirty="0" smtClean="0"/>
              <a:t>(</a:t>
            </a:r>
            <a:r>
              <a:rPr lang="en-US" b="1" i="1" dirty="0" smtClean="0">
                <a:latin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</a:rPr>
              <a:t>1</a:t>
            </a:r>
            <a:r>
              <a:rPr lang="en-US" b="1" i="1" dirty="0" smtClean="0">
                <a:latin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</a:rPr>
              <a:t>2</a:t>
            </a:r>
            <a:r>
              <a:rPr lang="en-US" sz="2400" dirty="0" smtClean="0"/>
              <a:t>)</a:t>
            </a:r>
          </a:p>
          <a:p>
            <a:pPr lvl="1">
              <a:lnSpc>
                <a:spcPct val="120000"/>
              </a:lnSpc>
              <a:buSzTx/>
              <a:defRPr/>
            </a:pPr>
            <a:r>
              <a:rPr lang="en-US" sz="2400" b="1" i="1" dirty="0" smtClean="0">
                <a:latin typeface="Times New Roman" pitchFamily="18" charset="0"/>
              </a:rPr>
              <a:t>b</a:t>
            </a:r>
            <a:r>
              <a:rPr lang="en-US" sz="2400" dirty="0" smtClean="0">
                <a:latin typeface="Symbol" pitchFamily="18" charset="2"/>
              </a:rPr>
              <a:t> = </a:t>
            </a:r>
            <a:r>
              <a:rPr lang="en-US" b="1" i="1" dirty="0" smtClean="0">
                <a:latin typeface="Times New Roman" pitchFamily="18" charset="0"/>
              </a:rPr>
              <a:t>h</a:t>
            </a:r>
            <a:r>
              <a:rPr lang="en-US" sz="2400" dirty="0" smtClean="0"/>
              <a:t>(</a:t>
            </a:r>
            <a:r>
              <a:rPr lang="en-US" b="1" i="1" dirty="0" smtClean="0">
                <a:latin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</a:rPr>
              <a:t>3</a:t>
            </a:r>
            <a:r>
              <a:rPr lang="en-US" b="1" i="1" dirty="0" smtClean="0">
                <a:latin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</a:rPr>
              <a:t>4</a:t>
            </a:r>
            <a:r>
              <a:rPr lang="en-US" sz="2400" dirty="0" smtClean="0"/>
              <a:t>)</a:t>
            </a:r>
          </a:p>
          <a:p>
            <a:pPr lvl="1">
              <a:lnSpc>
                <a:spcPct val="120000"/>
              </a:lnSpc>
              <a:buSzTx/>
              <a:defRPr/>
            </a:pPr>
            <a:r>
              <a:rPr lang="en-US" sz="2400" b="1" i="1" dirty="0" smtClean="0">
                <a:latin typeface="Times New Roman" pitchFamily="18" charset="0"/>
              </a:rPr>
              <a:t>c</a:t>
            </a:r>
            <a:r>
              <a:rPr lang="en-US" sz="2400" dirty="0" smtClean="0">
                <a:latin typeface="Symbol" pitchFamily="18" charset="2"/>
              </a:rPr>
              <a:t> = </a:t>
            </a:r>
            <a:r>
              <a:rPr lang="en-US" b="1" i="1" dirty="0" smtClean="0">
                <a:latin typeface="Times New Roman" pitchFamily="18" charset="0"/>
              </a:rPr>
              <a:t>h</a:t>
            </a:r>
            <a:r>
              <a:rPr lang="en-US" sz="2400" dirty="0" smtClean="0"/>
              <a:t>(</a:t>
            </a:r>
            <a:r>
              <a:rPr lang="en-US" b="1" i="1" dirty="0" smtClean="0">
                <a:latin typeface="Times New Roman" pitchFamily="18" charset="0"/>
              </a:rPr>
              <a:t>a, b</a:t>
            </a:r>
            <a:r>
              <a:rPr lang="en-US" sz="2400" dirty="0" smtClean="0"/>
              <a:t>)</a:t>
            </a:r>
          </a:p>
          <a:p>
            <a:pPr lvl="1">
              <a:lnSpc>
                <a:spcPct val="120000"/>
              </a:lnSpc>
              <a:buSzTx/>
              <a:defRPr/>
            </a:pPr>
            <a:r>
              <a:rPr lang="en-US" sz="2400" dirty="0" smtClean="0"/>
              <a:t>…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The root hash is a hierarchical digest of entire set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[</a:t>
            </a:r>
            <a:r>
              <a:rPr lang="en-US" dirty="0" err="1" smtClean="0"/>
              <a:t>Merkle</a:t>
            </a:r>
            <a:r>
              <a:rPr lang="en-US" dirty="0" smtClean="0"/>
              <a:t>]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86078-7E42-454D-9BF8-97031840A010}" type="slidenum">
              <a:rPr lang="en-GB" smtClean="0"/>
              <a:pPr/>
              <a:t>62</a:t>
            </a:fld>
            <a:endParaRPr lang="en-GB" smtClean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038600" y="2133600"/>
            <a:ext cx="4586288" cy="3200400"/>
            <a:chOff x="3886200" y="1600200"/>
            <a:chExt cx="4908550" cy="3425825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14344" name="AutoShape 4"/>
            <p:cNvCxnSpPr>
              <a:cxnSpLocks noChangeAspect="1" noChangeShapeType="1"/>
              <a:stCxn id="35" idx="0"/>
              <a:endCxn id="18" idx="5"/>
            </p:cNvCxnSpPr>
            <p:nvPr/>
          </p:nvCxnSpPr>
          <p:spPr bwMode="auto">
            <a:xfrm flipH="1" flipV="1">
              <a:off x="8439150" y="3975100"/>
              <a:ext cx="149225" cy="61436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" name="Rectangle 5"/>
            <p:cNvSpPr>
              <a:spLocks noChangeAspect="1" noChangeArrowheads="1"/>
            </p:cNvSpPr>
            <p:nvPr/>
          </p:nvSpPr>
          <p:spPr bwMode="auto">
            <a:xfrm>
              <a:off x="4523344" y="4613091"/>
              <a:ext cx="412868" cy="4129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6"/>
            <p:cNvSpPr>
              <a:spLocks noChangeAspect="1" noChangeArrowheads="1"/>
            </p:cNvSpPr>
            <p:nvPr/>
          </p:nvSpPr>
          <p:spPr bwMode="auto">
            <a:xfrm>
              <a:off x="3886200" y="4613091"/>
              <a:ext cx="412869" cy="4129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" name="Rectangle 7"/>
            <p:cNvSpPr>
              <a:spLocks noChangeAspect="1" noChangeArrowheads="1"/>
            </p:cNvSpPr>
            <p:nvPr/>
          </p:nvSpPr>
          <p:spPr bwMode="auto">
            <a:xfrm>
              <a:off x="5802726" y="4613091"/>
              <a:ext cx="412869" cy="4129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8"/>
            <p:cNvSpPr>
              <a:spLocks noChangeAspect="1" noChangeArrowheads="1"/>
            </p:cNvSpPr>
            <p:nvPr/>
          </p:nvSpPr>
          <p:spPr bwMode="auto">
            <a:xfrm>
              <a:off x="5162186" y="4613091"/>
              <a:ext cx="412868" cy="4129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spect="1" noChangeArrowheads="1"/>
            </p:cNvSpPr>
            <p:nvPr/>
          </p:nvSpPr>
          <p:spPr bwMode="auto">
            <a:xfrm>
              <a:off x="6441568" y="4613091"/>
              <a:ext cx="412869" cy="4129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10"/>
            <p:cNvSpPr>
              <a:spLocks noChangeAspect="1" noChangeArrowheads="1"/>
            </p:cNvSpPr>
            <p:nvPr/>
          </p:nvSpPr>
          <p:spPr bwMode="auto">
            <a:xfrm>
              <a:off x="7669980" y="4604594"/>
              <a:ext cx="412868" cy="411235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spect="1" noChangeArrowheads="1"/>
            </p:cNvSpPr>
            <p:nvPr/>
          </p:nvSpPr>
          <p:spPr bwMode="auto">
            <a:xfrm>
              <a:off x="7082110" y="4613091"/>
              <a:ext cx="412868" cy="4129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4056105" y="3607095"/>
              <a:ext cx="700008" cy="41293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endParaRPr lang="en-US" b="1" i="1" baseline="-25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3"/>
            <p:cNvSpPr>
              <a:spLocks noChangeAspect="1" noChangeArrowheads="1"/>
            </p:cNvSpPr>
            <p:nvPr/>
          </p:nvSpPr>
          <p:spPr bwMode="auto">
            <a:xfrm>
              <a:off x="5316798" y="3607095"/>
              <a:ext cx="700008" cy="41293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  <a:endParaRPr lang="en-US" b="1" i="1">
                <a:solidFill>
                  <a:schemeClr val="tx1"/>
                </a:solidFill>
              </a:endParaRPr>
            </a:p>
          </p:txBody>
        </p:sp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6613172" y="3607095"/>
              <a:ext cx="700008" cy="41293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7841584" y="3613892"/>
              <a:ext cx="700008" cy="41123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4676258" y="2601099"/>
              <a:ext cx="700008" cy="41123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  <a:endParaRPr lang="en-US" b="1" i="1">
                <a:solidFill>
                  <a:schemeClr val="tx1"/>
                </a:solidFill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7177256" y="2648680"/>
              <a:ext cx="700008" cy="40953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18"/>
            <p:cNvSpPr>
              <a:spLocks noChangeAspect="1" noChangeArrowheads="1"/>
            </p:cNvSpPr>
            <p:nvPr/>
          </p:nvSpPr>
          <p:spPr bwMode="auto">
            <a:xfrm>
              <a:off x="5957340" y="1600200"/>
              <a:ext cx="700008" cy="41293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59" name="AutoShape 19"/>
            <p:cNvCxnSpPr>
              <a:cxnSpLocks noChangeAspect="1" noChangeShapeType="1"/>
              <a:stCxn id="9" idx="0"/>
              <a:endCxn id="15" idx="3"/>
            </p:cNvCxnSpPr>
            <p:nvPr/>
          </p:nvCxnSpPr>
          <p:spPr bwMode="auto">
            <a:xfrm flipV="1">
              <a:off x="4092575" y="3968750"/>
              <a:ext cx="66675" cy="6350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0" name="AutoShape 20"/>
            <p:cNvCxnSpPr>
              <a:cxnSpLocks noChangeAspect="1" noChangeShapeType="1"/>
              <a:stCxn id="8" idx="0"/>
              <a:endCxn id="15" idx="5"/>
            </p:cNvCxnSpPr>
            <p:nvPr/>
          </p:nvCxnSpPr>
          <p:spPr bwMode="auto">
            <a:xfrm flipH="1" flipV="1">
              <a:off x="4652963" y="3968750"/>
              <a:ext cx="76200" cy="6350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1" name="AutoShape 21"/>
            <p:cNvCxnSpPr>
              <a:cxnSpLocks noChangeAspect="1" noChangeShapeType="1"/>
              <a:stCxn id="11" idx="0"/>
              <a:endCxn id="16" idx="3"/>
            </p:cNvCxnSpPr>
            <p:nvPr/>
          </p:nvCxnSpPr>
          <p:spPr bwMode="auto">
            <a:xfrm flipV="1">
              <a:off x="5368925" y="3968750"/>
              <a:ext cx="50800" cy="6350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2" name="AutoShape 22"/>
            <p:cNvCxnSpPr>
              <a:cxnSpLocks noChangeAspect="1" noChangeShapeType="1"/>
              <a:stCxn id="10" idx="0"/>
              <a:endCxn id="16" idx="5"/>
            </p:cNvCxnSpPr>
            <p:nvPr/>
          </p:nvCxnSpPr>
          <p:spPr bwMode="auto">
            <a:xfrm flipH="1" flipV="1">
              <a:off x="5913438" y="3968750"/>
              <a:ext cx="95250" cy="6350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3" name="AutoShape 23"/>
            <p:cNvCxnSpPr>
              <a:cxnSpLocks noChangeAspect="1" noChangeShapeType="1"/>
              <a:stCxn id="12" idx="0"/>
              <a:endCxn id="17" idx="3"/>
            </p:cNvCxnSpPr>
            <p:nvPr/>
          </p:nvCxnSpPr>
          <p:spPr bwMode="auto">
            <a:xfrm flipV="1">
              <a:off x="6648450" y="3968750"/>
              <a:ext cx="68263" cy="6350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4" name="AutoShape 24"/>
            <p:cNvCxnSpPr>
              <a:cxnSpLocks noChangeAspect="1" noChangeShapeType="1"/>
              <a:stCxn id="14" idx="0"/>
              <a:endCxn id="17" idx="5"/>
            </p:cNvCxnSpPr>
            <p:nvPr/>
          </p:nvCxnSpPr>
          <p:spPr bwMode="auto">
            <a:xfrm flipH="1" flipV="1">
              <a:off x="7210425" y="3968750"/>
              <a:ext cx="77788" cy="6350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5"/>
            <p:cNvCxnSpPr>
              <a:cxnSpLocks noChangeAspect="1" noChangeShapeType="1"/>
              <a:stCxn id="13" idx="0"/>
              <a:endCxn id="18" idx="3"/>
            </p:cNvCxnSpPr>
            <p:nvPr/>
          </p:nvCxnSpPr>
          <p:spPr bwMode="auto">
            <a:xfrm flipV="1">
              <a:off x="7877175" y="3975100"/>
              <a:ext cx="68263" cy="6191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6" name="AutoShape 26"/>
            <p:cNvCxnSpPr>
              <a:cxnSpLocks noChangeAspect="1" noChangeShapeType="1"/>
              <a:stCxn id="15" idx="0"/>
              <a:endCxn id="19" idx="3"/>
            </p:cNvCxnSpPr>
            <p:nvPr/>
          </p:nvCxnSpPr>
          <p:spPr bwMode="auto">
            <a:xfrm flipV="1">
              <a:off x="4406900" y="2960688"/>
              <a:ext cx="373063" cy="63658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7" name="AutoShape 27"/>
            <p:cNvCxnSpPr>
              <a:cxnSpLocks noChangeAspect="1" noChangeShapeType="1"/>
              <a:stCxn id="16" idx="0"/>
              <a:endCxn id="19" idx="5"/>
            </p:cNvCxnSpPr>
            <p:nvPr/>
          </p:nvCxnSpPr>
          <p:spPr bwMode="auto">
            <a:xfrm flipH="1" flipV="1">
              <a:off x="5273675" y="2960688"/>
              <a:ext cx="393700" cy="63658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8" name="AutoShape 28"/>
            <p:cNvCxnSpPr>
              <a:cxnSpLocks noChangeAspect="1" noChangeShapeType="1"/>
              <a:stCxn id="17" idx="0"/>
              <a:endCxn id="20" idx="3"/>
            </p:cNvCxnSpPr>
            <p:nvPr/>
          </p:nvCxnSpPr>
          <p:spPr bwMode="auto">
            <a:xfrm flipV="1">
              <a:off x="6964363" y="3006725"/>
              <a:ext cx="315912" cy="59055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9" name="AutoShape 29"/>
            <p:cNvCxnSpPr>
              <a:cxnSpLocks noChangeAspect="1" noChangeShapeType="1"/>
              <a:stCxn id="18" idx="0"/>
              <a:endCxn id="20" idx="5"/>
            </p:cNvCxnSpPr>
            <p:nvPr/>
          </p:nvCxnSpPr>
          <p:spPr bwMode="auto">
            <a:xfrm flipH="1" flipV="1">
              <a:off x="7773988" y="3006725"/>
              <a:ext cx="419100" cy="5969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0" name="AutoShape 30"/>
            <p:cNvCxnSpPr>
              <a:cxnSpLocks noChangeAspect="1" noChangeShapeType="1"/>
              <a:stCxn id="19" idx="0"/>
              <a:endCxn id="21" idx="3"/>
            </p:cNvCxnSpPr>
            <p:nvPr/>
          </p:nvCxnSpPr>
          <p:spPr bwMode="auto">
            <a:xfrm flipV="1">
              <a:off x="5027613" y="1962150"/>
              <a:ext cx="1033462" cy="63023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31"/>
            <p:cNvCxnSpPr>
              <a:cxnSpLocks noChangeAspect="1" noChangeShapeType="1"/>
              <a:stCxn id="20" idx="0"/>
              <a:endCxn id="21" idx="5"/>
            </p:cNvCxnSpPr>
            <p:nvPr/>
          </p:nvCxnSpPr>
          <p:spPr bwMode="auto">
            <a:xfrm flipH="1" flipV="1">
              <a:off x="6554788" y="1962150"/>
              <a:ext cx="973137" cy="67627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Rectangle 32"/>
            <p:cNvSpPr>
              <a:spLocks noChangeAspect="1" noChangeArrowheads="1"/>
            </p:cNvSpPr>
            <p:nvPr/>
          </p:nvSpPr>
          <p:spPr bwMode="auto">
            <a:xfrm>
              <a:off x="8381881" y="4599497"/>
              <a:ext cx="412869" cy="4146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baseline="-25000">
                  <a:solidFill>
                    <a:schemeClr val="tx1"/>
                  </a:solidFill>
                  <a:latin typeface="Times New Roman" pitchFamily="18" charset="0"/>
                </a:rPr>
                <a:t>8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AD79-81EB-42D0-B5CF-7C6272AC4EC5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Integrity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Tree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6482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 smtClean="0"/>
              <a:t>Assumptions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Collision resistant hash function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Root hash is known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 smtClean="0"/>
              <a:t>Membership </a:t>
            </a:r>
            <a:r>
              <a:rPr lang="en-US" sz="2400" dirty="0" smtClean="0">
                <a:solidFill>
                  <a:schemeClr val="accent6"/>
                </a:solidFill>
              </a:rPr>
              <a:t>proof</a:t>
            </a:r>
            <a:r>
              <a:rPr lang="en-US" sz="2400" dirty="0" smtClean="0"/>
              <a:t> of an item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path from the item to the root (L/R sequence) plus hash </a:t>
            </a:r>
            <a:br>
              <a:rPr lang="en-US" sz="2000" dirty="0" smtClean="0"/>
            </a:br>
            <a:r>
              <a:rPr lang="en-US" sz="2000" dirty="0" smtClean="0"/>
              <a:t>values of sibling nodes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logarithmic size and verification</a:t>
            </a:r>
            <a:br>
              <a:rPr lang="en-US" sz="2000" dirty="0" smtClean="0"/>
            </a:br>
            <a:r>
              <a:rPr lang="en-US" sz="2000" dirty="0" smtClean="0"/>
              <a:t>time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 smtClean="0"/>
              <a:t>Example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b="1" i="1" dirty="0" smtClean="0">
                <a:latin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a, h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</a:rPr>
              <a:t>3</a:t>
            </a:r>
            <a:r>
              <a:rPr lang="en-US" sz="2000" b="1" i="1" dirty="0" smtClean="0">
                <a:latin typeface="Times New Roman" pitchFamily="18" charset="0"/>
              </a:rPr>
              <a:t>, 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</a:rPr>
              <a:t>))</a:t>
            </a:r>
            <a:r>
              <a:rPr lang="en-US" sz="2000" b="1" i="1" dirty="0" smtClean="0">
                <a:latin typeface="Times New Roman" pitchFamily="18" charset="0"/>
              </a:rPr>
              <a:t>, d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/>
              <a:t>proof of 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chemeClr val="tx2"/>
                </a:solidFill>
                <a:latin typeface="Times New Roman" pitchFamily="18" charset="0"/>
              </a:rPr>
              <a:t>4 </a:t>
            </a:r>
            <a:r>
              <a:rPr lang="en-US" sz="2000" dirty="0" smtClean="0"/>
              <a:t>is the sequence </a:t>
            </a:r>
            <a:br>
              <a:rPr lang="en-US" sz="2000" dirty="0" smtClean="0"/>
            </a:br>
            <a:r>
              <a:rPr lang="en-US" sz="2000" dirty="0" smtClean="0">
                <a:latin typeface="Times New Roman" pitchFamily="18" charset="0"/>
              </a:rPr>
              <a:t>[(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</a:rPr>
              <a:t>3</a:t>
            </a:r>
            <a:r>
              <a:rPr lang="en-US" sz="2000" b="1" i="1" dirty="0" smtClean="0">
                <a:latin typeface="Times New Roman" pitchFamily="18" charset="0"/>
              </a:rPr>
              <a:t>, L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dirty="0" smtClean="0">
                <a:latin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a</a:t>
            </a:r>
            <a:r>
              <a:rPr lang="en-US" sz="2000" b="1" i="1" dirty="0">
                <a:latin typeface="Times New Roman" pitchFamily="18" charset="0"/>
              </a:rPr>
              <a:t> , L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dirty="0" smtClean="0">
                <a:latin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</a:rPr>
              <a:t> (</a:t>
            </a: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b="1" i="1" dirty="0">
                <a:latin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</a:rPr>
              <a:t>)]</a:t>
            </a:r>
            <a:endParaRPr lang="en-US" sz="2000" dirty="0" smtClean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66250-31A2-4614-A237-2CCBC34A4215}" type="slidenum">
              <a:rPr lang="en-GB" smtClean="0"/>
              <a:pPr/>
              <a:t>63</a:t>
            </a:fld>
            <a:endParaRPr lang="en-GB" dirty="0" smtClean="0"/>
          </a:p>
        </p:txBody>
      </p:sp>
      <p:cxnSp>
        <p:nvCxnSpPr>
          <p:cNvPr id="15368" name="AutoShape 4"/>
          <p:cNvCxnSpPr>
            <a:cxnSpLocks noChangeAspect="1" noChangeShapeType="1"/>
            <a:stCxn id="36" idx="0"/>
            <a:endCxn id="19" idx="5"/>
          </p:cNvCxnSpPr>
          <p:nvPr/>
        </p:nvCxnSpPr>
        <p:spPr bwMode="auto">
          <a:xfrm flipH="1" flipV="1">
            <a:off x="8506946" y="3971228"/>
            <a:ext cx="139428" cy="57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5"/>
          <p:cNvSpPr>
            <a:spLocks noChangeAspect="1" noChangeArrowheads="1"/>
          </p:cNvSpPr>
          <p:nvPr/>
        </p:nvSpPr>
        <p:spPr bwMode="auto">
          <a:xfrm>
            <a:off x="4848225" y="4567238"/>
            <a:ext cx="385763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Rectangle 6"/>
          <p:cNvSpPr>
            <a:spLocks noChangeAspect="1" noChangeArrowheads="1"/>
          </p:cNvSpPr>
          <p:nvPr/>
        </p:nvSpPr>
        <p:spPr bwMode="auto">
          <a:xfrm>
            <a:off x="4252913" y="4567238"/>
            <a:ext cx="385762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" name="Rectangle 7"/>
          <p:cNvSpPr>
            <a:spLocks noChangeAspect="1" noChangeArrowheads="1"/>
          </p:cNvSpPr>
          <p:nvPr/>
        </p:nvSpPr>
        <p:spPr bwMode="auto">
          <a:xfrm>
            <a:off x="6043613" y="4567238"/>
            <a:ext cx="385762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4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Rectangle 8"/>
          <p:cNvSpPr>
            <a:spLocks noChangeAspect="1" noChangeArrowheads="1"/>
          </p:cNvSpPr>
          <p:nvPr/>
        </p:nvSpPr>
        <p:spPr bwMode="auto">
          <a:xfrm>
            <a:off x="5445125" y="4567238"/>
            <a:ext cx="385763" cy="38576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baseline="-250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Rectangle 9"/>
          <p:cNvSpPr>
            <a:spLocks noChangeAspect="1" noChangeArrowheads="1"/>
          </p:cNvSpPr>
          <p:nvPr/>
        </p:nvSpPr>
        <p:spPr bwMode="auto">
          <a:xfrm>
            <a:off x="6640513" y="4567238"/>
            <a:ext cx="385762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5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10"/>
          <p:cNvSpPr>
            <a:spLocks noChangeAspect="1" noChangeArrowheads="1"/>
          </p:cNvSpPr>
          <p:nvPr/>
        </p:nvSpPr>
        <p:spPr bwMode="auto">
          <a:xfrm>
            <a:off x="7788275" y="4559300"/>
            <a:ext cx="385763" cy="38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7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Rectangle 11"/>
          <p:cNvSpPr>
            <a:spLocks noChangeAspect="1" noChangeArrowheads="1"/>
          </p:cNvSpPr>
          <p:nvPr/>
        </p:nvSpPr>
        <p:spPr bwMode="auto">
          <a:xfrm>
            <a:off x="7239000" y="4567238"/>
            <a:ext cx="385763" cy="385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6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Oval 12"/>
          <p:cNvSpPr>
            <a:spLocks noChangeAspect="1" noChangeArrowheads="1"/>
          </p:cNvSpPr>
          <p:nvPr/>
        </p:nvSpPr>
        <p:spPr bwMode="auto">
          <a:xfrm>
            <a:off x="4411663" y="3627438"/>
            <a:ext cx="654050" cy="38576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endParaRPr lang="en-US" b="1" i="1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" name="Oval 13"/>
          <p:cNvSpPr>
            <a:spLocks noChangeAspect="1" noChangeArrowheads="1"/>
          </p:cNvSpPr>
          <p:nvPr/>
        </p:nvSpPr>
        <p:spPr bwMode="auto">
          <a:xfrm>
            <a:off x="5589588" y="3627438"/>
            <a:ext cx="654050" cy="385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endParaRPr lang="en-US" b="1" i="1">
              <a:solidFill>
                <a:schemeClr val="tx1"/>
              </a:solidFill>
            </a:endParaRPr>
          </a:p>
        </p:txBody>
      </p:sp>
      <p:sp>
        <p:nvSpPr>
          <p:cNvPr id="18" name="Oval 14"/>
          <p:cNvSpPr>
            <a:spLocks noChangeAspect="1" noChangeArrowheads="1"/>
          </p:cNvSpPr>
          <p:nvPr/>
        </p:nvSpPr>
        <p:spPr bwMode="auto">
          <a:xfrm>
            <a:off x="6800850" y="3627438"/>
            <a:ext cx="654050" cy="385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9" name="Oval 15"/>
          <p:cNvSpPr>
            <a:spLocks noChangeAspect="1" noChangeArrowheads="1"/>
          </p:cNvSpPr>
          <p:nvPr/>
        </p:nvSpPr>
        <p:spPr bwMode="auto">
          <a:xfrm>
            <a:off x="7948613" y="3633788"/>
            <a:ext cx="654050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0" name="Oval 16"/>
          <p:cNvSpPr>
            <a:spLocks noChangeAspect="1" noChangeArrowheads="1"/>
          </p:cNvSpPr>
          <p:nvPr/>
        </p:nvSpPr>
        <p:spPr bwMode="auto">
          <a:xfrm>
            <a:off x="4991100" y="2687638"/>
            <a:ext cx="654050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1" name="Oval 17"/>
          <p:cNvSpPr>
            <a:spLocks noChangeAspect="1" noChangeArrowheads="1"/>
          </p:cNvSpPr>
          <p:nvPr/>
        </p:nvSpPr>
        <p:spPr bwMode="auto">
          <a:xfrm>
            <a:off x="7327900" y="2732088"/>
            <a:ext cx="654050" cy="382587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d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2" name="Oval 18"/>
          <p:cNvSpPr>
            <a:spLocks noChangeAspect="1" noChangeArrowheads="1"/>
          </p:cNvSpPr>
          <p:nvPr/>
        </p:nvSpPr>
        <p:spPr bwMode="auto">
          <a:xfrm>
            <a:off x="6188075" y="1752600"/>
            <a:ext cx="654050" cy="385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i="1" dirty="0">
                <a:solidFill>
                  <a:schemeClr val="tx1"/>
                </a:solidFill>
                <a:latin typeface="Times New Roman" pitchFamily="18" charset="0"/>
              </a:rPr>
              <a:t>g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5383" name="AutoShape 19"/>
          <p:cNvCxnSpPr>
            <a:cxnSpLocks noChangeAspect="1" noChangeShapeType="1"/>
            <a:stCxn id="10" idx="0"/>
            <a:endCxn id="16" idx="3"/>
          </p:cNvCxnSpPr>
          <p:nvPr/>
        </p:nvCxnSpPr>
        <p:spPr bwMode="auto">
          <a:xfrm flipV="1">
            <a:off x="4445739" y="3965295"/>
            <a:ext cx="62298" cy="5932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4" name="AutoShape 20"/>
          <p:cNvCxnSpPr>
            <a:cxnSpLocks noChangeAspect="1" noChangeShapeType="1"/>
            <a:stCxn id="9" idx="0"/>
            <a:endCxn id="16" idx="5"/>
          </p:cNvCxnSpPr>
          <p:nvPr/>
        </p:nvCxnSpPr>
        <p:spPr bwMode="auto">
          <a:xfrm flipH="1" flipV="1">
            <a:off x="4969335" y="3965295"/>
            <a:ext cx="71197" cy="5932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5" name="AutoShape 21"/>
          <p:cNvCxnSpPr>
            <a:cxnSpLocks noChangeAspect="1" noChangeShapeType="1"/>
            <a:stCxn id="12" idx="0"/>
            <a:endCxn id="17" idx="3"/>
          </p:cNvCxnSpPr>
          <p:nvPr/>
        </p:nvCxnSpPr>
        <p:spPr bwMode="auto">
          <a:xfrm flipV="1">
            <a:off x="5638292" y="3965295"/>
            <a:ext cx="47465" cy="5932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2"/>
          <p:cNvCxnSpPr>
            <a:cxnSpLocks noChangeAspect="1" noChangeShapeType="1"/>
            <a:stCxn id="11" idx="0"/>
            <a:endCxn id="17" idx="5"/>
          </p:cNvCxnSpPr>
          <p:nvPr/>
        </p:nvCxnSpPr>
        <p:spPr bwMode="auto">
          <a:xfrm flipH="1" flipV="1">
            <a:off x="6146800" y="3965575"/>
            <a:ext cx="88900" cy="593725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15387" name="AutoShape 23"/>
          <p:cNvCxnSpPr>
            <a:cxnSpLocks noChangeAspect="1" noChangeShapeType="1"/>
            <a:stCxn id="13" idx="0"/>
            <a:endCxn id="18" idx="3"/>
          </p:cNvCxnSpPr>
          <p:nvPr/>
        </p:nvCxnSpPr>
        <p:spPr bwMode="auto">
          <a:xfrm flipV="1">
            <a:off x="6833812" y="3965295"/>
            <a:ext cx="63781" cy="5932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8" name="AutoShape 24"/>
          <p:cNvCxnSpPr>
            <a:cxnSpLocks noChangeAspect="1" noChangeShapeType="1"/>
            <a:stCxn id="15" idx="0"/>
            <a:endCxn id="18" idx="5"/>
          </p:cNvCxnSpPr>
          <p:nvPr/>
        </p:nvCxnSpPr>
        <p:spPr bwMode="auto">
          <a:xfrm flipH="1" flipV="1">
            <a:off x="7358891" y="3965295"/>
            <a:ext cx="72681" cy="5932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9" name="AutoShape 25"/>
          <p:cNvCxnSpPr>
            <a:cxnSpLocks noChangeAspect="1" noChangeShapeType="1"/>
            <a:stCxn id="14" idx="0"/>
            <a:endCxn id="19" idx="3"/>
          </p:cNvCxnSpPr>
          <p:nvPr/>
        </p:nvCxnSpPr>
        <p:spPr bwMode="auto">
          <a:xfrm flipV="1">
            <a:off x="7981867" y="3971228"/>
            <a:ext cx="63781" cy="5783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0" name="AutoShape 26"/>
          <p:cNvCxnSpPr>
            <a:cxnSpLocks noChangeAspect="1" noChangeShapeType="1"/>
            <a:stCxn id="16" idx="0"/>
            <a:endCxn id="20" idx="3"/>
          </p:cNvCxnSpPr>
          <p:nvPr/>
        </p:nvCxnSpPr>
        <p:spPr bwMode="auto">
          <a:xfrm flipV="1">
            <a:off x="4739427" y="3023566"/>
            <a:ext cx="348570" cy="5946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7"/>
          <p:cNvCxnSpPr>
            <a:cxnSpLocks noChangeAspect="1" noChangeShapeType="1"/>
            <a:stCxn id="17" idx="0"/>
            <a:endCxn id="20" idx="5"/>
          </p:cNvCxnSpPr>
          <p:nvPr/>
        </p:nvCxnSpPr>
        <p:spPr bwMode="auto">
          <a:xfrm flipH="1" flipV="1">
            <a:off x="5549900" y="3024188"/>
            <a:ext cx="366713" cy="593725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15392" name="AutoShape 28"/>
          <p:cNvCxnSpPr>
            <a:cxnSpLocks noChangeAspect="1" noChangeShapeType="1"/>
            <a:stCxn id="18" idx="0"/>
            <a:endCxn id="21" idx="3"/>
          </p:cNvCxnSpPr>
          <p:nvPr/>
        </p:nvCxnSpPr>
        <p:spPr bwMode="auto">
          <a:xfrm flipV="1">
            <a:off x="7128984" y="3066573"/>
            <a:ext cx="295171" cy="5516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3" name="AutoShape 29"/>
          <p:cNvCxnSpPr>
            <a:cxnSpLocks noChangeAspect="1" noChangeShapeType="1"/>
            <a:stCxn id="19" idx="0"/>
            <a:endCxn id="21" idx="5"/>
          </p:cNvCxnSpPr>
          <p:nvPr/>
        </p:nvCxnSpPr>
        <p:spPr bwMode="auto">
          <a:xfrm flipH="1" flipV="1">
            <a:off x="7885454" y="3066573"/>
            <a:ext cx="391585" cy="5576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0"/>
          <p:cNvCxnSpPr>
            <a:cxnSpLocks noChangeAspect="1" noChangeShapeType="1"/>
            <a:stCxn id="20" idx="0"/>
            <a:endCxn id="22" idx="3"/>
          </p:cNvCxnSpPr>
          <p:nvPr/>
        </p:nvCxnSpPr>
        <p:spPr bwMode="auto">
          <a:xfrm flipV="1">
            <a:off x="5319713" y="2090738"/>
            <a:ext cx="965200" cy="588962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15395" name="AutoShape 31"/>
          <p:cNvCxnSpPr>
            <a:cxnSpLocks noChangeAspect="1" noChangeShapeType="1"/>
            <a:stCxn id="21" idx="0"/>
            <a:endCxn id="22" idx="5"/>
          </p:cNvCxnSpPr>
          <p:nvPr/>
        </p:nvCxnSpPr>
        <p:spPr bwMode="auto">
          <a:xfrm flipH="1" flipV="1">
            <a:off x="6746299" y="2090733"/>
            <a:ext cx="909247" cy="6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Rectangle 32"/>
          <p:cNvSpPr>
            <a:spLocks noChangeAspect="1" noChangeArrowheads="1"/>
          </p:cNvSpPr>
          <p:nvPr/>
        </p:nvSpPr>
        <p:spPr bwMode="auto">
          <a:xfrm>
            <a:off x="8453438" y="4554538"/>
            <a:ext cx="385762" cy="38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8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138-A93C-4E2C-A69B-1F3950A171F2}" type="datetime1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Stream Authentication with Packet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999413" cy="4267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Sequence of plaintexts to be transmitted</a:t>
            </a:r>
            <a:br>
              <a:rPr lang="en-US" dirty="0" smtClean="0"/>
            </a:b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 </a:t>
            </a:r>
            <a:r>
              <a:rPr lang="en-US" dirty="0" smtClean="0"/>
              <a:t>, …,</a:t>
            </a:r>
            <a:r>
              <a:rPr lang="en-US" baseline="-25000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Build a hash tree on top of items (</a:t>
            </a:r>
            <a:r>
              <a:rPr lang="en-US" dirty="0" err="1" smtClean="0"/>
              <a:t>i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Transmit the signed root hash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For each item p</a:t>
            </a:r>
            <a:r>
              <a:rPr lang="en-US" baseline="-25000" dirty="0" smtClean="0"/>
              <a:t>i</a:t>
            </a:r>
            <a:r>
              <a:rPr lang="en-US" dirty="0" smtClean="0"/>
              <a:t>, transmit packet</a:t>
            </a:r>
            <a:br>
              <a:rPr lang="en-US" dirty="0" smtClean="0"/>
            </a:br>
            <a:r>
              <a:rPr lang="en-US" dirty="0" smtClean="0"/>
              <a:t>				(</a:t>
            </a:r>
            <a:r>
              <a:rPr lang="en-US" dirty="0" err="1" smtClean="0"/>
              <a:t>i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, proof(</a:t>
            </a:r>
            <a:r>
              <a:rPr lang="en-US" dirty="0" err="1" smtClean="0"/>
              <a:t>i,p</a:t>
            </a:r>
            <a:r>
              <a:rPr lang="en-US" baseline="-25000" dirty="0" err="1" smtClean="0"/>
              <a:t>i</a:t>
            </a:r>
            <a:r>
              <a:rPr lang="en-US" dirty="0" smtClean="0"/>
              <a:t>))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Logarithmic space overhead and verification time per packet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Lost packets do not prevent authentication of future packets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Off-line scheme</a:t>
            </a:r>
            <a:endParaRPr lang="en-US" dirty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FAF1B-4FB4-4C4A-8EAD-A79965B82A9C}" type="slidenum">
              <a:rPr lang="en-GB" smtClean="0"/>
              <a:pPr/>
              <a:t>64</a:t>
            </a:fld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F23-CA39-48F0-B3FA-9650380832D2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Integrity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Natural Language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F5322A-8786-427F-9509-1C7C29D04047}" type="datetime1">
              <a:rPr lang="en-US" smtClean="0"/>
              <a:pPr>
                <a:defRPr/>
              </a:pPr>
              <a:t>8/22/2017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361768"/>
            <a:ext cx="4038600" cy="5029200"/>
          </a:xfrm>
        </p:spPr>
        <p:txBody>
          <a:bodyPr>
            <a:normAutofit fontScale="55000" lnSpcReduction="20000"/>
          </a:bodyPr>
          <a:lstStyle/>
          <a:p>
            <a:pPr marL="182880" lvl="1" indent="-18288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800" dirty="0" smtClean="0"/>
              <a:t>Information content (</a:t>
            </a:r>
            <a:r>
              <a:rPr lang="en-US" sz="3800" dirty="0" smtClean="0">
                <a:solidFill>
                  <a:schemeClr val="accent6"/>
                </a:solidFill>
              </a:rPr>
              <a:t>entropy</a:t>
            </a:r>
            <a:r>
              <a:rPr lang="en-US" sz="3800" dirty="0" smtClean="0"/>
              <a:t>) of English: 1.25 bits per character</a:t>
            </a:r>
          </a:p>
          <a:p>
            <a:pPr marL="182880" indent="-182880">
              <a:lnSpc>
                <a:spcPct val="120000"/>
              </a:lnSpc>
            </a:pPr>
            <a:r>
              <a:rPr lang="en-US" sz="3800" dirty="0" smtClean="0"/>
              <a:t>t-character arrays that are English text:</a:t>
            </a:r>
          </a:p>
          <a:p>
            <a:pPr marL="548640" lvl="1" indent="-182880" algn="ctr">
              <a:lnSpc>
                <a:spcPct val="120000"/>
              </a:lnSpc>
              <a:buNone/>
            </a:pPr>
            <a:r>
              <a:rPr lang="en-US" sz="4200" dirty="0" smtClean="0"/>
              <a:t>(2</a:t>
            </a:r>
            <a:r>
              <a:rPr lang="en-US" sz="4200" baseline="30000" dirty="0" smtClean="0"/>
              <a:t>1.25</a:t>
            </a:r>
            <a:r>
              <a:rPr lang="en-US" sz="4200" dirty="0" smtClean="0"/>
              <a:t>)</a:t>
            </a:r>
            <a:r>
              <a:rPr lang="en-US" sz="4200" baseline="30000" dirty="0" smtClean="0"/>
              <a:t>t</a:t>
            </a:r>
            <a:r>
              <a:rPr lang="en-US" sz="4200" dirty="0" smtClean="0"/>
              <a:t> = 2</a:t>
            </a:r>
            <a:r>
              <a:rPr lang="en-US" sz="4200" baseline="30000" dirty="0" smtClean="0"/>
              <a:t>1.25 t</a:t>
            </a:r>
          </a:p>
          <a:p>
            <a:pPr marL="182880" indent="-182880">
              <a:lnSpc>
                <a:spcPct val="120000"/>
              </a:lnSpc>
            </a:pPr>
            <a:r>
              <a:rPr lang="en-US" sz="3800" dirty="0" smtClean="0"/>
              <a:t>n-bit arrays that are English text:</a:t>
            </a:r>
          </a:p>
          <a:p>
            <a:pPr marL="548640" lvl="1" indent="-182880" algn="ctr">
              <a:lnSpc>
                <a:spcPct val="120000"/>
              </a:lnSpc>
              <a:buNone/>
            </a:pPr>
            <a:r>
              <a:rPr lang="en-US" sz="4200" dirty="0" smtClean="0"/>
              <a:t>2</a:t>
            </a:r>
            <a:r>
              <a:rPr lang="en-US" sz="4200" baseline="30000" dirty="0" smtClean="0"/>
              <a:t>1.25 n/8</a:t>
            </a:r>
            <a:r>
              <a:rPr lang="en-US" sz="4200" dirty="0" smtClean="0"/>
              <a:t> </a:t>
            </a:r>
            <a:r>
              <a:rPr lang="en-US" sz="4200" dirty="0" smtClean="0">
                <a:sym typeface="Symbol"/>
              </a:rPr>
              <a:t> </a:t>
            </a:r>
            <a:r>
              <a:rPr lang="en-US" sz="4200" dirty="0" smtClean="0"/>
              <a:t>2</a:t>
            </a:r>
            <a:r>
              <a:rPr lang="en-US" sz="4200" baseline="30000" dirty="0" smtClean="0"/>
              <a:t>0.16 n</a:t>
            </a:r>
            <a:endParaRPr lang="en-US" sz="4200" dirty="0" smtClean="0"/>
          </a:p>
          <a:p>
            <a:pPr marL="182880" indent="-182880">
              <a:lnSpc>
                <a:spcPct val="120000"/>
              </a:lnSpc>
            </a:pPr>
            <a:r>
              <a:rPr lang="en-US" sz="3800" dirty="0" smtClean="0"/>
              <a:t>For a natural language, constant </a:t>
            </a:r>
            <a:r>
              <a:rPr lang="en-US" sz="3800" dirty="0" smtClean="0">
                <a:latin typeface="Symbol" pitchFamily="18" charset="2"/>
              </a:rPr>
              <a:t>a &lt; </a:t>
            </a:r>
            <a:r>
              <a:rPr lang="en-US" sz="3800" dirty="0" smtClean="0"/>
              <a:t>1 such that there are 2</a:t>
            </a:r>
            <a:r>
              <a:rPr lang="en-US" sz="3800" baseline="30000" dirty="0" smtClean="0">
                <a:latin typeface="Symbol" pitchFamily="18" charset="2"/>
              </a:rPr>
              <a:t>a</a:t>
            </a:r>
            <a:r>
              <a:rPr lang="en-US" sz="3800" baseline="30000" dirty="0" smtClean="0"/>
              <a:t>n</a:t>
            </a:r>
            <a:r>
              <a:rPr lang="en-US" sz="3800" dirty="0" smtClean="0"/>
              <a:t> messages among all n-bit arrays</a:t>
            </a:r>
          </a:p>
          <a:p>
            <a:pPr marL="182880" indent="-182880">
              <a:lnSpc>
                <a:spcPct val="120000"/>
              </a:lnSpc>
            </a:pPr>
            <a:r>
              <a:rPr lang="en-US" sz="3800" dirty="0" smtClean="0"/>
              <a:t>Fraction (probability) of valid messages</a:t>
            </a:r>
          </a:p>
          <a:p>
            <a:pPr marL="148590" indent="-182880" algn="ctr">
              <a:lnSpc>
                <a:spcPct val="120000"/>
              </a:lnSpc>
              <a:buNone/>
            </a:pPr>
            <a:r>
              <a:rPr lang="en-US" sz="4200" dirty="0" smtClean="0"/>
              <a:t>2</a:t>
            </a:r>
            <a:r>
              <a:rPr lang="en-US" sz="4200" baseline="30000" dirty="0" smtClean="0">
                <a:latin typeface="Symbol" pitchFamily="18" charset="2"/>
              </a:rPr>
              <a:t>a</a:t>
            </a:r>
            <a:r>
              <a:rPr lang="en-US" sz="4200" baseline="30000" dirty="0" smtClean="0"/>
              <a:t>n</a:t>
            </a:r>
            <a:r>
              <a:rPr lang="en-US" sz="4200" dirty="0" smtClean="0"/>
              <a:t> / 2</a:t>
            </a:r>
            <a:r>
              <a:rPr lang="en-US" sz="4200" baseline="30000" dirty="0" smtClean="0"/>
              <a:t>n </a:t>
            </a:r>
            <a:r>
              <a:rPr lang="en-US" sz="4200" dirty="0" smtClean="0"/>
              <a:t>= 1 / 2</a:t>
            </a:r>
            <a:r>
              <a:rPr lang="en-US" sz="4200" baseline="30000" dirty="0" smtClean="0"/>
              <a:t>(1</a:t>
            </a:r>
            <a:r>
              <a:rPr lang="en-US" sz="4200" baseline="30000" dirty="0" smtClean="0">
                <a:latin typeface="Symbol" pitchFamily="18" charset="2"/>
              </a:rPr>
              <a:t>-a</a:t>
            </a:r>
            <a:r>
              <a:rPr lang="en-US" sz="4200" baseline="30000" dirty="0" smtClean="0"/>
              <a:t>)n</a:t>
            </a:r>
            <a:endParaRPr lang="en-US" sz="4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724400" y="1361768"/>
            <a:ext cx="4038600" cy="5191432"/>
          </a:xfrm>
        </p:spPr>
        <p:txBody>
          <a:bodyPr>
            <a:normAutofit fontScale="62500" lnSpcReduction="20000"/>
          </a:bodyPr>
          <a:lstStyle/>
          <a:p>
            <a:pPr marL="182880" indent="-182880">
              <a:lnSpc>
                <a:spcPct val="120000"/>
              </a:lnSpc>
            </a:pPr>
            <a:r>
              <a:rPr lang="en-US" dirty="0" smtClean="0"/>
              <a:t>Brute-force decryption</a:t>
            </a:r>
          </a:p>
          <a:p>
            <a:pPr marL="582930" lvl="1" indent="-182880">
              <a:lnSpc>
                <a:spcPct val="120000"/>
              </a:lnSpc>
            </a:pPr>
            <a:r>
              <a:rPr lang="en-US" dirty="0" smtClean="0"/>
              <a:t>Try all possible 2</a:t>
            </a:r>
            <a:r>
              <a:rPr lang="en-US" baseline="30000" dirty="0" smtClean="0"/>
              <a:t>k </a:t>
            </a:r>
            <a:r>
              <a:rPr lang="en-US" dirty="0" smtClean="0"/>
              <a:t>decryption keys</a:t>
            </a:r>
          </a:p>
          <a:p>
            <a:pPr marL="582930" lvl="1" indent="-182880">
              <a:lnSpc>
                <a:spcPct val="120000"/>
              </a:lnSpc>
            </a:pPr>
            <a:r>
              <a:rPr lang="en-US" dirty="0" smtClean="0"/>
              <a:t>Stop when valid plaintext recognized</a:t>
            </a:r>
          </a:p>
          <a:p>
            <a:pPr marL="182880" indent="-182880">
              <a:lnSpc>
                <a:spcPct val="120000"/>
              </a:lnSpc>
            </a:pPr>
            <a:r>
              <a:rPr lang="en-US" dirty="0" smtClean="0"/>
              <a:t>Given a ciphertext, there are 2</a:t>
            </a:r>
            <a:r>
              <a:rPr lang="en-US" baseline="30000" dirty="0" smtClean="0"/>
              <a:t>k</a:t>
            </a:r>
            <a:r>
              <a:rPr lang="en-US" dirty="0" smtClean="0"/>
              <a:t> possible plaintexts</a:t>
            </a:r>
          </a:p>
          <a:p>
            <a:pPr marL="182880" indent="-182880">
              <a:lnSpc>
                <a:spcPct val="120000"/>
              </a:lnSpc>
            </a:pPr>
            <a:r>
              <a:rPr lang="en-US" dirty="0" smtClean="0"/>
              <a:t>Expected number of valid plaintexts</a:t>
            </a:r>
          </a:p>
          <a:p>
            <a:pPr marL="182880" indent="-182880" algn="ctr">
              <a:lnSpc>
                <a:spcPct val="120000"/>
              </a:lnSpc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/ 2</a:t>
            </a:r>
            <a:r>
              <a:rPr lang="en-US" baseline="30000" dirty="0" smtClean="0"/>
              <a:t>(1</a:t>
            </a:r>
            <a:r>
              <a:rPr lang="en-US" baseline="30000" dirty="0" smtClean="0">
                <a:latin typeface="Symbol" pitchFamily="18" charset="2"/>
              </a:rPr>
              <a:t>-a</a:t>
            </a:r>
            <a:r>
              <a:rPr lang="en-US" baseline="30000" dirty="0" smtClean="0"/>
              <a:t>)n</a:t>
            </a:r>
            <a:endParaRPr lang="en-US" dirty="0" smtClean="0"/>
          </a:p>
          <a:p>
            <a:pPr marL="182880" indent="-182880">
              <a:lnSpc>
                <a:spcPct val="120000"/>
              </a:lnSpc>
            </a:pPr>
            <a:r>
              <a:rPr lang="en-US" dirty="0" smtClean="0"/>
              <a:t>Expected unique valid plaintext , (no spurious keys) achieved at </a:t>
            </a:r>
            <a:r>
              <a:rPr lang="en-US" dirty="0" smtClean="0">
                <a:solidFill>
                  <a:schemeClr val="accent6"/>
                </a:solidFill>
              </a:rPr>
              <a:t>unicity distance</a:t>
            </a:r>
          </a:p>
          <a:p>
            <a:pPr marL="182880" indent="-182880" algn="ctr">
              <a:lnSpc>
                <a:spcPct val="120000"/>
              </a:lnSpc>
              <a:buNone/>
            </a:pPr>
            <a:r>
              <a:rPr lang="en-US" dirty="0" smtClean="0"/>
              <a:t>n = k / (1</a:t>
            </a:r>
            <a:r>
              <a:rPr lang="en-US" dirty="0" smtClean="0">
                <a:latin typeface="Symbol" pitchFamily="18" charset="2"/>
              </a:rPr>
              <a:t>-a</a:t>
            </a:r>
            <a:r>
              <a:rPr lang="en-US" dirty="0" smtClean="0"/>
              <a:t>)</a:t>
            </a:r>
          </a:p>
          <a:p>
            <a:pPr marL="182880" indent="-182880">
              <a:lnSpc>
                <a:spcPct val="120000"/>
              </a:lnSpc>
            </a:pPr>
            <a:r>
              <a:rPr lang="en-US" dirty="0" smtClean="0"/>
              <a:t>For English text and 256-bit keys, unicity distance is 304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4509D-F445-49B1-BB62-E85722A9DC0D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2209800"/>
            <a:ext cx="40386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letter is uniquely replaced by another.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26! possible </a:t>
            </a:r>
            <a:r>
              <a:rPr lang="en-US" sz="2800" dirty="0" smtClean="0"/>
              <a:t>substitution ciphers. </a:t>
            </a:r>
            <a:endParaRPr lang="en-US" sz="2800" dirty="0"/>
          </a:p>
          <a:p>
            <a:r>
              <a:rPr lang="en-US" sz="2800" dirty="0" smtClean="0"/>
              <a:t>There </a:t>
            </a:r>
            <a:r>
              <a:rPr lang="en-US" sz="2800" dirty="0"/>
              <a:t>are more than </a:t>
            </a:r>
            <a:r>
              <a:rPr lang="en-US" sz="2800" dirty="0" smtClean="0"/>
              <a:t>4.03 x 10</a:t>
            </a:r>
            <a:r>
              <a:rPr lang="en-US" sz="2800" baseline="30000" dirty="0" smtClean="0"/>
              <a:t>26</a:t>
            </a:r>
            <a:r>
              <a:rPr lang="en-US" sz="2800" dirty="0" smtClean="0"/>
              <a:t> </a:t>
            </a:r>
            <a:r>
              <a:rPr lang="en-US" sz="2800" dirty="0"/>
              <a:t>such ciphers.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31" y="3276599"/>
            <a:ext cx="4052869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48200" y="1752600"/>
            <a:ext cx="42672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 popular substitution “cipher” for some Internet posts is ROT13.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21776" y="6193949"/>
            <a:ext cx="3365024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Public domain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image from http://en.wikipedia.org/wiki/File:ROT13.png</a:t>
            </a:r>
          </a:p>
        </p:txBody>
      </p:sp>
    </p:spTree>
    <p:extLst>
      <p:ext uri="{BB962C8B-B14F-4D97-AF65-F5344CB8AC3E}">
        <p14:creationId xmlns:p14="http://schemas.microsoft.com/office/powerpoint/2010/main" val="170654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Frequency Analysis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4509D-F445-49B1-BB62-E85722A9DC0D}" type="datetime1">
              <a:rPr lang="en-US" smtClean="0"/>
              <a:pPr>
                <a:defRPr/>
              </a:pPr>
              <a:t>8/22/2017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Cryptography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382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Letters in a natural language, like English, are not uniformly distributed.</a:t>
            </a:r>
          </a:p>
          <a:p>
            <a:r>
              <a:rPr lang="en-US" dirty="0" smtClean="0"/>
              <a:t>Knowledge of letter frequencies, including pairs and triples can be used in cryptologic attacks against substitution ciphers.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3" t="40598" r="13277" b="11777"/>
          <a:stretch/>
        </p:blipFill>
        <p:spPr bwMode="auto">
          <a:xfrm>
            <a:off x="1447800" y="3820292"/>
            <a:ext cx="6629400" cy="296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19200" y="60198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4558</Words>
  <Application>Microsoft Office PowerPoint</Application>
  <PresentationFormat>On-screen Show (4:3)</PresentationFormat>
  <Paragraphs>1138</Paragraphs>
  <Slides>64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Arial Narrow</vt:lpstr>
      <vt:lpstr>Calibri</vt:lpstr>
      <vt:lpstr>Script MT Bold</vt:lpstr>
      <vt:lpstr>Symbol</vt:lpstr>
      <vt:lpstr>Times New Roman</vt:lpstr>
      <vt:lpstr>Wingdings</vt:lpstr>
      <vt:lpstr>Office Theme</vt:lpstr>
      <vt:lpstr>Worksheet</vt:lpstr>
      <vt:lpstr>Chart</vt:lpstr>
      <vt:lpstr>Cryptography</vt:lpstr>
      <vt:lpstr>Symmetric Cryptosystem</vt:lpstr>
      <vt:lpstr>Basics</vt:lpstr>
      <vt:lpstr>Attacks</vt:lpstr>
      <vt:lpstr>Brute-Force Attack</vt:lpstr>
      <vt:lpstr>Encrypting English Text</vt:lpstr>
      <vt:lpstr>Entropy of Natural Language</vt:lpstr>
      <vt:lpstr>Substitution Ciphers</vt:lpstr>
      <vt:lpstr>Frequency Analysis</vt:lpstr>
      <vt:lpstr>Substitution Boxes</vt:lpstr>
      <vt:lpstr>One-Time Pads</vt:lpstr>
      <vt:lpstr>Weaknesses of the One-Time Pad</vt:lpstr>
      <vt:lpstr>Block Ciphers</vt:lpstr>
      <vt:lpstr>Padding</vt:lpstr>
      <vt:lpstr>Block Ciphers in Practice</vt:lpstr>
      <vt:lpstr>The Advanced Encryption Standard (AES)</vt:lpstr>
      <vt:lpstr>AES Round Structure</vt:lpstr>
      <vt:lpstr>AES Rounds</vt:lpstr>
      <vt:lpstr>Block Cipher Modes</vt:lpstr>
      <vt:lpstr>Strengths and Weaknesses of ECB</vt:lpstr>
      <vt:lpstr>Cipher Block Chaining (CBC) Mode</vt:lpstr>
      <vt:lpstr>Strengths and Weaknesses of CBC</vt:lpstr>
      <vt:lpstr>Java AES Encryption Example</vt:lpstr>
      <vt:lpstr>Stream Cipher</vt:lpstr>
      <vt:lpstr>Key Stream Generation</vt:lpstr>
      <vt:lpstr>Attacks on Stream Ciphers</vt:lpstr>
      <vt:lpstr>Public Key Encryption</vt:lpstr>
      <vt:lpstr>Facts About Numbers</vt:lpstr>
      <vt:lpstr>Greatest Common Divisor</vt:lpstr>
      <vt:lpstr>Modular Arithmetic</vt:lpstr>
      <vt:lpstr>Euclid’s GCD Algorithm</vt:lpstr>
      <vt:lpstr>Analysis</vt:lpstr>
      <vt:lpstr>Multiplicative Inverses (1)</vt:lpstr>
      <vt:lpstr>Multiplicative Inverses (2)</vt:lpstr>
      <vt:lpstr>Example: Measuring Lengths</vt:lpstr>
      <vt:lpstr>Example: Double Hashing</vt:lpstr>
      <vt:lpstr>Powers</vt:lpstr>
      <vt:lpstr>Fermat’s Little Theorem</vt:lpstr>
      <vt:lpstr>Euler’s Theorem</vt:lpstr>
      <vt:lpstr>RSA Cryptosystem</vt:lpstr>
      <vt:lpstr>Complete RSA Example</vt:lpstr>
      <vt:lpstr>Security</vt:lpstr>
      <vt:lpstr>Correctness</vt:lpstr>
      <vt:lpstr>Algorithmic Issues</vt:lpstr>
      <vt:lpstr>Modular Power</vt:lpstr>
      <vt:lpstr>Modular Inverse</vt:lpstr>
      <vt:lpstr>Pseudoprimality Testing</vt:lpstr>
      <vt:lpstr>Randomized Primality Testing</vt:lpstr>
      <vt:lpstr>Cryptographic Hash Functions</vt:lpstr>
      <vt:lpstr>Hash Functions</vt:lpstr>
      <vt:lpstr>Cryptographic Hash Functions</vt:lpstr>
      <vt:lpstr>Birthday Attack</vt:lpstr>
      <vt:lpstr>Message-Digest Algorithm 5 (MD5)</vt:lpstr>
      <vt:lpstr>Secure Hash Algorithm (SHA)</vt:lpstr>
      <vt:lpstr>Iterated Hash Function</vt:lpstr>
      <vt:lpstr>Data Integrity:  Applications of Cryptographic  Hash Functions</vt:lpstr>
      <vt:lpstr>Message Authentication Code (MAC)</vt:lpstr>
      <vt:lpstr>HMAC</vt:lpstr>
      <vt:lpstr>Securing a Communication Channel</vt:lpstr>
      <vt:lpstr>Hash Chain</vt:lpstr>
      <vt:lpstr>Validation Chain</vt:lpstr>
      <vt:lpstr>Hash Tree</vt:lpstr>
      <vt:lpstr>Hash Tree Authentication</vt:lpstr>
      <vt:lpstr>Stream Authentication with Packet Losses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Cryptography</dc:title>
  <dc:creator>Roberto Tamassia</dc:creator>
  <cp:lastModifiedBy>Computer Science</cp:lastModifiedBy>
  <cp:revision>261</cp:revision>
  <dcterms:created xsi:type="dcterms:W3CDTF">2008-02-23T17:59:12Z</dcterms:created>
  <dcterms:modified xsi:type="dcterms:W3CDTF">2017-08-22T19:22:14Z</dcterms:modified>
</cp:coreProperties>
</file>