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76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76983" autoAdjust="0"/>
  </p:normalViewPr>
  <p:slideViewPr>
    <p:cSldViewPr snapToGrid="0" snapToObjects="1">
      <p:cViewPr>
        <p:scale>
          <a:sx n="85" d="100"/>
          <a:sy n="85" d="100"/>
        </p:scale>
        <p:origin x="-139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6A1F4-9A0E-FD44-9E08-2F01FC83C65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C185D-1CCD-C34E-8540-C1E2F7B1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97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387A5-7642-7246-AB71-C11B8ED2F83B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B6D-ACC4-7B41-B00A-72405D9F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7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>
                <a:latin typeface="Times New Roman" charset="0"/>
              </a:rPr>
              <a:t>Example</a:t>
            </a:r>
            <a:r>
              <a:rPr lang="de-DE" dirty="0" smtClean="0">
                <a:latin typeface="Times New Roman" charset="0"/>
              </a:rPr>
              <a:t>:  Encryption </a:t>
            </a:r>
            <a:r>
              <a:rPr lang="de-DE" dirty="0" err="1" smtClean="0">
                <a:latin typeface="Times New Roman" charset="0"/>
              </a:rPr>
              <a:t>of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the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letter</a:t>
            </a:r>
            <a:r>
              <a:rPr lang="de-DE" dirty="0" smtClean="0">
                <a:latin typeface="Times New Roman" charset="0"/>
              </a:rPr>
              <a:t> „A“ </a:t>
            </a:r>
            <a:r>
              <a:rPr lang="de-DE" dirty="0" err="1" smtClean="0">
                <a:latin typeface="Times New Roman" charset="0"/>
              </a:rPr>
              <a:t>by</a:t>
            </a:r>
            <a:r>
              <a:rPr lang="de-DE" dirty="0" smtClean="0">
                <a:latin typeface="Times New Roman" charset="0"/>
              </a:rPr>
              <a:t> Alice.</a:t>
            </a:r>
          </a:p>
          <a:p>
            <a:r>
              <a:rPr lang="de-DE" dirty="0" smtClean="0">
                <a:latin typeface="Times New Roman" charset="0"/>
              </a:rPr>
              <a:t>„A“ </a:t>
            </a:r>
            <a:r>
              <a:rPr lang="de-DE" dirty="0" err="1" smtClean="0">
                <a:latin typeface="Times New Roman" charset="0"/>
              </a:rPr>
              <a:t>is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given</a:t>
            </a:r>
            <a:r>
              <a:rPr lang="de-DE" dirty="0" smtClean="0">
                <a:latin typeface="Times New Roman" charset="0"/>
              </a:rPr>
              <a:t> in ASCII </a:t>
            </a:r>
            <a:r>
              <a:rPr lang="de-DE" dirty="0" err="1" smtClean="0">
                <a:latin typeface="Times New Roman" charset="0"/>
              </a:rPr>
              <a:t>code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as</a:t>
            </a:r>
            <a:r>
              <a:rPr lang="de-DE" dirty="0" smtClean="0">
                <a:latin typeface="Times New Roman" charset="0"/>
              </a:rPr>
              <a:t> 65</a:t>
            </a:r>
            <a:r>
              <a:rPr lang="de-DE" baseline="-25000" dirty="0" smtClean="0">
                <a:latin typeface="Times New Roman" charset="0"/>
              </a:rPr>
              <a:t>10</a:t>
            </a:r>
            <a:r>
              <a:rPr lang="de-DE" dirty="0" smtClean="0">
                <a:latin typeface="Times New Roman" charset="0"/>
              </a:rPr>
              <a:t> = 1000001</a:t>
            </a:r>
            <a:r>
              <a:rPr lang="de-DE" baseline="-25000" dirty="0" smtClean="0">
                <a:latin typeface="Times New Roman" charset="0"/>
              </a:rPr>
              <a:t>2</a:t>
            </a:r>
            <a:r>
              <a:rPr lang="de-DE" dirty="0" smtClean="0">
                <a:latin typeface="Times New Roman" charset="0"/>
              </a:rPr>
              <a:t>.</a:t>
            </a:r>
          </a:p>
          <a:p>
            <a:r>
              <a:rPr lang="de-DE" dirty="0" err="1" smtClean="0">
                <a:latin typeface="Times New Roman" charset="0"/>
              </a:rPr>
              <a:t>Let's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assume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that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the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first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key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stream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bits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are</a:t>
            </a:r>
            <a:endParaRPr lang="de-DE" dirty="0" smtClean="0">
              <a:latin typeface="Times New Roman" charset="0"/>
            </a:endParaRPr>
          </a:p>
          <a:p>
            <a:r>
              <a:rPr lang="de-DE" dirty="0" smtClean="0">
                <a:latin typeface="Times New Roman" charset="0"/>
                <a:cs typeface="Times New Roman" charset="0"/>
                <a:sym typeface="Symbol" charset="0"/>
              </a:rPr>
              <a:t></a:t>
            </a:r>
            <a:r>
              <a:rPr lang="de-DE" dirty="0" smtClean="0">
                <a:latin typeface="Times New Roman" charset="0"/>
              </a:rPr>
              <a:t> z1, ... , z7 = 0101101</a:t>
            </a:r>
          </a:p>
          <a:p>
            <a:r>
              <a:rPr lang="de-DE" dirty="0" smtClean="0">
                <a:latin typeface="Times New Roman" charset="0"/>
              </a:rPr>
              <a:t>Encryption </a:t>
            </a:r>
            <a:r>
              <a:rPr lang="de-DE" dirty="0" err="1" smtClean="0">
                <a:latin typeface="Times New Roman" charset="0"/>
              </a:rPr>
              <a:t>by</a:t>
            </a:r>
            <a:r>
              <a:rPr lang="de-DE" dirty="0" smtClean="0">
                <a:latin typeface="Times New Roman" charset="0"/>
              </a:rPr>
              <a:t> Alice: </a:t>
            </a:r>
          </a:p>
          <a:p>
            <a:r>
              <a:rPr lang="de-DE" dirty="0" smtClean="0">
                <a:latin typeface="Times New Roman" charset="0"/>
              </a:rPr>
              <a:t> 	</a:t>
            </a:r>
            <a:r>
              <a:rPr lang="de-DE" dirty="0" err="1" smtClean="0">
                <a:latin typeface="Times New Roman" charset="0"/>
              </a:rPr>
              <a:t>plaintext</a:t>
            </a:r>
            <a:r>
              <a:rPr lang="de-DE" dirty="0" smtClean="0">
                <a:latin typeface="Times New Roman" charset="0"/>
              </a:rPr>
              <a:t> xi:		1000001	= „A“ (ASCII </a:t>
            </a:r>
            <a:r>
              <a:rPr lang="de-DE" dirty="0" err="1" smtClean="0">
                <a:latin typeface="Times New Roman" charset="0"/>
              </a:rPr>
              <a:t>symbol</a:t>
            </a:r>
            <a:r>
              <a:rPr lang="de-DE" dirty="0" smtClean="0">
                <a:latin typeface="Times New Roman" charset="0"/>
              </a:rPr>
              <a:t>)</a:t>
            </a:r>
          </a:p>
          <a:p>
            <a:r>
              <a:rPr lang="de-DE" dirty="0" smtClean="0">
                <a:latin typeface="Times New Roman" charset="0"/>
              </a:rPr>
              <a:t> 	</a:t>
            </a:r>
            <a:r>
              <a:rPr lang="de-DE" dirty="0" err="1" smtClean="0">
                <a:latin typeface="Times New Roman" charset="0"/>
              </a:rPr>
              <a:t>key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stream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zi</a:t>
            </a:r>
            <a:r>
              <a:rPr lang="de-DE" dirty="0" smtClean="0">
                <a:latin typeface="Times New Roman" charset="0"/>
              </a:rPr>
              <a:t>: 	0101101</a:t>
            </a:r>
          </a:p>
          <a:p>
            <a:r>
              <a:rPr lang="de-DE" dirty="0" smtClean="0">
                <a:latin typeface="Times New Roman" charset="0"/>
              </a:rPr>
              <a:t>	</a:t>
            </a:r>
            <a:r>
              <a:rPr lang="de-DE" dirty="0" err="1" smtClean="0">
                <a:latin typeface="Times New Roman" charset="0"/>
              </a:rPr>
              <a:t>ciphertext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yi</a:t>
            </a:r>
            <a:r>
              <a:rPr lang="de-DE" dirty="0" smtClean="0">
                <a:latin typeface="Times New Roman" charset="0"/>
              </a:rPr>
              <a:t>:	1101100	= „l“  (ASCII </a:t>
            </a:r>
            <a:r>
              <a:rPr lang="de-DE" dirty="0" err="1" smtClean="0">
                <a:latin typeface="Times New Roman" charset="0"/>
              </a:rPr>
              <a:t>symbol</a:t>
            </a:r>
            <a:r>
              <a:rPr lang="de-DE" dirty="0" smtClean="0">
                <a:latin typeface="Times New Roman" charset="0"/>
              </a:rPr>
              <a:t>)</a:t>
            </a:r>
          </a:p>
          <a:p>
            <a:r>
              <a:rPr lang="de-DE" dirty="0" err="1" smtClean="0">
                <a:latin typeface="Times New Roman" charset="0"/>
              </a:rPr>
              <a:t>Decryption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by</a:t>
            </a:r>
            <a:r>
              <a:rPr lang="de-DE" dirty="0" smtClean="0">
                <a:latin typeface="Times New Roman" charset="0"/>
              </a:rPr>
              <a:t> Bob:   </a:t>
            </a:r>
          </a:p>
          <a:p>
            <a:r>
              <a:rPr lang="de-DE" dirty="0" smtClean="0">
                <a:latin typeface="Times New Roman" charset="0"/>
              </a:rPr>
              <a:t>	</a:t>
            </a:r>
            <a:r>
              <a:rPr lang="de-DE" dirty="0" err="1" smtClean="0">
                <a:latin typeface="Times New Roman" charset="0"/>
              </a:rPr>
              <a:t>ciphertext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yi</a:t>
            </a:r>
            <a:r>
              <a:rPr lang="de-DE" dirty="0" smtClean="0">
                <a:latin typeface="Times New Roman" charset="0"/>
              </a:rPr>
              <a:t>: 	1101100 	= „l“ (ASCII </a:t>
            </a:r>
            <a:r>
              <a:rPr lang="de-DE" dirty="0" err="1" smtClean="0">
                <a:latin typeface="Times New Roman" charset="0"/>
              </a:rPr>
              <a:t>symbol</a:t>
            </a:r>
            <a:r>
              <a:rPr lang="de-DE" dirty="0" smtClean="0">
                <a:latin typeface="Times New Roman" charset="0"/>
              </a:rPr>
              <a:t>)</a:t>
            </a:r>
          </a:p>
          <a:p>
            <a:r>
              <a:rPr lang="de-DE" dirty="0" smtClean="0">
                <a:latin typeface="Times New Roman" charset="0"/>
              </a:rPr>
              <a:t>	</a:t>
            </a:r>
            <a:r>
              <a:rPr lang="de-DE" dirty="0" err="1" smtClean="0">
                <a:latin typeface="Times New Roman" charset="0"/>
              </a:rPr>
              <a:t>key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stream</a:t>
            </a:r>
            <a:r>
              <a:rPr lang="de-DE" dirty="0" smtClean="0">
                <a:latin typeface="Times New Roman" charset="0"/>
              </a:rPr>
              <a:t> </a:t>
            </a:r>
            <a:r>
              <a:rPr lang="de-DE" dirty="0" err="1" smtClean="0">
                <a:latin typeface="Times New Roman" charset="0"/>
              </a:rPr>
              <a:t>zi</a:t>
            </a:r>
            <a:r>
              <a:rPr lang="de-DE" dirty="0" smtClean="0">
                <a:latin typeface="Times New Roman" charset="0"/>
              </a:rPr>
              <a:t>:	0101101</a:t>
            </a:r>
          </a:p>
          <a:p>
            <a:r>
              <a:rPr lang="de-DE" dirty="0" smtClean="0">
                <a:latin typeface="Times New Roman" charset="0"/>
              </a:rPr>
              <a:t>	</a:t>
            </a:r>
            <a:r>
              <a:rPr lang="de-DE" dirty="0" err="1" smtClean="0">
                <a:latin typeface="Times New Roman" charset="0"/>
              </a:rPr>
              <a:t>plaintext</a:t>
            </a:r>
            <a:r>
              <a:rPr lang="de-DE" dirty="0" smtClean="0">
                <a:latin typeface="Times New Roman" charset="0"/>
              </a:rPr>
              <a:t> xi:		1000001	= „A“ (ASCII </a:t>
            </a:r>
            <a:r>
              <a:rPr lang="de-DE" dirty="0" err="1" smtClean="0">
                <a:latin typeface="Times New Roman" charset="0"/>
              </a:rPr>
              <a:t>symbol</a:t>
            </a:r>
            <a:r>
              <a:rPr lang="de-DE" dirty="0" smtClean="0">
                <a:latin typeface="Times New Roman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B6D-ACC4-7B41-B00A-72405D9FD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586D-9B7E-5146-B026-3E10D5A35E6B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3647-D2C3-E640-8B52-1631C99CDCBC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1918-AEB3-DE47-A4B3-F6732E5D5F93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9-02AF-EB46-837C-3305114E9460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79C6-52E3-0A4A-8CF7-F4E6BD6A666F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DED-5046-944E-A136-971A35F3E758}" type="datetime1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8761-0A1C-9F47-AE6E-864257A661DB}" type="datetime1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B0C-6152-C34B-A961-A6EE967101B8}" type="datetime1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10F-AEE3-9044-AC96-FC542C896211}" type="datetime1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DA80-F7F7-0648-A24F-1C584AB09C20}" type="datetime1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453-59C0-C746-9AE3-7EA5AEFCE85C}" type="datetime1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AE7FADF-DF64-D74E-AE0E-69020C40DB31}" type="datetime1">
              <a:rPr lang="en-US" smtClean="0"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Stream Ciphers</a:t>
            </a:r>
            <a:endParaRPr lang="en-US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</a:t>
            </a:r>
            <a:r>
              <a:rPr lang="en-US" sz="2400" dirty="0" smtClean="0">
                <a:solidFill>
                  <a:schemeClr val="tx1"/>
                </a:solidFill>
              </a:rPr>
              <a:t>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RNGs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055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Based </a:t>
            </a:r>
            <a:r>
              <a:rPr lang="en-US" sz="2400" dirty="0">
                <a:latin typeface="Arial" charset="0"/>
              </a:rPr>
              <a:t>on physical random processes: coin flipping, dice rolling, semiconductor noise, radioactive decay, mouse movement, clock jitter of digital circuits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Output stream </a:t>
            </a:r>
            <a:r>
              <a:rPr lang="en-US" sz="2400" i="1" dirty="0" err="1">
                <a:latin typeface="Arial" charset="0"/>
              </a:rPr>
              <a:t>s</a:t>
            </a:r>
            <a:r>
              <a:rPr lang="en-US" sz="2400" i="1" baseline="-250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 should have good statistical properties: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Pr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i="1" dirty="0" err="1">
                <a:latin typeface="Arial" charset="0"/>
              </a:rPr>
              <a:t>s</a:t>
            </a:r>
            <a:r>
              <a:rPr lang="en-US" sz="2400" i="1" baseline="-250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= 0) = </a:t>
            </a:r>
            <a:r>
              <a:rPr lang="en-US" sz="2400" dirty="0" err="1">
                <a:latin typeface="Arial" charset="0"/>
              </a:rPr>
              <a:t>Pr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i="1" dirty="0" err="1">
                <a:latin typeface="Arial" charset="0"/>
              </a:rPr>
              <a:t>s</a:t>
            </a:r>
            <a:r>
              <a:rPr lang="en-US" sz="2400" i="1" baseline="-250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= 1) = 50% (often achieved by post-processing)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Output can neither be predicted nor be reproduced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4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RNGs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613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Typically used for generation of keys, </a:t>
            </a:r>
            <a:r>
              <a:rPr lang="en-US" sz="2400" dirty="0" err="1">
                <a:latin typeface="Arial" charset="0"/>
              </a:rPr>
              <a:t>nonces</a:t>
            </a:r>
            <a:r>
              <a:rPr lang="en-US" sz="2400" dirty="0">
                <a:latin typeface="Arial" charset="0"/>
              </a:rPr>
              <a:t> (used only-once values) and for many other purposes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F:\Arbeit\book\grundlagen_krypto\Slides\resources\DilbertTR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22239"/>
            <a:ext cx="722075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71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Pseudo 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614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Generate </a:t>
            </a:r>
            <a:r>
              <a:rPr lang="en-US" sz="2400" dirty="0">
                <a:latin typeface="Arial" charset="0"/>
              </a:rPr>
              <a:t>sequences from initial seed value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Typically, output stream has good statistical properties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Output can be reproduced and can be </a:t>
            </a:r>
            <a:r>
              <a:rPr lang="en-US" sz="2400" dirty="0" smtClean="0">
                <a:latin typeface="Arial" charset="0"/>
              </a:rPr>
              <a:t>predicted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Arial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>
                <a:latin typeface="Arial" charset="0"/>
              </a:rPr>
              <a:t>Often computed in a recursive way: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778597"/>
              </p:ext>
            </p:extLst>
          </p:nvPr>
        </p:nvGraphicFramePr>
        <p:xfrm>
          <a:off x="2278528" y="4216492"/>
          <a:ext cx="3746697" cy="126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Formel" r:id="rId3" imgW="1358900" imgH="457200" progId="Equation.3">
                  <p:embed/>
                </p:oleObj>
              </mc:Choice>
              <mc:Fallback>
                <p:oleObj name="Formel" r:id="rId3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528" y="4216492"/>
                        <a:ext cx="3746697" cy="1260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43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Pseudo RNG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sp>
        <p:nvSpPr>
          <p:cNvPr id="7" name="Rechteck 10"/>
          <p:cNvSpPr/>
          <p:nvPr/>
        </p:nvSpPr>
        <p:spPr bwMode="auto">
          <a:xfrm>
            <a:off x="1685539" y="2091320"/>
            <a:ext cx="5889625" cy="1748562"/>
          </a:xfrm>
          <a:prstGeom prst="rect">
            <a:avLst/>
          </a:prstGeom>
          <a:ln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1756978" y="2162757"/>
            <a:ext cx="58181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Example: </a:t>
            </a:r>
            <a:r>
              <a:rPr lang="en-US" i="1" dirty="0"/>
              <a:t>rand() function </a:t>
            </a:r>
            <a:r>
              <a:rPr lang="en-US" dirty="0"/>
              <a:t>in ANSI 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4827"/>
              </p:ext>
            </p:extLst>
          </p:nvPr>
        </p:nvGraphicFramePr>
        <p:xfrm>
          <a:off x="2114164" y="2608587"/>
          <a:ext cx="5207001" cy="113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Formel" r:id="rId3" imgW="2222500" imgH="482600" progId="Equation.3">
                  <p:embed/>
                </p:oleObj>
              </mc:Choice>
              <mc:Fallback>
                <p:oleObj name="Formel" r:id="rId3" imgW="2222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164" y="2608587"/>
                        <a:ext cx="5207001" cy="1131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1"/>
          <p:cNvSpPr txBox="1">
            <a:spLocks noChangeArrowheads="1"/>
          </p:cNvSpPr>
          <p:nvPr/>
        </p:nvSpPr>
        <p:spPr bwMode="auto">
          <a:xfrm>
            <a:off x="881529" y="4576225"/>
            <a:ext cx="7450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Most PRNGs have bad cryptographic properties!</a:t>
            </a:r>
          </a:p>
        </p:txBody>
      </p:sp>
    </p:spTree>
    <p:extLst>
      <p:ext uri="{BB962C8B-B14F-4D97-AF65-F5344CB8AC3E}">
        <p14:creationId xmlns:p14="http://schemas.microsoft.com/office/powerpoint/2010/main" val="258953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Example: a </a:t>
            </a:r>
            <a:r>
              <a:rPr lang="en-US" dirty="0">
                <a:latin typeface="Arial" charset="0"/>
              </a:rPr>
              <a:t>Simple PRNG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23765"/>
            <a:ext cx="8229600" cy="2002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Assumptions:</a:t>
            </a:r>
            <a:endParaRPr lang="en-US" sz="2400" dirty="0"/>
          </a:p>
          <a:p>
            <a:r>
              <a:rPr lang="en-US" sz="2400" dirty="0">
                <a:latin typeface="Arial" charset="0"/>
              </a:rPr>
              <a:t>U</a:t>
            </a:r>
            <a:r>
              <a:rPr lang="en-US" sz="2400" dirty="0" smtClean="0">
                <a:latin typeface="Arial" charset="0"/>
              </a:rPr>
              <a:t>nknown </a:t>
            </a:r>
            <a:r>
              <a:rPr lang="en-US" sz="2400" i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i="1" dirty="0">
                <a:latin typeface="Arial" charset="0"/>
              </a:rPr>
              <a:t>B and S</a:t>
            </a:r>
            <a:r>
              <a:rPr lang="en-US" sz="2400" i="1" baseline="-25000" dirty="0">
                <a:latin typeface="Arial" charset="0"/>
              </a:rPr>
              <a:t>0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as </a:t>
            </a:r>
            <a:r>
              <a:rPr lang="en-US" sz="2400" dirty="0" smtClean="0">
                <a:latin typeface="Arial" charset="0"/>
              </a:rPr>
              <a:t>key</a:t>
            </a:r>
          </a:p>
          <a:p>
            <a:r>
              <a:rPr lang="en-US" sz="2400" dirty="0" smtClean="0">
                <a:latin typeface="Arial" charset="0"/>
              </a:rPr>
              <a:t>Size </a:t>
            </a:r>
            <a:r>
              <a:rPr lang="en-US" sz="2400" dirty="0">
                <a:latin typeface="Arial" charset="0"/>
              </a:rPr>
              <a:t>of </a:t>
            </a:r>
            <a:r>
              <a:rPr lang="en-US" sz="2400" i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i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and 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i="1" baseline="-25000" dirty="0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to be 100 </a:t>
            </a:r>
            <a:r>
              <a:rPr lang="en-US" sz="2400" dirty="0" smtClean="0">
                <a:latin typeface="Arial" charset="0"/>
              </a:rPr>
              <a:t>bit</a:t>
            </a:r>
          </a:p>
          <a:p>
            <a:r>
              <a:rPr lang="en-US" sz="2400" dirty="0" smtClean="0">
                <a:latin typeface="Arial" charset="0"/>
              </a:rPr>
              <a:t>300 </a:t>
            </a:r>
            <a:r>
              <a:rPr lang="en-US" sz="2400" dirty="0">
                <a:latin typeface="Arial" charset="0"/>
              </a:rPr>
              <a:t>bit of output are known, i.e. 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i="1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i="1" baseline="-25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 and 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i="1" baseline="-25000" dirty="0">
                <a:latin typeface="Arial" charset="0"/>
              </a:rPr>
              <a:t>3</a:t>
            </a:r>
            <a:r>
              <a:rPr lang="en-US" sz="2400" dirty="0">
                <a:latin typeface="Arial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99573" y="1667332"/>
            <a:ext cx="7073247" cy="2112788"/>
            <a:chOff x="785812" y="1861565"/>
            <a:chExt cx="7073247" cy="2112788"/>
          </a:xfrm>
        </p:grpSpPr>
        <p:sp>
          <p:nvSpPr>
            <p:cNvPr id="5" name="Rechteck 10"/>
            <p:cNvSpPr/>
            <p:nvPr/>
          </p:nvSpPr>
          <p:spPr bwMode="auto">
            <a:xfrm>
              <a:off x="785812" y="1861565"/>
              <a:ext cx="6735203" cy="2112788"/>
            </a:xfrm>
            <a:prstGeom prst="rect">
              <a:avLst/>
            </a:prstGeom>
            <a:ln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feld 8"/>
            <p:cNvSpPr txBox="1">
              <a:spLocks noChangeArrowheads="1"/>
            </p:cNvSpPr>
            <p:nvPr/>
          </p:nvSpPr>
          <p:spPr bwMode="auto">
            <a:xfrm>
              <a:off x="785813" y="1977825"/>
              <a:ext cx="707324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/>
                <a:t>Simple PRNG: </a:t>
              </a:r>
              <a:r>
                <a:rPr lang="en-US" b="1" dirty="0"/>
                <a:t>Linear </a:t>
              </a:r>
              <a:r>
                <a:rPr lang="en-US" b="1" dirty="0" err="1"/>
                <a:t>Congruential</a:t>
              </a:r>
              <a:r>
                <a:rPr lang="en-US" b="1" dirty="0"/>
                <a:t> Generator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graphicFrame>
          <p:nvGraphicFramePr>
            <p:cNvPr id="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141457"/>
                </p:ext>
              </p:extLst>
            </p:nvPr>
          </p:nvGraphicFramePr>
          <p:xfrm>
            <a:off x="1012359" y="2579115"/>
            <a:ext cx="3529759" cy="1236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4" name="Formel" r:id="rId3" imgW="1308100" imgH="457200" progId="Equation.3">
                    <p:embed/>
                  </p:oleObj>
                </mc:Choice>
                <mc:Fallback>
                  <p:oleObj name="Formel" r:id="rId3" imgW="13081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359" y="2579115"/>
                          <a:ext cx="3529759" cy="1236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341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Cryptanalyzing a Simple PRNG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428"/>
            <a:ext cx="8229600" cy="26299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>
                <a:latin typeface="Arial" charset="0"/>
                <a:sym typeface="Wingdings"/>
              </a:rPr>
              <a:t>D</a:t>
            </a:r>
            <a:r>
              <a:rPr lang="en-US" sz="2400" dirty="0" smtClean="0">
                <a:latin typeface="Arial" charset="0"/>
              </a:rPr>
              <a:t>irectly </a:t>
            </a:r>
            <a:r>
              <a:rPr lang="en-US" sz="2400" dirty="0">
                <a:latin typeface="Arial" charset="0"/>
              </a:rPr>
              <a:t>reveals A and B. All 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i="1" baseline="-25000" dirty="0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can be computed easily!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092366"/>
              </p:ext>
            </p:extLst>
          </p:nvPr>
        </p:nvGraphicFramePr>
        <p:xfrm>
          <a:off x="911504" y="1425575"/>
          <a:ext cx="312102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3" imgW="1219200" imgH="495300" progId="Equation.3">
                  <p:embed/>
                </p:oleObj>
              </mc:Choice>
              <mc:Fallback>
                <p:oleObj name="Equation" r:id="rId3" imgW="1219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504" y="1425575"/>
                        <a:ext cx="3121025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11"/>
          <p:cNvSpPr txBox="1">
            <a:spLocks noChangeArrowheads="1"/>
          </p:cNvSpPr>
          <p:nvPr/>
        </p:nvSpPr>
        <p:spPr bwMode="auto">
          <a:xfrm>
            <a:off x="457200" y="4928254"/>
            <a:ext cx="8215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Bad cryptographic properties due to the linearity of most </a:t>
            </a:r>
            <a:r>
              <a:rPr lang="en-US" b="1" dirty="0" smtClean="0">
                <a:solidFill>
                  <a:srgbClr val="FF0000"/>
                </a:solidFill>
              </a:rPr>
              <a:t>PRNGs!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56152"/>
              </p:ext>
            </p:extLst>
          </p:nvPr>
        </p:nvGraphicFramePr>
        <p:xfrm>
          <a:off x="911504" y="3303588"/>
          <a:ext cx="5722938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5" imgW="2235200" imgH="495300" progId="Equation.3">
                  <p:embed/>
                </p:oleObj>
              </mc:Choice>
              <mc:Fallback>
                <p:oleObj name="Equation" r:id="rId5" imgW="2235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504" y="3303588"/>
                        <a:ext cx="5722938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39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97271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Cryptographically Secure </a:t>
            </a:r>
            <a:r>
              <a:rPr lang="en-US" dirty="0" smtClean="0">
                <a:latin typeface="Arial" charset="0"/>
              </a:rPr>
              <a:t>PRNG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8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charset="0"/>
              </a:rPr>
              <a:t>Special </a:t>
            </a:r>
            <a:r>
              <a:rPr lang="en-US" dirty="0">
                <a:latin typeface="Arial" charset="0"/>
              </a:rPr>
              <a:t>PRNG with additional property: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Output must be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unpredictable</a:t>
            </a:r>
          </a:p>
          <a:p>
            <a:pPr>
              <a:buFontTx/>
              <a:buNone/>
            </a:pPr>
            <a:endParaRPr lang="en-US" sz="1200" b="1" dirty="0">
              <a:latin typeface="Arial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Arial" charset="0"/>
              </a:rPr>
              <a:t>More </a:t>
            </a:r>
            <a:r>
              <a:rPr lang="en-US" b="1" dirty="0">
                <a:latin typeface="Arial" charset="0"/>
              </a:rPr>
              <a:t>precisely: </a:t>
            </a:r>
            <a:r>
              <a:rPr lang="en-US" dirty="0">
                <a:latin typeface="Arial" charset="0"/>
              </a:rPr>
              <a:t>Given 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 consecutive bits of output </a:t>
            </a:r>
            <a:r>
              <a:rPr lang="en-US" i="1" dirty="0" err="1">
                <a:latin typeface="Arial" charset="0"/>
              </a:rPr>
              <a:t>s</a:t>
            </a:r>
            <a:r>
              <a:rPr lang="en-US" i="1" baseline="-25000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 , the following output  bits </a:t>
            </a:r>
            <a:r>
              <a:rPr lang="en-US" i="1" dirty="0">
                <a:latin typeface="Arial" charset="0"/>
              </a:rPr>
              <a:t>s</a:t>
            </a:r>
            <a:r>
              <a:rPr lang="en-US" i="1" baseline="-25000" dirty="0">
                <a:latin typeface="Arial" charset="0"/>
              </a:rPr>
              <a:t>n+1</a:t>
            </a:r>
            <a:r>
              <a:rPr lang="en-US" dirty="0">
                <a:latin typeface="Arial" charset="0"/>
              </a:rPr>
              <a:t> cannot be predicted (in polynomial time).</a:t>
            </a:r>
          </a:p>
          <a:p>
            <a:pPr marL="0" indent="0">
              <a:buNone/>
            </a:pPr>
            <a:endParaRPr lang="en-US" sz="13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Needed in cryptography, in particular for stream </a:t>
            </a:r>
            <a:r>
              <a:rPr lang="en-US" dirty="0" smtClean="0">
                <a:latin typeface="Arial" charset="0"/>
              </a:rPr>
              <a:t>ciphers</a:t>
            </a:r>
          </a:p>
          <a:p>
            <a:endParaRPr lang="en-US" sz="12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Remark: There are almost no other applications that need unpredictability, whereas many, many (technical) systems need PRNGs. </a:t>
            </a: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One</a:t>
            </a:r>
            <a:r>
              <a:rPr lang="de-DE" dirty="0">
                <a:latin typeface="Arial" charset="0"/>
              </a:rPr>
              <a:t>-Time Pad (OTP)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236"/>
            <a:ext cx="8229600" cy="4661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>
                <a:latin typeface="Arial" charset="0"/>
              </a:rPr>
              <a:t>cryptosystem is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unconditionally secure </a:t>
            </a:r>
            <a:r>
              <a:rPr lang="en-US" sz="2400" dirty="0">
                <a:latin typeface="Arial" charset="0"/>
              </a:rPr>
              <a:t>if it cannot be broken even with </a:t>
            </a:r>
            <a:r>
              <a:rPr lang="en-US" sz="2400" i="1" dirty="0">
                <a:solidFill>
                  <a:srgbClr val="FF0000"/>
                </a:solidFill>
                <a:latin typeface="Arial" charset="0"/>
              </a:rPr>
              <a:t>infinite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computational resources</a:t>
            </a:r>
          </a:p>
          <a:p>
            <a:endParaRPr lang="en-US" sz="10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Arial" charset="0"/>
              </a:rPr>
              <a:t>One-Time Pad</a:t>
            </a:r>
          </a:p>
          <a:p>
            <a:r>
              <a:rPr lang="en-US" sz="2400" dirty="0">
                <a:latin typeface="Arial" charset="0"/>
              </a:rPr>
              <a:t>A cryptosystem developed by </a:t>
            </a:r>
            <a:r>
              <a:rPr lang="en-US" sz="2400" dirty="0" err="1">
                <a:latin typeface="Arial" charset="0"/>
              </a:rPr>
              <a:t>Mauborgne</a:t>
            </a:r>
            <a:r>
              <a:rPr lang="en-US" sz="2400" dirty="0">
                <a:latin typeface="Arial" charset="0"/>
              </a:rPr>
              <a:t>  that is based on </a:t>
            </a:r>
            <a:r>
              <a:rPr lang="en-US" sz="2400" dirty="0" err="1">
                <a:latin typeface="Arial" charset="0"/>
              </a:rPr>
              <a:t>Vernam</a:t>
            </a:r>
            <a:r>
              <a:rPr lang="ja-JP" altLang="en-US" sz="2400" dirty="0">
                <a:latin typeface="Arial" charset="0"/>
              </a:rPr>
              <a:t>’</a:t>
            </a:r>
            <a:r>
              <a:rPr lang="en-US" altLang="ja-JP" sz="2400" dirty="0">
                <a:latin typeface="Arial" charset="0"/>
              </a:rPr>
              <a:t>s stream cipher:</a:t>
            </a:r>
          </a:p>
          <a:p>
            <a:r>
              <a:rPr lang="en-US" sz="2400" dirty="0">
                <a:latin typeface="Arial" charset="0"/>
              </a:rPr>
              <a:t>Properties</a:t>
            </a:r>
            <a:r>
              <a:rPr lang="en-US" sz="2400" dirty="0" smtClean="0">
                <a:latin typeface="Arial" charset="0"/>
              </a:rPr>
              <a:t>: Let </a:t>
            </a:r>
            <a:r>
              <a:rPr lang="en-US" sz="2400" dirty="0">
                <a:latin typeface="Arial" charset="0"/>
              </a:rPr>
              <a:t>the plaintext, </a:t>
            </a:r>
            <a:r>
              <a:rPr lang="en-US" sz="2400" dirty="0" err="1">
                <a:latin typeface="Arial" charset="0"/>
              </a:rPr>
              <a:t>ciphertext</a:t>
            </a:r>
            <a:r>
              <a:rPr lang="en-US" sz="2400" dirty="0">
                <a:latin typeface="Arial" charset="0"/>
              </a:rPr>
              <a:t> and key consist of individual </a:t>
            </a:r>
            <a:r>
              <a:rPr lang="en-US" sz="2400" dirty="0" smtClean="0">
                <a:latin typeface="Arial" charset="0"/>
              </a:rPr>
              <a:t>bits </a:t>
            </a:r>
            <a:r>
              <a:rPr lang="en-US" sz="2400" i="1" dirty="0" smtClean="0">
                <a:latin typeface="Arial" charset="0"/>
              </a:rPr>
              <a:t>x</a:t>
            </a:r>
            <a:r>
              <a:rPr lang="en-US" sz="2400" i="1" baseline="-25000" dirty="0" smtClean="0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, </a:t>
            </a:r>
            <a:r>
              <a:rPr lang="en-US" sz="2400" i="1" dirty="0" err="1">
                <a:latin typeface="Arial" charset="0"/>
              </a:rPr>
              <a:t>y</a:t>
            </a:r>
            <a:r>
              <a:rPr lang="en-US" sz="2400" i="1" baseline="-25000" dirty="0" err="1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, </a:t>
            </a:r>
            <a:r>
              <a:rPr lang="en-US" sz="2400" i="1" dirty="0" err="1">
                <a:latin typeface="Arial" charset="0"/>
              </a:rPr>
              <a:t>k</a:t>
            </a:r>
            <a:r>
              <a:rPr lang="en-US" sz="2400" i="1" baseline="-25000" dirty="0" err="1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i="1" dirty="0">
                <a:latin typeface="Arial" charset="0"/>
                <a:sym typeface="Symbol" charset="0"/>
              </a:rPr>
              <a:t> </a:t>
            </a:r>
            <a:r>
              <a:rPr lang="en-US" sz="2400" dirty="0">
                <a:latin typeface="Arial" charset="0"/>
              </a:rPr>
              <a:t>{0,1}.</a:t>
            </a:r>
            <a:r>
              <a:rPr lang="en-US" sz="2400" i="1" dirty="0">
                <a:latin typeface="Arial" charset="0"/>
              </a:rPr>
              <a:t/>
            </a:r>
            <a:br>
              <a:rPr lang="en-US" sz="2400" i="1" dirty="0">
                <a:latin typeface="Arial" charset="0"/>
              </a:rPr>
            </a:br>
            <a:endParaRPr lang="en-US" sz="2400" i="1" dirty="0">
              <a:latin typeface="Arial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sp>
        <p:nvSpPr>
          <p:cNvPr id="5" name="Rechteck 6"/>
          <p:cNvSpPr/>
          <p:nvPr/>
        </p:nvSpPr>
        <p:spPr bwMode="auto">
          <a:xfrm>
            <a:off x="2525061" y="4697839"/>
            <a:ext cx="4171813" cy="785813"/>
          </a:xfrm>
          <a:prstGeom prst="rect">
            <a:avLst/>
          </a:prstGeom>
          <a:ln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buFontTx/>
              <a:buNone/>
            </a:pPr>
            <a:r>
              <a:rPr lang="en-US" sz="2400" dirty="0">
                <a:latin typeface="Arial" charset="0"/>
              </a:rPr>
              <a:t>Encryption: 	</a:t>
            </a:r>
            <a:r>
              <a:rPr lang="en-US" sz="2400" i="1" dirty="0" err="1">
                <a:latin typeface="Arial" charset="0"/>
              </a:rPr>
              <a:t>e</a:t>
            </a:r>
            <a:r>
              <a:rPr lang="en-US" sz="2400" i="1" baseline="-25000" dirty="0" err="1">
                <a:latin typeface="Arial" charset="0"/>
              </a:rPr>
              <a:t>k</a:t>
            </a:r>
            <a:r>
              <a:rPr lang="en-US" sz="2400" i="1" baseline="-50000" dirty="0" err="1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(x</a:t>
            </a:r>
            <a:r>
              <a:rPr lang="en-US" sz="2400" i="1" baseline="-25000" dirty="0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) = x</a:t>
            </a:r>
            <a:r>
              <a:rPr lang="en-US" sz="2400" i="1" baseline="-25000" dirty="0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Symbol" charset="0"/>
              </a:rPr>
              <a:t>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i="1" dirty="0" err="1">
                <a:latin typeface="Arial" charset="0"/>
              </a:rPr>
              <a:t>k</a:t>
            </a:r>
            <a:r>
              <a:rPr lang="en-US" sz="2400" i="1" baseline="-25000" dirty="0" err="1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.</a:t>
            </a:r>
            <a:br>
              <a:rPr lang="en-US" sz="2400" i="1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Decryption:	</a:t>
            </a:r>
            <a:r>
              <a:rPr lang="en-US" sz="2400" i="1" dirty="0" err="1">
                <a:latin typeface="Arial" charset="0"/>
              </a:rPr>
              <a:t>d</a:t>
            </a:r>
            <a:r>
              <a:rPr lang="en-US" sz="2400" i="1" baseline="-25000" dirty="0" err="1">
                <a:latin typeface="Arial" charset="0"/>
              </a:rPr>
              <a:t>k</a:t>
            </a:r>
            <a:r>
              <a:rPr lang="en-US" sz="2400" i="1" baseline="-50000" dirty="0" err="1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(</a:t>
            </a:r>
            <a:r>
              <a:rPr lang="en-US" sz="2400" i="1" dirty="0" err="1">
                <a:latin typeface="Arial" charset="0"/>
              </a:rPr>
              <a:t>y</a:t>
            </a:r>
            <a:r>
              <a:rPr lang="en-US" sz="2400" i="1" baseline="-25000" dirty="0" err="1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) = </a:t>
            </a:r>
            <a:r>
              <a:rPr lang="en-US" sz="2400" i="1" dirty="0" err="1">
                <a:latin typeface="Arial" charset="0"/>
              </a:rPr>
              <a:t>y</a:t>
            </a:r>
            <a:r>
              <a:rPr lang="en-US" sz="2400" i="1" baseline="-25000" dirty="0" err="1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Symbol" charset="0"/>
              </a:rPr>
              <a:t>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i="1" dirty="0" err="1">
                <a:latin typeface="Arial" charset="0"/>
              </a:rPr>
              <a:t>k</a:t>
            </a:r>
            <a:r>
              <a:rPr lang="en-US" sz="2400" i="1" baseline="-25000" dirty="0" err="1">
                <a:latin typeface="Arial" charset="0"/>
              </a:rPr>
              <a:t>i</a:t>
            </a:r>
            <a:endParaRPr lang="en-US" sz="2400" i="1" baseline="-250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689" y="5645835"/>
            <a:ext cx="7216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OTP is unconditionally secure if and only if the key </a:t>
            </a:r>
            <a:r>
              <a:rPr lang="en-US" sz="2400" b="1" i="1" dirty="0" err="1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sz="2400" b="1" i="1" baseline="-250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400" i="1" dirty="0">
                <a:solidFill>
                  <a:srgbClr val="FF0000"/>
                </a:solidFill>
                <a:latin typeface="Arial" charset="0"/>
              </a:rPr>
              <a:t>.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 is used once! 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6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Linear Feedback Shift Registers (LFSRs)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259701"/>
            <a:ext cx="8522685" cy="279468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charset="0"/>
              </a:rPr>
              <a:t>Concatenated </a:t>
            </a:r>
            <a:r>
              <a:rPr lang="en-US" sz="2000" i="1" dirty="0">
                <a:latin typeface="Arial" charset="0"/>
              </a:rPr>
              <a:t>flip-flops (FF</a:t>
            </a:r>
            <a:r>
              <a:rPr lang="en-US" sz="2000" dirty="0">
                <a:latin typeface="Arial" charset="0"/>
              </a:rPr>
              <a:t>), i.e., a shift register together with a feedback path</a:t>
            </a:r>
          </a:p>
          <a:p>
            <a:r>
              <a:rPr lang="en-US" sz="2000" dirty="0">
                <a:latin typeface="Arial" charset="0"/>
              </a:rPr>
              <a:t>Feedback computes fresh input by XOR of certain state bits</a:t>
            </a:r>
          </a:p>
          <a:p>
            <a:r>
              <a:rPr lang="en-US" sz="2000" i="1" dirty="0" smtClean="0">
                <a:latin typeface="Arial" charset="0"/>
              </a:rPr>
              <a:t>Degree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i="1" dirty="0">
                <a:latin typeface="Arial" charset="0"/>
              </a:rPr>
              <a:t>m</a:t>
            </a:r>
            <a:r>
              <a:rPr lang="en-US" sz="2000" dirty="0">
                <a:latin typeface="Arial" charset="0"/>
              </a:rPr>
              <a:t> given by number of storage elements</a:t>
            </a:r>
          </a:p>
          <a:p>
            <a:r>
              <a:rPr lang="en-US" sz="2000" dirty="0">
                <a:latin typeface="Arial" charset="0"/>
              </a:rPr>
              <a:t>If p</a:t>
            </a:r>
            <a:r>
              <a:rPr lang="en-US" sz="2000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= 1, the feedback connection is present (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altLang="ja-JP" sz="2000" dirty="0">
                <a:latin typeface="Arial" charset="0"/>
              </a:rPr>
              <a:t>closed switch), otherwise there is not feedback from this flip-flop (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altLang="ja-JP" sz="2000" dirty="0">
                <a:latin typeface="Arial" charset="0"/>
              </a:rPr>
              <a:t>open switch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altLang="ja-JP" sz="2000" dirty="0" smtClean="0">
                <a:latin typeface="Arial" charset="0"/>
              </a:rPr>
              <a:t>)</a:t>
            </a:r>
            <a:endParaRPr lang="en-US" altLang="ja-JP" sz="20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6" descr="F:\Arbeit\book\grundlagen_krypto\graphics\lfs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309078"/>
            <a:ext cx="8083550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52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Linear Feedback Shift Registers (LFSRs)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339571"/>
            <a:ext cx="8522685" cy="2213441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latin typeface="Arial" charset="0"/>
              </a:rPr>
              <a:t>Output can be computed as:</a:t>
            </a:r>
          </a:p>
          <a:p>
            <a:endParaRPr lang="en-US" altLang="ja-JP" sz="2000" dirty="0" smtClean="0">
              <a:latin typeface="Arial" charset="0"/>
            </a:endParaRPr>
          </a:p>
          <a:p>
            <a:endParaRPr lang="en-US" altLang="ja-JP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Output sequence repeats </a:t>
            </a:r>
            <a:r>
              <a:rPr lang="en-US" sz="2000" dirty="0" smtClean="0">
                <a:latin typeface="Arial" charset="0"/>
              </a:rPr>
              <a:t>periodically due to its linear recurrence</a:t>
            </a:r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Maximum output length</a:t>
            </a:r>
            <a:r>
              <a:rPr lang="en-US" sz="2000" b="1" dirty="0">
                <a:latin typeface="Arial" charset="0"/>
              </a:rPr>
              <a:t>:  </a:t>
            </a:r>
            <a:r>
              <a:rPr lang="en-US" sz="2000" dirty="0">
                <a:latin typeface="Arial" charset="0"/>
              </a:rPr>
              <a:t>2</a:t>
            </a:r>
            <a:r>
              <a:rPr lang="en-US" sz="2000" i="1" baseline="30000" dirty="0">
                <a:latin typeface="Arial" charset="0"/>
              </a:rPr>
              <a:t>m</a:t>
            </a:r>
            <a:r>
              <a:rPr lang="en-US" sz="2000" dirty="0">
                <a:latin typeface="Arial" charset="0"/>
              </a:rPr>
              <a:t>-</a:t>
            </a:r>
            <a:r>
              <a:rPr lang="en-US" sz="2000" dirty="0" smtClean="0">
                <a:latin typeface="Arial" charset="0"/>
              </a:rPr>
              <a:t>1 (because m-bit vector can only </a:t>
            </a:r>
            <a:r>
              <a:rPr lang="en-US" sz="2000" dirty="0">
                <a:latin typeface="Arial" charset="0"/>
              </a:rPr>
              <a:t>assume 2</a:t>
            </a:r>
            <a:r>
              <a:rPr lang="en-US" sz="2000" i="1" baseline="30000" dirty="0">
                <a:latin typeface="Arial" charset="0"/>
              </a:rPr>
              <a:t>m</a:t>
            </a:r>
            <a:r>
              <a:rPr lang="en-US" sz="2000" dirty="0">
                <a:latin typeface="Arial" charset="0"/>
              </a:rPr>
              <a:t>-</a:t>
            </a:r>
            <a:r>
              <a:rPr lang="en-US" sz="2000" dirty="0" smtClean="0">
                <a:latin typeface="Arial" charset="0"/>
              </a:rPr>
              <a:t>1 non-zero states)</a:t>
            </a:r>
            <a:endParaRPr lang="en-US" sz="2000" dirty="0">
              <a:latin typeface="Arial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6" descr="F:\Arbeit\book\grundlagen_krypto\graphics\lfs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309078"/>
            <a:ext cx="8083550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68559"/>
              </p:ext>
            </p:extLst>
          </p:nvPr>
        </p:nvGraphicFramePr>
        <p:xfrm>
          <a:off x="836893" y="4729720"/>
          <a:ext cx="5194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2159000" imgH="241300" progId="Equation.3">
                  <p:embed/>
                </p:oleObj>
              </mc:Choice>
              <mc:Fallback>
                <p:oleObj name="Equation" r:id="rId4" imgW="2159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893" y="4729720"/>
                        <a:ext cx="5194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6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charset="0"/>
              </a:rPr>
              <a:t>Stream </a:t>
            </a:r>
            <a:r>
              <a:rPr lang="de-DE" dirty="0" err="1">
                <a:latin typeface="Arial" charset="0"/>
              </a:rPr>
              <a:t>Ciphers</a:t>
            </a:r>
            <a:r>
              <a:rPr lang="de-DE" dirty="0">
                <a:latin typeface="Arial" charset="0"/>
              </a:rPr>
              <a:t> in </a:t>
            </a:r>
            <a:r>
              <a:rPr lang="de-DE" dirty="0" err="1" smtClean="0">
                <a:latin typeface="Arial" charset="0"/>
              </a:rPr>
              <a:t>Cryptology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52413" y="1547730"/>
            <a:ext cx="8208962" cy="3992563"/>
            <a:chOff x="252413" y="1547730"/>
            <a:chExt cx="8208962" cy="3992563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4932363" y="1547730"/>
              <a:ext cx="1800225" cy="463550"/>
              <a:chOff x="3107" y="754"/>
              <a:chExt cx="1134" cy="292"/>
            </a:xfrm>
          </p:grpSpPr>
          <p:sp>
            <p:nvSpPr>
              <p:cNvPr id="5" name="AutoShape 21"/>
              <p:cNvSpPr>
                <a:spLocks noChangeArrowheads="1"/>
              </p:cNvSpPr>
              <p:nvPr/>
            </p:nvSpPr>
            <p:spPr bwMode="auto">
              <a:xfrm>
                <a:off x="3107" y="774"/>
                <a:ext cx="1134" cy="27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de-DE"/>
              </a:p>
            </p:txBody>
          </p:sp>
          <p:sp>
            <p:nvSpPr>
              <p:cNvPr id="6" name="Text Box 29"/>
              <p:cNvSpPr txBox="1">
                <a:spLocks noChangeArrowheads="1"/>
              </p:cNvSpPr>
              <p:nvPr/>
            </p:nvSpPr>
            <p:spPr bwMode="auto">
              <a:xfrm>
                <a:off x="3243" y="754"/>
                <a:ext cx="5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endParaRPr lang="de-DE" sz="2000"/>
              </a:p>
            </p:txBody>
          </p:sp>
          <p:sp>
            <p:nvSpPr>
              <p:cNvPr id="7" name="Text Box 30"/>
              <p:cNvSpPr txBox="1">
                <a:spLocks noChangeArrowheads="1"/>
              </p:cNvSpPr>
              <p:nvPr/>
            </p:nvSpPr>
            <p:spPr bwMode="auto">
              <a:xfrm>
                <a:off x="3152" y="819"/>
                <a:ext cx="108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sz="1800"/>
                  <a:t>Cryptology</a:t>
                </a:r>
              </a:p>
            </p:txBody>
          </p:sp>
        </p:grp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132138" y="2011280"/>
              <a:ext cx="5329237" cy="1079500"/>
              <a:chOff x="1973" y="1046"/>
              <a:chExt cx="3357" cy="680"/>
            </a:xfrm>
          </p:grpSpPr>
          <p:grpSp>
            <p:nvGrpSpPr>
              <p:cNvPr id="9" name="Group 55"/>
              <p:cNvGrpSpPr>
                <a:grpSpLocks/>
              </p:cNvGrpSpPr>
              <p:nvPr/>
            </p:nvGrpSpPr>
            <p:grpSpPr bwMode="auto">
              <a:xfrm>
                <a:off x="1973" y="1454"/>
                <a:ext cx="1134" cy="272"/>
                <a:chOff x="1973" y="1454"/>
                <a:chExt cx="1134" cy="272"/>
              </a:xfrm>
            </p:grpSpPr>
            <p:sp>
              <p:nvSpPr>
                <p:cNvPr id="17" name="AutoShape 23"/>
                <p:cNvSpPr>
                  <a:spLocks noChangeArrowheads="1"/>
                </p:cNvSpPr>
                <p:nvPr/>
              </p:nvSpPr>
              <p:spPr bwMode="auto">
                <a:xfrm>
                  <a:off x="1973" y="1454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1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8" y="1499"/>
                  <a:ext cx="108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sz="1800"/>
                    <a:t>Cryptography</a:t>
                  </a:r>
                </a:p>
              </p:txBody>
            </p:sp>
          </p:grpSp>
          <p:grpSp>
            <p:nvGrpSpPr>
              <p:cNvPr id="10" name="Group 56"/>
              <p:cNvGrpSpPr>
                <a:grpSpLocks/>
              </p:cNvGrpSpPr>
              <p:nvPr/>
            </p:nvGrpSpPr>
            <p:grpSpPr bwMode="auto">
              <a:xfrm>
                <a:off x="4196" y="1454"/>
                <a:ext cx="1134" cy="272"/>
                <a:chOff x="4196" y="1454"/>
                <a:chExt cx="1134" cy="272"/>
              </a:xfrm>
            </p:grpSpPr>
            <p:sp>
              <p:nvSpPr>
                <p:cNvPr id="15" name="AutoShape 22"/>
                <p:cNvSpPr>
                  <a:spLocks noChangeArrowheads="1"/>
                </p:cNvSpPr>
                <p:nvPr/>
              </p:nvSpPr>
              <p:spPr bwMode="auto">
                <a:xfrm>
                  <a:off x="4196" y="1454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241" y="1499"/>
                  <a:ext cx="108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sz="1800"/>
                    <a:t>Cryptanalysis</a:t>
                  </a:r>
                </a:p>
              </p:txBody>
            </p:sp>
          </p:grpSp>
          <p:sp>
            <p:nvSpPr>
              <p:cNvPr id="11" name="Line 40"/>
              <p:cNvSpPr>
                <a:spLocks noChangeShapeType="1"/>
              </p:cNvSpPr>
              <p:nvPr/>
            </p:nvSpPr>
            <p:spPr bwMode="auto">
              <a:xfrm>
                <a:off x="3651" y="104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>
                <a:off x="2517" y="1227"/>
                <a:ext cx="22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>
                <a:off x="2517" y="12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" name="Line 43"/>
              <p:cNvSpPr>
                <a:spLocks noChangeShapeType="1"/>
              </p:cNvSpPr>
              <p:nvPr/>
            </p:nvSpPr>
            <p:spPr bwMode="auto">
              <a:xfrm>
                <a:off x="4785" y="12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9" name="Group 63"/>
            <p:cNvGrpSpPr>
              <a:grpSpLocks/>
            </p:cNvGrpSpPr>
            <p:nvPr/>
          </p:nvGrpSpPr>
          <p:grpSpPr bwMode="auto">
            <a:xfrm>
              <a:off x="827088" y="3090780"/>
              <a:ext cx="6408737" cy="1225550"/>
              <a:chOff x="521" y="1726"/>
              <a:chExt cx="4037" cy="772"/>
            </a:xfrm>
          </p:grpSpPr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521" y="2226"/>
                <a:ext cx="1135" cy="272"/>
                <a:chOff x="521" y="2226"/>
                <a:chExt cx="1135" cy="272"/>
              </a:xfrm>
            </p:grpSpPr>
            <p:sp>
              <p:nvSpPr>
                <p:cNvPr id="32" name="AutoShape 26"/>
                <p:cNvSpPr>
                  <a:spLocks noChangeArrowheads="1"/>
                </p:cNvSpPr>
                <p:nvPr/>
              </p:nvSpPr>
              <p:spPr bwMode="auto">
                <a:xfrm>
                  <a:off x="521" y="2226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67" y="2271"/>
                  <a:ext cx="1089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sz="1400" b="1"/>
                    <a:t>Symmetric Ciphers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1973" y="2226"/>
                <a:ext cx="1134" cy="272"/>
                <a:chOff x="1973" y="2226"/>
                <a:chExt cx="1134" cy="272"/>
              </a:xfrm>
            </p:grpSpPr>
            <p:sp>
              <p:nvSpPr>
                <p:cNvPr id="30" name="AutoShape 25"/>
                <p:cNvSpPr>
                  <a:spLocks noChangeArrowheads="1"/>
                </p:cNvSpPr>
                <p:nvPr/>
              </p:nvSpPr>
              <p:spPr bwMode="auto">
                <a:xfrm>
                  <a:off x="1973" y="2226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3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73" y="2271"/>
                  <a:ext cx="1089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sz="1400" b="1"/>
                    <a:t>Asymmetric Ciphers</a:t>
                  </a:r>
                </a:p>
              </p:txBody>
            </p:sp>
          </p:grpSp>
          <p:grpSp>
            <p:nvGrpSpPr>
              <p:cNvPr id="22" name="Group 59"/>
              <p:cNvGrpSpPr>
                <a:grpSpLocks/>
              </p:cNvGrpSpPr>
              <p:nvPr/>
            </p:nvGrpSpPr>
            <p:grpSpPr bwMode="auto">
              <a:xfrm>
                <a:off x="3424" y="2225"/>
                <a:ext cx="1134" cy="272"/>
                <a:chOff x="3424" y="2225"/>
                <a:chExt cx="1134" cy="272"/>
              </a:xfrm>
            </p:grpSpPr>
            <p:sp>
              <p:nvSpPr>
                <p:cNvPr id="28" name="AutoShape 24"/>
                <p:cNvSpPr>
                  <a:spLocks noChangeArrowheads="1"/>
                </p:cNvSpPr>
                <p:nvPr/>
              </p:nvSpPr>
              <p:spPr bwMode="auto">
                <a:xfrm>
                  <a:off x="3424" y="2225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2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24" y="2270"/>
                  <a:ext cx="1089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sz="1400" b="1"/>
                    <a:t>Protocols </a:t>
                  </a:r>
                </a:p>
              </p:txBody>
            </p:sp>
          </p:grpSp>
          <p:sp>
            <p:nvSpPr>
              <p:cNvPr id="23" name="Line 44"/>
              <p:cNvSpPr>
                <a:spLocks noChangeShapeType="1"/>
              </p:cNvSpPr>
              <p:nvPr/>
            </p:nvSpPr>
            <p:spPr bwMode="auto">
              <a:xfrm>
                <a:off x="2517" y="172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" name="Line 46"/>
              <p:cNvSpPr>
                <a:spLocks noChangeShapeType="1"/>
              </p:cNvSpPr>
              <p:nvPr/>
            </p:nvSpPr>
            <p:spPr bwMode="auto">
              <a:xfrm>
                <a:off x="1111" y="1953"/>
                <a:ext cx="28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5" name="Line 47"/>
              <p:cNvSpPr>
                <a:spLocks noChangeShapeType="1"/>
              </p:cNvSpPr>
              <p:nvPr/>
            </p:nvSpPr>
            <p:spPr bwMode="auto">
              <a:xfrm>
                <a:off x="3969" y="195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6" name="Line 48"/>
              <p:cNvSpPr>
                <a:spLocks noChangeShapeType="1"/>
              </p:cNvSpPr>
              <p:nvPr/>
            </p:nvSpPr>
            <p:spPr bwMode="auto">
              <a:xfrm>
                <a:off x="2517" y="195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7" name="Line 49"/>
              <p:cNvSpPr>
                <a:spLocks noChangeShapeType="1"/>
              </p:cNvSpPr>
              <p:nvPr/>
            </p:nvSpPr>
            <p:spPr bwMode="auto">
              <a:xfrm>
                <a:off x="1111" y="195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4" name="Group 64"/>
            <p:cNvGrpSpPr>
              <a:grpSpLocks/>
            </p:cNvGrpSpPr>
            <p:nvPr/>
          </p:nvGrpSpPr>
          <p:grpSpPr bwMode="auto">
            <a:xfrm>
              <a:off x="252413" y="4314743"/>
              <a:ext cx="4103687" cy="1225550"/>
              <a:chOff x="159" y="2497"/>
              <a:chExt cx="2585" cy="772"/>
            </a:xfrm>
          </p:grpSpPr>
          <p:grpSp>
            <p:nvGrpSpPr>
              <p:cNvPr id="35" name="Group 60"/>
              <p:cNvGrpSpPr>
                <a:grpSpLocks/>
              </p:cNvGrpSpPr>
              <p:nvPr/>
            </p:nvGrpSpPr>
            <p:grpSpPr bwMode="auto">
              <a:xfrm>
                <a:off x="159" y="2997"/>
                <a:ext cx="1134" cy="272"/>
                <a:chOff x="159" y="2997"/>
                <a:chExt cx="1134" cy="272"/>
              </a:xfrm>
            </p:grpSpPr>
            <p:sp>
              <p:nvSpPr>
                <p:cNvPr id="43" name="AutoShape 28"/>
                <p:cNvSpPr>
                  <a:spLocks noChangeArrowheads="1"/>
                </p:cNvSpPr>
                <p:nvPr/>
              </p:nvSpPr>
              <p:spPr bwMode="auto">
                <a:xfrm>
                  <a:off x="159" y="2997"/>
                  <a:ext cx="1134" cy="27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04" y="3042"/>
                  <a:ext cx="1089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sz="1400" b="1"/>
                    <a:t>Block Ciphers</a:t>
                  </a:r>
                </a:p>
              </p:txBody>
            </p:sp>
          </p:grpSp>
          <p:grpSp>
            <p:nvGrpSpPr>
              <p:cNvPr id="36" name="Group 61"/>
              <p:cNvGrpSpPr>
                <a:grpSpLocks/>
              </p:cNvGrpSpPr>
              <p:nvPr/>
            </p:nvGrpSpPr>
            <p:grpSpPr bwMode="auto">
              <a:xfrm>
                <a:off x="1610" y="2997"/>
                <a:ext cx="1134" cy="272"/>
                <a:chOff x="1610" y="2997"/>
                <a:chExt cx="1134" cy="272"/>
              </a:xfrm>
            </p:grpSpPr>
            <p:sp>
              <p:nvSpPr>
                <p:cNvPr id="41" name="AutoShape 27"/>
                <p:cNvSpPr>
                  <a:spLocks noChangeArrowheads="1"/>
                </p:cNvSpPr>
                <p:nvPr/>
              </p:nvSpPr>
              <p:spPr bwMode="auto">
                <a:xfrm>
                  <a:off x="1610" y="2997"/>
                  <a:ext cx="1134" cy="272"/>
                </a:xfrm>
                <a:prstGeom prst="flowChartTerminator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de-DE"/>
                </a:p>
              </p:txBody>
            </p:sp>
            <p:sp>
              <p:nvSpPr>
                <p:cNvPr id="4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20" y="3042"/>
                  <a:ext cx="1089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sz="1800" b="1"/>
                    <a:t>Stream Ciphers</a:t>
                  </a:r>
                </a:p>
              </p:txBody>
            </p:sp>
          </p:grp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1111" y="249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Line 51"/>
              <p:cNvSpPr>
                <a:spLocks noChangeShapeType="1"/>
              </p:cNvSpPr>
              <p:nvPr/>
            </p:nvSpPr>
            <p:spPr bwMode="auto">
              <a:xfrm>
                <a:off x="703" y="2724"/>
                <a:ext cx="14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" name="Line 52"/>
              <p:cNvSpPr>
                <a:spLocks noChangeShapeType="1"/>
              </p:cNvSpPr>
              <p:nvPr/>
            </p:nvSpPr>
            <p:spPr bwMode="auto">
              <a:xfrm>
                <a:off x="703" y="272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" name="Line 53"/>
              <p:cNvSpPr>
                <a:spLocks noChangeShapeType="1"/>
              </p:cNvSpPr>
              <p:nvPr/>
            </p:nvSpPr>
            <p:spPr bwMode="auto">
              <a:xfrm>
                <a:off x="2200" y="272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264508" y="5956898"/>
            <a:ext cx="654564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en-US" sz="2000" kern="0" dirty="0">
                <a:latin typeface="Arial"/>
                <a:ea typeface="+mn-ea"/>
                <a:cs typeface="Arial"/>
              </a:rPr>
              <a:t>Stream Ciphers were invented in 1917 by Gilbert </a:t>
            </a:r>
            <a:r>
              <a:rPr lang="en-US" sz="2000" kern="0" dirty="0" err="1">
                <a:latin typeface="Arial"/>
                <a:ea typeface="+mn-ea"/>
                <a:cs typeface="Arial"/>
              </a:rPr>
              <a:t>Vernam</a:t>
            </a:r>
            <a:endParaRPr lang="en-US" sz="2000" kern="0" dirty="0">
              <a:latin typeface="Arial"/>
              <a:ea typeface="+mn-ea"/>
              <a:cs typeface="Arial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Linear Feedback Shift Registers (LFSRs):  Example with m=3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77" y="4123764"/>
            <a:ext cx="6176682" cy="231924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charset="0"/>
              </a:rPr>
              <a:t>LFSR </a:t>
            </a:r>
            <a:r>
              <a:rPr lang="en-US" dirty="0">
                <a:latin typeface="Arial" charset="0"/>
              </a:rPr>
              <a:t>output described by recursive equation:</a:t>
            </a:r>
          </a:p>
          <a:p>
            <a:pPr>
              <a:lnSpc>
                <a:spcPct val="120000"/>
              </a:lnSpc>
            </a:pPr>
            <a:endParaRPr lang="en-US" b="1" dirty="0">
              <a:latin typeface="Arial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b="1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Maximum output length (of 2</a:t>
            </a:r>
            <a:r>
              <a:rPr lang="en-US" baseline="30000" dirty="0">
                <a:latin typeface="Arial" charset="0"/>
              </a:rPr>
              <a:t>3</a:t>
            </a:r>
            <a:r>
              <a:rPr lang="en-US" dirty="0">
                <a:latin typeface="Arial" charset="0"/>
              </a:rPr>
              <a:t>-1=7) achieved only for certain feedback configurations, .e.g., the one shown here.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6" descr="F:\Arbeit\book\grundlagen_krypto\graphics\lfs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362723"/>
            <a:ext cx="8378825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91354"/>
              </p:ext>
            </p:extLst>
          </p:nvPr>
        </p:nvGraphicFramePr>
        <p:xfrm>
          <a:off x="1861811" y="4571999"/>
          <a:ext cx="2963371" cy="550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Formel" r:id="rId4" imgW="1231366" imgH="228501" progId="Equation.3">
                  <p:embed/>
                </p:oleObj>
              </mc:Choice>
              <mc:Fallback>
                <p:oleObj name="Formel" r:id="rId4" imgW="123136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811" y="4571999"/>
                        <a:ext cx="2963371" cy="550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08303"/>
              </p:ext>
            </p:extLst>
          </p:nvPr>
        </p:nvGraphicFramePr>
        <p:xfrm>
          <a:off x="6572250" y="3342622"/>
          <a:ext cx="2357439" cy="3100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412"/>
                <a:gridCol w="525412"/>
                <a:gridCol w="525412"/>
                <a:gridCol w="781203"/>
              </a:tblGrid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err="1" smtClean="0">
                          <a:latin typeface="Arial"/>
                          <a:cs typeface="Arial"/>
                        </a:rPr>
                        <a:t>clk</a:t>
                      </a:r>
                      <a:endParaRPr lang="en-US" sz="1400" b="1" i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Arial"/>
                          <a:cs typeface="Arial"/>
                        </a:rPr>
                        <a:t>FF</a:t>
                      </a:r>
                      <a:r>
                        <a:rPr lang="en-US" sz="1600" b="1" i="1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400" b="1" i="1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Arial"/>
                          <a:cs typeface="Arial"/>
                        </a:rPr>
                        <a:t>FF</a:t>
                      </a:r>
                      <a:r>
                        <a:rPr lang="en-US" sz="1600" b="1" i="1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b="1" i="1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Arial"/>
                          <a:cs typeface="Arial"/>
                        </a:rPr>
                        <a:t>FF</a:t>
                      </a:r>
                      <a:r>
                        <a:rPr lang="en-US" sz="1600" b="1" i="1" baseline="-250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b="1" i="1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400" b="1" i="1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600" b="1" i="1" baseline="-25000" dirty="0" err="1" smtClean="0">
                          <a:latin typeface="Arial"/>
                          <a:cs typeface="Arial"/>
                        </a:rPr>
                        <a:t>i</a:t>
                      </a:r>
                      <a:endParaRPr lang="en-US" sz="1400" b="1" i="1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58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Security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LFSRs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1765"/>
            <a:ext cx="8229600" cy="27643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charset="0"/>
              </a:rPr>
              <a:t>Single </a:t>
            </a:r>
            <a:r>
              <a:rPr lang="en-US" sz="2400" dirty="0">
                <a:latin typeface="Arial" charset="0"/>
              </a:rPr>
              <a:t>LFSRs generate highly predictable output</a:t>
            </a:r>
          </a:p>
          <a:p>
            <a:r>
              <a:rPr lang="en-US" sz="2400" dirty="0">
                <a:latin typeface="Arial" charset="0"/>
              </a:rPr>
              <a:t>If 2</a:t>
            </a:r>
            <a:r>
              <a:rPr lang="en-US" sz="2400" i="1" baseline="30000" dirty="0">
                <a:latin typeface="Arial" charset="0"/>
              </a:rPr>
              <a:t>m</a:t>
            </a:r>
            <a:r>
              <a:rPr lang="en-US" sz="2400" dirty="0">
                <a:latin typeface="Arial" charset="0"/>
              </a:rPr>
              <a:t> output bits of an LFSR of degree </a:t>
            </a:r>
            <a:r>
              <a:rPr lang="en-US" sz="2400" i="1" dirty="0">
                <a:latin typeface="Arial" charset="0"/>
              </a:rPr>
              <a:t>m</a:t>
            </a:r>
            <a:r>
              <a:rPr lang="en-US" sz="2400" dirty="0">
                <a:latin typeface="Arial" charset="0"/>
              </a:rPr>
              <a:t> are known, the feedback coefficients </a:t>
            </a:r>
            <a:r>
              <a:rPr lang="en-US" sz="2400" i="1" dirty="0">
                <a:latin typeface="Arial" charset="0"/>
              </a:rPr>
              <a:t>p</a:t>
            </a:r>
            <a:r>
              <a:rPr lang="en-US" sz="2400" i="1" baseline="-25000" dirty="0">
                <a:latin typeface="Arial" charset="0"/>
              </a:rPr>
              <a:t>i</a:t>
            </a:r>
            <a:r>
              <a:rPr lang="en-US" i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of the LFSR can be found by solving a system of linear equations</a:t>
            </a:r>
            <a:r>
              <a:rPr lang="en-US" sz="2400" dirty="0" smtClean="0">
                <a:latin typeface="Arial" charset="0"/>
              </a:rPr>
              <a:t>*</a:t>
            </a:r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Because of this many stream ciphers use </a:t>
            </a:r>
            <a:r>
              <a:rPr lang="en-US" sz="2400" b="1" dirty="0">
                <a:latin typeface="Arial" charset="0"/>
              </a:rPr>
              <a:t>combinations</a:t>
            </a:r>
            <a:r>
              <a:rPr lang="en-US" sz="2400" dirty="0">
                <a:latin typeface="Arial" charset="0"/>
              </a:rPr>
              <a:t> of LFSRs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  <p:sp>
        <p:nvSpPr>
          <p:cNvPr id="5" name="Rechteck 7"/>
          <p:cNvSpPr>
            <a:spLocks noChangeArrowheads="1"/>
          </p:cNvSpPr>
          <p:nvPr/>
        </p:nvSpPr>
        <p:spPr bwMode="auto">
          <a:xfrm>
            <a:off x="714375" y="1740647"/>
            <a:ext cx="5932183" cy="1187824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714375" y="1740647"/>
            <a:ext cx="59321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</a:rPr>
              <a:t>LFSRs typically described by polynomials:</a:t>
            </a:r>
          </a:p>
          <a:p>
            <a:endParaRPr 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81780"/>
              </p:ext>
            </p:extLst>
          </p:nvPr>
        </p:nvGraphicFramePr>
        <p:xfrm>
          <a:off x="872191" y="2227230"/>
          <a:ext cx="4641103" cy="527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Formel" r:id="rId3" imgW="2120900" imgH="241300" progId="Equation.3">
                  <p:embed/>
                </p:oleObj>
              </mc:Choice>
              <mc:Fallback>
                <p:oleObj name="Formel" r:id="rId3" imgW="2120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91" y="2227230"/>
                        <a:ext cx="4641103" cy="527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of 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Encrypt </a:t>
            </a:r>
            <a:r>
              <a:rPr lang="en-US" sz="2800" dirty="0"/>
              <a:t>bits individually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/>
              <a:t>Usually small and fast </a:t>
            </a:r>
            <a:r>
              <a:rPr lang="en-US" sz="2800" dirty="0">
                <a:sym typeface="Wingdings" charset="0"/>
              </a:rPr>
              <a:t> common in embedded devices (e.g., A5/1 for GSM phones)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8" descr="F:\Arbeit\book\grundlagen_krypto\graphics\blockcipher_vs_streamciph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29" y="3399355"/>
            <a:ext cx="724604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38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&amp; Decryption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9646" y="4466138"/>
            <a:ext cx="9144000" cy="1784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charset="0"/>
              </a:rPr>
              <a:t>Encryption and decryption are simple additions modulo 2 (aka XOR)</a:t>
            </a:r>
          </a:p>
          <a:p>
            <a:r>
              <a:rPr lang="en-US" sz="2200" dirty="0" smtClean="0">
                <a:latin typeface="Arial" charset="0"/>
              </a:rPr>
              <a:t>Encryption and decryption are the same functions</a:t>
            </a:r>
          </a:p>
          <a:p>
            <a:pPr marL="0" indent="0">
              <a:buNone/>
            </a:pPr>
            <a:endParaRPr lang="en-US" sz="1100" b="1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Arial" charset="0"/>
              </a:rPr>
              <a:t>		Encryption:  </a:t>
            </a:r>
            <a:r>
              <a:rPr lang="en-US" sz="2200" i="1" dirty="0" err="1" smtClean="0">
                <a:latin typeface="Arial" charset="0"/>
              </a:rPr>
              <a:t>y</a:t>
            </a:r>
            <a:r>
              <a:rPr lang="en-US" sz="2200" i="1" baseline="-25000" dirty="0" err="1" smtClean="0">
                <a:latin typeface="Arial" charset="0"/>
              </a:rPr>
              <a:t>i</a:t>
            </a:r>
            <a:r>
              <a:rPr lang="en-US" sz="2200" i="1" dirty="0" smtClean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= </a:t>
            </a:r>
            <a:r>
              <a:rPr lang="en-US" sz="2200" dirty="0" err="1" smtClean="0">
                <a:latin typeface="Arial" charset="0"/>
              </a:rPr>
              <a:t>e</a:t>
            </a:r>
            <a:r>
              <a:rPr lang="en-US" sz="2200" i="1" baseline="-25000" dirty="0" err="1" smtClean="0">
                <a:latin typeface="Arial" charset="0"/>
              </a:rPr>
              <a:t>si</a:t>
            </a:r>
            <a:r>
              <a:rPr lang="en-US" sz="2200" dirty="0" smtClean="0">
                <a:latin typeface="Arial" charset="0"/>
              </a:rPr>
              <a:t>(</a:t>
            </a:r>
            <a:r>
              <a:rPr lang="en-US" sz="2200" i="1" dirty="0" smtClean="0">
                <a:latin typeface="Arial" charset="0"/>
              </a:rPr>
              <a:t>x</a:t>
            </a:r>
            <a:r>
              <a:rPr lang="en-US" sz="2200" i="1" baseline="-25000" dirty="0" smtClean="0">
                <a:latin typeface="Arial" charset="0"/>
              </a:rPr>
              <a:t>i</a:t>
            </a:r>
            <a:r>
              <a:rPr lang="en-US" sz="2200" dirty="0" smtClean="0">
                <a:latin typeface="Arial" charset="0"/>
              </a:rPr>
              <a:t> ) = </a:t>
            </a:r>
            <a:r>
              <a:rPr lang="en-US" sz="2200" i="1" dirty="0" smtClean="0">
                <a:latin typeface="Arial" charset="0"/>
              </a:rPr>
              <a:t>x</a:t>
            </a:r>
            <a:r>
              <a:rPr lang="en-US" sz="2200" i="1" baseline="-25000" dirty="0" smtClean="0">
                <a:latin typeface="Arial" charset="0"/>
              </a:rPr>
              <a:t>i</a:t>
            </a:r>
            <a:r>
              <a:rPr lang="en-US" sz="2200" dirty="0" smtClean="0">
                <a:latin typeface="Arial" charset="0"/>
              </a:rPr>
              <a:t> + </a:t>
            </a:r>
            <a:r>
              <a:rPr lang="en-US" sz="2200" i="1" dirty="0" err="1" smtClean="0">
                <a:latin typeface="Arial" charset="0"/>
              </a:rPr>
              <a:t>s</a:t>
            </a:r>
            <a:r>
              <a:rPr lang="en-US" sz="2200" i="1" baseline="-25000" dirty="0" err="1" smtClean="0">
                <a:latin typeface="Arial" charset="0"/>
              </a:rPr>
              <a:t>i</a:t>
            </a:r>
            <a:r>
              <a:rPr lang="en-US" sz="2200" dirty="0" smtClean="0">
                <a:latin typeface="Arial" charset="0"/>
              </a:rPr>
              <a:t> mod 2,	</a:t>
            </a:r>
            <a:r>
              <a:rPr lang="en-US" sz="2200" i="1" dirty="0" smtClean="0">
                <a:latin typeface="Arial" charset="0"/>
              </a:rPr>
              <a:t>x</a:t>
            </a:r>
            <a:r>
              <a:rPr lang="en-US" sz="2200" i="1" baseline="-25000" dirty="0" smtClean="0">
                <a:latin typeface="Arial" charset="0"/>
              </a:rPr>
              <a:t>i</a:t>
            </a:r>
            <a:r>
              <a:rPr lang="en-US" sz="2200" i="1" dirty="0" smtClean="0">
                <a:latin typeface="Arial" charset="0"/>
              </a:rPr>
              <a:t> , </a:t>
            </a:r>
            <a:r>
              <a:rPr lang="en-US" sz="2200" i="1" dirty="0" err="1" smtClean="0">
                <a:latin typeface="Arial" charset="0"/>
              </a:rPr>
              <a:t>y</a:t>
            </a:r>
            <a:r>
              <a:rPr lang="en-US" sz="2200" i="1" baseline="-25000" dirty="0" err="1" smtClean="0">
                <a:latin typeface="Arial" charset="0"/>
              </a:rPr>
              <a:t>i</a:t>
            </a:r>
            <a:r>
              <a:rPr lang="en-US" sz="2200" i="1" dirty="0" smtClean="0">
                <a:latin typeface="Arial" charset="0"/>
              </a:rPr>
              <a:t> , </a:t>
            </a:r>
            <a:r>
              <a:rPr lang="en-US" sz="2200" i="1" dirty="0" err="1" smtClean="0">
                <a:latin typeface="Arial" charset="0"/>
              </a:rPr>
              <a:t>s</a:t>
            </a:r>
            <a:r>
              <a:rPr lang="en-US" sz="2200" i="1" baseline="-25000" dirty="0" err="1" smtClean="0">
                <a:latin typeface="Arial" charset="0"/>
              </a:rPr>
              <a:t>i</a:t>
            </a:r>
            <a:r>
              <a:rPr lang="en-US" sz="2200" i="1" dirty="0" smtClean="0">
                <a:latin typeface="Arial" charset="0"/>
              </a:rPr>
              <a:t> </a:t>
            </a:r>
            <a:r>
              <a:rPr lang="en-US" sz="2200" i="1" dirty="0" smtClean="0">
                <a:latin typeface="Arial" charset="0"/>
                <a:cs typeface="Arial" charset="0"/>
              </a:rPr>
              <a:t>∈ </a:t>
            </a:r>
            <a:r>
              <a:rPr lang="en-US" sz="2200" dirty="0" smtClean="0">
                <a:latin typeface="Arial" charset="0"/>
                <a:cs typeface="Arial" charset="0"/>
              </a:rPr>
              <a:t>{0,1}</a:t>
            </a:r>
            <a:endParaRPr lang="en-US" sz="2200" b="1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Arial" charset="0"/>
              </a:rPr>
              <a:t>		Decryption:  </a:t>
            </a:r>
            <a:r>
              <a:rPr lang="en-US" sz="2200" i="1" dirty="0" smtClean="0">
                <a:latin typeface="Arial" charset="0"/>
              </a:rPr>
              <a:t>x</a:t>
            </a:r>
            <a:r>
              <a:rPr lang="en-US" sz="2200" i="1" baseline="-25000" dirty="0" smtClean="0">
                <a:latin typeface="Arial" charset="0"/>
              </a:rPr>
              <a:t>i</a:t>
            </a:r>
            <a:r>
              <a:rPr lang="en-US" sz="2200" i="1" dirty="0" smtClean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= </a:t>
            </a:r>
            <a:r>
              <a:rPr lang="en-US" sz="2200" dirty="0" err="1" smtClean="0">
                <a:latin typeface="Arial" charset="0"/>
              </a:rPr>
              <a:t>e</a:t>
            </a:r>
            <a:r>
              <a:rPr lang="en-US" sz="2200" i="1" baseline="-25000" dirty="0" err="1" smtClean="0">
                <a:latin typeface="Arial" charset="0"/>
              </a:rPr>
              <a:t>si</a:t>
            </a:r>
            <a:r>
              <a:rPr lang="en-US" sz="2200" dirty="0" smtClean="0">
                <a:latin typeface="Arial" charset="0"/>
              </a:rPr>
              <a:t>(</a:t>
            </a:r>
            <a:r>
              <a:rPr lang="en-US" sz="2200" i="1" dirty="0" err="1" smtClean="0">
                <a:latin typeface="Arial" charset="0"/>
              </a:rPr>
              <a:t>y</a:t>
            </a:r>
            <a:r>
              <a:rPr lang="en-US" sz="2200" i="1" baseline="-25000" dirty="0" err="1" smtClean="0">
                <a:latin typeface="Arial" charset="0"/>
              </a:rPr>
              <a:t>i</a:t>
            </a:r>
            <a:r>
              <a:rPr lang="en-US" sz="2200" i="1" dirty="0" smtClean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) = </a:t>
            </a:r>
            <a:r>
              <a:rPr lang="en-US" sz="2200" i="1" dirty="0" err="1" smtClean="0">
                <a:latin typeface="Arial" charset="0"/>
              </a:rPr>
              <a:t>y</a:t>
            </a:r>
            <a:r>
              <a:rPr lang="en-US" sz="2200" i="1" baseline="-25000" dirty="0" err="1" smtClean="0">
                <a:latin typeface="Arial" charset="0"/>
              </a:rPr>
              <a:t>i</a:t>
            </a:r>
            <a:r>
              <a:rPr lang="en-US" sz="2200" i="1" dirty="0" smtClean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+ </a:t>
            </a:r>
            <a:r>
              <a:rPr lang="en-US" sz="2200" i="1" dirty="0" err="1" smtClean="0">
                <a:latin typeface="Arial" charset="0"/>
              </a:rPr>
              <a:t>s</a:t>
            </a:r>
            <a:r>
              <a:rPr lang="en-US" sz="2200" i="1" baseline="-25000" dirty="0" err="1" smtClean="0">
                <a:latin typeface="Arial" charset="0"/>
              </a:rPr>
              <a:t>i</a:t>
            </a:r>
            <a:r>
              <a:rPr lang="en-US" sz="2200" dirty="0" smtClean="0">
                <a:latin typeface="Arial" charset="0"/>
              </a:rPr>
              <a:t> mod 2</a:t>
            </a:r>
            <a:endParaRPr lang="en-US" sz="2200" b="1" dirty="0">
              <a:latin typeface="Arial" charset="0"/>
            </a:endParaRPr>
          </a:p>
        </p:txBody>
      </p:sp>
      <p:pic>
        <p:nvPicPr>
          <p:cNvPr id="6" name="Picture 2" descr="F:\Arbeit\book\grundlagen_krypto\graphics\mod2addencr_with_chan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1332"/>
            <a:ext cx="824253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1595045"/>
            <a:ext cx="8522685" cy="40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en-US" sz="2200" kern="0" dirty="0">
                <a:latin typeface="Arial"/>
                <a:ea typeface="+mn-ea"/>
                <a:cs typeface="Arial"/>
              </a:rPr>
              <a:t>Plaintext </a:t>
            </a:r>
            <a:r>
              <a:rPr lang="en-US" sz="2200" i="1" kern="0" dirty="0">
                <a:latin typeface="Arial"/>
                <a:ea typeface="+mn-ea"/>
                <a:cs typeface="Arial"/>
              </a:rPr>
              <a:t>x</a:t>
            </a:r>
            <a:r>
              <a:rPr lang="en-US" sz="2200" i="1" kern="0" baseline="-25000" dirty="0">
                <a:latin typeface="Arial"/>
                <a:ea typeface="+mn-ea"/>
                <a:cs typeface="Arial"/>
              </a:rPr>
              <a:t>i</a:t>
            </a:r>
            <a:r>
              <a:rPr lang="en-US" sz="2200" kern="0" dirty="0">
                <a:latin typeface="Arial"/>
                <a:ea typeface="+mn-ea"/>
                <a:cs typeface="Arial"/>
              </a:rPr>
              <a:t>, </a:t>
            </a:r>
            <a:r>
              <a:rPr lang="en-US" sz="2200" kern="0" dirty="0" err="1">
                <a:latin typeface="Arial"/>
                <a:ea typeface="+mn-ea"/>
                <a:cs typeface="Arial"/>
              </a:rPr>
              <a:t>ciphertext</a:t>
            </a:r>
            <a:r>
              <a:rPr lang="en-US" sz="2200" kern="0" dirty="0">
                <a:latin typeface="Arial"/>
                <a:ea typeface="+mn-ea"/>
                <a:cs typeface="Arial"/>
              </a:rPr>
              <a:t> </a:t>
            </a:r>
            <a:r>
              <a:rPr lang="en-US" sz="2200" i="1" kern="0" dirty="0" err="1">
                <a:latin typeface="Arial"/>
                <a:ea typeface="+mn-ea"/>
                <a:cs typeface="Arial"/>
              </a:rPr>
              <a:t>y</a:t>
            </a:r>
            <a:r>
              <a:rPr lang="en-US" sz="2200" i="1" kern="0" baseline="-25000" dirty="0" err="1">
                <a:latin typeface="Arial"/>
                <a:ea typeface="+mn-ea"/>
                <a:cs typeface="Arial"/>
              </a:rPr>
              <a:t>i</a:t>
            </a:r>
            <a:r>
              <a:rPr lang="en-US" sz="2200" i="1" kern="0" dirty="0">
                <a:latin typeface="Arial"/>
                <a:ea typeface="+mn-ea"/>
                <a:cs typeface="Arial"/>
              </a:rPr>
              <a:t> </a:t>
            </a:r>
            <a:r>
              <a:rPr lang="en-US" sz="2200" kern="0" dirty="0">
                <a:latin typeface="Arial"/>
                <a:ea typeface="+mn-ea"/>
                <a:cs typeface="Arial"/>
              </a:rPr>
              <a:t>and key stream </a:t>
            </a:r>
            <a:r>
              <a:rPr lang="en-US" sz="2200" i="1" kern="0" dirty="0" err="1">
                <a:latin typeface="Arial"/>
                <a:ea typeface="+mn-ea"/>
                <a:cs typeface="Arial"/>
              </a:rPr>
              <a:t>s</a:t>
            </a:r>
            <a:r>
              <a:rPr lang="en-US" sz="2200" i="1" kern="0" baseline="-25000" dirty="0" err="1">
                <a:latin typeface="Arial"/>
                <a:ea typeface="+mn-ea"/>
                <a:cs typeface="Arial"/>
              </a:rPr>
              <a:t>i</a:t>
            </a:r>
            <a:r>
              <a:rPr lang="en-US" sz="2200" kern="0" dirty="0">
                <a:latin typeface="Arial"/>
                <a:ea typeface="+mn-ea"/>
                <a:cs typeface="Arial"/>
              </a:rPr>
              <a:t> consist </a:t>
            </a:r>
            <a:r>
              <a:rPr lang="en-US" sz="2200" kern="0" dirty="0" smtClean="0">
                <a:latin typeface="Arial"/>
                <a:ea typeface="+mn-ea"/>
                <a:cs typeface="Arial"/>
              </a:rPr>
              <a:t>of individual </a:t>
            </a:r>
            <a:r>
              <a:rPr lang="en-US" sz="2200" kern="0" dirty="0">
                <a:latin typeface="Arial"/>
                <a:ea typeface="+mn-ea"/>
                <a:cs typeface="Arial"/>
              </a:rPr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404808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Why is Modulo 2 </a:t>
            </a:r>
            <a:r>
              <a:rPr lang="en-US" dirty="0" smtClean="0">
                <a:latin typeface="Arial" charset="0"/>
              </a:rPr>
              <a:t>Addition?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2324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charset="0"/>
              </a:rPr>
              <a:t>Modulo </a:t>
            </a:r>
            <a:r>
              <a:rPr lang="en-US" sz="2400" dirty="0">
                <a:latin typeface="Arial" charset="0"/>
              </a:rPr>
              <a:t>2 addition is equivalent to XOR </a:t>
            </a:r>
            <a:r>
              <a:rPr lang="en-US" sz="2400" dirty="0" smtClean="0">
                <a:latin typeface="Arial" charset="0"/>
              </a:rPr>
              <a:t>operation</a:t>
            </a:r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For perfectly random key stream </a:t>
            </a:r>
            <a:r>
              <a:rPr lang="en-US" sz="2400" i="1" dirty="0" err="1">
                <a:latin typeface="Arial" charset="0"/>
              </a:rPr>
              <a:t>s</a:t>
            </a:r>
            <a:r>
              <a:rPr lang="en-US" sz="2400" i="1" baseline="-250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, each </a:t>
            </a:r>
            <a:r>
              <a:rPr lang="en-US" sz="2400" dirty="0" err="1">
                <a:latin typeface="Arial" charset="0"/>
              </a:rPr>
              <a:t>ciphertext</a:t>
            </a:r>
            <a:r>
              <a:rPr lang="en-US" sz="2400" dirty="0">
                <a:latin typeface="Arial" charset="0"/>
              </a:rPr>
              <a:t> output bit has a 50% chance to be 0 or 1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Good statistic property for 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  <a:sym typeface="Wingdings" charset="0"/>
              </a:rPr>
              <a:t>ciphertext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r>
              <a:rPr lang="en-US" sz="2400" dirty="0">
                <a:latin typeface="Arial" charset="0"/>
                <a:sym typeface="Wingdings" charset="0"/>
              </a:rPr>
              <a:t>Inverting XOR is simple, since it is the same XOR operation</a:t>
            </a:r>
            <a:endParaRPr lang="en-US" sz="2400" dirty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9822"/>
              </p:ext>
            </p:extLst>
          </p:nvPr>
        </p:nvGraphicFramePr>
        <p:xfrm>
          <a:off x="3501572" y="4229173"/>
          <a:ext cx="2286000" cy="1981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62000"/>
                <a:gridCol w="762000"/>
                <a:gridCol w="7620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kumimoji="0" lang="en-US" sz="2000" u="none" strike="noStrike" kern="0" cap="none" spc="0" normalizeH="0" baseline="-2500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s</a:t>
                      </a:r>
                      <a:r>
                        <a:rPr kumimoji="0" lang="en-US" sz="2000" u="none" strike="noStrike" kern="0" cap="none" spc="0" normalizeH="0" baseline="-2500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91441" marR="914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kumimoji="0" lang="en-US" sz="2000" u="none" strike="noStrike" kern="0" cap="none" spc="0" normalizeH="0" baseline="-2500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9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22"/>
          </a:xfrm>
        </p:spPr>
        <p:txBody>
          <a:bodyPr>
            <a:normAutofit fontScale="92500" lnSpcReduction="10000"/>
          </a:bodyPr>
          <a:lstStyle/>
          <a:p>
            <a:r>
              <a:rPr lang="de-DE" sz="2600" dirty="0" smtClean="0"/>
              <a:t>Encryption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letter</a:t>
            </a:r>
            <a:r>
              <a:rPr lang="de-DE" sz="2600" dirty="0"/>
              <a:t> </a:t>
            </a:r>
            <a:r>
              <a:rPr lang="de-DE" sz="2600" i="1" dirty="0" smtClean="0"/>
              <a:t>A</a:t>
            </a:r>
            <a:r>
              <a:rPr lang="de-DE" sz="2600" dirty="0" smtClean="0"/>
              <a:t> </a:t>
            </a:r>
            <a:r>
              <a:rPr lang="de-DE" sz="2600" dirty="0" err="1"/>
              <a:t>by</a:t>
            </a:r>
            <a:r>
              <a:rPr lang="de-DE" sz="2600" dirty="0"/>
              <a:t> </a:t>
            </a:r>
            <a:r>
              <a:rPr lang="de-DE" sz="2600" dirty="0" smtClean="0"/>
              <a:t>Alice</a:t>
            </a:r>
            <a:endParaRPr lang="de-DE" sz="2600" dirty="0"/>
          </a:p>
          <a:p>
            <a:r>
              <a:rPr lang="de-DE" sz="2600" i="1" dirty="0" smtClean="0"/>
              <a:t>A</a:t>
            </a:r>
            <a:r>
              <a:rPr lang="de-DE" sz="2600" dirty="0" smtClean="0"/>
              <a:t> </a:t>
            </a:r>
            <a:r>
              <a:rPr lang="de-DE" sz="2600" dirty="0" err="1"/>
              <a:t>is</a:t>
            </a:r>
            <a:r>
              <a:rPr lang="de-DE" sz="2600" dirty="0"/>
              <a:t> </a:t>
            </a:r>
            <a:r>
              <a:rPr lang="de-DE" sz="2600" dirty="0" err="1"/>
              <a:t>given</a:t>
            </a:r>
            <a:r>
              <a:rPr lang="de-DE" sz="2600" dirty="0"/>
              <a:t> in ASCII </a:t>
            </a:r>
            <a:r>
              <a:rPr lang="de-DE" sz="2600" dirty="0" err="1"/>
              <a:t>code</a:t>
            </a:r>
            <a:r>
              <a:rPr lang="de-DE" sz="2600" dirty="0"/>
              <a:t> </a:t>
            </a:r>
            <a:r>
              <a:rPr lang="de-DE" sz="2600" dirty="0" err="1"/>
              <a:t>as</a:t>
            </a:r>
            <a:r>
              <a:rPr lang="de-DE" sz="2600" dirty="0"/>
              <a:t> 65</a:t>
            </a:r>
            <a:r>
              <a:rPr lang="de-DE" sz="2600" baseline="-25000" dirty="0"/>
              <a:t>10</a:t>
            </a:r>
            <a:r>
              <a:rPr lang="de-DE" sz="2600" dirty="0"/>
              <a:t> = 1000001</a:t>
            </a:r>
            <a:r>
              <a:rPr lang="de-DE" sz="2600" baseline="-25000" dirty="0"/>
              <a:t>2</a:t>
            </a:r>
            <a:r>
              <a:rPr lang="de-DE" sz="2600" dirty="0"/>
              <a:t>.</a:t>
            </a:r>
          </a:p>
          <a:p>
            <a:r>
              <a:rPr lang="de-DE" sz="2600" dirty="0" err="1"/>
              <a:t>Let's</a:t>
            </a:r>
            <a:r>
              <a:rPr lang="de-DE" sz="2600" dirty="0"/>
              <a:t> </a:t>
            </a:r>
            <a:r>
              <a:rPr lang="de-DE" sz="2600" dirty="0" err="1"/>
              <a:t>assume</a:t>
            </a:r>
            <a:r>
              <a:rPr lang="de-DE" sz="2600" dirty="0"/>
              <a:t> </a:t>
            </a:r>
            <a:r>
              <a:rPr lang="de-DE" sz="2600" dirty="0" err="1"/>
              <a:t>that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first</a:t>
            </a:r>
            <a:r>
              <a:rPr lang="de-DE" sz="2600" dirty="0"/>
              <a:t> </a:t>
            </a:r>
            <a:r>
              <a:rPr lang="de-DE" sz="2600" dirty="0" err="1"/>
              <a:t>key</a:t>
            </a:r>
            <a:r>
              <a:rPr lang="de-DE" sz="2600" dirty="0"/>
              <a:t> </a:t>
            </a:r>
            <a:r>
              <a:rPr lang="de-DE" sz="2600" dirty="0" err="1"/>
              <a:t>stream</a:t>
            </a:r>
            <a:r>
              <a:rPr lang="de-DE" sz="2600" dirty="0"/>
              <a:t> </a:t>
            </a:r>
            <a:r>
              <a:rPr lang="de-DE" sz="2600" dirty="0" err="1"/>
              <a:t>bits</a:t>
            </a:r>
            <a:r>
              <a:rPr lang="de-DE" sz="2600" dirty="0"/>
              <a:t> </a:t>
            </a:r>
            <a:r>
              <a:rPr lang="de-DE" sz="2600" dirty="0" err="1"/>
              <a:t>are</a:t>
            </a:r>
            <a:endParaRPr lang="de-DE" sz="2600" dirty="0"/>
          </a:p>
          <a:p>
            <a:pPr marL="0" indent="0">
              <a:buNone/>
            </a:pPr>
            <a:r>
              <a:rPr lang="de-DE" sz="2600" dirty="0" smtClean="0">
                <a:sym typeface="Symbol" charset="0"/>
              </a:rPr>
              <a:t>	</a:t>
            </a:r>
            <a:r>
              <a:rPr lang="de-DE" sz="2600" dirty="0" smtClean="0"/>
              <a:t> </a:t>
            </a:r>
            <a:r>
              <a:rPr lang="de-DE" sz="2600" dirty="0"/>
              <a:t>z</a:t>
            </a:r>
            <a:r>
              <a:rPr lang="de-DE" sz="2600" baseline="-25000" dirty="0"/>
              <a:t>1</a:t>
            </a:r>
            <a:r>
              <a:rPr lang="de-DE" sz="2600" dirty="0"/>
              <a:t>, ... , z</a:t>
            </a:r>
            <a:r>
              <a:rPr lang="de-DE" sz="2600" baseline="-25000" dirty="0"/>
              <a:t>7</a:t>
            </a:r>
            <a:r>
              <a:rPr lang="de-DE" sz="2600" dirty="0"/>
              <a:t> = 0101101</a:t>
            </a:r>
          </a:p>
          <a:p>
            <a:r>
              <a:rPr lang="de-DE" sz="2600" dirty="0"/>
              <a:t>Encryption </a:t>
            </a:r>
            <a:r>
              <a:rPr lang="de-DE" sz="2600" dirty="0" err="1"/>
              <a:t>by</a:t>
            </a:r>
            <a:r>
              <a:rPr lang="de-DE" sz="2600" dirty="0"/>
              <a:t> Alice: </a:t>
            </a:r>
            <a:endParaRPr lang="de-DE" dirty="0" smtClean="0"/>
          </a:p>
          <a:p>
            <a:pPr lvl="1"/>
            <a:r>
              <a:rPr lang="de-DE" dirty="0" err="1" smtClean="0"/>
              <a:t>plaintext</a:t>
            </a:r>
            <a:r>
              <a:rPr lang="de-DE" dirty="0" smtClean="0"/>
              <a:t> </a:t>
            </a:r>
            <a:r>
              <a:rPr lang="de-DE" dirty="0"/>
              <a:t>x</a:t>
            </a:r>
            <a:r>
              <a:rPr lang="de-DE" baseline="-25000" dirty="0"/>
              <a:t>i</a:t>
            </a:r>
            <a:r>
              <a:rPr lang="de-DE" dirty="0"/>
              <a:t>:		</a:t>
            </a:r>
            <a:r>
              <a:rPr lang="de-DE" dirty="0" smtClean="0"/>
              <a:t>1000001 = </a:t>
            </a:r>
            <a:r>
              <a:rPr lang="de-DE" i="1" dirty="0" smtClean="0"/>
              <a:t>A</a:t>
            </a:r>
            <a:r>
              <a:rPr lang="de-DE" dirty="0" smtClean="0"/>
              <a:t> </a:t>
            </a:r>
            <a:r>
              <a:rPr lang="de-DE" dirty="0"/>
              <a:t>(ASCII </a:t>
            </a:r>
            <a:r>
              <a:rPr lang="de-DE" dirty="0" err="1"/>
              <a:t>symbol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z</a:t>
            </a:r>
            <a:r>
              <a:rPr lang="de-DE" baseline="-25000" dirty="0" err="1"/>
              <a:t>i</a:t>
            </a:r>
            <a:r>
              <a:rPr lang="de-DE" dirty="0"/>
              <a:t>: 	</a:t>
            </a:r>
            <a:r>
              <a:rPr lang="de-DE" dirty="0" smtClean="0"/>
              <a:t>0101101</a:t>
            </a:r>
          </a:p>
          <a:p>
            <a:pPr lvl="1"/>
            <a:r>
              <a:rPr lang="de-DE" dirty="0" err="1" smtClean="0"/>
              <a:t>ciphertext</a:t>
            </a:r>
            <a:r>
              <a:rPr lang="de-DE" dirty="0" smtClean="0"/>
              <a:t> </a:t>
            </a:r>
            <a:r>
              <a:rPr lang="de-DE" dirty="0" err="1"/>
              <a:t>y</a:t>
            </a:r>
            <a:r>
              <a:rPr lang="de-DE" baseline="-25000" dirty="0" err="1"/>
              <a:t>i</a:t>
            </a:r>
            <a:r>
              <a:rPr lang="de-DE" dirty="0"/>
              <a:t>:	</a:t>
            </a:r>
            <a:r>
              <a:rPr lang="de-DE" dirty="0" smtClean="0"/>
              <a:t>1101100 = </a:t>
            </a:r>
            <a:r>
              <a:rPr lang="de-DE" i="1" dirty="0" smtClean="0"/>
              <a:t>l </a:t>
            </a:r>
            <a:r>
              <a:rPr lang="de-DE" dirty="0" smtClean="0"/>
              <a:t> </a:t>
            </a:r>
            <a:r>
              <a:rPr lang="de-DE" dirty="0"/>
              <a:t>(ASCII </a:t>
            </a:r>
            <a:r>
              <a:rPr lang="de-DE" dirty="0" err="1"/>
              <a:t>symbol</a:t>
            </a:r>
            <a:r>
              <a:rPr lang="de-DE" dirty="0"/>
              <a:t>)</a:t>
            </a:r>
          </a:p>
          <a:p>
            <a:r>
              <a:rPr lang="de-DE" sz="2600" dirty="0" err="1"/>
              <a:t>Decryption</a:t>
            </a:r>
            <a:r>
              <a:rPr lang="de-DE" sz="2600" dirty="0"/>
              <a:t> </a:t>
            </a:r>
            <a:r>
              <a:rPr lang="de-DE" sz="2600" dirty="0" err="1"/>
              <a:t>by</a:t>
            </a:r>
            <a:r>
              <a:rPr lang="de-DE" sz="2600" dirty="0"/>
              <a:t> Bob:   </a:t>
            </a:r>
          </a:p>
          <a:p>
            <a:pPr lvl="1"/>
            <a:r>
              <a:rPr lang="de-DE" dirty="0"/>
              <a:t>	</a:t>
            </a:r>
            <a:r>
              <a:rPr lang="de-DE" dirty="0" err="1"/>
              <a:t>ciphertext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baseline="-25000" dirty="0" err="1"/>
              <a:t>i</a:t>
            </a:r>
            <a:r>
              <a:rPr lang="de-DE" dirty="0"/>
              <a:t>: 	1101100 </a:t>
            </a:r>
            <a:r>
              <a:rPr lang="de-DE" dirty="0" smtClean="0"/>
              <a:t>= </a:t>
            </a:r>
            <a:r>
              <a:rPr lang="de-DE" i="1" dirty="0" smtClean="0"/>
              <a:t>I</a:t>
            </a:r>
            <a:r>
              <a:rPr lang="de-DE" dirty="0" smtClean="0"/>
              <a:t> </a:t>
            </a:r>
            <a:r>
              <a:rPr lang="de-DE" dirty="0"/>
              <a:t>(ASCII </a:t>
            </a:r>
            <a:r>
              <a:rPr lang="de-DE" dirty="0" err="1"/>
              <a:t>symbol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	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z</a:t>
            </a:r>
            <a:r>
              <a:rPr lang="de-DE" baseline="-25000" dirty="0" err="1"/>
              <a:t>i</a:t>
            </a:r>
            <a:r>
              <a:rPr lang="de-DE" dirty="0"/>
              <a:t>:	</a:t>
            </a:r>
            <a:r>
              <a:rPr lang="de-DE" dirty="0" smtClean="0"/>
              <a:t>0101101</a:t>
            </a:r>
            <a:endParaRPr lang="de-DE" dirty="0"/>
          </a:p>
          <a:p>
            <a:pPr lvl="1"/>
            <a:r>
              <a:rPr lang="de-DE" dirty="0"/>
              <a:t>	</a:t>
            </a:r>
            <a:r>
              <a:rPr lang="de-DE" dirty="0" err="1"/>
              <a:t>plaintext</a:t>
            </a:r>
            <a:r>
              <a:rPr lang="de-DE" dirty="0"/>
              <a:t> x</a:t>
            </a:r>
            <a:r>
              <a:rPr lang="de-DE" baseline="-25000" dirty="0"/>
              <a:t>i</a:t>
            </a:r>
            <a:r>
              <a:rPr lang="de-DE" dirty="0"/>
              <a:t>:	</a:t>
            </a:r>
            <a:r>
              <a:rPr lang="de-DE" dirty="0" smtClean="0"/>
              <a:t>1000001= </a:t>
            </a:r>
            <a:r>
              <a:rPr lang="de-DE" i="1" dirty="0" smtClean="0"/>
              <a:t>A</a:t>
            </a:r>
            <a:r>
              <a:rPr lang="de-DE" dirty="0" smtClean="0"/>
              <a:t> </a:t>
            </a:r>
            <a:r>
              <a:rPr lang="de-DE" dirty="0"/>
              <a:t>(ASCII </a:t>
            </a:r>
            <a:r>
              <a:rPr lang="de-DE" dirty="0" err="1"/>
              <a:t>symbol</a:t>
            </a:r>
            <a:r>
              <a:rPr lang="de-DE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Arial" charset="0"/>
              </a:rPr>
              <a:t>Stream </a:t>
            </a:r>
            <a:r>
              <a:rPr lang="de-DE" dirty="0" err="1" smtClean="0">
                <a:latin typeface="Arial" charset="0"/>
              </a:rPr>
              <a:t>Cipher</a:t>
            </a:r>
            <a:r>
              <a:rPr lang="de-DE" dirty="0" smtClean="0">
                <a:latin typeface="Arial" charset="0"/>
              </a:rPr>
              <a:t>: </a:t>
            </a:r>
            <a:br>
              <a:rPr lang="de-DE" dirty="0" smtClean="0">
                <a:latin typeface="Arial" charset="0"/>
              </a:rPr>
            </a:br>
            <a:r>
              <a:rPr lang="de-DE" dirty="0" err="1" smtClean="0">
                <a:latin typeface="Arial" charset="0"/>
              </a:rPr>
              <a:t>Synchronous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>
                <a:latin typeface="Arial" charset="0"/>
              </a:rPr>
              <a:t>vs. </a:t>
            </a:r>
            <a:r>
              <a:rPr lang="de-DE" dirty="0" err="1" smtClean="0">
                <a:latin typeface="Arial" charset="0"/>
              </a:rPr>
              <a:t>Asynchronous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457199" y="3973113"/>
            <a:ext cx="852268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25000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Security of stream cipher depends entirely on the key stream </a:t>
            </a:r>
            <a:r>
              <a:rPr lang="en-US" sz="2000" i="1" dirty="0" err="1">
                <a:latin typeface="Arial"/>
                <a:cs typeface="Arial"/>
              </a:rPr>
              <a:t>s</a:t>
            </a:r>
            <a:r>
              <a:rPr lang="en-US" sz="2000" i="1" baseline="-25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:</a:t>
            </a:r>
          </a:p>
          <a:p>
            <a:pPr marL="800100" lvl="1" indent="-342900">
              <a:spcBef>
                <a:spcPct val="25000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Should </a:t>
            </a:r>
            <a:r>
              <a:rPr lang="en-US" dirty="0">
                <a:latin typeface="Arial"/>
                <a:cs typeface="Arial"/>
              </a:rPr>
              <a:t>be </a:t>
            </a:r>
            <a:r>
              <a:rPr lang="en-US" b="1" dirty="0">
                <a:latin typeface="Arial"/>
                <a:cs typeface="Arial"/>
              </a:rPr>
              <a:t>random </a:t>
            </a:r>
            <a:r>
              <a:rPr lang="en-US" dirty="0">
                <a:latin typeface="Arial"/>
                <a:cs typeface="Arial"/>
              </a:rPr>
              <a:t>, i.e.,  </a:t>
            </a:r>
            <a:r>
              <a:rPr lang="en-US" dirty="0" err="1">
                <a:latin typeface="Arial"/>
                <a:cs typeface="Arial"/>
              </a:rPr>
              <a:t>Pr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i="1" dirty="0" err="1">
                <a:latin typeface="Arial"/>
                <a:cs typeface="Arial"/>
              </a:rPr>
              <a:t>s</a:t>
            </a:r>
            <a:r>
              <a:rPr lang="en-US" i="1" baseline="-25000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 = 0) = </a:t>
            </a:r>
            <a:r>
              <a:rPr lang="en-US" dirty="0" err="1">
                <a:latin typeface="Arial"/>
                <a:cs typeface="Arial"/>
              </a:rPr>
              <a:t>Pr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i="1" dirty="0" err="1">
                <a:latin typeface="Arial"/>
                <a:cs typeface="Arial"/>
              </a:rPr>
              <a:t>s</a:t>
            </a:r>
            <a:r>
              <a:rPr lang="en-US" i="1" baseline="-25000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 = 1) = 0.5</a:t>
            </a:r>
            <a:endParaRPr lang="en-US" b="1" dirty="0">
              <a:latin typeface="Arial"/>
              <a:cs typeface="Arial"/>
            </a:endParaRPr>
          </a:p>
          <a:p>
            <a:pPr marL="800100" lvl="1" indent="-342900">
              <a:spcBef>
                <a:spcPct val="25000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r>
              <a:rPr lang="en-US" dirty="0">
                <a:latin typeface="Arial"/>
                <a:cs typeface="Arial"/>
              </a:rPr>
              <a:t>Must be </a:t>
            </a:r>
            <a:r>
              <a:rPr lang="en-US" b="1" dirty="0">
                <a:latin typeface="Arial"/>
                <a:cs typeface="Arial"/>
              </a:rPr>
              <a:t>reproducible</a:t>
            </a:r>
            <a:r>
              <a:rPr lang="en-US" dirty="0">
                <a:latin typeface="Arial"/>
                <a:cs typeface="Arial"/>
              </a:rPr>
              <a:t> by sender and </a:t>
            </a:r>
            <a:r>
              <a:rPr lang="en-US" dirty="0" smtClean="0">
                <a:latin typeface="Arial"/>
                <a:cs typeface="Arial"/>
              </a:rPr>
              <a:t>receiver</a:t>
            </a:r>
            <a:endParaRPr lang="en-US" b="1" dirty="0">
              <a:latin typeface="Arial"/>
              <a:cs typeface="Arial"/>
            </a:endParaRPr>
          </a:p>
          <a:p>
            <a:pPr marL="342900" indent="-3429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000" b="1" dirty="0">
                <a:latin typeface="Arial"/>
                <a:cs typeface="Arial"/>
              </a:rPr>
              <a:t>Synchronous Stream Cipher</a:t>
            </a:r>
          </a:p>
          <a:p>
            <a:pPr marL="800100" lvl="1" indent="-342900">
              <a:spcBef>
                <a:spcPct val="25000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r>
              <a:rPr lang="en-US" dirty="0">
                <a:latin typeface="Arial"/>
                <a:cs typeface="Arial"/>
              </a:rPr>
              <a:t>Key stream </a:t>
            </a:r>
            <a:r>
              <a:rPr lang="en-US" dirty="0" smtClean="0">
                <a:latin typeface="Arial"/>
                <a:cs typeface="Arial"/>
              </a:rPr>
              <a:t>depends </a:t>
            </a:r>
            <a:r>
              <a:rPr lang="en-US" dirty="0">
                <a:latin typeface="Arial"/>
                <a:cs typeface="Arial"/>
              </a:rPr>
              <a:t>only on the key (and possibly an initialization vector IV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  <a:p>
            <a:pPr marL="342900" indent="-3429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000" b="1" dirty="0">
                <a:latin typeface="Arial"/>
                <a:cs typeface="Arial"/>
              </a:rPr>
              <a:t>Asynchronous Stream </a:t>
            </a:r>
            <a:r>
              <a:rPr lang="en-US" sz="2000" b="1" dirty="0" smtClean="0">
                <a:latin typeface="Arial"/>
                <a:cs typeface="Arial"/>
              </a:rPr>
              <a:t>Cipher</a:t>
            </a:r>
            <a:endParaRPr lang="en-US" sz="2000" b="1" dirty="0">
              <a:latin typeface="Arial"/>
              <a:cs typeface="Arial"/>
            </a:endParaRPr>
          </a:p>
          <a:p>
            <a:pPr marL="800100" lvl="1" indent="-3429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dirty="0">
                <a:latin typeface="Arial"/>
                <a:cs typeface="Arial"/>
              </a:rPr>
              <a:t>Key stream depends also on the </a:t>
            </a:r>
            <a:r>
              <a:rPr lang="en-US" dirty="0" err="1">
                <a:latin typeface="Arial"/>
                <a:cs typeface="Arial"/>
              </a:rPr>
              <a:t>ciphertext</a:t>
            </a:r>
            <a:r>
              <a:rPr lang="en-US" dirty="0">
                <a:latin typeface="Arial"/>
                <a:cs typeface="Arial"/>
              </a:rPr>
              <a:t> (dotted feedback enabled)</a:t>
            </a:r>
          </a:p>
        </p:txBody>
      </p:sp>
      <p:pic>
        <p:nvPicPr>
          <p:cNvPr id="6" name="Picture 2" descr="F:\Arbeit\book\grundlagen_krypto\graphics\asy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42" y="1466985"/>
            <a:ext cx="45720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9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Stream Cipher: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0032" y="1656585"/>
            <a:ext cx="8224235" cy="931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 smtClean="0">
                <a:latin typeface="Arial" charset="0"/>
              </a:rPr>
              <a:t>Performance comparison of symmetric ciphers (Pentium4):</a:t>
            </a:r>
            <a:endParaRPr lang="en-US" sz="2400" dirty="0">
              <a:latin typeface="Arial" charset="0"/>
            </a:endParaRPr>
          </a:p>
        </p:txBody>
      </p:sp>
      <p:graphicFrame>
        <p:nvGraphicFramePr>
          <p:cNvPr id="6" name="Group 1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80526876"/>
              </p:ext>
            </p:extLst>
          </p:nvPr>
        </p:nvGraphicFramePr>
        <p:xfrm>
          <a:off x="1143000" y="2809110"/>
          <a:ext cx="6357939" cy="1879601"/>
        </p:xfrm>
        <a:graphic>
          <a:graphicData uri="http://schemas.openxmlformats.org/drawingml/2006/table">
            <a:tbl>
              <a:tblPr/>
              <a:tblGrid>
                <a:gridCol w="2120021"/>
                <a:gridCol w="2117897"/>
                <a:gridCol w="212002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Cipher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 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Mbit/s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36.95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3DES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13.32</a:t>
                      </a: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51.19</a:t>
                      </a: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RC4 (stream cipher)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choosable</a:t>
                      </a: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211.34</a:t>
                      </a: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9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37197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Random </a:t>
            </a:r>
            <a:r>
              <a:rPr lang="en-US" dirty="0" smtClean="0">
                <a:latin typeface="Arial" charset="0"/>
              </a:rPr>
              <a:t>Number Generators </a:t>
            </a:r>
            <a:r>
              <a:rPr lang="en-US" dirty="0">
                <a:latin typeface="Arial" charset="0"/>
              </a:rPr>
              <a:t>(RNGs</a:t>
            </a:r>
            <a:r>
              <a:rPr lang="en-US" dirty="0" smtClean="0">
                <a:latin typeface="Arial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15632" y="2058143"/>
            <a:ext cx="8572500" cy="2286000"/>
            <a:chOff x="285750" y="1714500"/>
            <a:chExt cx="8572500" cy="2286000"/>
          </a:xfrm>
        </p:grpSpPr>
        <p:grpSp>
          <p:nvGrpSpPr>
            <p:cNvPr id="5" name="Group 55"/>
            <p:cNvGrpSpPr>
              <a:grpSpLocks/>
            </p:cNvGrpSpPr>
            <p:nvPr/>
          </p:nvGrpSpPr>
          <p:grpSpPr bwMode="auto">
            <a:xfrm>
              <a:off x="3397250" y="1714500"/>
              <a:ext cx="2174875" cy="571500"/>
              <a:chOff x="1956" y="1454"/>
              <a:chExt cx="1134" cy="272"/>
            </a:xfrm>
          </p:grpSpPr>
          <p:sp>
            <p:nvSpPr>
              <p:cNvPr id="6" name="AutoShape 23"/>
              <p:cNvSpPr>
                <a:spLocks noChangeArrowheads="1"/>
              </p:cNvSpPr>
              <p:nvPr/>
            </p:nvSpPr>
            <p:spPr bwMode="auto">
              <a:xfrm>
                <a:off x="1956" y="1454"/>
                <a:ext cx="1134" cy="27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de-DE"/>
              </a:p>
            </p:txBody>
          </p:sp>
          <p:sp>
            <p:nvSpPr>
              <p:cNvPr id="7" name="Text Box 31"/>
              <p:cNvSpPr txBox="1">
                <a:spLocks noChangeArrowheads="1"/>
              </p:cNvSpPr>
              <p:nvPr/>
            </p:nvSpPr>
            <p:spPr bwMode="auto">
              <a:xfrm>
                <a:off x="1990" y="1512"/>
                <a:ext cx="108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sz="2000" b="1"/>
                  <a:t>RNG</a:t>
                </a:r>
              </a:p>
            </p:txBody>
          </p:sp>
        </p:grpSp>
        <p:sp>
          <p:nvSpPr>
            <p:cNvPr id="8" name="Line 44"/>
            <p:cNvSpPr>
              <a:spLocks noChangeShapeType="1"/>
            </p:cNvSpPr>
            <p:nvPr/>
          </p:nvSpPr>
          <p:spPr bwMode="auto">
            <a:xfrm>
              <a:off x="4500563" y="2289175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Line 47"/>
            <p:cNvSpPr>
              <a:spLocks noChangeShapeType="1"/>
            </p:cNvSpPr>
            <p:nvPr/>
          </p:nvSpPr>
          <p:spPr bwMode="auto">
            <a:xfrm>
              <a:off x="7572375" y="2640013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>
              <a:off x="4500563" y="2649538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>
              <a:off x="6215063" y="3071813"/>
              <a:ext cx="2643187" cy="928687"/>
              <a:chOff x="1956" y="1454"/>
              <a:chExt cx="1134" cy="326"/>
            </a:xfrm>
          </p:grpSpPr>
          <p:sp>
            <p:nvSpPr>
              <p:cNvPr id="12" name="AutoShape 23"/>
              <p:cNvSpPr>
                <a:spLocks noChangeArrowheads="1"/>
              </p:cNvSpPr>
              <p:nvPr/>
            </p:nvSpPr>
            <p:spPr bwMode="auto">
              <a:xfrm>
                <a:off x="1956" y="1454"/>
                <a:ext cx="1134" cy="27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de-DE"/>
              </a:p>
            </p:txBody>
          </p:sp>
          <p:sp>
            <p:nvSpPr>
              <p:cNvPr id="13" name="Text Box 31"/>
              <p:cNvSpPr txBox="1">
                <a:spLocks noChangeArrowheads="1"/>
              </p:cNvSpPr>
              <p:nvPr/>
            </p:nvSpPr>
            <p:spPr bwMode="auto">
              <a:xfrm>
                <a:off x="1990" y="1487"/>
                <a:ext cx="108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sz="2000" b="1"/>
                  <a:t>Cryptographically Secure RNG</a:t>
                </a:r>
              </a:p>
            </p:txBody>
          </p:sp>
        </p:grp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3214688" y="3071813"/>
              <a:ext cx="2643187" cy="774700"/>
              <a:chOff x="1956" y="1454"/>
              <a:chExt cx="1134" cy="272"/>
            </a:xfrm>
          </p:grpSpPr>
          <p:sp>
            <p:nvSpPr>
              <p:cNvPr id="15" name="AutoShape 23"/>
              <p:cNvSpPr>
                <a:spLocks noChangeArrowheads="1"/>
              </p:cNvSpPr>
              <p:nvPr/>
            </p:nvSpPr>
            <p:spPr bwMode="auto">
              <a:xfrm>
                <a:off x="1956" y="1454"/>
                <a:ext cx="1134" cy="27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de-DE"/>
              </a:p>
            </p:txBody>
          </p:sp>
          <p:sp>
            <p:nvSpPr>
              <p:cNvPr id="16" name="Text Box 31"/>
              <p:cNvSpPr txBox="1">
                <a:spLocks noChangeArrowheads="1"/>
              </p:cNvSpPr>
              <p:nvPr/>
            </p:nvSpPr>
            <p:spPr bwMode="auto">
              <a:xfrm>
                <a:off x="1990" y="1547"/>
                <a:ext cx="1089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sz="2000" b="1"/>
                  <a:t>Pseudorandom NG</a:t>
                </a:r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85750" y="3071813"/>
              <a:ext cx="2643188" cy="774700"/>
              <a:chOff x="1956" y="1454"/>
              <a:chExt cx="1134" cy="272"/>
            </a:xfrm>
          </p:grpSpPr>
          <p:sp>
            <p:nvSpPr>
              <p:cNvPr id="18" name="AutoShape 23"/>
              <p:cNvSpPr>
                <a:spLocks noChangeArrowheads="1"/>
              </p:cNvSpPr>
              <p:nvPr/>
            </p:nvSpPr>
            <p:spPr bwMode="auto">
              <a:xfrm>
                <a:off x="1956" y="1454"/>
                <a:ext cx="1134" cy="27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de-DE"/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1990" y="1529"/>
                <a:ext cx="1089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sz="2000" b="1"/>
                  <a:t>True RNG</a:t>
                </a:r>
              </a:p>
            </p:txBody>
          </p:sp>
        </p:grp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>
              <a:off x="1643063" y="2643188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21" name="Gerade Verbindung 53"/>
            <p:cNvCxnSpPr>
              <a:cxnSpLocks noChangeShapeType="1"/>
              <a:stCxn id="20" idx="0"/>
              <a:endCxn id="9" idx="0"/>
            </p:cNvCxnSpPr>
            <p:nvPr/>
          </p:nvCxnSpPr>
          <p:spPr bwMode="auto">
            <a:xfrm rot="5400000" flipH="1" flipV="1">
              <a:off x="4606131" y="-323055"/>
              <a:ext cx="3175" cy="592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8014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992</Words>
  <Application>Microsoft Macintosh PowerPoint</Application>
  <PresentationFormat>On-screen Show (4:3)</PresentationFormat>
  <Paragraphs>227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Formel</vt:lpstr>
      <vt:lpstr>Equation</vt:lpstr>
      <vt:lpstr>Stream Ciphers</vt:lpstr>
      <vt:lpstr>Stream Ciphers in Cryptology</vt:lpstr>
      <vt:lpstr>Key Idea of Stream Ciphers</vt:lpstr>
      <vt:lpstr>Encryption &amp; Decryption</vt:lpstr>
      <vt:lpstr>Why is Modulo 2 Addition?</vt:lpstr>
      <vt:lpstr>Example</vt:lpstr>
      <vt:lpstr>Stream Cipher:  Synchronous vs. Asynchronous</vt:lpstr>
      <vt:lpstr>Stream Cipher: Throughput</vt:lpstr>
      <vt:lpstr>Random Number Generators (RNGs)</vt:lpstr>
      <vt:lpstr>True RNGs</vt:lpstr>
      <vt:lpstr>True RNGs (cont.)</vt:lpstr>
      <vt:lpstr>Pseudo RNG</vt:lpstr>
      <vt:lpstr>Pseudo RNG (cont.)</vt:lpstr>
      <vt:lpstr>Example: a Simple PRNG</vt:lpstr>
      <vt:lpstr>Cryptanalyzing a Simple PRNG</vt:lpstr>
      <vt:lpstr>Cryptographically Secure PRNG</vt:lpstr>
      <vt:lpstr>One-Time Pad (OTP)</vt:lpstr>
      <vt:lpstr>Linear Feedback Shift Registers (LFSRs)</vt:lpstr>
      <vt:lpstr>Linear Feedback Shift Registers (LFSRs)</vt:lpstr>
      <vt:lpstr>Linear Feedback Shift Registers (LFSRs):  Example with m=3</vt:lpstr>
      <vt:lpstr>Security of LFSRs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51</cp:revision>
  <dcterms:created xsi:type="dcterms:W3CDTF">2016-08-15T16:38:04Z</dcterms:created>
  <dcterms:modified xsi:type="dcterms:W3CDTF">2018-01-29T17:31:53Z</dcterms:modified>
</cp:coreProperties>
</file>