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7" r:id="rId19"/>
    <p:sldId id="275" r:id="rId20"/>
    <p:sldId id="26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0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AB348-185E-4544-B96C-E20B75289C7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E1BB-36DB-B347-8803-1FEE8794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5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51F72-1148-804B-8976-E64217F09E6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EE8F6-6D9B-4544-AC17-E15B9D53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68B8-E6BD-124A-BB9A-F93CFE73C20B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8B3B-4DE0-2145-AA9C-B5DB81AE49E5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EE4-3A05-6A4A-8128-2D6D04FB5DBD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9A73-1F8B-6249-BF20-72E0CDFA3466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D238-996D-8244-9CEC-DE07B8D49EAC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F522-B931-1D4A-ACD2-6C195936F3B0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2D03-F2E2-0E4E-898E-68C8C86FA27E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BF3A-B912-F643-A9DF-9BA887CC3355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DB1-1406-054D-9A2B-2CD59B590DB5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791-21F4-A042-9C05-41872428BE60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FA4F-7DCE-8C4C-9346-1D9033768753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0D56D47-5AE3-9142-8C15-21C175C6F72C}" type="datetime1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 Encryption Standard_01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</a:t>
            </a:r>
            <a:r>
              <a:rPr lang="en-US" sz="2400" dirty="0" smtClean="0">
                <a:solidFill>
                  <a:schemeClr val="tx1"/>
                </a:solidFill>
              </a:rPr>
              <a:t>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DES </a:t>
            </a:r>
            <a:r>
              <a:rPr lang="de-DE" dirty="0" err="1">
                <a:latin typeface="Arial" charset="0"/>
              </a:rPr>
              <a:t>Feistel</a:t>
            </a:r>
            <a:r>
              <a:rPr lang="de-DE" dirty="0">
                <a:latin typeface="Arial" charset="0"/>
              </a:rPr>
              <a:t> Network </a:t>
            </a:r>
            <a:r>
              <a:rPr lang="de-DE" dirty="0" smtClean="0">
                <a:latin typeface="Arial" charset="0"/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1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25573" y="1366357"/>
            <a:ext cx="5967558" cy="425196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542190" y="4719235"/>
            <a:ext cx="6079625" cy="66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 smtClean="0">
                <a:latin typeface="Arial" charset="0"/>
              </a:rPr>
              <a:t>Each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round</a:t>
            </a:r>
            <a:r>
              <a:rPr lang="de-DE" sz="2200" i="1" dirty="0" smtClean="0">
                <a:latin typeface="Arial" charset="0"/>
              </a:rPr>
              <a:t> i </a:t>
            </a:r>
            <a:r>
              <a:rPr lang="de-DE" sz="2200" dirty="0" err="1" smtClean="0">
                <a:latin typeface="Arial" charset="0"/>
              </a:rPr>
              <a:t>can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be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expressed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as</a:t>
            </a:r>
            <a:r>
              <a:rPr lang="de-DE" sz="2200" dirty="0" smtClean="0">
                <a:latin typeface="Arial" charset="0"/>
              </a:rPr>
              <a:t>:</a:t>
            </a:r>
            <a:endParaRPr lang="de-DE" sz="2200" dirty="0">
              <a:latin typeface="Arial" charset="0"/>
            </a:endParaRPr>
          </a:p>
        </p:txBody>
      </p:sp>
      <p:pic>
        <p:nvPicPr>
          <p:cNvPr id="11" name="Picture 1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9758" y="5201549"/>
            <a:ext cx="3166532" cy="1005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5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DES </a:t>
            </a:r>
            <a:r>
              <a:rPr lang="de-DE" dirty="0" err="1">
                <a:latin typeface="Arial" charset="0"/>
              </a:rPr>
              <a:t>Feistel</a:t>
            </a:r>
            <a:r>
              <a:rPr lang="de-DE" dirty="0">
                <a:latin typeface="Arial" charset="0"/>
              </a:rPr>
              <a:t> Network </a:t>
            </a:r>
            <a:r>
              <a:rPr lang="de-DE" dirty="0" smtClean="0">
                <a:latin typeface="Arial" charset="0"/>
              </a:rPr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05"/>
          <a:stretch>
            <a:fillRect/>
          </a:stretch>
        </p:blipFill>
        <p:spPr>
          <a:xfrm>
            <a:off x="192055" y="1388899"/>
            <a:ext cx="6370057" cy="5029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25322" y="4774139"/>
            <a:ext cx="5218678" cy="136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latin typeface="Arial" charset="0"/>
              </a:rPr>
              <a:t>L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R </a:t>
            </a:r>
            <a:r>
              <a:rPr lang="de-DE" sz="2400" dirty="0" err="1">
                <a:latin typeface="Arial" charset="0"/>
              </a:rPr>
              <a:t>swapped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again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end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cipher</a:t>
            </a:r>
            <a:r>
              <a:rPr lang="de-DE" sz="2400" dirty="0">
                <a:latin typeface="Arial" charset="0"/>
              </a:rPr>
              <a:t>, i.e., after </a:t>
            </a:r>
            <a:r>
              <a:rPr lang="de-DE" sz="2400" dirty="0" err="1">
                <a:latin typeface="Arial" charset="0"/>
              </a:rPr>
              <a:t>round</a:t>
            </a:r>
            <a:r>
              <a:rPr lang="de-DE" sz="2400" dirty="0">
                <a:latin typeface="Arial" charset="0"/>
              </a:rPr>
              <a:t> 16</a:t>
            </a:r>
            <a:r>
              <a:rPr lang="de-DE" sz="2400" i="1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followed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by</a:t>
            </a:r>
            <a:r>
              <a:rPr lang="de-DE" sz="2400" dirty="0">
                <a:latin typeface="Arial" charset="0"/>
              </a:rPr>
              <a:t> a final </a:t>
            </a:r>
            <a:r>
              <a:rPr lang="de-DE" sz="2400" dirty="0" err="1">
                <a:latin typeface="Arial" charset="0"/>
              </a:rPr>
              <a:t>permutation</a:t>
            </a:r>
            <a:endParaRPr lang="de-DE" sz="2400" dirty="0">
              <a:latin typeface="Arial" charset="0"/>
            </a:endParaRPr>
          </a:p>
          <a:p>
            <a:endParaRPr lang="de-DE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Initial Permutation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31" y="2007057"/>
            <a:ext cx="3031545" cy="1505221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Arial" charset="0"/>
              </a:rPr>
              <a:t>Bitwise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permutations</a:t>
            </a:r>
            <a:endParaRPr lang="de-DE" sz="20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49" descr="des_pr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71" y="1431268"/>
            <a:ext cx="16882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DESInitialPermu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8" y="1462734"/>
            <a:ext cx="2732886" cy="2834640"/>
          </a:xfrm>
          <a:prstGeom prst="rect">
            <a:avLst/>
          </a:prstGeom>
        </p:spPr>
      </p:pic>
      <p:pic>
        <p:nvPicPr>
          <p:cNvPr id="19" name="Picture 8" descr="f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" y="4356031"/>
            <a:ext cx="544484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417271" y="1857403"/>
            <a:ext cx="774302" cy="37955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7235739" y="1309078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 smtClean="0"/>
              <a:t>-function in DES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716"/>
            <a:ext cx="5939648" cy="744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i="1" dirty="0" smtClean="0">
                <a:latin typeface="Arial" charset="0"/>
              </a:rPr>
              <a:t>f</a:t>
            </a:r>
            <a:r>
              <a:rPr lang="de-DE" sz="2400" dirty="0">
                <a:latin typeface="Arial" charset="0"/>
              </a:rPr>
              <a:t>-</a:t>
            </a:r>
            <a:r>
              <a:rPr lang="de-DE" sz="2400" dirty="0" err="1">
                <a:latin typeface="Arial" charset="0"/>
              </a:rPr>
              <a:t>Function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inputs</a:t>
            </a:r>
            <a:r>
              <a:rPr lang="de-DE" sz="2400" dirty="0">
                <a:latin typeface="Arial" charset="0"/>
              </a:rPr>
              <a:t>: </a:t>
            </a:r>
            <a:r>
              <a:rPr lang="de-DE" sz="2400" i="1" dirty="0" smtClean="0">
                <a:latin typeface="Arial" charset="0"/>
              </a:rPr>
              <a:t>R</a:t>
            </a:r>
            <a:r>
              <a:rPr lang="de-DE" sz="2400" i="1" baseline="-25000" dirty="0" smtClean="0">
                <a:latin typeface="Arial" charset="0"/>
              </a:rPr>
              <a:t>i</a:t>
            </a:r>
            <a:r>
              <a:rPr lang="de-DE" sz="2400" i="1" baseline="-25000" dirty="0">
                <a:latin typeface="Arial" charset="0"/>
              </a:rPr>
              <a:t>-1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round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 err="1" smtClean="0">
                <a:latin typeface="Arial" charset="0"/>
              </a:rPr>
              <a:t>k</a:t>
            </a:r>
            <a:r>
              <a:rPr lang="de-DE" sz="2400" i="1" baseline="-25000" dirty="0" err="1" smtClean="0">
                <a:latin typeface="Arial" charset="0"/>
              </a:rPr>
              <a:t>i</a:t>
            </a:r>
            <a:endParaRPr lang="de-DE" sz="2400" i="1" baseline="-25000" dirty="0" smtClean="0">
              <a:latin typeface="Arial" charset="0"/>
            </a:endParaRPr>
          </a:p>
          <a:p>
            <a:pPr marL="266700" indent="-266700"/>
            <a:endParaRPr lang="de-DE" sz="2400" i="1" baseline="-25000" dirty="0">
              <a:latin typeface="Arial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9" descr="des_pr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71" y="1431268"/>
            <a:ext cx="16882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des_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429283" y="2013593"/>
            <a:ext cx="6416722" cy="457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416166" y="2388378"/>
            <a:ext cx="774302" cy="172773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055" y="3558973"/>
            <a:ext cx="6698389" cy="292765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7235739" y="1309078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 smtClean="0"/>
              <a:t>-function in DES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40" y="1872914"/>
            <a:ext cx="3910708" cy="283924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de-DE" sz="2400" b="1" dirty="0" smtClean="0">
                <a:latin typeface="Arial" charset="0"/>
              </a:rPr>
              <a:t>4 </a:t>
            </a:r>
            <a:r>
              <a:rPr lang="de-DE" sz="2400" b="1" dirty="0" err="1">
                <a:latin typeface="Arial" charset="0"/>
              </a:rPr>
              <a:t>Steps</a:t>
            </a:r>
            <a:r>
              <a:rPr lang="de-DE" sz="2400" dirty="0">
                <a:latin typeface="Arial" charset="0"/>
              </a:rPr>
              <a:t>:</a:t>
            </a:r>
          </a:p>
          <a:p>
            <a:pPr marL="652463" lvl="1" indent="-266700">
              <a:lnSpc>
                <a:spcPct val="130000"/>
              </a:lnSpc>
              <a:buFontTx/>
              <a:buAutoNum type="arabicPeriod"/>
            </a:pPr>
            <a:r>
              <a:rPr lang="de-DE" dirty="0" smtClean="0">
                <a:latin typeface="Arial" charset="0"/>
              </a:rPr>
              <a:t> Expansion </a:t>
            </a:r>
            <a:r>
              <a:rPr lang="de-DE" i="1" dirty="0">
                <a:latin typeface="Arial" charset="0"/>
              </a:rPr>
              <a:t>E</a:t>
            </a:r>
          </a:p>
          <a:p>
            <a:pPr marL="652463" lvl="1" indent="-266700">
              <a:lnSpc>
                <a:spcPct val="130000"/>
              </a:lnSpc>
              <a:buFontTx/>
              <a:buAutoNum type="arabicPeriod"/>
            </a:pPr>
            <a:r>
              <a:rPr lang="de-DE" dirty="0" smtClean="0">
                <a:latin typeface="Arial" charset="0"/>
              </a:rPr>
              <a:t> XOR </a:t>
            </a:r>
            <a:r>
              <a:rPr lang="de-DE" dirty="0" err="1">
                <a:latin typeface="Arial" charset="0"/>
              </a:rPr>
              <a:t>with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  <a:p>
            <a:pPr marL="652463" lvl="1" indent="-266700">
              <a:lnSpc>
                <a:spcPct val="130000"/>
              </a:lnSpc>
              <a:buFontTx/>
              <a:buAutoNum type="arabicPeriod"/>
            </a:pPr>
            <a:r>
              <a:rPr lang="de-DE" dirty="0" smtClean="0">
                <a:latin typeface="Arial" charset="0"/>
              </a:rPr>
              <a:t> S</a:t>
            </a:r>
            <a:r>
              <a:rPr lang="de-DE" dirty="0">
                <a:latin typeface="Arial" charset="0"/>
              </a:rPr>
              <a:t>-box </a:t>
            </a:r>
            <a:r>
              <a:rPr lang="de-DE" dirty="0" err="1">
                <a:latin typeface="Arial" charset="0"/>
              </a:rPr>
              <a:t>substitution</a:t>
            </a:r>
            <a:endParaRPr lang="de-DE" dirty="0">
              <a:latin typeface="Arial" charset="0"/>
            </a:endParaRPr>
          </a:p>
          <a:p>
            <a:pPr marL="652463" lvl="1" indent="-266700">
              <a:lnSpc>
                <a:spcPct val="130000"/>
              </a:lnSpc>
              <a:buFontTx/>
              <a:buAutoNum type="arabicPeriod"/>
            </a:pPr>
            <a:r>
              <a:rPr lang="de-DE" dirty="0" smtClean="0">
                <a:latin typeface="Arial" charset="0"/>
              </a:rPr>
              <a:t> Permutation</a:t>
            </a:r>
            <a:endParaRPr lang="de-DE" dirty="0">
              <a:latin typeface="Arial" charset="0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025" y="346482"/>
            <a:ext cx="4196190" cy="6108191"/>
          </a:xfrm>
          <a:prstGeom prst="rect">
            <a:avLst/>
          </a:prstGeom>
          <a:noFill/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111960" y="1605027"/>
            <a:ext cx="3279420" cy="1144454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046944" y="2721555"/>
            <a:ext cx="2799341" cy="632764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712024" y="3907891"/>
            <a:ext cx="1222001" cy="251221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000322" y="4494075"/>
            <a:ext cx="3391058" cy="1235951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>
                <a:latin typeface="Arial" charset="0"/>
              </a:rPr>
              <a:t>Expansion </a:t>
            </a:r>
            <a:r>
              <a:rPr lang="de-DE" sz="3200" dirty="0" err="1" smtClean="0">
                <a:latin typeface="Arial" charset="0"/>
              </a:rPr>
              <a:t>Function</a:t>
            </a:r>
            <a:r>
              <a:rPr lang="de-DE" sz="3200" dirty="0" smtClean="0">
                <a:latin typeface="Arial" charset="0"/>
              </a:rPr>
              <a:t> 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1586243"/>
            <a:ext cx="5599261" cy="64683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 err="1" smtClean="0">
                <a:latin typeface="Arial" charset="0"/>
              </a:rPr>
              <a:t>main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purpose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increases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diffusion</a:t>
            </a:r>
            <a:endParaRPr lang="de-DE" dirty="0">
              <a:latin typeface="Arial" charset="0"/>
            </a:endParaRP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11" descr="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881167"/>
            <a:ext cx="4910955" cy="156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40" y="2205038"/>
            <a:ext cx="1980482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495" y="346482"/>
            <a:ext cx="4196190" cy="6108191"/>
          </a:xfrm>
          <a:prstGeom prst="rect">
            <a:avLst/>
          </a:prstGeom>
          <a:noFill/>
        </p:spPr>
      </p:pic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4934496" y="1544371"/>
            <a:ext cx="1498066" cy="328205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7396139" y="892294"/>
            <a:ext cx="765210" cy="71438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396139" y="1611432"/>
            <a:ext cx="765210" cy="455612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521712" y="603369"/>
            <a:ext cx="3381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9600" dirty="0">
                <a:solidFill>
                  <a:srgbClr val="007AC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07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>
                <a:latin typeface="Arial" charset="0"/>
              </a:rPr>
              <a:t>Round Key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16" y="1872576"/>
            <a:ext cx="4854080" cy="3563799"/>
          </a:xfrm>
        </p:spPr>
        <p:txBody>
          <a:bodyPr>
            <a:normAutofit lnSpcReduction="10000"/>
          </a:bodyPr>
          <a:lstStyle/>
          <a:p>
            <a:pPr marL="385763" lvl="1" indent="0">
              <a:buNone/>
            </a:pPr>
            <a:r>
              <a:rPr lang="de-DE" b="1" dirty="0" smtClean="0">
                <a:latin typeface="Arial" charset="0"/>
              </a:rPr>
              <a:t>XOR </a:t>
            </a:r>
            <a:r>
              <a:rPr lang="de-DE" b="1" dirty="0">
                <a:latin typeface="Arial" charset="0"/>
              </a:rPr>
              <a:t>Round Key</a:t>
            </a:r>
          </a:p>
          <a:p>
            <a:pPr marL="652463" lvl="1" indent="-266700">
              <a:buFontTx/>
              <a:buAutoNum type="arabicPeriod" startAt="2"/>
            </a:pPr>
            <a:endParaRPr lang="de-DE" b="1" dirty="0">
              <a:latin typeface="Arial" charset="0"/>
            </a:endParaRPr>
          </a:p>
          <a:p>
            <a:pPr marL="652463" lvl="1" indent="-266700"/>
            <a:r>
              <a:rPr lang="de-DE" dirty="0" err="1">
                <a:latin typeface="Arial" charset="0"/>
              </a:rPr>
              <a:t>Bitwise</a:t>
            </a:r>
            <a:r>
              <a:rPr lang="de-DE" dirty="0">
                <a:latin typeface="Arial" charset="0"/>
              </a:rPr>
              <a:t> XOR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output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expansion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function</a:t>
            </a:r>
            <a:r>
              <a:rPr lang="de-DE" dirty="0">
                <a:latin typeface="Arial" charset="0"/>
              </a:rPr>
              <a:t> </a:t>
            </a:r>
            <a:r>
              <a:rPr lang="de-DE" i="1" dirty="0">
                <a:latin typeface="Arial" charset="0"/>
              </a:rPr>
              <a:t>E</a:t>
            </a:r>
          </a:p>
          <a:p>
            <a:pPr marL="652463" lvl="1" indent="-266700"/>
            <a:endParaRPr lang="de-DE" dirty="0">
              <a:latin typeface="Arial" charset="0"/>
            </a:endParaRPr>
          </a:p>
          <a:p>
            <a:pPr marL="652463" lvl="1" indent="-266700"/>
            <a:r>
              <a:rPr lang="de-DE" dirty="0">
                <a:latin typeface="Arial" charset="0"/>
              </a:rPr>
              <a:t>Round </a:t>
            </a:r>
            <a:r>
              <a:rPr lang="de-DE" dirty="0" err="1">
                <a:latin typeface="Arial" charset="0"/>
              </a:rPr>
              <a:t>keys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are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DES </a:t>
            </a:r>
            <a:r>
              <a:rPr lang="de-DE" dirty="0" err="1">
                <a:latin typeface="Arial" charset="0"/>
              </a:rPr>
              <a:t>keyschedule</a:t>
            </a:r>
            <a:r>
              <a:rPr lang="de-DE" dirty="0">
                <a:latin typeface="Arial" charset="0"/>
              </a:rPr>
              <a:t> (in a </a:t>
            </a:r>
            <a:r>
              <a:rPr lang="de-DE" dirty="0" err="1">
                <a:latin typeface="Arial" charset="0"/>
              </a:rPr>
              <a:t>few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slides</a:t>
            </a:r>
            <a:r>
              <a:rPr lang="de-DE" b="1" dirty="0">
                <a:latin typeface="Arial" charset="0"/>
              </a:rPr>
              <a:t>)</a:t>
            </a:r>
          </a:p>
          <a:p>
            <a:pPr marL="0" lvl="1" indent="0">
              <a:buNone/>
            </a:pPr>
            <a:endParaRPr lang="de-DE" dirty="0">
              <a:latin typeface="Arial" charset="0"/>
            </a:endParaRP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14" name="Picture 13" descr="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495" y="346482"/>
            <a:ext cx="4196190" cy="6108191"/>
          </a:xfrm>
          <a:prstGeom prst="rect">
            <a:avLst/>
          </a:prstGeom>
          <a:noFill/>
        </p:spPr>
      </p:pic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000319" y="2149338"/>
            <a:ext cx="3845965" cy="488488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DES 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87" y="1628114"/>
            <a:ext cx="499919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charset="0"/>
              </a:rPr>
              <a:t>S-Box </a:t>
            </a:r>
            <a:r>
              <a:rPr lang="de-DE" sz="2400" b="1" dirty="0" err="1" smtClean="0">
                <a:latin typeface="Arial" charset="0"/>
              </a:rPr>
              <a:t>substitution</a:t>
            </a:r>
            <a:endParaRPr lang="en-US" sz="2400" dirty="0"/>
          </a:p>
          <a:p>
            <a:r>
              <a:rPr lang="de-DE" sz="2400" dirty="0" err="1" smtClean="0"/>
              <a:t>Eight</a:t>
            </a:r>
            <a:r>
              <a:rPr lang="de-DE" sz="2400" dirty="0" smtClean="0"/>
              <a:t> </a:t>
            </a:r>
            <a:r>
              <a:rPr lang="de-DE" sz="2400" dirty="0" err="1"/>
              <a:t>substitution</a:t>
            </a:r>
            <a:r>
              <a:rPr lang="de-DE" sz="2400" dirty="0"/>
              <a:t> </a:t>
            </a:r>
            <a:r>
              <a:rPr lang="de-DE" sz="2400" dirty="0" err="1" smtClean="0"/>
              <a:t>tables</a:t>
            </a:r>
            <a:endParaRPr lang="de-DE" sz="2400" dirty="0"/>
          </a:p>
          <a:p>
            <a:r>
              <a:rPr lang="de-DE" sz="2400" dirty="0" smtClean="0"/>
              <a:t>6 </a:t>
            </a:r>
            <a:r>
              <a:rPr lang="de-DE" sz="2400" dirty="0" err="1"/>
              <a:t>bits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, 4 </a:t>
            </a:r>
            <a:r>
              <a:rPr lang="de-DE" sz="2400" dirty="0" err="1"/>
              <a:t>bits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 smtClean="0"/>
              <a:t>output</a:t>
            </a:r>
            <a:endParaRPr lang="de-DE" sz="2400" dirty="0" smtClean="0"/>
          </a:p>
          <a:p>
            <a:r>
              <a:rPr lang="de-DE" sz="2400" dirty="0" smtClean="0"/>
              <a:t>Non</a:t>
            </a:r>
            <a:r>
              <a:rPr lang="de-DE" sz="2400" dirty="0"/>
              <a:t>-linear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resistant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differential </a:t>
            </a:r>
            <a:r>
              <a:rPr lang="de-DE" sz="2400" dirty="0" err="1" smtClean="0"/>
              <a:t>cryptanalysis</a:t>
            </a:r>
            <a:endParaRPr lang="de-DE" sz="2400" dirty="0" smtClean="0"/>
          </a:p>
          <a:p>
            <a:r>
              <a:rPr lang="de-DE" sz="2400" dirty="0" err="1" smtClean="0"/>
              <a:t>Crucial</a:t>
            </a:r>
            <a:r>
              <a:rPr lang="de-DE" sz="2400" dirty="0" smtClean="0"/>
              <a:t> </a:t>
            </a:r>
            <a:r>
              <a:rPr lang="de-DE" sz="2400" dirty="0" err="1"/>
              <a:t>element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DES </a:t>
            </a:r>
            <a:r>
              <a:rPr lang="de-DE" sz="2400" dirty="0" err="1"/>
              <a:t>security</a:t>
            </a:r>
            <a:r>
              <a:rPr lang="de-DE" sz="240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495" y="346482"/>
            <a:ext cx="4196190" cy="6108191"/>
          </a:xfrm>
          <a:prstGeom prst="rect">
            <a:avLst/>
          </a:prstGeom>
          <a:noFill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712024" y="1926032"/>
            <a:ext cx="2470032" cy="1423588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Arial" charset="0"/>
              </a:rPr>
              <a:t>Example</a:t>
            </a:r>
            <a:r>
              <a:rPr lang="de-DE" dirty="0" smtClean="0">
                <a:latin typeface="Arial" charset="0"/>
              </a:rPr>
              <a:t>:</a:t>
            </a:r>
            <a:r>
              <a:rPr lang="de-DE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S</a:t>
            </a:r>
            <a:r>
              <a:rPr lang="de-DE" dirty="0">
                <a:latin typeface="Arial" charset="0"/>
              </a:rPr>
              <a:t>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14" y="1489790"/>
            <a:ext cx="8550601" cy="1804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S-box input </a:t>
            </a:r>
            <a:r>
              <a:rPr lang="en-US" sz="2400" i="1" dirty="0"/>
              <a:t>b </a:t>
            </a:r>
            <a:r>
              <a:rPr lang="en-US" sz="2400" dirty="0"/>
              <a:t>= (100101)</a:t>
            </a:r>
            <a:r>
              <a:rPr lang="en-US" sz="2400" baseline="-25000" dirty="0"/>
              <a:t>2</a:t>
            </a:r>
            <a:r>
              <a:rPr lang="en-US" sz="2400" dirty="0"/>
              <a:t> indicates the row 11</a:t>
            </a:r>
            <a:r>
              <a:rPr lang="en-US" sz="2400" baseline="-25000" dirty="0"/>
              <a:t>2</a:t>
            </a:r>
            <a:r>
              <a:rPr lang="en-US" sz="2400" dirty="0"/>
              <a:t> = 3 (i.e., fourth row, numbering starts with 00</a:t>
            </a:r>
            <a:r>
              <a:rPr lang="en-US" sz="2400" baseline="-25000" dirty="0"/>
              <a:t>2</a:t>
            </a:r>
            <a:r>
              <a:rPr lang="en-US" sz="2400" dirty="0"/>
              <a:t>) and the column 0010</a:t>
            </a:r>
            <a:r>
              <a:rPr lang="en-US" sz="2400" baseline="-25000" dirty="0"/>
              <a:t>2</a:t>
            </a:r>
            <a:r>
              <a:rPr lang="en-US" sz="2400" dirty="0"/>
              <a:t> = 2 (i.e., the third column). If the input </a:t>
            </a:r>
            <a:r>
              <a:rPr lang="en-US" sz="2400" i="1" dirty="0"/>
              <a:t>b </a:t>
            </a:r>
            <a:r>
              <a:rPr lang="en-US" sz="2400" dirty="0"/>
              <a:t>is fed into S-box 1, the output is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(37 = 100101</a:t>
            </a:r>
            <a:r>
              <a:rPr lang="en-US" sz="2400" baseline="-25000" dirty="0"/>
              <a:t>2</a:t>
            </a:r>
            <a:r>
              <a:rPr lang="en-US" sz="2400" dirty="0"/>
              <a:t>) = 8 = 1000</a:t>
            </a:r>
            <a:r>
              <a:rPr lang="en-US" sz="2400" baseline="-25000" dirty="0"/>
              <a:t>2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S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1" y="3865789"/>
            <a:ext cx="3657600" cy="1828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37485" y="4068537"/>
            <a:ext cx="5080000" cy="1473200"/>
            <a:chOff x="3963416" y="4041837"/>
            <a:chExt cx="5080000" cy="1473200"/>
          </a:xfrm>
        </p:grpSpPr>
        <p:pic>
          <p:nvPicPr>
            <p:cNvPr id="8" name="Picture 7" descr="SBoxS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416" y="4041837"/>
              <a:ext cx="5080000" cy="1473200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4874941" y="5135466"/>
              <a:ext cx="326908" cy="264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6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Permutation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495" y="346482"/>
            <a:ext cx="4196190" cy="6108191"/>
          </a:xfrm>
          <a:prstGeom prst="rect">
            <a:avLst/>
          </a:prstGeom>
          <a:noFill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02827" y="4870907"/>
            <a:ext cx="1730418" cy="753665"/>
          </a:xfrm>
          <a:prstGeom prst="line">
            <a:avLst/>
          </a:prstGeom>
          <a:noFill/>
          <a:ln w="38100">
            <a:solidFill>
              <a:srgbClr val="007AC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0186" y="1697902"/>
            <a:ext cx="5766725" cy="4525963"/>
          </a:xfrm>
        </p:spPr>
        <p:txBody>
          <a:bodyPr>
            <a:noAutofit/>
          </a:bodyPr>
          <a:lstStyle/>
          <a:p>
            <a:r>
              <a:rPr lang="de-DE" sz="2400" dirty="0" err="1" smtClean="0"/>
              <a:t>Bitwise</a:t>
            </a:r>
            <a:r>
              <a:rPr lang="de-DE" sz="2400" dirty="0" smtClean="0"/>
              <a:t> </a:t>
            </a:r>
            <a:r>
              <a:rPr lang="de-DE" sz="2400" dirty="0" err="1" smtClean="0"/>
              <a:t>permutation</a:t>
            </a:r>
            <a:endParaRPr lang="de-DE" sz="2400" dirty="0"/>
          </a:p>
          <a:p>
            <a:pPr marL="342900" lvl="1" indent="-342900">
              <a:buFont typeface="Arial"/>
              <a:buChar char="•"/>
            </a:pP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 smtClean="0"/>
              <a:t>diffusion</a:t>
            </a:r>
            <a:endParaRPr lang="de-DE" dirty="0"/>
          </a:p>
          <a:p>
            <a:pPr marL="342900" lvl="1" indent="-342900">
              <a:buFont typeface="Arial"/>
              <a:buChar char="•"/>
            </a:pPr>
            <a:r>
              <a:rPr lang="de-DE" dirty="0"/>
              <a:t>Output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S-Box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S-Boxes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round</a:t>
            </a:r>
            <a:endParaRPr lang="de-DE" dirty="0"/>
          </a:p>
          <a:p>
            <a:pPr marL="342900" lvl="1" indent="-342900">
              <a:buFont typeface="Arial"/>
              <a:buChar char="•"/>
            </a:pPr>
            <a:r>
              <a:rPr lang="de-DE" dirty="0"/>
              <a:t>Diffusion </a:t>
            </a:r>
            <a:r>
              <a:rPr lang="de-DE" dirty="0" err="1"/>
              <a:t>by</a:t>
            </a:r>
            <a:r>
              <a:rPr lang="de-DE" dirty="0"/>
              <a:t> E, S-Boxes </a:t>
            </a:r>
            <a:r>
              <a:rPr lang="de-DE" dirty="0" err="1"/>
              <a:t>and</a:t>
            </a:r>
            <a:r>
              <a:rPr lang="de-DE" dirty="0"/>
              <a:t> P </a:t>
            </a:r>
            <a:r>
              <a:rPr lang="de-DE" dirty="0" err="1"/>
              <a:t>guarantees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after </a:t>
            </a:r>
            <a:r>
              <a:rPr lang="de-DE" dirty="0" smtClean="0"/>
              <a:t>Round </a:t>
            </a:r>
            <a:r>
              <a:rPr lang="de-DE" dirty="0"/>
              <a:t>5 </a:t>
            </a: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 smtClean="0"/>
              <a:t>bit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56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DES in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Field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Cryptology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61738" y="1545900"/>
            <a:ext cx="8208962" cy="4002088"/>
            <a:chOff x="252413" y="1196975"/>
            <a:chExt cx="8208962" cy="4002088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932363" y="1196975"/>
              <a:ext cx="1800225" cy="463550"/>
              <a:chOff x="3107" y="754"/>
              <a:chExt cx="1134" cy="292"/>
            </a:xfrm>
          </p:grpSpPr>
          <p:sp>
            <p:nvSpPr>
              <p:cNvPr id="5" name="AutoShape 21"/>
              <p:cNvSpPr>
                <a:spLocks noChangeArrowheads="1"/>
              </p:cNvSpPr>
              <p:nvPr/>
            </p:nvSpPr>
            <p:spPr bwMode="auto">
              <a:xfrm>
                <a:off x="3107" y="77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 sz="1800"/>
              </a:p>
            </p:txBody>
          </p:sp>
          <p:sp>
            <p:nvSpPr>
              <p:cNvPr id="6" name="Text Box 29"/>
              <p:cNvSpPr txBox="1">
                <a:spLocks noChangeArrowheads="1"/>
              </p:cNvSpPr>
              <p:nvPr/>
            </p:nvSpPr>
            <p:spPr bwMode="auto">
              <a:xfrm>
                <a:off x="3243" y="754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endParaRPr lang="de-DE" sz="2000"/>
              </a:p>
            </p:txBody>
          </p:sp>
          <p:sp>
            <p:nvSpPr>
              <p:cNvPr id="7" name="Text Box 30"/>
              <p:cNvSpPr txBox="1">
                <a:spLocks noChangeArrowheads="1"/>
              </p:cNvSpPr>
              <p:nvPr/>
            </p:nvSpPr>
            <p:spPr bwMode="auto">
              <a:xfrm>
                <a:off x="3152" y="819"/>
                <a:ext cx="108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1800"/>
                  <a:t>Cryptology</a:t>
                </a:r>
              </a:p>
            </p:txBody>
          </p: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132138" y="1660525"/>
              <a:ext cx="5329237" cy="1079500"/>
              <a:chOff x="1973" y="1046"/>
              <a:chExt cx="3357" cy="680"/>
            </a:xfrm>
          </p:grpSpPr>
          <p:grpSp>
            <p:nvGrpSpPr>
              <p:cNvPr id="9" name="Group 55"/>
              <p:cNvGrpSpPr>
                <a:grpSpLocks/>
              </p:cNvGrpSpPr>
              <p:nvPr/>
            </p:nvGrpSpPr>
            <p:grpSpPr bwMode="auto">
              <a:xfrm>
                <a:off x="1973" y="1454"/>
                <a:ext cx="1134" cy="272"/>
                <a:chOff x="1973" y="1454"/>
                <a:chExt cx="1134" cy="272"/>
              </a:xfrm>
            </p:grpSpPr>
            <p:sp>
              <p:nvSpPr>
                <p:cNvPr id="17" name="AutoShape 23"/>
                <p:cNvSpPr>
                  <a:spLocks noChangeArrowheads="1"/>
                </p:cNvSpPr>
                <p:nvPr/>
              </p:nvSpPr>
              <p:spPr bwMode="auto">
                <a:xfrm>
                  <a:off x="1973" y="1454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1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8" y="1499"/>
                  <a:ext cx="108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800"/>
                    <a:t>Cryptography</a:t>
                  </a:r>
                </a:p>
              </p:txBody>
            </p:sp>
          </p:grp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4196" y="1454"/>
                <a:ext cx="1134" cy="272"/>
                <a:chOff x="4196" y="1454"/>
                <a:chExt cx="1134" cy="272"/>
              </a:xfrm>
            </p:grpSpPr>
            <p:sp>
              <p:nvSpPr>
                <p:cNvPr id="15" name="AutoShape 22"/>
                <p:cNvSpPr>
                  <a:spLocks noChangeArrowheads="1"/>
                </p:cNvSpPr>
                <p:nvPr/>
              </p:nvSpPr>
              <p:spPr bwMode="auto">
                <a:xfrm>
                  <a:off x="4196" y="1454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41" y="1499"/>
                  <a:ext cx="108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800"/>
                    <a:t>Cryptanalysis</a:t>
                  </a:r>
                </a:p>
              </p:txBody>
            </p:sp>
          </p:grpSp>
          <p:sp>
            <p:nvSpPr>
              <p:cNvPr id="11" name="Line 40"/>
              <p:cNvSpPr>
                <a:spLocks noChangeShapeType="1"/>
              </p:cNvSpPr>
              <p:nvPr/>
            </p:nvSpPr>
            <p:spPr bwMode="auto">
              <a:xfrm>
                <a:off x="3651" y="104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2517" y="1227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2517" y="12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4785" y="12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>
              <a:off x="836613" y="2751138"/>
              <a:ext cx="6408737" cy="1225550"/>
              <a:chOff x="521" y="1726"/>
              <a:chExt cx="4037" cy="772"/>
            </a:xfrm>
          </p:grpSpPr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521" y="2226"/>
                <a:ext cx="1135" cy="272"/>
                <a:chOff x="521" y="2226"/>
                <a:chExt cx="1135" cy="272"/>
              </a:xfrm>
            </p:grpSpPr>
            <p:sp>
              <p:nvSpPr>
                <p:cNvPr id="32" name="AutoShape 26"/>
                <p:cNvSpPr>
                  <a:spLocks noChangeArrowheads="1"/>
                </p:cNvSpPr>
                <p:nvPr/>
              </p:nvSpPr>
              <p:spPr bwMode="auto">
                <a:xfrm>
                  <a:off x="521" y="2226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67" y="2295"/>
                  <a:ext cx="108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/>
                    <a:t>Symmetric Ciphers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1973" y="2226"/>
                <a:ext cx="1134" cy="272"/>
                <a:chOff x="1973" y="2226"/>
                <a:chExt cx="1134" cy="272"/>
              </a:xfrm>
            </p:grpSpPr>
            <p:sp>
              <p:nvSpPr>
                <p:cNvPr id="30" name="AutoShape 25"/>
                <p:cNvSpPr>
                  <a:spLocks noChangeArrowheads="1"/>
                </p:cNvSpPr>
                <p:nvPr/>
              </p:nvSpPr>
              <p:spPr bwMode="auto">
                <a:xfrm>
                  <a:off x="1973" y="2226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3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97" y="2295"/>
                  <a:ext cx="108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/>
                    <a:t>Asymmetric Ciphers</a:t>
                  </a:r>
                </a:p>
              </p:txBody>
            </p:sp>
          </p:grpSp>
          <p:grpSp>
            <p:nvGrpSpPr>
              <p:cNvPr id="22" name="Group 59"/>
              <p:cNvGrpSpPr>
                <a:grpSpLocks/>
              </p:cNvGrpSpPr>
              <p:nvPr/>
            </p:nvGrpSpPr>
            <p:grpSpPr bwMode="auto">
              <a:xfrm>
                <a:off x="3424" y="2225"/>
                <a:ext cx="1134" cy="272"/>
                <a:chOff x="3424" y="2225"/>
                <a:chExt cx="1134" cy="272"/>
              </a:xfrm>
            </p:grpSpPr>
            <p:sp>
              <p:nvSpPr>
                <p:cNvPr id="28" name="AutoShape 24"/>
                <p:cNvSpPr>
                  <a:spLocks noChangeArrowheads="1"/>
                </p:cNvSpPr>
                <p:nvPr/>
              </p:nvSpPr>
              <p:spPr bwMode="auto">
                <a:xfrm>
                  <a:off x="3424" y="2225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2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24" y="2294"/>
                  <a:ext cx="108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/>
                    <a:t>Protocols </a:t>
                  </a:r>
                </a:p>
              </p:txBody>
            </p:sp>
          </p:grpSp>
          <p:sp>
            <p:nvSpPr>
              <p:cNvPr id="23" name="Line 44"/>
              <p:cNvSpPr>
                <a:spLocks noChangeShapeType="1"/>
              </p:cNvSpPr>
              <p:nvPr/>
            </p:nvSpPr>
            <p:spPr bwMode="auto">
              <a:xfrm>
                <a:off x="2517" y="172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" name="Line 46"/>
              <p:cNvSpPr>
                <a:spLocks noChangeShapeType="1"/>
              </p:cNvSpPr>
              <p:nvPr/>
            </p:nvSpPr>
            <p:spPr bwMode="auto">
              <a:xfrm>
                <a:off x="1111" y="1953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5" name="Line 47"/>
              <p:cNvSpPr>
                <a:spLocks noChangeShapeType="1"/>
              </p:cNvSpPr>
              <p:nvPr/>
            </p:nvSpPr>
            <p:spPr bwMode="auto">
              <a:xfrm>
                <a:off x="3969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Line 48"/>
              <p:cNvSpPr>
                <a:spLocks noChangeShapeType="1"/>
              </p:cNvSpPr>
              <p:nvPr/>
            </p:nvSpPr>
            <p:spPr bwMode="auto">
              <a:xfrm>
                <a:off x="2517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7" name="Line 49"/>
              <p:cNvSpPr>
                <a:spLocks noChangeShapeType="1"/>
              </p:cNvSpPr>
              <p:nvPr/>
            </p:nvSpPr>
            <p:spPr bwMode="auto">
              <a:xfrm>
                <a:off x="1111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4" name="Group 64"/>
            <p:cNvGrpSpPr>
              <a:grpSpLocks/>
            </p:cNvGrpSpPr>
            <p:nvPr/>
          </p:nvGrpSpPr>
          <p:grpSpPr bwMode="auto">
            <a:xfrm>
              <a:off x="252413" y="3973513"/>
              <a:ext cx="4103687" cy="1225550"/>
              <a:chOff x="159" y="2497"/>
              <a:chExt cx="2585" cy="772"/>
            </a:xfrm>
          </p:grpSpPr>
          <p:grpSp>
            <p:nvGrpSpPr>
              <p:cNvPr id="35" name="Group 60"/>
              <p:cNvGrpSpPr>
                <a:grpSpLocks/>
              </p:cNvGrpSpPr>
              <p:nvPr/>
            </p:nvGrpSpPr>
            <p:grpSpPr bwMode="auto">
              <a:xfrm>
                <a:off x="159" y="2997"/>
                <a:ext cx="1134" cy="272"/>
                <a:chOff x="159" y="2997"/>
                <a:chExt cx="1134" cy="272"/>
              </a:xfrm>
            </p:grpSpPr>
            <p:sp>
              <p:nvSpPr>
                <p:cNvPr id="43" name="AutoShape 28"/>
                <p:cNvSpPr>
                  <a:spLocks noChangeArrowheads="1"/>
                </p:cNvSpPr>
                <p:nvPr/>
              </p:nvSpPr>
              <p:spPr bwMode="auto">
                <a:xfrm>
                  <a:off x="159" y="2997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4" y="3066"/>
                  <a:ext cx="108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/>
                    <a:t>Block Ciphers</a:t>
                  </a:r>
                </a:p>
              </p:txBody>
            </p:sp>
          </p:grpSp>
          <p:grpSp>
            <p:nvGrpSpPr>
              <p:cNvPr id="36" name="Group 61"/>
              <p:cNvGrpSpPr>
                <a:grpSpLocks/>
              </p:cNvGrpSpPr>
              <p:nvPr/>
            </p:nvGrpSpPr>
            <p:grpSpPr bwMode="auto">
              <a:xfrm>
                <a:off x="1610" y="2997"/>
                <a:ext cx="1134" cy="272"/>
                <a:chOff x="1610" y="2997"/>
                <a:chExt cx="1134" cy="272"/>
              </a:xfrm>
            </p:grpSpPr>
            <p:sp>
              <p:nvSpPr>
                <p:cNvPr id="41" name="AutoShape 27"/>
                <p:cNvSpPr>
                  <a:spLocks noChangeArrowheads="1"/>
                </p:cNvSpPr>
                <p:nvPr/>
              </p:nvSpPr>
              <p:spPr bwMode="auto">
                <a:xfrm>
                  <a:off x="1610" y="2997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 sz="1800"/>
                </a:p>
              </p:txBody>
            </p:sp>
            <p:sp>
              <p:nvSpPr>
                <p:cNvPr id="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55" y="3066"/>
                  <a:ext cx="108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/>
                    <a:t>Stream Ciphers</a:t>
                  </a:r>
                </a:p>
              </p:txBody>
            </p:sp>
          </p:grp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1111" y="249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703" y="2724"/>
                <a:ext cx="14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>
                <a:off x="703" y="272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" name="Line 53"/>
              <p:cNvSpPr>
                <a:spLocks noChangeShapeType="1"/>
              </p:cNvSpPr>
              <p:nvPr/>
            </p:nvSpPr>
            <p:spPr bwMode="auto">
              <a:xfrm>
                <a:off x="2200" y="272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45" name="Line 66"/>
          <p:cNvSpPr>
            <a:spLocks noChangeShapeType="1"/>
          </p:cNvSpPr>
          <p:nvPr/>
        </p:nvSpPr>
        <p:spPr bwMode="auto">
          <a:xfrm flipH="1" flipV="1">
            <a:off x="1468213" y="5578150"/>
            <a:ext cx="719137" cy="792163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Text Box 67"/>
          <p:cNvSpPr txBox="1">
            <a:spLocks noChangeArrowheads="1"/>
          </p:cNvSpPr>
          <p:nvPr/>
        </p:nvSpPr>
        <p:spPr bwMode="auto">
          <a:xfrm>
            <a:off x="2404838" y="6225850"/>
            <a:ext cx="162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dirty="0" err="1">
                <a:solidFill>
                  <a:srgbClr val="FF0000"/>
                </a:solidFill>
              </a:rPr>
              <a:t>You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are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here</a:t>
            </a:r>
            <a:r>
              <a:rPr lang="de-DE" sz="2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Final Permutation (IP</a:t>
            </a:r>
            <a:r>
              <a:rPr lang="de-DE" baseline="30000" dirty="0" smtClean="0">
                <a:latin typeface="Arial" charset="0"/>
              </a:rPr>
              <a:t>-1</a:t>
            </a:r>
            <a:r>
              <a:rPr lang="de-DE" dirty="0" smtClean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9" descr="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0" y="4325470"/>
            <a:ext cx="5811831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9" descr="des_pr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71" y="1431268"/>
            <a:ext cx="16882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402211" y="4311602"/>
            <a:ext cx="774302" cy="33487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7235739" y="1309078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6431" y="2007057"/>
            <a:ext cx="3031545" cy="150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>
                <a:latin typeface="Arial" charset="0"/>
              </a:rPr>
              <a:t>Bitwise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permutations</a:t>
            </a:r>
            <a:endParaRPr lang="de-DE" sz="2000" dirty="0" smtClean="0">
              <a:latin typeface="Arial" charset="0"/>
            </a:endParaRPr>
          </a:p>
          <a:p>
            <a:r>
              <a:rPr lang="de-DE" sz="2000" dirty="0" smtClean="0">
                <a:latin typeface="Arial" charset="0"/>
              </a:rPr>
              <a:t>Inverse </a:t>
            </a:r>
            <a:r>
              <a:rPr lang="de-DE" sz="2000" dirty="0" err="1" smtClean="0">
                <a:latin typeface="Arial" charset="0"/>
              </a:rPr>
              <a:t>operations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of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initial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permutation</a:t>
            </a:r>
            <a:r>
              <a:rPr lang="de-DE" sz="2000" dirty="0" smtClean="0">
                <a:latin typeface="Arial" charset="0"/>
              </a:rPr>
              <a:t> (IP)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pic>
        <p:nvPicPr>
          <p:cNvPr id="6" name="Picture 5" descr="DESFinalPermut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13" y="1476962"/>
            <a:ext cx="2718940" cy="2834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645" y="57391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</a:p>
          <a:p>
            <a:pPr lvl="1"/>
            <a:r>
              <a:rPr lang="en-US" dirty="0" smtClean="0"/>
              <a:t>Posted in </a:t>
            </a:r>
            <a:r>
              <a:rPr lang="en-US" dirty="0" err="1" smtClean="0"/>
              <a:t>iCollege</a:t>
            </a:r>
            <a:endParaRPr lang="en-US" dirty="0" smtClean="0"/>
          </a:p>
          <a:p>
            <a:pPr lvl="1"/>
            <a:r>
              <a:rPr lang="en-US" dirty="0" smtClean="0"/>
              <a:t>Due date: Wednesday, 02/14</a:t>
            </a:r>
          </a:p>
          <a:p>
            <a:pPr lvl="1"/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2800" dirty="0"/>
              <a:t>Weekly </a:t>
            </a:r>
            <a:r>
              <a:rPr lang="en-US" sz="2800" dirty="0" smtClean="0"/>
              <a:t>Reading</a:t>
            </a:r>
          </a:p>
          <a:p>
            <a:pPr marL="0" lvl="1" indent="0">
              <a:buNone/>
            </a:pPr>
            <a:r>
              <a:rPr lang="en-US" sz="2800" dirty="0"/>
              <a:t>	</a:t>
            </a:r>
            <a:r>
              <a:rPr lang="en-US" dirty="0" smtClean="0"/>
              <a:t>Ch.2 of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 vs. Stream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Stream Ciphers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Encrypt </a:t>
            </a:r>
            <a:r>
              <a:rPr lang="en-US" sz="2000" dirty="0"/>
              <a:t>bits </a:t>
            </a:r>
            <a:r>
              <a:rPr lang="en-US" sz="2000" dirty="0" smtClean="0"/>
              <a:t>individually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Usually </a:t>
            </a:r>
            <a:r>
              <a:rPr lang="en-US" sz="2000" dirty="0"/>
              <a:t>small and fast </a:t>
            </a:r>
            <a:r>
              <a:rPr lang="en-US" sz="2000" dirty="0">
                <a:sym typeface="Wingdings" charset="0"/>
              </a:rPr>
              <a:t> common in embedded </a:t>
            </a:r>
            <a:r>
              <a:rPr lang="en-US" sz="2000" dirty="0" smtClean="0">
                <a:sym typeface="Wingdings" charset="0"/>
              </a:rPr>
              <a:t>devices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/>
              <a:t>Block Ciphers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Always encrypt a full block (several bits)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Are common for Internet applications 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8" descr="F:\Arbeit\book\grundlagen_krypto\graphics\blockcipher_vs_streamciph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6" y="4480316"/>
            <a:ext cx="4660961" cy="14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9" descr="F:\Arbeit\book\grundlagen_krypto\graphics\blockcipher_vs_streamciph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0" y="4480318"/>
            <a:ext cx="3937274" cy="147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5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343633" cy="11430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Block </a:t>
            </a:r>
            <a:r>
              <a:rPr lang="de-DE" dirty="0" err="1" smtClean="0">
                <a:latin typeface="Arial" charset="0"/>
              </a:rPr>
              <a:t>Cipher</a:t>
            </a:r>
            <a:r>
              <a:rPr lang="de-DE" dirty="0" smtClean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Confusion</a:t>
            </a:r>
            <a:r>
              <a:rPr lang="de-DE" dirty="0">
                <a:latin typeface="Arial" charset="0"/>
              </a:rPr>
              <a:t> &amp;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9" y="1339846"/>
            <a:ext cx="8522685" cy="4926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smtClean="0">
                <a:latin typeface="Arial" charset="0"/>
              </a:rPr>
              <a:t>Claude </a:t>
            </a:r>
            <a:r>
              <a:rPr lang="de-DE" sz="2400" dirty="0">
                <a:latin typeface="Arial" charset="0"/>
              </a:rPr>
              <a:t>Shannon: </a:t>
            </a:r>
            <a:r>
              <a:rPr lang="de-DE" sz="2400" dirty="0" err="1">
                <a:latin typeface="Arial" charset="0"/>
              </a:rPr>
              <a:t>There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two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>
                <a:latin typeface="Arial" charset="0"/>
              </a:rPr>
              <a:t>primitive </a:t>
            </a:r>
            <a:r>
              <a:rPr lang="de-DE" sz="2400" b="1" dirty="0" err="1">
                <a:latin typeface="Arial" charset="0"/>
              </a:rPr>
              <a:t>operations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with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which</a:t>
            </a:r>
            <a:r>
              <a:rPr lang="de-DE" sz="2400" dirty="0">
                <a:latin typeface="Arial" charset="0"/>
              </a:rPr>
              <a:t> strong </a:t>
            </a:r>
            <a:r>
              <a:rPr lang="de-DE" sz="2400" dirty="0" err="1">
                <a:latin typeface="Arial" charset="0"/>
              </a:rPr>
              <a:t>encryption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algorithms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can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built</a:t>
            </a:r>
            <a:r>
              <a:rPr lang="de-DE" sz="2400" dirty="0" smtClean="0">
                <a:latin typeface="Arial" charset="0"/>
              </a:rPr>
              <a:t>:</a:t>
            </a:r>
          </a:p>
          <a:p>
            <a:r>
              <a:rPr lang="de-DE" sz="2000" b="1" dirty="0" err="1" smtClean="0">
                <a:latin typeface="Arial" charset="0"/>
              </a:rPr>
              <a:t>Confusion</a:t>
            </a:r>
            <a:r>
              <a:rPr lang="de-DE" sz="2000" b="1" dirty="0">
                <a:latin typeface="Arial" charset="0"/>
              </a:rPr>
              <a:t>:</a:t>
            </a:r>
            <a:r>
              <a:rPr lang="de-DE" sz="2000" dirty="0">
                <a:latin typeface="Arial" charset="0"/>
              </a:rPr>
              <a:t> An </a:t>
            </a:r>
            <a:r>
              <a:rPr lang="de-DE" sz="2000" dirty="0" err="1">
                <a:latin typeface="Arial" charset="0"/>
              </a:rPr>
              <a:t>encryption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operation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where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relationship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between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key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and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ciphertext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is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obscured</a:t>
            </a:r>
            <a:r>
              <a:rPr lang="de-DE" sz="2000" dirty="0">
                <a:latin typeface="Arial" charset="0"/>
              </a:rPr>
              <a:t>.</a:t>
            </a:r>
            <a:br>
              <a:rPr lang="de-DE" sz="2000" dirty="0">
                <a:latin typeface="Arial" charset="0"/>
              </a:rPr>
            </a:br>
            <a:r>
              <a:rPr lang="de-DE" sz="2000" dirty="0">
                <a:latin typeface="Arial" charset="0"/>
              </a:rPr>
              <a:t>Today, a </a:t>
            </a:r>
            <a:r>
              <a:rPr lang="de-DE" sz="2000" dirty="0" err="1">
                <a:latin typeface="Arial" charset="0"/>
              </a:rPr>
              <a:t>common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element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for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achieving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confusion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substitution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which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found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both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smtClean="0">
                <a:latin typeface="Arial" charset="0"/>
              </a:rPr>
              <a:t>DES </a:t>
            </a:r>
            <a:r>
              <a:rPr lang="de-DE" sz="2000" dirty="0" err="1" smtClean="0">
                <a:latin typeface="Arial" charset="0"/>
              </a:rPr>
              <a:t>and</a:t>
            </a:r>
            <a:r>
              <a:rPr lang="de-DE" sz="2000" dirty="0" smtClean="0">
                <a:latin typeface="Arial" charset="0"/>
              </a:rPr>
              <a:t> AES.</a:t>
            </a:r>
          </a:p>
          <a:p>
            <a:pPr marL="0" indent="0">
              <a:buNone/>
            </a:pPr>
            <a:endParaRPr lang="de-DE" sz="1100" dirty="0" smtClean="0">
              <a:latin typeface="Arial" charset="0"/>
            </a:endParaRPr>
          </a:p>
          <a:p>
            <a:r>
              <a:rPr lang="de-DE" sz="2000" b="1" dirty="0" smtClean="0">
                <a:latin typeface="Arial" charset="0"/>
              </a:rPr>
              <a:t>Diffusion</a:t>
            </a:r>
            <a:r>
              <a:rPr lang="de-DE" sz="2000" b="1" dirty="0">
                <a:latin typeface="Arial" charset="0"/>
              </a:rPr>
              <a:t>:</a:t>
            </a:r>
            <a:r>
              <a:rPr lang="de-DE" sz="2000" dirty="0">
                <a:latin typeface="Arial" charset="0"/>
              </a:rPr>
              <a:t> An </a:t>
            </a:r>
            <a:r>
              <a:rPr lang="de-DE" sz="2000" dirty="0" err="1">
                <a:latin typeface="Arial" charset="0"/>
              </a:rPr>
              <a:t>encryption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operation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where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influence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of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one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plaintext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symbol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is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spread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over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many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ciphertext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symbols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with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goal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hiding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statistical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properties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plaintext</a:t>
            </a:r>
            <a:r>
              <a:rPr lang="de-DE" sz="2000" dirty="0">
                <a:latin typeface="Arial" charset="0"/>
              </a:rPr>
              <a:t>.</a:t>
            </a:r>
            <a:br>
              <a:rPr lang="de-DE" sz="2000" dirty="0">
                <a:latin typeface="Arial" charset="0"/>
              </a:rPr>
            </a:br>
            <a:r>
              <a:rPr lang="de-DE" sz="2000" dirty="0">
                <a:latin typeface="Arial" charset="0"/>
              </a:rPr>
              <a:t>A simple </a:t>
            </a:r>
            <a:r>
              <a:rPr lang="de-DE" sz="2000" dirty="0" err="1">
                <a:latin typeface="Arial" charset="0"/>
              </a:rPr>
              <a:t>diffusion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element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bit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permutation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which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frequently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used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within</a:t>
            </a:r>
            <a:r>
              <a:rPr lang="de-DE" sz="2000" dirty="0">
                <a:latin typeface="Arial" charset="0"/>
              </a:rPr>
              <a:t> DES. </a:t>
            </a:r>
          </a:p>
          <a:p>
            <a:pPr marL="0" indent="0">
              <a:buNone/>
            </a:pPr>
            <a:endParaRPr lang="de-DE" sz="1100" dirty="0" smtClean="0">
              <a:latin typeface="Arial" charset="0"/>
            </a:endParaRP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FF0000"/>
                </a:solidFill>
                <a:latin typeface="Arial" charset="0"/>
              </a:rPr>
              <a:t>Both</a:t>
            </a:r>
            <a:r>
              <a:rPr lang="de-DE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by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themselves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cannot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provide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security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. The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idea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is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to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concatenate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confusion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diffusion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elements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to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build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so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called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i="1" dirty="0" err="1">
                <a:solidFill>
                  <a:srgbClr val="FF0000"/>
                </a:solidFill>
                <a:latin typeface="Arial" charset="0"/>
              </a:rPr>
              <a:t>product</a:t>
            </a:r>
            <a:r>
              <a:rPr lang="de-DE" sz="24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i="1" dirty="0" err="1">
                <a:solidFill>
                  <a:srgbClr val="FF0000"/>
                </a:solidFill>
                <a:latin typeface="Arial" charset="0"/>
              </a:rPr>
              <a:t>ciphers</a:t>
            </a:r>
            <a:r>
              <a:rPr lang="de-DE" sz="2400" i="1" dirty="0">
                <a:solidFill>
                  <a:srgbClr val="FF0000"/>
                </a:solidFill>
                <a:latin typeface="Arial" charset="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Product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607" y="1446673"/>
            <a:ext cx="6998277" cy="4525963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Arial" charset="0"/>
              </a:rPr>
              <a:t>Most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today‘s</a:t>
            </a:r>
            <a:r>
              <a:rPr lang="de-DE" sz="2400" dirty="0">
                <a:latin typeface="Arial" charset="0"/>
              </a:rPr>
              <a:t> block </a:t>
            </a:r>
            <a:r>
              <a:rPr lang="de-DE" sz="2400" dirty="0" err="1">
                <a:latin typeface="Arial" charset="0"/>
              </a:rPr>
              <a:t>ciphers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 err="1">
                <a:latin typeface="Arial" charset="0"/>
              </a:rPr>
              <a:t>product</a:t>
            </a:r>
            <a:r>
              <a:rPr lang="de-DE" sz="2400" i="1" dirty="0">
                <a:latin typeface="Arial" charset="0"/>
              </a:rPr>
              <a:t> </a:t>
            </a:r>
            <a:r>
              <a:rPr lang="de-DE" sz="2400" i="1" dirty="0" err="1">
                <a:latin typeface="Arial" charset="0"/>
              </a:rPr>
              <a:t>ciphers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consist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rounds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which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applied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repeatedly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data</a:t>
            </a:r>
            <a:r>
              <a:rPr lang="de-DE" sz="2400" dirty="0">
                <a:latin typeface="Arial" charset="0"/>
              </a:rPr>
              <a:t>.</a:t>
            </a:r>
          </a:p>
          <a:p>
            <a:pPr marL="304800" indent="-304800"/>
            <a:endParaRPr lang="de-DE" sz="1100" dirty="0">
              <a:latin typeface="Arial" charset="0"/>
            </a:endParaRPr>
          </a:p>
          <a:p>
            <a:pPr marL="304800" indent="-304800"/>
            <a:r>
              <a:rPr lang="de-DE" sz="2400" dirty="0">
                <a:latin typeface="Arial" charset="0"/>
              </a:rPr>
              <a:t>Can </a:t>
            </a:r>
            <a:r>
              <a:rPr lang="de-DE" sz="2400" dirty="0" err="1">
                <a:latin typeface="Arial" charset="0"/>
              </a:rPr>
              <a:t>reach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excellent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diffusion</a:t>
            </a:r>
            <a:r>
              <a:rPr lang="de-DE" sz="2400" dirty="0">
                <a:latin typeface="Arial" charset="0"/>
              </a:rPr>
              <a:t>: </a:t>
            </a:r>
            <a:r>
              <a:rPr lang="de-DE" sz="2400" b="1" dirty="0" err="1">
                <a:latin typeface="Arial" charset="0"/>
              </a:rPr>
              <a:t>changing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of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one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bit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of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plaintext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results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on </a:t>
            </a:r>
            <a:r>
              <a:rPr lang="de-DE" sz="2400" i="1" dirty="0" err="1">
                <a:latin typeface="Arial" charset="0"/>
              </a:rPr>
              <a:t>average</a:t>
            </a:r>
            <a:r>
              <a:rPr lang="de-DE" sz="2400" dirty="0">
                <a:latin typeface="Arial" charset="0"/>
              </a:rPr>
              <a:t> in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change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of</a:t>
            </a:r>
            <a:r>
              <a:rPr lang="de-DE" sz="2400" b="1" dirty="0">
                <a:latin typeface="Arial" charset="0"/>
              </a:rPr>
              <a:t> half </a:t>
            </a:r>
            <a:r>
              <a:rPr lang="de-DE" sz="2400" b="1" dirty="0" err="1">
                <a:latin typeface="Arial" charset="0"/>
              </a:rPr>
              <a:t>the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output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 smtClean="0">
                <a:latin typeface="Arial" charset="0"/>
              </a:rPr>
              <a:t>bits</a:t>
            </a:r>
            <a:r>
              <a:rPr lang="de-DE" sz="2400" dirty="0" smtClean="0">
                <a:latin typeface="Arial" charset="0"/>
              </a:rPr>
              <a:t>.</a:t>
            </a:r>
          </a:p>
          <a:p>
            <a:pPr marL="304800" indent="-304800"/>
            <a:endParaRPr lang="de-DE" sz="1100" b="1" dirty="0">
              <a:latin typeface="Arial" charset="0"/>
            </a:endParaRPr>
          </a:p>
          <a:p>
            <a:pPr marL="0" indent="0">
              <a:buNone/>
            </a:pPr>
            <a:r>
              <a:rPr lang="de-DE" sz="2400" b="1" dirty="0" err="1" smtClean="0">
                <a:latin typeface="Arial" charset="0"/>
              </a:rPr>
              <a:t>Example</a:t>
            </a:r>
            <a:r>
              <a:rPr lang="de-DE" sz="2400" b="1" dirty="0">
                <a:latin typeface="Arial" charset="0"/>
              </a:rPr>
              <a:t>:</a:t>
            </a:r>
            <a:endParaRPr lang="de-DE" sz="2400" b="1" i="1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onf-d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375" y="1457422"/>
            <a:ext cx="1415880" cy="5212080"/>
          </a:xfrm>
          <a:prstGeom prst="rect">
            <a:avLst/>
          </a:prstGeom>
          <a:noFill/>
        </p:spPr>
      </p:pic>
      <p:grpSp>
        <p:nvGrpSpPr>
          <p:cNvPr id="28" name="Group 1"/>
          <p:cNvGrpSpPr>
            <a:grpSpLocks/>
          </p:cNvGrpSpPr>
          <p:nvPr/>
        </p:nvGrpSpPr>
        <p:grpSpPr bwMode="auto">
          <a:xfrm>
            <a:off x="2466895" y="4811179"/>
            <a:ext cx="6093965" cy="1626599"/>
            <a:chOff x="2662238" y="4221163"/>
            <a:chExt cx="5691187" cy="1427162"/>
          </a:xfrm>
        </p:grpSpPr>
        <p:pic>
          <p:nvPicPr>
            <p:cNvPr id="29" name="Picture 6" descr="block_cipher_examp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8" y="4221163"/>
              <a:ext cx="5573712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3419475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7272338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7394575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7621588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927975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8178800" y="4868863"/>
              <a:ext cx="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771775" y="5373688"/>
              <a:ext cx="1257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 sz="1800">
                  <a:solidFill>
                    <a:srgbClr val="FF0000"/>
                  </a:solidFill>
                </a:rPr>
                <a:t>single bit flip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7019925" y="5373688"/>
              <a:ext cx="13335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 sz="1800">
                  <a:solidFill>
                    <a:srgbClr val="FF0000"/>
                  </a:solidFill>
                </a:rPr>
                <a:t>many bit flips</a:t>
              </a: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4211638" y="5516563"/>
              <a:ext cx="25923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73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DES </a:t>
            </a:r>
            <a:r>
              <a:rPr lang="de-DE" dirty="0" smtClean="0">
                <a:latin typeface="Arial" charset="0"/>
              </a:rPr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55" y="1600200"/>
            <a:ext cx="8686829" cy="47222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 smtClean="0">
                <a:latin typeface="Arial" charset="0"/>
              </a:rPr>
              <a:t>Data </a:t>
            </a:r>
            <a:r>
              <a:rPr lang="de-DE" sz="2000" dirty="0">
                <a:latin typeface="Arial" charset="0"/>
              </a:rPr>
              <a:t>Encryption Standard (DES) </a:t>
            </a:r>
            <a:r>
              <a:rPr lang="de-DE" sz="2000" dirty="0" err="1">
                <a:latin typeface="Arial" charset="0"/>
              </a:rPr>
              <a:t>encrypts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blocks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of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size</a:t>
            </a:r>
            <a:r>
              <a:rPr lang="de-DE" sz="2000" b="1" dirty="0">
                <a:latin typeface="Arial" charset="0"/>
              </a:rPr>
              <a:t> 64 </a:t>
            </a:r>
            <a:r>
              <a:rPr lang="de-DE" sz="2000" b="1" dirty="0" err="1">
                <a:latin typeface="Arial" charset="0"/>
              </a:rPr>
              <a:t>bit</a:t>
            </a:r>
            <a:r>
              <a:rPr lang="de-DE" sz="2000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sz="2000" dirty="0" err="1">
                <a:latin typeface="Arial" charset="0"/>
              </a:rPr>
              <a:t>Developed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by</a:t>
            </a:r>
            <a:r>
              <a:rPr lang="de-DE" sz="2000" b="1" dirty="0">
                <a:latin typeface="Arial" charset="0"/>
              </a:rPr>
              <a:t> IBM </a:t>
            </a:r>
            <a:r>
              <a:rPr lang="de-DE" sz="2000" dirty="0" err="1">
                <a:latin typeface="Arial" charset="0"/>
              </a:rPr>
              <a:t>based</a:t>
            </a:r>
            <a:r>
              <a:rPr lang="de-DE" sz="2000" dirty="0">
                <a:latin typeface="Arial" charset="0"/>
              </a:rPr>
              <a:t> on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cipher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i="1" dirty="0">
                <a:latin typeface="Arial" charset="0"/>
              </a:rPr>
              <a:t>Lucifer </a:t>
            </a:r>
            <a:r>
              <a:rPr lang="de-DE" sz="2000" dirty="0" err="1">
                <a:latin typeface="Arial" charset="0"/>
              </a:rPr>
              <a:t>under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influence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i="1" dirty="0">
                <a:latin typeface="Arial" charset="0"/>
              </a:rPr>
              <a:t> National Security Agency </a:t>
            </a:r>
            <a:r>
              <a:rPr lang="de-DE" sz="2000" dirty="0">
                <a:latin typeface="Arial" charset="0"/>
              </a:rPr>
              <a:t>(NSA),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design </a:t>
            </a:r>
            <a:r>
              <a:rPr lang="de-DE" sz="2000" dirty="0" err="1">
                <a:latin typeface="Arial" charset="0"/>
              </a:rPr>
              <a:t>criteria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for</a:t>
            </a:r>
            <a:r>
              <a:rPr lang="de-DE" sz="2000" dirty="0">
                <a:latin typeface="Arial" charset="0"/>
              </a:rPr>
              <a:t> DES </a:t>
            </a:r>
            <a:r>
              <a:rPr lang="de-DE" sz="2000" dirty="0" err="1">
                <a:latin typeface="Arial" charset="0"/>
              </a:rPr>
              <a:t>have</a:t>
            </a:r>
            <a:r>
              <a:rPr lang="de-DE" sz="2000" dirty="0">
                <a:latin typeface="Arial" charset="0"/>
              </a:rPr>
              <a:t> not </a:t>
            </a:r>
            <a:r>
              <a:rPr lang="de-DE" sz="2000" dirty="0" err="1">
                <a:latin typeface="Arial" charset="0"/>
              </a:rPr>
              <a:t>been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published</a:t>
            </a:r>
            <a:endParaRPr lang="de-DE" sz="2000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de-DE" sz="2000" b="1" dirty="0" err="1">
                <a:latin typeface="Arial" charset="0"/>
              </a:rPr>
              <a:t>Standardized</a:t>
            </a:r>
            <a:r>
              <a:rPr lang="de-DE" sz="2000" b="1" dirty="0">
                <a:latin typeface="Arial" charset="0"/>
              </a:rPr>
              <a:t> 1977 </a:t>
            </a:r>
            <a:r>
              <a:rPr lang="de-DE" sz="2000" dirty="0" err="1">
                <a:latin typeface="Arial" charset="0"/>
              </a:rPr>
              <a:t>by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>
                <a:latin typeface="Arial" charset="0"/>
              </a:rPr>
              <a:t>National </a:t>
            </a:r>
            <a:r>
              <a:rPr lang="de-DE" sz="2000" b="1" dirty="0" err="1">
                <a:latin typeface="Arial" charset="0"/>
              </a:rPr>
              <a:t>Bureau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of</a:t>
            </a:r>
            <a:r>
              <a:rPr lang="de-DE" sz="2000" b="1" dirty="0">
                <a:latin typeface="Arial" charset="0"/>
              </a:rPr>
              <a:t> Standards</a:t>
            </a:r>
            <a:r>
              <a:rPr lang="de-DE" sz="2000" dirty="0">
                <a:latin typeface="Arial" charset="0"/>
              </a:rPr>
              <a:t> (NBS)</a:t>
            </a:r>
            <a:br>
              <a:rPr lang="de-DE" sz="2000" dirty="0">
                <a:latin typeface="Arial" charset="0"/>
              </a:rPr>
            </a:br>
            <a:r>
              <a:rPr lang="de-DE" sz="2000" dirty="0" err="1">
                <a:latin typeface="Arial" charset="0"/>
              </a:rPr>
              <a:t>today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called</a:t>
            </a:r>
            <a:r>
              <a:rPr lang="de-DE" sz="2000" i="1" dirty="0">
                <a:latin typeface="Arial" charset="0"/>
              </a:rPr>
              <a:t> National Institute </a:t>
            </a:r>
            <a:r>
              <a:rPr lang="de-DE" sz="2000" i="1" dirty="0" err="1">
                <a:latin typeface="Arial" charset="0"/>
              </a:rPr>
              <a:t>of</a:t>
            </a:r>
            <a:r>
              <a:rPr lang="de-DE" sz="2000" i="1" dirty="0">
                <a:latin typeface="Arial" charset="0"/>
              </a:rPr>
              <a:t> Standards </a:t>
            </a:r>
            <a:r>
              <a:rPr lang="de-DE" sz="2000" i="1" dirty="0" err="1">
                <a:latin typeface="Arial" charset="0"/>
              </a:rPr>
              <a:t>and</a:t>
            </a:r>
            <a:r>
              <a:rPr lang="de-DE" sz="2000" i="1" dirty="0">
                <a:latin typeface="Arial" charset="0"/>
              </a:rPr>
              <a:t> Technology </a:t>
            </a:r>
            <a:r>
              <a:rPr lang="de-DE" sz="2000" dirty="0">
                <a:latin typeface="Arial" charset="0"/>
              </a:rPr>
              <a:t>(NIST)</a:t>
            </a:r>
            <a:endParaRPr lang="de-DE" sz="2000" b="1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Arial" charset="0"/>
              </a:rPr>
              <a:t>Most </a:t>
            </a:r>
            <a:r>
              <a:rPr lang="de-DE" sz="2000" dirty="0" err="1">
                <a:latin typeface="Arial" charset="0"/>
              </a:rPr>
              <a:t>popular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>
                <a:latin typeface="Arial" charset="0"/>
              </a:rPr>
              <a:t>block </a:t>
            </a:r>
            <a:r>
              <a:rPr lang="de-DE" sz="2000" b="1" dirty="0" err="1">
                <a:latin typeface="Arial" charset="0"/>
              </a:rPr>
              <a:t>cipher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for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most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last 30 </a:t>
            </a:r>
            <a:r>
              <a:rPr lang="de-DE" sz="2000" dirty="0" err="1">
                <a:latin typeface="Arial" charset="0"/>
              </a:rPr>
              <a:t>years</a:t>
            </a:r>
            <a:r>
              <a:rPr lang="de-DE" sz="2000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sz="2000" dirty="0" err="1">
                <a:latin typeface="Arial" charset="0"/>
              </a:rPr>
              <a:t>By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far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best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studied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symmetric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algorithm</a:t>
            </a:r>
            <a:r>
              <a:rPr lang="de-DE" sz="2000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sz="2000" dirty="0" err="1">
                <a:latin typeface="Arial" charset="0"/>
              </a:rPr>
              <a:t>Nowadays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considered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insecure</a:t>
            </a:r>
            <a:r>
              <a:rPr lang="de-DE" sz="2000" dirty="0">
                <a:latin typeface="Arial" charset="0"/>
              </a:rPr>
              <a:t> due </a:t>
            </a:r>
            <a:r>
              <a:rPr lang="de-DE" sz="2000" dirty="0" err="1">
                <a:latin typeface="Arial" charset="0"/>
              </a:rPr>
              <a:t>to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small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key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length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of</a:t>
            </a:r>
            <a:r>
              <a:rPr lang="de-DE" sz="2000" b="1" dirty="0">
                <a:latin typeface="Arial" charset="0"/>
              </a:rPr>
              <a:t> 56 </a:t>
            </a:r>
            <a:r>
              <a:rPr lang="de-DE" sz="2000" b="1" dirty="0" err="1">
                <a:latin typeface="Arial" charset="0"/>
              </a:rPr>
              <a:t>bit</a:t>
            </a:r>
            <a:r>
              <a:rPr lang="de-DE" sz="2000" b="1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Arial" charset="0"/>
              </a:rPr>
              <a:t>But: 3DES </a:t>
            </a:r>
            <a:r>
              <a:rPr lang="de-DE" sz="2000" b="1" dirty="0" err="1">
                <a:latin typeface="Arial" charset="0"/>
              </a:rPr>
              <a:t>yields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very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secure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cipher</a:t>
            </a:r>
            <a:r>
              <a:rPr lang="de-DE" sz="2000" dirty="0">
                <a:latin typeface="Arial" charset="0"/>
              </a:rPr>
              <a:t>,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still </a:t>
            </a:r>
            <a:r>
              <a:rPr lang="de-DE" sz="2000" dirty="0" err="1">
                <a:latin typeface="Arial" charset="0"/>
              </a:rPr>
              <a:t>widely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used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today</a:t>
            </a:r>
            <a:r>
              <a:rPr lang="de-DE" sz="2000" dirty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de-DE" sz="2000" dirty="0" err="1">
                <a:latin typeface="Arial" charset="0"/>
              </a:rPr>
              <a:t>Replaced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i="1" dirty="0" err="1">
                <a:latin typeface="Arial" charset="0"/>
              </a:rPr>
              <a:t>Advanced</a:t>
            </a:r>
            <a:r>
              <a:rPr lang="de-DE" sz="2000" i="1" dirty="0">
                <a:latin typeface="Arial" charset="0"/>
              </a:rPr>
              <a:t> Encryption Standard</a:t>
            </a:r>
            <a:r>
              <a:rPr lang="de-DE" sz="2000" dirty="0">
                <a:latin typeface="Arial" charset="0"/>
              </a:rPr>
              <a:t> (</a:t>
            </a:r>
            <a:r>
              <a:rPr lang="de-DE" sz="2000" b="1" dirty="0">
                <a:latin typeface="Arial" charset="0"/>
              </a:rPr>
              <a:t>AES</a:t>
            </a:r>
            <a:r>
              <a:rPr lang="de-DE" sz="2000" dirty="0">
                <a:latin typeface="Arial" charset="0"/>
              </a:rPr>
              <a:t>) in </a:t>
            </a:r>
            <a:r>
              <a:rPr lang="de-DE" sz="2000" dirty="0" smtClean="0">
                <a:latin typeface="Arial" charset="0"/>
              </a:rPr>
              <a:t>2000</a:t>
            </a:r>
            <a:endParaRPr lang="de-DE" sz="20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4940691"/>
            <a:ext cx="8229600" cy="1587801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>
                <a:latin typeface="Arial" charset="0"/>
              </a:rPr>
              <a:t>Encrypts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blocks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64 </a:t>
            </a:r>
            <a:r>
              <a:rPr lang="de-DE" b="1" dirty="0" err="1" smtClean="0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a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56 </a:t>
            </a:r>
            <a:r>
              <a:rPr lang="de-DE" b="1" dirty="0" err="1" smtClean="0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b="1" dirty="0" err="1">
                <a:latin typeface="Arial" charset="0"/>
              </a:rPr>
              <a:t>Symmetric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same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encryption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decryption</a:t>
            </a:r>
            <a:endParaRPr lang="de-DE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>
                <a:latin typeface="Arial" charset="0"/>
              </a:rPr>
              <a:t>16 </a:t>
            </a:r>
            <a:r>
              <a:rPr lang="de-DE" b="1" dirty="0" err="1">
                <a:latin typeface="Arial" charset="0"/>
              </a:rPr>
              <a:t>rounds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which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perform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identical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operation</a:t>
            </a:r>
            <a:endParaRPr lang="de-DE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Different </a:t>
            </a:r>
            <a:r>
              <a:rPr lang="de-DE" b="1" dirty="0" err="1">
                <a:latin typeface="Arial" charset="0"/>
              </a:rPr>
              <a:t>subkey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each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93480" y="437294"/>
            <a:ext cx="6559550" cy="5162550"/>
            <a:chOff x="2339975" y="200025"/>
            <a:chExt cx="6559550" cy="5162550"/>
          </a:xfrm>
        </p:grpSpPr>
        <p:pic>
          <p:nvPicPr>
            <p:cNvPr id="6" name="Picture 41" descr="des_block"/>
            <p:cNvPicPr>
              <a:picLocks noGrp="1" noChangeAspect="1" noChangeArrowheads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9975" y="1125538"/>
              <a:ext cx="2422525" cy="2592387"/>
            </a:xfrm>
            <a:noFill/>
          </p:spPr>
        </p:pic>
        <p:pic>
          <p:nvPicPr>
            <p:cNvPr id="7" name="Picture 49" descr="des_prin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200025"/>
              <a:ext cx="2382837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V="1">
              <a:off x="3995738" y="836613"/>
              <a:ext cx="24479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924300" y="2924175"/>
              <a:ext cx="2519363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0" name="Picture 41" descr="des_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43" y="1357547"/>
            <a:ext cx="24225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87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DES </a:t>
            </a:r>
            <a:r>
              <a:rPr lang="de-DE" dirty="0" err="1">
                <a:latin typeface="Arial" charset="0"/>
              </a:rPr>
              <a:t>Feistel</a:t>
            </a:r>
            <a:r>
              <a:rPr lang="de-DE" dirty="0">
                <a:latin typeface="Arial" charset="0"/>
              </a:rPr>
              <a:t> Network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1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25573" y="1366357"/>
            <a:ext cx="5967558" cy="425196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170163" y="4761102"/>
            <a:ext cx="4809721" cy="174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>
                <a:latin typeface="Arial" charset="0"/>
              </a:rPr>
              <a:t>DES </a:t>
            </a:r>
            <a:r>
              <a:rPr lang="de-DE" sz="2000" dirty="0" err="1" smtClean="0">
                <a:latin typeface="Arial" charset="0"/>
              </a:rPr>
              <a:t>structure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is</a:t>
            </a:r>
            <a:r>
              <a:rPr lang="de-DE" sz="2000" dirty="0" smtClean="0">
                <a:latin typeface="Arial" charset="0"/>
              </a:rPr>
              <a:t> a </a:t>
            </a:r>
            <a:r>
              <a:rPr lang="de-DE" sz="2000" i="1" dirty="0" err="1" smtClean="0">
                <a:latin typeface="Arial" charset="0"/>
              </a:rPr>
              <a:t>Feistel</a:t>
            </a:r>
            <a:r>
              <a:rPr lang="de-DE" sz="2000" i="1" dirty="0" smtClean="0">
                <a:latin typeface="Arial" charset="0"/>
              </a:rPr>
              <a:t> </a:t>
            </a:r>
            <a:r>
              <a:rPr lang="de-DE" sz="2000" i="1" dirty="0" err="1" smtClean="0">
                <a:latin typeface="Arial" charset="0"/>
              </a:rPr>
              <a:t>network</a:t>
            </a:r>
            <a:endParaRPr lang="de-DE" sz="2000" i="1" dirty="0" smtClean="0">
              <a:latin typeface="Arial" charset="0"/>
            </a:endParaRPr>
          </a:p>
          <a:p>
            <a:r>
              <a:rPr lang="de-DE" sz="2000" dirty="0" smtClean="0">
                <a:latin typeface="Arial" charset="0"/>
              </a:rPr>
              <a:t>Advantage: </a:t>
            </a:r>
            <a:r>
              <a:rPr lang="de-DE" sz="2000" dirty="0" err="1" smtClean="0">
                <a:latin typeface="Arial" charset="0"/>
              </a:rPr>
              <a:t>encryption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and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decryption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differ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only</a:t>
            </a:r>
            <a:r>
              <a:rPr lang="de-DE" sz="2000" dirty="0" smtClean="0">
                <a:latin typeface="Arial" charset="0"/>
              </a:rPr>
              <a:t> in </a:t>
            </a:r>
            <a:r>
              <a:rPr lang="de-DE" sz="2000" dirty="0" err="1" smtClean="0">
                <a:latin typeface="Arial" charset="0"/>
              </a:rPr>
              <a:t>keyschedule</a:t>
            </a:r>
            <a:endParaRPr lang="de-DE" sz="2000" dirty="0" smtClean="0">
              <a:latin typeface="Arial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39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DES </a:t>
            </a:r>
            <a:r>
              <a:rPr lang="de-DE" dirty="0" err="1">
                <a:latin typeface="Arial" charset="0"/>
              </a:rPr>
              <a:t>Feistel</a:t>
            </a:r>
            <a:r>
              <a:rPr lang="de-DE" dirty="0">
                <a:latin typeface="Arial" charset="0"/>
              </a:rPr>
              <a:t> Network </a:t>
            </a:r>
            <a:r>
              <a:rPr lang="de-DE" dirty="0" smtClean="0">
                <a:latin typeface="Arial" charset="0"/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1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25573" y="1366357"/>
            <a:ext cx="5967558" cy="425196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39810" y="4509880"/>
            <a:ext cx="6079625" cy="1976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 smtClean="0">
                <a:latin typeface="Arial" charset="0"/>
              </a:rPr>
              <a:t>Bitwise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initial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permutation</a:t>
            </a:r>
            <a:r>
              <a:rPr lang="de-DE" sz="2200" dirty="0">
                <a:latin typeface="Arial" charset="0"/>
              </a:rPr>
              <a:t>, </a:t>
            </a:r>
            <a:r>
              <a:rPr lang="de-DE" sz="2200" dirty="0" err="1">
                <a:latin typeface="Arial" charset="0"/>
              </a:rPr>
              <a:t>then</a:t>
            </a:r>
            <a:r>
              <a:rPr lang="de-DE" sz="2200" dirty="0">
                <a:latin typeface="Arial" charset="0"/>
              </a:rPr>
              <a:t> 16 </a:t>
            </a:r>
            <a:r>
              <a:rPr lang="de-DE" sz="2200" dirty="0" err="1" smtClean="0">
                <a:latin typeface="Arial" charset="0"/>
              </a:rPr>
              <a:t>rounds</a:t>
            </a:r>
            <a:endParaRPr lang="de-DE" sz="2200" dirty="0">
              <a:latin typeface="Arial" charset="0"/>
            </a:endParaRPr>
          </a:p>
          <a:p>
            <a:r>
              <a:rPr lang="de-DE" sz="2200" dirty="0" err="1" smtClean="0">
                <a:latin typeface="Arial" charset="0"/>
              </a:rPr>
              <a:t>Plaintext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split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into</a:t>
            </a:r>
            <a:r>
              <a:rPr lang="de-DE" sz="2200" dirty="0">
                <a:latin typeface="Arial" charset="0"/>
              </a:rPr>
              <a:t> 32-bit </a:t>
            </a:r>
            <a:r>
              <a:rPr lang="de-DE" sz="2200" dirty="0" err="1">
                <a:latin typeface="Arial" charset="0"/>
              </a:rPr>
              <a:t>halves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>
                <a:latin typeface="Arial" charset="0"/>
              </a:rPr>
              <a:t>L</a:t>
            </a:r>
            <a:r>
              <a:rPr lang="de-DE" sz="2200" i="1" baseline="-25000" dirty="0">
                <a:latin typeface="Arial" charset="0"/>
              </a:rPr>
              <a:t>i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 err="1" smtClean="0">
                <a:latin typeface="Arial" charset="0"/>
              </a:rPr>
              <a:t>R</a:t>
            </a:r>
            <a:r>
              <a:rPr lang="de-DE" sz="2200" i="1" baseline="-25000" dirty="0" err="1" smtClean="0">
                <a:latin typeface="Arial" charset="0"/>
              </a:rPr>
              <a:t>i</a:t>
            </a:r>
            <a:endParaRPr lang="de-DE" sz="2200" i="1" baseline="-25000" dirty="0">
              <a:latin typeface="Arial" charset="0"/>
            </a:endParaRPr>
          </a:p>
          <a:p>
            <a:r>
              <a:rPr lang="de-DE" sz="2200" i="1" dirty="0" err="1" smtClean="0">
                <a:latin typeface="Arial" charset="0"/>
              </a:rPr>
              <a:t>R</a:t>
            </a:r>
            <a:r>
              <a:rPr lang="de-DE" sz="2200" i="1" baseline="-25000" dirty="0" err="1" smtClean="0">
                <a:latin typeface="Arial" charset="0"/>
              </a:rPr>
              <a:t>i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fed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into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function</a:t>
            </a:r>
            <a:r>
              <a:rPr lang="de-DE" sz="2200" dirty="0">
                <a:latin typeface="Arial" charset="0"/>
              </a:rPr>
              <a:t> f,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output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which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is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then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XORed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with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 smtClean="0">
                <a:latin typeface="Arial" charset="0"/>
              </a:rPr>
              <a:t>L</a:t>
            </a:r>
            <a:r>
              <a:rPr lang="de-DE" sz="2200" i="1" baseline="-25000" dirty="0" smtClean="0">
                <a:latin typeface="Arial" charset="0"/>
              </a:rPr>
              <a:t>i</a:t>
            </a:r>
          </a:p>
          <a:p>
            <a:r>
              <a:rPr lang="de-DE" sz="2200" dirty="0" err="1" smtClean="0">
                <a:latin typeface="Arial" charset="0"/>
              </a:rPr>
              <a:t>Left</a:t>
            </a:r>
            <a:r>
              <a:rPr lang="de-DE" sz="2200" dirty="0" smtClean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right</a:t>
            </a:r>
            <a:r>
              <a:rPr lang="de-DE" sz="2200" dirty="0">
                <a:latin typeface="Arial" charset="0"/>
              </a:rPr>
              <a:t> half </a:t>
            </a:r>
            <a:r>
              <a:rPr lang="de-DE" sz="2200" dirty="0" err="1">
                <a:latin typeface="Arial" charset="0"/>
              </a:rPr>
              <a:t>are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 smtClean="0">
                <a:latin typeface="Arial" charset="0"/>
              </a:rPr>
              <a:t>swapped</a:t>
            </a:r>
            <a:endParaRPr lang="de-DE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7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687</Words>
  <Application>Microsoft Macintosh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Encryption Standard_01</vt:lpstr>
      <vt:lpstr>DES in the Field of Cryptology</vt:lpstr>
      <vt:lpstr>Block Cipher vs. Stream Cipher</vt:lpstr>
      <vt:lpstr>Block Cipher: Confusion &amp; Diffusion</vt:lpstr>
      <vt:lpstr>Product Ciphers</vt:lpstr>
      <vt:lpstr>DES Facts</vt:lpstr>
      <vt:lpstr>Overview of DES</vt:lpstr>
      <vt:lpstr>DES Feistel Network (1)</vt:lpstr>
      <vt:lpstr>DES Feistel Network (2)</vt:lpstr>
      <vt:lpstr>DES Feistel Network (3)</vt:lpstr>
      <vt:lpstr>DES Feistel Network (4)</vt:lpstr>
      <vt:lpstr>Initial Permutation (IP)</vt:lpstr>
      <vt:lpstr>f-function in DES (1)</vt:lpstr>
      <vt:lpstr>f-function in DES (2)</vt:lpstr>
      <vt:lpstr>Expansion Function E</vt:lpstr>
      <vt:lpstr>Round Key</vt:lpstr>
      <vt:lpstr>DES S-Boxes</vt:lpstr>
      <vt:lpstr>Example: S-Boxes</vt:lpstr>
      <vt:lpstr>Permutation P</vt:lpstr>
      <vt:lpstr>Final Permutation (IP-1)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87</cp:revision>
  <dcterms:created xsi:type="dcterms:W3CDTF">2016-08-15T16:38:04Z</dcterms:created>
  <dcterms:modified xsi:type="dcterms:W3CDTF">2018-01-31T20:05:32Z</dcterms:modified>
</cp:coreProperties>
</file>