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60" r:id="rId3"/>
    <p:sldId id="261" r:id="rId4"/>
    <p:sldId id="269" r:id="rId5"/>
    <p:sldId id="270" r:id="rId6"/>
    <p:sldId id="271" r:id="rId7"/>
    <p:sldId id="280" r:id="rId8"/>
    <p:sldId id="272" r:id="rId9"/>
    <p:sldId id="281" r:id="rId10"/>
    <p:sldId id="273" r:id="rId11"/>
    <p:sldId id="285" r:id="rId12"/>
    <p:sldId id="274" r:id="rId13"/>
    <p:sldId id="275" r:id="rId14"/>
    <p:sldId id="276" r:id="rId15"/>
    <p:sldId id="284" r:id="rId16"/>
    <p:sldId id="282" r:id="rId17"/>
    <p:sldId id="277" r:id="rId18"/>
    <p:sldId id="278" r:id="rId19"/>
    <p:sldId id="286" r:id="rId20"/>
    <p:sldId id="287" r:id="rId21"/>
    <p:sldId id="27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20"/>
    <a:srgbClr val="0088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00" autoAdjust="0"/>
    <p:restoredTop sz="94764"/>
  </p:normalViewPr>
  <p:slideViewPr>
    <p:cSldViewPr snapToGrid="0" snapToObjects="1">
      <p:cViewPr varScale="1">
        <p:scale>
          <a:sx n="96" d="100"/>
          <a:sy n="96" d="100"/>
        </p:scale>
        <p:origin x="71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620167-1FA8-C347-BAD0-738F9560F584}" type="datetimeFigureOut">
              <a:rPr lang="en-US" smtClean="0"/>
              <a:t>2/12/18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1AA1CF-69B7-6B48-9691-1E072C9AB8BB}" type="slidenum">
              <a:rPr lang="en-US" smtClean="0"/>
              <a:t>‹#›</a:t>
            </a:fld>
            <a:endParaRPr lang="en-US"/>
          </a:p>
        </p:txBody>
      </p:sp>
    </p:spTree>
    <p:extLst>
      <p:ext uri="{BB962C8B-B14F-4D97-AF65-F5344CB8AC3E}">
        <p14:creationId xmlns:p14="http://schemas.microsoft.com/office/powerpoint/2010/main" val="519820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155B-6085-DF4B-94F9-C31054E301CF}" type="datetimeFigureOut">
              <a:rPr lang="en-US" smtClean="0"/>
              <a:t>2/12/18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F026C4-6B2E-AA49-9AA0-50A58E52EB96}" type="slidenum">
              <a:rPr lang="en-US" smtClean="0"/>
              <a:t>‹#›</a:t>
            </a:fld>
            <a:endParaRPr lang="en-US"/>
          </a:p>
        </p:txBody>
      </p:sp>
    </p:spTree>
    <p:extLst>
      <p:ext uri="{BB962C8B-B14F-4D97-AF65-F5344CB8AC3E}">
        <p14:creationId xmlns:p14="http://schemas.microsoft.com/office/powerpoint/2010/main" val="25835924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026C4-6B2E-AA49-9AA0-50A58E52EB96}" type="slidenum">
              <a:rPr lang="en-US" smtClean="0"/>
              <a:t>19</a:t>
            </a:fld>
            <a:endParaRPr lang="en-US"/>
          </a:p>
        </p:txBody>
      </p:sp>
    </p:spTree>
    <p:extLst>
      <p:ext uri="{BB962C8B-B14F-4D97-AF65-F5344CB8AC3E}">
        <p14:creationId xmlns:p14="http://schemas.microsoft.com/office/powerpoint/2010/main" val="109956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D81A57-9F29-984A-A50B-CFC4495039D1}"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60371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5E7C2A-2833-674F-8790-AE3FC5499E48}"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1622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909EC-CC2E-4741-B08B-0E87E2066FD9}"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2650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5223C2-B6DE-E24E-9177-DED672E041C1}"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3981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405A9-152E-5246-8B7D-1922A121CB75}"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280725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A0CDEA-513A-A348-A590-CEF34C66E298}"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9612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7923F0-450F-4945-AEF1-C299ADDB811C}" type="datetime1">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59688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B1A2A5-5407-0945-A2A6-8D8FB376BE7F}" type="datetime1">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04794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B3B27-15DB-D141-927A-8CF2990AAB7B}" type="datetime1">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217609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AA55B-8CF4-6646-9E59-9F249522B77E}"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140978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4FFA8-C2B1-064B-8295-DC9B2CBA86E7}"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422824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6078"/>
            <a:ext cx="7063815"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497478"/>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CDD75E2D-09FB-AF44-9953-C850E19C1AED}" type="datetime1">
              <a:rPr lang="en-US" smtClean="0"/>
              <a:t>2/12/18</a:t>
            </a:fld>
            <a:endParaRPr lang="en-US" dirty="0"/>
          </a:p>
        </p:txBody>
      </p:sp>
      <p:sp>
        <p:nvSpPr>
          <p:cNvPr id="5" name="Footer Placeholder 4"/>
          <p:cNvSpPr>
            <a:spLocks noGrp="1"/>
          </p:cNvSpPr>
          <p:nvPr>
            <p:ph type="ftr" sz="quarter" idx="3"/>
          </p:nvPr>
        </p:nvSpPr>
        <p:spPr>
          <a:xfrm>
            <a:off x="3124200" y="6497478"/>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846285" y="648662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708448B6-F1B9-5748-85E5-359D81A0091F}" type="slidenum">
              <a:rPr lang="en-US" smtClean="0"/>
              <a:pPr/>
              <a:t>‹#›</a:t>
            </a:fld>
            <a:endParaRPr lang="en-US" dirty="0"/>
          </a:p>
        </p:txBody>
      </p:sp>
      <p:sp>
        <p:nvSpPr>
          <p:cNvPr id="7" name="Rectangle 3"/>
          <p:cNvSpPr>
            <a:spLocks noChangeArrowheads="1"/>
          </p:cNvSpPr>
          <p:nvPr userDrawn="1"/>
        </p:nvSpPr>
        <p:spPr bwMode="auto">
          <a:xfrm>
            <a:off x="287338" y="1305424"/>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19050" algn="ctr">
                <a:solidFill>
                  <a:srgbClr val="000000"/>
                </a:solidFill>
                <a:miter lim="800000"/>
                <a:headEnd/>
                <a:tailEnd/>
              </a14:hiddenLine>
            </a:ext>
          </a:extLst>
        </p:spPr>
        <p:txBody>
          <a:bodyPr wrap="none" anchor="ctr"/>
          <a:lstStyle/>
          <a:p>
            <a:endParaRPr lang="zh-CN" altLang="en-US"/>
          </a:p>
        </p:txBody>
      </p:sp>
      <p:pic>
        <p:nvPicPr>
          <p:cNvPr id="9" name="Picture 8" descr="GSU Logo.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04358" y="0"/>
            <a:ext cx="1540584" cy="1316736"/>
          </a:xfrm>
          <a:prstGeom prst="rect">
            <a:avLst/>
          </a:prstGeom>
        </p:spPr>
      </p:pic>
      <p:sp>
        <p:nvSpPr>
          <p:cNvPr id="10" name="Rectangle 4"/>
          <p:cNvSpPr>
            <a:spLocks noChangeArrowheads="1"/>
          </p:cNvSpPr>
          <p:nvPr userDrawn="1"/>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19050" algn="ctr">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79892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83184" y="2136137"/>
            <a:ext cx="8768471" cy="1470025"/>
          </a:xfrm>
        </p:spPr>
        <p:txBody>
          <a:bodyPr>
            <a:normAutofit/>
          </a:bodyPr>
          <a:lstStyle/>
          <a:p>
            <a:pPr algn="ctr"/>
            <a:r>
              <a:rPr lang="en-US" sz="4000" dirty="0"/>
              <a:t>Advanced Encryption Standard_02</a:t>
            </a:r>
          </a:p>
        </p:txBody>
      </p:sp>
      <p:sp>
        <p:nvSpPr>
          <p:cNvPr id="5" name="Subtitle 2"/>
          <p:cNvSpPr>
            <a:spLocks noGrp="1"/>
          </p:cNvSpPr>
          <p:nvPr>
            <p:ph type="subTitle" idx="1"/>
          </p:nvPr>
        </p:nvSpPr>
        <p:spPr>
          <a:xfrm>
            <a:off x="1371600" y="4117130"/>
            <a:ext cx="6400800" cy="1752600"/>
          </a:xfrm>
        </p:spPr>
        <p:txBody>
          <a:bodyPr>
            <a:normAutofit/>
          </a:bodyPr>
          <a:lstStyle/>
          <a:p>
            <a:r>
              <a:rPr lang="en-US" sz="2400" dirty="0">
                <a:solidFill>
                  <a:schemeClr val="tx1"/>
                </a:solidFill>
              </a:rPr>
              <a:t>Instructor: Dr. Wei (Lisa) Li</a:t>
            </a:r>
          </a:p>
          <a:p>
            <a:r>
              <a:rPr lang="en-US" sz="2400" dirty="0">
                <a:solidFill>
                  <a:schemeClr val="tx1"/>
                </a:solidFill>
              </a:rPr>
              <a:t>Department of Computer Science, GSU</a:t>
            </a:r>
          </a:p>
          <a:p>
            <a:endParaRPr lang="en-US" sz="2400" dirty="0">
              <a:solidFill>
                <a:schemeClr val="tx1"/>
              </a:solidFill>
            </a:endParaRPr>
          </a:p>
          <a:p>
            <a:endParaRPr lang="en-US" sz="2400" dirty="0"/>
          </a:p>
        </p:txBody>
      </p:sp>
    </p:spTree>
    <p:extLst>
      <p:ext uri="{BB962C8B-B14F-4D97-AF65-F5344CB8AC3E}">
        <p14:creationId xmlns:p14="http://schemas.microsoft.com/office/powerpoint/2010/main" val="56817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4C865-A385-A94F-9D6A-FAE619062D21}"/>
              </a:ext>
            </a:extLst>
          </p:cNvPr>
          <p:cNvSpPr>
            <a:spLocks noGrp="1"/>
          </p:cNvSpPr>
          <p:nvPr>
            <p:ph type="title"/>
          </p:nvPr>
        </p:nvSpPr>
        <p:spPr/>
        <p:txBody>
          <a:bodyPr/>
          <a:lstStyle/>
          <a:p>
            <a:r>
              <a:rPr lang="en-US" dirty="0"/>
              <a:t>AES Decryption (1)</a:t>
            </a:r>
          </a:p>
        </p:txBody>
      </p:sp>
      <p:sp>
        <p:nvSpPr>
          <p:cNvPr id="4" name="Slide Number Placeholder 3">
            <a:extLst>
              <a:ext uri="{FF2B5EF4-FFF2-40B4-BE49-F238E27FC236}">
                <a16:creationId xmlns:a16="http://schemas.microsoft.com/office/drawing/2014/main" xmlns="" id="{76313025-A9B4-5D4D-BDE4-D9735BF9D953}"/>
              </a:ext>
            </a:extLst>
          </p:cNvPr>
          <p:cNvSpPr>
            <a:spLocks noGrp="1"/>
          </p:cNvSpPr>
          <p:nvPr>
            <p:ph type="sldNum" sz="quarter" idx="12"/>
          </p:nvPr>
        </p:nvSpPr>
        <p:spPr/>
        <p:txBody>
          <a:bodyPr/>
          <a:lstStyle/>
          <a:p>
            <a:fld id="{708448B6-F1B9-5748-85E5-359D81A0091F}" type="slidenum">
              <a:rPr lang="en-US" smtClean="0"/>
              <a:t>10</a:t>
            </a:fld>
            <a:endParaRPr lang="en-US"/>
          </a:p>
        </p:txBody>
      </p:sp>
      <p:pic>
        <p:nvPicPr>
          <p:cNvPr id="5" name="Picture 6" descr="E:\Uni\Cryptobook\grundlagen_krypto\graphics\rijndael_invflow.png">
            <a:extLst>
              <a:ext uri="{FF2B5EF4-FFF2-40B4-BE49-F238E27FC236}">
                <a16:creationId xmlns:a16="http://schemas.microsoft.com/office/drawing/2014/main" xmlns="" id="{87F11EB3-25BD-5D40-B93C-513ED05EA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410" y="126322"/>
            <a:ext cx="4376017"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xmlns="" id="{0E85AAD3-932D-7344-BE5E-3707913B10AC}"/>
              </a:ext>
            </a:extLst>
          </p:cNvPr>
          <p:cNvSpPr txBox="1">
            <a:spLocks/>
          </p:cNvSpPr>
          <p:nvPr/>
        </p:nvSpPr>
        <p:spPr>
          <a:xfrm>
            <a:off x="457199" y="1600200"/>
            <a:ext cx="4651513" cy="4525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altLang="en-US" sz="2000" dirty="0">
                <a:ea typeface="ＭＳ Ｐゴシック" panose="020B0600070205080204" pitchFamily="34" charset="-128"/>
              </a:rPr>
              <a:t>AES </a:t>
            </a:r>
            <a:r>
              <a:rPr lang="de-DE" altLang="en-US" sz="2000" dirty="0" err="1">
                <a:ea typeface="ＭＳ Ｐゴシック" panose="020B0600070205080204" pitchFamily="34" charset="-128"/>
              </a:rPr>
              <a:t>is</a:t>
            </a:r>
            <a:r>
              <a:rPr lang="de-DE" altLang="en-US" sz="2000" dirty="0">
                <a:ea typeface="ＭＳ Ｐゴシック" panose="020B0600070205080204" pitchFamily="34" charset="-128"/>
              </a:rPr>
              <a:t> </a:t>
            </a:r>
            <a:r>
              <a:rPr lang="de-DE" altLang="en-US" sz="2000" b="1" dirty="0">
                <a:ea typeface="ＭＳ Ｐゴシック" panose="020B0600070205080204" pitchFamily="34" charset="-128"/>
              </a:rPr>
              <a:t>NOT</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based</a:t>
            </a:r>
            <a:r>
              <a:rPr lang="de-DE" altLang="en-US" sz="2000" dirty="0">
                <a:ea typeface="ＭＳ Ｐゴシック" panose="020B0600070205080204" pitchFamily="34" charset="-128"/>
              </a:rPr>
              <a:t> on a </a:t>
            </a:r>
            <a:r>
              <a:rPr lang="de-DE" altLang="en-US" sz="2000" dirty="0" err="1">
                <a:ea typeface="ＭＳ Ｐゴシック" panose="020B0600070205080204" pitchFamily="34" charset="-128"/>
              </a:rPr>
              <a:t>Feistel</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network</a:t>
            </a:r>
            <a:endParaRPr lang="de-DE" altLang="en-US" sz="2000" dirty="0">
              <a:ea typeface="ＭＳ Ｐゴシック" panose="020B0600070205080204" pitchFamily="34" charset="-128"/>
            </a:endParaRPr>
          </a:p>
          <a:p>
            <a:pPr>
              <a:buFontTx/>
              <a:buNone/>
            </a:pPr>
            <a:r>
              <a:rPr lang="en-US" altLang="en-US" sz="2000" dirty="0">
                <a:ea typeface="ＭＳ Ｐゴシック" panose="020B0600070205080204" pitchFamily="34" charset="-128"/>
                <a:sym typeface="Symbol" pitchFamily="2" charset="2"/>
              </a:rPr>
              <a:t>  </a:t>
            </a:r>
            <a:r>
              <a:rPr lang="de-DE" altLang="en-US" sz="2000" dirty="0">
                <a:ea typeface="ＭＳ Ｐゴシック" panose="020B0600070205080204" pitchFamily="34" charset="-128"/>
              </a:rPr>
              <a:t>All </a:t>
            </a:r>
            <a:r>
              <a:rPr lang="de-DE" altLang="en-US" sz="2000" dirty="0" err="1">
                <a:ea typeface="ＭＳ Ｐゴシック" panose="020B0600070205080204" pitchFamily="34" charset="-128"/>
              </a:rPr>
              <a:t>layers</a:t>
            </a:r>
            <a:r>
              <a:rPr lang="de-DE" altLang="en-US" sz="2000" dirty="0">
                <a:ea typeface="ＭＳ Ｐゴシック" panose="020B0600070205080204" pitchFamily="34" charset="-128"/>
              </a:rPr>
              <a:t> must </a:t>
            </a:r>
            <a:r>
              <a:rPr lang="de-DE" altLang="en-US" sz="2000" dirty="0" err="1">
                <a:ea typeface="ＭＳ Ｐゴシック" panose="020B0600070205080204" pitchFamily="34" charset="-128"/>
              </a:rPr>
              <a:t>be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inverted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for</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decryption</a:t>
            </a:r>
            <a:r>
              <a:rPr lang="de-DE" altLang="en-US" sz="2000" dirty="0">
                <a:ea typeface="ＭＳ Ｐゴシック" panose="020B0600070205080204" pitchFamily="34" charset="-128"/>
              </a:rPr>
              <a:t>:</a:t>
            </a:r>
          </a:p>
          <a:p>
            <a:pPr lvl="1"/>
            <a:r>
              <a:rPr lang="de-DE" altLang="en-US" sz="2000" dirty="0" err="1">
                <a:ea typeface="ＭＳ Ｐゴシック" panose="020B0600070205080204" pitchFamily="34" charset="-128"/>
              </a:rPr>
              <a:t>MixColumn</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layer</a:t>
            </a:r>
            <a:r>
              <a:rPr lang="de-DE" altLang="en-US" sz="2000" dirty="0">
                <a:ea typeface="ＭＳ Ｐゴシック" panose="020B0600070205080204" pitchFamily="34" charset="-128"/>
              </a:rPr>
              <a:t> </a:t>
            </a:r>
          </a:p>
          <a:p>
            <a:pPr marL="457200" lvl="1" indent="0">
              <a:buFont typeface="Arial"/>
              <a:buNone/>
            </a:pPr>
            <a:r>
              <a:rPr lang="de-DE" altLang="en-US" sz="2000" dirty="0">
                <a:ea typeface="ＭＳ Ｐゴシック" panose="020B0600070205080204" pitchFamily="34" charset="-128"/>
              </a:rPr>
              <a:t>    </a:t>
            </a:r>
            <a:r>
              <a:rPr lang="de-DE" altLang="en-US" sz="2000" b="1" dirty="0">
                <a:solidFill>
                  <a:srgbClr val="FF0000"/>
                </a:solidFill>
                <a:ea typeface="ＭＳ Ｐゴシック" panose="020B0600070205080204" pitchFamily="34" charset="-128"/>
                <a:sym typeface="Wingdings" pitchFamily="2" charset="2"/>
              </a:rPr>
              <a:t> </a:t>
            </a:r>
            <a:r>
              <a:rPr lang="de-DE" altLang="en-US" sz="2000" b="1" dirty="0" err="1">
                <a:solidFill>
                  <a:srgbClr val="FF0000"/>
                </a:solidFill>
                <a:ea typeface="ＭＳ Ｐゴシック" panose="020B0600070205080204" pitchFamily="34" charset="-128"/>
              </a:rPr>
              <a:t>Inv</a:t>
            </a:r>
            <a:r>
              <a:rPr lang="de-DE" altLang="en-US" sz="2000" b="1" dirty="0">
                <a:solidFill>
                  <a:srgbClr val="FF0000"/>
                </a:solidFill>
                <a:ea typeface="ＭＳ Ｐゴシック" panose="020B0600070205080204" pitchFamily="34" charset="-128"/>
              </a:rPr>
              <a:t> </a:t>
            </a:r>
            <a:r>
              <a:rPr lang="de-DE" altLang="en-US" sz="2000" b="1" dirty="0" err="1">
                <a:solidFill>
                  <a:srgbClr val="FF0000"/>
                </a:solidFill>
                <a:ea typeface="ＭＳ Ｐゴシック" panose="020B0600070205080204" pitchFamily="34" charset="-128"/>
              </a:rPr>
              <a:t>MixColumn</a:t>
            </a:r>
            <a:r>
              <a:rPr lang="de-DE" altLang="en-US" sz="2000" b="1" dirty="0">
                <a:solidFill>
                  <a:srgbClr val="FF0000"/>
                </a:solidFill>
                <a:ea typeface="ＭＳ Ｐゴシック" panose="020B0600070205080204" pitchFamily="34" charset="-128"/>
              </a:rPr>
              <a:t> </a:t>
            </a:r>
            <a:r>
              <a:rPr lang="de-DE" altLang="en-US" sz="2000" b="1" dirty="0" err="1">
                <a:solidFill>
                  <a:srgbClr val="FF0000"/>
                </a:solidFill>
                <a:ea typeface="ＭＳ Ｐゴシック" panose="020B0600070205080204" pitchFamily="34" charset="-128"/>
              </a:rPr>
              <a:t>layer</a:t>
            </a:r>
            <a:endParaRPr lang="de-DE" altLang="en-US" sz="2000" b="1" dirty="0">
              <a:solidFill>
                <a:srgbClr val="FF0000"/>
              </a:solidFill>
              <a:ea typeface="ＭＳ Ｐゴシック" panose="020B0600070205080204" pitchFamily="34" charset="-128"/>
            </a:endParaRPr>
          </a:p>
          <a:p>
            <a:pPr lvl="1"/>
            <a:r>
              <a:rPr lang="de-DE" altLang="en-US" sz="2000" dirty="0" err="1">
                <a:ea typeface="ＭＳ Ｐゴシック" panose="020B0600070205080204" pitchFamily="34" charset="-128"/>
              </a:rPr>
              <a:t>ShiftRows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layer</a:t>
            </a:r>
            <a:endParaRPr lang="de-DE" altLang="en-US" sz="2000" dirty="0">
              <a:ea typeface="ＭＳ Ｐゴシック" panose="020B0600070205080204" pitchFamily="34" charset="-128"/>
            </a:endParaRPr>
          </a:p>
          <a:p>
            <a:pPr marL="457200" lvl="1" indent="0">
              <a:buFont typeface="Arial"/>
              <a:buNone/>
            </a:pPr>
            <a:r>
              <a:rPr lang="de-DE" altLang="en-US" sz="2000" dirty="0">
                <a:ea typeface="ＭＳ Ｐゴシック" panose="020B0600070205080204" pitchFamily="34" charset="-128"/>
              </a:rPr>
              <a:t>    </a:t>
            </a:r>
            <a:r>
              <a:rPr lang="de-DE" altLang="en-US" sz="2000" b="1" dirty="0">
                <a:solidFill>
                  <a:srgbClr val="FF0000"/>
                </a:solidFill>
                <a:ea typeface="ＭＳ Ｐゴシック" panose="020B0600070205080204" pitchFamily="34" charset="-128"/>
                <a:sym typeface="Wingdings" pitchFamily="2" charset="2"/>
              </a:rPr>
              <a:t> </a:t>
            </a:r>
            <a:r>
              <a:rPr lang="de-DE" altLang="en-US" sz="2000" b="1" dirty="0" err="1">
                <a:solidFill>
                  <a:srgbClr val="FF0000"/>
                </a:solidFill>
                <a:ea typeface="ＭＳ Ｐゴシック" panose="020B0600070205080204" pitchFamily="34" charset="-128"/>
              </a:rPr>
              <a:t>Inv</a:t>
            </a:r>
            <a:r>
              <a:rPr lang="de-DE" altLang="en-US" sz="2000" b="1" dirty="0">
                <a:solidFill>
                  <a:srgbClr val="FF0000"/>
                </a:solidFill>
                <a:ea typeface="ＭＳ Ｐゴシック" panose="020B0600070205080204" pitchFamily="34" charset="-128"/>
              </a:rPr>
              <a:t> </a:t>
            </a:r>
            <a:r>
              <a:rPr lang="de-DE" altLang="en-US" sz="2000" b="1" dirty="0" err="1">
                <a:solidFill>
                  <a:srgbClr val="FF0000"/>
                </a:solidFill>
                <a:ea typeface="ＭＳ Ｐゴシック" panose="020B0600070205080204" pitchFamily="34" charset="-128"/>
              </a:rPr>
              <a:t>ShiftRows</a:t>
            </a:r>
            <a:r>
              <a:rPr lang="de-DE" altLang="en-US" sz="2000" b="1" dirty="0">
                <a:solidFill>
                  <a:srgbClr val="FF0000"/>
                </a:solidFill>
                <a:ea typeface="ＭＳ Ｐゴシック" panose="020B0600070205080204" pitchFamily="34" charset="-128"/>
              </a:rPr>
              <a:t> </a:t>
            </a:r>
            <a:r>
              <a:rPr lang="de-DE" altLang="en-US" sz="2000" b="1" dirty="0" err="1">
                <a:solidFill>
                  <a:srgbClr val="FF0000"/>
                </a:solidFill>
                <a:ea typeface="ＭＳ Ｐゴシック" panose="020B0600070205080204" pitchFamily="34" charset="-128"/>
              </a:rPr>
              <a:t>layer</a:t>
            </a:r>
            <a:endParaRPr lang="de-DE" altLang="en-US" sz="2000" b="1" dirty="0">
              <a:solidFill>
                <a:srgbClr val="FF0000"/>
              </a:solidFill>
              <a:ea typeface="ＭＳ Ｐゴシック" panose="020B0600070205080204" pitchFamily="34" charset="-128"/>
            </a:endParaRPr>
          </a:p>
          <a:p>
            <a:pPr lvl="1"/>
            <a:r>
              <a:rPr lang="de-DE" altLang="en-US" sz="2000" dirty="0">
                <a:ea typeface="ＭＳ Ｐゴシック" panose="020B0600070205080204" pitchFamily="34" charset="-128"/>
              </a:rPr>
              <a:t>Byte Substitution </a:t>
            </a:r>
            <a:r>
              <a:rPr lang="de-DE" altLang="en-US" sz="2000" dirty="0" err="1">
                <a:ea typeface="ＭＳ Ｐゴシック" panose="020B0600070205080204" pitchFamily="34" charset="-128"/>
              </a:rPr>
              <a:t>layer</a:t>
            </a:r>
            <a:r>
              <a:rPr lang="de-DE" altLang="en-US" sz="2000" dirty="0">
                <a:ea typeface="ＭＳ Ｐゴシック" panose="020B0600070205080204" pitchFamily="34" charset="-128"/>
              </a:rPr>
              <a:t> </a:t>
            </a:r>
          </a:p>
          <a:p>
            <a:pPr marL="457200" lvl="1" indent="0">
              <a:buFont typeface="Arial"/>
              <a:buNone/>
            </a:pPr>
            <a:r>
              <a:rPr lang="de-DE" altLang="en-US" sz="2000" dirty="0">
                <a:ea typeface="ＭＳ Ｐゴシック" panose="020B0600070205080204" pitchFamily="34" charset="-128"/>
              </a:rPr>
              <a:t>    </a:t>
            </a:r>
            <a:r>
              <a:rPr lang="de-DE" altLang="en-US" sz="2000" b="1" dirty="0">
                <a:solidFill>
                  <a:srgbClr val="FF0000"/>
                </a:solidFill>
                <a:ea typeface="ＭＳ Ｐゴシック" panose="020B0600070205080204" pitchFamily="34" charset="-128"/>
                <a:sym typeface="Wingdings" pitchFamily="2" charset="2"/>
              </a:rPr>
              <a:t> </a:t>
            </a:r>
            <a:r>
              <a:rPr lang="de-DE" altLang="en-US" sz="2000" b="1" dirty="0" err="1">
                <a:solidFill>
                  <a:srgbClr val="FF0000"/>
                </a:solidFill>
                <a:ea typeface="ＭＳ Ｐゴシック" panose="020B0600070205080204" pitchFamily="34" charset="-128"/>
              </a:rPr>
              <a:t>Inv</a:t>
            </a:r>
            <a:r>
              <a:rPr lang="de-DE" altLang="en-US" sz="2000" b="1" dirty="0">
                <a:solidFill>
                  <a:srgbClr val="FF0000"/>
                </a:solidFill>
                <a:ea typeface="ＭＳ Ｐゴシック" panose="020B0600070205080204" pitchFamily="34" charset="-128"/>
              </a:rPr>
              <a:t> Byte Substitution </a:t>
            </a:r>
            <a:r>
              <a:rPr lang="de-DE" altLang="en-US" sz="2000" b="1" dirty="0" err="1">
                <a:solidFill>
                  <a:srgbClr val="FF0000"/>
                </a:solidFill>
                <a:ea typeface="ＭＳ Ｐゴシック" panose="020B0600070205080204" pitchFamily="34" charset="-128"/>
              </a:rPr>
              <a:t>layer</a:t>
            </a:r>
            <a:endParaRPr lang="de-DE" altLang="en-US" sz="2000" b="1" dirty="0">
              <a:solidFill>
                <a:srgbClr val="FF0000"/>
              </a:solidFill>
              <a:ea typeface="ＭＳ Ｐゴシック" panose="020B0600070205080204" pitchFamily="34" charset="-128"/>
            </a:endParaRPr>
          </a:p>
          <a:p>
            <a:pPr lvl="1"/>
            <a:r>
              <a:rPr lang="de-DE" altLang="en-US" sz="2000" dirty="0">
                <a:ea typeface="ＭＳ Ｐゴシック" panose="020B0600070205080204" pitchFamily="34" charset="-128"/>
              </a:rPr>
              <a:t>Key Addition </a:t>
            </a:r>
            <a:r>
              <a:rPr lang="de-DE" altLang="en-US" sz="2000" dirty="0" err="1">
                <a:ea typeface="ＭＳ Ｐゴシック" panose="020B0600070205080204" pitchFamily="34" charset="-128"/>
              </a:rPr>
              <a:t>layer</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is</a:t>
            </a:r>
            <a:r>
              <a:rPr lang="de-DE" altLang="en-US" sz="2000" dirty="0">
                <a:ea typeface="ＭＳ Ｐゴシック" panose="020B0600070205080204" pitchFamily="34" charset="-128"/>
              </a:rPr>
              <a:t> </a:t>
            </a:r>
            <a:r>
              <a:rPr lang="de-DE" altLang="en-US" sz="2000" b="1" dirty="0" err="1">
                <a:solidFill>
                  <a:srgbClr val="FF0000"/>
                </a:solidFill>
                <a:ea typeface="ＭＳ Ｐゴシック" panose="020B0600070205080204" pitchFamily="34" charset="-128"/>
              </a:rPr>
              <a:t>its</a:t>
            </a:r>
            <a:r>
              <a:rPr lang="de-DE" altLang="en-US" sz="2000" b="1" dirty="0">
                <a:solidFill>
                  <a:srgbClr val="FF0000"/>
                </a:solidFill>
                <a:ea typeface="ＭＳ Ｐゴシック" panose="020B0600070205080204" pitchFamily="34" charset="-128"/>
              </a:rPr>
              <a:t> </a:t>
            </a:r>
            <a:r>
              <a:rPr lang="de-DE" altLang="en-US" sz="2000" b="1" dirty="0" err="1">
                <a:solidFill>
                  <a:srgbClr val="FF0000"/>
                </a:solidFill>
                <a:ea typeface="ＭＳ Ｐゴシック" panose="020B0600070205080204" pitchFamily="34" charset="-128"/>
              </a:rPr>
              <a:t>own</a:t>
            </a:r>
            <a:r>
              <a:rPr lang="de-DE" altLang="en-US" sz="2000" b="1" dirty="0">
                <a:solidFill>
                  <a:srgbClr val="FF0000"/>
                </a:solidFill>
                <a:ea typeface="ＭＳ Ｐゴシック" panose="020B0600070205080204" pitchFamily="34" charset="-128"/>
              </a:rPr>
              <a:t> inverse</a:t>
            </a:r>
          </a:p>
          <a:p>
            <a:endParaRPr lang="en-US" sz="2000" dirty="0"/>
          </a:p>
        </p:txBody>
      </p:sp>
    </p:spTree>
    <p:extLst>
      <p:ext uri="{BB962C8B-B14F-4D97-AF65-F5344CB8AC3E}">
        <p14:creationId xmlns:p14="http://schemas.microsoft.com/office/powerpoint/2010/main" val="2562759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4C865-A385-A94F-9D6A-FAE619062D21}"/>
              </a:ext>
            </a:extLst>
          </p:cNvPr>
          <p:cNvSpPr>
            <a:spLocks noGrp="1"/>
          </p:cNvSpPr>
          <p:nvPr>
            <p:ph type="title"/>
          </p:nvPr>
        </p:nvSpPr>
        <p:spPr/>
        <p:txBody>
          <a:bodyPr/>
          <a:lstStyle/>
          <a:p>
            <a:r>
              <a:rPr lang="en-US" dirty="0"/>
              <a:t>AES Decryption (2)</a:t>
            </a:r>
          </a:p>
        </p:txBody>
      </p:sp>
      <p:sp>
        <p:nvSpPr>
          <p:cNvPr id="4" name="Slide Number Placeholder 3">
            <a:extLst>
              <a:ext uri="{FF2B5EF4-FFF2-40B4-BE49-F238E27FC236}">
                <a16:creationId xmlns:a16="http://schemas.microsoft.com/office/drawing/2014/main" xmlns="" id="{76313025-A9B4-5D4D-BDE4-D9735BF9D953}"/>
              </a:ext>
            </a:extLst>
          </p:cNvPr>
          <p:cNvSpPr>
            <a:spLocks noGrp="1"/>
          </p:cNvSpPr>
          <p:nvPr>
            <p:ph type="sldNum" sz="quarter" idx="12"/>
          </p:nvPr>
        </p:nvSpPr>
        <p:spPr/>
        <p:txBody>
          <a:bodyPr/>
          <a:lstStyle/>
          <a:p>
            <a:fld id="{708448B6-F1B9-5748-85E5-359D81A0091F}" type="slidenum">
              <a:rPr lang="en-US" smtClean="0"/>
              <a:t>11</a:t>
            </a:fld>
            <a:endParaRPr lang="en-US"/>
          </a:p>
        </p:txBody>
      </p:sp>
      <p:pic>
        <p:nvPicPr>
          <p:cNvPr id="11" name="Picture 10">
            <a:extLst>
              <a:ext uri="{FF2B5EF4-FFF2-40B4-BE49-F238E27FC236}">
                <a16:creationId xmlns:a16="http://schemas.microsoft.com/office/drawing/2014/main" xmlns="" id="{13EA501C-5C29-C945-AC65-DAD9FCC3C65A}"/>
              </a:ext>
            </a:extLst>
          </p:cNvPr>
          <p:cNvPicPr>
            <a:picLocks noChangeAspect="1"/>
          </p:cNvPicPr>
          <p:nvPr/>
        </p:nvPicPr>
        <p:blipFill>
          <a:blip r:embed="rId2"/>
          <a:stretch>
            <a:fillRect/>
          </a:stretch>
        </p:blipFill>
        <p:spPr>
          <a:xfrm>
            <a:off x="1942064" y="1679022"/>
            <a:ext cx="5578951" cy="4754880"/>
          </a:xfrm>
          <a:prstGeom prst="rect">
            <a:avLst/>
          </a:prstGeom>
        </p:spPr>
      </p:pic>
      <p:sp>
        <p:nvSpPr>
          <p:cNvPr id="12" name="Content Placeholder 2">
            <a:extLst>
              <a:ext uri="{FF2B5EF4-FFF2-40B4-BE49-F238E27FC236}">
                <a16:creationId xmlns:a16="http://schemas.microsoft.com/office/drawing/2014/main" xmlns="" id="{21B520C6-13B5-3A4A-9560-63E954738175}"/>
              </a:ext>
            </a:extLst>
          </p:cNvPr>
          <p:cNvSpPr txBox="1">
            <a:spLocks/>
          </p:cNvSpPr>
          <p:nvPr/>
        </p:nvSpPr>
        <p:spPr>
          <a:xfrm>
            <a:off x="1383858" y="1317457"/>
            <a:ext cx="6389086" cy="51784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altLang="en-US" sz="2000" dirty="0">
                <a:ea typeface="ＭＳ Ｐゴシック" panose="020B0600070205080204" pitchFamily="34" charset="-128"/>
              </a:rPr>
              <a:t>Inverse layers of the general AES decryption round</a:t>
            </a:r>
            <a:endParaRPr lang="en-US" sz="2000" dirty="0"/>
          </a:p>
        </p:txBody>
      </p:sp>
    </p:spTree>
    <p:extLst>
      <p:ext uri="{BB962C8B-B14F-4D97-AF65-F5344CB8AC3E}">
        <p14:creationId xmlns:p14="http://schemas.microsoft.com/office/powerpoint/2010/main" val="2804817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9F2DA-21DA-5F4F-AFE5-51ED7DC8BA43}"/>
              </a:ext>
            </a:extLst>
          </p:cNvPr>
          <p:cNvSpPr>
            <a:spLocks noGrp="1"/>
          </p:cNvSpPr>
          <p:nvPr>
            <p:ph type="title"/>
          </p:nvPr>
        </p:nvSpPr>
        <p:spPr/>
        <p:txBody>
          <a:bodyPr/>
          <a:lstStyle/>
          <a:p>
            <a:r>
              <a:rPr lang="en-US" dirty="0"/>
              <a:t>AES Decryption (3)</a:t>
            </a:r>
          </a:p>
        </p:txBody>
      </p:sp>
      <p:sp>
        <p:nvSpPr>
          <p:cNvPr id="3" name="Content Placeholder 2">
            <a:extLst>
              <a:ext uri="{FF2B5EF4-FFF2-40B4-BE49-F238E27FC236}">
                <a16:creationId xmlns:a16="http://schemas.microsoft.com/office/drawing/2014/main" xmlns="" id="{C3A854EB-5266-F249-8CF5-956B29DAF945}"/>
              </a:ext>
            </a:extLst>
          </p:cNvPr>
          <p:cNvSpPr>
            <a:spLocks noGrp="1"/>
          </p:cNvSpPr>
          <p:nvPr>
            <p:ph idx="1"/>
          </p:nvPr>
        </p:nvSpPr>
        <p:spPr/>
        <p:txBody>
          <a:bodyPr>
            <a:normAutofit lnSpcReduction="10000"/>
          </a:bodyPr>
          <a:lstStyle/>
          <a:p>
            <a:r>
              <a:rPr lang="de-DE" altLang="en-US" sz="2600" b="1" dirty="0" err="1">
                <a:ea typeface="ＭＳ Ｐゴシック" panose="020B0600070205080204" pitchFamily="34" charset="-128"/>
              </a:rPr>
              <a:t>Inv</a:t>
            </a:r>
            <a:r>
              <a:rPr lang="de-DE" altLang="en-US" sz="2600" b="1" dirty="0">
                <a:ea typeface="ＭＳ Ｐゴシック" panose="020B0600070205080204" pitchFamily="34" charset="-128"/>
              </a:rPr>
              <a:t> </a:t>
            </a:r>
            <a:r>
              <a:rPr lang="de-DE" altLang="en-US" sz="2600" b="1" dirty="0" err="1">
                <a:ea typeface="ＭＳ Ｐゴシック" panose="020B0600070205080204" pitchFamily="34" charset="-128"/>
              </a:rPr>
              <a:t>MixColumn</a:t>
            </a:r>
            <a:r>
              <a:rPr lang="de-DE" altLang="en-US" sz="2600" b="1" dirty="0">
                <a:ea typeface="ＭＳ Ｐゴシック" panose="020B0600070205080204" pitchFamily="34" charset="-128"/>
              </a:rPr>
              <a:t> </a:t>
            </a:r>
            <a:r>
              <a:rPr lang="de-DE" altLang="en-US" sz="2600" b="1" dirty="0" err="1">
                <a:ea typeface="ＭＳ Ｐゴシック" panose="020B0600070205080204" pitchFamily="34" charset="-128"/>
              </a:rPr>
              <a:t>layer</a:t>
            </a:r>
            <a:r>
              <a:rPr lang="de-DE" altLang="en-US" sz="2600" dirty="0">
                <a:ea typeface="ＭＳ Ｐゴシック" panose="020B0600070205080204" pitchFamily="34" charset="-128"/>
              </a:rPr>
              <a:t>:</a:t>
            </a:r>
          </a:p>
          <a:p>
            <a:pPr lvl="1"/>
            <a:r>
              <a:rPr lang="de-DE" altLang="en-US" sz="2200" dirty="0" err="1">
                <a:ea typeface="ＭＳ Ｐゴシック" panose="020B0600070205080204" pitchFamily="34" charset="-128"/>
              </a:rPr>
              <a:t>To</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reverse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MixColumn</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operation</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each</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column</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of</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state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matrix</a:t>
            </a:r>
            <a:r>
              <a:rPr lang="de-DE" altLang="en-US" sz="2200" dirty="0">
                <a:ea typeface="ＭＳ Ｐゴシック" panose="020B0600070205080204" pitchFamily="34" charset="-128"/>
              </a:rPr>
              <a:t> </a:t>
            </a:r>
            <a:r>
              <a:rPr lang="de-DE" altLang="en-US" sz="2200" i="1" dirty="0">
                <a:ea typeface="ＭＳ Ｐゴシック" panose="020B0600070205080204" pitchFamily="34" charset="-128"/>
              </a:rPr>
              <a:t>C</a:t>
            </a:r>
            <a:r>
              <a:rPr lang="de-DE" altLang="en-US" sz="2200" dirty="0">
                <a:ea typeface="ＭＳ Ｐゴシック" panose="020B0600070205080204" pitchFamily="34" charset="-128"/>
              </a:rPr>
              <a:t> must </a:t>
            </a:r>
            <a:r>
              <a:rPr lang="de-DE" altLang="en-US" sz="2200" dirty="0" err="1">
                <a:ea typeface="ＭＳ Ｐゴシック" panose="020B0600070205080204" pitchFamily="34" charset="-128"/>
              </a:rPr>
              <a:t>be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multiplied</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with</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a:t>
            </a:r>
            <a:r>
              <a:rPr lang="de-DE" altLang="en-US" sz="2200" b="1" dirty="0">
                <a:ea typeface="ＭＳ Ｐゴシック" panose="020B0600070205080204" pitchFamily="34" charset="-128"/>
              </a:rPr>
              <a:t>inverse </a:t>
            </a:r>
            <a:r>
              <a:rPr lang="de-DE" altLang="en-US" sz="2200" b="1" dirty="0" err="1">
                <a:ea typeface="ＭＳ Ｐゴシック" panose="020B0600070205080204" pitchFamily="34" charset="-128"/>
              </a:rPr>
              <a:t>of</a:t>
            </a:r>
            <a:r>
              <a:rPr lang="de-DE" altLang="en-US" sz="2200" b="1" dirty="0">
                <a:ea typeface="ＭＳ Ｐゴシック" panose="020B0600070205080204" pitchFamily="34" charset="-128"/>
              </a:rPr>
              <a:t> </a:t>
            </a:r>
            <a:r>
              <a:rPr lang="de-DE" altLang="en-US" sz="2200" b="1" dirty="0" err="1">
                <a:ea typeface="ＭＳ Ｐゴシック" panose="020B0600070205080204" pitchFamily="34" charset="-128"/>
              </a:rPr>
              <a:t>the</a:t>
            </a:r>
            <a:r>
              <a:rPr lang="de-DE" altLang="en-US" sz="2200" b="1" dirty="0">
                <a:ea typeface="ＭＳ Ｐゴシック" panose="020B0600070205080204" pitchFamily="34" charset="-128"/>
              </a:rPr>
              <a:t> 4x4 </a:t>
            </a:r>
            <a:r>
              <a:rPr lang="de-DE" altLang="en-US" sz="2200" b="1" dirty="0" err="1">
                <a:ea typeface="ＭＳ Ｐゴシック" panose="020B0600070205080204" pitchFamily="34" charset="-128"/>
              </a:rPr>
              <a:t>matrix</a:t>
            </a:r>
            <a:r>
              <a:rPr lang="de-DE" altLang="en-US" sz="2200" dirty="0">
                <a:ea typeface="ＭＳ Ｐゴシック" panose="020B0600070205080204" pitchFamily="34" charset="-128"/>
              </a:rPr>
              <a:t>, e.g.,</a:t>
            </a:r>
          </a:p>
          <a:p>
            <a:pPr lvl="1"/>
            <a:endParaRPr lang="de-DE" altLang="en-US" sz="2200" dirty="0">
              <a:ea typeface="ＭＳ Ｐゴシック" panose="020B0600070205080204" pitchFamily="34" charset="-128"/>
            </a:endParaRPr>
          </a:p>
          <a:p>
            <a:pPr lvl="1"/>
            <a:endParaRPr lang="de-DE" altLang="en-US" sz="2200" dirty="0">
              <a:ea typeface="ＭＳ Ｐゴシック" panose="020B0600070205080204" pitchFamily="34" charset="-128"/>
            </a:endParaRPr>
          </a:p>
          <a:p>
            <a:pPr lvl="1"/>
            <a:endParaRPr lang="de-DE" altLang="en-US" sz="2200" dirty="0">
              <a:ea typeface="ＭＳ Ｐゴシック" panose="020B0600070205080204" pitchFamily="34" charset="-128"/>
            </a:endParaRPr>
          </a:p>
          <a:p>
            <a:pPr lvl="1"/>
            <a:endParaRPr lang="de-DE" altLang="en-US" sz="2200" dirty="0">
              <a:ea typeface="ＭＳ Ｐゴシック" panose="020B0600070205080204" pitchFamily="34" charset="-128"/>
            </a:endParaRPr>
          </a:p>
          <a:p>
            <a:pPr lvl="1"/>
            <a:endParaRPr lang="de-DE" altLang="en-US" sz="2200" dirty="0">
              <a:ea typeface="ＭＳ Ｐゴシック" panose="020B0600070205080204" pitchFamily="34" charset="-128"/>
            </a:endParaRPr>
          </a:p>
          <a:p>
            <a:pPr lvl="1">
              <a:buFontTx/>
              <a:buNone/>
            </a:pP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where</a:t>
            </a:r>
            <a:r>
              <a:rPr lang="de-DE" altLang="en-US" sz="2200" dirty="0">
                <a:ea typeface="ＭＳ Ｐゴシック" panose="020B0600070205080204" pitchFamily="34" charset="-128"/>
              </a:rPr>
              <a:t> 09, 0</a:t>
            </a:r>
            <a:r>
              <a:rPr lang="de-DE" altLang="en-US" sz="2200" i="1" dirty="0">
                <a:ea typeface="ＭＳ Ｐゴシック" panose="020B0600070205080204" pitchFamily="34" charset="-128"/>
              </a:rPr>
              <a:t>B, 0D</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and</a:t>
            </a:r>
            <a:r>
              <a:rPr lang="de-DE" altLang="en-US" sz="2200" dirty="0">
                <a:ea typeface="ＭＳ Ｐゴシック" panose="020B0600070205080204" pitchFamily="34" charset="-128"/>
              </a:rPr>
              <a:t> 0</a:t>
            </a:r>
            <a:r>
              <a:rPr lang="de-DE" altLang="en-US" sz="2200" i="1" dirty="0">
                <a:ea typeface="ＭＳ Ｐゴシック" panose="020B0600070205080204" pitchFamily="34" charset="-128"/>
              </a:rPr>
              <a:t>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are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given</a:t>
            </a:r>
            <a:r>
              <a:rPr lang="de-DE" altLang="en-US" sz="2200" dirty="0">
                <a:ea typeface="ＭＳ Ｐゴシック" panose="020B0600070205080204" pitchFamily="34" charset="-128"/>
              </a:rPr>
              <a:t> in </a:t>
            </a:r>
            <a:r>
              <a:rPr lang="de-DE" altLang="en-US" sz="2200" dirty="0" err="1">
                <a:ea typeface="ＭＳ Ｐゴシック" panose="020B0600070205080204" pitchFamily="34" charset="-128"/>
              </a:rPr>
              <a:t>hexadecimal</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notation</a:t>
            </a:r>
            <a:endParaRPr lang="de-DE" altLang="en-US" sz="1000" dirty="0">
              <a:ea typeface="ＭＳ Ｐゴシック" panose="020B0600070205080204" pitchFamily="34" charset="-128"/>
            </a:endParaRPr>
          </a:p>
          <a:p>
            <a:pPr lvl="1"/>
            <a:r>
              <a:rPr lang="de-DE" altLang="en-US" sz="2200" dirty="0" err="1">
                <a:ea typeface="ＭＳ Ｐゴシック" panose="020B0600070205080204" pitchFamily="34" charset="-128"/>
              </a:rPr>
              <a:t>Again</a:t>
            </a:r>
            <a:r>
              <a:rPr lang="de-DE" altLang="en-US" sz="2200" dirty="0">
                <a:ea typeface="ＭＳ Ｐゴシック" panose="020B0600070205080204" pitchFamily="34" charset="-128"/>
              </a:rPr>
              <a:t>, all </a:t>
            </a:r>
            <a:r>
              <a:rPr lang="de-DE" altLang="en-US" sz="2200" dirty="0" err="1">
                <a:ea typeface="ＭＳ Ｐゴシック" panose="020B0600070205080204" pitchFamily="34" charset="-128"/>
              </a:rPr>
              <a:t>arithmetic</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is</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done</a:t>
            </a:r>
            <a:r>
              <a:rPr lang="de-DE" altLang="en-US" sz="2200" dirty="0">
                <a:ea typeface="ＭＳ Ｐゴシック" panose="020B0600070205080204" pitchFamily="34" charset="-128"/>
              </a:rPr>
              <a:t> in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Galois </a:t>
            </a:r>
            <a:r>
              <a:rPr lang="de-DE" altLang="en-US" sz="2200" dirty="0" err="1">
                <a:ea typeface="ＭＳ Ｐゴシック" panose="020B0600070205080204" pitchFamily="34" charset="-128"/>
              </a:rPr>
              <a:t>field</a:t>
            </a:r>
            <a:r>
              <a:rPr lang="de-DE" altLang="en-US" sz="2200" dirty="0">
                <a:ea typeface="ＭＳ Ｐゴシック" panose="020B0600070205080204" pitchFamily="34" charset="-128"/>
              </a:rPr>
              <a:t> </a:t>
            </a:r>
            <a:r>
              <a:rPr lang="de-DE" altLang="en-US" sz="2200" i="1" dirty="0">
                <a:ea typeface="ＭＳ Ｐゴシック" panose="020B0600070205080204" pitchFamily="34" charset="-128"/>
              </a:rPr>
              <a:t>GF</a:t>
            </a:r>
            <a:r>
              <a:rPr lang="de-DE" altLang="en-US" sz="2200" dirty="0">
                <a:ea typeface="ＭＳ Ｐゴシック" panose="020B0600070205080204" pitchFamily="34" charset="-128"/>
              </a:rPr>
              <a:t>(2</a:t>
            </a:r>
            <a:r>
              <a:rPr lang="de-DE" altLang="en-US" sz="2200" baseline="30000" dirty="0">
                <a:ea typeface="ＭＳ Ｐゴシック" panose="020B0600070205080204" pitchFamily="34" charset="-128"/>
              </a:rPr>
              <a:t>8</a:t>
            </a:r>
            <a:r>
              <a:rPr lang="de-DE" altLang="en-US" sz="2200" dirty="0">
                <a:ea typeface="ＭＳ Ｐゴシック" panose="020B0600070205080204" pitchFamily="34" charset="-128"/>
              </a:rPr>
              <a:t>)</a:t>
            </a:r>
            <a:endParaRPr lang="en-US" sz="2200" dirty="0"/>
          </a:p>
        </p:txBody>
      </p:sp>
      <p:sp>
        <p:nvSpPr>
          <p:cNvPr id="4" name="Slide Number Placeholder 3">
            <a:extLst>
              <a:ext uri="{FF2B5EF4-FFF2-40B4-BE49-F238E27FC236}">
                <a16:creationId xmlns:a16="http://schemas.microsoft.com/office/drawing/2014/main" xmlns="" id="{C7304D86-D7E2-BC49-8881-47A58ABA5032}"/>
              </a:ext>
            </a:extLst>
          </p:cNvPr>
          <p:cNvSpPr>
            <a:spLocks noGrp="1"/>
          </p:cNvSpPr>
          <p:nvPr>
            <p:ph type="sldNum" sz="quarter" idx="12"/>
          </p:nvPr>
        </p:nvSpPr>
        <p:spPr/>
        <p:txBody>
          <a:bodyPr/>
          <a:lstStyle/>
          <a:p>
            <a:fld id="{708448B6-F1B9-5748-85E5-359D81A0091F}" type="slidenum">
              <a:rPr lang="en-US" smtClean="0"/>
              <a:t>12</a:t>
            </a:fld>
            <a:endParaRPr lang="en-US"/>
          </a:p>
        </p:txBody>
      </p:sp>
      <p:pic>
        <p:nvPicPr>
          <p:cNvPr id="6" name="Picture 5">
            <a:extLst>
              <a:ext uri="{FF2B5EF4-FFF2-40B4-BE49-F238E27FC236}">
                <a16:creationId xmlns:a16="http://schemas.microsoft.com/office/drawing/2014/main" xmlns="" id="{D285CEDE-DD4F-7641-B150-50747A5F1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91" y="3161799"/>
            <a:ext cx="3701999" cy="1554480"/>
          </a:xfrm>
          <a:prstGeom prst="rect">
            <a:avLst/>
          </a:prstGeom>
        </p:spPr>
      </p:pic>
      <p:pic>
        <p:nvPicPr>
          <p:cNvPr id="8" name="Picture 7">
            <a:extLst>
              <a:ext uri="{FF2B5EF4-FFF2-40B4-BE49-F238E27FC236}">
                <a16:creationId xmlns:a16="http://schemas.microsoft.com/office/drawing/2014/main" xmlns="" id="{53CEA6FA-2CF7-9B4E-B9E8-93A48BB8186A}"/>
              </a:ext>
            </a:extLst>
          </p:cNvPr>
          <p:cNvPicPr>
            <a:picLocks noChangeAspect="1"/>
          </p:cNvPicPr>
          <p:nvPr/>
        </p:nvPicPr>
        <p:blipFill>
          <a:blip r:embed="rId3"/>
          <a:stretch>
            <a:fillRect/>
          </a:stretch>
        </p:blipFill>
        <p:spPr>
          <a:xfrm>
            <a:off x="5036459" y="3161799"/>
            <a:ext cx="3615071" cy="1554480"/>
          </a:xfrm>
          <a:prstGeom prst="rect">
            <a:avLst/>
          </a:prstGeom>
        </p:spPr>
      </p:pic>
      <p:sp>
        <p:nvSpPr>
          <p:cNvPr id="9" name="TextBox 8">
            <a:extLst>
              <a:ext uri="{FF2B5EF4-FFF2-40B4-BE49-F238E27FC236}">
                <a16:creationId xmlns:a16="http://schemas.microsoft.com/office/drawing/2014/main" xmlns="" id="{0D322948-1C65-A441-B822-24EDDF7DA89C}"/>
              </a:ext>
            </a:extLst>
          </p:cNvPr>
          <p:cNvSpPr txBox="1"/>
          <p:nvPr/>
        </p:nvSpPr>
        <p:spPr>
          <a:xfrm>
            <a:off x="4328985" y="3708206"/>
            <a:ext cx="486030"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sym typeface="Wingdings" pitchFamily="2" charset="2"/>
              </a:rPr>
              <a:t></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03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D5D0F-3019-5841-B7D3-6CD751B2AC9C}"/>
              </a:ext>
            </a:extLst>
          </p:cNvPr>
          <p:cNvSpPr>
            <a:spLocks noGrp="1"/>
          </p:cNvSpPr>
          <p:nvPr>
            <p:ph type="title"/>
          </p:nvPr>
        </p:nvSpPr>
        <p:spPr/>
        <p:txBody>
          <a:bodyPr/>
          <a:lstStyle/>
          <a:p>
            <a:r>
              <a:rPr lang="en-US" dirty="0"/>
              <a:t>AES Decryption (4)</a:t>
            </a:r>
          </a:p>
        </p:txBody>
      </p:sp>
      <p:sp>
        <p:nvSpPr>
          <p:cNvPr id="3" name="Content Placeholder 2">
            <a:extLst>
              <a:ext uri="{FF2B5EF4-FFF2-40B4-BE49-F238E27FC236}">
                <a16:creationId xmlns:a16="http://schemas.microsoft.com/office/drawing/2014/main" xmlns="" id="{BB6604B6-3523-244F-A08E-AE7898D8449B}"/>
              </a:ext>
            </a:extLst>
          </p:cNvPr>
          <p:cNvSpPr>
            <a:spLocks noGrp="1"/>
          </p:cNvSpPr>
          <p:nvPr>
            <p:ph idx="1"/>
          </p:nvPr>
        </p:nvSpPr>
        <p:spPr/>
        <p:txBody>
          <a:bodyPr>
            <a:normAutofit/>
          </a:bodyPr>
          <a:lstStyle/>
          <a:p>
            <a:r>
              <a:rPr lang="de-DE" altLang="en-US" sz="2400" b="1" dirty="0" err="1">
                <a:ea typeface="ＭＳ Ｐゴシック" panose="020B0600070205080204" pitchFamily="34" charset="-128"/>
              </a:rPr>
              <a:t>ShiftRows</a:t>
            </a:r>
            <a:r>
              <a:rPr lang="de-DE" altLang="en-US" sz="2400" b="1" dirty="0">
                <a:ea typeface="ＭＳ Ｐゴシック" panose="020B0600070205080204" pitchFamily="34" charset="-128"/>
              </a:rPr>
              <a:t> </a:t>
            </a:r>
            <a:r>
              <a:rPr lang="de-DE" altLang="en-US" sz="2400" b="1" dirty="0" err="1">
                <a:ea typeface="ＭＳ Ｐゴシック" panose="020B0600070205080204" pitchFamily="34" charset="-128"/>
              </a:rPr>
              <a:t>layer</a:t>
            </a:r>
            <a:r>
              <a:rPr lang="de-DE" altLang="en-US" sz="2400" dirty="0">
                <a:ea typeface="ＭＳ Ｐゴシック" panose="020B0600070205080204" pitchFamily="34" charset="-128"/>
              </a:rPr>
              <a:t>: </a:t>
            </a:r>
          </a:p>
          <a:p>
            <a:pPr lvl="1"/>
            <a:r>
              <a:rPr lang="de-DE" altLang="en-US" sz="2000" dirty="0">
                <a:ea typeface="ＭＳ Ｐゴシック" panose="020B0600070205080204" pitchFamily="34" charset="-128"/>
              </a:rPr>
              <a:t>All </a:t>
            </a:r>
            <a:r>
              <a:rPr lang="de-DE" altLang="en-US" sz="2000" dirty="0" err="1">
                <a:ea typeface="ＭＳ Ｐゴシック" panose="020B0600070205080204" pitchFamily="34" charset="-128"/>
              </a:rPr>
              <a:t>rows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of</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the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state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matrix</a:t>
            </a:r>
            <a:r>
              <a:rPr lang="de-DE" altLang="en-US" sz="2000" dirty="0">
                <a:ea typeface="ＭＳ Ｐゴシック" panose="020B0600070205080204" pitchFamily="34" charset="-128"/>
              </a:rPr>
              <a:t> </a:t>
            </a:r>
            <a:r>
              <a:rPr lang="de-DE" altLang="en-US" sz="2000" i="1" dirty="0">
                <a:ea typeface="ＭＳ Ｐゴシック" panose="020B0600070205080204" pitchFamily="34" charset="-128"/>
              </a:rPr>
              <a:t>B</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are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shifted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to</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the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opposite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direction</a:t>
            </a:r>
            <a:r>
              <a:rPr lang="de-DE" altLang="en-US" sz="2000" dirty="0">
                <a:ea typeface="ＭＳ Ｐゴシック" panose="020B0600070205080204" pitchFamily="34" charset="-128"/>
              </a:rPr>
              <a:t>:</a:t>
            </a:r>
          </a:p>
          <a:p>
            <a:pPr lvl="1"/>
            <a:endParaRPr lang="de-DE" altLang="en-US" sz="2000" dirty="0">
              <a:ea typeface="ＭＳ Ｐゴシック" panose="020B0600070205080204" pitchFamily="34" charset="-128"/>
            </a:endParaRPr>
          </a:p>
          <a:p>
            <a:pPr lvl="1">
              <a:buFontTx/>
              <a:buNone/>
            </a:pPr>
            <a:r>
              <a:rPr lang="de-DE" altLang="en-US" sz="2000" dirty="0">
                <a:ea typeface="ＭＳ Ｐゴシック" panose="020B0600070205080204" pitchFamily="34" charset="-128"/>
              </a:rPr>
              <a:t>		</a:t>
            </a:r>
          </a:p>
          <a:p>
            <a:pPr lvl="1">
              <a:buFontTx/>
              <a:buNone/>
            </a:pPr>
            <a:r>
              <a:rPr lang="de-DE" altLang="en-US" sz="2000" dirty="0">
                <a:ea typeface="ＭＳ Ｐゴシック" panose="020B0600070205080204" pitchFamily="34" charset="-128"/>
              </a:rPr>
              <a:t>		Input </a:t>
            </a:r>
            <a:r>
              <a:rPr lang="de-DE" altLang="en-US" sz="2000" dirty="0" err="1">
                <a:ea typeface="ＭＳ Ｐゴシック" panose="020B0600070205080204" pitchFamily="34" charset="-128"/>
              </a:rPr>
              <a:t>matrix</a:t>
            </a:r>
            <a:endParaRPr lang="de-DE" altLang="en-US" sz="2000" dirty="0">
              <a:ea typeface="ＭＳ Ｐゴシック" panose="020B0600070205080204" pitchFamily="34" charset="-128"/>
            </a:endParaRPr>
          </a:p>
          <a:p>
            <a:pPr lvl="1">
              <a:buFontTx/>
              <a:buNone/>
            </a:pPr>
            <a:endParaRPr lang="de-DE" altLang="en-US" sz="2000" dirty="0">
              <a:ea typeface="ＭＳ Ｐゴシック" panose="020B0600070205080204" pitchFamily="34" charset="-128"/>
            </a:endParaRPr>
          </a:p>
          <a:p>
            <a:pPr lvl="1">
              <a:buFontTx/>
              <a:buNone/>
            </a:pPr>
            <a:endParaRPr lang="de-DE" altLang="en-US" sz="2000" dirty="0">
              <a:ea typeface="ＭＳ Ｐゴシック" panose="020B0600070205080204" pitchFamily="34" charset="-128"/>
            </a:endParaRPr>
          </a:p>
          <a:p>
            <a:pPr lvl="1">
              <a:buFontTx/>
              <a:buNone/>
            </a:pPr>
            <a:endParaRPr lang="de-DE" altLang="en-US" sz="2000" dirty="0">
              <a:ea typeface="ＭＳ Ｐゴシック" panose="020B0600070205080204" pitchFamily="34" charset="-128"/>
            </a:endParaRPr>
          </a:p>
          <a:p>
            <a:pPr lvl="1">
              <a:buFontTx/>
              <a:buNone/>
            </a:pPr>
            <a:endParaRPr lang="de-DE" altLang="en-US" sz="2000" dirty="0">
              <a:ea typeface="ＭＳ Ｐゴシック" panose="020B0600070205080204" pitchFamily="34" charset="-128"/>
            </a:endParaRPr>
          </a:p>
          <a:p>
            <a:pPr lvl="1">
              <a:buFontTx/>
              <a:buNone/>
            </a:pPr>
            <a:r>
              <a:rPr lang="de-DE" altLang="en-US" sz="2000" dirty="0">
                <a:ea typeface="ＭＳ Ｐゴシック" panose="020B0600070205080204" pitchFamily="34" charset="-128"/>
              </a:rPr>
              <a:t>		Output </a:t>
            </a:r>
            <a:r>
              <a:rPr lang="de-DE" altLang="en-US" sz="2000" dirty="0" err="1">
                <a:ea typeface="ＭＳ Ｐゴシック" panose="020B0600070205080204" pitchFamily="34" charset="-128"/>
              </a:rPr>
              <a:t>matrix</a:t>
            </a:r>
            <a:endParaRPr lang="de-DE" altLang="en-US" sz="2000" dirty="0">
              <a:ea typeface="ＭＳ Ｐゴシック" panose="020B0600070205080204" pitchFamily="34" charset="-128"/>
            </a:endParaRPr>
          </a:p>
          <a:p>
            <a:endParaRPr lang="en-US" dirty="0"/>
          </a:p>
        </p:txBody>
      </p:sp>
      <p:sp>
        <p:nvSpPr>
          <p:cNvPr id="4" name="Slide Number Placeholder 3">
            <a:extLst>
              <a:ext uri="{FF2B5EF4-FFF2-40B4-BE49-F238E27FC236}">
                <a16:creationId xmlns:a16="http://schemas.microsoft.com/office/drawing/2014/main" xmlns="" id="{6B5A4282-A4F1-0E48-AE21-8BA21E534D2C}"/>
              </a:ext>
            </a:extLst>
          </p:cNvPr>
          <p:cNvSpPr>
            <a:spLocks noGrp="1"/>
          </p:cNvSpPr>
          <p:nvPr>
            <p:ph type="sldNum" sz="quarter" idx="12"/>
          </p:nvPr>
        </p:nvSpPr>
        <p:spPr/>
        <p:txBody>
          <a:bodyPr/>
          <a:lstStyle/>
          <a:p>
            <a:fld id="{708448B6-F1B9-5748-85E5-359D81A0091F}" type="slidenum">
              <a:rPr lang="en-US" smtClean="0"/>
              <a:t>13</a:t>
            </a:fld>
            <a:endParaRPr lang="en-US"/>
          </a:p>
        </p:txBody>
      </p:sp>
      <p:graphicFrame>
        <p:nvGraphicFramePr>
          <p:cNvPr id="5" name="Tabelle 5">
            <a:extLst>
              <a:ext uri="{FF2B5EF4-FFF2-40B4-BE49-F238E27FC236}">
                <a16:creationId xmlns:a16="http://schemas.microsoft.com/office/drawing/2014/main" xmlns="" id="{D1FE4BAA-17D4-F241-A7A1-A15265857534}"/>
              </a:ext>
            </a:extLst>
          </p:cNvPr>
          <p:cNvGraphicFramePr>
            <a:graphicFrameLocks noGrp="1"/>
          </p:cNvGraphicFramePr>
          <p:nvPr>
            <p:extLst>
              <p:ext uri="{D42A27DB-BD31-4B8C-83A1-F6EECF244321}">
                <p14:modId xmlns:p14="http://schemas.microsoft.com/office/powerpoint/2010/main" val="112026894"/>
              </p:ext>
            </p:extLst>
          </p:nvPr>
        </p:nvGraphicFramePr>
        <p:xfrm>
          <a:off x="3084858" y="2655540"/>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xmlns="" val="20000"/>
                    </a:ext>
                  </a:extLst>
                </a:gridCol>
                <a:gridCol w="500063">
                  <a:extLst>
                    <a:ext uri="{9D8B030D-6E8A-4147-A177-3AD203B41FA5}">
                      <a16:colId xmlns:a16="http://schemas.microsoft.com/office/drawing/2014/main" xmlns="" val="20001"/>
                    </a:ext>
                  </a:extLst>
                </a:gridCol>
                <a:gridCol w="500063">
                  <a:extLst>
                    <a:ext uri="{9D8B030D-6E8A-4147-A177-3AD203B41FA5}">
                      <a16:colId xmlns:a16="http://schemas.microsoft.com/office/drawing/2014/main" xmlns="" val="20002"/>
                    </a:ext>
                  </a:extLst>
                </a:gridCol>
                <a:gridCol w="500063">
                  <a:extLst>
                    <a:ext uri="{9D8B030D-6E8A-4147-A177-3AD203B41FA5}">
                      <a16:colId xmlns:a16="http://schemas.microsoft.com/office/drawing/2014/main" xmlns="" val="20003"/>
                    </a:ext>
                  </a:extLst>
                </a:gridCol>
              </a:tblGrid>
              <a:tr h="335360">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0</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4</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8</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12</a:t>
                      </a:r>
                      <a:endParaRPr lang="de-DE" sz="16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0"/>
                  </a:ext>
                </a:extLst>
              </a:tr>
              <a:tr h="335360">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5</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9</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13</a:t>
                      </a:r>
                      <a:endParaRPr lang="de-DE" sz="16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1"/>
                  </a:ext>
                </a:extLst>
              </a:tr>
              <a:tr h="335360">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2</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6</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10</a:t>
                      </a: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14</a:t>
                      </a:r>
                    </a:p>
                  </a:txBody>
                  <a:tcPr marL="91439" marR="91439" marT="45731" marB="45731" anchor="ctr"/>
                </a:tc>
                <a:extLst>
                  <a:ext uri="{0D108BD9-81ED-4DB2-BD59-A6C34878D82A}">
                    <a16:rowId xmlns:a16="http://schemas.microsoft.com/office/drawing/2014/main" xmlns="" val="10002"/>
                  </a:ext>
                </a:extLst>
              </a:tr>
              <a:tr h="335360">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3</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7</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11</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15</a:t>
                      </a:r>
                      <a:endParaRPr lang="de-DE" sz="16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3"/>
                  </a:ext>
                </a:extLst>
              </a:tr>
            </a:tbl>
          </a:graphicData>
        </a:graphic>
      </p:graphicFrame>
      <p:graphicFrame>
        <p:nvGraphicFramePr>
          <p:cNvPr id="6" name="Tabelle 6">
            <a:extLst>
              <a:ext uri="{FF2B5EF4-FFF2-40B4-BE49-F238E27FC236}">
                <a16:creationId xmlns:a16="http://schemas.microsoft.com/office/drawing/2014/main" xmlns="" id="{D88925F6-DDDF-4941-A5E1-F088E5105E23}"/>
              </a:ext>
            </a:extLst>
          </p:cNvPr>
          <p:cNvGraphicFramePr>
            <a:graphicFrameLocks noGrp="1"/>
          </p:cNvGraphicFramePr>
          <p:nvPr>
            <p:extLst>
              <p:ext uri="{D42A27DB-BD31-4B8C-83A1-F6EECF244321}">
                <p14:modId xmlns:p14="http://schemas.microsoft.com/office/powerpoint/2010/main" val="3842735971"/>
              </p:ext>
            </p:extLst>
          </p:nvPr>
        </p:nvGraphicFramePr>
        <p:xfrm>
          <a:off x="3084858" y="4498973"/>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xmlns="" val="20000"/>
                    </a:ext>
                  </a:extLst>
                </a:gridCol>
                <a:gridCol w="500063">
                  <a:extLst>
                    <a:ext uri="{9D8B030D-6E8A-4147-A177-3AD203B41FA5}">
                      <a16:colId xmlns:a16="http://schemas.microsoft.com/office/drawing/2014/main" xmlns="" val="20001"/>
                    </a:ext>
                  </a:extLst>
                </a:gridCol>
                <a:gridCol w="500063">
                  <a:extLst>
                    <a:ext uri="{9D8B030D-6E8A-4147-A177-3AD203B41FA5}">
                      <a16:colId xmlns:a16="http://schemas.microsoft.com/office/drawing/2014/main" xmlns="" val="20002"/>
                    </a:ext>
                  </a:extLst>
                </a:gridCol>
                <a:gridCol w="500063">
                  <a:extLst>
                    <a:ext uri="{9D8B030D-6E8A-4147-A177-3AD203B41FA5}">
                      <a16:colId xmlns:a16="http://schemas.microsoft.com/office/drawing/2014/main" xmlns="" val="20003"/>
                    </a:ext>
                  </a:extLst>
                </a:gridCol>
              </a:tblGrid>
              <a:tr h="335360">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0</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4</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8</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12</a:t>
                      </a:r>
                      <a:endParaRPr lang="de-DE" sz="16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0"/>
                  </a:ext>
                </a:extLst>
              </a:tr>
              <a:tr h="335360">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13</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1</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5</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9</a:t>
                      </a:r>
                      <a:endParaRPr lang="de-DE" sz="16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1"/>
                  </a:ext>
                </a:extLst>
              </a:tr>
              <a:tr h="335360">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10</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14</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2</a:t>
                      </a:r>
                      <a:endParaRPr lang="de-DE" sz="18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6</a:t>
                      </a:r>
                      <a:endParaRPr lang="de-DE" sz="18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2"/>
                  </a:ext>
                </a:extLst>
              </a:tr>
              <a:tr h="335360">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7</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11</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i="1" baseline="-25000" dirty="0">
                          <a:latin typeface="Arial" panose="020B0604020202020204" pitchFamily="34" charset="0"/>
                          <a:cs typeface="Arial" panose="020B0604020202020204" pitchFamily="34" charset="0"/>
                        </a:rPr>
                        <a:t>15</a:t>
                      </a:r>
                      <a:endParaRPr lang="de-DE" sz="1600" baseline="-25000" dirty="0">
                        <a:latin typeface="Arial" panose="020B0604020202020204" pitchFamily="34" charset="0"/>
                        <a:cs typeface="Arial" panose="020B0604020202020204" pitchFamily="34" charset="0"/>
                      </a:endParaRPr>
                    </a:p>
                  </a:txBody>
                  <a:tcPr marL="91439" marR="91439" marT="45731" marB="45731" anchor="ctr"/>
                </a:tc>
                <a:tc>
                  <a:txBody>
                    <a:bodyPr/>
                    <a:lstStyle/>
                    <a:p>
                      <a:pPr algn="l"/>
                      <a:r>
                        <a:rPr lang="de-DE" sz="1600" i="1" dirty="0">
                          <a:latin typeface="Arial" panose="020B0604020202020204" pitchFamily="34" charset="0"/>
                          <a:cs typeface="Arial" panose="020B0604020202020204" pitchFamily="34" charset="0"/>
                        </a:rPr>
                        <a:t>B</a:t>
                      </a:r>
                      <a:r>
                        <a:rPr lang="de-DE" sz="1800" baseline="-25000" dirty="0">
                          <a:latin typeface="Arial" panose="020B0604020202020204" pitchFamily="34" charset="0"/>
                          <a:cs typeface="Arial" panose="020B0604020202020204" pitchFamily="34" charset="0"/>
                        </a:rPr>
                        <a:t>3</a:t>
                      </a:r>
                      <a:endParaRPr lang="de-DE" sz="1600" baseline="-25000" dirty="0">
                        <a:latin typeface="Arial" panose="020B0604020202020204" pitchFamily="34" charset="0"/>
                        <a:cs typeface="Arial" panose="020B0604020202020204" pitchFamily="34" charset="0"/>
                      </a:endParaRPr>
                    </a:p>
                  </a:txBody>
                  <a:tcPr marL="91439" marR="91439" marT="45731" marB="45731" anchor="ctr"/>
                </a:tc>
                <a:extLst>
                  <a:ext uri="{0D108BD9-81ED-4DB2-BD59-A6C34878D82A}">
                    <a16:rowId xmlns:a16="http://schemas.microsoft.com/office/drawing/2014/main" xmlns="" val="10003"/>
                  </a:ext>
                </a:extLst>
              </a:tr>
            </a:tbl>
          </a:graphicData>
        </a:graphic>
      </p:graphicFrame>
      <p:sp>
        <p:nvSpPr>
          <p:cNvPr id="7" name="Textfeld 12">
            <a:extLst>
              <a:ext uri="{FF2B5EF4-FFF2-40B4-BE49-F238E27FC236}">
                <a16:creationId xmlns:a16="http://schemas.microsoft.com/office/drawing/2014/main" xmlns="" id="{963DA2C1-FD2A-BF43-9496-D19AA1F4AAA6}"/>
              </a:ext>
            </a:extLst>
          </p:cNvPr>
          <p:cNvSpPr txBox="1">
            <a:spLocks noChangeArrowheads="1"/>
          </p:cNvSpPr>
          <p:nvPr/>
        </p:nvSpPr>
        <p:spPr bwMode="auto">
          <a:xfrm>
            <a:off x="4410629" y="4510500"/>
            <a:ext cx="333375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de-DE" altLang="en-US" sz="1600" dirty="0"/>
              <a:t>		</a:t>
            </a:r>
            <a:r>
              <a:rPr lang="de-DE" altLang="en-US" sz="1600" dirty="0" err="1"/>
              <a:t>no</a:t>
            </a:r>
            <a:r>
              <a:rPr lang="de-DE" altLang="en-US" sz="1600" dirty="0"/>
              <a:t> </a:t>
            </a:r>
            <a:r>
              <a:rPr lang="de-DE" altLang="en-US" sz="1600" dirty="0" err="1"/>
              <a:t>shift</a:t>
            </a:r>
            <a:endParaRPr lang="de-DE" altLang="en-US" sz="1600" dirty="0"/>
          </a:p>
          <a:p>
            <a:endParaRPr lang="de-DE" altLang="en-US" sz="600" dirty="0"/>
          </a:p>
          <a:p>
            <a:r>
              <a:rPr lang="de-DE" altLang="en-US" sz="1600" dirty="0"/>
              <a:t>           → 	</a:t>
            </a:r>
            <a:r>
              <a:rPr lang="de-DE" altLang="en-US" sz="1600" dirty="0" err="1"/>
              <a:t>one</a:t>
            </a:r>
            <a:r>
              <a:rPr lang="de-DE" altLang="en-US" sz="1600" dirty="0"/>
              <a:t> </a:t>
            </a:r>
            <a:r>
              <a:rPr lang="de-DE" altLang="en-US" sz="1600" dirty="0" err="1"/>
              <a:t>position</a:t>
            </a:r>
            <a:r>
              <a:rPr lang="de-DE" altLang="en-US" sz="1600" dirty="0"/>
              <a:t> </a:t>
            </a:r>
            <a:r>
              <a:rPr lang="de-DE" altLang="en-US" sz="1600" dirty="0" err="1"/>
              <a:t>right</a:t>
            </a:r>
            <a:r>
              <a:rPr lang="de-DE" altLang="en-US" sz="1600" dirty="0"/>
              <a:t> </a:t>
            </a:r>
            <a:r>
              <a:rPr lang="de-DE" altLang="en-US" sz="1600" dirty="0" err="1"/>
              <a:t>shift</a:t>
            </a:r>
            <a:endParaRPr lang="de-DE" altLang="en-US" sz="1600" dirty="0"/>
          </a:p>
          <a:p>
            <a:endParaRPr lang="de-DE" altLang="en-US" sz="600" dirty="0"/>
          </a:p>
          <a:p>
            <a:r>
              <a:rPr lang="de-DE" altLang="en-US" sz="1600" dirty="0"/>
              <a:t>           → 	</a:t>
            </a:r>
            <a:r>
              <a:rPr lang="de-DE" altLang="en-US" sz="1600" dirty="0" err="1"/>
              <a:t>two</a:t>
            </a:r>
            <a:r>
              <a:rPr lang="de-DE" altLang="en-US" sz="1600" dirty="0"/>
              <a:t> </a:t>
            </a:r>
            <a:r>
              <a:rPr lang="de-DE" altLang="en-US" sz="1600" dirty="0" err="1"/>
              <a:t>positions</a:t>
            </a:r>
            <a:r>
              <a:rPr lang="de-DE" altLang="en-US" sz="1600" dirty="0"/>
              <a:t> </a:t>
            </a:r>
            <a:r>
              <a:rPr lang="de-DE" altLang="en-US" sz="1600" dirty="0" err="1"/>
              <a:t>right</a:t>
            </a:r>
            <a:r>
              <a:rPr lang="de-DE" altLang="en-US" sz="1600" dirty="0"/>
              <a:t> </a:t>
            </a:r>
            <a:r>
              <a:rPr lang="de-DE" altLang="en-US" sz="1600" dirty="0" err="1"/>
              <a:t>shift</a:t>
            </a:r>
            <a:endParaRPr lang="de-DE" altLang="en-US" sz="1600" dirty="0"/>
          </a:p>
          <a:p>
            <a:endParaRPr lang="de-DE" altLang="en-US" sz="600" dirty="0"/>
          </a:p>
          <a:p>
            <a:r>
              <a:rPr lang="de-DE" altLang="en-US" sz="1600" dirty="0"/>
              <a:t>           → 	</a:t>
            </a:r>
            <a:r>
              <a:rPr lang="de-DE" altLang="en-US" sz="1600" dirty="0" err="1"/>
              <a:t>three</a:t>
            </a:r>
            <a:r>
              <a:rPr lang="de-DE" altLang="en-US" sz="1600" dirty="0"/>
              <a:t> </a:t>
            </a:r>
            <a:r>
              <a:rPr lang="de-DE" altLang="en-US" sz="1600" dirty="0" err="1"/>
              <a:t>positions</a:t>
            </a:r>
            <a:r>
              <a:rPr lang="de-DE" altLang="en-US" sz="1600" dirty="0"/>
              <a:t> </a:t>
            </a:r>
            <a:r>
              <a:rPr lang="de-DE" altLang="en-US" sz="1600" dirty="0" err="1"/>
              <a:t>right</a:t>
            </a:r>
            <a:r>
              <a:rPr lang="de-DE" altLang="en-US" sz="1600" dirty="0"/>
              <a:t> </a:t>
            </a:r>
            <a:r>
              <a:rPr lang="de-DE" altLang="en-US" sz="1600" dirty="0" err="1"/>
              <a:t>shift</a:t>
            </a:r>
            <a:endParaRPr lang="de-DE" altLang="en-US" sz="1600" dirty="0"/>
          </a:p>
        </p:txBody>
      </p:sp>
    </p:spTree>
    <p:extLst>
      <p:ext uri="{BB962C8B-B14F-4D97-AF65-F5344CB8AC3E}">
        <p14:creationId xmlns:p14="http://schemas.microsoft.com/office/powerpoint/2010/main" val="1123135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05928-1DC3-004B-970B-BDF841600645}"/>
              </a:ext>
            </a:extLst>
          </p:cNvPr>
          <p:cNvSpPr>
            <a:spLocks noGrp="1"/>
          </p:cNvSpPr>
          <p:nvPr>
            <p:ph type="title"/>
          </p:nvPr>
        </p:nvSpPr>
        <p:spPr/>
        <p:txBody>
          <a:bodyPr/>
          <a:lstStyle/>
          <a:p>
            <a:r>
              <a:rPr lang="en-US" dirty="0"/>
              <a:t>AES Decryption (5)</a:t>
            </a:r>
          </a:p>
        </p:txBody>
      </p:sp>
      <p:sp>
        <p:nvSpPr>
          <p:cNvPr id="3" name="Content Placeholder 2">
            <a:extLst>
              <a:ext uri="{FF2B5EF4-FFF2-40B4-BE49-F238E27FC236}">
                <a16:creationId xmlns:a16="http://schemas.microsoft.com/office/drawing/2014/main" xmlns="" id="{9EC6B497-2F3B-6141-BFCD-66CDAD0C2D45}"/>
              </a:ext>
            </a:extLst>
          </p:cNvPr>
          <p:cNvSpPr>
            <a:spLocks noGrp="1"/>
          </p:cNvSpPr>
          <p:nvPr>
            <p:ph idx="1"/>
          </p:nvPr>
        </p:nvSpPr>
        <p:spPr/>
        <p:txBody>
          <a:bodyPr>
            <a:normAutofit/>
          </a:bodyPr>
          <a:lstStyle/>
          <a:p>
            <a:pPr>
              <a:lnSpc>
                <a:spcPct val="150000"/>
              </a:lnSpc>
            </a:pPr>
            <a:r>
              <a:rPr lang="de-DE" altLang="en-US" sz="2400" b="1" dirty="0" err="1">
                <a:ea typeface="ＭＳ Ｐゴシック" panose="020B0600070205080204" pitchFamily="34" charset="-128"/>
              </a:rPr>
              <a:t>Inv</a:t>
            </a:r>
            <a:r>
              <a:rPr lang="de-DE" altLang="en-US" sz="2400" b="1" dirty="0">
                <a:ea typeface="ＭＳ Ｐゴシック" panose="020B0600070205080204" pitchFamily="34" charset="-128"/>
              </a:rPr>
              <a:t> Byte Substitution </a:t>
            </a:r>
            <a:r>
              <a:rPr lang="de-DE" altLang="en-US" sz="2400" b="1" dirty="0" err="1">
                <a:ea typeface="ＭＳ Ｐゴシック" panose="020B0600070205080204" pitchFamily="34" charset="-128"/>
              </a:rPr>
              <a:t>layer</a:t>
            </a:r>
            <a:r>
              <a:rPr lang="de-DE" altLang="en-US" sz="2400" dirty="0">
                <a:ea typeface="ＭＳ Ｐゴシック" panose="020B0600070205080204" pitchFamily="34" charset="-128"/>
              </a:rPr>
              <a:t>:</a:t>
            </a:r>
          </a:p>
          <a:p>
            <a:pPr lvl="1">
              <a:lnSpc>
                <a:spcPct val="150000"/>
              </a:lnSpc>
            </a:pPr>
            <a:r>
              <a:rPr lang="de-DE" altLang="en-US" sz="2000" dirty="0" err="1">
                <a:ea typeface="ＭＳ Ｐゴシック" panose="020B0600070205080204" pitchFamily="34" charset="-128"/>
              </a:rPr>
              <a:t>Since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the</a:t>
            </a:r>
            <a:r>
              <a:rPr lang="de-DE" altLang="en-US" sz="2000" dirty="0">
                <a:ea typeface="ＭＳ Ｐゴシック" panose="020B0600070205080204" pitchFamily="34" charset="-128"/>
              </a:rPr>
              <a:t> S-Box </a:t>
            </a:r>
            <a:r>
              <a:rPr lang="de-DE" altLang="en-US" sz="2000" dirty="0" err="1">
                <a:ea typeface="ＭＳ Ｐゴシック" panose="020B0600070205080204" pitchFamily="34" charset="-128"/>
              </a:rPr>
              <a:t>is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bijective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it</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is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possible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to</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construct</a:t>
            </a:r>
            <a:r>
              <a:rPr lang="de-DE" altLang="en-US" sz="2000" dirty="0">
                <a:ea typeface="ＭＳ Ｐゴシック" panose="020B0600070205080204" pitchFamily="34" charset="-128"/>
              </a:rPr>
              <a:t> an inverse, such </a:t>
            </a:r>
            <a:r>
              <a:rPr lang="de-DE" altLang="en-US" sz="2000" dirty="0" err="1">
                <a:ea typeface="ＭＳ Ｐゴシック" panose="020B0600070205080204" pitchFamily="34" charset="-128"/>
              </a:rPr>
              <a:t>that</a:t>
            </a:r>
            <a:endParaRPr lang="de-DE" altLang="en-US" sz="2000" dirty="0">
              <a:ea typeface="ＭＳ Ｐゴシック" panose="020B0600070205080204" pitchFamily="34" charset="-128"/>
            </a:endParaRPr>
          </a:p>
          <a:p>
            <a:pPr lvl="1">
              <a:lnSpc>
                <a:spcPct val="150000"/>
              </a:lnSpc>
              <a:buFontTx/>
              <a:buNone/>
            </a:pPr>
            <a:r>
              <a:rPr lang="de-DE" altLang="en-US" sz="2000" dirty="0">
                <a:ea typeface="ＭＳ Ｐゴシック" panose="020B0600070205080204" pitchFamily="34" charset="-128"/>
              </a:rPr>
              <a:t>						</a:t>
            </a:r>
            <a:r>
              <a:rPr lang="de-DE" altLang="en-US" sz="2000" i="1" dirty="0">
                <a:ea typeface="ＭＳ Ｐゴシック" panose="020B0600070205080204" pitchFamily="34" charset="-128"/>
              </a:rPr>
              <a:t>A</a:t>
            </a:r>
            <a:r>
              <a:rPr lang="de-DE" altLang="en-US" sz="2000" i="1" baseline="-25000" dirty="0">
                <a:ea typeface="ＭＳ Ｐゴシック" panose="020B0600070205080204" pitchFamily="34" charset="-128"/>
              </a:rPr>
              <a:t>i</a:t>
            </a:r>
            <a:r>
              <a:rPr lang="de-DE" altLang="en-US" sz="2000" dirty="0">
                <a:ea typeface="ＭＳ Ｐゴシック" panose="020B0600070205080204" pitchFamily="34" charset="-128"/>
              </a:rPr>
              <a:t> = </a:t>
            </a:r>
            <a:r>
              <a:rPr lang="de-DE" altLang="en-US" sz="2000" i="1" dirty="0">
                <a:ea typeface="ＭＳ Ｐゴシック" panose="020B0600070205080204" pitchFamily="34" charset="-128"/>
              </a:rPr>
              <a:t>S</a:t>
            </a:r>
            <a:r>
              <a:rPr lang="de-DE" altLang="en-US" sz="2000" baseline="30000" dirty="0">
                <a:ea typeface="ＭＳ Ｐゴシック" panose="020B0600070205080204" pitchFamily="34" charset="-128"/>
              </a:rPr>
              <a:t>-1</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B</a:t>
            </a:r>
            <a:r>
              <a:rPr lang="de-DE" altLang="en-US" sz="2000" i="1" baseline="-25000" dirty="0">
                <a:ea typeface="ＭＳ Ｐゴシック" panose="020B0600070205080204" pitchFamily="34" charset="-128"/>
              </a:rPr>
              <a:t>i</a:t>
            </a:r>
            <a:r>
              <a:rPr lang="de-DE" altLang="en-US" sz="2000" dirty="0">
                <a:ea typeface="ＭＳ Ｐゴシック" panose="020B0600070205080204" pitchFamily="34" charset="-128"/>
              </a:rPr>
              <a:t>) = </a:t>
            </a:r>
            <a:r>
              <a:rPr lang="de-DE" altLang="en-US" sz="2000" i="1" dirty="0">
                <a:ea typeface="ＭＳ Ｐゴシック" panose="020B0600070205080204" pitchFamily="34" charset="-128"/>
              </a:rPr>
              <a:t>S</a:t>
            </a:r>
            <a:r>
              <a:rPr lang="de-DE" altLang="en-US" sz="2000" baseline="30000" dirty="0">
                <a:ea typeface="ＭＳ Ｐゴシック" panose="020B0600070205080204" pitchFamily="34" charset="-128"/>
              </a:rPr>
              <a:t>-1</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S</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A</a:t>
            </a:r>
            <a:r>
              <a:rPr lang="de-DE" altLang="en-US" sz="2000" i="1" baseline="-25000" dirty="0">
                <a:ea typeface="ＭＳ Ｐゴシック" panose="020B0600070205080204" pitchFamily="34" charset="-128"/>
              </a:rPr>
              <a:t>i</a:t>
            </a:r>
            <a:r>
              <a:rPr lang="de-DE" altLang="en-US" sz="2000" dirty="0">
                <a:ea typeface="ＭＳ Ｐゴシック" panose="020B0600070205080204" pitchFamily="34" charset="-128"/>
              </a:rPr>
              <a:t>))</a:t>
            </a:r>
          </a:p>
          <a:p>
            <a:pPr lvl="1">
              <a:lnSpc>
                <a:spcPct val="150000"/>
              </a:lnSpc>
              <a:buFontTx/>
              <a:buNone/>
            </a:pPr>
            <a:r>
              <a:rPr lang="en-US" altLang="en-US" sz="2000" dirty="0">
                <a:ea typeface="ＭＳ Ｐゴシック" panose="020B0600070205080204" pitchFamily="34" charset="-128"/>
                <a:sym typeface="Symbol" pitchFamily="2" charset="2"/>
              </a:rPr>
              <a:t>	 The inverse S-Box is used for decryption. It is usually realized as a lookup table</a:t>
            </a:r>
          </a:p>
          <a:p>
            <a:pPr lvl="1">
              <a:lnSpc>
                <a:spcPct val="150000"/>
              </a:lnSpc>
              <a:buFontTx/>
              <a:buNone/>
            </a:pPr>
            <a:endParaRPr lang="de-DE" altLang="en-US" sz="1100" dirty="0">
              <a:ea typeface="ＭＳ Ｐゴシック" panose="020B0600070205080204" pitchFamily="34" charset="-128"/>
              <a:sym typeface="Symbol" pitchFamily="2" charset="2"/>
            </a:endParaRPr>
          </a:p>
          <a:p>
            <a:pPr marL="0" indent="0">
              <a:lnSpc>
                <a:spcPct val="150000"/>
              </a:lnSpc>
              <a:buNone/>
            </a:pPr>
            <a:endParaRPr lang="en-US" sz="2400" dirty="0"/>
          </a:p>
        </p:txBody>
      </p:sp>
      <p:sp>
        <p:nvSpPr>
          <p:cNvPr id="4" name="Slide Number Placeholder 3">
            <a:extLst>
              <a:ext uri="{FF2B5EF4-FFF2-40B4-BE49-F238E27FC236}">
                <a16:creationId xmlns:a16="http://schemas.microsoft.com/office/drawing/2014/main" xmlns="" id="{B37D0AF8-C425-E64E-B4C3-42CDCD7C8BCC}"/>
              </a:ext>
            </a:extLst>
          </p:cNvPr>
          <p:cNvSpPr>
            <a:spLocks noGrp="1"/>
          </p:cNvSpPr>
          <p:nvPr>
            <p:ph type="sldNum" sz="quarter" idx="12"/>
          </p:nvPr>
        </p:nvSpPr>
        <p:spPr/>
        <p:txBody>
          <a:bodyPr/>
          <a:lstStyle/>
          <a:p>
            <a:fld id="{708448B6-F1B9-5748-85E5-359D81A0091F}" type="slidenum">
              <a:rPr lang="en-US" smtClean="0"/>
              <a:t>14</a:t>
            </a:fld>
            <a:endParaRPr lang="en-US"/>
          </a:p>
        </p:txBody>
      </p:sp>
    </p:spTree>
    <p:extLst>
      <p:ext uri="{BB962C8B-B14F-4D97-AF65-F5344CB8AC3E}">
        <p14:creationId xmlns:p14="http://schemas.microsoft.com/office/powerpoint/2010/main" val="4198005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CF801-6039-7C44-B317-BAE5005C0362}"/>
              </a:ext>
            </a:extLst>
          </p:cNvPr>
          <p:cNvSpPr>
            <a:spLocks noGrp="1"/>
          </p:cNvSpPr>
          <p:nvPr>
            <p:ph type="title"/>
          </p:nvPr>
        </p:nvSpPr>
        <p:spPr/>
        <p:txBody>
          <a:bodyPr/>
          <a:lstStyle/>
          <a:p>
            <a:r>
              <a:rPr lang="en-US" dirty="0"/>
              <a:t>Example: Inverse S-Boxes</a:t>
            </a:r>
          </a:p>
        </p:txBody>
      </p:sp>
      <p:sp>
        <p:nvSpPr>
          <p:cNvPr id="3" name="Content Placeholder 2">
            <a:extLst>
              <a:ext uri="{FF2B5EF4-FFF2-40B4-BE49-F238E27FC236}">
                <a16:creationId xmlns:a16="http://schemas.microsoft.com/office/drawing/2014/main" xmlns="" id="{8DAEC92D-BAEB-1349-BF85-82464AAC6E85}"/>
              </a:ext>
            </a:extLst>
          </p:cNvPr>
          <p:cNvSpPr>
            <a:spLocks noGrp="1"/>
          </p:cNvSpPr>
          <p:nvPr>
            <p:ph idx="1"/>
          </p:nvPr>
        </p:nvSpPr>
        <p:spPr>
          <a:xfrm>
            <a:off x="485481" y="1385737"/>
            <a:ext cx="8229600" cy="997982"/>
          </a:xfrm>
        </p:spPr>
        <p:txBody>
          <a:bodyPr>
            <a:normAutofit/>
          </a:bodyPr>
          <a:lstStyle/>
          <a:p>
            <a:r>
              <a:rPr lang="en-US" sz="2000" dirty="0"/>
              <a:t>Realize inverse S-Box as a 256-by-8 bit lookup table</a:t>
            </a:r>
          </a:p>
          <a:p>
            <a:r>
              <a:rPr lang="en-US" sz="2000" dirty="0"/>
              <a:t>Substitution values are in hexadecimal form for input byte (</a:t>
            </a:r>
            <a:r>
              <a:rPr lang="en-US" sz="2000" dirty="0" err="1"/>
              <a:t>xy</a:t>
            </a:r>
            <a:r>
              <a:rPr lang="en-US" sz="2000" dirty="0"/>
              <a:t>)</a:t>
            </a:r>
          </a:p>
        </p:txBody>
      </p:sp>
      <p:sp>
        <p:nvSpPr>
          <p:cNvPr id="4" name="Slide Number Placeholder 3">
            <a:extLst>
              <a:ext uri="{FF2B5EF4-FFF2-40B4-BE49-F238E27FC236}">
                <a16:creationId xmlns:a16="http://schemas.microsoft.com/office/drawing/2014/main" xmlns="" id="{5DD17C15-CBB0-3740-BF10-19F1F58B1EBC}"/>
              </a:ext>
            </a:extLst>
          </p:cNvPr>
          <p:cNvSpPr>
            <a:spLocks noGrp="1"/>
          </p:cNvSpPr>
          <p:nvPr>
            <p:ph type="sldNum" sz="quarter" idx="12"/>
          </p:nvPr>
        </p:nvSpPr>
        <p:spPr/>
        <p:txBody>
          <a:bodyPr/>
          <a:lstStyle/>
          <a:p>
            <a:fld id="{708448B6-F1B9-5748-85E5-359D81A0091F}" type="slidenum">
              <a:rPr lang="en-US" smtClean="0"/>
              <a:t>15</a:t>
            </a:fld>
            <a:endParaRPr lang="en-US"/>
          </a:p>
        </p:txBody>
      </p:sp>
      <p:sp>
        <p:nvSpPr>
          <p:cNvPr id="7" name="TextBox 6">
            <a:extLst>
              <a:ext uri="{FF2B5EF4-FFF2-40B4-BE49-F238E27FC236}">
                <a16:creationId xmlns:a16="http://schemas.microsoft.com/office/drawing/2014/main" xmlns="" id="{576E0249-679E-394D-AC38-A3F3FBE0FC7E}"/>
              </a:ext>
            </a:extLst>
          </p:cNvPr>
          <p:cNvSpPr txBox="1"/>
          <p:nvPr/>
        </p:nvSpPr>
        <p:spPr>
          <a:xfrm>
            <a:off x="6463502" y="2644973"/>
            <a:ext cx="2624512" cy="2246769"/>
          </a:xfrm>
          <a:prstGeom prst="rect">
            <a:avLst/>
          </a:prstGeom>
          <a:noFill/>
          <a:ln w="25400">
            <a:solidFill>
              <a:srgbClr val="FF0000"/>
            </a:solidFill>
            <a:prstDash val="dash"/>
          </a:ln>
        </p:spPr>
        <p:txBody>
          <a:bodyPr wrap="square" rtlCol="0">
            <a:spAutoFit/>
          </a:bodyPr>
          <a:lstStyle/>
          <a:p>
            <a:r>
              <a:rPr lang="en-US" sz="2000" dirty="0">
                <a:latin typeface="Arial" panose="020B0604020202020204" pitchFamily="34" charset="0"/>
                <a:cs typeface="Arial" panose="020B0604020202020204" pitchFamily="34" charset="0"/>
              </a:rPr>
              <a:t>For example:</a:t>
            </a:r>
          </a:p>
          <a:p>
            <a:r>
              <a:rPr lang="en-US" sz="2000" i="1" dirty="0">
                <a:latin typeface="Arial" panose="020B0604020202020204" pitchFamily="34" charset="0"/>
                <a:cs typeface="Arial" panose="020B0604020202020204" pitchFamily="34" charset="0"/>
              </a:rPr>
              <a:t>B</a:t>
            </a:r>
            <a:r>
              <a:rPr lang="en-US" sz="2000" i="1" baseline="-25000" dirty="0">
                <a:latin typeface="Arial" panose="020B0604020202020204" pitchFamily="34" charset="0"/>
                <a:cs typeface="Arial" panose="020B0604020202020204" pitchFamily="34" charset="0"/>
              </a:rPr>
              <a:t>i </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(00100101)</a:t>
            </a:r>
            <a:r>
              <a:rPr lang="en-US" sz="2000" baseline="-25000" dirty="0">
                <a:latin typeface="Arial" panose="020B0604020202020204" pitchFamily="34" charset="0"/>
                <a:cs typeface="Arial" panose="020B0604020202020204" pitchFamily="34" charset="0"/>
              </a:rPr>
              <a:t>2</a:t>
            </a:r>
          </a:p>
          <a:p>
            <a:r>
              <a:rPr lang="en-US" sz="2000" dirty="0">
                <a:latin typeface="Arial" panose="020B0604020202020204" pitchFamily="34" charset="0"/>
                <a:cs typeface="Arial" panose="020B0604020202020204" pitchFamily="34" charset="0"/>
              </a:rPr>
              <a:t>         </a:t>
            </a:r>
            <a:endParaRPr lang="en-US" sz="2000" i="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B</a:t>
            </a:r>
            <a:r>
              <a:rPr lang="en-US" sz="2000" i="1" baseline="-25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 S</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((25)</a:t>
            </a:r>
            <a:r>
              <a:rPr lang="en-US" sz="2000" baseline="-25000" dirty="0">
                <a:latin typeface="Arial" panose="020B0604020202020204" pitchFamily="34" charset="0"/>
                <a:cs typeface="Arial" panose="020B0604020202020204" pitchFamily="34" charset="0"/>
              </a:rPr>
              <a:t>hex</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 (C2)</a:t>
            </a:r>
            <a:r>
              <a:rPr lang="en-US" sz="2000" baseline="-25000" dirty="0">
                <a:latin typeface="Arial" panose="020B0604020202020204" pitchFamily="34" charset="0"/>
                <a:cs typeface="Arial" panose="020B0604020202020204" pitchFamily="34" charset="0"/>
              </a:rPr>
              <a:t>hex</a:t>
            </a:r>
          </a:p>
          <a:p>
            <a:r>
              <a:rPr lang="en-US" sz="2000" baseline="-25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 (11000010)</a:t>
            </a:r>
            <a:r>
              <a:rPr lang="en-US" sz="2000" baseline="-25000" dirty="0">
                <a:latin typeface="Arial" panose="020B0604020202020204" pitchFamily="34" charset="0"/>
                <a:cs typeface="Arial" panose="020B0604020202020204" pitchFamily="34" charset="0"/>
              </a:rPr>
              <a:t>2</a:t>
            </a:r>
          </a:p>
          <a:p>
            <a:r>
              <a:rPr lang="en-US" sz="2000" baseline="-25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a:t>
            </a:r>
            <a:r>
              <a:rPr lang="en-US" sz="2000" i="1" baseline="-25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p>
        </p:txBody>
      </p:sp>
      <p:pic>
        <p:nvPicPr>
          <p:cNvPr id="9" name="Picture 8">
            <a:extLst>
              <a:ext uri="{FF2B5EF4-FFF2-40B4-BE49-F238E27FC236}">
                <a16:creationId xmlns:a16="http://schemas.microsoft.com/office/drawing/2014/main" xmlns="" id="{B61B27D0-37B1-9447-B5CF-FBD9D0FABEB5}"/>
              </a:ext>
            </a:extLst>
          </p:cNvPr>
          <p:cNvPicPr>
            <a:picLocks noChangeAspect="1"/>
          </p:cNvPicPr>
          <p:nvPr/>
        </p:nvPicPr>
        <p:blipFill>
          <a:blip r:embed="rId2"/>
          <a:stretch>
            <a:fillRect/>
          </a:stretch>
        </p:blipFill>
        <p:spPr>
          <a:xfrm>
            <a:off x="219918" y="2107941"/>
            <a:ext cx="6184900" cy="4191000"/>
          </a:xfrm>
          <a:prstGeom prst="rect">
            <a:avLst/>
          </a:prstGeom>
        </p:spPr>
      </p:pic>
      <p:sp>
        <p:nvSpPr>
          <p:cNvPr id="10" name="Oval 9">
            <a:extLst>
              <a:ext uri="{FF2B5EF4-FFF2-40B4-BE49-F238E27FC236}">
                <a16:creationId xmlns:a16="http://schemas.microsoft.com/office/drawing/2014/main" xmlns="" id="{65D77567-D94B-7E45-922B-D1E877146234}"/>
              </a:ext>
            </a:extLst>
          </p:cNvPr>
          <p:cNvSpPr/>
          <p:nvPr/>
        </p:nvSpPr>
        <p:spPr>
          <a:xfrm>
            <a:off x="2498968" y="3045893"/>
            <a:ext cx="320512" cy="273377"/>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730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05928-1DC3-004B-970B-BDF841600645}"/>
              </a:ext>
            </a:extLst>
          </p:cNvPr>
          <p:cNvSpPr>
            <a:spLocks noGrp="1"/>
          </p:cNvSpPr>
          <p:nvPr>
            <p:ph type="title"/>
          </p:nvPr>
        </p:nvSpPr>
        <p:spPr/>
        <p:txBody>
          <a:bodyPr/>
          <a:lstStyle/>
          <a:p>
            <a:r>
              <a:rPr lang="en-US" dirty="0"/>
              <a:t>AES Decryption (6)</a:t>
            </a:r>
          </a:p>
        </p:txBody>
      </p:sp>
      <p:sp>
        <p:nvSpPr>
          <p:cNvPr id="3" name="Content Placeholder 2">
            <a:extLst>
              <a:ext uri="{FF2B5EF4-FFF2-40B4-BE49-F238E27FC236}">
                <a16:creationId xmlns:a16="http://schemas.microsoft.com/office/drawing/2014/main" xmlns="" id="{9EC6B497-2F3B-6141-BFCD-66CDAD0C2D45}"/>
              </a:ext>
            </a:extLst>
          </p:cNvPr>
          <p:cNvSpPr>
            <a:spLocks noGrp="1"/>
          </p:cNvSpPr>
          <p:nvPr>
            <p:ph idx="1"/>
          </p:nvPr>
        </p:nvSpPr>
        <p:spPr>
          <a:xfrm>
            <a:off x="373220" y="1600200"/>
            <a:ext cx="8434873" cy="4525963"/>
          </a:xfrm>
        </p:spPr>
        <p:txBody>
          <a:bodyPr>
            <a:normAutofit/>
          </a:bodyPr>
          <a:lstStyle/>
          <a:p>
            <a:pPr>
              <a:lnSpc>
                <a:spcPct val="150000"/>
              </a:lnSpc>
            </a:pPr>
            <a:r>
              <a:rPr lang="de-DE" altLang="en-US" sz="2400" b="1" dirty="0" err="1">
                <a:ea typeface="ＭＳ Ｐゴシック" panose="020B0600070205080204" pitchFamily="34" charset="-128"/>
                <a:sym typeface="Symbol" pitchFamily="2" charset="2"/>
              </a:rPr>
              <a:t>Decryption</a:t>
            </a:r>
            <a:r>
              <a:rPr lang="de-DE" altLang="en-US" sz="2400" b="1" dirty="0">
                <a:ea typeface="ＭＳ Ｐゴシック" panose="020B0600070205080204" pitchFamily="34" charset="-128"/>
                <a:sym typeface="Symbol" pitchFamily="2" charset="2"/>
              </a:rPr>
              <a:t> </a:t>
            </a:r>
            <a:r>
              <a:rPr lang="de-DE" altLang="en-US" sz="2400" b="1" dirty="0" err="1">
                <a:ea typeface="ＭＳ Ｐゴシック" panose="020B0600070205080204" pitchFamily="34" charset="-128"/>
                <a:sym typeface="Symbol" pitchFamily="2" charset="2"/>
              </a:rPr>
              <a:t>key</a:t>
            </a:r>
            <a:r>
              <a:rPr lang="de-DE" altLang="en-US" sz="2400" b="1" dirty="0">
                <a:ea typeface="ＭＳ Ｐゴシック" panose="020B0600070205080204" pitchFamily="34" charset="-128"/>
                <a:sym typeface="Symbol" pitchFamily="2" charset="2"/>
              </a:rPr>
              <a:t> </a:t>
            </a:r>
            <a:r>
              <a:rPr lang="de-DE" altLang="en-US" sz="2400" b="1" dirty="0" err="1">
                <a:ea typeface="ＭＳ Ｐゴシック" panose="020B0600070205080204" pitchFamily="34" charset="-128"/>
                <a:sym typeface="Symbol" pitchFamily="2" charset="2"/>
              </a:rPr>
              <a:t>schedule</a:t>
            </a:r>
            <a:r>
              <a:rPr lang="de-DE" altLang="en-US" sz="2400" b="1" dirty="0">
                <a:ea typeface="ＭＳ Ｐゴシック" panose="020B0600070205080204" pitchFamily="34" charset="-128"/>
                <a:sym typeface="Symbol" pitchFamily="2" charset="2"/>
              </a:rPr>
              <a:t>:</a:t>
            </a:r>
          </a:p>
          <a:p>
            <a:pPr lvl="1">
              <a:lnSpc>
                <a:spcPct val="150000"/>
              </a:lnSpc>
            </a:pPr>
            <a:r>
              <a:rPr lang="en-US" altLang="en-US" sz="2000" dirty="0" err="1">
                <a:ea typeface="ＭＳ Ｐゴシック" panose="020B0600070205080204" pitchFamily="34" charset="-128"/>
                <a:sym typeface="Symbol" pitchFamily="2" charset="2"/>
              </a:rPr>
              <a:t>Subkeys</a:t>
            </a:r>
            <a:r>
              <a:rPr lang="en-US" altLang="en-US" sz="2000" dirty="0">
                <a:ea typeface="ＭＳ Ｐゴシック" panose="020B0600070205080204" pitchFamily="34" charset="-128"/>
                <a:sym typeface="Symbol" pitchFamily="2" charset="2"/>
              </a:rPr>
              <a:t> are needed in reversed order (compared to encryption):</a:t>
            </a:r>
          </a:p>
          <a:p>
            <a:pPr marL="457200" lvl="1" indent="0">
              <a:lnSpc>
                <a:spcPct val="150000"/>
              </a:lnSpc>
              <a:buNone/>
            </a:pPr>
            <a:r>
              <a:rPr lang="en-US" altLang="en-US" sz="2000" dirty="0">
                <a:ea typeface="ＭＳ Ｐゴシック" panose="020B0600070205080204" pitchFamily="34" charset="-128"/>
                <a:sym typeface="Symbol" pitchFamily="2" charset="2"/>
              </a:rPr>
              <a:t>    </a:t>
            </a:r>
            <a:r>
              <a:rPr lang="en-US" altLang="en-US" sz="2000" b="1" i="1" dirty="0" err="1">
                <a:ea typeface="ＭＳ Ｐゴシック" panose="020B0600070205080204" pitchFamily="34" charset="-128"/>
                <a:sym typeface="Symbol" pitchFamily="2" charset="2"/>
              </a:rPr>
              <a:t>K</a:t>
            </a:r>
            <a:r>
              <a:rPr lang="en-US" altLang="en-US" sz="2000" b="1" i="1" baseline="30000" dirty="0" err="1">
                <a:ea typeface="ＭＳ Ｐゴシック" panose="020B0600070205080204" pitchFamily="34" charset="-128"/>
                <a:sym typeface="Symbol" pitchFamily="2" charset="2"/>
              </a:rPr>
              <a:t>d</a:t>
            </a:r>
            <a:r>
              <a:rPr lang="en-US" altLang="en-US" sz="2000" b="1" i="1" baseline="-25000" dirty="0" err="1">
                <a:ea typeface="ＭＳ Ｐゴシック" panose="020B0600070205080204" pitchFamily="34" charset="-128"/>
                <a:sym typeface="Symbol" pitchFamily="2" charset="2"/>
              </a:rPr>
              <a:t>i</a:t>
            </a:r>
            <a:r>
              <a:rPr lang="en-US" altLang="en-US" sz="2000" b="1" baseline="-25000" dirty="0">
                <a:ea typeface="ＭＳ Ｐゴシック" panose="020B0600070205080204" pitchFamily="34" charset="-128"/>
                <a:sym typeface="Symbol" pitchFamily="2" charset="2"/>
              </a:rPr>
              <a:t> </a:t>
            </a:r>
            <a:r>
              <a:rPr lang="en-US" altLang="en-US" sz="2000" b="1" dirty="0">
                <a:ea typeface="ＭＳ Ｐゴシック" panose="020B0600070205080204" pitchFamily="34" charset="-128"/>
                <a:sym typeface="Symbol" pitchFamily="2" charset="2"/>
              </a:rPr>
              <a:t>= </a:t>
            </a:r>
            <a:r>
              <a:rPr lang="en-US" altLang="en-US" sz="2000" b="1" i="1" dirty="0" err="1">
                <a:ea typeface="ＭＳ Ｐゴシック" panose="020B0600070205080204" pitchFamily="34" charset="-128"/>
                <a:sym typeface="Symbol" pitchFamily="2" charset="2"/>
              </a:rPr>
              <a:t>K</a:t>
            </a:r>
            <a:r>
              <a:rPr lang="en-US" altLang="en-US" sz="2000" b="1" i="1" baseline="30000" dirty="0" err="1">
                <a:ea typeface="ＭＳ Ｐゴシック" panose="020B0600070205080204" pitchFamily="34" charset="-128"/>
                <a:sym typeface="Symbol" pitchFamily="2" charset="2"/>
              </a:rPr>
              <a:t>e</a:t>
            </a:r>
            <a:r>
              <a:rPr lang="en-US" altLang="en-US" sz="2000" b="1" i="1" baseline="-25000" dirty="0">
                <a:ea typeface="ＭＳ Ｐゴシック" panose="020B0600070205080204" pitchFamily="34" charset="-128"/>
                <a:sym typeface="Symbol" pitchFamily="2" charset="2"/>
              </a:rPr>
              <a:t>(n-</a:t>
            </a:r>
            <a:r>
              <a:rPr lang="en-US" altLang="en-US" sz="2000" b="1" i="1" baseline="-25000" dirty="0" err="1">
                <a:ea typeface="ＭＳ Ｐゴシック" panose="020B0600070205080204" pitchFamily="34" charset="-128"/>
                <a:sym typeface="Symbol" pitchFamily="2" charset="2"/>
              </a:rPr>
              <a:t>i</a:t>
            </a:r>
            <a:r>
              <a:rPr lang="en-US" altLang="en-US" sz="2000" b="1" i="1" baseline="-25000" dirty="0">
                <a:ea typeface="ＭＳ Ｐゴシック" panose="020B0600070205080204" pitchFamily="34" charset="-128"/>
                <a:sym typeface="Symbol" pitchFamily="2" charset="2"/>
              </a:rPr>
              <a:t>)</a:t>
            </a:r>
            <a:endParaRPr lang="en-US" altLang="en-US" sz="2000" b="1" dirty="0">
              <a:ea typeface="ＭＳ Ｐゴシック" panose="020B0600070205080204" pitchFamily="34" charset="-128"/>
              <a:sym typeface="Symbol" pitchFamily="2" charset="2"/>
            </a:endParaRPr>
          </a:p>
          <a:p>
            <a:pPr marL="457200" lvl="1" indent="0">
              <a:lnSpc>
                <a:spcPct val="150000"/>
              </a:lnSpc>
              <a:buNone/>
            </a:pPr>
            <a:r>
              <a:rPr lang="en-US" altLang="en-US" sz="2000" dirty="0">
                <a:ea typeface="ＭＳ Ｐゴシック" panose="020B0600070205080204" pitchFamily="34" charset="-128"/>
                <a:sym typeface="Symbol" pitchFamily="2" charset="2"/>
              </a:rPr>
              <a:t>    where </a:t>
            </a:r>
            <a:r>
              <a:rPr lang="en-US" altLang="en-US" sz="2000" i="1" dirty="0" err="1">
                <a:ea typeface="ＭＳ Ｐゴシック" panose="020B0600070205080204" pitchFamily="34" charset="-128"/>
                <a:sym typeface="Symbol" pitchFamily="2" charset="2"/>
              </a:rPr>
              <a:t>K</a:t>
            </a:r>
            <a:r>
              <a:rPr lang="en-US" altLang="en-US" sz="2000" i="1" baseline="30000" dirty="0" err="1">
                <a:ea typeface="ＭＳ Ｐゴシック" panose="020B0600070205080204" pitchFamily="34" charset="-128"/>
                <a:sym typeface="Symbol" pitchFamily="2" charset="2"/>
              </a:rPr>
              <a:t>d</a:t>
            </a:r>
            <a:r>
              <a:rPr lang="en-US" altLang="en-US" sz="2000" i="1" baseline="-25000" dirty="0" err="1">
                <a:ea typeface="ＭＳ Ｐゴシック" panose="020B0600070205080204" pitchFamily="34" charset="-128"/>
                <a:sym typeface="Symbol" pitchFamily="2" charset="2"/>
              </a:rPr>
              <a:t>i</a:t>
            </a:r>
            <a:r>
              <a:rPr lang="en-US" altLang="en-US" sz="2000" dirty="0">
                <a:ea typeface="ＭＳ Ｐゴシック" panose="020B0600070205080204" pitchFamily="34" charset="-128"/>
                <a:sym typeface="Symbol" pitchFamily="2" charset="2"/>
              </a:rPr>
              <a:t> is </a:t>
            </a:r>
            <a:r>
              <a:rPr lang="en-US" altLang="en-US" sz="2000" dirty="0" err="1">
                <a:ea typeface="ＭＳ Ｐゴシック" panose="020B0600070205080204" pitchFamily="34" charset="-128"/>
                <a:sym typeface="Symbol" pitchFamily="2" charset="2"/>
              </a:rPr>
              <a:t>subkey</a:t>
            </a:r>
            <a:r>
              <a:rPr lang="en-US" altLang="en-US" sz="2000" dirty="0">
                <a:ea typeface="ＭＳ Ｐゴシック" panose="020B0600070205080204" pitchFamily="34" charset="-128"/>
                <a:sym typeface="Symbol" pitchFamily="2" charset="2"/>
              </a:rPr>
              <a:t> of </a:t>
            </a:r>
            <a:r>
              <a:rPr lang="en-US" altLang="en-US" sz="2000" dirty="0" err="1">
                <a:ea typeface="ＭＳ Ｐゴシック" panose="020B0600070205080204" pitchFamily="34" charset="-128"/>
                <a:sym typeface="Symbol" pitchFamily="2" charset="2"/>
              </a:rPr>
              <a:t>i-th</a:t>
            </a:r>
            <a:r>
              <a:rPr lang="en-US" altLang="en-US" sz="2000" dirty="0">
                <a:ea typeface="ＭＳ Ｐゴシック" panose="020B0600070205080204" pitchFamily="34" charset="-128"/>
                <a:sym typeface="Symbol" pitchFamily="2" charset="2"/>
              </a:rPr>
              <a:t> round in decryption, </a:t>
            </a:r>
            <a:r>
              <a:rPr lang="en-US" altLang="en-US" sz="2000" i="1" dirty="0" err="1">
                <a:ea typeface="ＭＳ Ｐゴシック" panose="020B0600070205080204" pitchFamily="34" charset="-128"/>
                <a:sym typeface="Symbol" pitchFamily="2" charset="2"/>
              </a:rPr>
              <a:t>K</a:t>
            </a:r>
            <a:r>
              <a:rPr lang="en-US" altLang="en-US" sz="2000" i="1" baseline="30000" dirty="0" err="1">
                <a:ea typeface="ＭＳ Ｐゴシック" panose="020B0600070205080204" pitchFamily="34" charset="-128"/>
                <a:sym typeface="Symbol" pitchFamily="2" charset="2"/>
              </a:rPr>
              <a:t>e</a:t>
            </a:r>
            <a:r>
              <a:rPr lang="en-US" altLang="en-US" sz="2000" i="1" baseline="-25000" dirty="0">
                <a:ea typeface="ＭＳ Ｐゴシック" panose="020B0600070205080204" pitchFamily="34" charset="-128"/>
                <a:sym typeface="Symbol" pitchFamily="2" charset="2"/>
              </a:rPr>
              <a:t>(n-</a:t>
            </a:r>
            <a:r>
              <a:rPr lang="en-US" altLang="en-US" sz="2000" i="1" baseline="-25000" dirty="0" err="1">
                <a:ea typeface="ＭＳ Ｐゴシック" panose="020B0600070205080204" pitchFamily="34" charset="-128"/>
                <a:sym typeface="Symbol" pitchFamily="2" charset="2"/>
              </a:rPr>
              <a:t>i</a:t>
            </a:r>
            <a:r>
              <a:rPr lang="en-US" altLang="en-US" sz="2000" i="1" baseline="-25000" dirty="0">
                <a:ea typeface="ＭＳ Ｐゴシック" panose="020B0600070205080204" pitchFamily="34" charset="-128"/>
                <a:sym typeface="Symbol" pitchFamily="2" charset="2"/>
              </a:rPr>
              <a:t>) </a:t>
            </a:r>
            <a:r>
              <a:rPr lang="en-US" altLang="en-US" sz="2000" dirty="0">
                <a:ea typeface="ＭＳ Ｐゴシック" panose="020B0600070205080204" pitchFamily="34" charset="-128"/>
                <a:sym typeface="Symbol" pitchFamily="2" charset="2"/>
              </a:rPr>
              <a:t>is </a:t>
            </a:r>
            <a:r>
              <a:rPr lang="en-US" altLang="en-US" sz="2000" dirty="0" err="1">
                <a:ea typeface="ＭＳ Ｐゴシック" panose="020B0600070205080204" pitchFamily="34" charset="-128"/>
                <a:sym typeface="Symbol" pitchFamily="2" charset="2"/>
              </a:rPr>
              <a:t>subkey</a:t>
            </a:r>
            <a:r>
              <a:rPr lang="en-US" altLang="en-US" sz="2000" dirty="0">
                <a:ea typeface="ＭＳ Ｐゴシック" panose="020B0600070205080204" pitchFamily="34" charset="-128"/>
                <a:sym typeface="Symbol" pitchFamily="2" charset="2"/>
              </a:rPr>
              <a:t> of (n-</a:t>
            </a:r>
            <a:r>
              <a:rPr lang="en-US" altLang="en-US" sz="2000" dirty="0" err="1">
                <a:ea typeface="ＭＳ Ｐゴシック" panose="020B0600070205080204" pitchFamily="34" charset="-128"/>
                <a:sym typeface="Symbol" pitchFamily="2" charset="2"/>
              </a:rPr>
              <a:t>i</a:t>
            </a:r>
            <a:r>
              <a:rPr lang="en-US" altLang="en-US" sz="2000" dirty="0">
                <a:ea typeface="ＭＳ Ｐゴシック" panose="020B0600070205080204" pitchFamily="34" charset="-128"/>
                <a:sym typeface="Symbol" pitchFamily="2" charset="2"/>
              </a:rPr>
              <a:t>)</a:t>
            </a:r>
            <a:r>
              <a:rPr lang="en-US" altLang="en-US" sz="2000" dirty="0" err="1">
                <a:ea typeface="ＭＳ Ｐゴシック" panose="020B0600070205080204" pitchFamily="34" charset="-128"/>
                <a:sym typeface="Symbol" pitchFamily="2" charset="2"/>
              </a:rPr>
              <a:t>th</a:t>
            </a:r>
            <a:r>
              <a:rPr lang="en-US" altLang="en-US" sz="2000" dirty="0">
                <a:ea typeface="ＭＳ Ｐゴシック" panose="020B0600070205080204" pitchFamily="34" charset="-128"/>
                <a:sym typeface="Symbol" pitchFamily="2" charset="2"/>
              </a:rPr>
              <a:t> round in encryption, and n is # of rounds in AES    </a:t>
            </a:r>
          </a:p>
          <a:p>
            <a:pPr lvl="1">
              <a:lnSpc>
                <a:spcPct val="150000"/>
              </a:lnSpc>
            </a:pPr>
            <a:r>
              <a:rPr lang="en-US" altLang="en-US" sz="2000" dirty="0">
                <a:ea typeface="ＭＳ Ｐゴシック" panose="020B0600070205080204" pitchFamily="34" charset="-128"/>
                <a:sym typeface="Symbol" pitchFamily="2" charset="2"/>
              </a:rPr>
              <a:t>In practice, for encryption and decryption, the same key schedule is used. This requires that all </a:t>
            </a:r>
            <a:r>
              <a:rPr lang="en-US" altLang="en-US" sz="2000" dirty="0" err="1">
                <a:ea typeface="ＭＳ Ｐゴシック" panose="020B0600070205080204" pitchFamily="34" charset="-128"/>
                <a:sym typeface="Symbol" pitchFamily="2" charset="2"/>
              </a:rPr>
              <a:t>subkeys</a:t>
            </a:r>
            <a:r>
              <a:rPr lang="en-US" altLang="en-US" sz="2000" dirty="0">
                <a:ea typeface="ＭＳ Ｐゴシック" panose="020B0600070205080204" pitchFamily="34" charset="-128"/>
                <a:sym typeface="Symbol" pitchFamily="2" charset="2"/>
              </a:rPr>
              <a:t> must be computed before the encryption of the first block can begin</a:t>
            </a:r>
          </a:p>
          <a:p>
            <a:pPr>
              <a:lnSpc>
                <a:spcPct val="150000"/>
              </a:lnSpc>
            </a:pPr>
            <a:endParaRPr lang="en-US" sz="2400" dirty="0"/>
          </a:p>
        </p:txBody>
      </p:sp>
      <p:sp>
        <p:nvSpPr>
          <p:cNvPr id="4" name="Slide Number Placeholder 3">
            <a:extLst>
              <a:ext uri="{FF2B5EF4-FFF2-40B4-BE49-F238E27FC236}">
                <a16:creationId xmlns:a16="http://schemas.microsoft.com/office/drawing/2014/main" xmlns="" id="{B37D0AF8-C425-E64E-B4C3-42CDCD7C8BCC}"/>
              </a:ext>
            </a:extLst>
          </p:cNvPr>
          <p:cNvSpPr>
            <a:spLocks noGrp="1"/>
          </p:cNvSpPr>
          <p:nvPr>
            <p:ph type="sldNum" sz="quarter" idx="12"/>
          </p:nvPr>
        </p:nvSpPr>
        <p:spPr/>
        <p:txBody>
          <a:bodyPr/>
          <a:lstStyle/>
          <a:p>
            <a:fld id="{708448B6-F1B9-5748-85E5-359D81A0091F}" type="slidenum">
              <a:rPr lang="en-US" smtClean="0"/>
              <a:t>16</a:t>
            </a:fld>
            <a:endParaRPr lang="en-US"/>
          </a:p>
        </p:txBody>
      </p:sp>
    </p:spTree>
    <p:extLst>
      <p:ext uri="{BB962C8B-B14F-4D97-AF65-F5344CB8AC3E}">
        <p14:creationId xmlns:p14="http://schemas.microsoft.com/office/powerpoint/2010/main" val="314678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59118-398A-8542-8719-33113797487E}"/>
              </a:ext>
            </a:extLst>
          </p:cNvPr>
          <p:cNvSpPr>
            <a:spLocks noGrp="1"/>
          </p:cNvSpPr>
          <p:nvPr>
            <p:ph type="title"/>
          </p:nvPr>
        </p:nvSpPr>
        <p:spPr/>
        <p:txBody>
          <a:bodyPr/>
          <a:lstStyle/>
          <a:p>
            <a:r>
              <a:rPr lang="de-DE" altLang="en-US" dirty="0">
                <a:ea typeface="ＭＳ Ｐゴシック" panose="020B0600070205080204" pitchFamily="34" charset="-128"/>
              </a:rPr>
              <a:t>Implementation in Software</a:t>
            </a:r>
            <a:endParaRPr lang="en-US" dirty="0"/>
          </a:p>
        </p:txBody>
      </p:sp>
      <p:sp>
        <p:nvSpPr>
          <p:cNvPr id="3" name="Content Placeholder 2">
            <a:extLst>
              <a:ext uri="{FF2B5EF4-FFF2-40B4-BE49-F238E27FC236}">
                <a16:creationId xmlns:a16="http://schemas.microsoft.com/office/drawing/2014/main" xmlns="" id="{728C78A0-E03A-DD44-AEF2-6D79D3C7D7B3}"/>
              </a:ext>
            </a:extLst>
          </p:cNvPr>
          <p:cNvSpPr>
            <a:spLocks noGrp="1"/>
          </p:cNvSpPr>
          <p:nvPr>
            <p:ph idx="1"/>
          </p:nvPr>
        </p:nvSpPr>
        <p:spPr/>
        <p:txBody>
          <a:bodyPr>
            <a:normAutofit fontScale="77500" lnSpcReduction="20000"/>
          </a:bodyPr>
          <a:lstStyle/>
          <a:p>
            <a:r>
              <a:rPr lang="de-DE" altLang="en-US" dirty="0" err="1">
                <a:ea typeface="ＭＳ Ｐゴシック" panose="020B0600070205080204" pitchFamily="34" charset="-128"/>
              </a:rPr>
              <a:t>One</a:t>
            </a:r>
            <a:r>
              <a:rPr lang="de-DE" altLang="en-US" dirty="0">
                <a:ea typeface="ＭＳ Ｐゴシック" panose="020B0600070205080204" pitchFamily="34" charset="-128"/>
              </a:rPr>
              <a:t> </a:t>
            </a:r>
            <a:r>
              <a:rPr lang="de-DE" altLang="en-US" dirty="0" err="1">
                <a:ea typeface="ＭＳ Ｐゴシック" panose="020B0600070205080204" pitchFamily="34" charset="-128"/>
              </a:rPr>
              <a:t>requirement</a:t>
            </a:r>
            <a:r>
              <a:rPr lang="de-DE" altLang="en-US" dirty="0">
                <a:ea typeface="ＭＳ Ｐゴシック" panose="020B0600070205080204" pitchFamily="34" charset="-128"/>
              </a:rPr>
              <a:t> </a:t>
            </a:r>
            <a:r>
              <a:rPr lang="de-DE" altLang="en-US" dirty="0" err="1">
                <a:ea typeface="ＭＳ Ｐゴシック" panose="020B0600070205080204" pitchFamily="34" charset="-128"/>
              </a:rPr>
              <a:t>of</a:t>
            </a:r>
            <a:r>
              <a:rPr lang="de-DE" altLang="en-US" dirty="0">
                <a:ea typeface="ＭＳ Ｐゴシック" panose="020B0600070205080204" pitchFamily="34" charset="-128"/>
              </a:rPr>
              <a:t> AES was </a:t>
            </a:r>
            <a:r>
              <a:rPr lang="de-DE" altLang="en-US" dirty="0" err="1">
                <a:ea typeface="ＭＳ Ｐゴシック" panose="020B0600070205080204" pitchFamily="34" charset="-128"/>
              </a:rPr>
              <a:t>the</a:t>
            </a:r>
            <a:r>
              <a:rPr lang="de-DE" altLang="en-US" dirty="0">
                <a:ea typeface="ＭＳ Ｐゴシック" panose="020B0600070205080204" pitchFamily="34" charset="-128"/>
              </a:rPr>
              <a:t> </a:t>
            </a:r>
            <a:r>
              <a:rPr lang="de-DE" altLang="en-US" dirty="0" err="1">
                <a:ea typeface="ＭＳ Ｐゴシック" panose="020B0600070205080204" pitchFamily="34" charset="-128"/>
              </a:rPr>
              <a:t>possibility</a:t>
            </a:r>
            <a:r>
              <a:rPr lang="de-DE" altLang="en-US" dirty="0">
                <a:ea typeface="ＭＳ Ｐゴシック" panose="020B0600070205080204" pitchFamily="34" charset="-128"/>
              </a:rPr>
              <a:t> </a:t>
            </a:r>
            <a:r>
              <a:rPr lang="de-DE" altLang="en-US" dirty="0" err="1">
                <a:ea typeface="ＭＳ Ｐゴシック" panose="020B0600070205080204" pitchFamily="34" charset="-128"/>
              </a:rPr>
              <a:t>of</a:t>
            </a:r>
            <a:r>
              <a:rPr lang="de-DE" altLang="en-US" dirty="0">
                <a:ea typeface="ＭＳ Ｐゴシック" panose="020B0600070205080204" pitchFamily="34" charset="-128"/>
              </a:rPr>
              <a:t> an </a:t>
            </a:r>
            <a:r>
              <a:rPr lang="de-DE" altLang="en-US" dirty="0" err="1">
                <a:ea typeface="ＭＳ Ｐゴシック" panose="020B0600070205080204" pitchFamily="34" charset="-128"/>
              </a:rPr>
              <a:t>efficient</a:t>
            </a:r>
            <a:r>
              <a:rPr lang="de-DE" altLang="en-US" dirty="0">
                <a:ea typeface="ＭＳ Ｐゴシック" panose="020B0600070205080204" pitchFamily="34" charset="-128"/>
              </a:rPr>
              <a:t> </a:t>
            </a:r>
            <a:r>
              <a:rPr lang="de-DE" altLang="en-US" dirty="0" err="1">
                <a:ea typeface="ＭＳ Ｐゴシック" panose="020B0600070205080204" pitchFamily="34" charset="-128"/>
              </a:rPr>
              <a:t>software</a:t>
            </a:r>
            <a:r>
              <a:rPr lang="de-DE" altLang="en-US" dirty="0">
                <a:ea typeface="ＭＳ Ｐゴシック" panose="020B0600070205080204" pitchFamily="34" charset="-128"/>
              </a:rPr>
              <a:t> </a:t>
            </a:r>
            <a:r>
              <a:rPr lang="de-DE" altLang="en-US" dirty="0" err="1">
                <a:ea typeface="ＭＳ Ｐゴシック" panose="020B0600070205080204" pitchFamily="34" charset="-128"/>
              </a:rPr>
              <a:t>implementation</a:t>
            </a:r>
            <a:endParaRPr lang="de-DE" altLang="en-US" dirty="0">
              <a:ea typeface="ＭＳ Ｐゴシック" panose="020B0600070205080204" pitchFamily="34" charset="-128"/>
            </a:endParaRPr>
          </a:p>
          <a:p>
            <a:endParaRPr lang="de-DE" altLang="en-US" sz="1400" dirty="0">
              <a:ea typeface="ＭＳ Ｐゴシック" panose="020B0600070205080204" pitchFamily="34" charset="-128"/>
            </a:endParaRPr>
          </a:p>
          <a:p>
            <a:r>
              <a:rPr lang="de-DE" altLang="en-US" dirty="0" err="1">
                <a:ea typeface="ＭＳ Ｐゴシック" panose="020B0600070205080204" pitchFamily="34" charset="-128"/>
              </a:rPr>
              <a:t>Straightforward</a:t>
            </a:r>
            <a:r>
              <a:rPr lang="de-DE" altLang="en-US" dirty="0">
                <a:ea typeface="ＭＳ Ｐゴシック" panose="020B0600070205080204" pitchFamily="34" charset="-128"/>
              </a:rPr>
              <a:t> </a:t>
            </a:r>
            <a:r>
              <a:rPr lang="de-DE" altLang="en-US" dirty="0" err="1">
                <a:ea typeface="ＭＳ Ｐゴシック" panose="020B0600070205080204" pitchFamily="34" charset="-128"/>
              </a:rPr>
              <a:t>implementation</a:t>
            </a:r>
            <a:r>
              <a:rPr lang="de-DE" altLang="en-US" dirty="0">
                <a:ea typeface="ＭＳ Ｐゴシック" panose="020B0600070205080204" pitchFamily="34" charset="-128"/>
              </a:rPr>
              <a:t> </a:t>
            </a:r>
            <a:r>
              <a:rPr lang="de-DE" altLang="en-US" dirty="0" err="1">
                <a:ea typeface="ＭＳ Ｐゴシック" panose="020B0600070205080204" pitchFamily="34" charset="-128"/>
              </a:rPr>
              <a:t>is</a:t>
            </a:r>
            <a:r>
              <a:rPr lang="de-DE" altLang="en-US" dirty="0">
                <a:ea typeface="ＭＳ Ｐゴシック" panose="020B0600070205080204" pitchFamily="34" charset="-128"/>
              </a:rPr>
              <a:t> </a:t>
            </a:r>
            <a:r>
              <a:rPr lang="de-DE" altLang="en-US" dirty="0" err="1">
                <a:ea typeface="ＭＳ Ｐゴシック" panose="020B0600070205080204" pitchFamily="34" charset="-128"/>
              </a:rPr>
              <a:t>well</a:t>
            </a:r>
            <a:r>
              <a:rPr lang="de-DE" altLang="en-US" dirty="0">
                <a:ea typeface="ＭＳ Ｐゴシック" panose="020B0600070205080204" pitchFamily="34" charset="-128"/>
              </a:rPr>
              <a:t> </a:t>
            </a:r>
            <a:r>
              <a:rPr lang="de-DE" altLang="en-US" dirty="0" err="1">
                <a:ea typeface="ＭＳ Ｐゴシック" panose="020B0600070205080204" pitchFamily="34" charset="-128"/>
              </a:rPr>
              <a:t>suited</a:t>
            </a:r>
            <a:r>
              <a:rPr lang="de-DE" altLang="en-US" dirty="0">
                <a:ea typeface="ＭＳ Ｐゴシック" panose="020B0600070205080204" pitchFamily="34" charset="-128"/>
              </a:rPr>
              <a:t> </a:t>
            </a:r>
            <a:r>
              <a:rPr lang="de-DE" altLang="en-US" dirty="0" err="1">
                <a:ea typeface="ＭＳ Ｐゴシック" panose="020B0600070205080204" pitchFamily="34" charset="-128"/>
              </a:rPr>
              <a:t>for</a:t>
            </a:r>
            <a:r>
              <a:rPr lang="de-DE" altLang="en-US" dirty="0">
                <a:ea typeface="ＭＳ Ｐゴシック" panose="020B0600070205080204" pitchFamily="34" charset="-128"/>
              </a:rPr>
              <a:t> 8-bit </a:t>
            </a:r>
            <a:r>
              <a:rPr lang="de-DE" altLang="en-US" dirty="0" err="1">
                <a:ea typeface="ＭＳ Ｐゴシック" panose="020B0600070205080204" pitchFamily="34" charset="-128"/>
              </a:rPr>
              <a:t>processors</a:t>
            </a:r>
            <a:r>
              <a:rPr lang="de-DE" altLang="en-US" dirty="0">
                <a:ea typeface="ＭＳ Ｐゴシック" panose="020B0600070205080204" pitchFamily="34" charset="-128"/>
              </a:rPr>
              <a:t> (e.g., smart </a:t>
            </a:r>
            <a:r>
              <a:rPr lang="de-DE" altLang="en-US" dirty="0" err="1">
                <a:ea typeface="ＭＳ Ｐゴシック" panose="020B0600070205080204" pitchFamily="34" charset="-128"/>
              </a:rPr>
              <a:t>cards</a:t>
            </a:r>
            <a:r>
              <a:rPr lang="de-DE" altLang="en-US" dirty="0">
                <a:ea typeface="ＭＳ Ｐゴシック" panose="020B0600070205080204" pitchFamily="34" charset="-128"/>
              </a:rPr>
              <a:t>), but </a:t>
            </a:r>
            <a:r>
              <a:rPr lang="de-DE" altLang="en-US" dirty="0" err="1">
                <a:ea typeface="ＭＳ Ｐゴシック" panose="020B0600070205080204" pitchFamily="34" charset="-128"/>
              </a:rPr>
              <a:t>inefficient</a:t>
            </a:r>
            <a:r>
              <a:rPr lang="de-DE" altLang="en-US" dirty="0">
                <a:ea typeface="ＭＳ Ｐゴシック" panose="020B0600070205080204" pitchFamily="34" charset="-128"/>
              </a:rPr>
              <a:t> on 32-bit </a:t>
            </a:r>
            <a:r>
              <a:rPr lang="de-DE" altLang="en-US" dirty="0" err="1">
                <a:ea typeface="ＭＳ Ｐゴシック" panose="020B0600070205080204" pitchFamily="34" charset="-128"/>
              </a:rPr>
              <a:t>or</a:t>
            </a:r>
            <a:r>
              <a:rPr lang="de-DE" altLang="en-US" dirty="0">
                <a:ea typeface="ＭＳ Ｐゴシック" panose="020B0600070205080204" pitchFamily="34" charset="-128"/>
              </a:rPr>
              <a:t> 64-bit </a:t>
            </a:r>
            <a:r>
              <a:rPr lang="de-DE" altLang="en-US" dirty="0" err="1">
                <a:ea typeface="ＭＳ Ｐゴシック" panose="020B0600070205080204" pitchFamily="34" charset="-128"/>
              </a:rPr>
              <a:t>processors</a:t>
            </a:r>
            <a:endParaRPr lang="de-DE" altLang="en-US" dirty="0">
              <a:ea typeface="ＭＳ Ｐゴシック" panose="020B0600070205080204" pitchFamily="34" charset="-128"/>
            </a:endParaRPr>
          </a:p>
          <a:p>
            <a:pPr lvl="1"/>
            <a:endParaRPr lang="de-DE" altLang="en-US" sz="1300" dirty="0">
              <a:ea typeface="ＭＳ Ｐゴシック" panose="020B0600070205080204" pitchFamily="34" charset="-128"/>
            </a:endParaRPr>
          </a:p>
          <a:p>
            <a:r>
              <a:rPr lang="de-DE" altLang="en-US" dirty="0">
                <a:ea typeface="ＭＳ Ｐゴシック" panose="020B0600070205080204" pitchFamily="34" charset="-128"/>
              </a:rPr>
              <a:t>A </a:t>
            </a:r>
            <a:r>
              <a:rPr lang="de-DE" altLang="en-US" dirty="0" err="1">
                <a:ea typeface="ＭＳ Ｐゴシック" panose="020B0600070205080204" pitchFamily="34" charset="-128"/>
              </a:rPr>
              <a:t>more</a:t>
            </a:r>
            <a:r>
              <a:rPr lang="de-DE" altLang="en-US" dirty="0">
                <a:ea typeface="ＭＳ Ｐゴシック" panose="020B0600070205080204" pitchFamily="34" charset="-128"/>
              </a:rPr>
              <a:t> </a:t>
            </a:r>
            <a:r>
              <a:rPr lang="de-DE" altLang="en-US" dirty="0" err="1">
                <a:ea typeface="ＭＳ Ｐゴシック" panose="020B0600070205080204" pitchFamily="34" charset="-128"/>
              </a:rPr>
              <a:t>sophisticated</a:t>
            </a:r>
            <a:r>
              <a:rPr lang="de-DE" altLang="en-US" dirty="0">
                <a:ea typeface="ＭＳ Ｐゴシック" panose="020B0600070205080204" pitchFamily="34" charset="-128"/>
              </a:rPr>
              <a:t> </a:t>
            </a:r>
            <a:r>
              <a:rPr lang="de-DE" altLang="en-US" dirty="0" err="1">
                <a:ea typeface="ＭＳ Ｐゴシック" panose="020B0600070205080204" pitchFamily="34" charset="-128"/>
              </a:rPr>
              <a:t>approach</a:t>
            </a:r>
            <a:r>
              <a:rPr lang="de-DE" altLang="en-US" dirty="0">
                <a:ea typeface="ＭＳ Ｐゴシック" panose="020B0600070205080204" pitchFamily="34" charset="-128"/>
              </a:rPr>
              <a:t>: </a:t>
            </a:r>
            <a:r>
              <a:rPr lang="de-DE" altLang="en-US" dirty="0" err="1">
                <a:ea typeface="ＭＳ Ｐゴシック" panose="020B0600070205080204" pitchFamily="34" charset="-128"/>
              </a:rPr>
              <a:t>Merge</a:t>
            </a:r>
            <a:r>
              <a:rPr lang="de-DE" altLang="en-US" dirty="0">
                <a:ea typeface="ＭＳ Ｐゴシック" panose="020B0600070205080204" pitchFamily="34" charset="-128"/>
              </a:rPr>
              <a:t> all </a:t>
            </a:r>
            <a:r>
              <a:rPr lang="de-DE" altLang="en-US" dirty="0" err="1">
                <a:ea typeface="ＭＳ Ｐゴシック" panose="020B0600070205080204" pitchFamily="34" charset="-128"/>
              </a:rPr>
              <a:t>round</a:t>
            </a:r>
            <a:r>
              <a:rPr lang="de-DE" altLang="en-US" dirty="0">
                <a:ea typeface="ＭＳ Ｐゴシック" panose="020B0600070205080204" pitchFamily="34" charset="-128"/>
              </a:rPr>
              <a:t> </a:t>
            </a:r>
            <a:r>
              <a:rPr lang="de-DE" altLang="en-US" dirty="0" err="1">
                <a:ea typeface="ＭＳ Ｐゴシック" panose="020B0600070205080204" pitchFamily="34" charset="-128"/>
              </a:rPr>
              <a:t>functions</a:t>
            </a:r>
            <a:r>
              <a:rPr lang="de-DE" altLang="en-US" dirty="0">
                <a:ea typeface="ＭＳ Ｐゴシック" panose="020B0600070205080204" pitchFamily="34" charset="-128"/>
              </a:rPr>
              <a:t> (</a:t>
            </a:r>
            <a:r>
              <a:rPr lang="de-DE" altLang="en-US" dirty="0" err="1">
                <a:ea typeface="ＭＳ Ｐゴシック" panose="020B0600070205080204" pitchFamily="34" charset="-128"/>
              </a:rPr>
              <a:t>byte</a:t>
            </a:r>
            <a:r>
              <a:rPr lang="de-DE" altLang="en-US" dirty="0">
                <a:ea typeface="ＭＳ Ｐゴシック" panose="020B0600070205080204" pitchFamily="34" charset="-128"/>
              </a:rPr>
              <a:t> </a:t>
            </a:r>
            <a:r>
              <a:rPr lang="de-DE" altLang="en-US" dirty="0" err="1">
                <a:ea typeface="ＭＳ Ｐゴシック" panose="020B0600070205080204" pitchFamily="34" charset="-128"/>
              </a:rPr>
              <a:t>substitution</a:t>
            </a:r>
            <a:r>
              <a:rPr lang="de-DE" altLang="en-US" dirty="0">
                <a:ea typeface="ＭＳ Ｐゴシック" panose="020B0600070205080204" pitchFamily="34" charset="-128"/>
              </a:rPr>
              <a:t>, </a:t>
            </a:r>
            <a:r>
              <a:rPr lang="de-DE" altLang="en-US" dirty="0" err="1">
                <a:ea typeface="ＭＳ Ｐゴシック" panose="020B0600070205080204" pitchFamily="34" charset="-128"/>
              </a:rPr>
              <a:t>shiftrows</a:t>
            </a:r>
            <a:r>
              <a:rPr lang="de-DE" altLang="en-US" dirty="0">
                <a:ea typeface="ＭＳ Ｐゴシック" panose="020B0600070205080204" pitchFamily="34" charset="-128"/>
              </a:rPr>
              <a:t>, </a:t>
            </a:r>
            <a:r>
              <a:rPr lang="de-DE" altLang="en-US" dirty="0" err="1">
                <a:ea typeface="ＭＳ Ｐゴシック" panose="020B0600070205080204" pitchFamily="34" charset="-128"/>
              </a:rPr>
              <a:t>mixcolumn</a:t>
            </a:r>
            <a:r>
              <a:rPr lang="de-DE" altLang="en-US" dirty="0">
                <a:ea typeface="ＭＳ Ｐゴシック" panose="020B0600070205080204" pitchFamily="34" charset="-128"/>
              </a:rPr>
              <a:t>, </a:t>
            </a:r>
            <a:r>
              <a:rPr lang="de-DE" altLang="en-US" dirty="0" err="1">
                <a:ea typeface="ＭＳ Ｐゴシック" panose="020B0600070205080204" pitchFamily="34" charset="-128"/>
              </a:rPr>
              <a:t>except</a:t>
            </a:r>
            <a:r>
              <a:rPr lang="de-DE" altLang="en-US" dirty="0">
                <a:ea typeface="ＭＳ Ｐゴシック" panose="020B0600070205080204" pitchFamily="34" charset="-128"/>
              </a:rPr>
              <a:t> </a:t>
            </a:r>
            <a:r>
              <a:rPr lang="de-DE" altLang="en-US" dirty="0" err="1">
                <a:ea typeface="ＭＳ Ｐゴシック" panose="020B0600070205080204" pitchFamily="34" charset="-128"/>
              </a:rPr>
              <a:t>key</a:t>
            </a:r>
            <a:r>
              <a:rPr lang="de-DE" altLang="en-US" dirty="0">
                <a:ea typeface="ＭＳ Ｐゴシック" panose="020B0600070205080204" pitchFamily="34" charset="-128"/>
              </a:rPr>
              <a:t> </a:t>
            </a:r>
            <a:r>
              <a:rPr lang="de-DE" altLang="en-US" dirty="0" err="1">
                <a:ea typeface="ＭＳ Ｐゴシック" panose="020B0600070205080204" pitchFamily="34" charset="-128"/>
              </a:rPr>
              <a:t>addition</a:t>
            </a:r>
            <a:r>
              <a:rPr lang="de-DE" altLang="en-US" dirty="0">
                <a:ea typeface="ＭＳ Ｐゴシック" panose="020B0600070205080204" pitchFamily="34" charset="-128"/>
              </a:rPr>
              <a:t>) </a:t>
            </a:r>
            <a:r>
              <a:rPr lang="de-DE" altLang="en-US" dirty="0" err="1">
                <a:ea typeface="ＭＳ Ｐゴシック" panose="020B0600070205080204" pitchFamily="34" charset="-128"/>
              </a:rPr>
              <a:t>into</a:t>
            </a:r>
            <a:r>
              <a:rPr lang="de-DE" altLang="en-US" dirty="0">
                <a:ea typeface="ＭＳ Ｐゴシック" panose="020B0600070205080204" pitchFamily="34" charset="-128"/>
              </a:rPr>
              <a:t> </a:t>
            </a:r>
            <a:r>
              <a:rPr lang="de-DE" altLang="en-US" dirty="0" err="1">
                <a:ea typeface="ＭＳ Ｐゴシック" panose="020B0600070205080204" pitchFamily="34" charset="-128"/>
              </a:rPr>
              <a:t>one</a:t>
            </a:r>
            <a:r>
              <a:rPr lang="de-DE" altLang="en-US" dirty="0">
                <a:ea typeface="ＭＳ Ｐゴシック" panose="020B0600070205080204" pitchFamily="34" charset="-128"/>
              </a:rPr>
              <a:t> </a:t>
            </a:r>
            <a:r>
              <a:rPr lang="de-DE" altLang="en-US" dirty="0" err="1">
                <a:ea typeface="ＭＳ Ｐゴシック" panose="020B0600070205080204" pitchFamily="34" charset="-128"/>
              </a:rPr>
              <a:t>table</a:t>
            </a:r>
            <a:r>
              <a:rPr lang="de-DE" altLang="en-US" dirty="0">
                <a:ea typeface="ＭＳ Ｐゴシック" panose="020B0600070205080204" pitchFamily="34" charset="-128"/>
              </a:rPr>
              <a:t> </a:t>
            </a:r>
            <a:r>
              <a:rPr lang="de-DE" altLang="en-US" dirty="0" err="1">
                <a:ea typeface="ＭＳ Ｐゴシック" panose="020B0600070205080204" pitchFamily="34" charset="-128"/>
              </a:rPr>
              <a:t>look-up</a:t>
            </a:r>
            <a:endParaRPr lang="de-DE" altLang="en-US" dirty="0">
              <a:ea typeface="ＭＳ Ｐゴシック" panose="020B0600070205080204" pitchFamily="34" charset="-128"/>
            </a:endParaRPr>
          </a:p>
          <a:p>
            <a:pPr lvl="1"/>
            <a:r>
              <a:rPr lang="de-DE" altLang="en-US" dirty="0">
                <a:ea typeface="ＭＳ Ｐゴシック" panose="020B0600070205080204" pitchFamily="34" charset="-128"/>
              </a:rPr>
              <a:t>This </a:t>
            </a:r>
            <a:r>
              <a:rPr lang="de-DE" altLang="en-US" dirty="0" err="1">
                <a:ea typeface="ＭＳ Ｐゴシック" panose="020B0600070205080204" pitchFamily="34" charset="-128"/>
              </a:rPr>
              <a:t>results</a:t>
            </a:r>
            <a:r>
              <a:rPr lang="de-DE" altLang="en-US" dirty="0">
                <a:ea typeface="ＭＳ Ｐゴシック" panose="020B0600070205080204" pitchFamily="34" charset="-128"/>
              </a:rPr>
              <a:t> in </a:t>
            </a:r>
            <a:r>
              <a:rPr lang="de-DE" altLang="en-US" dirty="0" err="1">
                <a:ea typeface="ＭＳ Ｐゴシック" panose="020B0600070205080204" pitchFamily="34" charset="-128"/>
              </a:rPr>
              <a:t>four</a:t>
            </a:r>
            <a:r>
              <a:rPr lang="de-DE" altLang="en-US" dirty="0">
                <a:ea typeface="ＭＳ Ｐゴシック" panose="020B0600070205080204" pitchFamily="34" charset="-128"/>
              </a:rPr>
              <a:t> </a:t>
            </a:r>
            <a:r>
              <a:rPr lang="de-DE" altLang="en-US" dirty="0" err="1">
                <a:ea typeface="ＭＳ Ｐゴシック" panose="020B0600070205080204" pitchFamily="34" charset="-128"/>
              </a:rPr>
              <a:t>tables</a:t>
            </a:r>
            <a:r>
              <a:rPr lang="de-DE" altLang="en-US" dirty="0">
                <a:ea typeface="ＭＳ Ｐゴシック" panose="020B0600070205080204" pitchFamily="34" charset="-128"/>
              </a:rPr>
              <a:t> </a:t>
            </a:r>
            <a:r>
              <a:rPr lang="de-DE" altLang="en-US" dirty="0" err="1">
                <a:ea typeface="ＭＳ Ｐゴシック" panose="020B0600070205080204" pitchFamily="34" charset="-128"/>
              </a:rPr>
              <a:t>with</a:t>
            </a:r>
            <a:r>
              <a:rPr lang="de-DE" altLang="en-US" dirty="0">
                <a:ea typeface="ＭＳ Ｐゴシック" panose="020B0600070205080204" pitchFamily="34" charset="-128"/>
              </a:rPr>
              <a:t> 256 </a:t>
            </a:r>
            <a:r>
              <a:rPr lang="de-DE" altLang="en-US" dirty="0" err="1">
                <a:ea typeface="ＭＳ Ｐゴシック" panose="020B0600070205080204" pitchFamily="34" charset="-128"/>
              </a:rPr>
              <a:t>entries</a:t>
            </a:r>
            <a:r>
              <a:rPr lang="de-DE" altLang="en-US" dirty="0">
                <a:ea typeface="ＭＳ Ｐゴシック" panose="020B0600070205080204" pitchFamily="34" charset="-128"/>
              </a:rPr>
              <a:t>, </a:t>
            </a:r>
            <a:r>
              <a:rPr lang="de-DE" altLang="en-US" dirty="0" err="1">
                <a:ea typeface="ＭＳ Ｐゴシック" panose="020B0600070205080204" pitchFamily="34" charset="-128"/>
              </a:rPr>
              <a:t>where</a:t>
            </a:r>
            <a:r>
              <a:rPr lang="de-DE" altLang="en-US" dirty="0">
                <a:ea typeface="ＭＳ Ｐゴシック" panose="020B0600070205080204" pitchFamily="34" charset="-128"/>
              </a:rPr>
              <a:t> </a:t>
            </a:r>
            <a:r>
              <a:rPr lang="de-DE" altLang="en-US" dirty="0" err="1">
                <a:ea typeface="ＭＳ Ｐゴシック" panose="020B0600070205080204" pitchFamily="34" charset="-128"/>
              </a:rPr>
              <a:t>each</a:t>
            </a:r>
            <a:r>
              <a:rPr lang="de-DE" altLang="en-US" dirty="0">
                <a:ea typeface="ＭＳ Ｐゴシック" panose="020B0600070205080204" pitchFamily="34" charset="-128"/>
              </a:rPr>
              <a:t> </a:t>
            </a:r>
            <a:r>
              <a:rPr lang="de-DE" altLang="en-US" dirty="0" err="1">
                <a:ea typeface="ＭＳ Ｐゴシック" panose="020B0600070205080204" pitchFamily="34" charset="-128"/>
              </a:rPr>
              <a:t>entry</a:t>
            </a:r>
            <a:r>
              <a:rPr lang="de-DE" altLang="en-US" dirty="0">
                <a:ea typeface="ＭＳ Ｐゴシック" panose="020B0600070205080204" pitchFamily="34" charset="-128"/>
              </a:rPr>
              <a:t> </a:t>
            </a:r>
            <a:r>
              <a:rPr lang="de-DE" altLang="en-US" dirty="0" err="1">
                <a:ea typeface="ＭＳ Ｐゴシック" panose="020B0600070205080204" pitchFamily="34" charset="-128"/>
              </a:rPr>
              <a:t>is</a:t>
            </a:r>
            <a:r>
              <a:rPr lang="de-DE" altLang="en-US" dirty="0">
                <a:ea typeface="ＭＳ Ｐゴシック" panose="020B0600070205080204" pitchFamily="34" charset="-128"/>
              </a:rPr>
              <a:t> 32 </a:t>
            </a:r>
            <a:r>
              <a:rPr lang="de-DE" altLang="en-US" dirty="0" err="1">
                <a:ea typeface="ＭＳ Ｐゴシック" panose="020B0600070205080204" pitchFamily="34" charset="-128"/>
              </a:rPr>
              <a:t>bits</a:t>
            </a:r>
            <a:r>
              <a:rPr lang="de-DE" altLang="en-US" dirty="0">
                <a:ea typeface="ＭＳ Ｐゴシック" panose="020B0600070205080204" pitchFamily="34" charset="-128"/>
              </a:rPr>
              <a:t> </a:t>
            </a:r>
            <a:r>
              <a:rPr lang="de-DE" altLang="en-US" dirty="0" err="1">
                <a:ea typeface="ＭＳ Ｐゴシック" panose="020B0600070205080204" pitchFamily="34" charset="-128"/>
              </a:rPr>
              <a:t>wide</a:t>
            </a:r>
            <a:endParaRPr lang="de-DE" altLang="en-US" dirty="0">
              <a:ea typeface="ＭＳ Ｐゴシック" panose="020B0600070205080204" pitchFamily="34" charset="-128"/>
            </a:endParaRPr>
          </a:p>
          <a:p>
            <a:pPr lvl="1"/>
            <a:r>
              <a:rPr lang="de-DE" altLang="en-US" dirty="0">
                <a:ea typeface="ＭＳ Ｐゴシック" panose="020B0600070205080204" pitchFamily="34" charset="-128"/>
              </a:rPr>
              <a:t>In </a:t>
            </a:r>
            <a:r>
              <a:rPr lang="de-DE" altLang="en-US" dirty="0" err="1">
                <a:ea typeface="ＭＳ Ｐゴシック" panose="020B0600070205080204" pitchFamily="34" charset="-128"/>
              </a:rPr>
              <a:t>one</a:t>
            </a:r>
            <a:r>
              <a:rPr lang="de-DE" altLang="en-US" dirty="0">
                <a:ea typeface="ＭＳ Ｐゴシック" panose="020B0600070205080204" pitchFamily="34" charset="-128"/>
              </a:rPr>
              <a:t> </a:t>
            </a:r>
            <a:r>
              <a:rPr lang="de-DE" altLang="en-US" dirty="0" err="1">
                <a:ea typeface="ＭＳ Ｐゴシック" panose="020B0600070205080204" pitchFamily="34" charset="-128"/>
              </a:rPr>
              <a:t>round</a:t>
            </a:r>
            <a:r>
              <a:rPr lang="de-DE" altLang="en-US" dirty="0">
                <a:ea typeface="ＭＳ Ｐゴシック" panose="020B0600070205080204" pitchFamily="34" charset="-128"/>
              </a:rPr>
              <a:t>, </a:t>
            </a:r>
            <a:r>
              <a:rPr lang="de-DE" altLang="en-US" dirty="0" err="1">
                <a:ea typeface="ＭＳ Ｐゴシック" panose="020B0600070205080204" pitchFamily="34" charset="-128"/>
              </a:rPr>
              <a:t>four</a:t>
            </a:r>
            <a:r>
              <a:rPr lang="de-DE" altLang="en-US" dirty="0">
                <a:ea typeface="ＭＳ Ｐゴシック" panose="020B0600070205080204" pitchFamily="34" charset="-128"/>
              </a:rPr>
              <a:t> </a:t>
            </a:r>
            <a:r>
              <a:rPr lang="de-DE" altLang="en-US" dirty="0" err="1">
                <a:ea typeface="ＭＳ Ｐゴシック" panose="020B0600070205080204" pitchFamily="34" charset="-128"/>
              </a:rPr>
              <a:t>tables</a:t>
            </a:r>
            <a:r>
              <a:rPr lang="de-DE" altLang="en-US" dirty="0">
                <a:ea typeface="ＭＳ Ｐゴシック" panose="020B0600070205080204" pitchFamily="34" charset="-128"/>
              </a:rPr>
              <a:t> </a:t>
            </a:r>
            <a:r>
              <a:rPr lang="de-DE" altLang="en-US" dirty="0" err="1">
                <a:ea typeface="ＭＳ Ｐゴシック" panose="020B0600070205080204" pitchFamily="34" charset="-128"/>
              </a:rPr>
              <a:t>yields</a:t>
            </a:r>
            <a:r>
              <a:rPr lang="de-DE" altLang="en-US" dirty="0">
                <a:ea typeface="ＭＳ Ｐゴシック" panose="020B0600070205080204" pitchFamily="34" charset="-128"/>
              </a:rPr>
              <a:t> 32 </a:t>
            </a:r>
            <a:r>
              <a:rPr lang="de-DE" altLang="en-US" dirty="0" err="1">
                <a:ea typeface="ＭＳ Ｐゴシック" panose="020B0600070205080204" pitchFamily="34" charset="-128"/>
              </a:rPr>
              <a:t>output</a:t>
            </a:r>
            <a:r>
              <a:rPr lang="de-DE" altLang="en-US" dirty="0">
                <a:ea typeface="ＭＳ Ｐゴシック" panose="020B0600070205080204" pitchFamily="34" charset="-128"/>
              </a:rPr>
              <a:t> </a:t>
            </a:r>
            <a:r>
              <a:rPr lang="de-DE" altLang="en-US" dirty="0" err="1">
                <a:ea typeface="ＭＳ Ｐゴシック" panose="020B0600070205080204" pitchFamily="34" charset="-128"/>
              </a:rPr>
              <a:t>bits</a:t>
            </a:r>
            <a:r>
              <a:rPr lang="de-DE" altLang="en-US" dirty="0">
                <a:ea typeface="ＭＳ Ｐゴシック" panose="020B0600070205080204" pitchFamily="34" charset="-128"/>
              </a:rPr>
              <a:t>, </a:t>
            </a:r>
            <a:r>
              <a:rPr lang="de-DE" altLang="en-US" dirty="0" err="1">
                <a:ea typeface="ＭＳ Ｐゴシック" panose="020B0600070205080204" pitchFamily="34" charset="-128"/>
              </a:rPr>
              <a:t>which</a:t>
            </a:r>
            <a:r>
              <a:rPr lang="de-DE" altLang="en-US" dirty="0">
                <a:ea typeface="ＭＳ Ｐゴシック" panose="020B0600070205080204" pitchFamily="34" charset="-128"/>
              </a:rPr>
              <a:t> </a:t>
            </a:r>
            <a:r>
              <a:rPr lang="de-DE" altLang="en-US" dirty="0" err="1">
                <a:ea typeface="ＭＳ Ｐゴシック" panose="020B0600070205080204" pitchFamily="34" charset="-128"/>
              </a:rPr>
              <a:t>can</a:t>
            </a:r>
            <a:r>
              <a:rPr lang="de-DE" altLang="en-US" dirty="0">
                <a:ea typeface="ＭＳ Ｐゴシック" panose="020B0600070205080204" pitchFamily="34" charset="-128"/>
              </a:rPr>
              <a:t> </a:t>
            </a:r>
            <a:r>
              <a:rPr lang="de-DE" altLang="en-US" dirty="0" err="1">
                <a:ea typeface="ＭＳ Ｐゴシック" panose="020B0600070205080204" pitchFamily="34" charset="-128"/>
              </a:rPr>
              <a:t>be</a:t>
            </a:r>
            <a:r>
              <a:rPr lang="de-DE" altLang="en-US" dirty="0">
                <a:ea typeface="ＭＳ Ｐゴシック" panose="020B0600070205080204" pitchFamily="34" charset="-128"/>
              </a:rPr>
              <a:t> </a:t>
            </a:r>
            <a:r>
              <a:rPr lang="de-DE" altLang="en-US" dirty="0" err="1">
                <a:ea typeface="ＭＳ Ｐゴシック" panose="020B0600070205080204" pitchFamily="34" charset="-128"/>
              </a:rPr>
              <a:t>computed</a:t>
            </a:r>
            <a:r>
              <a:rPr lang="de-DE" altLang="en-US" dirty="0">
                <a:ea typeface="ＭＳ Ｐゴシック" panose="020B0600070205080204" pitchFamily="34" charset="-128"/>
              </a:rPr>
              <a:t> </a:t>
            </a:r>
            <a:r>
              <a:rPr lang="de-DE" altLang="en-US" dirty="0" err="1">
                <a:ea typeface="ＭＳ Ｐゴシック" panose="020B0600070205080204" pitchFamily="34" charset="-128"/>
              </a:rPr>
              <a:t>with</a:t>
            </a:r>
            <a:r>
              <a:rPr lang="de-DE" altLang="en-US" dirty="0">
                <a:ea typeface="ＭＳ Ｐゴシック" panose="020B0600070205080204" pitchFamily="34" charset="-128"/>
              </a:rPr>
              <a:t> 16 </a:t>
            </a:r>
            <a:r>
              <a:rPr lang="de-DE" altLang="en-US" dirty="0" err="1">
                <a:ea typeface="ＭＳ Ｐゴシック" panose="020B0600070205080204" pitchFamily="34" charset="-128"/>
              </a:rPr>
              <a:t>table</a:t>
            </a:r>
            <a:r>
              <a:rPr lang="de-DE" altLang="en-US" dirty="0">
                <a:ea typeface="ＭＳ Ｐゴシック" panose="020B0600070205080204" pitchFamily="34" charset="-128"/>
              </a:rPr>
              <a:t> </a:t>
            </a:r>
            <a:r>
              <a:rPr lang="de-DE" altLang="en-US" dirty="0" err="1">
                <a:ea typeface="ＭＳ Ｐゴシック" panose="020B0600070205080204" pitchFamily="34" charset="-128"/>
              </a:rPr>
              <a:t>look-ups</a:t>
            </a:r>
            <a:endParaRPr lang="de-DE" altLang="en-US" dirty="0">
              <a:ea typeface="ＭＳ Ｐゴシック" panose="020B0600070205080204" pitchFamily="34" charset="-128"/>
            </a:endParaRPr>
          </a:p>
          <a:p>
            <a:pPr lvl="1"/>
            <a:endParaRPr lang="de-DE" altLang="en-US" sz="1300" dirty="0">
              <a:ea typeface="ＭＳ Ｐゴシック" panose="020B0600070205080204" pitchFamily="34" charset="-128"/>
            </a:endParaRPr>
          </a:p>
          <a:p>
            <a:r>
              <a:rPr lang="de-DE" altLang="en-US" dirty="0" err="1">
                <a:ea typeface="ＭＳ Ｐゴシック" panose="020B0600070205080204" pitchFamily="34" charset="-128"/>
              </a:rPr>
              <a:t>Typical</a:t>
            </a:r>
            <a:r>
              <a:rPr lang="de-DE" altLang="en-US" dirty="0">
                <a:ea typeface="ＭＳ Ｐゴシック" panose="020B0600070205080204" pitchFamily="34" charset="-128"/>
              </a:rPr>
              <a:t> SW </a:t>
            </a:r>
            <a:r>
              <a:rPr lang="de-DE" altLang="en-US" dirty="0" err="1">
                <a:ea typeface="ＭＳ Ｐゴシック" panose="020B0600070205080204" pitchFamily="34" charset="-128"/>
              </a:rPr>
              <a:t>speeds</a:t>
            </a:r>
            <a:r>
              <a:rPr lang="de-DE" altLang="en-US" dirty="0">
                <a:ea typeface="ＭＳ Ｐゴシック" panose="020B0600070205080204" pitchFamily="34" charset="-128"/>
              </a:rPr>
              <a:t> </a:t>
            </a:r>
            <a:r>
              <a:rPr lang="de-DE" altLang="en-US" dirty="0" err="1">
                <a:ea typeface="ＭＳ Ｐゴシック" panose="020B0600070205080204" pitchFamily="34" charset="-128"/>
              </a:rPr>
              <a:t>are</a:t>
            </a:r>
            <a:r>
              <a:rPr lang="de-DE" altLang="en-US" dirty="0">
                <a:ea typeface="ＭＳ Ｐゴシック" panose="020B0600070205080204" pitchFamily="34" charset="-128"/>
              </a:rPr>
              <a:t> </a:t>
            </a:r>
            <a:r>
              <a:rPr lang="de-DE" altLang="en-US" dirty="0" err="1">
                <a:ea typeface="ＭＳ Ｐゴシック" panose="020B0600070205080204" pitchFamily="34" charset="-128"/>
              </a:rPr>
              <a:t>more</a:t>
            </a:r>
            <a:r>
              <a:rPr lang="de-DE" altLang="en-US" dirty="0">
                <a:ea typeface="ＭＳ Ｐゴシック" panose="020B0600070205080204" pitchFamily="34" charset="-128"/>
              </a:rPr>
              <a:t> </a:t>
            </a:r>
            <a:r>
              <a:rPr lang="de-DE" altLang="en-US" dirty="0" err="1">
                <a:ea typeface="ＭＳ Ｐゴシック" panose="020B0600070205080204" pitchFamily="34" charset="-128"/>
              </a:rPr>
              <a:t>than</a:t>
            </a:r>
            <a:r>
              <a:rPr lang="de-DE" altLang="en-US" dirty="0">
                <a:ea typeface="ＭＳ Ｐゴシック" panose="020B0600070205080204" pitchFamily="34" charset="-128"/>
              </a:rPr>
              <a:t> 1.6 </a:t>
            </a:r>
            <a:r>
              <a:rPr lang="de-DE" altLang="en-US" dirty="0" err="1">
                <a:ea typeface="ＭＳ Ｐゴシック" panose="020B0600070205080204" pitchFamily="34" charset="-128"/>
              </a:rPr>
              <a:t>Gbit</a:t>
            </a:r>
            <a:r>
              <a:rPr lang="de-DE" altLang="en-US" dirty="0">
                <a:ea typeface="ＭＳ Ｐゴシック" panose="020B0600070205080204" pitchFamily="34" charset="-128"/>
              </a:rPr>
              <a:t>/s on modern 64-bit </a:t>
            </a:r>
            <a:r>
              <a:rPr lang="de-DE" altLang="en-US" dirty="0" err="1">
                <a:ea typeface="ＭＳ Ｐゴシック" panose="020B0600070205080204" pitchFamily="34" charset="-128"/>
              </a:rPr>
              <a:t>processors</a:t>
            </a:r>
            <a:endParaRPr lang="de-DE" altLang="en-US" dirty="0">
              <a:ea typeface="ＭＳ Ｐゴシック" panose="020B0600070205080204" pitchFamily="34" charset="-128"/>
            </a:endParaRPr>
          </a:p>
          <a:p>
            <a:endParaRPr lang="en-US" dirty="0"/>
          </a:p>
        </p:txBody>
      </p:sp>
      <p:sp>
        <p:nvSpPr>
          <p:cNvPr id="4" name="Slide Number Placeholder 3">
            <a:extLst>
              <a:ext uri="{FF2B5EF4-FFF2-40B4-BE49-F238E27FC236}">
                <a16:creationId xmlns:a16="http://schemas.microsoft.com/office/drawing/2014/main" xmlns="" id="{6FE065F0-22F2-9E45-8DEE-806D71E490BC}"/>
              </a:ext>
            </a:extLst>
          </p:cNvPr>
          <p:cNvSpPr>
            <a:spLocks noGrp="1"/>
          </p:cNvSpPr>
          <p:nvPr>
            <p:ph type="sldNum" sz="quarter" idx="12"/>
          </p:nvPr>
        </p:nvSpPr>
        <p:spPr/>
        <p:txBody>
          <a:bodyPr/>
          <a:lstStyle/>
          <a:p>
            <a:fld id="{708448B6-F1B9-5748-85E5-359D81A0091F}" type="slidenum">
              <a:rPr lang="en-US" smtClean="0"/>
              <a:t>17</a:t>
            </a:fld>
            <a:endParaRPr lang="en-US"/>
          </a:p>
        </p:txBody>
      </p:sp>
    </p:spTree>
    <p:extLst>
      <p:ext uri="{BB962C8B-B14F-4D97-AF65-F5344CB8AC3E}">
        <p14:creationId xmlns:p14="http://schemas.microsoft.com/office/powerpoint/2010/main" val="248460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0B50B-897A-B042-AB09-4D20F27DA1A1}"/>
              </a:ext>
            </a:extLst>
          </p:cNvPr>
          <p:cNvSpPr>
            <a:spLocks noGrp="1"/>
          </p:cNvSpPr>
          <p:nvPr>
            <p:ph type="title"/>
          </p:nvPr>
        </p:nvSpPr>
        <p:spPr/>
        <p:txBody>
          <a:bodyPr/>
          <a:lstStyle/>
          <a:p>
            <a:r>
              <a:rPr lang="en-US" altLang="en-US" dirty="0">
                <a:ea typeface="ＭＳ Ｐゴシック" panose="020B0600070205080204" pitchFamily="34" charset="-128"/>
              </a:rPr>
              <a:t>Security</a:t>
            </a:r>
            <a:endParaRPr lang="en-US" dirty="0"/>
          </a:p>
        </p:txBody>
      </p:sp>
      <p:sp>
        <p:nvSpPr>
          <p:cNvPr id="3" name="Content Placeholder 2">
            <a:extLst>
              <a:ext uri="{FF2B5EF4-FFF2-40B4-BE49-F238E27FC236}">
                <a16:creationId xmlns:a16="http://schemas.microsoft.com/office/drawing/2014/main" xmlns="" id="{EDAD54F8-76F6-0A40-B47A-11CDBDEDDC16}"/>
              </a:ext>
            </a:extLst>
          </p:cNvPr>
          <p:cNvSpPr>
            <a:spLocks noGrp="1"/>
          </p:cNvSpPr>
          <p:nvPr>
            <p:ph idx="1"/>
          </p:nvPr>
        </p:nvSpPr>
        <p:spPr/>
        <p:txBody>
          <a:bodyPr>
            <a:normAutofit/>
          </a:bodyPr>
          <a:lstStyle/>
          <a:p>
            <a:r>
              <a:rPr lang="de-DE" sz="2400" b="1" dirty="0" err="1"/>
              <a:t>Brute-force</a:t>
            </a:r>
            <a:r>
              <a:rPr lang="de-DE" sz="2400" b="1" dirty="0"/>
              <a:t> </a:t>
            </a:r>
            <a:r>
              <a:rPr lang="de-DE" sz="2400" b="1" dirty="0" err="1"/>
              <a:t>attack</a:t>
            </a:r>
            <a:r>
              <a:rPr lang="de-DE" sz="2400" b="1" dirty="0"/>
              <a:t>:</a:t>
            </a:r>
            <a:r>
              <a:rPr lang="de-DE" sz="2400" dirty="0"/>
              <a:t> Due </a:t>
            </a:r>
            <a:r>
              <a:rPr lang="de-DE" sz="2400" dirty="0" err="1"/>
              <a:t>to</a:t>
            </a:r>
            <a:r>
              <a:rPr lang="de-DE" sz="2400" dirty="0"/>
              <a:t> </a:t>
            </a:r>
            <a:r>
              <a:rPr lang="de-DE" sz="2400" dirty="0" err="1"/>
              <a:t>the</a:t>
            </a:r>
            <a:r>
              <a:rPr lang="de-DE" sz="2400" dirty="0"/>
              <a:t> </a:t>
            </a:r>
            <a:r>
              <a:rPr lang="de-DE" sz="2400" dirty="0" err="1"/>
              <a:t>key</a:t>
            </a:r>
            <a:r>
              <a:rPr lang="de-DE" sz="2400" dirty="0"/>
              <a:t> </a:t>
            </a:r>
            <a:r>
              <a:rPr lang="de-DE" sz="2400" dirty="0" err="1"/>
              <a:t>length</a:t>
            </a:r>
            <a:r>
              <a:rPr lang="de-DE" sz="2400" dirty="0"/>
              <a:t> </a:t>
            </a:r>
            <a:r>
              <a:rPr lang="de-DE" sz="2400" dirty="0" err="1"/>
              <a:t>of</a:t>
            </a:r>
            <a:r>
              <a:rPr lang="de-DE" sz="2400" dirty="0"/>
              <a:t> 128, 192 </a:t>
            </a:r>
            <a:r>
              <a:rPr lang="de-DE" sz="2400" dirty="0" err="1"/>
              <a:t>or</a:t>
            </a:r>
            <a:r>
              <a:rPr lang="de-DE" sz="2400" dirty="0"/>
              <a:t> 256 </a:t>
            </a:r>
            <a:r>
              <a:rPr lang="de-DE" sz="2400" dirty="0" err="1"/>
              <a:t>bits</a:t>
            </a:r>
            <a:r>
              <a:rPr lang="de-DE" sz="2400" dirty="0"/>
              <a:t>, a </a:t>
            </a:r>
            <a:r>
              <a:rPr lang="de-DE" sz="2400" dirty="0" err="1"/>
              <a:t>brute-force</a:t>
            </a:r>
            <a:r>
              <a:rPr lang="de-DE" sz="2400" dirty="0"/>
              <a:t> </a:t>
            </a:r>
            <a:r>
              <a:rPr lang="de-DE" sz="2400" dirty="0" err="1"/>
              <a:t>attack</a:t>
            </a:r>
            <a:r>
              <a:rPr lang="de-DE" sz="2400" dirty="0"/>
              <a:t> </a:t>
            </a:r>
            <a:r>
              <a:rPr lang="de-DE" sz="2400" dirty="0" err="1"/>
              <a:t>is</a:t>
            </a:r>
            <a:r>
              <a:rPr lang="de-DE" sz="2400" dirty="0"/>
              <a:t> not </a:t>
            </a:r>
            <a:r>
              <a:rPr lang="de-DE" sz="2400" dirty="0" err="1"/>
              <a:t>possible</a:t>
            </a:r>
            <a:endParaRPr lang="de-DE" sz="2400" dirty="0"/>
          </a:p>
          <a:p>
            <a:pPr marL="304800" indent="-304800">
              <a:defRPr/>
            </a:pPr>
            <a:endParaRPr lang="de-DE" sz="1200" b="1" dirty="0"/>
          </a:p>
          <a:p>
            <a:pPr>
              <a:defRPr/>
            </a:pPr>
            <a:r>
              <a:rPr lang="de-DE" sz="2400" b="1" dirty="0"/>
              <a:t>Analytical </a:t>
            </a:r>
            <a:r>
              <a:rPr lang="de-DE" sz="2400" b="1" dirty="0" err="1"/>
              <a:t>attacks</a:t>
            </a:r>
            <a:r>
              <a:rPr lang="de-DE" sz="2400" b="1" dirty="0"/>
              <a:t>: </a:t>
            </a:r>
            <a:r>
              <a:rPr lang="de-DE" sz="2400" dirty="0" err="1"/>
              <a:t>There</a:t>
            </a:r>
            <a:r>
              <a:rPr lang="de-DE" sz="2400" dirty="0"/>
              <a:t> </a:t>
            </a:r>
            <a:r>
              <a:rPr lang="de-DE" sz="2400" dirty="0" err="1"/>
              <a:t>is</a:t>
            </a:r>
            <a:r>
              <a:rPr lang="de-DE" sz="2400" dirty="0"/>
              <a:t> </a:t>
            </a:r>
            <a:r>
              <a:rPr lang="de-DE" sz="2400" dirty="0" err="1"/>
              <a:t>no</a:t>
            </a:r>
            <a:r>
              <a:rPr lang="de-DE" sz="2400" dirty="0"/>
              <a:t> </a:t>
            </a:r>
            <a:r>
              <a:rPr lang="de-DE" sz="2400" dirty="0" err="1"/>
              <a:t>analytical</a:t>
            </a:r>
            <a:r>
              <a:rPr lang="de-DE" sz="2400" dirty="0"/>
              <a:t> </a:t>
            </a:r>
            <a:r>
              <a:rPr lang="de-DE" sz="2400" dirty="0" err="1"/>
              <a:t>attack</a:t>
            </a:r>
            <a:r>
              <a:rPr lang="de-DE" sz="2400" dirty="0"/>
              <a:t> </a:t>
            </a:r>
            <a:r>
              <a:rPr lang="de-DE" sz="2400" dirty="0" err="1"/>
              <a:t>known</a:t>
            </a:r>
            <a:r>
              <a:rPr lang="de-DE" sz="2400" dirty="0"/>
              <a:t> </a:t>
            </a:r>
            <a:r>
              <a:rPr lang="de-DE" sz="2400" dirty="0" err="1"/>
              <a:t>that</a:t>
            </a:r>
            <a:r>
              <a:rPr lang="de-DE" sz="2400" dirty="0"/>
              <a:t> </a:t>
            </a:r>
            <a:r>
              <a:rPr lang="de-DE" sz="2400" dirty="0" err="1"/>
              <a:t>is</a:t>
            </a:r>
            <a:r>
              <a:rPr lang="de-DE" sz="2400" dirty="0"/>
              <a:t> </a:t>
            </a:r>
            <a:r>
              <a:rPr lang="de-DE" sz="2400" dirty="0" err="1"/>
              <a:t>better</a:t>
            </a:r>
            <a:r>
              <a:rPr lang="de-DE" sz="2400" dirty="0"/>
              <a:t> </a:t>
            </a:r>
            <a:r>
              <a:rPr lang="de-DE" sz="2400" dirty="0" err="1"/>
              <a:t>than</a:t>
            </a:r>
            <a:r>
              <a:rPr lang="de-DE" sz="2400" dirty="0"/>
              <a:t> </a:t>
            </a:r>
            <a:r>
              <a:rPr lang="de-DE" sz="2400" dirty="0" err="1"/>
              <a:t>brute-force</a:t>
            </a:r>
            <a:endParaRPr lang="de-DE" sz="2400" dirty="0"/>
          </a:p>
          <a:p>
            <a:pPr marL="304800" indent="-304800">
              <a:defRPr/>
            </a:pPr>
            <a:endParaRPr lang="de-DE" sz="1100" dirty="0"/>
          </a:p>
          <a:p>
            <a:pPr>
              <a:defRPr/>
            </a:pPr>
            <a:r>
              <a:rPr lang="de-DE" sz="2400" b="1" dirty="0"/>
              <a:t>Side-</a:t>
            </a:r>
            <a:r>
              <a:rPr lang="de-DE" sz="2400" b="1" dirty="0" err="1"/>
              <a:t>channel</a:t>
            </a:r>
            <a:r>
              <a:rPr lang="de-DE" sz="2400" b="1" dirty="0"/>
              <a:t> </a:t>
            </a:r>
            <a:r>
              <a:rPr lang="de-DE" sz="2400" b="1" dirty="0" err="1"/>
              <a:t>attacks</a:t>
            </a:r>
            <a:r>
              <a:rPr lang="de-DE" sz="2400" b="1" dirty="0"/>
              <a:t>: </a:t>
            </a:r>
          </a:p>
          <a:p>
            <a:pPr marL="762000" lvl="1" indent="-304800">
              <a:defRPr/>
            </a:pPr>
            <a:r>
              <a:rPr lang="de-DE" sz="2000" dirty="0" err="1"/>
              <a:t>Several</a:t>
            </a:r>
            <a:r>
              <a:rPr lang="de-DE" sz="2000" dirty="0"/>
              <a:t> </a:t>
            </a:r>
            <a:r>
              <a:rPr lang="de-DE" sz="2000" dirty="0" err="1"/>
              <a:t>side-channel</a:t>
            </a:r>
            <a:r>
              <a:rPr lang="de-DE" sz="2000" dirty="0"/>
              <a:t> </a:t>
            </a:r>
            <a:r>
              <a:rPr lang="de-DE" sz="2000" dirty="0" err="1"/>
              <a:t>attacks</a:t>
            </a:r>
            <a:r>
              <a:rPr lang="de-DE" sz="2000" dirty="0"/>
              <a:t> </a:t>
            </a:r>
            <a:r>
              <a:rPr lang="de-DE" sz="2000" dirty="0" err="1"/>
              <a:t>have</a:t>
            </a:r>
            <a:r>
              <a:rPr lang="de-DE" sz="2000" dirty="0"/>
              <a:t> </a:t>
            </a:r>
            <a:r>
              <a:rPr lang="de-DE" sz="2000" dirty="0" err="1"/>
              <a:t>been</a:t>
            </a:r>
            <a:r>
              <a:rPr lang="de-DE" sz="2000" dirty="0"/>
              <a:t> </a:t>
            </a:r>
            <a:r>
              <a:rPr lang="de-DE" sz="2000" dirty="0" err="1"/>
              <a:t>published</a:t>
            </a:r>
            <a:endParaRPr lang="de-DE" sz="2000" dirty="0"/>
          </a:p>
          <a:p>
            <a:pPr marL="762000" lvl="1" indent="-304800">
              <a:defRPr/>
            </a:pPr>
            <a:r>
              <a:rPr lang="de-DE" sz="2000" dirty="0"/>
              <a:t>Note </a:t>
            </a:r>
            <a:r>
              <a:rPr lang="de-DE" sz="2000" dirty="0" err="1"/>
              <a:t>that</a:t>
            </a:r>
            <a:r>
              <a:rPr lang="de-DE" sz="2000" dirty="0"/>
              <a:t> </a:t>
            </a:r>
            <a:r>
              <a:rPr lang="de-DE" sz="2000" dirty="0" err="1"/>
              <a:t>side-channel</a:t>
            </a:r>
            <a:r>
              <a:rPr lang="de-DE" sz="2000" dirty="0"/>
              <a:t> </a:t>
            </a:r>
            <a:r>
              <a:rPr lang="de-DE" sz="2000" dirty="0" err="1"/>
              <a:t>attacks</a:t>
            </a:r>
            <a:r>
              <a:rPr lang="de-DE" sz="2000" dirty="0"/>
              <a:t> do not </a:t>
            </a:r>
            <a:r>
              <a:rPr lang="de-DE" sz="2000" dirty="0" err="1"/>
              <a:t>attack</a:t>
            </a:r>
            <a:r>
              <a:rPr lang="de-DE" sz="2000" dirty="0"/>
              <a:t> </a:t>
            </a:r>
            <a:r>
              <a:rPr lang="de-DE" sz="2000" dirty="0" err="1"/>
              <a:t>the</a:t>
            </a:r>
            <a:r>
              <a:rPr lang="de-DE" sz="2000" dirty="0"/>
              <a:t> </a:t>
            </a:r>
            <a:r>
              <a:rPr lang="de-DE" sz="2000" dirty="0" err="1"/>
              <a:t>underlying</a:t>
            </a:r>
            <a:r>
              <a:rPr lang="de-DE" sz="2000" dirty="0"/>
              <a:t> </a:t>
            </a:r>
            <a:r>
              <a:rPr lang="de-DE" sz="2000" dirty="0" err="1"/>
              <a:t>algorithm</a:t>
            </a:r>
            <a:r>
              <a:rPr lang="de-DE" sz="2000" dirty="0"/>
              <a:t> but </a:t>
            </a:r>
            <a:r>
              <a:rPr lang="de-DE" sz="2000" dirty="0" err="1"/>
              <a:t>the</a:t>
            </a:r>
            <a:r>
              <a:rPr lang="de-DE" sz="2000" dirty="0"/>
              <a:t> </a:t>
            </a:r>
            <a:r>
              <a:rPr lang="de-DE" sz="2000" dirty="0" err="1"/>
              <a:t>implementation</a:t>
            </a:r>
            <a:r>
              <a:rPr lang="de-DE" sz="2000" dirty="0"/>
              <a:t> </a:t>
            </a:r>
            <a:r>
              <a:rPr lang="de-DE" sz="2000" dirty="0" err="1"/>
              <a:t>of</a:t>
            </a:r>
            <a:r>
              <a:rPr lang="de-DE" sz="2000" dirty="0"/>
              <a:t> </a:t>
            </a:r>
            <a:r>
              <a:rPr lang="de-DE" sz="2000" dirty="0" err="1"/>
              <a:t>it</a:t>
            </a:r>
            <a:endParaRPr lang="de-DE" sz="2000" dirty="0"/>
          </a:p>
          <a:p>
            <a:pPr>
              <a:defRPr/>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0B8005D8-20FD-B24B-A17B-5C0A4DE27E6D}"/>
              </a:ext>
            </a:extLst>
          </p:cNvPr>
          <p:cNvSpPr>
            <a:spLocks noGrp="1"/>
          </p:cNvSpPr>
          <p:nvPr>
            <p:ph type="sldNum" sz="quarter" idx="12"/>
          </p:nvPr>
        </p:nvSpPr>
        <p:spPr/>
        <p:txBody>
          <a:bodyPr/>
          <a:lstStyle/>
          <a:p>
            <a:fld id="{708448B6-F1B9-5748-85E5-359D81A0091F}" type="slidenum">
              <a:rPr lang="en-US" smtClean="0"/>
              <a:t>18</a:t>
            </a:fld>
            <a:endParaRPr lang="en-US"/>
          </a:p>
        </p:txBody>
      </p:sp>
    </p:spTree>
    <p:extLst>
      <p:ext uri="{BB962C8B-B14F-4D97-AF65-F5344CB8AC3E}">
        <p14:creationId xmlns:p14="http://schemas.microsoft.com/office/powerpoint/2010/main" val="508378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6D825-57C2-3349-AFDE-CE2A8F36A763}"/>
              </a:ext>
            </a:extLst>
          </p:cNvPr>
          <p:cNvSpPr>
            <a:spLocks noGrp="1"/>
          </p:cNvSpPr>
          <p:nvPr>
            <p:ph type="title"/>
          </p:nvPr>
        </p:nvSpPr>
        <p:spPr/>
        <p:txBody>
          <a:bodyPr/>
          <a:lstStyle/>
          <a:p>
            <a:r>
              <a:rPr lang="en-US" dirty="0"/>
              <a:t>Side-Channel Attack</a:t>
            </a:r>
          </a:p>
        </p:txBody>
      </p:sp>
      <p:sp>
        <p:nvSpPr>
          <p:cNvPr id="3" name="Content Placeholder 2">
            <a:extLst>
              <a:ext uri="{FF2B5EF4-FFF2-40B4-BE49-F238E27FC236}">
                <a16:creationId xmlns:a16="http://schemas.microsoft.com/office/drawing/2014/main" xmlns="" id="{4F400361-07F8-1F42-8128-586ADC0E4497}"/>
              </a:ext>
            </a:extLst>
          </p:cNvPr>
          <p:cNvSpPr>
            <a:spLocks noGrp="1"/>
          </p:cNvSpPr>
          <p:nvPr>
            <p:ph idx="1"/>
          </p:nvPr>
        </p:nvSpPr>
        <p:spPr>
          <a:xfrm>
            <a:off x="673270" y="1634868"/>
            <a:ext cx="7785567" cy="4525963"/>
          </a:xfrm>
        </p:spPr>
        <p:txBody>
          <a:bodyPr>
            <a:normAutofit/>
          </a:bodyPr>
          <a:lstStyle/>
          <a:p>
            <a:pPr marL="0" indent="0">
              <a:lnSpc>
                <a:spcPct val="110000"/>
              </a:lnSpc>
              <a:buNone/>
            </a:pPr>
            <a:r>
              <a:rPr lang="en-US" sz="2400" dirty="0"/>
              <a:t>Any attack based on information gained from the physical implementation of a computer system, rather than weaknesses in the implemented algorithm itself</a:t>
            </a:r>
          </a:p>
          <a:p>
            <a:pPr>
              <a:lnSpc>
                <a:spcPct val="110000"/>
              </a:lnSpc>
            </a:pPr>
            <a:r>
              <a:rPr lang="en-US" sz="2200" dirty="0"/>
              <a:t>Timing information</a:t>
            </a:r>
          </a:p>
          <a:p>
            <a:pPr marL="342900" lvl="1" indent="-342900">
              <a:lnSpc>
                <a:spcPct val="110000"/>
              </a:lnSpc>
              <a:buFont typeface="Arial"/>
              <a:buChar char="•"/>
            </a:pPr>
            <a:r>
              <a:rPr lang="en-US" sz="2200" dirty="0"/>
              <a:t>Power consumption</a:t>
            </a:r>
          </a:p>
          <a:p>
            <a:pPr marL="342900" lvl="1" indent="-342900">
              <a:lnSpc>
                <a:spcPct val="110000"/>
              </a:lnSpc>
              <a:buFont typeface="Arial"/>
              <a:buChar char="•"/>
            </a:pPr>
            <a:r>
              <a:rPr lang="en-US" sz="2200" dirty="0"/>
              <a:t>Electromagnetic leaks</a:t>
            </a:r>
          </a:p>
          <a:p>
            <a:pPr marL="342900" lvl="1" indent="-342900">
              <a:lnSpc>
                <a:spcPct val="110000"/>
              </a:lnSpc>
              <a:buFont typeface="Arial"/>
              <a:buChar char="•"/>
            </a:pPr>
            <a:r>
              <a:rPr lang="en-US" sz="2200" dirty="0"/>
              <a:t>Sound</a:t>
            </a:r>
          </a:p>
        </p:txBody>
      </p:sp>
      <p:sp>
        <p:nvSpPr>
          <p:cNvPr id="4" name="Slide Number Placeholder 3">
            <a:extLst>
              <a:ext uri="{FF2B5EF4-FFF2-40B4-BE49-F238E27FC236}">
                <a16:creationId xmlns:a16="http://schemas.microsoft.com/office/drawing/2014/main" xmlns="" id="{17DA1FB0-4296-BF40-AF3B-76B9519057DD}"/>
              </a:ext>
            </a:extLst>
          </p:cNvPr>
          <p:cNvSpPr>
            <a:spLocks noGrp="1"/>
          </p:cNvSpPr>
          <p:nvPr>
            <p:ph type="sldNum" sz="quarter" idx="12"/>
          </p:nvPr>
        </p:nvSpPr>
        <p:spPr/>
        <p:txBody>
          <a:bodyPr/>
          <a:lstStyle/>
          <a:p>
            <a:fld id="{708448B6-F1B9-5748-85E5-359D81A0091F}" type="slidenum">
              <a:rPr lang="en-US" smtClean="0"/>
              <a:t>19</a:t>
            </a:fld>
            <a:endParaRPr lang="en-US"/>
          </a:p>
        </p:txBody>
      </p:sp>
      <p:pic>
        <p:nvPicPr>
          <p:cNvPr id="6" name="Picture 5">
            <a:extLst>
              <a:ext uri="{FF2B5EF4-FFF2-40B4-BE49-F238E27FC236}">
                <a16:creationId xmlns:a16="http://schemas.microsoft.com/office/drawing/2014/main" xmlns="" id="{2C48AC00-D69F-0C4A-A9A1-E5E82D11AD10}"/>
              </a:ext>
            </a:extLst>
          </p:cNvPr>
          <p:cNvPicPr>
            <a:picLocks noChangeAspect="1"/>
          </p:cNvPicPr>
          <p:nvPr/>
        </p:nvPicPr>
        <p:blipFill>
          <a:blip r:embed="rId3"/>
          <a:stretch>
            <a:fillRect/>
          </a:stretch>
        </p:blipFill>
        <p:spPr>
          <a:xfrm>
            <a:off x="4177150" y="3050590"/>
            <a:ext cx="4630801" cy="3200400"/>
          </a:xfrm>
          <a:prstGeom prst="rect">
            <a:avLst/>
          </a:prstGeom>
        </p:spPr>
      </p:pic>
    </p:spTree>
    <p:extLst>
      <p:ext uri="{BB962C8B-B14F-4D97-AF65-F5344CB8AC3E}">
        <p14:creationId xmlns:p14="http://schemas.microsoft.com/office/powerpoint/2010/main" val="2341363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Arial" charset="0"/>
              </a:rPr>
              <a:t>AES: </a:t>
            </a:r>
            <a:r>
              <a:rPr lang="de-DE" dirty="0" err="1">
                <a:latin typeface="Arial" charset="0"/>
              </a:rPr>
              <a:t>Overview</a:t>
            </a:r>
            <a:r>
              <a:rPr lang="de-DE" dirty="0">
                <a:latin typeface="Arial" charset="0"/>
              </a:rPr>
              <a:t> (1)</a:t>
            </a:r>
            <a:endParaRPr lang="en-US" dirty="0"/>
          </a:p>
        </p:txBody>
      </p:sp>
      <p:sp>
        <p:nvSpPr>
          <p:cNvPr id="4" name="Slide Number Placeholder 3"/>
          <p:cNvSpPr>
            <a:spLocks noGrp="1"/>
          </p:cNvSpPr>
          <p:nvPr>
            <p:ph type="sldNum" sz="quarter" idx="12"/>
          </p:nvPr>
        </p:nvSpPr>
        <p:spPr/>
        <p:txBody>
          <a:bodyPr/>
          <a:lstStyle/>
          <a:p>
            <a:fld id="{708448B6-F1B9-5748-85E5-359D81A0091F}" type="slidenum">
              <a:rPr lang="en-US" smtClean="0"/>
              <a:t>2</a:t>
            </a:fld>
            <a:endParaRPr lang="en-US"/>
          </a:p>
        </p:txBody>
      </p:sp>
      <p:pic>
        <p:nvPicPr>
          <p:cNvPr id="6" name="Picture 2" descr="E:\Uni\Cryptobook\grundlagen_krypto\graphics\rijndael_pri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16410"/>
            <a:ext cx="2961480" cy="2466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Tabelle 6"/>
          <p:cNvGraphicFramePr>
            <a:graphicFrameLocks noGrp="1"/>
          </p:cNvGraphicFramePr>
          <p:nvPr>
            <p:extLst>
              <p:ext uri="{D42A27DB-BD31-4B8C-83A1-F6EECF244321}">
                <p14:modId xmlns:p14="http://schemas.microsoft.com/office/powerpoint/2010/main" val="4188396506"/>
              </p:ext>
            </p:extLst>
          </p:nvPr>
        </p:nvGraphicFramePr>
        <p:xfrm>
          <a:off x="1524000" y="4753691"/>
          <a:ext cx="6096000" cy="158480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681">
                <a:tc>
                  <a:txBody>
                    <a:bodyPr/>
                    <a:lstStyle/>
                    <a:p>
                      <a:pPr algn="ctr"/>
                      <a:r>
                        <a:rPr lang="de-DE" sz="2000" dirty="0">
                          <a:latin typeface="Arial"/>
                          <a:cs typeface="Arial"/>
                        </a:rPr>
                        <a:t>Key </a:t>
                      </a:r>
                      <a:r>
                        <a:rPr lang="de-DE" sz="2000" dirty="0" err="1">
                          <a:latin typeface="Arial"/>
                          <a:cs typeface="Arial"/>
                        </a:rPr>
                        <a:t>length</a:t>
                      </a:r>
                      <a:r>
                        <a:rPr lang="de-DE" sz="2000" baseline="0" dirty="0">
                          <a:latin typeface="Arial"/>
                          <a:cs typeface="Arial"/>
                        </a:rPr>
                        <a:t> (</a:t>
                      </a:r>
                      <a:r>
                        <a:rPr lang="de-DE" sz="2000" baseline="0" dirty="0" err="1">
                          <a:latin typeface="Arial"/>
                          <a:cs typeface="Arial"/>
                        </a:rPr>
                        <a:t>bits</a:t>
                      </a:r>
                      <a:r>
                        <a:rPr lang="de-DE" sz="2000" baseline="0" dirty="0">
                          <a:latin typeface="Arial"/>
                          <a:cs typeface="Arial"/>
                        </a:rPr>
                        <a:t>)</a:t>
                      </a:r>
                      <a:endParaRPr lang="de-DE" sz="2000" dirty="0">
                        <a:latin typeface="Arial"/>
                        <a:cs typeface="Aria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000" dirty="0" err="1">
                          <a:latin typeface="Arial"/>
                          <a:cs typeface="Arial"/>
                        </a:rPr>
                        <a:t>Number</a:t>
                      </a:r>
                      <a:r>
                        <a:rPr lang="de-DE" sz="2000" baseline="0" dirty="0">
                          <a:latin typeface="Arial"/>
                          <a:cs typeface="Arial"/>
                        </a:rPr>
                        <a:t> </a:t>
                      </a:r>
                      <a:r>
                        <a:rPr lang="de-DE" sz="2000" baseline="0" dirty="0" err="1">
                          <a:latin typeface="Arial"/>
                          <a:cs typeface="Arial"/>
                        </a:rPr>
                        <a:t>of</a:t>
                      </a:r>
                      <a:r>
                        <a:rPr lang="de-DE" sz="2000" baseline="0" dirty="0">
                          <a:latin typeface="Arial"/>
                          <a:cs typeface="Arial"/>
                        </a:rPr>
                        <a:t> </a:t>
                      </a:r>
                      <a:r>
                        <a:rPr lang="de-DE" sz="2000" baseline="0" dirty="0" err="1">
                          <a:latin typeface="Arial"/>
                          <a:cs typeface="Arial"/>
                        </a:rPr>
                        <a:t>rounds</a:t>
                      </a:r>
                      <a:endParaRPr lang="de-DE" sz="2000" dirty="0">
                        <a:latin typeface="Arial"/>
                        <a:cs typeface="Aria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681">
                <a:tc>
                  <a:txBody>
                    <a:bodyPr/>
                    <a:lstStyle/>
                    <a:p>
                      <a:pPr algn="ctr"/>
                      <a:r>
                        <a:rPr lang="de-DE" sz="2000" dirty="0">
                          <a:latin typeface="Arial"/>
                          <a:cs typeface="Arial"/>
                        </a:rPr>
                        <a:t>128</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latin typeface="Arial"/>
                          <a:cs typeface="Arial"/>
                        </a:rPr>
                        <a:t>10</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681">
                <a:tc>
                  <a:txBody>
                    <a:bodyPr/>
                    <a:lstStyle/>
                    <a:p>
                      <a:pPr algn="ctr"/>
                      <a:r>
                        <a:rPr lang="de-DE" sz="2000" dirty="0">
                          <a:latin typeface="Arial"/>
                          <a:cs typeface="Arial"/>
                        </a:rPr>
                        <a:t>192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latin typeface="Arial"/>
                          <a:cs typeface="Arial"/>
                        </a:rPr>
                        <a:t>12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681">
                <a:tc>
                  <a:txBody>
                    <a:bodyPr/>
                    <a:lstStyle/>
                    <a:p>
                      <a:pPr algn="ctr"/>
                      <a:r>
                        <a:rPr lang="de-DE" sz="2000" dirty="0">
                          <a:latin typeface="Arial"/>
                          <a:cs typeface="Arial"/>
                        </a:rPr>
                        <a:t>256</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latin typeface="Arial"/>
                          <a:cs typeface="Arial"/>
                        </a:rPr>
                        <a:t>14</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9" name="Inhaltsplatzhalter 2"/>
          <p:cNvSpPr txBox="1">
            <a:spLocks/>
          </p:cNvSpPr>
          <p:nvPr/>
        </p:nvSpPr>
        <p:spPr>
          <a:xfrm>
            <a:off x="457200" y="4078471"/>
            <a:ext cx="8157852" cy="5548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de-DE" sz="2400" dirty="0">
                <a:latin typeface="Arial" charset="0"/>
              </a:rPr>
              <a:t>The </a:t>
            </a:r>
            <a:r>
              <a:rPr lang="de-DE" sz="2400" dirty="0" err="1">
                <a:latin typeface="Arial" charset="0"/>
              </a:rPr>
              <a:t>number</a:t>
            </a:r>
            <a:r>
              <a:rPr lang="de-DE" sz="2400" dirty="0">
                <a:latin typeface="Arial" charset="0"/>
              </a:rPr>
              <a:t> </a:t>
            </a:r>
            <a:r>
              <a:rPr lang="de-DE" sz="2400" dirty="0" err="1">
                <a:latin typeface="Arial" charset="0"/>
              </a:rPr>
              <a:t>of</a:t>
            </a:r>
            <a:r>
              <a:rPr lang="de-DE" sz="2400" dirty="0">
                <a:latin typeface="Arial" charset="0"/>
              </a:rPr>
              <a:t> </a:t>
            </a:r>
            <a:r>
              <a:rPr lang="de-DE" sz="2400" dirty="0" err="1">
                <a:latin typeface="Arial" charset="0"/>
              </a:rPr>
              <a:t>rounds</a:t>
            </a:r>
            <a:r>
              <a:rPr lang="de-DE" sz="2400" dirty="0">
                <a:latin typeface="Arial" charset="0"/>
              </a:rPr>
              <a:t> </a:t>
            </a:r>
            <a:r>
              <a:rPr lang="de-DE" sz="2400" dirty="0" err="1">
                <a:latin typeface="Arial" charset="0"/>
              </a:rPr>
              <a:t>depends</a:t>
            </a:r>
            <a:r>
              <a:rPr lang="de-DE" sz="2400" dirty="0">
                <a:latin typeface="Arial" charset="0"/>
              </a:rPr>
              <a:t> on </a:t>
            </a:r>
            <a:r>
              <a:rPr lang="de-DE" sz="2400" dirty="0" err="1">
                <a:latin typeface="Arial" charset="0"/>
              </a:rPr>
              <a:t>the</a:t>
            </a:r>
            <a:r>
              <a:rPr lang="de-DE" sz="2400" dirty="0">
                <a:latin typeface="Arial" charset="0"/>
              </a:rPr>
              <a:t> </a:t>
            </a:r>
            <a:r>
              <a:rPr lang="de-DE" sz="2400" dirty="0" err="1">
                <a:latin typeface="Arial" charset="0"/>
              </a:rPr>
              <a:t>chosen</a:t>
            </a:r>
            <a:r>
              <a:rPr lang="de-DE" sz="2400" dirty="0">
                <a:latin typeface="Arial" charset="0"/>
              </a:rPr>
              <a:t> </a:t>
            </a:r>
            <a:r>
              <a:rPr lang="de-DE" sz="2400" dirty="0" err="1">
                <a:latin typeface="Arial" charset="0"/>
              </a:rPr>
              <a:t>key</a:t>
            </a:r>
            <a:r>
              <a:rPr lang="de-DE" sz="2400" dirty="0">
                <a:latin typeface="Arial" charset="0"/>
              </a:rPr>
              <a:t> </a:t>
            </a:r>
            <a:r>
              <a:rPr lang="de-DE" sz="2400" dirty="0" err="1">
                <a:latin typeface="Arial" charset="0"/>
              </a:rPr>
              <a:t>length</a:t>
            </a:r>
            <a:r>
              <a:rPr lang="de-DE" sz="2400" dirty="0">
                <a:latin typeface="Arial" charset="0"/>
              </a:rPr>
              <a:t>:</a:t>
            </a:r>
          </a:p>
        </p:txBody>
      </p:sp>
    </p:spTree>
    <p:extLst>
      <p:ext uri="{BB962C8B-B14F-4D97-AF65-F5344CB8AC3E}">
        <p14:creationId xmlns:p14="http://schemas.microsoft.com/office/powerpoint/2010/main" val="2344247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6D825-57C2-3349-AFDE-CE2A8F36A763}"/>
              </a:ext>
            </a:extLst>
          </p:cNvPr>
          <p:cNvSpPr>
            <a:spLocks noGrp="1"/>
          </p:cNvSpPr>
          <p:nvPr>
            <p:ph type="title"/>
          </p:nvPr>
        </p:nvSpPr>
        <p:spPr/>
        <p:txBody>
          <a:bodyPr/>
          <a:lstStyle/>
          <a:p>
            <a:r>
              <a:rPr lang="en-US" dirty="0"/>
              <a:t>Side-Channel Attacks on AES</a:t>
            </a:r>
          </a:p>
        </p:txBody>
      </p:sp>
      <p:sp>
        <p:nvSpPr>
          <p:cNvPr id="3" name="Content Placeholder 2">
            <a:extLst>
              <a:ext uri="{FF2B5EF4-FFF2-40B4-BE49-F238E27FC236}">
                <a16:creationId xmlns:a16="http://schemas.microsoft.com/office/drawing/2014/main" xmlns="" id="{4F400361-07F8-1F42-8128-586ADC0E4497}"/>
              </a:ext>
            </a:extLst>
          </p:cNvPr>
          <p:cNvSpPr>
            <a:spLocks noGrp="1"/>
          </p:cNvSpPr>
          <p:nvPr>
            <p:ph idx="1"/>
          </p:nvPr>
        </p:nvSpPr>
        <p:spPr>
          <a:xfrm>
            <a:off x="621315" y="1634868"/>
            <a:ext cx="7785567" cy="4525963"/>
          </a:xfrm>
        </p:spPr>
        <p:txBody>
          <a:bodyPr>
            <a:normAutofit/>
          </a:bodyPr>
          <a:lstStyle/>
          <a:p>
            <a:pPr>
              <a:lnSpc>
                <a:spcPct val="120000"/>
              </a:lnSpc>
            </a:pPr>
            <a:r>
              <a:rPr lang="en-US" sz="2400" dirty="0"/>
              <a:t>Cache (Cache-Timing) attack</a:t>
            </a:r>
          </a:p>
          <a:p>
            <a:pPr marL="0" indent="0">
              <a:lnSpc>
                <a:spcPct val="120000"/>
              </a:lnSpc>
              <a:buNone/>
            </a:pPr>
            <a:r>
              <a:rPr lang="en-US" sz="2400" dirty="0"/>
              <a:t>	</a:t>
            </a:r>
            <a:r>
              <a:rPr lang="en-US" sz="2000" dirty="0"/>
              <a:t>Key idea: the difference in memory access time for table lookup caused by the cache can leak information about the secret key</a:t>
            </a:r>
          </a:p>
          <a:p>
            <a:pPr marL="0" indent="0">
              <a:lnSpc>
                <a:spcPct val="120000"/>
              </a:lnSpc>
              <a:buNone/>
            </a:pPr>
            <a:endParaRPr lang="en-US" sz="1100" dirty="0"/>
          </a:p>
          <a:p>
            <a:pPr>
              <a:lnSpc>
                <a:spcPct val="120000"/>
              </a:lnSpc>
            </a:pPr>
            <a:r>
              <a:rPr lang="en-US" sz="2400" dirty="0"/>
              <a:t>Power Analysis Attack</a:t>
            </a:r>
          </a:p>
          <a:p>
            <a:pPr marL="0" indent="0">
              <a:lnSpc>
                <a:spcPct val="120000"/>
              </a:lnSpc>
              <a:buNone/>
            </a:pPr>
            <a:r>
              <a:rPr lang="en-US" sz="2400" dirty="0"/>
              <a:t>	</a:t>
            </a:r>
            <a:r>
              <a:rPr lang="en-US" sz="2000" dirty="0"/>
              <a:t>Key idea: derive the secret key from the relationship between secret key information and the instantaneous power consumption</a:t>
            </a:r>
          </a:p>
        </p:txBody>
      </p:sp>
      <p:sp>
        <p:nvSpPr>
          <p:cNvPr id="4" name="Slide Number Placeholder 3">
            <a:extLst>
              <a:ext uri="{FF2B5EF4-FFF2-40B4-BE49-F238E27FC236}">
                <a16:creationId xmlns:a16="http://schemas.microsoft.com/office/drawing/2014/main" xmlns="" id="{17DA1FB0-4296-BF40-AF3B-76B9519057DD}"/>
              </a:ext>
            </a:extLst>
          </p:cNvPr>
          <p:cNvSpPr>
            <a:spLocks noGrp="1"/>
          </p:cNvSpPr>
          <p:nvPr>
            <p:ph type="sldNum" sz="quarter" idx="12"/>
          </p:nvPr>
        </p:nvSpPr>
        <p:spPr/>
        <p:txBody>
          <a:bodyPr/>
          <a:lstStyle/>
          <a:p>
            <a:fld id="{708448B6-F1B9-5748-85E5-359D81A0091F}" type="slidenum">
              <a:rPr lang="en-US" smtClean="0"/>
              <a:t>20</a:t>
            </a:fld>
            <a:endParaRPr lang="en-US"/>
          </a:p>
        </p:txBody>
      </p:sp>
    </p:spTree>
    <p:extLst>
      <p:ext uri="{BB962C8B-B14F-4D97-AF65-F5344CB8AC3E}">
        <p14:creationId xmlns:p14="http://schemas.microsoft.com/office/powerpoint/2010/main" val="170735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7EF664-2145-024F-866B-DE077100CBF3}"/>
              </a:ext>
            </a:extLst>
          </p:cNvPr>
          <p:cNvSpPr>
            <a:spLocks noGrp="1"/>
          </p:cNvSpPr>
          <p:nvPr>
            <p:ph type="title"/>
          </p:nvPr>
        </p:nvSpPr>
        <p:spPr/>
        <p:txBody>
          <a:bodyPr/>
          <a:lstStyle/>
          <a:p>
            <a:r>
              <a:rPr lang="de-DE" altLang="en-US" dirty="0" err="1">
                <a:ea typeface="ＭＳ Ｐゴシック" panose="020B0600070205080204" pitchFamily="34" charset="-128"/>
              </a:rPr>
              <a:t>Lessons</a:t>
            </a:r>
            <a:r>
              <a:rPr lang="de-DE" altLang="en-US" dirty="0">
                <a:ea typeface="ＭＳ Ｐゴシック" panose="020B0600070205080204" pitchFamily="34" charset="-128"/>
              </a:rPr>
              <a:t> </a:t>
            </a:r>
            <a:r>
              <a:rPr lang="de-DE" altLang="en-US" dirty="0" err="1">
                <a:ea typeface="ＭＳ Ｐゴシック" panose="020B0600070205080204" pitchFamily="34" charset="-128"/>
              </a:rPr>
              <a:t>Learned</a:t>
            </a:r>
            <a:endParaRPr lang="en-US" dirty="0"/>
          </a:p>
        </p:txBody>
      </p:sp>
      <p:sp>
        <p:nvSpPr>
          <p:cNvPr id="3" name="Content Placeholder 2">
            <a:extLst>
              <a:ext uri="{FF2B5EF4-FFF2-40B4-BE49-F238E27FC236}">
                <a16:creationId xmlns:a16="http://schemas.microsoft.com/office/drawing/2014/main" xmlns="" id="{CB0AACBC-78F6-BF40-B01D-D82235CE141A}"/>
              </a:ext>
            </a:extLst>
          </p:cNvPr>
          <p:cNvSpPr>
            <a:spLocks noGrp="1"/>
          </p:cNvSpPr>
          <p:nvPr>
            <p:ph idx="1"/>
          </p:nvPr>
        </p:nvSpPr>
        <p:spPr>
          <a:xfrm>
            <a:off x="457200" y="1431236"/>
            <a:ext cx="8229600" cy="5055386"/>
          </a:xfrm>
        </p:spPr>
        <p:txBody>
          <a:bodyPr>
            <a:normAutofit/>
          </a:bodyPr>
          <a:lstStyle/>
          <a:p>
            <a:r>
              <a:rPr lang="en-US" altLang="en-US" sz="2000" dirty="0">
                <a:ea typeface="ＭＳ Ｐゴシック" panose="020B0600070205080204" pitchFamily="34" charset="-128"/>
              </a:rPr>
              <a:t>AES is a modern block cipher which supports three key lengths of 128, 192 and 256 bit. It provides excellent long-term security against brute-force attacks.</a:t>
            </a:r>
          </a:p>
          <a:p>
            <a:endParaRPr lang="en-US" altLang="en-US" sz="1100" dirty="0">
              <a:ea typeface="ＭＳ Ｐゴシック" panose="020B0600070205080204" pitchFamily="34" charset="-128"/>
            </a:endParaRPr>
          </a:p>
          <a:p>
            <a:r>
              <a:rPr lang="en-US" altLang="en-US" sz="2000" dirty="0">
                <a:ea typeface="ＭＳ Ｐゴシック" panose="020B0600070205080204" pitchFamily="34" charset="-128"/>
              </a:rPr>
              <a:t>AES has been studied intensively since the late 1990s and no attacks have been found that are better than brute-force.</a:t>
            </a:r>
          </a:p>
          <a:p>
            <a:endParaRPr lang="en-US" altLang="en-US" sz="1100" dirty="0">
              <a:ea typeface="ＭＳ Ｐゴシック" panose="020B0600070205080204" pitchFamily="34" charset="-128"/>
            </a:endParaRPr>
          </a:p>
          <a:p>
            <a:r>
              <a:rPr lang="en-US" altLang="en-US" sz="2000" dirty="0">
                <a:ea typeface="ＭＳ Ｐゴシック" panose="020B0600070205080204" pitchFamily="34" charset="-128"/>
              </a:rPr>
              <a:t>AES is not based on </a:t>
            </a:r>
            <a:r>
              <a:rPr lang="en-US" altLang="en-US" sz="2000" dirty="0" err="1">
                <a:ea typeface="ＭＳ Ｐゴシック" panose="020B0600070205080204" pitchFamily="34" charset="-128"/>
              </a:rPr>
              <a:t>Feistel</a:t>
            </a:r>
            <a:r>
              <a:rPr lang="en-US" altLang="en-US" sz="2000" dirty="0">
                <a:ea typeface="ＭＳ Ｐゴシック" panose="020B0600070205080204" pitchFamily="34" charset="-128"/>
              </a:rPr>
              <a:t> networks. Its basic operations use Galois field arithmetic and provide strong diffusion and confusion.</a:t>
            </a:r>
          </a:p>
          <a:p>
            <a:endParaRPr lang="en-US" altLang="en-US" sz="1100" dirty="0">
              <a:ea typeface="ＭＳ Ｐゴシック" panose="020B0600070205080204" pitchFamily="34" charset="-128"/>
            </a:endParaRPr>
          </a:p>
          <a:p>
            <a:r>
              <a:rPr lang="en-US" altLang="en-US" sz="2000" dirty="0">
                <a:ea typeface="ＭＳ Ｐゴシック" panose="020B0600070205080204" pitchFamily="34" charset="-128"/>
              </a:rPr>
              <a:t>AES is part of numerous open standards such as IPsec or TLS, in addition to being the mandatory encryption algorithm for US government applications. It seems likely that the cipher will be the dominant encryption algorithm for many </a:t>
            </a:r>
            <a:r>
              <a:rPr lang="de-DE" altLang="en-US" sz="2000" dirty="0" err="1">
                <a:ea typeface="ＭＳ Ｐゴシック" panose="020B0600070205080204" pitchFamily="34" charset="-128"/>
              </a:rPr>
              <a:t>years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to</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come</a:t>
            </a:r>
            <a:r>
              <a:rPr lang="de-DE" altLang="en-US" sz="2000" dirty="0">
                <a:ea typeface="ＭＳ Ｐゴシック" panose="020B0600070205080204" pitchFamily="34" charset="-128"/>
              </a:rPr>
              <a:t>.</a:t>
            </a:r>
          </a:p>
          <a:p>
            <a:endParaRPr lang="de-DE" altLang="en-US" sz="1100" dirty="0">
              <a:ea typeface="ＭＳ Ｐゴシック" panose="020B0600070205080204" pitchFamily="34" charset="-128"/>
            </a:endParaRPr>
          </a:p>
          <a:p>
            <a:r>
              <a:rPr lang="en-US" altLang="en-US" sz="2000" dirty="0">
                <a:ea typeface="ＭＳ Ｐゴシック" panose="020B0600070205080204" pitchFamily="34" charset="-128"/>
              </a:rPr>
              <a:t>AES is efficient in software and hardware.</a:t>
            </a:r>
            <a:endParaRPr lang="de-DE" altLang="en-US" sz="2000" dirty="0">
              <a:ea typeface="ＭＳ Ｐゴシック" panose="020B0600070205080204" pitchFamily="34" charset="-128"/>
            </a:endParaRPr>
          </a:p>
          <a:p>
            <a:endParaRPr lang="en-US" sz="2000" dirty="0"/>
          </a:p>
        </p:txBody>
      </p:sp>
      <p:sp>
        <p:nvSpPr>
          <p:cNvPr id="4" name="Slide Number Placeholder 3">
            <a:extLst>
              <a:ext uri="{FF2B5EF4-FFF2-40B4-BE49-F238E27FC236}">
                <a16:creationId xmlns:a16="http://schemas.microsoft.com/office/drawing/2014/main" xmlns="" id="{D19574D5-8FC7-2845-8B8D-D4CAE926D662}"/>
              </a:ext>
            </a:extLst>
          </p:cNvPr>
          <p:cNvSpPr>
            <a:spLocks noGrp="1"/>
          </p:cNvSpPr>
          <p:nvPr>
            <p:ph type="sldNum" sz="quarter" idx="12"/>
          </p:nvPr>
        </p:nvSpPr>
        <p:spPr/>
        <p:txBody>
          <a:bodyPr/>
          <a:lstStyle/>
          <a:p>
            <a:fld id="{708448B6-F1B9-5748-85E5-359D81A0091F}" type="slidenum">
              <a:rPr lang="en-US" smtClean="0"/>
              <a:t>21</a:t>
            </a:fld>
            <a:endParaRPr lang="en-US"/>
          </a:p>
        </p:txBody>
      </p:sp>
    </p:spTree>
    <p:extLst>
      <p:ext uri="{BB962C8B-B14F-4D97-AF65-F5344CB8AC3E}">
        <p14:creationId xmlns:p14="http://schemas.microsoft.com/office/powerpoint/2010/main" val="462545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Arial" charset="0"/>
              </a:rPr>
              <a:t>AES: </a:t>
            </a:r>
            <a:r>
              <a:rPr lang="de-DE" dirty="0" err="1">
                <a:latin typeface="Arial" charset="0"/>
              </a:rPr>
              <a:t>Overview</a:t>
            </a:r>
            <a:r>
              <a:rPr lang="de-DE" dirty="0">
                <a:latin typeface="Arial" charset="0"/>
              </a:rPr>
              <a:t> (2)</a:t>
            </a:r>
            <a:endParaRPr lang="en-US" dirty="0"/>
          </a:p>
        </p:txBody>
      </p:sp>
      <p:sp>
        <p:nvSpPr>
          <p:cNvPr id="3" name="Content Placeholder 2"/>
          <p:cNvSpPr>
            <a:spLocks noGrp="1"/>
          </p:cNvSpPr>
          <p:nvPr>
            <p:ph idx="1"/>
          </p:nvPr>
        </p:nvSpPr>
        <p:spPr>
          <a:xfrm>
            <a:off x="457200" y="2527542"/>
            <a:ext cx="4049159" cy="3598621"/>
          </a:xfrm>
        </p:spPr>
        <p:txBody>
          <a:bodyPr>
            <a:normAutofit/>
          </a:bodyPr>
          <a:lstStyle/>
          <a:p>
            <a:r>
              <a:rPr lang="de-DE" sz="2400" dirty="0" err="1"/>
              <a:t>Iterated</a:t>
            </a:r>
            <a:r>
              <a:rPr lang="de-DE" sz="2400" dirty="0"/>
              <a:t> </a:t>
            </a:r>
            <a:r>
              <a:rPr lang="de-DE" sz="2400" dirty="0" err="1"/>
              <a:t>cipher</a:t>
            </a:r>
            <a:r>
              <a:rPr lang="de-DE" sz="2400" dirty="0"/>
              <a:t> </a:t>
            </a:r>
            <a:r>
              <a:rPr lang="de-DE" sz="2400" dirty="0" err="1"/>
              <a:t>with</a:t>
            </a:r>
            <a:r>
              <a:rPr lang="de-DE" sz="2400" dirty="0"/>
              <a:t> 10/12/14 </a:t>
            </a:r>
            <a:r>
              <a:rPr lang="de-DE" sz="2400" dirty="0" err="1"/>
              <a:t>rounds</a:t>
            </a:r>
            <a:endParaRPr lang="de-DE" sz="2400" dirty="0"/>
          </a:p>
          <a:p>
            <a:r>
              <a:rPr lang="de-DE" sz="2400" dirty="0" err="1"/>
              <a:t>Each</a:t>
            </a:r>
            <a:r>
              <a:rPr lang="de-DE" sz="2400" dirty="0"/>
              <a:t> </a:t>
            </a:r>
            <a:r>
              <a:rPr lang="de-DE" sz="2400" dirty="0" err="1"/>
              <a:t>round</a:t>
            </a:r>
            <a:r>
              <a:rPr lang="de-DE" sz="2400" dirty="0"/>
              <a:t> </a:t>
            </a:r>
            <a:r>
              <a:rPr lang="de-DE" sz="2400" dirty="0" err="1"/>
              <a:t>consists</a:t>
            </a:r>
            <a:r>
              <a:rPr lang="de-DE" sz="2400" dirty="0"/>
              <a:t> </a:t>
            </a:r>
            <a:r>
              <a:rPr lang="de-DE" sz="2400" dirty="0" err="1"/>
              <a:t>of</a:t>
            </a:r>
            <a:r>
              <a:rPr lang="de-DE" sz="2400" dirty="0"/>
              <a:t> </a:t>
            </a:r>
            <a:r>
              <a:rPr lang="ja-JP" altLang="en-US" sz="2400" dirty="0"/>
              <a:t>“</a:t>
            </a:r>
            <a:r>
              <a:rPr lang="en-US" sz="2400" dirty="0"/>
              <a:t>Layers</a:t>
            </a:r>
            <a:r>
              <a:rPr lang="ja-JP" altLang="en-US" sz="2400" dirty="0"/>
              <a:t>”</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3</a:t>
            </a:fld>
            <a:endParaRPr lang="en-US"/>
          </a:p>
        </p:txBody>
      </p:sp>
      <p:pic>
        <p:nvPicPr>
          <p:cNvPr id="5" name="Inhaltsplatzhalter 5" descr="rijndael_fl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661367" y="12179"/>
            <a:ext cx="4426695" cy="6446518"/>
          </a:xfrm>
          <a:prstGeom prst="rect">
            <a:avLst/>
          </a:prstGeom>
        </p:spPr>
      </p:pic>
    </p:spTree>
    <p:extLst>
      <p:ext uri="{BB962C8B-B14F-4D97-AF65-F5344CB8AC3E}">
        <p14:creationId xmlns:p14="http://schemas.microsoft.com/office/powerpoint/2010/main" val="238680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F25F3-B3AD-AA41-A51B-BC9DA3A66FDE}"/>
              </a:ext>
            </a:extLst>
          </p:cNvPr>
          <p:cNvSpPr>
            <a:spLocks noGrp="1"/>
          </p:cNvSpPr>
          <p:nvPr>
            <p:ph type="title"/>
          </p:nvPr>
        </p:nvSpPr>
        <p:spPr/>
        <p:txBody>
          <a:bodyPr/>
          <a:lstStyle/>
          <a:p>
            <a:r>
              <a:rPr lang="de-DE" altLang="en-US" dirty="0">
                <a:ea typeface="ＭＳ Ｐゴシック" panose="020B0600070205080204" pitchFamily="34" charset="-128"/>
              </a:rPr>
              <a:t>Key Addition Layer</a:t>
            </a:r>
            <a:endParaRPr lang="en-US" dirty="0"/>
          </a:p>
        </p:txBody>
      </p:sp>
      <p:sp>
        <p:nvSpPr>
          <p:cNvPr id="3" name="Content Placeholder 2">
            <a:extLst>
              <a:ext uri="{FF2B5EF4-FFF2-40B4-BE49-F238E27FC236}">
                <a16:creationId xmlns:a16="http://schemas.microsoft.com/office/drawing/2014/main" xmlns="" id="{79BFB7B1-9369-E643-8A70-D519DA70A260}"/>
              </a:ext>
            </a:extLst>
          </p:cNvPr>
          <p:cNvSpPr>
            <a:spLocks noGrp="1"/>
          </p:cNvSpPr>
          <p:nvPr>
            <p:ph idx="1"/>
          </p:nvPr>
        </p:nvSpPr>
        <p:spPr>
          <a:xfrm>
            <a:off x="457200" y="1674848"/>
            <a:ext cx="8229600" cy="4525963"/>
          </a:xfrm>
        </p:spPr>
        <p:txBody>
          <a:bodyPr>
            <a:normAutofit/>
          </a:bodyPr>
          <a:lstStyle/>
          <a:p>
            <a:pPr>
              <a:lnSpc>
                <a:spcPct val="120000"/>
              </a:lnSpc>
            </a:pPr>
            <a:r>
              <a:rPr lang="de-DE" altLang="en-US" sz="2400" dirty="0">
                <a:ea typeface="ＭＳ Ｐゴシック" panose="020B0600070205080204" pitchFamily="34" charset="-128"/>
              </a:rPr>
              <a:t>Inputs: </a:t>
            </a:r>
          </a:p>
          <a:p>
            <a:pPr lvl="1">
              <a:lnSpc>
                <a:spcPct val="120000"/>
              </a:lnSpc>
            </a:pPr>
            <a:r>
              <a:rPr lang="de-DE" altLang="en-US" dirty="0">
                <a:ea typeface="ＭＳ Ｐゴシック" panose="020B0600070205080204" pitchFamily="34" charset="-128"/>
              </a:rPr>
              <a:t>16-byte </a:t>
            </a:r>
            <a:r>
              <a:rPr lang="de-DE" altLang="en-US" dirty="0" err="1">
                <a:ea typeface="ＭＳ Ｐゴシック" panose="020B0600070205080204" pitchFamily="34" charset="-128"/>
              </a:rPr>
              <a:t>state</a:t>
            </a:r>
            <a:r>
              <a:rPr lang="de-DE" altLang="en-US" dirty="0">
                <a:ea typeface="ＭＳ Ｐゴシック" panose="020B0600070205080204" pitchFamily="34" charset="-128"/>
              </a:rPr>
              <a:t> </a:t>
            </a:r>
            <a:r>
              <a:rPr lang="de-DE" altLang="en-US" dirty="0" err="1">
                <a:ea typeface="ＭＳ Ｐゴシック" panose="020B0600070205080204" pitchFamily="34" charset="-128"/>
              </a:rPr>
              <a:t>matrix</a:t>
            </a:r>
            <a:r>
              <a:rPr lang="de-DE" altLang="en-US" dirty="0">
                <a:ea typeface="ＭＳ Ｐゴシック" panose="020B0600070205080204" pitchFamily="34" charset="-128"/>
              </a:rPr>
              <a:t> </a:t>
            </a:r>
            <a:r>
              <a:rPr lang="de-DE" altLang="en-US" i="1" dirty="0">
                <a:ea typeface="ＭＳ Ｐゴシック" panose="020B0600070205080204" pitchFamily="34" charset="-128"/>
              </a:rPr>
              <a:t>C</a:t>
            </a:r>
          </a:p>
          <a:p>
            <a:pPr lvl="1">
              <a:lnSpc>
                <a:spcPct val="120000"/>
              </a:lnSpc>
            </a:pPr>
            <a:r>
              <a:rPr lang="de-DE" altLang="en-US" dirty="0">
                <a:ea typeface="ＭＳ Ｐゴシック" panose="020B0600070205080204" pitchFamily="34" charset="-128"/>
              </a:rPr>
              <a:t>16-byte </a:t>
            </a:r>
            <a:r>
              <a:rPr lang="de-DE" altLang="en-US" dirty="0" err="1">
                <a:ea typeface="ＭＳ Ｐゴシック" panose="020B0600070205080204" pitchFamily="34" charset="-128"/>
              </a:rPr>
              <a:t>subkey</a:t>
            </a:r>
            <a:r>
              <a:rPr lang="de-DE" altLang="en-US" dirty="0">
                <a:ea typeface="ＭＳ Ｐゴシック" panose="020B0600070205080204" pitchFamily="34" charset="-128"/>
              </a:rPr>
              <a:t> </a:t>
            </a:r>
            <a:r>
              <a:rPr lang="de-DE" altLang="en-US" i="1" dirty="0" err="1">
                <a:ea typeface="ＭＳ Ｐゴシック" panose="020B0600070205080204" pitchFamily="34" charset="-128"/>
              </a:rPr>
              <a:t>k</a:t>
            </a:r>
            <a:r>
              <a:rPr lang="de-DE" altLang="en-US" i="1" baseline="-25000" dirty="0" err="1">
                <a:ea typeface="ＭＳ Ｐゴシック" panose="020B0600070205080204" pitchFamily="34" charset="-128"/>
              </a:rPr>
              <a:t>i</a:t>
            </a:r>
            <a:endParaRPr lang="de-DE" altLang="en-US" i="1" baseline="-25000" dirty="0">
              <a:ea typeface="ＭＳ Ｐゴシック" panose="020B0600070205080204" pitchFamily="34" charset="-128"/>
            </a:endParaRPr>
          </a:p>
          <a:p>
            <a:pPr>
              <a:lnSpc>
                <a:spcPct val="120000"/>
              </a:lnSpc>
            </a:pPr>
            <a:endParaRPr lang="de-DE" altLang="en-US" sz="1800" dirty="0">
              <a:ea typeface="ＭＳ Ｐゴシック" panose="020B0600070205080204" pitchFamily="34" charset="-128"/>
            </a:endParaRPr>
          </a:p>
          <a:p>
            <a:pPr>
              <a:lnSpc>
                <a:spcPct val="120000"/>
              </a:lnSpc>
            </a:pPr>
            <a:r>
              <a:rPr lang="de-DE" altLang="en-US" sz="2400" dirty="0">
                <a:ea typeface="ＭＳ Ｐゴシック" panose="020B0600070205080204" pitchFamily="34" charset="-128"/>
              </a:rPr>
              <a:t>Output: </a:t>
            </a:r>
            <a:r>
              <a:rPr lang="de-DE" altLang="en-US" sz="2400" i="1" dirty="0">
                <a:ea typeface="ＭＳ Ｐゴシック" panose="020B0600070205080204" pitchFamily="34" charset="-128"/>
              </a:rPr>
              <a:t>C </a:t>
            </a:r>
            <a:r>
              <a:rPr lang="de-DE" altLang="en-US" sz="2400" dirty="0">
                <a:ea typeface="ＭＳ Ｐゴシック" panose="020B0600070205080204" pitchFamily="34" charset="-128"/>
                <a:sym typeface="Symbol" pitchFamily="2" charset="2"/>
              </a:rPr>
              <a:t> </a:t>
            </a:r>
            <a:r>
              <a:rPr lang="de-DE" altLang="en-US" sz="2400" i="1" dirty="0" err="1">
                <a:ea typeface="ＭＳ Ｐゴシック" panose="020B0600070205080204" pitchFamily="34" charset="-128"/>
                <a:sym typeface="Symbol" pitchFamily="2" charset="2"/>
              </a:rPr>
              <a:t>k</a:t>
            </a:r>
            <a:r>
              <a:rPr lang="de-DE" altLang="en-US" sz="2400" i="1" baseline="-25000" dirty="0" err="1">
                <a:ea typeface="ＭＳ Ｐゴシック" panose="020B0600070205080204" pitchFamily="34" charset="-128"/>
                <a:sym typeface="Symbol" pitchFamily="2" charset="2"/>
              </a:rPr>
              <a:t>i</a:t>
            </a:r>
            <a:r>
              <a:rPr lang="de-DE" altLang="en-US" sz="2400" dirty="0">
                <a:ea typeface="ＭＳ Ｐゴシック" panose="020B0600070205080204" pitchFamily="34" charset="-128"/>
                <a:sym typeface="Symbol" pitchFamily="2" charset="2"/>
              </a:rPr>
              <a:t> </a:t>
            </a:r>
          </a:p>
          <a:p>
            <a:pPr>
              <a:lnSpc>
                <a:spcPct val="120000"/>
              </a:lnSpc>
            </a:pPr>
            <a:endParaRPr lang="de-DE" altLang="en-US" sz="1800" i="1" dirty="0">
              <a:ea typeface="ＭＳ Ｐゴシック" panose="020B0600070205080204" pitchFamily="34" charset="-128"/>
              <a:sym typeface="Symbol" pitchFamily="2" charset="2"/>
            </a:endParaRPr>
          </a:p>
          <a:p>
            <a:pPr>
              <a:lnSpc>
                <a:spcPct val="120000"/>
              </a:lnSpc>
            </a:pPr>
            <a:r>
              <a:rPr lang="de-DE" altLang="en-US" sz="2400" dirty="0">
                <a:ea typeface="ＭＳ Ｐゴシック" panose="020B0600070205080204" pitchFamily="34" charset="-128"/>
              </a:rPr>
              <a:t>The </a:t>
            </a:r>
            <a:r>
              <a:rPr lang="de-DE" altLang="en-US" sz="2400" dirty="0" err="1">
                <a:ea typeface="ＭＳ Ｐゴシック" panose="020B0600070205080204" pitchFamily="34" charset="-128"/>
              </a:rPr>
              <a:t>subkeys</a:t>
            </a:r>
            <a:r>
              <a:rPr lang="de-DE" altLang="en-US" sz="2400" dirty="0">
                <a:ea typeface="ＭＳ Ｐゴシック" panose="020B0600070205080204" pitchFamily="34" charset="-128"/>
              </a:rPr>
              <a:t> </a:t>
            </a:r>
            <a:r>
              <a:rPr lang="de-DE" altLang="en-US" sz="2400" dirty="0" err="1">
                <a:ea typeface="ＭＳ Ｐゴシック" panose="020B0600070205080204" pitchFamily="34" charset="-128"/>
              </a:rPr>
              <a:t>are</a:t>
            </a:r>
            <a:r>
              <a:rPr lang="de-DE" altLang="en-US" sz="2400" dirty="0">
                <a:ea typeface="ＭＳ Ｐゴシック" panose="020B0600070205080204" pitchFamily="34" charset="-128"/>
              </a:rPr>
              <a:t> </a:t>
            </a:r>
            <a:r>
              <a:rPr lang="de-DE" altLang="en-US" sz="2400" dirty="0" err="1">
                <a:ea typeface="ＭＳ Ｐゴシック" panose="020B0600070205080204" pitchFamily="34" charset="-128"/>
              </a:rPr>
              <a:t>generated</a:t>
            </a:r>
            <a:r>
              <a:rPr lang="de-DE" altLang="en-US" sz="2400" dirty="0">
                <a:ea typeface="ＭＳ Ｐゴシック" panose="020B0600070205080204" pitchFamily="34" charset="-128"/>
              </a:rPr>
              <a:t> in </a:t>
            </a:r>
            <a:r>
              <a:rPr lang="de-DE" altLang="en-US" sz="2400" dirty="0" err="1">
                <a:ea typeface="ＭＳ Ｐゴシック" panose="020B0600070205080204" pitchFamily="34" charset="-128"/>
              </a:rPr>
              <a:t>the</a:t>
            </a:r>
            <a:r>
              <a:rPr lang="de-DE" altLang="en-US" sz="2400" dirty="0">
                <a:ea typeface="ＭＳ Ｐゴシック" panose="020B0600070205080204" pitchFamily="34" charset="-128"/>
              </a:rPr>
              <a:t> </a:t>
            </a:r>
            <a:r>
              <a:rPr lang="de-DE" altLang="en-US" sz="2400" dirty="0" err="1">
                <a:ea typeface="ＭＳ Ｐゴシック" panose="020B0600070205080204" pitchFamily="34" charset="-128"/>
              </a:rPr>
              <a:t>key</a:t>
            </a:r>
            <a:r>
              <a:rPr lang="de-DE" altLang="en-US" sz="2400" dirty="0">
                <a:ea typeface="ＭＳ Ｐゴシック" panose="020B0600070205080204" pitchFamily="34" charset="-128"/>
              </a:rPr>
              <a:t> </a:t>
            </a:r>
            <a:r>
              <a:rPr lang="de-DE" altLang="en-US" sz="2400" dirty="0" err="1">
                <a:ea typeface="ＭＳ Ｐゴシック" panose="020B0600070205080204" pitchFamily="34" charset="-128"/>
              </a:rPr>
              <a:t>schedule</a:t>
            </a:r>
            <a:endParaRPr lang="de-DE" altLang="en-US" sz="2400" dirty="0">
              <a:ea typeface="ＭＳ Ｐゴシック" panose="020B0600070205080204" pitchFamily="34" charset="-128"/>
            </a:endParaRPr>
          </a:p>
          <a:p>
            <a:pPr>
              <a:lnSpc>
                <a:spcPct val="120000"/>
              </a:lnSpc>
            </a:pPr>
            <a:endParaRPr lang="en-US" sz="2400" dirty="0"/>
          </a:p>
        </p:txBody>
      </p:sp>
      <p:sp>
        <p:nvSpPr>
          <p:cNvPr id="4" name="Slide Number Placeholder 3">
            <a:extLst>
              <a:ext uri="{FF2B5EF4-FFF2-40B4-BE49-F238E27FC236}">
                <a16:creationId xmlns:a16="http://schemas.microsoft.com/office/drawing/2014/main" xmlns="" id="{1C9BE577-615F-B649-A4A2-AE4F292E890A}"/>
              </a:ext>
            </a:extLst>
          </p:cNvPr>
          <p:cNvSpPr>
            <a:spLocks noGrp="1"/>
          </p:cNvSpPr>
          <p:nvPr>
            <p:ph type="sldNum" sz="quarter" idx="12"/>
          </p:nvPr>
        </p:nvSpPr>
        <p:spPr/>
        <p:txBody>
          <a:bodyPr/>
          <a:lstStyle/>
          <a:p>
            <a:fld id="{708448B6-F1B9-5748-85E5-359D81A0091F}" type="slidenum">
              <a:rPr lang="en-US" smtClean="0"/>
              <a:t>4</a:t>
            </a:fld>
            <a:endParaRPr lang="en-US"/>
          </a:p>
        </p:txBody>
      </p:sp>
      <p:grpSp>
        <p:nvGrpSpPr>
          <p:cNvPr id="10" name="Group 9">
            <a:extLst>
              <a:ext uri="{FF2B5EF4-FFF2-40B4-BE49-F238E27FC236}">
                <a16:creationId xmlns:a16="http://schemas.microsoft.com/office/drawing/2014/main" xmlns="" id="{3F4B6FF2-BE0E-1140-8EF8-288687ED45E5}"/>
              </a:ext>
            </a:extLst>
          </p:cNvPr>
          <p:cNvGrpSpPr>
            <a:grpSpLocks noChangeAspect="1"/>
          </p:cNvGrpSpPr>
          <p:nvPr/>
        </p:nvGrpSpPr>
        <p:grpSpPr>
          <a:xfrm>
            <a:off x="5805162" y="74637"/>
            <a:ext cx="3288769" cy="2508307"/>
            <a:chOff x="6718575" y="4675188"/>
            <a:chExt cx="2314575" cy="1765300"/>
          </a:xfrm>
        </p:grpSpPr>
        <p:pic>
          <p:nvPicPr>
            <p:cNvPr id="11" name="Inhaltsplatzhalter 5" descr="aes_round.png">
              <a:extLst>
                <a:ext uri="{FF2B5EF4-FFF2-40B4-BE49-F238E27FC236}">
                  <a16:creationId xmlns:a16="http://schemas.microsoft.com/office/drawing/2014/main" xmlns="" id="{2D72C71B-150E-A241-8154-8EBFCE2793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7528" y="4675188"/>
              <a:ext cx="21082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hteck 8">
              <a:extLst>
                <a:ext uri="{FF2B5EF4-FFF2-40B4-BE49-F238E27FC236}">
                  <a16:creationId xmlns:a16="http://schemas.microsoft.com/office/drawing/2014/main" xmlns="" id="{4CD5DE65-3882-B341-AD90-AE6957605D7A}"/>
                </a:ext>
              </a:extLst>
            </p:cNvPr>
            <p:cNvSpPr>
              <a:spLocks noChangeArrowheads="1"/>
            </p:cNvSpPr>
            <p:nvPr/>
          </p:nvSpPr>
          <p:spPr bwMode="auto">
            <a:xfrm>
              <a:off x="6718575" y="6255023"/>
              <a:ext cx="2314575" cy="133350"/>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en-US" sz="1800"/>
            </a:p>
          </p:txBody>
        </p:sp>
      </p:grpSp>
    </p:spTree>
    <p:extLst>
      <p:ext uri="{BB962C8B-B14F-4D97-AF65-F5344CB8AC3E}">
        <p14:creationId xmlns:p14="http://schemas.microsoft.com/office/powerpoint/2010/main" val="3659416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89DB9-E924-A646-B1D8-9F8A8A5FD474}"/>
              </a:ext>
            </a:extLst>
          </p:cNvPr>
          <p:cNvSpPr>
            <a:spLocks noGrp="1"/>
          </p:cNvSpPr>
          <p:nvPr>
            <p:ph type="title"/>
          </p:nvPr>
        </p:nvSpPr>
        <p:spPr/>
        <p:txBody>
          <a:bodyPr/>
          <a:lstStyle/>
          <a:p>
            <a:r>
              <a:rPr lang="de-DE" altLang="en-US" dirty="0">
                <a:ea typeface="ＭＳ Ｐゴシック" panose="020B0600070205080204" pitchFamily="34" charset="-128"/>
              </a:rPr>
              <a:t>Key Schedule (1)</a:t>
            </a:r>
            <a:endParaRPr lang="en-US" dirty="0"/>
          </a:p>
        </p:txBody>
      </p:sp>
      <p:sp>
        <p:nvSpPr>
          <p:cNvPr id="3" name="Content Placeholder 2">
            <a:extLst>
              <a:ext uri="{FF2B5EF4-FFF2-40B4-BE49-F238E27FC236}">
                <a16:creationId xmlns:a16="http://schemas.microsoft.com/office/drawing/2014/main" xmlns="" id="{C82CD968-7231-764B-A412-E11C2CACF9DB}"/>
              </a:ext>
            </a:extLst>
          </p:cNvPr>
          <p:cNvSpPr>
            <a:spLocks noGrp="1"/>
          </p:cNvSpPr>
          <p:nvPr>
            <p:ph idx="1"/>
          </p:nvPr>
        </p:nvSpPr>
        <p:spPr>
          <a:xfrm>
            <a:off x="211393" y="1600200"/>
            <a:ext cx="8775290" cy="4731774"/>
          </a:xfrm>
        </p:spPr>
        <p:txBody>
          <a:bodyPr>
            <a:noAutofit/>
          </a:bodyPr>
          <a:lstStyle/>
          <a:p>
            <a:r>
              <a:rPr lang="de-DE" altLang="en-US" sz="2200" dirty="0" err="1">
                <a:ea typeface="ＭＳ Ｐゴシック" panose="020B0600070205080204" pitchFamily="34" charset="-128"/>
              </a:rPr>
              <a:t>Subkeys</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are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derived</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recursively</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from</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original 128/192/256-bit </a:t>
            </a:r>
            <a:r>
              <a:rPr lang="de-DE" altLang="en-US" sz="2200" dirty="0" err="1">
                <a:ea typeface="ＭＳ Ｐゴシック" panose="020B0600070205080204" pitchFamily="34" charset="-128"/>
              </a:rPr>
              <a:t>input</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key</a:t>
            </a:r>
            <a:endParaRPr lang="de-DE" altLang="en-US" sz="2200" dirty="0">
              <a:ea typeface="ＭＳ Ｐゴシック" panose="020B0600070205080204" pitchFamily="34" charset="-128"/>
            </a:endParaRPr>
          </a:p>
          <a:p>
            <a:r>
              <a:rPr lang="de-DE" altLang="en-US" sz="2200" dirty="0" err="1">
                <a:ea typeface="ＭＳ Ｐゴシック" panose="020B0600070205080204" pitchFamily="34" charset="-128"/>
              </a:rPr>
              <a:t>Each</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round</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has</a:t>
            </a:r>
            <a:r>
              <a:rPr lang="de-DE" altLang="en-US" sz="2200" dirty="0">
                <a:ea typeface="ＭＳ Ｐゴシック" panose="020B0600070205080204" pitchFamily="34" charset="-128"/>
              </a:rPr>
              <a:t> 1 </a:t>
            </a:r>
            <a:r>
              <a:rPr lang="de-DE" altLang="en-US" sz="2200" dirty="0" err="1">
                <a:ea typeface="ＭＳ Ｐゴシック" panose="020B0600070205080204" pitchFamily="34" charset="-128"/>
              </a:rPr>
              <a:t>subkey</a:t>
            </a:r>
            <a:r>
              <a:rPr lang="de-DE" altLang="en-US" sz="2200" dirty="0">
                <a:ea typeface="ＭＳ Ｐゴシック" panose="020B0600070205080204" pitchFamily="34" charset="-128"/>
              </a:rPr>
              <a:t>, plus 1 </a:t>
            </a:r>
            <a:r>
              <a:rPr lang="de-DE" altLang="en-US" sz="2200" dirty="0" err="1">
                <a:ea typeface="ＭＳ Ｐゴシック" panose="020B0600070205080204" pitchFamily="34" charset="-128"/>
              </a:rPr>
              <a:t>subkey</a:t>
            </a:r>
            <a:r>
              <a:rPr lang="de-DE" altLang="en-US" sz="2200" dirty="0">
                <a:ea typeface="ＭＳ Ｐゴシック" panose="020B0600070205080204" pitchFamily="34" charset="-128"/>
              </a:rPr>
              <a:t>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beginning</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of</a:t>
            </a:r>
            <a:r>
              <a:rPr lang="de-DE" altLang="en-US" sz="2200" dirty="0">
                <a:ea typeface="ＭＳ Ｐゴシック" panose="020B0600070205080204" pitchFamily="34" charset="-128"/>
              </a:rPr>
              <a:t> AES</a:t>
            </a:r>
          </a:p>
          <a:p>
            <a:endParaRPr lang="de-DE" altLang="en-US" sz="2200" dirty="0">
              <a:ea typeface="ＭＳ Ｐゴシック" panose="020B0600070205080204" pitchFamily="34" charset="-128"/>
            </a:endParaRPr>
          </a:p>
          <a:p>
            <a:endParaRPr lang="de-DE" altLang="en-US" sz="2200" dirty="0">
              <a:ea typeface="ＭＳ Ｐゴシック" panose="020B0600070205080204" pitchFamily="34" charset="-128"/>
            </a:endParaRPr>
          </a:p>
          <a:p>
            <a:endParaRPr lang="de-DE" altLang="en-US" sz="2200" dirty="0">
              <a:ea typeface="ＭＳ Ｐゴシック" panose="020B0600070205080204" pitchFamily="34" charset="-128"/>
            </a:endParaRPr>
          </a:p>
          <a:p>
            <a:pPr>
              <a:buFontTx/>
              <a:buNone/>
            </a:pPr>
            <a:endParaRPr lang="de-DE" altLang="en-US" sz="2200" dirty="0">
              <a:ea typeface="ＭＳ Ｐゴシック" panose="020B0600070205080204" pitchFamily="34" charset="-128"/>
            </a:endParaRPr>
          </a:p>
          <a:p>
            <a:pPr>
              <a:buFontTx/>
              <a:buNone/>
            </a:pPr>
            <a:endParaRPr lang="de-DE" altLang="en-US" sz="2200" dirty="0">
              <a:ea typeface="ＭＳ Ｐゴシック" panose="020B0600070205080204" pitchFamily="34" charset="-128"/>
            </a:endParaRPr>
          </a:p>
          <a:p>
            <a:r>
              <a:rPr lang="de-DE" altLang="en-US" sz="2200" dirty="0">
                <a:ea typeface="ＭＳ Ｐゴシック" panose="020B0600070205080204" pitchFamily="34" charset="-128"/>
              </a:rPr>
              <a:t>Key </a:t>
            </a:r>
            <a:r>
              <a:rPr lang="de-DE" altLang="en-US" sz="2200" dirty="0" err="1">
                <a:ea typeface="ＭＳ Ｐゴシック" panose="020B0600070205080204" pitchFamily="34" charset="-128"/>
              </a:rPr>
              <a:t>whitening</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Subkey</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is</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used</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both</a:t>
            </a:r>
            <a:r>
              <a:rPr lang="de-DE" altLang="en-US" sz="2200" dirty="0">
                <a:ea typeface="ＭＳ Ｐゴシック" panose="020B0600070205080204" pitchFamily="34" charset="-128"/>
              </a:rPr>
              <a:t>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input</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and</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output</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of</a:t>
            </a:r>
            <a:r>
              <a:rPr lang="de-DE" altLang="en-US" sz="2200" dirty="0">
                <a:ea typeface="ＭＳ Ｐゴシック" panose="020B0600070205080204" pitchFamily="34" charset="-128"/>
              </a:rPr>
              <a:t> AES</a:t>
            </a:r>
            <a:br>
              <a:rPr lang="de-DE" altLang="en-US" sz="2200" dirty="0">
                <a:ea typeface="ＭＳ Ｐゴシック" panose="020B0600070205080204" pitchFamily="34" charset="-128"/>
              </a:rPr>
            </a:br>
            <a:r>
              <a:rPr lang="en-US" altLang="en-US" sz="2200" dirty="0">
                <a:ea typeface="ＭＳ Ｐゴシック" panose="020B0600070205080204" pitchFamily="34" charset="-128"/>
                <a:sym typeface="Symbol" pitchFamily="2" charset="2"/>
              </a:rPr>
              <a:t> </a:t>
            </a:r>
            <a:r>
              <a:rPr lang="en-US" altLang="en-US" sz="2200" b="1" dirty="0">
                <a:solidFill>
                  <a:srgbClr val="FF0000"/>
                </a:solidFill>
                <a:ea typeface="ＭＳ Ｐゴシック" panose="020B0600070205080204" pitchFamily="34" charset="-128"/>
                <a:sym typeface="Symbol" pitchFamily="2" charset="2"/>
              </a:rPr>
              <a:t></a:t>
            </a:r>
            <a:r>
              <a:rPr lang="de-DE" altLang="en-US" sz="2200" b="1" dirty="0">
                <a:solidFill>
                  <a:srgbClr val="FF0000"/>
                </a:solidFill>
                <a:ea typeface="ＭＳ Ｐゴシック" panose="020B0600070205080204" pitchFamily="34" charset="-128"/>
              </a:rPr>
              <a:t> # </a:t>
            </a:r>
            <a:r>
              <a:rPr lang="de-DE" altLang="en-US" sz="2200" b="1" dirty="0" err="1">
                <a:solidFill>
                  <a:srgbClr val="FF0000"/>
                </a:solidFill>
                <a:ea typeface="ＭＳ Ｐゴシック" panose="020B0600070205080204" pitchFamily="34" charset="-128"/>
              </a:rPr>
              <a:t>subkeys</a:t>
            </a:r>
            <a:r>
              <a:rPr lang="de-DE" altLang="en-US" sz="2200" b="1" dirty="0">
                <a:solidFill>
                  <a:srgbClr val="FF0000"/>
                </a:solidFill>
                <a:ea typeface="ＭＳ Ｐゴシック" panose="020B0600070205080204" pitchFamily="34" charset="-128"/>
              </a:rPr>
              <a:t> = # </a:t>
            </a:r>
            <a:r>
              <a:rPr lang="de-DE" altLang="en-US" sz="2200" b="1" dirty="0" err="1">
                <a:solidFill>
                  <a:srgbClr val="FF0000"/>
                </a:solidFill>
                <a:ea typeface="ＭＳ Ｐゴシック" panose="020B0600070205080204" pitchFamily="34" charset="-128"/>
              </a:rPr>
              <a:t>rounds</a:t>
            </a:r>
            <a:r>
              <a:rPr lang="de-DE" altLang="en-US" sz="2200" b="1" dirty="0">
                <a:solidFill>
                  <a:srgbClr val="FF0000"/>
                </a:solidFill>
                <a:ea typeface="ＭＳ Ｐゴシック" panose="020B0600070205080204" pitchFamily="34" charset="-128"/>
              </a:rPr>
              <a:t> + 1 </a:t>
            </a:r>
          </a:p>
          <a:p>
            <a:r>
              <a:rPr lang="de-DE" altLang="en-US" sz="2200" dirty="0" err="1">
                <a:ea typeface="ＭＳ Ｐゴシック" panose="020B0600070205080204" pitchFamily="34" charset="-128"/>
              </a:rPr>
              <a:t>There</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are</a:t>
            </a:r>
            <a:r>
              <a:rPr lang="de-DE" altLang="en-US" sz="2200" dirty="0">
                <a:ea typeface="ＭＳ Ｐゴシック" panose="020B0600070205080204" pitchFamily="34" charset="-128"/>
              </a:rPr>
              <a:t> different </a:t>
            </a:r>
            <a:r>
              <a:rPr lang="de-DE" altLang="en-US" sz="2200" dirty="0" err="1">
                <a:ea typeface="ＭＳ Ｐゴシック" panose="020B0600070205080204" pitchFamily="34" charset="-128"/>
              </a:rPr>
              <a:t>key</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schedules</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for</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the</a:t>
            </a:r>
            <a:r>
              <a:rPr lang="de-DE" altLang="en-US" sz="2200" dirty="0">
                <a:ea typeface="ＭＳ Ｐゴシック" panose="020B0600070205080204" pitchFamily="34" charset="-128"/>
              </a:rPr>
              <a:t> different </a:t>
            </a:r>
            <a:r>
              <a:rPr lang="de-DE" altLang="en-US" sz="2200" dirty="0" err="1">
                <a:ea typeface="ＭＳ Ｐゴシック" panose="020B0600070205080204" pitchFamily="34" charset="-128"/>
              </a:rPr>
              <a:t>key</a:t>
            </a:r>
            <a:r>
              <a:rPr lang="de-DE" altLang="en-US" sz="2200" dirty="0">
                <a:ea typeface="ＭＳ Ｐゴシック" panose="020B0600070205080204" pitchFamily="34" charset="-128"/>
              </a:rPr>
              <a:t> </a:t>
            </a:r>
            <a:r>
              <a:rPr lang="de-DE" altLang="en-US" sz="2200" dirty="0" err="1">
                <a:ea typeface="ＭＳ Ｐゴシック" panose="020B0600070205080204" pitchFamily="34" charset="-128"/>
              </a:rPr>
              <a:t>sizes</a:t>
            </a:r>
            <a:endParaRPr lang="de-DE" altLang="en-US" sz="22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xmlns="" id="{F1CCF174-D14A-654E-92C9-096FE5A837E7}"/>
              </a:ext>
            </a:extLst>
          </p:cNvPr>
          <p:cNvSpPr>
            <a:spLocks noGrp="1"/>
          </p:cNvSpPr>
          <p:nvPr>
            <p:ph type="sldNum" sz="quarter" idx="12"/>
          </p:nvPr>
        </p:nvSpPr>
        <p:spPr/>
        <p:txBody>
          <a:bodyPr/>
          <a:lstStyle/>
          <a:p>
            <a:fld id="{708448B6-F1B9-5748-85E5-359D81A0091F}" type="slidenum">
              <a:rPr lang="en-US" smtClean="0"/>
              <a:t>5</a:t>
            </a:fld>
            <a:endParaRPr lang="en-US"/>
          </a:p>
        </p:txBody>
      </p:sp>
      <p:graphicFrame>
        <p:nvGraphicFramePr>
          <p:cNvPr id="5" name="Tabelle 6">
            <a:extLst>
              <a:ext uri="{FF2B5EF4-FFF2-40B4-BE49-F238E27FC236}">
                <a16:creationId xmlns:a16="http://schemas.microsoft.com/office/drawing/2014/main" xmlns="" id="{A08CACB3-13E7-7041-BA6C-09443AF6D1FA}"/>
              </a:ext>
            </a:extLst>
          </p:cNvPr>
          <p:cNvGraphicFramePr>
            <a:graphicFrameLocks noGrp="1"/>
          </p:cNvGraphicFramePr>
          <p:nvPr>
            <p:extLst>
              <p:ext uri="{D42A27DB-BD31-4B8C-83A1-F6EECF244321}">
                <p14:modId xmlns:p14="http://schemas.microsoft.com/office/powerpoint/2010/main" val="365522717"/>
              </p:ext>
            </p:extLst>
          </p:nvPr>
        </p:nvGraphicFramePr>
        <p:xfrm>
          <a:off x="1040964" y="2901841"/>
          <a:ext cx="7116148" cy="1752083"/>
        </p:xfrm>
        <a:graphic>
          <a:graphicData uri="http://schemas.openxmlformats.org/drawingml/2006/table">
            <a:tbl>
              <a:tblPr firstRow="1" bandRow="1">
                <a:tableStyleId>{9D7B26C5-4107-4FEC-AEDC-1716B250A1EF}</a:tableStyleId>
              </a:tblPr>
              <a:tblGrid>
                <a:gridCol w="2114940">
                  <a:extLst>
                    <a:ext uri="{9D8B030D-6E8A-4147-A177-3AD203B41FA5}">
                      <a16:colId xmlns:a16="http://schemas.microsoft.com/office/drawing/2014/main" xmlns="" val="20000"/>
                    </a:ext>
                  </a:extLst>
                </a:gridCol>
                <a:gridCol w="2612571">
                  <a:extLst>
                    <a:ext uri="{9D8B030D-6E8A-4147-A177-3AD203B41FA5}">
                      <a16:colId xmlns:a16="http://schemas.microsoft.com/office/drawing/2014/main" xmlns="" val="20001"/>
                    </a:ext>
                  </a:extLst>
                </a:gridCol>
                <a:gridCol w="2388637">
                  <a:extLst>
                    <a:ext uri="{9D8B030D-6E8A-4147-A177-3AD203B41FA5}">
                      <a16:colId xmlns:a16="http://schemas.microsoft.com/office/drawing/2014/main" xmlns="" val="413269781"/>
                    </a:ext>
                  </a:extLst>
                </a:gridCol>
              </a:tblGrid>
              <a:tr h="370681">
                <a:tc>
                  <a:txBody>
                    <a:bodyPr/>
                    <a:lstStyle/>
                    <a:p>
                      <a:pPr algn="ctr"/>
                      <a:r>
                        <a:rPr lang="de-DE" sz="1800" dirty="0">
                          <a:latin typeface="Arial" panose="020B0604020202020204" pitchFamily="34" charset="0"/>
                          <a:cs typeface="Arial" panose="020B0604020202020204" pitchFamily="34" charset="0"/>
                        </a:rPr>
                        <a:t>Key </a:t>
                      </a:r>
                      <a:r>
                        <a:rPr lang="de-DE" sz="1800" dirty="0" err="1">
                          <a:latin typeface="Arial" panose="020B0604020202020204" pitchFamily="34" charset="0"/>
                          <a:cs typeface="Arial" panose="020B0604020202020204" pitchFamily="34" charset="0"/>
                        </a:rPr>
                        <a:t>length</a:t>
                      </a:r>
                      <a:r>
                        <a:rPr lang="de-DE" sz="1800" baseline="0" dirty="0">
                          <a:latin typeface="Arial" panose="020B0604020202020204" pitchFamily="34" charset="0"/>
                          <a:cs typeface="Arial" panose="020B0604020202020204" pitchFamily="34" charset="0"/>
                        </a:rPr>
                        <a:t> (</a:t>
                      </a:r>
                      <a:r>
                        <a:rPr lang="de-DE" sz="1800" baseline="0" dirty="0" err="1">
                          <a:latin typeface="Arial" panose="020B0604020202020204" pitchFamily="34" charset="0"/>
                          <a:cs typeface="Arial" panose="020B0604020202020204" pitchFamily="34" charset="0"/>
                        </a:rPr>
                        <a:t>bits</a:t>
                      </a:r>
                      <a:r>
                        <a:rPr lang="de-DE" sz="1800" baseline="0" dirty="0">
                          <a:latin typeface="Arial" panose="020B0604020202020204" pitchFamily="34" charset="0"/>
                          <a:cs typeface="Arial" panose="020B0604020202020204" pitchFamily="34" charset="0"/>
                        </a:rPr>
                        <a:t>)</a:t>
                      </a:r>
                      <a:endParaRPr lang="de-DE" sz="1800" dirty="0">
                        <a:latin typeface="Arial" panose="020B0604020202020204" pitchFamily="34" charset="0"/>
                        <a:cs typeface="Arial" panose="020B0604020202020204"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800" dirty="0" err="1">
                          <a:latin typeface="Arial" panose="020B0604020202020204" pitchFamily="34" charset="0"/>
                          <a:cs typeface="Arial" panose="020B0604020202020204" pitchFamily="34" charset="0"/>
                        </a:rPr>
                        <a:t>Number</a:t>
                      </a:r>
                      <a:r>
                        <a:rPr lang="de-DE" sz="1800" baseline="0" dirty="0">
                          <a:latin typeface="Arial" panose="020B0604020202020204" pitchFamily="34" charset="0"/>
                          <a:cs typeface="Arial" panose="020B0604020202020204" pitchFamily="34" charset="0"/>
                        </a:rPr>
                        <a:t> </a:t>
                      </a:r>
                      <a:r>
                        <a:rPr lang="de-DE" sz="1800" baseline="0" dirty="0" err="1">
                          <a:latin typeface="Arial" panose="020B0604020202020204" pitchFamily="34" charset="0"/>
                          <a:cs typeface="Arial" panose="020B0604020202020204" pitchFamily="34" charset="0"/>
                        </a:rPr>
                        <a:t>of</a:t>
                      </a:r>
                      <a:r>
                        <a:rPr lang="de-DE" sz="1800" baseline="0" dirty="0">
                          <a:latin typeface="Arial" panose="020B0604020202020204" pitchFamily="34" charset="0"/>
                          <a:cs typeface="Arial" panose="020B0604020202020204" pitchFamily="34" charset="0"/>
                        </a:rPr>
                        <a:t> </a:t>
                      </a:r>
                      <a:r>
                        <a:rPr lang="de-DE" sz="1800" baseline="0" dirty="0" err="1">
                          <a:latin typeface="Arial" panose="020B0604020202020204" pitchFamily="34" charset="0"/>
                          <a:cs typeface="Arial" panose="020B0604020202020204" pitchFamily="34" charset="0"/>
                        </a:rPr>
                        <a:t>rounds</a:t>
                      </a:r>
                      <a:endParaRPr lang="de-DE" sz="1800" dirty="0">
                        <a:latin typeface="Arial" panose="020B0604020202020204" pitchFamily="34" charset="0"/>
                        <a:cs typeface="Arial" panose="020B0604020202020204"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800" dirty="0" err="1">
                          <a:latin typeface="Arial" panose="020B0604020202020204" pitchFamily="34" charset="0"/>
                          <a:cs typeface="Arial" panose="020B0604020202020204" pitchFamily="34" charset="0"/>
                        </a:rPr>
                        <a:t>Number</a:t>
                      </a:r>
                      <a:r>
                        <a:rPr lang="de-DE" sz="1800" baseline="0" dirty="0">
                          <a:latin typeface="Arial" panose="020B0604020202020204" pitchFamily="34" charset="0"/>
                          <a:cs typeface="Arial" panose="020B0604020202020204" pitchFamily="34" charset="0"/>
                        </a:rPr>
                        <a:t> </a:t>
                      </a:r>
                      <a:r>
                        <a:rPr lang="de-DE" sz="1800" baseline="0" dirty="0" err="1">
                          <a:latin typeface="Arial" panose="020B0604020202020204" pitchFamily="34" charset="0"/>
                          <a:cs typeface="Arial" panose="020B0604020202020204" pitchFamily="34" charset="0"/>
                        </a:rPr>
                        <a:t>of</a:t>
                      </a:r>
                      <a:r>
                        <a:rPr lang="de-DE" sz="1800" baseline="0" dirty="0">
                          <a:latin typeface="Arial" panose="020B0604020202020204" pitchFamily="34" charset="0"/>
                          <a:cs typeface="Arial" panose="020B0604020202020204" pitchFamily="34" charset="0"/>
                        </a:rPr>
                        <a:t> </a:t>
                      </a:r>
                      <a:r>
                        <a:rPr lang="de-DE" sz="1800" baseline="0" dirty="0" err="1">
                          <a:latin typeface="Arial" panose="020B0604020202020204" pitchFamily="34" charset="0"/>
                          <a:cs typeface="Arial" panose="020B0604020202020204" pitchFamily="34" charset="0"/>
                        </a:rPr>
                        <a:t>subkeys</a:t>
                      </a:r>
                      <a:endParaRPr lang="de-DE" sz="1800" dirty="0">
                        <a:latin typeface="Arial" panose="020B0604020202020204" pitchFamily="34" charset="0"/>
                        <a:cs typeface="Arial" panose="020B0604020202020204" pitchFamily="34" charset="0"/>
                      </a:endParaRPr>
                    </a:p>
                    <a:p>
                      <a:pPr algn="ctr"/>
                      <a:endParaRPr lang="de-DE" sz="1800" dirty="0">
                        <a:latin typeface="Arial" panose="020B0604020202020204" pitchFamily="34" charset="0"/>
                        <a:cs typeface="Arial" panose="020B0604020202020204"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681">
                <a:tc>
                  <a:txBody>
                    <a:bodyPr/>
                    <a:lstStyle/>
                    <a:p>
                      <a:pPr algn="ctr"/>
                      <a:r>
                        <a:rPr lang="de-DE" sz="1800" dirty="0">
                          <a:latin typeface="Arial" panose="020B0604020202020204" pitchFamily="34" charset="0"/>
                          <a:cs typeface="Arial" panose="020B0604020202020204" pitchFamily="34" charset="0"/>
                        </a:rPr>
                        <a:t>128</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800" dirty="0">
                          <a:latin typeface="Arial" panose="020B0604020202020204" pitchFamily="34" charset="0"/>
                          <a:cs typeface="Arial" panose="020B0604020202020204" pitchFamily="34" charset="0"/>
                        </a:rPr>
                        <a:t>10</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800" dirty="0">
                          <a:latin typeface="Arial" panose="020B0604020202020204" pitchFamily="34" charset="0"/>
                          <a:cs typeface="Arial" panose="020B0604020202020204" pitchFamily="34" charset="0"/>
                        </a:rPr>
                        <a:t>11</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681">
                <a:tc>
                  <a:txBody>
                    <a:bodyPr/>
                    <a:lstStyle/>
                    <a:p>
                      <a:pPr algn="ctr"/>
                      <a:r>
                        <a:rPr lang="de-DE" sz="1800" dirty="0">
                          <a:latin typeface="Arial" panose="020B0604020202020204" pitchFamily="34" charset="0"/>
                          <a:cs typeface="Arial" panose="020B0604020202020204" pitchFamily="34" charset="0"/>
                        </a:rPr>
                        <a:t>192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800" dirty="0">
                          <a:latin typeface="Arial" panose="020B0604020202020204" pitchFamily="34" charset="0"/>
                          <a:cs typeface="Arial" panose="020B0604020202020204" pitchFamily="34" charset="0"/>
                        </a:rPr>
                        <a:t>12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800" dirty="0">
                          <a:latin typeface="Arial" panose="020B0604020202020204" pitchFamily="34" charset="0"/>
                          <a:cs typeface="Arial" panose="020B0604020202020204" pitchFamily="34" charset="0"/>
                        </a:rPr>
                        <a:t>13</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0681">
                <a:tc>
                  <a:txBody>
                    <a:bodyPr/>
                    <a:lstStyle/>
                    <a:p>
                      <a:pPr algn="ctr"/>
                      <a:r>
                        <a:rPr lang="de-DE" sz="1800" dirty="0">
                          <a:latin typeface="Arial" panose="020B0604020202020204" pitchFamily="34" charset="0"/>
                          <a:cs typeface="Arial" panose="020B0604020202020204" pitchFamily="34" charset="0"/>
                        </a:rPr>
                        <a:t>256</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800" dirty="0">
                          <a:latin typeface="Arial" panose="020B0604020202020204" pitchFamily="34" charset="0"/>
                          <a:cs typeface="Arial" panose="020B0604020202020204" pitchFamily="34" charset="0"/>
                        </a:rPr>
                        <a:t>14</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800" dirty="0">
                          <a:latin typeface="Arial" panose="020B0604020202020204" pitchFamily="34" charset="0"/>
                          <a:cs typeface="Arial" panose="020B0604020202020204" pitchFamily="34" charset="0"/>
                        </a:rPr>
                        <a:t>15</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80206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966AE-8A8B-394F-810F-35BDA098CBB4}"/>
              </a:ext>
            </a:extLst>
          </p:cNvPr>
          <p:cNvSpPr>
            <a:spLocks noGrp="1"/>
          </p:cNvSpPr>
          <p:nvPr>
            <p:ph type="title"/>
          </p:nvPr>
        </p:nvSpPr>
        <p:spPr/>
        <p:txBody>
          <a:bodyPr/>
          <a:lstStyle/>
          <a:p>
            <a:r>
              <a:rPr lang="de-DE" altLang="en-US" dirty="0">
                <a:ea typeface="ＭＳ Ｐゴシック" panose="020B0600070205080204" pitchFamily="34" charset="-128"/>
              </a:rPr>
              <a:t>Key Schedule (2)</a:t>
            </a:r>
            <a:endParaRPr lang="en-US" dirty="0"/>
          </a:p>
        </p:txBody>
      </p:sp>
      <p:sp>
        <p:nvSpPr>
          <p:cNvPr id="3" name="Content Placeholder 2">
            <a:extLst>
              <a:ext uri="{FF2B5EF4-FFF2-40B4-BE49-F238E27FC236}">
                <a16:creationId xmlns:a16="http://schemas.microsoft.com/office/drawing/2014/main" xmlns="" id="{321D6ABA-A263-874E-93C6-97498258D4F0}"/>
              </a:ext>
            </a:extLst>
          </p:cNvPr>
          <p:cNvSpPr>
            <a:spLocks noGrp="1"/>
          </p:cNvSpPr>
          <p:nvPr>
            <p:ph idx="1"/>
          </p:nvPr>
        </p:nvSpPr>
        <p:spPr>
          <a:xfrm>
            <a:off x="457199" y="1600200"/>
            <a:ext cx="4870579" cy="4525963"/>
          </a:xfrm>
        </p:spPr>
        <p:txBody>
          <a:bodyPr>
            <a:normAutofit/>
          </a:bodyPr>
          <a:lstStyle/>
          <a:p>
            <a:pPr>
              <a:lnSpc>
                <a:spcPct val="150000"/>
              </a:lnSpc>
            </a:pPr>
            <a:r>
              <a:rPr lang="de-DE" altLang="en-US" sz="2000" dirty="0"/>
              <a:t>Word-</a:t>
            </a:r>
            <a:r>
              <a:rPr lang="de-DE" altLang="en-US" sz="2000" dirty="0" err="1"/>
              <a:t>oriented</a:t>
            </a:r>
            <a:r>
              <a:rPr lang="de-DE" altLang="en-US" sz="2000" dirty="0"/>
              <a:t>: 1 </a:t>
            </a:r>
            <a:r>
              <a:rPr lang="de-DE" altLang="en-US" sz="2000" dirty="0" err="1"/>
              <a:t>word</a:t>
            </a:r>
            <a:r>
              <a:rPr lang="de-DE" altLang="en-US" sz="2000" dirty="0"/>
              <a:t> = 32 </a:t>
            </a:r>
            <a:r>
              <a:rPr lang="de-DE" altLang="en-US" sz="2000" dirty="0" err="1"/>
              <a:t>bits</a:t>
            </a:r>
            <a:endParaRPr lang="de-DE" altLang="en-US" sz="2000" dirty="0"/>
          </a:p>
          <a:p>
            <a:pPr>
              <a:lnSpc>
                <a:spcPct val="150000"/>
              </a:lnSpc>
            </a:pPr>
            <a:r>
              <a:rPr lang="de-DE" altLang="en-US" sz="2000" dirty="0"/>
              <a:t>The </a:t>
            </a:r>
            <a:r>
              <a:rPr lang="de-DE" altLang="en-US" sz="2000" dirty="0" err="1"/>
              <a:t>length</a:t>
            </a:r>
            <a:r>
              <a:rPr lang="de-DE" altLang="en-US" sz="2000" dirty="0"/>
              <a:t> </a:t>
            </a:r>
            <a:r>
              <a:rPr lang="de-DE" altLang="en-US" sz="2000" dirty="0" err="1"/>
              <a:t>of</a:t>
            </a:r>
            <a:r>
              <a:rPr lang="de-DE" altLang="en-US" sz="2000" dirty="0"/>
              <a:t> </a:t>
            </a:r>
            <a:r>
              <a:rPr lang="de-DE" altLang="en-US" sz="2000" i="1" dirty="0" err="1"/>
              <a:t>k</a:t>
            </a:r>
            <a:r>
              <a:rPr lang="de-DE" altLang="en-US" sz="2000" i="1" baseline="-25000" dirty="0" err="1"/>
              <a:t>i</a:t>
            </a:r>
            <a:r>
              <a:rPr lang="de-DE" altLang="en-US" sz="2000" dirty="0"/>
              <a:t> </a:t>
            </a:r>
            <a:r>
              <a:rPr lang="de-DE" altLang="en-US" sz="2000" dirty="0" err="1"/>
              <a:t>is</a:t>
            </a:r>
            <a:r>
              <a:rPr lang="de-DE" altLang="en-US" sz="2000" dirty="0"/>
              <a:t> 1 </a:t>
            </a:r>
            <a:r>
              <a:rPr lang="de-DE" altLang="en-US" sz="2000" dirty="0" err="1"/>
              <a:t>byte</a:t>
            </a:r>
            <a:r>
              <a:rPr lang="de-DE" altLang="en-US" sz="2000" dirty="0"/>
              <a:t> (i.e., 8 </a:t>
            </a:r>
            <a:r>
              <a:rPr lang="de-DE" altLang="en-US" sz="2000" dirty="0" err="1"/>
              <a:t>bits</a:t>
            </a:r>
            <a:r>
              <a:rPr lang="de-DE" altLang="en-US" sz="2000" dirty="0"/>
              <a:t>)</a:t>
            </a:r>
          </a:p>
          <a:p>
            <a:pPr>
              <a:lnSpc>
                <a:spcPct val="150000"/>
              </a:lnSpc>
            </a:pPr>
            <a:r>
              <a:rPr lang="de-DE" altLang="en-US" sz="2000" dirty="0" err="1"/>
              <a:t>Each</a:t>
            </a:r>
            <a:r>
              <a:rPr lang="de-DE" altLang="en-US" sz="2000" dirty="0"/>
              <a:t> </a:t>
            </a:r>
            <a:r>
              <a:rPr lang="de-DE" altLang="en-US" sz="2000" i="1" dirty="0" err="1"/>
              <a:t>k</a:t>
            </a:r>
            <a:r>
              <a:rPr lang="de-DE" altLang="en-US" sz="2000" i="1" baseline="-25000" dirty="0" err="1"/>
              <a:t>i</a:t>
            </a:r>
            <a:r>
              <a:rPr lang="de-DE" altLang="en-US" sz="2000" dirty="0"/>
              <a:t> </a:t>
            </a:r>
            <a:r>
              <a:rPr lang="de-DE" altLang="en-US" sz="2000" dirty="0" err="1"/>
              <a:t>is</a:t>
            </a:r>
            <a:r>
              <a:rPr lang="de-DE" altLang="en-US" sz="2000" dirty="0"/>
              <a:t> </a:t>
            </a:r>
            <a:r>
              <a:rPr lang="de-DE" altLang="en-US" sz="2000" dirty="0" err="1"/>
              <a:t>derived</a:t>
            </a:r>
            <a:r>
              <a:rPr lang="de-DE" altLang="en-US" sz="2000" dirty="0"/>
              <a:t> </a:t>
            </a:r>
            <a:r>
              <a:rPr lang="de-DE" altLang="en-US" sz="2000" dirty="0" err="1"/>
              <a:t>recursively</a:t>
            </a:r>
            <a:r>
              <a:rPr lang="de-DE" altLang="en-US" sz="2000" dirty="0"/>
              <a:t> </a:t>
            </a:r>
            <a:r>
              <a:rPr lang="de-DE" altLang="en-US" sz="2000" dirty="0" err="1"/>
              <a:t>based</a:t>
            </a:r>
            <a:r>
              <a:rPr lang="de-DE" altLang="en-US" sz="2000" dirty="0"/>
              <a:t> on </a:t>
            </a:r>
            <a:r>
              <a:rPr lang="de-DE" altLang="en-US" sz="2000" i="1" dirty="0"/>
              <a:t>k</a:t>
            </a:r>
            <a:r>
              <a:rPr lang="de-DE" altLang="en-US" sz="2000" i="1" baseline="-25000" dirty="0"/>
              <a:t>i-1</a:t>
            </a:r>
            <a:endParaRPr lang="de-DE" altLang="en-US" sz="2000" dirty="0"/>
          </a:p>
          <a:p>
            <a:pPr>
              <a:lnSpc>
                <a:spcPct val="150000"/>
              </a:lnSpc>
            </a:pPr>
            <a:r>
              <a:rPr lang="de-DE" altLang="en-US" sz="2000" dirty="0"/>
              <a:t>11 </a:t>
            </a:r>
            <a:r>
              <a:rPr lang="de-DE" altLang="en-US" sz="2000" dirty="0" err="1"/>
              <a:t>subkeys</a:t>
            </a:r>
            <a:r>
              <a:rPr lang="de-DE" altLang="en-US" sz="2000" dirty="0"/>
              <a:t> </a:t>
            </a:r>
            <a:r>
              <a:rPr lang="de-DE" altLang="en-US" sz="2000" dirty="0" err="1"/>
              <a:t>are</a:t>
            </a:r>
            <a:r>
              <a:rPr lang="de-DE" altLang="en-US" sz="2000" dirty="0"/>
              <a:t> </a:t>
            </a:r>
            <a:r>
              <a:rPr lang="de-DE" altLang="en-US" sz="2000" dirty="0" err="1"/>
              <a:t>stored</a:t>
            </a:r>
            <a:r>
              <a:rPr lang="de-DE" altLang="en-US" sz="2000" dirty="0"/>
              <a:t> </a:t>
            </a:r>
            <a:r>
              <a:rPr lang="de-DE" altLang="en-US" sz="2000" dirty="0" err="1"/>
              <a:t>inthe</a:t>
            </a:r>
            <a:r>
              <a:rPr lang="de-DE" altLang="en-US" sz="2000" dirty="0"/>
              <a:t> </a:t>
            </a:r>
            <a:r>
              <a:rPr lang="de-DE" altLang="en-US" sz="2000" dirty="0" err="1"/>
              <a:t>key</a:t>
            </a:r>
            <a:r>
              <a:rPr lang="de-DE" altLang="en-US" sz="2000" dirty="0"/>
              <a:t> </a:t>
            </a:r>
            <a:r>
              <a:rPr lang="de-DE" altLang="en-US" sz="2000" dirty="0" err="1"/>
              <a:t>expansion</a:t>
            </a:r>
            <a:r>
              <a:rPr lang="de-DE" altLang="en-US" sz="2000" dirty="0"/>
              <a:t> </a:t>
            </a:r>
            <a:r>
              <a:rPr lang="de-DE" altLang="en-US" sz="2000" dirty="0" err="1"/>
              <a:t>array</a:t>
            </a:r>
            <a:r>
              <a:rPr lang="de-DE" altLang="en-US" sz="2000" dirty="0"/>
              <a:t> </a:t>
            </a:r>
            <a:r>
              <a:rPr lang="de-DE" altLang="en-US" sz="2000" i="1" dirty="0"/>
              <a:t>W[0]…W[3], W[4]…W[7], … , W[40]…W[43]</a:t>
            </a:r>
          </a:p>
          <a:p>
            <a:pPr>
              <a:lnSpc>
                <a:spcPct val="150000"/>
              </a:lnSpc>
            </a:pPr>
            <a:r>
              <a:rPr lang="de-DE" altLang="en-US" sz="2000" dirty="0" err="1"/>
              <a:t>Subkey</a:t>
            </a:r>
            <a:r>
              <a:rPr lang="de-DE" altLang="en-US" sz="2000" dirty="0"/>
              <a:t> </a:t>
            </a:r>
            <a:r>
              <a:rPr lang="de-DE" altLang="en-US" sz="2000" dirty="0" err="1"/>
              <a:t>of</a:t>
            </a:r>
            <a:r>
              <a:rPr lang="de-DE" altLang="en-US" sz="2000" dirty="0"/>
              <a:t> </a:t>
            </a:r>
            <a:r>
              <a:rPr lang="de-DE" altLang="en-US" sz="2000" dirty="0" err="1"/>
              <a:t>round</a:t>
            </a:r>
            <a:r>
              <a:rPr lang="de-DE" altLang="en-US" sz="2000" dirty="0"/>
              <a:t> 0, </a:t>
            </a:r>
            <a:r>
              <a:rPr lang="de-DE" altLang="en-US" sz="2000" i="1" dirty="0"/>
              <a:t>W[0]</a:t>
            </a:r>
            <a:r>
              <a:rPr lang="de-DE" altLang="en-US" sz="2000" dirty="0"/>
              <a:t>…</a:t>
            </a:r>
            <a:r>
              <a:rPr lang="de-DE" altLang="en-US" sz="2000" i="1" dirty="0"/>
              <a:t>W[3],</a:t>
            </a:r>
            <a:r>
              <a:rPr lang="de-DE" altLang="en-US" sz="2000" dirty="0"/>
              <a:t> </a:t>
            </a:r>
            <a:r>
              <a:rPr lang="de-DE" altLang="en-US" sz="2000" dirty="0" err="1"/>
              <a:t>is</a:t>
            </a:r>
            <a:r>
              <a:rPr lang="de-DE" altLang="en-US" sz="2000" dirty="0"/>
              <a:t> </a:t>
            </a:r>
            <a:r>
              <a:rPr lang="de-DE" altLang="en-US" sz="2000" dirty="0" err="1"/>
              <a:t>the</a:t>
            </a:r>
            <a:r>
              <a:rPr lang="de-DE" altLang="en-US" sz="2000" dirty="0"/>
              <a:t> original AES </a:t>
            </a:r>
            <a:r>
              <a:rPr lang="de-DE" altLang="en-US" sz="2000" dirty="0" err="1"/>
              <a:t>key</a:t>
            </a:r>
            <a:endParaRPr lang="de-DE" altLang="en-US" sz="2000" dirty="0"/>
          </a:p>
          <a:p>
            <a:pPr>
              <a:lnSpc>
                <a:spcPct val="150000"/>
              </a:lnSpc>
            </a:pPr>
            <a:endParaRPr lang="en-US" sz="2000" dirty="0"/>
          </a:p>
        </p:txBody>
      </p:sp>
      <p:sp>
        <p:nvSpPr>
          <p:cNvPr id="4" name="Slide Number Placeholder 3">
            <a:extLst>
              <a:ext uri="{FF2B5EF4-FFF2-40B4-BE49-F238E27FC236}">
                <a16:creationId xmlns:a16="http://schemas.microsoft.com/office/drawing/2014/main" xmlns="" id="{8196C534-C177-714C-95C6-711493F2B155}"/>
              </a:ext>
            </a:extLst>
          </p:cNvPr>
          <p:cNvSpPr>
            <a:spLocks noGrp="1"/>
          </p:cNvSpPr>
          <p:nvPr>
            <p:ph type="sldNum" sz="quarter" idx="12"/>
          </p:nvPr>
        </p:nvSpPr>
        <p:spPr/>
        <p:txBody>
          <a:bodyPr/>
          <a:lstStyle/>
          <a:p>
            <a:fld id="{708448B6-F1B9-5748-85E5-359D81A0091F}" type="slidenum">
              <a:rPr lang="en-US" smtClean="0"/>
              <a:t>6</a:t>
            </a:fld>
            <a:endParaRPr lang="en-US"/>
          </a:p>
        </p:txBody>
      </p:sp>
      <p:pic>
        <p:nvPicPr>
          <p:cNvPr id="8" name="Picture 4" descr="E:\Uni\Cryptobook\grundlagen_krypto\graphics\aes_keyschedule_without_g.png">
            <a:extLst>
              <a:ext uri="{FF2B5EF4-FFF2-40B4-BE49-F238E27FC236}">
                <a16:creationId xmlns:a16="http://schemas.microsoft.com/office/drawing/2014/main" xmlns="" id="{3CB44B11-2334-7D4F-9B73-C91D7730B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796" y="79588"/>
            <a:ext cx="3777760" cy="578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haltsplatzhalter 2">
            <a:extLst>
              <a:ext uri="{FF2B5EF4-FFF2-40B4-BE49-F238E27FC236}">
                <a16:creationId xmlns:a16="http://schemas.microsoft.com/office/drawing/2014/main" xmlns="" id="{F1B599A4-0A56-9B43-8ECD-9F09C2B692E6}"/>
              </a:ext>
            </a:extLst>
          </p:cNvPr>
          <p:cNvSpPr txBox="1">
            <a:spLocks noChangeArrowheads="1"/>
          </p:cNvSpPr>
          <p:nvPr/>
        </p:nvSpPr>
        <p:spPr>
          <a:xfrm>
            <a:off x="5327779" y="5945308"/>
            <a:ext cx="3631503" cy="27781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Tx/>
              <a:buNone/>
            </a:pPr>
            <a:r>
              <a:rPr lang="de-DE" altLang="en-US" sz="1600" dirty="0" err="1">
                <a:ea typeface="ＭＳ Ｐゴシック" panose="020B0600070205080204" pitchFamily="34" charset="-128"/>
              </a:rPr>
              <a:t>Example</a:t>
            </a:r>
            <a:r>
              <a:rPr lang="de-DE" altLang="en-US" sz="1600" dirty="0">
                <a:ea typeface="ＭＳ Ｐゴシック" panose="020B0600070205080204" pitchFamily="34" charset="-128"/>
              </a:rPr>
              <a:t>: Key </a:t>
            </a:r>
            <a:r>
              <a:rPr lang="de-DE" altLang="en-US" sz="1600" dirty="0" err="1">
                <a:ea typeface="ＭＳ Ｐゴシック" panose="020B0600070205080204" pitchFamily="34" charset="-128"/>
              </a:rPr>
              <a:t>schedule</a:t>
            </a:r>
            <a:r>
              <a:rPr lang="de-DE" altLang="en-US" sz="1600" dirty="0">
                <a:ea typeface="ＭＳ Ｐゴシック" panose="020B0600070205080204" pitchFamily="34" charset="-128"/>
              </a:rPr>
              <a:t> </a:t>
            </a:r>
            <a:r>
              <a:rPr lang="de-DE" altLang="en-US" sz="1600" dirty="0" err="1">
                <a:ea typeface="ＭＳ Ｐゴシック" panose="020B0600070205080204" pitchFamily="34" charset="-128"/>
              </a:rPr>
              <a:t>for</a:t>
            </a:r>
            <a:r>
              <a:rPr lang="de-DE" altLang="en-US" sz="1600" dirty="0">
                <a:ea typeface="ＭＳ Ｐゴシック" panose="020B0600070205080204" pitchFamily="34" charset="-128"/>
              </a:rPr>
              <a:t> 128-bit </a:t>
            </a:r>
            <a:r>
              <a:rPr lang="de-DE" altLang="en-US" sz="1600" dirty="0" err="1">
                <a:ea typeface="ＭＳ Ｐゴシック" panose="020B0600070205080204" pitchFamily="34" charset="-128"/>
              </a:rPr>
              <a:t>key</a:t>
            </a:r>
            <a:r>
              <a:rPr lang="de-DE" altLang="en-US" sz="1600" dirty="0">
                <a:ea typeface="ＭＳ Ｐゴシック" panose="020B0600070205080204" pitchFamily="34" charset="-128"/>
              </a:rPr>
              <a:t> AES</a:t>
            </a:r>
          </a:p>
        </p:txBody>
      </p:sp>
    </p:spTree>
    <p:extLst>
      <p:ext uri="{BB962C8B-B14F-4D97-AF65-F5344CB8AC3E}">
        <p14:creationId xmlns:p14="http://schemas.microsoft.com/office/powerpoint/2010/main" val="215185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966AE-8A8B-394F-810F-35BDA098CBB4}"/>
              </a:ext>
            </a:extLst>
          </p:cNvPr>
          <p:cNvSpPr>
            <a:spLocks noGrp="1"/>
          </p:cNvSpPr>
          <p:nvPr>
            <p:ph type="title"/>
          </p:nvPr>
        </p:nvSpPr>
        <p:spPr/>
        <p:txBody>
          <a:bodyPr/>
          <a:lstStyle/>
          <a:p>
            <a:r>
              <a:rPr lang="de-DE" altLang="en-US" dirty="0">
                <a:ea typeface="ＭＳ Ｐゴシック" panose="020B0600070205080204" pitchFamily="34" charset="-128"/>
              </a:rPr>
              <a:t>Key Schedule (3)</a:t>
            </a:r>
            <a:endParaRPr lang="en-US" dirty="0"/>
          </a:p>
        </p:txBody>
      </p:sp>
      <p:sp>
        <p:nvSpPr>
          <p:cNvPr id="4" name="Slide Number Placeholder 3">
            <a:extLst>
              <a:ext uri="{FF2B5EF4-FFF2-40B4-BE49-F238E27FC236}">
                <a16:creationId xmlns:a16="http://schemas.microsoft.com/office/drawing/2014/main" xmlns="" id="{8196C534-C177-714C-95C6-711493F2B155}"/>
              </a:ext>
            </a:extLst>
          </p:cNvPr>
          <p:cNvSpPr>
            <a:spLocks noGrp="1"/>
          </p:cNvSpPr>
          <p:nvPr>
            <p:ph type="sldNum" sz="quarter" idx="12"/>
          </p:nvPr>
        </p:nvSpPr>
        <p:spPr/>
        <p:txBody>
          <a:bodyPr/>
          <a:lstStyle/>
          <a:p>
            <a:fld id="{708448B6-F1B9-5748-85E5-359D81A0091F}" type="slidenum">
              <a:rPr lang="en-US" smtClean="0"/>
              <a:t>7</a:t>
            </a:fld>
            <a:endParaRPr lang="en-US"/>
          </a:p>
        </p:txBody>
      </p:sp>
      <p:pic>
        <p:nvPicPr>
          <p:cNvPr id="8" name="Picture 4" descr="E:\Uni\Cryptobook\grundlagen_krypto\graphics\aes_keyschedule_without_g.png">
            <a:extLst>
              <a:ext uri="{FF2B5EF4-FFF2-40B4-BE49-F238E27FC236}">
                <a16:creationId xmlns:a16="http://schemas.microsoft.com/office/drawing/2014/main" xmlns="" id="{3CB44B11-2334-7D4F-9B73-C91D7730B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796" y="79588"/>
            <a:ext cx="3777760" cy="578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haltsplatzhalter 2">
            <a:extLst>
              <a:ext uri="{FF2B5EF4-FFF2-40B4-BE49-F238E27FC236}">
                <a16:creationId xmlns:a16="http://schemas.microsoft.com/office/drawing/2014/main" xmlns="" id="{F1B599A4-0A56-9B43-8ECD-9F09C2B692E6}"/>
              </a:ext>
            </a:extLst>
          </p:cNvPr>
          <p:cNvSpPr txBox="1">
            <a:spLocks noChangeArrowheads="1"/>
          </p:cNvSpPr>
          <p:nvPr/>
        </p:nvSpPr>
        <p:spPr>
          <a:xfrm>
            <a:off x="5327779" y="5945308"/>
            <a:ext cx="3631503" cy="27781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Tx/>
              <a:buNone/>
            </a:pPr>
            <a:r>
              <a:rPr lang="de-DE" altLang="en-US" sz="1600" dirty="0" err="1">
                <a:ea typeface="ＭＳ Ｐゴシック" panose="020B0600070205080204" pitchFamily="34" charset="-128"/>
              </a:rPr>
              <a:t>Example</a:t>
            </a:r>
            <a:r>
              <a:rPr lang="de-DE" altLang="en-US" sz="1600" dirty="0">
                <a:ea typeface="ＭＳ Ｐゴシック" panose="020B0600070205080204" pitchFamily="34" charset="-128"/>
              </a:rPr>
              <a:t>: Key </a:t>
            </a:r>
            <a:r>
              <a:rPr lang="de-DE" altLang="en-US" sz="1600" dirty="0" err="1">
                <a:ea typeface="ＭＳ Ｐゴシック" panose="020B0600070205080204" pitchFamily="34" charset="-128"/>
              </a:rPr>
              <a:t>schedule</a:t>
            </a:r>
            <a:r>
              <a:rPr lang="de-DE" altLang="en-US" sz="1600" dirty="0">
                <a:ea typeface="ＭＳ Ｐゴシック" panose="020B0600070205080204" pitchFamily="34" charset="-128"/>
              </a:rPr>
              <a:t> </a:t>
            </a:r>
            <a:r>
              <a:rPr lang="de-DE" altLang="en-US" sz="1600" dirty="0" err="1">
                <a:ea typeface="ＭＳ Ｐゴシック" panose="020B0600070205080204" pitchFamily="34" charset="-128"/>
              </a:rPr>
              <a:t>for</a:t>
            </a:r>
            <a:r>
              <a:rPr lang="de-DE" altLang="en-US" sz="1600" dirty="0">
                <a:ea typeface="ＭＳ Ｐゴシック" panose="020B0600070205080204" pitchFamily="34" charset="-128"/>
              </a:rPr>
              <a:t> 128-bit </a:t>
            </a:r>
            <a:r>
              <a:rPr lang="de-DE" altLang="en-US" sz="1600" dirty="0" err="1">
                <a:ea typeface="ＭＳ Ｐゴシック" panose="020B0600070205080204" pitchFamily="34" charset="-128"/>
              </a:rPr>
              <a:t>key</a:t>
            </a:r>
            <a:r>
              <a:rPr lang="de-DE" altLang="en-US" sz="1600" dirty="0">
                <a:ea typeface="ＭＳ Ｐゴシック" panose="020B0600070205080204" pitchFamily="34" charset="-128"/>
              </a:rPr>
              <a:t> AES</a:t>
            </a:r>
          </a:p>
        </p:txBody>
      </p:sp>
      <p:sp>
        <p:nvSpPr>
          <p:cNvPr id="20" name="Content Placeholder 2">
            <a:extLst>
              <a:ext uri="{FF2B5EF4-FFF2-40B4-BE49-F238E27FC236}">
                <a16:creationId xmlns:a16="http://schemas.microsoft.com/office/drawing/2014/main" xmlns="" id="{D1346E6F-03CD-5845-8748-2A550A6A7C53}"/>
              </a:ext>
            </a:extLst>
          </p:cNvPr>
          <p:cNvSpPr>
            <a:spLocks noGrp="1"/>
          </p:cNvSpPr>
          <p:nvPr>
            <p:ph idx="1"/>
          </p:nvPr>
        </p:nvSpPr>
        <p:spPr>
          <a:xfrm>
            <a:off x="205273" y="1847504"/>
            <a:ext cx="5430417" cy="4525963"/>
          </a:xfrm>
        </p:spPr>
        <p:txBody>
          <a:bodyPr>
            <a:normAutofit/>
          </a:bodyPr>
          <a:lstStyle/>
          <a:p>
            <a:pPr>
              <a:lnSpc>
                <a:spcPct val="120000"/>
              </a:lnSpc>
            </a:pPr>
            <a:r>
              <a:rPr lang="de-DE" altLang="en-US" sz="2000" dirty="0" err="1"/>
              <a:t>Leftmost</a:t>
            </a:r>
            <a:r>
              <a:rPr lang="de-DE" altLang="en-US" sz="2000" dirty="0"/>
              <a:t> </a:t>
            </a:r>
            <a:r>
              <a:rPr lang="de-DE" altLang="en-US" sz="2000" dirty="0" err="1"/>
              <a:t>word</a:t>
            </a:r>
            <a:r>
              <a:rPr lang="de-DE" altLang="en-US" sz="2000" dirty="0"/>
              <a:t> </a:t>
            </a:r>
            <a:r>
              <a:rPr lang="de-DE" altLang="en-US" sz="2000" dirty="0" err="1"/>
              <a:t>of</a:t>
            </a:r>
            <a:r>
              <a:rPr lang="de-DE" altLang="en-US" sz="2000" dirty="0"/>
              <a:t> a </a:t>
            </a:r>
            <a:r>
              <a:rPr lang="de-DE" altLang="en-US" sz="2000" dirty="0" err="1"/>
              <a:t>subkey</a:t>
            </a:r>
            <a:r>
              <a:rPr lang="de-DE" altLang="en-US" sz="2000" dirty="0"/>
              <a:t> at </a:t>
            </a:r>
            <a:r>
              <a:rPr lang="de-DE" altLang="en-US" sz="2000" dirty="0" err="1"/>
              <a:t>round</a:t>
            </a:r>
            <a:r>
              <a:rPr lang="de-DE" altLang="en-US" sz="2000" dirty="0"/>
              <a:t> i, W[4i]:</a:t>
            </a:r>
          </a:p>
          <a:p>
            <a:pPr marL="0" indent="0">
              <a:lnSpc>
                <a:spcPct val="120000"/>
              </a:lnSpc>
              <a:buNone/>
            </a:pPr>
            <a:r>
              <a:rPr lang="de-DE" altLang="en-US" sz="2000" dirty="0"/>
              <a:t>	W[4i] = W[4(i-1)] </a:t>
            </a:r>
            <a:r>
              <a:rPr lang="de-DE" altLang="en-US" sz="2000" dirty="0">
                <a:ea typeface="ＭＳ Ｐゴシック" panose="020B0600070205080204" pitchFamily="34" charset="-128"/>
                <a:sym typeface="Symbol" pitchFamily="2" charset="2"/>
              </a:rPr>
              <a:t> </a:t>
            </a:r>
            <a:r>
              <a:rPr lang="de-DE" altLang="en-US" sz="2000" dirty="0" err="1">
                <a:ea typeface="ＭＳ Ｐゴシック" panose="020B0600070205080204" pitchFamily="34" charset="-128"/>
                <a:sym typeface="Symbol" pitchFamily="2" charset="2"/>
              </a:rPr>
              <a:t>g</a:t>
            </a:r>
            <a:r>
              <a:rPr lang="de-DE" altLang="en-US" sz="2000" dirty="0">
                <a:ea typeface="ＭＳ Ｐゴシック" panose="020B0600070205080204" pitchFamily="34" charset="-128"/>
                <a:sym typeface="Symbol" pitchFamily="2" charset="2"/>
              </a:rPr>
              <a:t>(W[4i - 1]) </a:t>
            </a:r>
          </a:p>
          <a:p>
            <a:pPr marL="0" indent="0">
              <a:lnSpc>
                <a:spcPct val="120000"/>
              </a:lnSpc>
              <a:buNone/>
            </a:pPr>
            <a:endParaRPr lang="de-DE" altLang="en-US" sz="2000" dirty="0">
              <a:ea typeface="ＭＳ Ｐゴシック" panose="020B0600070205080204" pitchFamily="34" charset="-128"/>
              <a:sym typeface="Symbol" pitchFamily="2" charset="2"/>
            </a:endParaRPr>
          </a:p>
          <a:p>
            <a:pPr lvl="1">
              <a:lnSpc>
                <a:spcPct val="120000"/>
              </a:lnSpc>
            </a:pPr>
            <a:r>
              <a:rPr lang="de-DE" altLang="en-US" sz="1600" dirty="0" err="1">
                <a:ea typeface="ＭＳ Ｐゴシック" panose="020B0600070205080204" pitchFamily="34" charset="-128"/>
                <a:sym typeface="Symbol" pitchFamily="2" charset="2"/>
              </a:rPr>
              <a:t>g</a:t>
            </a:r>
            <a:r>
              <a:rPr lang="de-DE" altLang="en-US" sz="1600" dirty="0">
                <a:ea typeface="ＭＳ Ｐゴシック" panose="020B0600070205080204" pitchFamily="34" charset="-128"/>
                <a:sym typeface="Symbol" pitchFamily="2" charset="2"/>
              </a:rPr>
              <a:t>() </a:t>
            </a:r>
            <a:r>
              <a:rPr lang="de-DE" altLang="en-US" sz="1600" dirty="0" err="1">
                <a:ea typeface="ＭＳ Ｐゴシック" panose="020B0600070205080204" pitchFamily="34" charset="-128"/>
                <a:sym typeface="Symbol" pitchFamily="2" charset="2"/>
              </a:rPr>
              <a:t>is</a:t>
            </a:r>
            <a:r>
              <a:rPr lang="de-DE" altLang="en-US" sz="1600" dirty="0">
                <a:ea typeface="ＭＳ Ｐゴシック" panose="020B0600070205080204" pitchFamily="34" charset="-128"/>
                <a:sym typeface="Symbol" pitchFamily="2" charset="2"/>
              </a:rPr>
              <a:t> a </a:t>
            </a:r>
            <a:r>
              <a:rPr lang="de-DE" altLang="en-US" sz="1600" dirty="0" err="1">
                <a:ea typeface="ＭＳ Ｐゴシック" panose="020B0600070205080204" pitchFamily="34" charset="-128"/>
                <a:sym typeface="Symbol" pitchFamily="2" charset="2"/>
              </a:rPr>
              <a:t>nonlineaer</a:t>
            </a:r>
            <a:r>
              <a:rPr lang="de-DE" altLang="en-US" sz="1600" dirty="0">
                <a:ea typeface="ＭＳ Ｐゴシック" panose="020B0600070205080204" pitchFamily="34" charset="-128"/>
                <a:sym typeface="Symbol" pitchFamily="2" charset="2"/>
              </a:rPr>
              <a:t> </a:t>
            </a:r>
            <a:r>
              <a:rPr lang="de-DE" altLang="en-US" sz="1600" dirty="0" err="1">
                <a:ea typeface="ＭＳ Ｐゴシック" panose="020B0600070205080204" pitchFamily="34" charset="-128"/>
                <a:sym typeface="Symbol" pitchFamily="2" charset="2"/>
              </a:rPr>
              <a:t>function</a:t>
            </a:r>
            <a:endParaRPr lang="de-DE" altLang="en-US" sz="1600" dirty="0">
              <a:ea typeface="ＭＳ Ｐゴシック" panose="020B0600070205080204" pitchFamily="34" charset="-128"/>
              <a:sym typeface="Symbol" pitchFamily="2" charset="2"/>
            </a:endParaRPr>
          </a:p>
          <a:p>
            <a:pPr lvl="1">
              <a:lnSpc>
                <a:spcPct val="120000"/>
              </a:lnSpc>
            </a:pPr>
            <a:r>
              <a:rPr lang="de-DE" altLang="en-US" sz="1600" dirty="0">
                <a:ea typeface="ＭＳ Ｐゴシック" panose="020B0600070205080204" pitchFamily="34" charset="-128"/>
                <a:sym typeface="Symbol" pitchFamily="2" charset="2"/>
              </a:rPr>
              <a:t>i = 1, 2, 3, …, 10</a:t>
            </a:r>
          </a:p>
          <a:p>
            <a:pPr>
              <a:lnSpc>
                <a:spcPct val="120000"/>
              </a:lnSpc>
            </a:pPr>
            <a:r>
              <a:rPr lang="de-DE" altLang="en-US" sz="2000" dirty="0" err="1">
                <a:ea typeface="ＭＳ Ｐゴシック" panose="020B0600070205080204" pitchFamily="34" charset="-128"/>
                <a:sym typeface="Symbol" pitchFamily="2" charset="2"/>
              </a:rPr>
              <a:t>Remaining</a:t>
            </a:r>
            <a:r>
              <a:rPr lang="de-DE" altLang="en-US" sz="2000" dirty="0">
                <a:ea typeface="ＭＳ Ｐゴシック" panose="020B0600070205080204" pitchFamily="34" charset="-128"/>
                <a:sym typeface="Symbol" pitchFamily="2" charset="2"/>
              </a:rPr>
              <a:t> </a:t>
            </a:r>
            <a:r>
              <a:rPr lang="de-DE" altLang="en-US" sz="2000" dirty="0" err="1">
                <a:ea typeface="ＭＳ Ｐゴシック" panose="020B0600070205080204" pitchFamily="34" charset="-128"/>
                <a:sym typeface="Symbol" pitchFamily="2" charset="2"/>
              </a:rPr>
              <a:t>three</a:t>
            </a:r>
            <a:r>
              <a:rPr lang="de-DE" altLang="en-US" sz="2000" dirty="0">
                <a:ea typeface="ＭＳ Ｐゴシック" panose="020B0600070205080204" pitchFamily="34" charset="-128"/>
                <a:sym typeface="Symbol" pitchFamily="2" charset="2"/>
              </a:rPr>
              <a:t> </a:t>
            </a:r>
            <a:r>
              <a:rPr lang="de-DE" altLang="en-US" sz="2000" dirty="0" err="1">
                <a:ea typeface="ＭＳ Ｐゴシック" panose="020B0600070205080204" pitchFamily="34" charset="-128"/>
                <a:sym typeface="Symbol" pitchFamily="2" charset="2"/>
              </a:rPr>
              <a:t>words</a:t>
            </a:r>
            <a:r>
              <a:rPr lang="de-DE" altLang="en-US" sz="2000" dirty="0">
                <a:ea typeface="ＭＳ Ｐゴシック" panose="020B0600070205080204" pitchFamily="34" charset="-128"/>
                <a:sym typeface="Symbol" pitchFamily="2" charset="2"/>
              </a:rPr>
              <a:t> </a:t>
            </a:r>
            <a:r>
              <a:rPr lang="de-DE" altLang="en-US" sz="2000" dirty="0" err="1">
                <a:ea typeface="ＭＳ Ｐゴシック" panose="020B0600070205080204" pitchFamily="34" charset="-128"/>
                <a:sym typeface="Symbol" pitchFamily="2" charset="2"/>
              </a:rPr>
              <a:t>of</a:t>
            </a:r>
            <a:r>
              <a:rPr lang="de-DE" altLang="en-US" sz="2000" dirty="0">
                <a:ea typeface="ＭＳ Ｐゴシック" panose="020B0600070205080204" pitchFamily="34" charset="-128"/>
                <a:sym typeface="Symbol" pitchFamily="2" charset="2"/>
              </a:rPr>
              <a:t> a </a:t>
            </a:r>
            <a:r>
              <a:rPr lang="de-DE" altLang="en-US" sz="2000" dirty="0" err="1">
                <a:ea typeface="ＭＳ Ｐゴシック" panose="020B0600070205080204" pitchFamily="34" charset="-128"/>
                <a:sym typeface="Symbol" pitchFamily="2" charset="2"/>
              </a:rPr>
              <a:t>subkey</a:t>
            </a:r>
            <a:r>
              <a:rPr lang="de-DE" altLang="en-US" sz="2000" dirty="0">
                <a:ea typeface="ＭＳ Ｐゴシック" panose="020B0600070205080204" pitchFamily="34" charset="-128"/>
                <a:sym typeface="Symbol" pitchFamily="2" charset="2"/>
              </a:rPr>
              <a:t>:</a:t>
            </a:r>
          </a:p>
          <a:p>
            <a:pPr marL="0" indent="0">
              <a:lnSpc>
                <a:spcPct val="120000"/>
              </a:lnSpc>
              <a:buNone/>
            </a:pPr>
            <a:r>
              <a:rPr lang="de-DE" altLang="en-US" sz="2000" dirty="0">
                <a:ea typeface="ＭＳ Ｐゴシック" panose="020B0600070205080204" pitchFamily="34" charset="-128"/>
                <a:sym typeface="Symbol" pitchFamily="2" charset="2"/>
              </a:rPr>
              <a:t>	W[4i+j] = W[4i + </a:t>
            </a:r>
            <a:r>
              <a:rPr lang="de-DE" altLang="en-US" sz="2000" dirty="0" err="1">
                <a:ea typeface="ＭＳ Ｐゴシック" panose="020B0600070205080204" pitchFamily="34" charset="-128"/>
                <a:sym typeface="Symbol" pitchFamily="2" charset="2"/>
              </a:rPr>
              <a:t>j</a:t>
            </a:r>
            <a:r>
              <a:rPr lang="de-DE" altLang="en-US" sz="2000" dirty="0">
                <a:ea typeface="ＭＳ Ｐゴシック" panose="020B0600070205080204" pitchFamily="34" charset="-128"/>
                <a:sym typeface="Symbol" pitchFamily="2" charset="2"/>
              </a:rPr>
              <a:t> - 1]  W[4(i-1) + </a:t>
            </a:r>
            <a:r>
              <a:rPr lang="de-DE" altLang="en-US" sz="2000" dirty="0" err="1">
                <a:ea typeface="ＭＳ Ｐゴシック" panose="020B0600070205080204" pitchFamily="34" charset="-128"/>
                <a:sym typeface="Symbol" pitchFamily="2" charset="2"/>
              </a:rPr>
              <a:t>j</a:t>
            </a:r>
            <a:r>
              <a:rPr lang="de-DE" altLang="en-US" sz="2000" dirty="0">
                <a:ea typeface="ＭＳ Ｐゴシック" panose="020B0600070205080204" pitchFamily="34" charset="-128"/>
                <a:sym typeface="Symbol" pitchFamily="2" charset="2"/>
              </a:rPr>
              <a:t>]</a:t>
            </a:r>
          </a:p>
          <a:p>
            <a:pPr marL="0" indent="0">
              <a:lnSpc>
                <a:spcPct val="120000"/>
              </a:lnSpc>
              <a:buNone/>
            </a:pPr>
            <a:endParaRPr lang="de-DE" altLang="en-US" sz="2000" dirty="0">
              <a:ea typeface="ＭＳ Ｐゴシック" panose="020B0600070205080204" pitchFamily="34" charset="-128"/>
              <a:sym typeface="Symbol" pitchFamily="2" charset="2"/>
            </a:endParaRPr>
          </a:p>
          <a:p>
            <a:pPr lvl="1">
              <a:lnSpc>
                <a:spcPct val="120000"/>
              </a:lnSpc>
            </a:pPr>
            <a:r>
              <a:rPr lang="de-DE" altLang="en-US" sz="1600" dirty="0">
                <a:ea typeface="ＭＳ Ｐゴシック" panose="020B0600070205080204" pitchFamily="34" charset="-128"/>
                <a:sym typeface="Symbol" pitchFamily="2" charset="2"/>
              </a:rPr>
              <a:t>i = 1, 2, 3, …, 10</a:t>
            </a:r>
          </a:p>
          <a:p>
            <a:pPr lvl="1">
              <a:lnSpc>
                <a:spcPct val="120000"/>
              </a:lnSpc>
            </a:pPr>
            <a:r>
              <a:rPr lang="de-DE" altLang="en-US" sz="1600" dirty="0" err="1">
                <a:ea typeface="ＭＳ Ｐゴシック" panose="020B0600070205080204" pitchFamily="34" charset="-128"/>
                <a:sym typeface="Symbol" pitchFamily="2" charset="2"/>
              </a:rPr>
              <a:t>j</a:t>
            </a:r>
            <a:r>
              <a:rPr lang="de-DE" altLang="en-US" sz="1600" dirty="0">
                <a:ea typeface="ＭＳ Ｐゴシック" panose="020B0600070205080204" pitchFamily="34" charset="-128"/>
                <a:sym typeface="Symbol" pitchFamily="2" charset="2"/>
              </a:rPr>
              <a:t> = 1, 2, 3</a:t>
            </a:r>
            <a:endParaRPr lang="de-DE" altLang="en-US" sz="1600" dirty="0"/>
          </a:p>
          <a:p>
            <a:pPr>
              <a:lnSpc>
                <a:spcPct val="120000"/>
              </a:lnSpc>
            </a:pPr>
            <a:endParaRPr lang="en-US" sz="2000" dirty="0"/>
          </a:p>
        </p:txBody>
      </p:sp>
      <p:grpSp>
        <p:nvGrpSpPr>
          <p:cNvPr id="3" name="Group 2"/>
          <p:cNvGrpSpPr/>
          <p:nvPr/>
        </p:nvGrpSpPr>
        <p:grpSpPr>
          <a:xfrm>
            <a:off x="4659" y="2321118"/>
            <a:ext cx="2901821" cy="869506"/>
            <a:chOff x="4659" y="2321118"/>
            <a:chExt cx="2901821" cy="869506"/>
          </a:xfrm>
        </p:grpSpPr>
        <p:sp>
          <p:nvSpPr>
            <p:cNvPr id="21" name="TextBox 20">
              <a:extLst>
                <a:ext uri="{FF2B5EF4-FFF2-40B4-BE49-F238E27FC236}">
                  <a16:creationId xmlns:a16="http://schemas.microsoft.com/office/drawing/2014/main" xmlns="" id="{572377AB-CAAA-344A-87DF-2254EC1B8418}"/>
                </a:ext>
              </a:extLst>
            </p:cNvPr>
            <p:cNvSpPr txBox="1"/>
            <p:nvPr/>
          </p:nvSpPr>
          <p:spPr>
            <a:xfrm>
              <a:off x="4659" y="2882847"/>
              <a:ext cx="2901821" cy="307777"/>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leftmost word of </a:t>
              </a:r>
              <a:r>
                <a:rPr lang="en-US" sz="1400" dirty="0" err="1">
                  <a:solidFill>
                    <a:srgbClr val="FF0000"/>
                  </a:solidFill>
                  <a:latin typeface="Arial" panose="020B0604020202020204" pitchFamily="34" charset="0"/>
                  <a:cs typeface="Arial" panose="020B0604020202020204" pitchFamily="34" charset="0"/>
                </a:rPr>
                <a:t>subkey</a:t>
              </a:r>
              <a:r>
                <a:rPr lang="en-US" sz="1400" dirty="0">
                  <a:solidFill>
                    <a:srgbClr val="FF0000"/>
                  </a:solidFill>
                  <a:latin typeface="Arial" panose="020B0604020202020204" pitchFamily="34" charset="0"/>
                  <a:cs typeface="Arial" panose="020B0604020202020204" pitchFamily="34" charset="0"/>
                </a:rPr>
                <a:t> at </a:t>
              </a:r>
              <a:r>
                <a:rPr lang="en-US" sz="1400" dirty="0" err="1">
                  <a:solidFill>
                    <a:srgbClr val="FF0000"/>
                  </a:solidFill>
                  <a:latin typeface="Arial" panose="020B0604020202020204" pitchFamily="34" charset="0"/>
                  <a:cs typeface="Arial" panose="020B0604020202020204" pitchFamily="34" charset="0"/>
                </a:rPr>
                <a:t>roud</a:t>
              </a:r>
              <a:r>
                <a:rPr lang="en-US" sz="1400" dirty="0">
                  <a:solidFill>
                    <a:srgbClr val="FF0000"/>
                  </a:solidFill>
                  <a:latin typeface="Arial" panose="020B0604020202020204" pitchFamily="34" charset="0"/>
                  <a:cs typeface="Arial" panose="020B0604020202020204" pitchFamily="34" charset="0"/>
                </a:rPr>
                <a:t> i-1</a:t>
              </a:r>
            </a:p>
          </p:txBody>
        </p:sp>
        <p:grpSp>
          <p:nvGrpSpPr>
            <p:cNvPr id="22" name="Group 21">
              <a:extLst>
                <a:ext uri="{FF2B5EF4-FFF2-40B4-BE49-F238E27FC236}">
                  <a16:creationId xmlns:a16="http://schemas.microsoft.com/office/drawing/2014/main" xmlns="" id="{20EE5BBB-E1E1-6647-9ADA-CF126C2074C6}"/>
                </a:ext>
              </a:extLst>
            </p:cNvPr>
            <p:cNvGrpSpPr/>
            <p:nvPr/>
          </p:nvGrpSpPr>
          <p:grpSpPr>
            <a:xfrm>
              <a:off x="1567542" y="2321118"/>
              <a:ext cx="1054359" cy="636612"/>
              <a:chOff x="1567542" y="2283794"/>
              <a:chExt cx="1054359" cy="636612"/>
            </a:xfrm>
          </p:grpSpPr>
          <p:sp>
            <p:nvSpPr>
              <p:cNvPr id="23" name="Rectangle 22">
                <a:extLst>
                  <a:ext uri="{FF2B5EF4-FFF2-40B4-BE49-F238E27FC236}">
                    <a16:creationId xmlns:a16="http://schemas.microsoft.com/office/drawing/2014/main" xmlns="" id="{43615727-3F9D-DF41-B3AA-8038B2072484}"/>
                  </a:ext>
                </a:extLst>
              </p:cNvPr>
              <p:cNvSpPr/>
              <p:nvPr/>
            </p:nvSpPr>
            <p:spPr>
              <a:xfrm>
                <a:off x="1567542" y="2283794"/>
                <a:ext cx="1054359" cy="38255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xmlns="" id="{3F1CB0B2-6711-B647-8173-86B1B497EE4F}"/>
                  </a:ext>
                </a:extLst>
              </p:cNvPr>
              <p:cNvCxnSpPr/>
              <p:nvPr/>
            </p:nvCxnSpPr>
            <p:spPr>
              <a:xfrm flipH="1">
                <a:off x="1828800" y="2685011"/>
                <a:ext cx="265921" cy="235395"/>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5" name="Group 4"/>
          <p:cNvGrpSpPr/>
          <p:nvPr/>
        </p:nvGrpSpPr>
        <p:grpSpPr>
          <a:xfrm>
            <a:off x="2911143" y="2311785"/>
            <a:ext cx="3023124" cy="879072"/>
            <a:chOff x="2911143" y="2311785"/>
            <a:chExt cx="3023124" cy="879072"/>
          </a:xfrm>
        </p:grpSpPr>
        <p:sp>
          <p:nvSpPr>
            <p:cNvPr id="25" name="TextBox 24">
              <a:extLst>
                <a:ext uri="{FF2B5EF4-FFF2-40B4-BE49-F238E27FC236}">
                  <a16:creationId xmlns:a16="http://schemas.microsoft.com/office/drawing/2014/main" xmlns="" id="{28D86A2D-868E-3545-ABFB-219477BAF06F}"/>
                </a:ext>
              </a:extLst>
            </p:cNvPr>
            <p:cNvSpPr txBox="1"/>
            <p:nvPr/>
          </p:nvSpPr>
          <p:spPr>
            <a:xfrm>
              <a:off x="2911143" y="2883080"/>
              <a:ext cx="3023124" cy="307777"/>
            </a:xfrm>
            <a:prstGeom prst="rect">
              <a:avLst/>
            </a:prstGeom>
            <a:noFill/>
          </p:spPr>
          <p:txBody>
            <a:bodyPr wrap="square" rtlCol="0">
              <a:spAutoFit/>
            </a:bodyPr>
            <a:lstStyle/>
            <a:p>
              <a:r>
                <a:rPr lang="en-US" sz="1400" dirty="0">
                  <a:solidFill>
                    <a:srgbClr val="007F20"/>
                  </a:solidFill>
                  <a:latin typeface="Arial" panose="020B0604020202020204" pitchFamily="34" charset="0"/>
                  <a:cs typeface="Arial" panose="020B0604020202020204" pitchFamily="34" charset="0"/>
                </a:rPr>
                <a:t>rightmost word of </a:t>
              </a:r>
              <a:r>
                <a:rPr lang="en-US" sz="1400" dirty="0" err="1">
                  <a:solidFill>
                    <a:srgbClr val="007F20"/>
                  </a:solidFill>
                  <a:latin typeface="Arial" panose="020B0604020202020204" pitchFamily="34" charset="0"/>
                  <a:cs typeface="Arial" panose="020B0604020202020204" pitchFamily="34" charset="0"/>
                </a:rPr>
                <a:t>subkey</a:t>
              </a:r>
              <a:r>
                <a:rPr lang="en-US" sz="1400" dirty="0">
                  <a:solidFill>
                    <a:srgbClr val="007F20"/>
                  </a:solidFill>
                  <a:latin typeface="Arial" panose="020B0604020202020204" pitchFamily="34" charset="0"/>
                  <a:cs typeface="Arial" panose="020B0604020202020204" pitchFamily="34" charset="0"/>
                </a:rPr>
                <a:t> at </a:t>
              </a:r>
              <a:r>
                <a:rPr lang="en-US" sz="1400" dirty="0" err="1">
                  <a:solidFill>
                    <a:srgbClr val="007F20"/>
                  </a:solidFill>
                  <a:latin typeface="Arial" panose="020B0604020202020204" pitchFamily="34" charset="0"/>
                  <a:cs typeface="Arial" panose="020B0604020202020204" pitchFamily="34" charset="0"/>
                </a:rPr>
                <a:t>roud</a:t>
              </a:r>
              <a:r>
                <a:rPr lang="en-US" sz="1400" dirty="0">
                  <a:solidFill>
                    <a:srgbClr val="007F20"/>
                  </a:solidFill>
                  <a:latin typeface="Arial" panose="020B0604020202020204" pitchFamily="34" charset="0"/>
                  <a:cs typeface="Arial" panose="020B0604020202020204" pitchFamily="34" charset="0"/>
                </a:rPr>
                <a:t> i-1</a:t>
              </a:r>
            </a:p>
          </p:txBody>
        </p:sp>
        <p:grpSp>
          <p:nvGrpSpPr>
            <p:cNvPr id="26" name="Group 25">
              <a:extLst>
                <a:ext uri="{FF2B5EF4-FFF2-40B4-BE49-F238E27FC236}">
                  <a16:creationId xmlns:a16="http://schemas.microsoft.com/office/drawing/2014/main" xmlns="" id="{9DC615A8-E99B-A843-87EA-A3E2750DE215}"/>
                </a:ext>
              </a:extLst>
            </p:cNvPr>
            <p:cNvGrpSpPr/>
            <p:nvPr/>
          </p:nvGrpSpPr>
          <p:grpSpPr>
            <a:xfrm>
              <a:off x="3135086" y="2311785"/>
              <a:ext cx="970383" cy="645945"/>
              <a:chOff x="3135086" y="2395764"/>
              <a:chExt cx="970383" cy="645945"/>
            </a:xfrm>
          </p:grpSpPr>
          <p:sp>
            <p:nvSpPr>
              <p:cNvPr id="27" name="Rectangle 26">
                <a:extLst>
                  <a:ext uri="{FF2B5EF4-FFF2-40B4-BE49-F238E27FC236}">
                    <a16:creationId xmlns:a16="http://schemas.microsoft.com/office/drawing/2014/main" xmlns="" id="{463B7697-C188-AD47-AE8F-59A38ECEBF66}"/>
                  </a:ext>
                </a:extLst>
              </p:cNvPr>
              <p:cNvSpPr/>
              <p:nvPr/>
            </p:nvSpPr>
            <p:spPr>
              <a:xfrm>
                <a:off x="3135086" y="2395764"/>
                <a:ext cx="970383" cy="382555"/>
              </a:xfrm>
              <a:prstGeom prst="rect">
                <a:avLst/>
              </a:prstGeom>
              <a:noFill/>
              <a:ln w="25400">
                <a:solidFill>
                  <a:srgbClr val="007F2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xmlns="" id="{0B0F0D5A-4A41-7E41-AE01-25C8F82A79B0}"/>
                  </a:ext>
                </a:extLst>
              </p:cNvPr>
              <p:cNvCxnSpPr>
                <a:cxnSpLocks/>
              </p:cNvCxnSpPr>
              <p:nvPr/>
            </p:nvCxnSpPr>
            <p:spPr>
              <a:xfrm>
                <a:off x="3671594" y="2796981"/>
                <a:ext cx="321908" cy="244728"/>
              </a:xfrm>
              <a:prstGeom prst="straightConnector1">
                <a:avLst/>
              </a:prstGeom>
              <a:ln>
                <a:solidFill>
                  <a:srgbClr val="007F20"/>
                </a:solidFill>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6" name="Group 5"/>
          <p:cNvGrpSpPr/>
          <p:nvPr/>
        </p:nvGrpSpPr>
        <p:grpSpPr>
          <a:xfrm>
            <a:off x="480520" y="4289881"/>
            <a:ext cx="2645236" cy="869506"/>
            <a:chOff x="480520" y="4289881"/>
            <a:chExt cx="2645236" cy="869506"/>
          </a:xfrm>
        </p:grpSpPr>
        <p:sp>
          <p:nvSpPr>
            <p:cNvPr id="30" name="TextBox 29">
              <a:extLst>
                <a:ext uri="{FF2B5EF4-FFF2-40B4-BE49-F238E27FC236}">
                  <a16:creationId xmlns:a16="http://schemas.microsoft.com/office/drawing/2014/main" xmlns="" id="{DE9D1AF7-1C11-EE4C-B171-3DB5CB654A83}"/>
                </a:ext>
              </a:extLst>
            </p:cNvPr>
            <p:cNvSpPr txBox="1"/>
            <p:nvPr/>
          </p:nvSpPr>
          <p:spPr>
            <a:xfrm>
              <a:off x="480520" y="4851610"/>
              <a:ext cx="2495945" cy="307777"/>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the (j-1)</a:t>
              </a:r>
              <a:r>
                <a:rPr lang="en-US" sz="1400" dirty="0" err="1">
                  <a:solidFill>
                    <a:srgbClr val="FF0000"/>
                  </a:solidFill>
                  <a:latin typeface="Arial" panose="020B0604020202020204" pitchFamily="34" charset="0"/>
                  <a:cs typeface="Arial" panose="020B0604020202020204" pitchFamily="34" charset="0"/>
                </a:rPr>
                <a:t>th</a:t>
              </a:r>
              <a:r>
                <a:rPr lang="en-US" sz="1400" dirty="0">
                  <a:solidFill>
                    <a:srgbClr val="FF0000"/>
                  </a:solidFill>
                  <a:latin typeface="Arial" panose="020B0604020202020204" pitchFamily="34" charset="0"/>
                  <a:cs typeface="Arial" panose="020B0604020202020204" pitchFamily="34" charset="0"/>
                </a:rPr>
                <a:t> of </a:t>
              </a:r>
              <a:r>
                <a:rPr lang="en-US" sz="1400" dirty="0" err="1">
                  <a:solidFill>
                    <a:srgbClr val="FF0000"/>
                  </a:solidFill>
                  <a:latin typeface="Arial" panose="020B0604020202020204" pitchFamily="34" charset="0"/>
                  <a:cs typeface="Arial" panose="020B0604020202020204" pitchFamily="34" charset="0"/>
                </a:rPr>
                <a:t>subkey</a:t>
              </a:r>
              <a:r>
                <a:rPr lang="en-US" sz="1400" dirty="0">
                  <a:solidFill>
                    <a:srgbClr val="FF0000"/>
                  </a:solidFill>
                  <a:latin typeface="Arial" panose="020B0604020202020204" pitchFamily="34" charset="0"/>
                  <a:cs typeface="Arial" panose="020B0604020202020204" pitchFamily="34" charset="0"/>
                </a:rPr>
                <a:t> at </a:t>
              </a:r>
              <a:r>
                <a:rPr lang="en-US" sz="1400" dirty="0" err="1">
                  <a:solidFill>
                    <a:srgbClr val="FF0000"/>
                  </a:solidFill>
                  <a:latin typeface="Arial" panose="020B0604020202020204" pitchFamily="34" charset="0"/>
                  <a:cs typeface="Arial" panose="020B0604020202020204" pitchFamily="34" charset="0"/>
                </a:rPr>
                <a:t>roud</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rgbClr val="FF0000"/>
                  </a:solidFill>
                  <a:latin typeface="Arial" panose="020B0604020202020204" pitchFamily="34" charset="0"/>
                  <a:cs typeface="Arial" panose="020B0604020202020204" pitchFamily="34" charset="0"/>
                </a:rPr>
                <a:t>i</a:t>
              </a:r>
              <a:endParaRPr lang="en-US" sz="1400" dirty="0">
                <a:solidFill>
                  <a:srgbClr val="FF0000"/>
                </a:solidFill>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xmlns="" id="{19D9C14A-7021-A24A-99B2-445528591D95}"/>
                </a:ext>
              </a:extLst>
            </p:cNvPr>
            <p:cNvGrpSpPr/>
            <p:nvPr/>
          </p:nvGrpSpPr>
          <p:grpSpPr>
            <a:xfrm>
              <a:off x="1791480" y="4289881"/>
              <a:ext cx="1334276" cy="636612"/>
              <a:chOff x="1567542" y="2283794"/>
              <a:chExt cx="1054359" cy="636612"/>
            </a:xfrm>
          </p:grpSpPr>
          <p:sp>
            <p:nvSpPr>
              <p:cNvPr id="32" name="Rectangle 31">
                <a:extLst>
                  <a:ext uri="{FF2B5EF4-FFF2-40B4-BE49-F238E27FC236}">
                    <a16:creationId xmlns:a16="http://schemas.microsoft.com/office/drawing/2014/main" xmlns="" id="{8D9F87CA-CA24-F74A-9499-ED1EA3622529}"/>
                  </a:ext>
                </a:extLst>
              </p:cNvPr>
              <p:cNvSpPr/>
              <p:nvPr/>
            </p:nvSpPr>
            <p:spPr>
              <a:xfrm>
                <a:off x="1567542" y="2283794"/>
                <a:ext cx="1054359" cy="38255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xmlns="" id="{08B3C1A1-602B-6E41-A4FB-9165837C0A25}"/>
                  </a:ext>
                </a:extLst>
              </p:cNvPr>
              <p:cNvCxnSpPr/>
              <p:nvPr/>
            </p:nvCxnSpPr>
            <p:spPr>
              <a:xfrm flipH="1">
                <a:off x="1828800" y="2685011"/>
                <a:ext cx="265921" cy="235395"/>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3102088" y="4271220"/>
            <a:ext cx="2901821" cy="893949"/>
            <a:chOff x="3102088" y="4271220"/>
            <a:chExt cx="2901821" cy="893949"/>
          </a:xfrm>
        </p:grpSpPr>
        <p:sp>
          <p:nvSpPr>
            <p:cNvPr id="34" name="TextBox 33">
              <a:extLst>
                <a:ext uri="{FF2B5EF4-FFF2-40B4-BE49-F238E27FC236}">
                  <a16:creationId xmlns:a16="http://schemas.microsoft.com/office/drawing/2014/main" xmlns="" id="{9FB64D5F-F3D0-A444-BC94-F7E01F966B19}"/>
                </a:ext>
              </a:extLst>
            </p:cNvPr>
            <p:cNvSpPr txBox="1"/>
            <p:nvPr/>
          </p:nvSpPr>
          <p:spPr>
            <a:xfrm>
              <a:off x="3102088" y="4857392"/>
              <a:ext cx="2901821" cy="307777"/>
            </a:xfrm>
            <a:prstGeom prst="rect">
              <a:avLst/>
            </a:prstGeom>
            <a:noFill/>
          </p:spPr>
          <p:txBody>
            <a:bodyPr wrap="square" rtlCol="0">
              <a:spAutoFit/>
            </a:bodyPr>
            <a:lstStyle/>
            <a:p>
              <a:r>
                <a:rPr lang="en-US" sz="1400" dirty="0">
                  <a:solidFill>
                    <a:srgbClr val="007F20"/>
                  </a:solidFill>
                  <a:latin typeface="Arial" panose="020B0604020202020204" pitchFamily="34" charset="0"/>
                  <a:cs typeface="Arial" panose="020B0604020202020204" pitchFamily="34" charset="0"/>
                </a:rPr>
                <a:t>the j-</a:t>
              </a:r>
              <a:r>
                <a:rPr lang="en-US" sz="1400" dirty="0" err="1">
                  <a:solidFill>
                    <a:srgbClr val="007F20"/>
                  </a:solidFill>
                  <a:latin typeface="Arial" panose="020B0604020202020204" pitchFamily="34" charset="0"/>
                  <a:cs typeface="Arial" panose="020B0604020202020204" pitchFamily="34" charset="0"/>
                </a:rPr>
                <a:t>th</a:t>
              </a:r>
              <a:r>
                <a:rPr lang="en-US" sz="1400" dirty="0">
                  <a:solidFill>
                    <a:srgbClr val="007F20"/>
                  </a:solidFill>
                  <a:latin typeface="Arial" panose="020B0604020202020204" pitchFamily="34" charset="0"/>
                  <a:cs typeface="Arial" panose="020B0604020202020204" pitchFamily="34" charset="0"/>
                </a:rPr>
                <a:t> word of </a:t>
              </a:r>
              <a:r>
                <a:rPr lang="en-US" sz="1400" dirty="0" err="1">
                  <a:solidFill>
                    <a:srgbClr val="007F20"/>
                  </a:solidFill>
                  <a:latin typeface="Arial" panose="020B0604020202020204" pitchFamily="34" charset="0"/>
                  <a:cs typeface="Arial" panose="020B0604020202020204" pitchFamily="34" charset="0"/>
                </a:rPr>
                <a:t>subkey</a:t>
              </a:r>
              <a:r>
                <a:rPr lang="en-US" sz="1400" dirty="0">
                  <a:solidFill>
                    <a:srgbClr val="007F20"/>
                  </a:solidFill>
                  <a:latin typeface="Arial" panose="020B0604020202020204" pitchFamily="34" charset="0"/>
                  <a:cs typeface="Arial" panose="020B0604020202020204" pitchFamily="34" charset="0"/>
                </a:rPr>
                <a:t> at </a:t>
              </a:r>
              <a:r>
                <a:rPr lang="en-US" sz="1400" dirty="0" err="1">
                  <a:solidFill>
                    <a:srgbClr val="007F20"/>
                  </a:solidFill>
                  <a:latin typeface="Arial" panose="020B0604020202020204" pitchFamily="34" charset="0"/>
                  <a:cs typeface="Arial" panose="020B0604020202020204" pitchFamily="34" charset="0"/>
                </a:rPr>
                <a:t>roud</a:t>
              </a:r>
              <a:r>
                <a:rPr lang="en-US" sz="1400" dirty="0">
                  <a:solidFill>
                    <a:srgbClr val="007F20"/>
                  </a:solidFill>
                  <a:latin typeface="Arial" panose="020B0604020202020204" pitchFamily="34" charset="0"/>
                  <a:cs typeface="Arial" panose="020B0604020202020204" pitchFamily="34" charset="0"/>
                </a:rPr>
                <a:t> i-1</a:t>
              </a:r>
            </a:p>
          </p:txBody>
        </p:sp>
        <p:grpSp>
          <p:nvGrpSpPr>
            <p:cNvPr id="35" name="Group 34">
              <a:extLst>
                <a:ext uri="{FF2B5EF4-FFF2-40B4-BE49-F238E27FC236}">
                  <a16:creationId xmlns:a16="http://schemas.microsoft.com/office/drawing/2014/main" xmlns="" id="{666D0EE3-E260-584F-BFA0-28EAAF90CA38}"/>
                </a:ext>
              </a:extLst>
            </p:cNvPr>
            <p:cNvGrpSpPr/>
            <p:nvPr/>
          </p:nvGrpSpPr>
          <p:grpSpPr>
            <a:xfrm>
              <a:off x="3424335" y="4271220"/>
              <a:ext cx="1342999" cy="655273"/>
              <a:chOff x="3135086" y="2395764"/>
              <a:chExt cx="970383" cy="655273"/>
            </a:xfrm>
          </p:grpSpPr>
          <p:sp>
            <p:nvSpPr>
              <p:cNvPr id="36" name="Rectangle 35">
                <a:extLst>
                  <a:ext uri="{FF2B5EF4-FFF2-40B4-BE49-F238E27FC236}">
                    <a16:creationId xmlns:a16="http://schemas.microsoft.com/office/drawing/2014/main" xmlns="" id="{06A58BB6-8386-9541-808C-593B4593F013}"/>
                  </a:ext>
                </a:extLst>
              </p:cNvPr>
              <p:cNvSpPr/>
              <p:nvPr/>
            </p:nvSpPr>
            <p:spPr>
              <a:xfrm>
                <a:off x="3135086" y="2395764"/>
                <a:ext cx="970383" cy="382555"/>
              </a:xfrm>
              <a:prstGeom prst="rect">
                <a:avLst/>
              </a:prstGeom>
              <a:noFill/>
              <a:ln w="25400">
                <a:solidFill>
                  <a:srgbClr val="007F2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xmlns="" id="{0AD47B98-7F01-DF43-A6BF-F080CC297B4D}"/>
                  </a:ext>
                </a:extLst>
              </p:cNvPr>
              <p:cNvCxnSpPr>
                <a:cxnSpLocks/>
              </p:cNvCxnSpPr>
              <p:nvPr/>
            </p:nvCxnSpPr>
            <p:spPr>
              <a:xfrm>
                <a:off x="3718249" y="2815643"/>
                <a:ext cx="232352" cy="235394"/>
              </a:xfrm>
              <a:prstGeom prst="straightConnector1">
                <a:avLst/>
              </a:prstGeom>
              <a:ln>
                <a:solidFill>
                  <a:srgbClr val="007F20"/>
                </a:solidFill>
                <a:tailEnd type="triangle"/>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49902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E7BC52-A74B-A24C-985C-32F893EA203B}"/>
              </a:ext>
            </a:extLst>
          </p:cNvPr>
          <p:cNvSpPr>
            <a:spLocks noGrp="1"/>
          </p:cNvSpPr>
          <p:nvPr>
            <p:ph type="title"/>
          </p:nvPr>
        </p:nvSpPr>
        <p:spPr/>
        <p:txBody>
          <a:bodyPr/>
          <a:lstStyle/>
          <a:p>
            <a:r>
              <a:rPr lang="de-DE" altLang="en-US" dirty="0">
                <a:ea typeface="ＭＳ Ｐゴシック" panose="020B0600070205080204" pitchFamily="34" charset="-128"/>
              </a:rPr>
              <a:t>Key Schedule (4)</a:t>
            </a:r>
            <a:endParaRPr lang="en-US" dirty="0"/>
          </a:p>
        </p:txBody>
      </p:sp>
      <p:sp>
        <p:nvSpPr>
          <p:cNvPr id="4" name="Slide Number Placeholder 3">
            <a:extLst>
              <a:ext uri="{FF2B5EF4-FFF2-40B4-BE49-F238E27FC236}">
                <a16:creationId xmlns:a16="http://schemas.microsoft.com/office/drawing/2014/main" xmlns="" id="{3CF928FE-1C95-D34B-99C7-A199046AB95D}"/>
              </a:ext>
            </a:extLst>
          </p:cNvPr>
          <p:cNvSpPr>
            <a:spLocks noGrp="1"/>
          </p:cNvSpPr>
          <p:nvPr>
            <p:ph type="sldNum" sz="quarter" idx="12"/>
          </p:nvPr>
        </p:nvSpPr>
        <p:spPr/>
        <p:txBody>
          <a:bodyPr/>
          <a:lstStyle/>
          <a:p>
            <a:fld id="{708448B6-F1B9-5748-85E5-359D81A0091F}" type="slidenum">
              <a:rPr lang="en-US" smtClean="0"/>
              <a:t>8</a:t>
            </a:fld>
            <a:endParaRPr lang="en-US"/>
          </a:p>
        </p:txBody>
      </p:sp>
      <p:pic>
        <p:nvPicPr>
          <p:cNvPr id="5" name="Picture 2" descr="E:\Uni\Cryptobook\grundlagen_krypto\graphics\aes_keyschedule_g_function.png">
            <a:extLst>
              <a:ext uri="{FF2B5EF4-FFF2-40B4-BE49-F238E27FC236}">
                <a16:creationId xmlns:a16="http://schemas.microsoft.com/office/drawing/2014/main" xmlns="" id="{B41155AE-DE7B-4B46-8BAE-AAC44E2AC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204" y="1376879"/>
            <a:ext cx="32735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xmlns="" id="{E8E51BE4-E292-934F-9B47-1E11AC9C3A6E}"/>
              </a:ext>
            </a:extLst>
          </p:cNvPr>
          <p:cNvSpPr>
            <a:spLocks noGrp="1"/>
          </p:cNvSpPr>
          <p:nvPr>
            <p:ph idx="1"/>
          </p:nvPr>
        </p:nvSpPr>
        <p:spPr>
          <a:xfrm>
            <a:off x="457200" y="1600200"/>
            <a:ext cx="6023113" cy="4744616"/>
          </a:xfrm>
        </p:spPr>
        <p:txBody>
          <a:bodyPr>
            <a:normAutofit fontScale="92500" lnSpcReduction="10000"/>
          </a:bodyPr>
          <a:lstStyle/>
          <a:p>
            <a:r>
              <a:rPr lang="de-DE" altLang="en-US" sz="2000" dirty="0" err="1">
                <a:ea typeface="ＭＳ Ｐゴシック" panose="020B0600070205080204" pitchFamily="34" charset="-128"/>
              </a:rPr>
              <a:t>Function</a:t>
            </a:r>
            <a:r>
              <a:rPr lang="de-DE" altLang="en-US" sz="2000" dirty="0">
                <a:ea typeface="ＭＳ Ｐゴシック" panose="020B0600070205080204" pitchFamily="34" charset="-128"/>
              </a:rPr>
              <a:t> </a:t>
            </a:r>
            <a:r>
              <a:rPr lang="de-DE" altLang="en-US" sz="2000" i="1" dirty="0" err="1">
                <a:ea typeface="ＭＳ Ｐゴシック" panose="020B0600070205080204" pitchFamily="34" charset="-128"/>
              </a:rPr>
              <a:t>g</a:t>
            </a:r>
            <a:r>
              <a:rPr lang="de-DE" altLang="en-US" sz="2000" i="1" dirty="0">
                <a:ea typeface="ＭＳ Ｐゴシック" panose="020B0600070205080204" pitchFamily="34" charset="-128"/>
              </a:rPr>
              <a:t>()</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rotates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its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four</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input</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bytes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and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performs</a:t>
            </a:r>
            <a:r>
              <a:rPr lang="de-DE" altLang="en-US" sz="2000" dirty="0">
                <a:ea typeface="ＭＳ Ｐゴシック" panose="020B0600070205080204" pitchFamily="34" charset="-128"/>
              </a:rPr>
              <a:t> a </a:t>
            </a:r>
            <a:r>
              <a:rPr lang="de-DE" altLang="en-US" sz="2000" dirty="0" err="1">
                <a:ea typeface="ＭＳ Ｐゴシック" panose="020B0600070205080204" pitchFamily="34" charset="-128"/>
              </a:rPr>
              <a:t>bytewise</a:t>
            </a:r>
            <a:r>
              <a:rPr lang="de-DE" altLang="en-US" sz="2000" dirty="0">
                <a:ea typeface="ＭＳ Ｐゴシック" panose="020B0600070205080204" pitchFamily="34" charset="-128"/>
              </a:rPr>
              <a:t> S-Box </a:t>
            </a:r>
            <a:r>
              <a:rPr lang="de-DE" altLang="en-US" sz="2000" dirty="0" err="1">
                <a:ea typeface="ＭＳ Ｐゴシック" panose="020B0600070205080204" pitchFamily="34" charset="-128"/>
              </a:rPr>
              <a:t>substitution</a:t>
            </a:r>
            <a:endParaRPr lang="de-DE" altLang="en-US" sz="2000" dirty="0">
              <a:ea typeface="ＭＳ Ｐゴシック" panose="020B0600070205080204" pitchFamily="34" charset="-128"/>
            </a:endParaRPr>
          </a:p>
          <a:p>
            <a:pPr marL="0" indent="0">
              <a:buNone/>
            </a:pPr>
            <a:r>
              <a:rPr lang="en-US" altLang="en-US" sz="2000" b="1" dirty="0">
                <a:solidFill>
                  <a:srgbClr val="FF0000"/>
                </a:solidFill>
                <a:ea typeface="ＭＳ Ｐゴシック" panose="020B0600070205080204" pitchFamily="34" charset="-128"/>
                <a:sym typeface="Symbol" pitchFamily="2" charset="2"/>
              </a:rPr>
              <a:t> Add nonlinearity to key schedule</a:t>
            </a:r>
            <a:endParaRPr lang="de-DE" altLang="en-US" sz="2000" b="1" dirty="0">
              <a:solidFill>
                <a:srgbClr val="FF0000"/>
              </a:solidFill>
              <a:ea typeface="ＭＳ Ｐゴシック" panose="020B0600070205080204" pitchFamily="34" charset="-128"/>
            </a:endParaRPr>
          </a:p>
          <a:p>
            <a:endParaRPr lang="de-DE" altLang="en-US" sz="1100" dirty="0">
              <a:ea typeface="ＭＳ Ｐゴシック" panose="020B0600070205080204" pitchFamily="34" charset="-128"/>
            </a:endParaRPr>
          </a:p>
          <a:p>
            <a:r>
              <a:rPr lang="de-DE" altLang="en-US" sz="2000" dirty="0">
                <a:ea typeface="ＭＳ Ｐゴシック" panose="020B0600070205080204" pitchFamily="34" charset="-128"/>
              </a:rPr>
              <a:t>The </a:t>
            </a:r>
            <a:r>
              <a:rPr lang="de-DE" altLang="en-US" sz="2000" dirty="0" err="1">
                <a:ea typeface="ＭＳ Ｐゴシック" panose="020B0600070205080204" pitchFamily="34" charset="-128"/>
              </a:rPr>
              <a:t>round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coefficient</a:t>
            </a:r>
            <a:r>
              <a:rPr lang="de-DE" altLang="en-US" sz="2000" dirty="0">
                <a:ea typeface="ＭＳ Ｐゴシック" panose="020B0600070205080204" pitchFamily="34" charset="-128"/>
              </a:rPr>
              <a:t> </a:t>
            </a:r>
            <a:r>
              <a:rPr lang="de-DE" altLang="en-US" sz="2000" i="1" dirty="0">
                <a:ea typeface="ＭＳ Ｐゴシック" panose="020B0600070205080204" pitchFamily="34" charset="-128"/>
              </a:rPr>
              <a:t>RC </a:t>
            </a:r>
            <a:r>
              <a:rPr lang="de-DE" altLang="en-US" sz="2000" dirty="0" err="1">
                <a:ea typeface="ＭＳ Ｐゴシック" panose="020B0600070205080204" pitchFamily="34" charset="-128"/>
              </a:rPr>
              <a:t>is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only</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added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to</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the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leftmost</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byte</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and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varies</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from</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round</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to</a:t>
            </a:r>
            <a:r>
              <a:rPr lang="de-DE" altLang="en-US" sz="2000" dirty="0">
                <a:ea typeface="ＭＳ Ｐゴシック" panose="020B0600070205080204" pitchFamily="34" charset="-128"/>
              </a:rPr>
              <a:t> </a:t>
            </a:r>
            <a:r>
              <a:rPr lang="de-DE" altLang="en-US" sz="2000" dirty="0" err="1">
                <a:ea typeface="ＭＳ Ｐゴシック" panose="020B0600070205080204" pitchFamily="34" charset="-128"/>
              </a:rPr>
              <a:t>round</a:t>
            </a:r>
            <a:endParaRPr lang="de-DE" altLang="en-US" sz="2000" dirty="0">
              <a:ea typeface="ＭＳ Ｐゴシック" panose="020B0600070205080204" pitchFamily="34" charset="-128"/>
            </a:endParaRPr>
          </a:p>
          <a:p>
            <a:pPr marL="0" indent="0">
              <a:buNone/>
            </a:pPr>
            <a:r>
              <a:rPr lang="en-US" altLang="en-US" sz="2000" b="1" dirty="0">
                <a:solidFill>
                  <a:srgbClr val="FF0000"/>
                </a:solidFill>
                <a:ea typeface="ＭＳ Ｐゴシック" panose="020B0600070205080204" pitchFamily="34" charset="-128"/>
                <a:sym typeface="Symbol" pitchFamily="2" charset="2"/>
              </a:rPr>
              <a:t> Remove symmetry in AES</a:t>
            </a:r>
            <a:r>
              <a:rPr lang="de-DE" altLang="en-US" sz="2000" dirty="0">
                <a:ea typeface="ＭＳ Ｐゴシック" panose="020B0600070205080204" pitchFamily="34" charset="-128"/>
              </a:rPr>
              <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	</a:t>
            </a:r>
            <a:r>
              <a:rPr lang="de-DE" altLang="en-US" sz="2000" i="1" dirty="0">
                <a:ea typeface="ＭＳ Ｐゴシック" panose="020B0600070205080204" pitchFamily="34" charset="-128"/>
              </a:rPr>
              <a:t>RC</a:t>
            </a:r>
            <a:r>
              <a:rPr lang="de-DE" altLang="en-US" sz="2000" dirty="0">
                <a:ea typeface="ＭＳ Ｐゴシック" panose="020B0600070205080204" pitchFamily="34" charset="-128"/>
              </a:rPr>
              <a:t>[1]</a:t>
            </a:r>
            <a:r>
              <a:rPr lang="de-DE" altLang="en-US" sz="2000" i="1" dirty="0">
                <a:ea typeface="ＭＳ Ｐゴシック" panose="020B0600070205080204" pitchFamily="34" charset="-128"/>
              </a:rPr>
              <a:t> = x</a:t>
            </a:r>
            <a:r>
              <a:rPr lang="de-DE" altLang="en-US" sz="2400" baseline="30000" dirty="0">
                <a:ea typeface="ＭＳ Ｐゴシック" panose="020B0600070205080204" pitchFamily="34" charset="-128"/>
              </a:rPr>
              <a:t>0</a:t>
            </a:r>
            <a:r>
              <a:rPr lang="de-DE" altLang="en-US" sz="2000" i="1" dirty="0">
                <a:ea typeface="ＭＳ Ｐゴシック" panose="020B0600070205080204" pitchFamily="34" charset="-128"/>
              </a:rPr>
              <a:t> = </a:t>
            </a:r>
            <a:r>
              <a:rPr lang="de-DE" altLang="en-US" sz="2000" dirty="0">
                <a:ea typeface="ＭＳ Ｐゴシック" panose="020B0600070205080204" pitchFamily="34" charset="-128"/>
              </a:rPr>
              <a:t>(00000001)</a:t>
            </a:r>
            <a:r>
              <a:rPr lang="de-DE" altLang="en-US" sz="2400" baseline="-25000" dirty="0">
                <a:ea typeface="ＭＳ Ｐゴシック" panose="020B0600070205080204" pitchFamily="34" charset="-128"/>
              </a:rPr>
              <a:t>2</a:t>
            </a:r>
            <a:r>
              <a:rPr lang="de-DE" altLang="en-US" sz="2000" i="1" dirty="0">
                <a:ea typeface="ＭＳ Ｐゴシック" panose="020B0600070205080204" pitchFamily="34" charset="-128"/>
              </a:rPr>
              <a:t/>
            </a:r>
            <a:br>
              <a:rPr lang="de-DE" altLang="en-US" sz="2000" i="1" dirty="0">
                <a:ea typeface="ＭＳ Ｐゴシック" panose="020B0600070205080204" pitchFamily="34" charset="-128"/>
              </a:rPr>
            </a:br>
            <a:r>
              <a:rPr lang="de-DE" altLang="en-US" sz="2000" i="1" dirty="0">
                <a:ea typeface="ＭＳ Ｐゴシック" panose="020B0600070205080204" pitchFamily="34" charset="-128"/>
              </a:rPr>
              <a:t>	RC</a:t>
            </a:r>
            <a:r>
              <a:rPr lang="de-DE" altLang="en-US" sz="2000" dirty="0">
                <a:ea typeface="ＭＳ Ｐゴシック" panose="020B0600070205080204" pitchFamily="34" charset="-128"/>
              </a:rPr>
              <a:t>[2]</a:t>
            </a:r>
            <a:r>
              <a:rPr lang="de-DE" altLang="en-US" sz="2000" i="1" dirty="0">
                <a:ea typeface="ＭＳ Ｐゴシック" panose="020B0600070205080204" pitchFamily="34" charset="-128"/>
              </a:rPr>
              <a:t> = x</a:t>
            </a:r>
            <a:r>
              <a:rPr lang="de-DE" altLang="en-US" sz="2400" baseline="30000" dirty="0">
                <a:ea typeface="ＭＳ Ｐゴシック" panose="020B0600070205080204" pitchFamily="34" charset="-128"/>
              </a:rPr>
              <a:t>1</a:t>
            </a:r>
            <a:r>
              <a:rPr lang="de-DE" altLang="en-US" sz="2000" i="1" dirty="0">
                <a:ea typeface="ＭＳ Ｐゴシック" panose="020B0600070205080204" pitchFamily="34" charset="-128"/>
              </a:rPr>
              <a:t> = </a:t>
            </a:r>
            <a:r>
              <a:rPr lang="de-DE" altLang="en-US" sz="2000" dirty="0">
                <a:ea typeface="ＭＳ Ｐゴシック" panose="020B0600070205080204" pitchFamily="34" charset="-128"/>
              </a:rPr>
              <a:t>(00000010)</a:t>
            </a:r>
            <a:r>
              <a:rPr lang="de-DE" altLang="en-US" sz="2400" baseline="-25000" dirty="0">
                <a:ea typeface="ＭＳ Ｐゴシック" panose="020B0600070205080204" pitchFamily="34" charset="-128"/>
              </a:rPr>
              <a:t>2</a:t>
            </a:r>
            <a:r>
              <a:rPr lang="de-DE" altLang="en-US" sz="2000" i="1" dirty="0">
                <a:ea typeface="ＭＳ Ｐゴシック" panose="020B0600070205080204" pitchFamily="34" charset="-128"/>
              </a:rPr>
              <a:t/>
            </a:r>
            <a:br>
              <a:rPr lang="de-DE" altLang="en-US" sz="2000" i="1" dirty="0">
                <a:ea typeface="ＭＳ Ｐゴシック" panose="020B0600070205080204" pitchFamily="34" charset="-128"/>
              </a:rPr>
            </a:br>
            <a:r>
              <a:rPr lang="de-DE" altLang="en-US" sz="2000" i="1" dirty="0">
                <a:ea typeface="ＭＳ Ｐゴシック" panose="020B0600070205080204" pitchFamily="34" charset="-128"/>
              </a:rPr>
              <a:t>	RC</a:t>
            </a:r>
            <a:r>
              <a:rPr lang="de-DE" altLang="en-US" sz="2000" dirty="0">
                <a:ea typeface="ＭＳ Ｐゴシック" panose="020B0600070205080204" pitchFamily="34" charset="-128"/>
              </a:rPr>
              <a:t>[3] </a:t>
            </a:r>
            <a:r>
              <a:rPr lang="de-DE" altLang="en-US" sz="2000" i="1" dirty="0">
                <a:ea typeface="ＭＳ Ｐゴシック" panose="020B0600070205080204" pitchFamily="34" charset="-128"/>
              </a:rPr>
              <a:t>= x</a:t>
            </a:r>
            <a:r>
              <a:rPr lang="de-DE" altLang="en-US" sz="2400" baseline="30000" dirty="0">
                <a:ea typeface="ＭＳ Ｐゴシック" panose="020B0600070205080204" pitchFamily="34" charset="-128"/>
              </a:rPr>
              <a:t>2</a:t>
            </a:r>
            <a:r>
              <a:rPr lang="de-DE" altLang="en-US" sz="2000" i="1" dirty="0">
                <a:ea typeface="ＭＳ Ｐゴシック" panose="020B0600070205080204" pitchFamily="34" charset="-128"/>
              </a:rPr>
              <a:t> = </a:t>
            </a:r>
            <a:r>
              <a:rPr lang="de-DE" altLang="en-US" sz="2000" dirty="0">
                <a:ea typeface="ＭＳ Ｐゴシック" panose="020B0600070205080204" pitchFamily="34" charset="-128"/>
              </a:rPr>
              <a:t>(00000100)</a:t>
            </a:r>
            <a:r>
              <a:rPr lang="de-DE" altLang="en-US" sz="2400" baseline="-25000" dirty="0">
                <a:ea typeface="ＭＳ Ｐゴシック" panose="020B0600070205080204" pitchFamily="34" charset="-128"/>
              </a:rPr>
              <a:t>2</a:t>
            </a:r>
            <a:r>
              <a:rPr lang="de-DE" altLang="en-US" sz="2000" i="1" dirty="0">
                <a:ea typeface="ＭＳ Ｐゴシック" panose="020B0600070205080204" pitchFamily="34" charset="-128"/>
              </a:rPr>
              <a:t/>
            </a:r>
            <a:br>
              <a:rPr lang="de-DE" altLang="en-US" sz="2000" i="1" dirty="0">
                <a:ea typeface="ＭＳ Ｐゴシック" panose="020B0600070205080204" pitchFamily="34" charset="-128"/>
              </a:rPr>
            </a:br>
            <a:r>
              <a:rPr lang="de-DE" altLang="en-US" sz="2000" i="1" dirty="0">
                <a:ea typeface="ＭＳ Ｐゴシック" panose="020B0600070205080204" pitchFamily="34" charset="-128"/>
              </a:rPr>
              <a:t>	</a:t>
            </a:r>
            <a:r>
              <a:rPr lang="de-DE" altLang="en-US" sz="2000" dirty="0">
                <a:ea typeface="ＭＳ Ｐゴシック" panose="020B0600070205080204" pitchFamily="34" charset="-128"/>
              </a:rPr>
              <a:t>...</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	</a:t>
            </a:r>
            <a:r>
              <a:rPr lang="de-DE" altLang="en-US" sz="2000" i="1" dirty="0">
                <a:ea typeface="ＭＳ Ｐゴシック" panose="020B0600070205080204" pitchFamily="34" charset="-128"/>
              </a:rPr>
              <a:t>RC</a:t>
            </a:r>
            <a:r>
              <a:rPr lang="de-DE" altLang="en-US" sz="2000" dirty="0">
                <a:ea typeface="ＭＳ Ｐゴシック" panose="020B0600070205080204" pitchFamily="34" charset="-128"/>
              </a:rPr>
              <a:t>[10]</a:t>
            </a:r>
            <a:r>
              <a:rPr lang="de-DE" altLang="en-US" sz="2000" i="1" dirty="0">
                <a:ea typeface="ＭＳ Ｐゴシック" panose="020B0600070205080204" pitchFamily="34" charset="-128"/>
              </a:rPr>
              <a:t> = x</a:t>
            </a:r>
            <a:r>
              <a:rPr lang="de-DE" altLang="en-US" sz="2400" baseline="30000" dirty="0">
                <a:ea typeface="ＭＳ Ｐゴシック" panose="020B0600070205080204" pitchFamily="34" charset="-128"/>
              </a:rPr>
              <a:t>9</a:t>
            </a:r>
            <a:r>
              <a:rPr lang="de-DE" altLang="en-US" sz="2000" i="1" dirty="0">
                <a:ea typeface="ＭＳ Ｐゴシック" panose="020B0600070205080204" pitchFamily="34" charset="-128"/>
              </a:rPr>
              <a:t> = </a:t>
            </a:r>
            <a:r>
              <a:rPr lang="de-DE" altLang="en-US" sz="2000" dirty="0">
                <a:ea typeface="ＭＳ Ｐゴシック" panose="020B0600070205080204" pitchFamily="34" charset="-128"/>
              </a:rPr>
              <a:t>(00110110)</a:t>
            </a:r>
            <a:r>
              <a:rPr lang="de-DE" altLang="en-US" sz="2400" baseline="-25000" dirty="0">
                <a:ea typeface="ＭＳ Ｐゴシック" panose="020B0600070205080204" pitchFamily="34" charset="-128"/>
              </a:rPr>
              <a:t>2</a:t>
            </a:r>
          </a:p>
          <a:p>
            <a:endParaRPr lang="de-DE" altLang="en-US" sz="1100" dirty="0">
              <a:ea typeface="ＭＳ Ｐゴシック" panose="020B0600070205080204" pitchFamily="34" charset="-128"/>
            </a:endParaRPr>
          </a:p>
          <a:p>
            <a:pPr lvl="1"/>
            <a:r>
              <a:rPr lang="de-DE" altLang="en-US" sz="1800" i="1" dirty="0">
                <a:ea typeface="ＭＳ Ｐゴシック" panose="020B0600070205080204" pitchFamily="34" charset="-128"/>
              </a:rPr>
              <a:t>x</a:t>
            </a:r>
            <a:r>
              <a:rPr lang="de-DE" altLang="en-US" i="1" baseline="30000" dirty="0">
                <a:ea typeface="ＭＳ Ｐゴシック" panose="020B0600070205080204" pitchFamily="34" charset="-128"/>
              </a:rPr>
              <a:t>i</a:t>
            </a:r>
            <a:r>
              <a:rPr lang="de-DE" altLang="en-US" sz="1800" dirty="0">
                <a:ea typeface="ＭＳ Ｐゴシック" panose="020B0600070205080204" pitchFamily="34" charset="-128"/>
              </a:rPr>
              <a:t> </a:t>
            </a:r>
            <a:r>
              <a:rPr lang="de-DE" altLang="en-US" sz="1800" dirty="0" err="1">
                <a:ea typeface="ＭＳ Ｐゴシック" panose="020B0600070205080204" pitchFamily="34" charset="-128"/>
              </a:rPr>
              <a:t>represents</a:t>
            </a:r>
            <a:r>
              <a:rPr lang="de-DE" altLang="en-US" sz="1800" dirty="0">
                <a:ea typeface="ＭＳ Ｐゴシック" panose="020B0600070205080204" pitchFamily="34" charset="-128"/>
              </a:rPr>
              <a:t> an </a:t>
            </a:r>
            <a:r>
              <a:rPr lang="de-DE" altLang="en-US" sz="1800" dirty="0" err="1">
                <a:ea typeface="ＭＳ Ｐゴシック" panose="020B0600070205080204" pitchFamily="34" charset="-128"/>
              </a:rPr>
              <a:t>element</a:t>
            </a:r>
            <a:r>
              <a:rPr lang="de-DE" altLang="en-US" sz="1800" dirty="0">
                <a:ea typeface="ＭＳ Ｐゴシック" panose="020B0600070205080204" pitchFamily="34" charset="-128"/>
              </a:rPr>
              <a:t> in a Galois </a:t>
            </a:r>
            <a:r>
              <a:rPr lang="de-DE" altLang="en-US" sz="1800" dirty="0" err="1">
                <a:ea typeface="ＭＳ Ｐゴシック" panose="020B0600070205080204" pitchFamily="34" charset="-128"/>
              </a:rPr>
              <a:t>field</a:t>
            </a:r>
            <a:r>
              <a:rPr lang="de-DE" altLang="en-US" sz="1800" dirty="0">
                <a:ea typeface="ＭＳ Ｐゴシック" panose="020B0600070205080204" pitchFamily="34" charset="-128"/>
              </a:rPr>
              <a:t> </a:t>
            </a:r>
            <a:r>
              <a:rPr lang="de-DE" altLang="en-US" sz="1600" dirty="0">
                <a:ea typeface="ＭＳ Ｐゴシック" panose="020B0600070205080204" pitchFamily="34" charset="-128"/>
              </a:rPr>
              <a:t/>
            </a:r>
            <a:br>
              <a:rPr lang="de-DE" altLang="en-US" sz="1600" dirty="0">
                <a:ea typeface="ＭＳ Ｐゴシック" panose="020B0600070205080204" pitchFamily="34" charset="-128"/>
              </a:rPr>
            </a:br>
            <a:endParaRPr lang="en-US" sz="1600" dirty="0"/>
          </a:p>
        </p:txBody>
      </p:sp>
    </p:spTree>
    <p:extLst>
      <p:ext uri="{BB962C8B-B14F-4D97-AF65-F5344CB8AC3E}">
        <p14:creationId xmlns:p14="http://schemas.microsoft.com/office/powerpoint/2010/main" val="471729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27542"/>
            <a:ext cx="4049159" cy="3598621"/>
          </a:xfrm>
        </p:spPr>
        <p:txBody>
          <a:bodyPr>
            <a:normAutofit/>
          </a:bodyPr>
          <a:lstStyle/>
          <a:p>
            <a:r>
              <a:rPr lang="de-DE" sz="2400" dirty="0" err="1"/>
              <a:t>Iterated</a:t>
            </a:r>
            <a:r>
              <a:rPr lang="de-DE" sz="2400" dirty="0"/>
              <a:t> </a:t>
            </a:r>
            <a:r>
              <a:rPr lang="de-DE" sz="2400" dirty="0" err="1"/>
              <a:t>cipher</a:t>
            </a:r>
            <a:r>
              <a:rPr lang="de-DE" sz="2400" dirty="0"/>
              <a:t> </a:t>
            </a:r>
            <a:r>
              <a:rPr lang="de-DE" sz="2400" dirty="0" err="1"/>
              <a:t>with</a:t>
            </a:r>
            <a:r>
              <a:rPr lang="de-DE" sz="2400" dirty="0"/>
              <a:t> 10/12/14 </a:t>
            </a:r>
            <a:r>
              <a:rPr lang="de-DE" sz="2400" dirty="0" err="1"/>
              <a:t>rounds</a:t>
            </a:r>
            <a:endParaRPr lang="de-DE" sz="2400" dirty="0"/>
          </a:p>
          <a:p>
            <a:r>
              <a:rPr lang="de-DE" sz="2400" dirty="0" err="1"/>
              <a:t>Each</a:t>
            </a:r>
            <a:r>
              <a:rPr lang="de-DE" sz="2400" dirty="0"/>
              <a:t> </a:t>
            </a:r>
            <a:r>
              <a:rPr lang="de-DE" sz="2400" dirty="0" err="1"/>
              <a:t>round</a:t>
            </a:r>
            <a:r>
              <a:rPr lang="de-DE" sz="2400" dirty="0"/>
              <a:t> </a:t>
            </a:r>
            <a:r>
              <a:rPr lang="de-DE" sz="2400" dirty="0" err="1"/>
              <a:t>consists</a:t>
            </a:r>
            <a:r>
              <a:rPr lang="de-DE" sz="2400" dirty="0"/>
              <a:t> </a:t>
            </a:r>
            <a:r>
              <a:rPr lang="de-DE" sz="2400" dirty="0" err="1"/>
              <a:t>of</a:t>
            </a:r>
            <a:r>
              <a:rPr lang="de-DE" sz="2400" dirty="0"/>
              <a:t> </a:t>
            </a:r>
            <a:r>
              <a:rPr lang="ja-JP" altLang="en-US" sz="2400" dirty="0"/>
              <a:t>“</a:t>
            </a:r>
            <a:r>
              <a:rPr lang="en-US" sz="2400" dirty="0"/>
              <a:t>Layers</a:t>
            </a:r>
            <a:r>
              <a:rPr lang="ja-JP" altLang="en-US" sz="2400" dirty="0"/>
              <a:t>”</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9</a:t>
            </a:fld>
            <a:endParaRPr lang="en-US"/>
          </a:p>
        </p:txBody>
      </p:sp>
      <p:pic>
        <p:nvPicPr>
          <p:cNvPr id="5" name="Inhaltsplatzhalter 5" descr="rijndael_fl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661367" y="12179"/>
            <a:ext cx="4426695" cy="6446518"/>
          </a:xfrm>
          <a:prstGeom prst="rect">
            <a:avLst/>
          </a:prstGeom>
        </p:spPr>
      </p:pic>
      <p:sp>
        <p:nvSpPr>
          <p:cNvPr id="7" name="Title 1">
            <a:extLst>
              <a:ext uri="{FF2B5EF4-FFF2-40B4-BE49-F238E27FC236}">
                <a16:creationId xmlns:a16="http://schemas.microsoft.com/office/drawing/2014/main" xmlns="" id="{B3351DC9-DAD5-3A4D-80B5-7476199F96C3}"/>
              </a:ext>
            </a:extLst>
          </p:cNvPr>
          <p:cNvSpPr>
            <a:spLocks noGrp="1"/>
          </p:cNvSpPr>
          <p:nvPr>
            <p:ph type="title"/>
          </p:nvPr>
        </p:nvSpPr>
        <p:spPr>
          <a:xfrm>
            <a:off x="457200" y="166078"/>
            <a:ext cx="7063815" cy="1143000"/>
          </a:xfrm>
        </p:spPr>
        <p:txBody>
          <a:bodyPr/>
          <a:lstStyle/>
          <a:p>
            <a:r>
              <a:rPr lang="de-DE" dirty="0">
                <a:latin typeface="Arial" charset="0"/>
              </a:rPr>
              <a:t>AES: Layer </a:t>
            </a:r>
            <a:r>
              <a:rPr lang="de-DE" dirty="0" err="1">
                <a:latin typeface="Arial" charset="0"/>
              </a:rPr>
              <a:t>Structure</a:t>
            </a:r>
            <a:endParaRPr lang="en-US" dirty="0"/>
          </a:p>
        </p:txBody>
      </p:sp>
    </p:spTree>
    <p:extLst>
      <p:ext uri="{BB962C8B-B14F-4D97-AF65-F5344CB8AC3E}">
        <p14:creationId xmlns:p14="http://schemas.microsoft.com/office/powerpoint/2010/main" val="3242675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403</TotalTime>
  <Words>1003</Words>
  <Application>Microsoft Macintosh PowerPoint</Application>
  <PresentationFormat>On-screen Show (4:3)</PresentationFormat>
  <Paragraphs>235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ＭＳ Ｐゴシック</vt:lpstr>
      <vt:lpstr>Symbol</vt:lpstr>
      <vt:lpstr>Wingdings</vt:lpstr>
      <vt:lpstr>宋体</vt:lpstr>
      <vt:lpstr>Office Theme</vt:lpstr>
      <vt:lpstr>Advanced Encryption Standard_02</vt:lpstr>
      <vt:lpstr>AES: Overview (1)</vt:lpstr>
      <vt:lpstr>AES: Overview (2)</vt:lpstr>
      <vt:lpstr>Key Addition Layer</vt:lpstr>
      <vt:lpstr>Key Schedule (1)</vt:lpstr>
      <vt:lpstr>Key Schedule (2)</vt:lpstr>
      <vt:lpstr>Key Schedule (3)</vt:lpstr>
      <vt:lpstr>Key Schedule (4)</vt:lpstr>
      <vt:lpstr>AES: Layer Structure</vt:lpstr>
      <vt:lpstr>AES Decryption (1)</vt:lpstr>
      <vt:lpstr>AES Decryption (2)</vt:lpstr>
      <vt:lpstr>AES Decryption (3)</vt:lpstr>
      <vt:lpstr>AES Decryption (4)</vt:lpstr>
      <vt:lpstr>AES Decryption (5)</vt:lpstr>
      <vt:lpstr>Example: Inverse S-Boxes</vt:lpstr>
      <vt:lpstr>AES Decryption (6)</vt:lpstr>
      <vt:lpstr>Implementation in Software</vt:lpstr>
      <vt:lpstr>Security</vt:lpstr>
      <vt:lpstr>Side-Channel Attack</vt:lpstr>
      <vt:lpstr>Side-Channel Attacks on AES</vt:lpstr>
      <vt:lpstr>Lessons Learned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Li</dc:creator>
  <cp:lastModifiedBy>Wei Li</cp:lastModifiedBy>
  <cp:revision>101</cp:revision>
  <dcterms:created xsi:type="dcterms:W3CDTF">2016-08-15T16:38:04Z</dcterms:created>
  <dcterms:modified xsi:type="dcterms:W3CDTF">2018-02-12T19:33:25Z</dcterms:modified>
</cp:coreProperties>
</file>