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3" r:id="rId9"/>
    <p:sldId id="276" r:id="rId10"/>
    <p:sldId id="262" r:id="rId11"/>
    <p:sldId id="27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/>
    <p:restoredTop sz="86152"/>
  </p:normalViewPr>
  <p:slideViewPr>
    <p:cSldViewPr snapToGrid="0" snapToObjects="1">
      <p:cViewPr varScale="1">
        <p:scale>
          <a:sx n="112" d="100"/>
          <a:sy n="112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08670-B772-5A49-9A06-60480BD69CEA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8F66D-5F61-C143-98F1-6D6DEE14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7D74-905C-0445-9F90-B6BB7DB402BE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33A-7799-A041-AC31-AE421E57C199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A647-D713-8D47-A7B6-456F4F08917D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69DF-FB0E-1A4A-AB33-8AD3954809F6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0D4A-2DB9-A049-AC90-2D14B3AB900F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4EC-028B-8342-8015-32F20AD1B278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FED9-3383-4D49-AF9E-F62FEEC98A32}" type="datetime1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86B8-379D-1043-8FB9-E8C03BD72FCE}" type="datetime1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40-EB66-364F-B635-6C9B2EC5CD1A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7E58-800D-0840-AB50-748C3BFC442B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7B68-6A77-1348-80A0-D84A4152C84F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E4D8AF3-0815-8B48-AF85-645F69A7DBDA}" type="datetime1">
              <a:rPr lang="en-US" smtClean="0"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2C2D9A-2EB7-354F-9A1C-F3915CF4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Block</a:t>
            </a:r>
            <a:r>
              <a:rPr lang="en-US" sz="4000" dirty="0"/>
              <a:t> Ciphers_02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4486A14-E3A5-5843-966B-34D76A827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1BEF-D2FC-3647-A5D6-2DEBAC05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Galois Counter Mode (GCM) (6)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20456-5A94-E946-BDDF-17C29068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C:\Documents and Settings\Amir\Desktop\book\grundlagen_krypto\graphics\gcm_mode.png">
            <a:extLst>
              <a:ext uri="{FF2B5EF4-FFF2-40B4-BE49-F238E27FC236}">
                <a16:creationId xmlns:a16="http://schemas.microsoft.com/office/drawing/2014/main" id="{9478A452-A43B-C147-9931-46B3D1442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55" y="1402129"/>
            <a:ext cx="5067238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A37070EF-F2AC-D243-ABB1-B956DD4A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96" y="4813561"/>
            <a:ext cx="7884628" cy="176085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82880" rIns="182880" bIns="18288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i="1" dirty="0"/>
              <a:t>Authentication</a:t>
            </a:r>
            <a:r>
              <a:rPr lang="en-US" altLang="en-US" sz="2000" dirty="0"/>
              <a:t>:</a:t>
            </a:r>
          </a:p>
          <a:p>
            <a:r>
              <a:rPr lang="en-US" altLang="en-US" dirty="0"/>
              <a:t>    1. Generate authentication </a:t>
            </a:r>
            <a:r>
              <a:rPr lang="en-US" altLang="en-US" dirty="0" err="1"/>
              <a:t>subkey</a:t>
            </a:r>
            <a:r>
              <a:rPr lang="en-US" altLang="en-US" dirty="0"/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r>
              <a:rPr lang="en-US" altLang="en-US" dirty="0"/>
              <a:t>    2.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AAD × H</a:t>
            </a:r>
            <a:r>
              <a:rPr lang="en-US" altLang="en-US" dirty="0"/>
              <a:t>                        (Galois field multiplication)</a:t>
            </a:r>
          </a:p>
          <a:p>
            <a:r>
              <a:rPr lang="en-US" altLang="en-US" dirty="0"/>
              <a:t>    3. Compute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i−1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⊕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H,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n</a:t>
            </a:r>
            <a:r>
              <a:rPr lang="en-US" altLang="en-US" dirty="0"/>
              <a:t>  (Galois field multiplication)</a:t>
            </a:r>
          </a:p>
          <a:p>
            <a:r>
              <a:rPr lang="en-US" altLang="en-US" dirty="0"/>
              <a:t>    4. Final authentication tag: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⊕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(CTR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n-NO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1989C-D76D-1048-8ECF-D890F800B23F}"/>
              </a:ext>
            </a:extLst>
          </p:cNvPr>
          <p:cNvSpPr/>
          <p:nvPr/>
        </p:nvSpPr>
        <p:spPr>
          <a:xfrm>
            <a:off x="2792736" y="3224473"/>
            <a:ext cx="4209948" cy="174106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6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FE1C-E409-F14A-8E2B-E45D9CA2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Galois Counter Mode (GCM) (7)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E239-7455-B948-8337-D31D37E3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75" y="1600200"/>
            <a:ext cx="4161099" cy="4525963"/>
          </a:xfrm>
        </p:spPr>
        <p:txBody>
          <a:bodyPr>
            <a:normAutofit/>
          </a:bodyPr>
          <a:lstStyle/>
          <a:p>
            <a:r>
              <a:rPr lang="en-US" sz="2200" dirty="0"/>
              <a:t>Sender send the packet </a:t>
            </a:r>
          </a:p>
          <a:p>
            <a:pPr marL="0" indent="0">
              <a:buNone/>
            </a:pPr>
            <a:r>
              <a:rPr lang="en-US" sz="2200" dirty="0"/>
              <a:t>    [(y</a:t>
            </a:r>
            <a:r>
              <a:rPr lang="en-US" sz="2200" baseline="-25000" dirty="0"/>
              <a:t>1</a:t>
            </a:r>
            <a:r>
              <a:rPr lang="en-US" sz="2200" dirty="0"/>
              <a:t>, y</a:t>
            </a:r>
            <a:r>
              <a:rPr lang="en-US" sz="2200" baseline="-25000" dirty="0"/>
              <a:t>2</a:t>
            </a:r>
            <a:r>
              <a:rPr lang="en-US" sz="2200" dirty="0"/>
              <a:t>, …, </a:t>
            </a:r>
            <a:r>
              <a:rPr lang="en-US" sz="2200" dirty="0" err="1"/>
              <a:t>y</a:t>
            </a:r>
            <a:r>
              <a:rPr lang="en-US" sz="2200" baseline="-25000" dirty="0" err="1"/>
              <a:t>n</a:t>
            </a:r>
            <a:r>
              <a:rPr lang="en-US" sz="2200" dirty="0"/>
              <a:t>), T, AAD]</a:t>
            </a:r>
          </a:p>
          <a:p>
            <a:r>
              <a:rPr lang="en-US" sz="2200" dirty="0"/>
              <a:t>Receiver </a:t>
            </a:r>
          </a:p>
          <a:p>
            <a:pPr lvl="1"/>
            <a:r>
              <a:rPr lang="en-US" sz="2000" dirty="0"/>
              <a:t>Decrypts (y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  <a:r>
              <a:rPr lang="en-US" sz="2000" dirty="0"/>
              <a:t>, …, </a:t>
            </a:r>
            <a:r>
              <a:rPr lang="en-US" sz="2000" dirty="0" err="1"/>
              <a:t>y</a:t>
            </a:r>
            <a:r>
              <a:rPr lang="en-US" sz="2000" baseline="-25000" dirty="0" err="1"/>
              <a:t>n</a:t>
            </a:r>
            <a:r>
              <a:rPr lang="en-US" sz="2000" dirty="0"/>
              <a:t>) by also using the counter mode</a:t>
            </a:r>
          </a:p>
          <a:p>
            <a:pPr lvl="1"/>
            <a:r>
              <a:rPr lang="en-US" sz="2000" dirty="0"/>
              <a:t>Checks the authenticity of data by computing an authentication tag T’ with (y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  <a:r>
              <a:rPr lang="en-US" sz="2000" dirty="0"/>
              <a:t>, …, </a:t>
            </a:r>
            <a:r>
              <a:rPr lang="en-US" sz="2000" dirty="0" err="1"/>
              <a:t>y</a:t>
            </a:r>
            <a:r>
              <a:rPr lang="en-US" sz="2000" baseline="-25000" dirty="0" err="1"/>
              <a:t>n</a:t>
            </a:r>
            <a:r>
              <a:rPr lang="en-US" sz="2000" dirty="0"/>
              <a:t>) and AAD, which is exactly the same as the method used by sender</a:t>
            </a:r>
          </a:p>
          <a:p>
            <a:pPr lvl="2"/>
            <a:r>
              <a:rPr lang="en-US" sz="1600" dirty="0"/>
              <a:t>If T’ = T, it was not manipulated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5334-85E5-834E-8EAD-81CEF6E8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C:\Documents and Settings\Amir\Desktop\book\grundlagen_krypto\graphics\gcm_mode.png">
            <a:extLst>
              <a:ext uri="{FF2B5EF4-FFF2-40B4-BE49-F238E27FC236}">
                <a16:creationId xmlns:a16="http://schemas.microsoft.com/office/drawing/2014/main" id="{879FF188-E418-CF43-9C24-6CC46955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76" y="1764805"/>
            <a:ext cx="471370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2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027B-AACF-7147-A041-53664EAB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Exhaustive Key Search Revisited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F204-6C6A-3E46-B798-21DCC7E26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4" y="1447060"/>
            <a:ext cx="8735628" cy="5039562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3600" dirty="0"/>
              <a:t>A simple exhaustive search for a DES key knowing one pair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US" altLang="en-US" sz="3600" dirty="0"/>
          </a:p>
          <a:p>
            <a:endParaRPr lang="en-US" altLang="en-US" sz="2500" dirty="0"/>
          </a:p>
          <a:p>
            <a:r>
              <a:rPr lang="en-US" altLang="en-US" sz="3600" dirty="0"/>
              <a:t>However, for most other block ciphers a key search is somewhat more complicated</a:t>
            </a:r>
          </a:p>
          <a:p>
            <a:r>
              <a:rPr lang="en-US" altLang="en-US" sz="3600" dirty="0"/>
              <a:t>A brute-force attack can produce </a:t>
            </a:r>
            <a:r>
              <a:rPr lang="en-US" altLang="en-US" sz="3600" i="1" dirty="0"/>
              <a:t>false positive</a:t>
            </a:r>
            <a:r>
              <a:rPr lang="en-US" altLang="en-US" sz="3600" dirty="0"/>
              <a:t> results</a:t>
            </a:r>
          </a:p>
          <a:p>
            <a:pPr lvl="1"/>
            <a:r>
              <a:rPr lang="en-US" altLang="zh-CN" sz="3300" dirty="0"/>
              <a:t>K</a:t>
            </a:r>
            <a:r>
              <a:rPr lang="en-US" altLang="en-US" sz="3300" dirty="0"/>
              <a:t>eys </a:t>
            </a:r>
            <a:r>
              <a:rPr lang="en-US" altLang="en-US" sz="3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300" dirty="0"/>
              <a:t> that are found are not the one used for the encryption</a:t>
            </a:r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  <a:p>
            <a:pPr lvl="1"/>
            <a:r>
              <a:rPr lang="en-US" altLang="en-US" sz="3300" dirty="0"/>
              <a:t>The likelihood of this is related to the relative size of key space and plaintext space</a:t>
            </a:r>
          </a:p>
          <a:p>
            <a:pPr lvl="1"/>
            <a:r>
              <a:rPr lang="en-US" altLang="en-US" sz="3300" dirty="0"/>
              <a:t>A brute-force attack is still </a:t>
            </a:r>
            <a:r>
              <a:rPr lang="en-US" altLang="en-US" sz="3300" i="1" dirty="0"/>
              <a:t>possible</a:t>
            </a:r>
            <a:r>
              <a:rPr lang="en-US" altLang="en-US" sz="3300" dirty="0"/>
              <a:t>, but several pairs of plaintext–</a:t>
            </a:r>
            <a:r>
              <a:rPr lang="en-US" altLang="en-US" sz="3300" dirty="0" err="1"/>
              <a:t>ciphertext</a:t>
            </a:r>
            <a:r>
              <a:rPr lang="en-US" altLang="en-US" sz="3300" dirty="0"/>
              <a:t> are needed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A5E77-9F4F-524C-9E71-DEA621EB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C:\Documents and Settings\Amir\Desktop\book\grundlagen_krypto\graphics\multiple_mappings.png">
            <a:extLst>
              <a:ext uri="{FF2B5EF4-FFF2-40B4-BE49-F238E27FC236}">
                <a16:creationId xmlns:a16="http://schemas.microsoft.com/office/drawing/2014/main" id="{EAF4A2D7-B7B3-7841-B861-B4707BB3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3428169"/>
            <a:ext cx="41433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535F7-EDE7-DB44-9E35-DBED2EA8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369" y="1759009"/>
            <a:ext cx="407125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9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5DCB-9B95-524D-B34B-3B81F66E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</a:t>
            </a:r>
            <a:r>
              <a:rPr lang="en-US" altLang="en-US" dirty="0"/>
              <a:t>Exhaustive Key Search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0BD0-B0EB-9441-9096-085739C99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24" y="1402671"/>
            <a:ext cx="8522686" cy="505731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Assume a cipher with a block width of 64 bit and a key size of 80 bit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If we encrypt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/>
              <a:t> under all possible </a:t>
            </a:r>
            <a:r>
              <a:rPr lang="en-US" altLang="en-US" sz="3200" u="sng" dirty="0"/>
              <a:t>2</a:t>
            </a:r>
            <a:r>
              <a:rPr lang="en-US" altLang="en-US" sz="3200" u="sng" baseline="30000" dirty="0"/>
              <a:t>80</a:t>
            </a:r>
            <a:r>
              <a:rPr lang="en-US" altLang="en-US" sz="3200" u="sng" dirty="0"/>
              <a:t> keys</a:t>
            </a:r>
            <a:r>
              <a:rPr lang="en-US" altLang="en-US" sz="3200" dirty="0"/>
              <a:t>, we obtain </a:t>
            </a:r>
            <a:r>
              <a:rPr lang="en-US" altLang="en-US" sz="3200" u="sng" dirty="0"/>
              <a:t>2</a:t>
            </a:r>
            <a:r>
              <a:rPr lang="en-US" altLang="en-US" sz="3200" u="sng" baseline="30000" dirty="0"/>
              <a:t>80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ciphertexts</a:t>
            </a:r>
            <a:endParaRPr lang="en-US" altLang="en-US" sz="3200" u="sng" dirty="0"/>
          </a:p>
          <a:p>
            <a:pPr lvl="1">
              <a:lnSpc>
                <a:spcPct val="120000"/>
              </a:lnSpc>
            </a:pPr>
            <a:r>
              <a:rPr lang="en-US" altLang="en-US" sz="2900" dirty="0"/>
              <a:t>However, there exist </a:t>
            </a:r>
            <a:r>
              <a:rPr lang="en-US" altLang="en-US" sz="2900" u="sng" dirty="0"/>
              <a:t>only 2</a:t>
            </a:r>
            <a:r>
              <a:rPr lang="en-US" altLang="en-US" sz="2900" u="sng" baseline="30000" dirty="0"/>
              <a:t>64</a:t>
            </a:r>
            <a:r>
              <a:rPr lang="en-US" altLang="en-US" sz="2900" u="sng" dirty="0"/>
              <a:t> different ones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If we run through all keys for a given plaintext–</a:t>
            </a:r>
            <a:r>
              <a:rPr lang="en-US" altLang="en-US" sz="3200" dirty="0" err="1"/>
              <a:t>ciphertext</a:t>
            </a:r>
            <a:r>
              <a:rPr lang="en-US" altLang="en-US" sz="3200" dirty="0"/>
              <a:t> pair, we find </a:t>
            </a:r>
            <a:r>
              <a:rPr lang="en-US" altLang="en-US" sz="3200" u="sng" dirty="0"/>
              <a:t>on average 2</a:t>
            </a:r>
            <a:r>
              <a:rPr lang="en-US" altLang="en-US" sz="3200" u="sng" baseline="30000" dirty="0"/>
              <a:t>80</a:t>
            </a:r>
            <a:r>
              <a:rPr lang="en-US" altLang="en-US" sz="3200" u="sng" dirty="0"/>
              <a:t>/2</a:t>
            </a:r>
            <a:r>
              <a:rPr lang="en-US" altLang="en-US" sz="3200" u="sng" baseline="30000" dirty="0"/>
              <a:t>64</a:t>
            </a:r>
            <a:r>
              <a:rPr lang="en-US" altLang="en-US" sz="3200" u="sng" dirty="0"/>
              <a:t> = 2</a:t>
            </a:r>
            <a:r>
              <a:rPr lang="en-US" altLang="en-US" sz="3200" u="sng" baseline="30000" dirty="0"/>
              <a:t>16</a:t>
            </a:r>
            <a:r>
              <a:rPr lang="en-US" altLang="en-US" sz="3200" u="sng" dirty="0"/>
              <a:t> keys that perform the mapping </a:t>
            </a:r>
            <a:r>
              <a:rPr lang="en-US" altLang="en-US" sz="3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200" i="1" u="sng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  <a:r>
              <a:rPr lang="en-US" altLang="en-US" sz="3200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endParaRPr lang="en-US" altLang="en-US" i="1" dirty="0"/>
          </a:p>
          <a:p>
            <a:pPr>
              <a:lnSpc>
                <a:spcPct val="120000"/>
              </a:lnSpc>
            </a:pPr>
            <a:endParaRPr lang="en-US" altLang="en-US" i="1" dirty="0"/>
          </a:p>
          <a:p>
            <a:pPr>
              <a:lnSpc>
                <a:spcPct val="120000"/>
              </a:lnSpc>
            </a:pPr>
            <a:endParaRPr lang="en-US" altLang="en-US" i="1" dirty="0"/>
          </a:p>
          <a:p>
            <a:pPr>
              <a:lnSpc>
                <a:spcPct val="120000"/>
              </a:lnSpc>
            </a:pPr>
            <a:endParaRPr lang="en-US" altLang="en-US" i="1" dirty="0"/>
          </a:p>
          <a:p>
            <a:pPr>
              <a:lnSpc>
                <a:spcPct val="120000"/>
              </a:lnSpc>
            </a:pPr>
            <a:endParaRPr lang="en-US" altLang="en-US" i="1" dirty="0"/>
          </a:p>
          <a:p>
            <a:pPr marL="0" indent="0">
              <a:lnSpc>
                <a:spcPct val="120000"/>
              </a:lnSpc>
              <a:buNone/>
            </a:pPr>
            <a:endParaRPr lang="en-US" altLang="en-US" i="1" dirty="0"/>
          </a:p>
          <a:p>
            <a:pPr>
              <a:lnSpc>
                <a:spcPct val="120000"/>
              </a:lnSpc>
            </a:pPr>
            <a:endParaRPr lang="en-US" altLang="en-US" sz="1000" i="1" dirty="0"/>
          </a:p>
          <a:p>
            <a:pPr>
              <a:lnSpc>
                <a:spcPct val="120000"/>
              </a:lnSpc>
            </a:pPr>
            <a:r>
              <a:rPr lang="en-US" altLang="en-US" sz="3200" dirty="0"/>
              <a:t>In this example assuming two plaintext-</a:t>
            </a:r>
            <a:r>
              <a:rPr lang="en-US" altLang="en-US" sz="3200" dirty="0" err="1"/>
              <a:t>ciphertext</a:t>
            </a:r>
            <a:r>
              <a:rPr lang="en-US" altLang="en-US" sz="3200" dirty="0"/>
              <a:t> pairs, the </a:t>
            </a:r>
            <a:r>
              <a:rPr lang="en-US" altLang="en-US" sz="3200" u="sng" dirty="0"/>
              <a:t>likelihood is: </a:t>
            </a:r>
            <a:r>
              <a:rPr lang="en-US" alt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altLang="en-US" sz="3200" i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altLang="en-US" sz="320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i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en-US" sz="320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en-US" alt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en-US" altLang="en-US" sz="3200" i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 −</a:t>
            </a:r>
            <a:r>
              <a:rPr lang="en-US" altLang="en-US" sz="320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  <a:p>
            <a:pPr lvl="1">
              <a:lnSpc>
                <a:spcPct val="120000"/>
              </a:lnSpc>
            </a:pPr>
            <a:r>
              <a:rPr lang="en-US" altLang="en-US" sz="2900" dirty="0"/>
              <a:t>for almost all practical purposes two plaintext-</a:t>
            </a:r>
            <a:r>
              <a:rPr lang="en-US" altLang="en-US" sz="2900" dirty="0" err="1"/>
              <a:t>ciphertext</a:t>
            </a:r>
            <a:r>
              <a:rPr lang="en-US" altLang="en-US" sz="2900" dirty="0"/>
              <a:t> pairs are sufficient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2793D-4EE9-2444-9B27-FE145BAB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E8CFC6-6E68-8C48-828A-D30E1DB5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54" y="3257186"/>
            <a:ext cx="6143625" cy="1714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82880" rIns="182880" bIns="18288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dirty="0"/>
              <a:t>Given a block cipher with a key length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/>
              <a:t> bits and block size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bits, as well as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/>
              <a:t> plaintext–</a:t>
            </a:r>
            <a:r>
              <a:rPr lang="en-US" altLang="en-US" dirty="0" err="1"/>
              <a:t>ciphertext</a:t>
            </a:r>
            <a:r>
              <a:rPr lang="en-US" altLang="en-US" dirty="0"/>
              <a:t> pairs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 , (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/>
              <a:t>, the expected number of </a:t>
            </a:r>
            <a:r>
              <a:rPr lang="en-US" altLang="en-US" i="1" dirty="0"/>
              <a:t>false</a:t>
            </a:r>
            <a:r>
              <a:rPr lang="en-US" altLang="en-US" dirty="0"/>
              <a:t> keys which encrypt all plaintexts to the corresponding </a:t>
            </a:r>
            <a:r>
              <a:rPr lang="en-US" altLang="en-US" dirty="0" err="1"/>
              <a:t>ciphertexts</a:t>
            </a:r>
            <a:r>
              <a:rPr lang="en-US" altLang="en-US" dirty="0"/>
              <a:t> is:</a:t>
            </a:r>
          </a:p>
          <a:p>
            <a:pPr algn="just"/>
            <a:r>
              <a:rPr lang="en-US" altLang="en-US" dirty="0"/>
              <a:t>            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k−tn</a:t>
            </a:r>
          </a:p>
        </p:txBody>
      </p:sp>
    </p:spTree>
    <p:extLst>
      <p:ext uri="{BB962C8B-B14F-4D97-AF65-F5344CB8AC3E}">
        <p14:creationId xmlns:p14="http://schemas.microsoft.com/office/powerpoint/2010/main" val="298039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5E7A-C301-264A-BF01-C08FD9CD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Increase </a:t>
            </a:r>
            <a:r>
              <a:rPr lang="en-US" altLang="en-US" dirty="0"/>
              <a:t>Security of Block Ciphers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56C0-4EFB-4A41-948F-FE8D8704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3967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400" dirty="0"/>
              <a:t>In some situations we wish to increase the security of block ciphers, e.g., if a cipher such as DES is available in hardware or software for legacy reasons in a given application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Two approaches are possible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Multiple encryption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/>
              <a:t>theoretically much more secure, but </a:t>
            </a:r>
            <a:r>
              <a:rPr lang="en-US" b="1" dirty="0"/>
              <a:t>sometimes</a:t>
            </a:r>
            <a:r>
              <a:rPr lang="en-US" dirty="0"/>
              <a:t> in practice increases the security very little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Key whitening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30C8-D1F4-D547-9C71-35C1334F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B796-108E-4442-A1FE-A581D1F3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0E39-22C2-7544-9B15-399DCD46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85" y="1634868"/>
            <a:ext cx="8686800" cy="452596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 plaintext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/>
              <a:t> is first encrypted with a key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 dirty="0"/>
              <a:t>, and the resulting </a:t>
            </a:r>
            <a:r>
              <a:rPr lang="en-US" altLang="en-US" sz="2400" dirty="0" err="1"/>
              <a:t>ciphertext</a:t>
            </a:r>
            <a:r>
              <a:rPr lang="en-US" altLang="en-US" sz="2400" dirty="0"/>
              <a:t> is encrypted again using a second key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/>
              <a:t>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Assuming a key length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/>
              <a:t> bits, an exhaustive key search would require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·2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/>
              <a:t> encryptions or decryptions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93B1-875C-374D-AC79-EDABF372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 descr="C:\Documents and Settings\Amir\Desktop\book\grundlagen_krypto\graphics\meet-in-the-middle.png">
            <a:extLst>
              <a:ext uri="{FF2B5EF4-FFF2-40B4-BE49-F238E27FC236}">
                <a16:creationId xmlns:a16="http://schemas.microsoft.com/office/drawing/2014/main" id="{71DB9DD2-05DE-4C42-9E02-B45E2D0FD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2"/>
          <a:stretch>
            <a:fillRect/>
          </a:stretch>
        </p:blipFill>
        <p:spPr bwMode="auto">
          <a:xfrm>
            <a:off x="1501972" y="3057524"/>
            <a:ext cx="6269025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82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FD93-593B-9B47-845E-390BE64B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Meet-in-the-Middle Attack (1)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0AFF-5098-564E-8C11-FCA525EA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85" y="1447059"/>
            <a:ext cx="8686800" cy="4909351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A Meet-in-the-Middle attack requires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en-US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</a:t>
            </a:r>
            <a:r>
              <a:rPr lang="en-US" alt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/>
              <a:t> operations!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lvl="1"/>
            <a:r>
              <a:rPr lang="en-US" altLang="en-US" sz="2000" b="1" dirty="0"/>
              <a:t>Phase I</a:t>
            </a:r>
            <a:r>
              <a:rPr lang="en-US" altLang="en-US" sz="2000" dirty="0"/>
              <a:t>:  for the given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/>
              <a:t> the </a:t>
            </a:r>
            <a:r>
              <a:rPr lang="en-US" altLang="en-US" sz="2000" b="1" dirty="0"/>
              <a:t>left</a:t>
            </a:r>
            <a:r>
              <a:rPr lang="en-US" altLang="en-US" sz="2000" dirty="0"/>
              <a:t> encryption is brute-forced for all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L,i</a:t>
            </a:r>
            <a:r>
              <a:rPr lang="en-US" altLang="en-US" sz="2000" dirty="0"/>
              <a:t>,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 ..., 2</a:t>
            </a:r>
            <a:r>
              <a:rPr lang="en-US" alt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/>
              <a:t> and a lookup table with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/>
              <a:t> entry (each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n+k</a:t>
            </a:r>
            <a:r>
              <a:rPr lang="en-US" altLang="en-US" sz="2000" dirty="0"/>
              <a:t> bits wide) is computed</a:t>
            </a:r>
          </a:p>
          <a:p>
            <a:pPr lvl="2"/>
            <a:r>
              <a:rPr lang="en-US" altLang="en-US" dirty="0"/>
              <a:t>the lookup table should be ordered by the result of the encryption 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L,i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sz="2000" b="1" dirty="0"/>
              <a:t>Phase II</a:t>
            </a:r>
            <a:r>
              <a:rPr lang="en-US" altLang="en-US" sz="2000" dirty="0"/>
              <a:t>: the </a:t>
            </a:r>
            <a:r>
              <a:rPr lang="en-US" altLang="en-US" sz="2000" b="1" dirty="0"/>
              <a:t>right</a:t>
            </a:r>
            <a:r>
              <a:rPr lang="en-US" altLang="en-US" sz="2000" dirty="0"/>
              <a:t> encryption is brute-forced (using decryption) and for each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R,i</a:t>
            </a:r>
            <a:r>
              <a:rPr lang="en-US" altLang="en-US" sz="2000" dirty="0"/>
              <a:t> it is checked whether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R,i</a:t>
            </a:r>
            <a:r>
              <a:rPr lang="en-US" altLang="en-US" sz="2000" dirty="0"/>
              <a:t> is equal to any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L,i</a:t>
            </a:r>
            <a:r>
              <a:rPr lang="en-US" altLang="en-US" sz="2000" dirty="0"/>
              <a:t> value in the table of the first phase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46E2-519A-124F-9D4E-80F8F0DC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C:\Documents and Settings\Amir\Desktop\book\grundlagen_krypto\graphics\meet-in-the-middle.png">
            <a:extLst>
              <a:ext uri="{FF2B5EF4-FFF2-40B4-BE49-F238E27FC236}">
                <a16:creationId xmlns:a16="http://schemas.microsoft.com/office/drawing/2014/main" id="{8463515F-67AB-4541-8841-B66F4666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81"/>
          <a:stretch>
            <a:fillRect/>
          </a:stretch>
        </p:blipFill>
        <p:spPr bwMode="auto">
          <a:xfrm>
            <a:off x="937565" y="1971948"/>
            <a:ext cx="739784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06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2946-DEDB-944A-87C8-9992D7C9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Meet-in-the-Middle Attack (2)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2FD-EE66-294C-ACC6-636DF072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Computational Complexity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b="1" dirty="0"/>
          </a:p>
          <a:p>
            <a:r>
              <a:rPr lang="en-US" altLang="en-US" sz="2400" b="1" dirty="0">
                <a:solidFill>
                  <a:srgbClr val="FF0000"/>
                </a:solidFill>
              </a:rPr>
              <a:t>Double encryption is not much more secure then single encryption!</a:t>
            </a:r>
            <a:endParaRPr lang="en-US" alt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AC7-33ED-FB42-B40E-C446F3F1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12627-68FC-DD46-BA75-16CC86A46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239" y="2382129"/>
            <a:ext cx="6247522" cy="84934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0" b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number of encryptions and decryptions =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+2</a:t>
            </a:r>
            <a:r>
              <a:rPr lang="en-US" alt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r>
              <a:rPr lang="en-US" altLang="en-US" sz="2000" dirty="0"/>
              <a:t>                  number of storage locations =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algn="just"/>
            <a:endParaRPr lang="en-US" alt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1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506B-9541-944A-AA5D-458E3A3A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Triple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E05D-B381-6444-B271-F83AFDE1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9404"/>
            <a:ext cx="8229600" cy="5083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 encryption of a block three times: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)))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/>
              <a:t>In practice a variant scheme is often used EDE (encryption-decryption-encryption):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)))</a:t>
            </a:r>
            <a:endParaRPr lang="en-US" sz="2000" dirty="0"/>
          </a:p>
          <a:p>
            <a:pPr lvl="1">
              <a:defRPr/>
            </a:pPr>
            <a:r>
              <a:rPr lang="en-US" sz="1800" dirty="0"/>
              <a:t>Advantage: choosing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1=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2=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/>
              <a:t> performs single DES encryption</a:t>
            </a:r>
          </a:p>
          <a:p>
            <a:pPr>
              <a:defRPr/>
            </a:pPr>
            <a:r>
              <a:rPr lang="en-US" sz="2000" dirty="0"/>
              <a:t>Still we can perform a meet-in-the middle attack, and it reduces the </a:t>
            </a:r>
            <a:r>
              <a:rPr lang="en-US" sz="2000" i="1" dirty="0"/>
              <a:t>effective key length </a:t>
            </a:r>
            <a:r>
              <a:rPr lang="en-US" sz="2000" dirty="0"/>
              <a:t>of triple encryption from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/>
              <a:t>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/>
              <a:t>!</a:t>
            </a:r>
          </a:p>
          <a:p>
            <a:pPr lvl="1">
              <a:defRPr/>
            </a:pPr>
            <a:r>
              <a:rPr lang="en-US" sz="1800" dirty="0"/>
              <a:t>The attacker must run 2</a:t>
            </a:r>
            <a:r>
              <a:rPr lang="en-US" sz="1800" baseline="30000" dirty="0"/>
              <a:t>112</a:t>
            </a:r>
            <a:r>
              <a:rPr lang="en-US" sz="1800" dirty="0"/>
              <a:t> tests in the case of 3DES</a:t>
            </a:r>
          </a:p>
          <a:p>
            <a:pPr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700" b="1" dirty="0"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Triple encryption effectively doubles the key length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029BE-6CB1-F84E-B091-9050AB2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 descr="C:\Documents and Settings\Amir\Desktop\book\grundlagen_krypto\graphics\trpenc.png">
            <a:extLst>
              <a:ext uri="{FF2B5EF4-FFF2-40B4-BE49-F238E27FC236}">
                <a16:creationId xmlns:a16="http://schemas.microsoft.com/office/drawing/2014/main" id="{95DF6996-3BC3-1744-BC9C-BA04EA79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86" y="3751093"/>
            <a:ext cx="572543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118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31CF-733A-EC4D-AC1A-53B934F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Whitening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E6BF-084C-E745-B79E-3BA439C9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Makes block ciphers such as DES much more resistant against brute-force attacks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In addition to the regular cipher key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/>
              <a:t>, two whitening keys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/>
              <a:t> and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/>
              <a:t> are used to XOR-mask the plaintext and </a:t>
            </a:r>
            <a:r>
              <a:rPr lang="en-US" altLang="en-US" sz="2400" dirty="0" err="1"/>
              <a:t>ciphertext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09426-A8C6-254C-855E-EF3D449F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 descr="C:\Documents and Settings\Amir\Desktop\book\grundlagen_krypto\graphics\whtngn.png">
            <a:extLst>
              <a:ext uri="{FF2B5EF4-FFF2-40B4-BE49-F238E27FC236}">
                <a16:creationId xmlns:a16="http://schemas.microsoft.com/office/drawing/2014/main" id="{FDA9C1C9-CF22-464F-B875-C9871E5F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24" y="4182783"/>
            <a:ext cx="5107952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83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Electronic Code Book mode (ECB)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800" dirty="0"/>
              <a:t>Cipher Block Chaining mode (CBC)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800" dirty="0"/>
              <a:t>Output Feedback mode (OFB)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800" dirty="0"/>
              <a:t>Cipher Feedback mode (CFB)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800" b="1" dirty="0"/>
              <a:t>Counter mode (CTR)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800" b="1" dirty="0"/>
              <a:t>Galois Counter Mode (GCM)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D11DB-A061-4444-ABB4-311BD70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31CF-733A-EC4D-AC1A-53B934F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Whitening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E6BF-084C-E745-B79E-3BA439C9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It does not strengthen block ciphers against most analytical attacks such as linear and differential cryptanalysis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It is not a “cure” for inherently weak ciphers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The additional computational load is negligible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Its main application is ciphers that are relatively strong against analytical attacks but possess too short a key space especially DES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a variant of DES which uses key whitening is called DESX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09426-A8C6-254C-855E-EF3D449F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0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6E3C-2F56-1547-96B8-7924229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Lessons</a:t>
            </a:r>
            <a:r>
              <a:rPr lang="de-DE" altLang="en-US" dirty="0"/>
              <a:t> </a:t>
            </a:r>
            <a:r>
              <a:rPr lang="de-DE" altLang="en-US" dirty="0" err="1"/>
              <a:t>Learned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0181-40EF-CD48-92DC-D371B558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65" y="1454639"/>
            <a:ext cx="8686801" cy="48864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There are many different ways to encrypt with a block cipher. Each mode of operation has some advantages and disadvantages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Several modes turn a block cipher into a stream cipher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There are modes that perform encryption together together with authentication, i.e., a cryptographic checksum protects against message manipulation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The straightforward ECB mode has security weaknesses, independent of the underlying block cipher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BC56-F8E1-CF4A-A7E4-709A7E0A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6E3C-2F56-1547-96B8-7924229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Lessons</a:t>
            </a:r>
            <a:r>
              <a:rPr lang="de-DE" altLang="en-US" dirty="0"/>
              <a:t> </a:t>
            </a:r>
            <a:r>
              <a:rPr lang="de-DE" altLang="en-US" dirty="0" err="1"/>
              <a:t>Learned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0181-40EF-CD48-92DC-D371B558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12" y="1454639"/>
            <a:ext cx="8686801" cy="48864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 counter mode allows parallelization of encryption and is thus suited for high speed implementations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Double encryption with a given block cipher only marginally improves the resistance against brute-force attacks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Triple encryption with a given block cipher roughly </a:t>
            </a:r>
            <a:r>
              <a:rPr lang="en-US" altLang="en-US" sz="2400" i="1" dirty="0"/>
              <a:t>doubles</a:t>
            </a:r>
            <a:r>
              <a:rPr lang="en-US" altLang="en-US" sz="2400" dirty="0"/>
              <a:t> key length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Triple DES (3DES) has an effective key length of 112 bits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Key whitening enlarges the DES key length without much computational overhead.</a:t>
            </a:r>
          </a:p>
          <a:p>
            <a:pPr>
              <a:lnSpc>
                <a:spcPct val="120000"/>
              </a:lnSpc>
            </a:pPr>
            <a:endParaRPr lang="en-US" alt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BC56-F8E1-CF4A-A7E4-709A7E0A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4481-02AB-C547-8867-C3536560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 Mode (CTR)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FC92-161C-9B42-963D-516C3090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48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It uses a block cipher as a </a:t>
            </a:r>
            <a:r>
              <a:rPr lang="en-US" altLang="en-US" sz="2000" b="1" dirty="0"/>
              <a:t>stream cipher </a:t>
            </a:r>
            <a:r>
              <a:rPr lang="en-US" altLang="en-US" sz="2000" dirty="0"/>
              <a:t>(like the OFB and CFB)</a:t>
            </a:r>
          </a:p>
          <a:p>
            <a:r>
              <a:rPr lang="en-US" altLang="en-US" sz="2000" dirty="0"/>
              <a:t>The key stream is computed in a </a:t>
            </a:r>
            <a:r>
              <a:rPr lang="en-US" altLang="en-US" sz="2000" dirty="0" err="1"/>
              <a:t>blockwise</a:t>
            </a:r>
            <a:r>
              <a:rPr lang="en-US" altLang="en-US" sz="2000" dirty="0"/>
              <a:t> fashion</a:t>
            </a:r>
          </a:p>
          <a:p>
            <a:r>
              <a:rPr lang="en-US" altLang="en-US" sz="2000" dirty="0"/>
              <a:t>The input to the block cipher is a counter which assumes a different value every time the block cipher computes a new key stream block</a:t>
            </a:r>
          </a:p>
          <a:p>
            <a:r>
              <a:rPr lang="en-US" altLang="en-US" sz="2000" dirty="0"/>
              <a:t>Unlike CFB and OFB modes, the CTR mode can be parallelized since the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encryption can begin before the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one has finished</a:t>
            </a:r>
          </a:p>
          <a:p>
            <a:pPr lvl="1"/>
            <a:r>
              <a:rPr lang="en-US" altLang="en-US" sz="1800" dirty="0"/>
              <a:t>Desirable for high-speed implementations, e.g., in network routers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7F21F-001F-064A-9CE2-3BE71EB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" descr="C:\Documents and Settings\Amir\Desktop\book\grundlagen_krypto\graphics\ctrmode.png">
            <a:extLst>
              <a:ext uri="{FF2B5EF4-FFF2-40B4-BE49-F238E27FC236}">
                <a16:creationId xmlns:a16="http://schemas.microsoft.com/office/drawing/2014/main" id="{2683239E-DFCF-0B49-8011-BE444F51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5" y="4011436"/>
            <a:ext cx="409840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926CC0CF-9F38-4E4C-991D-93F73101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926" y="4797248"/>
            <a:ext cx="4735959" cy="71437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0" b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1" dirty="0"/>
              <a:t>Encryption</a:t>
            </a:r>
            <a:r>
              <a:rPr lang="en-US" altLang="en-US" dirty="0"/>
              <a:t>:   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 </a:t>
            </a:r>
            <a:r>
              <a:rPr lang="en-US" altLang="en-US" dirty="0"/>
              <a:t>||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⊕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b="1" i="1" dirty="0"/>
              <a:t>Decryption </a:t>
            </a:r>
            <a:r>
              <a:rPr lang="en-US" altLang="en-US" dirty="0"/>
              <a:t>:</a:t>
            </a:r>
            <a:r>
              <a:rPr lang="en-US" altLang="en-US" i="1" dirty="0"/>
              <a:t>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n-US" altLang="en-US" dirty="0"/>
              <a:t>||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⊕ </a:t>
            </a:r>
            <a:r>
              <a:rPr lang="nn-NO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n-NO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i </a:t>
            </a:r>
            <a:r>
              <a:rPr lang="nn-NO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nn-NO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2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A76A-808A-5143-9564-E3AB6C20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B509-62CA-0741-BE51-423D86A8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Assume the following implementation: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Block cipher algorithm: AES (with 128 bits)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Initiation Vector (IV): 96 bits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CTR: 128 – 96 = 32 bits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Number of blocks for encryption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with the same IV: 2</a:t>
            </a:r>
            <a:r>
              <a:rPr lang="en-US" sz="2000" baseline="30000" dirty="0"/>
              <a:t>32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Plaintext size: 16 * 2</a:t>
            </a:r>
            <a:r>
              <a:rPr lang="en-US" sz="2000" baseline="30000" dirty="0"/>
              <a:t>32</a:t>
            </a:r>
            <a:r>
              <a:rPr lang="en-US" sz="2000" dirty="0"/>
              <a:t> = 2</a:t>
            </a:r>
            <a:r>
              <a:rPr lang="en-US" sz="2000" baseline="30000" dirty="0"/>
              <a:t>36</a:t>
            </a:r>
            <a:r>
              <a:rPr lang="en-US" sz="2000" dirty="0"/>
              <a:t> bytes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82DA2-DFDB-2D4A-AB02-C2BE4E15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3" descr="C:\Documents and Settings\Amir\Desktop\book\grundlagen_krypto\graphics\ctrmode.png">
            <a:extLst>
              <a:ext uri="{FF2B5EF4-FFF2-40B4-BE49-F238E27FC236}">
                <a16:creationId xmlns:a16="http://schemas.microsoft.com/office/drawing/2014/main" id="{7BB8ECAE-1242-DE4C-9376-C2C1F1BE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80" y="3058126"/>
            <a:ext cx="409840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47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8054-3E61-A94F-B177-120918C0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Galois Counter Mode (GCM)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B742-2EB6-1242-8439-17CA8404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It also computes a </a:t>
            </a:r>
            <a:r>
              <a:rPr lang="en-US" altLang="en-US" sz="2400" b="1" i="1" u="sng" dirty="0"/>
              <a:t>message authentication code</a:t>
            </a:r>
            <a:r>
              <a:rPr lang="en-US" altLang="en-US" sz="2400" b="1" u="sng" dirty="0"/>
              <a:t> (MAC)</a:t>
            </a:r>
            <a:r>
              <a:rPr lang="en-US" altLang="en-US" sz="2400" dirty="0"/>
              <a:t>, i.e., a cryptographic checksum is computed for a message </a:t>
            </a:r>
          </a:p>
          <a:p>
            <a:r>
              <a:rPr lang="en-US" altLang="en-US" sz="2400" dirty="0"/>
              <a:t>By making use of GCM, two additional services are provided:</a:t>
            </a:r>
          </a:p>
          <a:p>
            <a:pPr lvl="1"/>
            <a:r>
              <a:rPr lang="en-US" altLang="en-US" sz="2000" b="1" dirty="0"/>
              <a:t>Message Authentication</a:t>
            </a:r>
          </a:p>
          <a:p>
            <a:pPr lvl="2"/>
            <a:r>
              <a:rPr lang="en-US" altLang="en-US" sz="1800" dirty="0"/>
              <a:t>the receiver can make sure that the message was really created by the original sender</a:t>
            </a:r>
          </a:p>
          <a:p>
            <a:pPr lvl="1"/>
            <a:r>
              <a:rPr lang="en-US" altLang="en-US" sz="2000" b="1" dirty="0"/>
              <a:t>Message Integrity</a:t>
            </a:r>
          </a:p>
          <a:p>
            <a:pPr lvl="2"/>
            <a:r>
              <a:rPr lang="en-US" altLang="en-US" sz="1800" dirty="0"/>
              <a:t>the receiver can make sure that nobody tampered with the </a:t>
            </a:r>
            <a:r>
              <a:rPr lang="en-US" altLang="en-US" sz="1800" dirty="0" err="1"/>
              <a:t>ciphertext</a:t>
            </a:r>
            <a:r>
              <a:rPr lang="en-US" altLang="en-US" sz="1800" dirty="0"/>
              <a:t> during transmission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C9408-15F0-AF4E-8E0E-38F6D7B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0929-B28C-AF46-9F55-C865AC2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Galois Counter Mode (GCM)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DF25-5B35-CB46-A95B-2E557BC9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55" y="1600200"/>
            <a:ext cx="4030922" cy="488642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For encryption (counter mode)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An initial counter is derived from an IV and a serial number</a:t>
            </a:r>
          </a:p>
          <a:p>
            <a:pPr marL="342900" lvl="1" indent="-342900">
              <a:lnSpc>
                <a:spcPct val="130000"/>
              </a:lnSpc>
              <a:buFont typeface="Arial"/>
              <a:buChar char="•"/>
              <a:defRPr/>
            </a:pPr>
            <a:r>
              <a:rPr lang="en-US" sz="2000" dirty="0"/>
              <a:t>The initial counter value is incremented then encrypted and </a:t>
            </a:r>
            <a:r>
              <a:rPr lang="en-US" sz="2000" dirty="0" err="1"/>
              <a:t>XORed</a:t>
            </a:r>
            <a:r>
              <a:rPr lang="en-US" sz="2000" dirty="0"/>
              <a:t> with the first plaintext block</a:t>
            </a:r>
          </a:p>
          <a:p>
            <a:pPr marL="342900" lvl="1" indent="-342900">
              <a:lnSpc>
                <a:spcPct val="130000"/>
              </a:lnSpc>
              <a:buFont typeface="Arial"/>
              <a:buChar char="•"/>
              <a:defRPr/>
            </a:pPr>
            <a:r>
              <a:rPr lang="en-US" sz="2000" dirty="0"/>
              <a:t>For subsequent plaintexts, the counter is incremented and then encrypted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31010-E548-7748-B2CB-47D39409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C:\Documents and Settings\Amir\Desktop\book\grundlagen_krypto\graphics\gcm_mode.png">
            <a:extLst>
              <a:ext uri="{FF2B5EF4-FFF2-40B4-BE49-F238E27FC236}">
                <a16:creationId xmlns:a16="http://schemas.microsoft.com/office/drawing/2014/main" id="{3FE5C710-96F0-0640-AF22-840BA9FA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76" y="1764805"/>
            <a:ext cx="471370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33D979-4D2B-4547-8425-6F2B380504E6}"/>
              </a:ext>
            </a:extLst>
          </p:cNvPr>
          <p:cNvSpPr/>
          <p:nvPr/>
        </p:nvSpPr>
        <p:spPr>
          <a:xfrm>
            <a:off x="5860026" y="1651820"/>
            <a:ext cx="3205316" cy="180913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1BEF-D2FC-3647-A5D6-2DEBAC05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Galois Counter Mode (GCM) 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20456-5A94-E946-BDDF-17C29068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7070EF-F2AC-D243-ABB1-B956DD4A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03" y="5062111"/>
            <a:ext cx="8066741" cy="1036624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82880" rIns="182880" bIns="18288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000" b="1" i="1" dirty="0"/>
              <a:t>Encryption</a:t>
            </a:r>
            <a:r>
              <a:rPr lang="en-US" altLang="en-US" sz="20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    1. Derive a counter value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/>
              <a:t> from the IV and compute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CTR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    2. Compute </a:t>
            </a:r>
            <a:r>
              <a:rPr lang="en-US" altLang="en-US" dirty="0" err="1"/>
              <a:t>ciphertext</a:t>
            </a:r>
            <a:r>
              <a:rPr lang="en-US" altLang="en-US" dirty="0"/>
              <a:t>: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⊕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</a:t>
            </a:r>
          </a:p>
          <a:p>
            <a:pPr>
              <a:lnSpc>
                <a:spcPct val="12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Documents and Settings\Amir\Desktop\book\grundlagen_krypto\graphics\gcm_mode.png">
            <a:extLst>
              <a:ext uri="{FF2B5EF4-FFF2-40B4-BE49-F238E27FC236}">
                <a16:creationId xmlns:a16="http://schemas.microsoft.com/office/drawing/2014/main" id="{E43D6E99-C59E-1747-A415-6CF3543E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55" y="1420676"/>
            <a:ext cx="5067238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1E90A2-B6E2-434C-A31C-37D2A8A43D5E}"/>
              </a:ext>
            </a:extLst>
          </p:cNvPr>
          <p:cNvSpPr/>
          <p:nvPr/>
        </p:nvSpPr>
        <p:spPr>
          <a:xfrm>
            <a:off x="3808252" y="1374376"/>
            <a:ext cx="3437500" cy="18781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0929-B28C-AF46-9F55-C865AC2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Galois Counter Mode (GCM) (</a:t>
            </a:r>
            <a:r>
              <a:rPr lang="en-US" altLang="zh-CN" dirty="0"/>
              <a:t>4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DF25-5B35-CB46-A95B-2E557BC9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06" y="1413253"/>
            <a:ext cx="4255721" cy="509172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sz="2400" dirty="0"/>
              <a:t>For authentication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/>
              <a:t>Protects authenticity of the plaintexts and the string additional authenticated data (AAD)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/>
              <a:t>AAD is in clear (without encryption)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/>
              <a:t>AAD may include addresses and parameters in a network protocols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31010-E548-7748-B2CB-47D39409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C:\Documents and Settings\Amir\Desktop\book\grundlagen_krypto\graphics\gcm_mode.png">
            <a:extLst>
              <a:ext uri="{FF2B5EF4-FFF2-40B4-BE49-F238E27FC236}">
                <a16:creationId xmlns:a16="http://schemas.microsoft.com/office/drawing/2014/main" id="{32749FFB-EC27-E14C-A364-E2ACA901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76" y="1764805"/>
            <a:ext cx="471370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392DF0-5432-6748-9E30-9A3F86C3437C}"/>
              </a:ext>
            </a:extLst>
          </p:cNvPr>
          <p:cNvSpPr/>
          <p:nvPr/>
        </p:nvSpPr>
        <p:spPr>
          <a:xfrm>
            <a:off x="5385465" y="2982910"/>
            <a:ext cx="367153" cy="3043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4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0929-B28C-AF46-9F55-C865AC2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Galois Counter Mode (GCM) 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DF25-5B35-CB46-A95B-2E557BC9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06" y="1413253"/>
            <a:ext cx="4255721" cy="509172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sz="2400" dirty="0"/>
              <a:t>For authentication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/>
              <a:t>A chained Galois field multiplication is performed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  <a:defRPr/>
            </a:pPr>
            <a:r>
              <a:rPr lang="en-US" sz="2000" dirty="0"/>
              <a:t>For every plaintext an intermediate authentication parameter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/>
              <a:t>is derived</a:t>
            </a:r>
          </a:p>
          <a:p>
            <a:pPr marL="742950" lvl="2" indent="-342900">
              <a:lnSpc>
                <a:spcPct val="120000"/>
              </a:lnSpc>
              <a:defRPr/>
            </a:pP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/>
              <a:t> is computed as the XOR of the current </a:t>
            </a:r>
            <a:r>
              <a:rPr lang="en-US" sz="1800" dirty="0" err="1"/>
              <a:t>ciphertext</a:t>
            </a:r>
            <a:r>
              <a:rPr lang="en-US" sz="1800" dirty="0"/>
              <a:t> and the last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800" i="1" baseline="-25000" dirty="0"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/>
              <a:t>, and multiplied by the constant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742950" lvl="2" indent="-342900">
              <a:lnSpc>
                <a:spcPct val="120000"/>
              </a:lnSpc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dirty="0"/>
              <a:t> is generated by encryption of the zero input with the block cipher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  <a:defRPr/>
            </a:pPr>
            <a:r>
              <a:rPr lang="en-US" sz="2000" dirty="0"/>
              <a:t>All multiplications are in the 128-bit Galois field GF(2</a:t>
            </a:r>
            <a:r>
              <a:rPr lang="en-US" sz="2000" baseline="30000" dirty="0"/>
              <a:t>128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31010-E548-7748-B2CB-47D39409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C:\Documents and Settings\Amir\Desktop\book\grundlagen_krypto\graphics\gcm_mode.png">
            <a:extLst>
              <a:ext uri="{FF2B5EF4-FFF2-40B4-BE49-F238E27FC236}">
                <a16:creationId xmlns:a16="http://schemas.microsoft.com/office/drawing/2014/main" id="{32749FFB-EC27-E14C-A364-E2ACA901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76" y="1764805"/>
            <a:ext cx="471370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392DF0-5432-6748-9E30-9A3F86C3437C}"/>
              </a:ext>
            </a:extLst>
          </p:cNvPr>
          <p:cNvSpPr/>
          <p:nvPr/>
        </p:nvSpPr>
        <p:spPr>
          <a:xfrm>
            <a:off x="4934052" y="3422748"/>
            <a:ext cx="3920582" cy="170483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1584</Words>
  <Application>Microsoft Macintosh PowerPoint</Application>
  <PresentationFormat>On-screen Show (4:3)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Times New Roman</vt:lpstr>
      <vt:lpstr>Office Theme</vt:lpstr>
      <vt:lpstr>Block Ciphers_02</vt:lpstr>
      <vt:lpstr>Mode of Block Cipher</vt:lpstr>
      <vt:lpstr>Counter Mode (CTR)</vt:lpstr>
      <vt:lpstr>Example: CTR</vt:lpstr>
      <vt:lpstr>Galois Counter Mode (GCM) (1)</vt:lpstr>
      <vt:lpstr>Galois Counter Mode (GCM) (2)</vt:lpstr>
      <vt:lpstr>Galois Counter Mode (GCM) (3)</vt:lpstr>
      <vt:lpstr>Galois Counter Mode (GCM) (4)</vt:lpstr>
      <vt:lpstr>Galois Counter Mode (GCM) (5)</vt:lpstr>
      <vt:lpstr>Galois Counter Mode (GCM) (6)</vt:lpstr>
      <vt:lpstr>Galois Counter Mode (GCM) (7)</vt:lpstr>
      <vt:lpstr>Exhaustive Key Search Revisited</vt:lpstr>
      <vt:lpstr>Example: Exhaustive Key Search </vt:lpstr>
      <vt:lpstr>Increase Security of Block Ciphers</vt:lpstr>
      <vt:lpstr>Double Encryption</vt:lpstr>
      <vt:lpstr>Meet-in-the-Middle Attack (1) </vt:lpstr>
      <vt:lpstr>Meet-in-the-Middle Attack (2) </vt:lpstr>
      <vt:lpstr>Triple Encryption</vt:lpstr>
      <vt:lpstr>Key Whitening (1)</vt:lpstr>
      <vt:lpstr>Key Whitening (2)</vt:lpstr>
      <vt:lpstr>Lessons Learned (1)</vt:lpstr>
      <vt:lpstr>Lessons Learned (2)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45</cp:revision>
  <dcterms:created xsi:type="dcterms:W3CDTF">2016-08-15T16:38:04Z</dcterms:created>
  <dcterms:modified xsi:type="dcterms:W3CDTF">2018-02-20T05:38:58Z</dcterms:modified>
</cp:coreProperties>
</file>