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4"/>
    <p:restoredTop sz="90017"/>
  </p:normalViewPr>
  <p:slideViewPr>
    <p:cSldViewPr snapToGrid="0" snapToObjects="1">
      <p:cViewPr varScale="1">
        <p:scale>
          <a:sx n="91" d="100"/>
          <a:sy n="91" d="100"/>
        </p:scale>
        <p:origin x="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5A415-EA05-4646-B0D8-876B3F9D7BF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8CAD-C561-164C-9A1B-5D0346B13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48CAD-C561-164C-9A1B-5D0346B13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48CAD-C561-164C-9A1B-5D0346B134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CB60-0635-5840-A619-1A0A46965F7E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60BE-3795-1641-BF27-677C04B864FF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A8B4-A4F0-6845-8FFA-6332D9B32C09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6677-D9CF-8A4A-8FE0-F16AEE8CC5E8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D72-13B6-DD4B-9F8C-3726C5B99BC5}" type="datetime1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71E6-B7AC-3840-84C0-826ABE2AB10E}" type="datetime1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AA1C-67B0-C04F-AC25-81FDAAB94BEC}" type="datetime1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254A-B69C-CE43-A078-F00F5E88C407}" type="datetime1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4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1F0C-8BEF-A949-837C-DD8623A31D60}" type="datetime1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CF55-FC93-5C43-9C87-59FB3C56B718}" type="datetime1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80D-81AA-C747-8436-6CC3482722E7}" type="datetime1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063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74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5501AC-BABD-FD4C-8E35-8DD96617F66C}" type="datetime1">
              <a:rPr lang="en-US" smtClean="0"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74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6285" y="64866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8448B6-F1B9-5748-85E5-359D81A009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287338" y="1305424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GSU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58" y="0"/>
            <a:ext cx="1540584" cy="131673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B02D915-7B4A-F24A-BD98-9A59DE02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/>
              <a:t>Digital Signature</a:t>
            </a:r>
            <a:endParaRPr lang="en-US" sz="400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7E4F139-6E7A-9D4D-999B-9CDB4136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713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Instructor: Dr. Wei (Lisa) Li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Department of Computer Science, GSU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/>
              <a:t>RSA Signature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10</a:t>
            </a:fld>
            <a:endParaRPr lang="en-US"/>
          </a:p>
        </p:txBody>
      </p:sp>
      <p:sp>
        <p:nvSpPr>
          <p:cNvPr id="5" name="Textfeld 6"/>
          <p:cNvSpPr txBox="1">
            <a:spLocks noChangeArrowheads="1"/>
          </p:cNvSpPr>
          <p:nvPr/>
        </p:nvSpPr>
        <p:spPr bwMode="auto">
          <a:xfrm>
            <a:off x="1452488" y="1522828"/>
            <a:ext cx="9286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/>
              <a:t>Alice</a:t>
            </a:r>
          </a:p>
        </p:txBody>
      </p:sp>
      <p:sp>
        <p:nvSpPr>
          <p:cNvPr id="6" name="Textfeld 7"/>
          <p:cNvSpPr txBox="1">
            <a:spLocks noChangeArrowheads="1"/>
          </p:cNvSpPr>
          <p:nvPr/>
        </p:nvSpPr>
        <p:spPr bwMode="auto">
          <a:xfrm>
            <a:off x="6310238" y="1522828"/>
            <a:ext cx="1857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/>
              <a:t>Bob</a:t>
            </a:r>
          </a:p>
        </p:txBody>
      </p:sp>
      <p:cxnSp>
        <p:nvCxnSpPr>
          <p:cNvPr id="7" name="Gerade Verbindung mit Pfeil 9"/>
          <p:cNvCxnSpPr>
            <a:cxnSpLocks noChangeShapeType="1"/>
          </p:cNvCxnSpPr>
          <p:nvPr/>
        </p:nvCxnSpPr>
        <p:spPr bwMode="auto">
          <a:xfrm rot="10800000">
            <a:off x="3095551" y="2451516"/>
            <a:ext cx="26431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Gerade Verbindung mit Pfeil 11"/>
          <p:cNvCxnSpPr>
            <a:cxnSpLocks noChangeShapeType="1"/>
          </p:cNvCxnSpPr>
          <p:nvPr/>
        </p:nvCxnSpPr>
        <p:spPr bwMode="auto">
          <a:xfrm rot="10800000">
            <a:off x="3166988" y="4094578"/>
            <a:ext cx="26431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feld 13"/>
          <p:cNvSpPr txBox="1">
            <a:spLocks noChangeArrowheads="1"/>
          </p:cNvSpPr>
          <p:nvPr/>
        </p:nvSpPr>
        <p:spPr bwMode="auto">
          <a:xfrm>
            <a:off x="6310238" y="2094328"/>
            <a:ext cx="2428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i="1" dirty="0" err="1"/>
              <a:t>K</a:t>
            </a:r>
            <a:r>
              <a:rPr lang="en-US" altLang="en-US" i="1" baseline="-25000" dirty="0" err="1"/>
              <a:t>pr</a:t>
            </a:r>
            <a:r>
              <a:rPr lang="en-US" altLang="en-US" i="1" dirty="0"/>
              <a:t> = d</a:t>
            </a:r>
          </a:p>
          <a:p>
            <a:r>
              <a:rPr lang="en-US" altLang="en-US" i="1" dirty="0" err="1"/>
              <a:t>K</a:t>
            </a:r>
            <a:r>
              <a:rPr lang="en-US" altLang="en-US" i="1" baseline="-25000" dirty="0" err="1"/>
              <a:t>pub</a:t>
            </a:r>
            <a:r>
              <a:rPr lang="en-US" altLang="en-US" i="1" dirty="0"/>
              <a:t> = (n, e)</a:t>
            </a:r>
          </a:p>
        </p:txBody>
      </p:sp>
      <p:sp>
        <p:nvSpPr>
          <p:cNvPr id="10" name="Textfeld 14"/>
          <p:cNvSpPr txBox="1">
            <a:spLocks noChangeArrowheads="1"/>
          </p:cNvSpPr>
          <p:nvPr/>
        </p:nvSpPr>
        <p:spPr bwMode="auto">
          <a:xfrm>
            <a:off x="6310238" y="3237328"/>
            <a:ext cx="2500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Compute signature:</a:t>
            </a:r>
          </a:p>
          <a:p>
            <a:r>
              <a:rPr lang="en-US" altLang="en-US" i="1"/>
              <a:t>s = sig</a:t>
            </a:r>
            <a:r>
              <a:rPr lang="en-US" altLang="en-US" i="1" baseline="-25000"/>
              <a:t>k</a:t>
            </a:r>
            <a:r>
              <a:rPr lang="en-US" altLang="en-US" i="1" baseline="-40000"/>
              <a:t>pr</a:t>
            </a:r>
            <a:r>
              <a:rPr lang="en-US" altLang="en-US" i="1"/>
              <a:t>(x) ≡ x</a:t>
            </a:r>
            <a:r>
              <a:rPr lang="en-US" altLang="en-US" i="1" baseline="30000"/>
              <a:t>d </a:t>
            </a:r>
            <a:r>
              <a:rPr lang="en-US" altLang="en-US" i="1"/>
              <a:t>mod n</a:t>
            </a:r>
          </a:p>
        </p:txBody>
      </p:sp>
      <p:sp>
        <p:nvSpPr>
          <p:cNvPr id="11" name="Textfeld 18"/>
          <p:cNvSpPr txBox="1">
            <a:spLocks noChangeArrowheads="1"/>
          </p:cNvSpPr>
          <p:nvPr/>
        </p:nvSpPr>
        <p:spPr bwMode="auto">
          <a:xfrm>
            <a:off x="3452738" y="2094328"/>
            <a:ext cx="1785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i="1"/>
              <a:t>K</a:t>
            </a:r>
            <a:r>
              <a:rPr lang="en-US" altLang="en-US" i="1" baseline="-25000"/>
              <a:t>pub</a:t>
            </a:r>
            <a:endParaRPr lang="en-US" altLang="en-US" i="1"/>
          </a:p>
        </p:txBody>
      </p:sp>
      <p:sp>
        <p:nvSpPr>
          <p:cNvPr id="12" name="Textfeld 19"/>
          <p:cNvSpPr txBox="1">
            <a:spLocks noChangeArrowheads="1"/>
          </p:cNvSpPr>
          <p:nvPr/>
        </p:nvSpPr>
        <p:spPr bwMode="auto">
          <a:xfrm>
            <a:off x="3524176" y="3737391"/>
            <a:ext cx="1785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i="1"/>
              <a:t>(x,s)</a:t>
            </a:r>
          </a:p>
        </p:txBody>
      </p:sp>
      <p:sp>
        <p:nvSpPr>
          <p:cNvPr id="13" name="Textfeld 20"/>
          <p:cNvSpPr txBox="1">
            <a:spLocks noChangeArrowheads="1"/>
          </p:cNvSpPr>
          <p:nvPr/>
        </p:nvSpPr>
        <p:spPr bwMode="auto">
          <a:xfrm>
            <a:off x="666676" y="4451766"/>
            <a:ext cx="5286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 Verify signature:</a:t>
            </a:r>
          </a:p>
          <a:p>
            <a:r>
              <a:rPr lang="en-US" altLang="en-US"/>
              <a:t> </a:t>
            </a:r>
            <a:r>
              <a:rPr lang="en-US" altLang="en-US" i="1"/>
              <a:t>x‘ ≡ s</a:t>
            </a:r>
            <a:r>
              <a:rPr lang="en-US" altLang="en-US" i="1" baseline="30000"/>
              <a:t>e</a:t>
            </a:r>
            <a:r>
              <a:rPr lang="en-US" altLang="en-US" i="1"/>
              <a:t> mod n</a:t>
            </a:r>
          </a:p>
          <a:p>
            <a:r>
              <a:rPr lang="en-US" altLang="en-US"/>
              <a:t> If </a:t>
            </a:r>
            <a:r>
              <a:rPr lang="en-US" altLang="en-US" i="1"/>
              <a:t>x‘ ≡ x mod n </a:t>
            </a:r>
            <a:r>
              <a:rPr lang="en-US" altLang="en-US"/>
              <a:t>→ valid signature</a:t>
            </a:r>
          </a:p>
          <a:p>
            <a:r>
              <a:rPr lang="en-US" altLang="en-US"/>
              <a:t> If </a:t>
            </a:r>
            <a:r>
              <a:rPr lang="en-US" altLang="en-US" i="1"/>
              <a:t>x‘ ≡ x mod n </a:t>
            </a:r>
            <a:r>
              <a:rPr lang="en-US" altLang="en-US"/>
              <a:t>→ invalid signature</a:t>
            </a:r>
          </a:p>
        </p:txBody>
      </p:sp>
      <p:cxnSp>
        <p:nvCxnSpPr>
          <p:cNvPr id="14" name="Gerade Verbindung 23"/>
          <p:cNvCxnSpPr>
            <a:cxnSpLocks noChangeShapeType="1"/>
          </p:cNvCxnSpPr>
          <p:nvPr/>
        </p:nvCxnSpPr>
        <p:spPr bwMode="auto">
          <a:xfrm rot="5400000">
            <a:off x="1202457" y="5416172"/>
            <a:ext cx="214313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742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Signature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" y="1577973"/>
            <a:ext cx="9052560" cy="43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kern="0" dirty="0"/>
              <a:t>Security and Performance of the RSA Signature </a:t>
            </a:r>
            <a:r>
              <a:rPr lang="en-US" kern="0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85" y="1539753"/>
            <a:ext cx="8686800" cy="471619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kern="0" dirty="0" smtClean="0"/>
              <a:t>Security</a:t>
            </a:r>
            <a:r>
              <a:rPr lang="en-US" sz="2200" kern="0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200" kern="0" dirty="0" smtClean="0"/>
              <a:t>	The </a:t>
            </a:r>
            <a:r>
              <a:rPr lang="en-US" sz="2200" kern="0" dirty="0"/>
              <a:t>same constrains as RSA encryption: </a:t>
            </a:r>
            <a:r>
              <a:rPr lang="en-US" sz="2200" i="1" kern="0" dirty="0"/>
              <a:t>n</a:t>
            </a:r>
            <a:r>
              <a:rPr lang="en-US" sz="2200" kern="0" dirty="0"/>
              <a:t> needs to be at least 1024 bits to provide a security level of </a:t>
            </a:r>
            <a:r>
              <a:rPr lang="en-US" sz="2200" kern="0" dirty="0" smtClean="0"/>
              <a:t>80-bit.</a:t>
            </a:r>
          </a:p>
          <a:p>
            <a:pPr marL="432000" indent="-43200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Symbol" pitchFamily="18" charset="2"/>
              <a:buChar char="Þ"/>
              <a:defRPr/>
            </a:pPr>
            <a:r>
              <a:rPr lang="en-US" sz="2200" kern="0" dirty="0"/>
              <a:t>The signature, consisting of </a:t>
            </a:r>
            <a:r>
              <a:rPr lang="en-US" sz="2200" i="1" kern="0" dirty="0"/>
              <a:t>s</a:t>
            </a:r>
            <a:r>
              <a:rPr lang="en-US" sz="2200" kern="0" dirty="0"/>
              <a:t>, needs to be at least 1024 bits long</a:t>
            </a:r>
          </a:p>
          <a:p>
            <a:pPr>
              <a:lnSpc>
                <a:spcPct val="120000"/>
              </a:lnSpc>
            </a:pPr>
            <a:r>
              <a:rPr lang="en-US" sz="2200" b="1" kern="0" dirty="0" smtClean="0"/>
              <a:t>Performance</a:t>
            </a:r>
            <a:r>
              <a:rPr lang="en-US" sz="2200" b="1" kern="0" dirty="0"/>
              <a:t>:</a:t>
            </a:r>
          </a:p>
          <a:p>
            <a:pPr marL="0" indent="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  <a:defRPr/>
            </a:pPr>
            <a:r>
              <a:rPr lang="en-US" sz="2200" kern="0" dirty="0"/>
              <a:t>	The signing process is an exponentiation with the private </a:t>
            </a:r>
            <a:r>
              <a:rPr lang="en-US" sz="2200" kern="0" dirty="0" smtClean="0"/>
              <a:t>key and </a:t>
            </a:r>
            <a:r>
              <a:rPr lang="en-US" sz="2200" kern="0" dirty="0"/>
              <a:t>the verification process an exponentiation with the public </a:t>
            </a:r>
            <a:r>
              <a:rPr lang="en-US" sz="2200" kern="0" dirty="0" smtClean="0"/>
              <a:t>key.</a:t>
            </a:r>
            <a:endParaRPr lang="en-US" sz="2200" kern="0" dirty="0"/>
          </a:p>
          <a:p>
            <a:pPr marL="432000" indent="-43200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Symbol" pitchFamily="18" charset="2"/>
              <a:buChar char="Þ"/>
              <a:defRPr/>
            </a:pPr>
            <a:r>
              <a:rPr lang="en-US" sz="2200" kern="0" dirty="0"/>
              <a:t>Signature verification is very efficient as a small number can be chosen for the public key.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20000"/>
              </a:spcBef>
              <a:defRPr/>
            </a:pPr>
            <a:r>
              <a:rPr lang="en-US" kern="0" dirty="0"/>
              <a:t>Existential Forgery Attack </a:t>
            </a:r>
            <a:r>
              <a:rPr lang="en-US" kern="0" dirty="0" smtClean="0"/>
              <a:t>against RSA </a:t>
            </a:r>
            <a:r>
              <a:rPr lang="en-US" kern="0" dirty="0"/>
              <a:t>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13</a:t>
            </a:fld>
            <a:endParaRPr lang="en-US"/>
          </a:p>
        </p:txBody>
      </p:sp>
      <p:sp>
        <p:nvSpPr>
          <p:cNvPr id="5" name="Textfeld 6"/>
          <p:cNvSpPr txBox="1">
            <a:spLocks noChangeArrowheads="1"/>
          </p:cNvSpPr>
          <p:nvPr/>
        </p:nvSpPr>
        <p:spPr bwMode="auto">
          <a:xfrm>
            <a:off x="1496448" y="1496673"/>
            <a:ext cx="9286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dirty="0">
                <a:solidFill>
                  <a:srgbClr val="0070C0"/>
                </a:solidFill>
              </a:rPr>
              <a:t>Alice</a:t>
            </a:r>
          </a:p>
        </p:txBody>
      </p:sp>
      <p:sp>
        <p:nvSpPr>
          <p:cNvPr id="6" name="Textfeld 7"/>
          <p:cNvSpPr txBox="1">
            <a:spLocks noChangeArrowheads="1"/>
          </p:cNvSpPr>
          <p:nvPr/>
        </p:nvSpPr>
        <p:spPr bwMode="auto">
          <a:xfrm>
            <a:off x="7497198" y="1496673"/>
            <a:ext cx="1857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dirty="0">
                <a:solidFill>
                  <a:srgbClr val="0070C0"/>
                </a:solidFill>
              </a:rPr>
              <a:t>Bob</a:t>
            </a:r>
          </a:p>
        </p:txBody>
      </p:sp>
      <p:cxnSp>
        <p:nvCxnSpPr>
          <p:cNvPr id="7" name="Gerade Verbindung mit Pfeil 8"/>
          <p:cNvCxnSpPr>
            <a:cxnSpLocks noChangeShapeType="1"/>
          </p:cNvCxnSpPr>
          <p:nvPr/>
        </p:nvCxnSpPr>
        <p:spPr bwMode="auto">
          <a:xfrm rot="10800000">
            <a:off x="5711260" y="2639673"/>
            <a:ext cx="14652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Gerade Verbindung mit Pfeil 9"/>
          <p:cNvCxnSpPr>
            <a:cxnSpLocks noChangeShapeType="1"/>
          </p:cNvCxnSpPr>
          <p:nvPr/>
        </p:nvCxnSpPr>
        <p:spPr bwMode="auto">
          <a:xfrm rot="10800000">
            <a:off x="1567885" y="4639923"/>
            <a:ext cx="15716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feld 11"/>
          <p:cNvSpPr txBox="1"/>
          <p:nvPr/>
        </p:nvSpPr>
        <p:spPr>
          <a:xfrm>
            <a:off x="3568135" y="2853986"/>
            <a:ext cx="2500313" cy="1662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dirty="0"/>
              <a:t>1. Choose signature:</a:t>
            </a:r>
          </a:p>
          <a:p>
            <a:pPr marL="342900" indent="-342900">
              <a:defRPr/>
            </a:pPr>
            <a:r>
              <a:rPr lang="en-US" dirty="0"/>
              <a:t>     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i="1" dirty="0"/>
              <a:t>Z</a:t>
            </a:r>
            <a:r>
              <a:rPr lang="en-US" i="1" baseline="-25000" dirty="0"/>
              <a:t>n</a:t>
            </a:r>
          </a:p>
          <a:p>
            <a:pPr marL="342900" indent="-342900">
              <a:defRPr/>
            </a:pPr>
            <a:endParaRPr lang="en-US" baseline="-25000" dirty="0"/>
          </a:p>
          <a:p>
            <a:pPr marL="342900" indent="-342900">
              <a:defRPr/>
            </a:pPr>
            <a:r>
              <a:rPr lang="en-US" dirty="0"/>
              <a:t>2. Compute message:</a:t>
            </a:r>
          </a:p>
          <a:p>
            <a:pPr marL="342900" indent="-342900">
              <a:defRPr/>
            </a:pPr>
            <a:r>
              <a:rPr lang="en-US" dirty="0"/>
              <a:t>    </a:t>
            </a:r>
            <a:r>
              <a:rPr lang="en-US" i="1" dirty="0"/>
              <a:t>x ≡ s</a:t>
            </a:r>
            <a:r>
              <a:rPr lang="en-US" i="1" baseline="30000" dirty="0"/>
              <a:t>e</a:t>
            </a:r>
            <a:r>
              <a:rPr lang="en-US" dirty="0"/>
              <a:t> mod </a:t>
            </a:r>
            <a:r>
              <a:rPr lang="en-US" i="1" dirty="0"/>
              <a:t>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" name="Textfeld 12"/>
          <p:cNvSpPr txBox="1">
            <a:spLocks noChangeArrowheads="1"/>
          </p:cNvSpPr>
          <p:nvPr/>
        </p:nvSpPr>
        <p:spPr bwMode="auto">
          <a:xfrm>
            <a:off x="5639823" y="2282486"/>
            <a:ext cx="1785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(</a:t>
            </a:r>
            <a:r>
              <a:rPr lang="en-US" altLang="en-US" i="1"/>
              <a:t>n,e</a:t>
            </a:r>
            <a:r>
              <a:rPr lang="en-US" altLang="en-US"/>
              <a:t>)</a:t>
            </a:r>
          </a:p>
        </p:txBody>
      </p:sp>
      <p:sp>
        <p:nvSpPr>
          <p:cNvPr id="11" name="Textfeld 13"/>
          <p:cNvSpPr txBox="1">
            <a:spLocks noChangeArrowheads="1"/>
          </p:cNvSpPr>
          <p:nvPr/>
        </p:nvSpPr>
        <p:spPr bwMode="auto">
          <a:xfrm>
            <a:off x="1425010" y="4282736"/>
            <a:ext cx="1785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(</a:t>
            </a:r>
            <a:r>
              <a:rPr lang="en-US" altLang="en-US" i="1"/>
              <a:t>x,s</a:t>
            </a:r>
            <a:r>
              <a:rPr lang="en-US" altLang="en-US"/>
              <a:t>)</a:t>
            </a:r>
          </a:p>
        </p:txBody>
      </p:sp>
      <p:sp>
        <p:nvSpPr>
          <p:cNvPr id="12" name="Textfeld 14"/>
          <p:cNvSpPr txBox="1">
            <a:spLocks noChangeArrowheads="1"/>
          </p:cNvSpPr>
          <p:nvPr/>
        </p:nvSpPr>
        <p:spPr bwMode="auto">
          <a:xfrm>
            <a:off x="1139260" y="4771364"/>
            <a:ext cx="3286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Verification:</a:t>
            </a:r>
          </a:p>
          <a:p>
            <a:r>
              <a:rPr lang="en-US" altLang="en-US" i="1"/>
              <a:t>s</a:t>
            </a:r>
            <a:r>
              <a:rPr lang="en-US" altLang="en-US" i="1" baseline="30000"/>
              <a:t>e</a:t>
            </a:r>
            <a:r>
              <a:rPr lang="en-US" altLang="en-US" i="1"/>
              <a:t> ≡ x‘</a:t>
            </a:r>
            <a:r>
              <a:rPr lang="en-US" altLang="en-US"/>
              <a:t> mod </a:t>
            </a:r>
            <a:r>
              <a:rPr lang="en-US" altLang="en-US" i="1"/>
              <a:t>n</a:t>
            </a:r>
          </a:p>
          <a:p>
            <a:endParaRPr lang="en-US" altLang="en-US"/>
          </a:p>
          <a:p>
            <a:r>
              <a:rPr lang="en-US" altLang="en-US"/>
              <a:t>since </a:t>
            </a:r>
            <a:r>
              <a:rPr lang="en-US" altLang="en-US" i="1"/>
              <a:t>s</a:t>
            </a:r>
            <a:r>
              <a:rPr lang="en-US" altLang="en-US" i="1" baseline="30000"/>
              <a:t>e</a:t>
            </a:r>
            <a:r>
              <a:rPr lang="en-US" altLang="en-US" i="1"/>
              <a:t> = (x</a:t>
            </a:r>
            <a:r>
              <a:rPr lang="en-US" altLang="en-US" i="1" baseline="30000"/>
              <a:t>d</a:t>
            </a:r>
            <a:r>
              <a:rPr lang="en-US" altLang="en-US" i="1"/>
              <a:t>)</a:t>
            </a:r>
            <a:r>
              <a:rPr lang="en-US" altLang="en-US" i="1" baseline="30000"/>
              <a:t>e </a:t>
            </a:r>
            <a:r>
              <a:rPr lang="en-US" altLang="en-US" i="1"/>
              <a:t>≡ x </a:t>
            </a:r>
            <a:r>
              <a:rPr lang="en-US" altLang="en-US"/>
              <a:t>mod </a:t>
            </a:r>
            <a:r>
              <a:rPr lang="en-US" altLang="en-US" i="1"/>
              <a:t>n</a:t>
            </a:r>
          </a:p>
          <a:p>
            <a:r>
              <a:rPr lang="en-US" altLang="en-US"/>
              <a:t>→ Signature is valid</a:t>
            </a:r>
          </a:p>
        </p:txBody>
      </p:sp>
      <p:sp>
        <p:nvSpPr>
          <p:cNvPr id="13" name="Textfeld 16"/>
          <p:cNvSpPr txBox="1">
            <a:spLocks noChangeArrowheads="1"/>
          </p:cNvSpPr>
          <p:nvPr/>
        </p:nvSpPr>
        <p:spPr bwMode="auto">
          <a:xfrm>
            <a:off x="3364374" y="1481868"/>
            <a:ext cx="27326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dirty="0" smtClean="0">
                <a:solidFill>
                  <a:srgbClr val="0070C0"/>
                </a:solidFill>
              </a:rPr>
              <a:t>Oscar (generates a valid signature for a random message)</a:t>
            </a:r>
            <a:endParaRPr lang="en-US" altLang="en-US" sz="2200" dirty="0">
              <a:solidFill>
                <a:srgbClr val="0070C0"/>
              </a:solidFill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012121"/>
              </p:ext>
            </p:extLst>
          </p:nvPr>
        </p:nvGraphicFramePr>
        <p:xfrm>
          <a:off x="4939735" y="4174786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Formel" r:id="rId3" imgW="114120" imgH="215640" progId="Equation.3">
                  <p:embed/>
                </p:oleObj>
              </mc:Choice>
              <mc:Fallback>
                <p:oleObj name="Formel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735" y="4174786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0230"/>
              </p:ext>
            </p:extLst>
          </p:nvPr>
        </p:nvGraphicFramePr>
        <p:xfrm>
          <a:off x="4211073" y="3211173"/>
          <a:ext cx="1778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Formel" r:id="rId5" imgW="177480" imgH="177480" progId="Equation.3">
                  <p:embed/>
                </p:oleObj>
              </mc:Choice>
              <mc:Fallback>
                <p:oleObj name="Formel" r:id="rId5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073" y="3211173"/>
                        <a:ext cx="177800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Gerade Verbindung mit Pfeil 24"/>
          <p:cNvCxnSpPr>
            <a:cxnSpLocks noChangeShapeType="1"/>
          </p:cNvCxnSpPr>
          <p:nvPr/>
        </p:nvCxnSpPr>
        <p:spPr bwMode="auto">
          <a:xfrm rot="10800000">
            <a:off x="1710760" y="2568236"/>
            <a:ext cx="14636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feld 25"/>
          <p:cNvSpPr txBox="1">
            <a:spLocks noChangeArrowheads="1"/>
          </p:cNvSpPr>
          <p:nvPr/>
        </p:nvSpPr>
        <p:spPr bwMode="auto">
          <a:xfrm>
            <a:off x="1496448" y="2211048"/>
            <a:ext cx="1785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(</a:t>
            </a:r>
            <a:r>
              <a:rPr lang="en-US" altLang="en-US" i="1"/>
              <a:t>n,e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20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kern="0" dirty="0"/>
              <a:t>Existential Forgery and </a:t>
            </a:r>
            <a:r>
              <a:rPr lang="en-US" kern="0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98077"/>
          </a:xfrm>
        </p:spPr>
        <p:txBody>
          <a:bodyPr/>
          <a:lstStyle/>
          <a:p>
            <a:r>
              <a:rPr lang="en-US" sz="2200" kern="0" dirty="0" smtClean="0"/>
              <a:t>An </a:t>
            </a:r>
            <a:r>
              <a:rPr lang="en-US" sz="2200" kern="0" dirty="0"/>
              <a:t>attacker can generate valid message-signature pairs (</a:t>
            </a:r>
            <a:r>
              <a:rPr lang="en-US" sz="2200" i="1" kern="0" dirty="0" err="1" smtClean="0"/>
              <a:t>x,s</a:t>
            </a:r>
            <a:r>
              <a:rPr lang="en-US" sz="2200" kern="0" dirty="0" smtClean="0"/>
              <a:t>)</a:t>
            </a:r>
          </a:p>
          <a:p>
            <a:r>
              <a:rPr lang="en-US" sz="2200" kern="0" dirty="0" smtClean="0"/>
              <a:t>But </a:t>
            </a:r>
            <a:r>
              <a:rPr lang="en-US" sz="2200" kern="0" dirty="0"/>
              <a:t>an attack can only choose the signature </a:t>
            </a:r>
            <a:r>
              <a:rPr lang="en-US" sz="2200" i="1" kern="0" dirty="0"/>
              <a:t>s</a:t>
            </a:r>
            <a:r>
              <a:rPr lang="en-US" sz="2200" kern="0" dirty="0"/>
              <a:t> and NOT the message </a:t>
            </a:r>
            <a:r>
              <a:rPr lang="en-US" sz="2200" i="1" kern="0" dirty="0"/>
              <a:t>x</a:t>
            </a:r>
          </a:p>
          <a:p>
            <a:pPr marL="432000" indent="-43200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Symbol" pitchFamily="18" charset="2"/>
              <a:buChar char="Þ"/>
              <a:defRPr/>
            </a:pPr>
            <a:r>
              <a:rPr lang="en-US" sz="2200" kern="0" dirty="0"/>
              <a:t>Attacker cannot generate messages like „Transfer $1000 into Oscar‘s account“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0025" y="3971924"/>
            <a:ext cx="8615369" cy="1928814"/>
            <a:chOff x="300025" y="3971924"/>
            <a:chExt cx="8615369" cy="1928814"/>
          </a:xfrm>
        </p:grpSpPr>
        <p:sp>
          <p:nvSpPr>
            <p:cNvPr id="5" name="Rechteck 5"/>
            <p:cNvSpPr/>
            <p:nvPr/>
          </p:nvSpPr>
          <p:spPr bwMode="auto">
            <a:xfrm>
              <a:off x="300025" y="3971924"/>
              <a:ext cx="8615369" cy="192881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72000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Formatting the message </a:t>
              </a:r>
              <a:r>
                <a:rPr lang="en-US" sz="2200" i="1" dirty="0">
                  <a:latin typeface="Arial" charset="0"/>
                  <a:ea typeface="Arial" charset="0"/>
                  <a:cs typeface="Arial" charset="0"/>
                </a:rPr>
                <a:t>x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 according to a </a:t>
              </a:r>
              <a:r>
                <a:rPr lang="en-US" sz="2200" i="1" dirty="0">
                  <a:latin typeface="Arial" charset="0"/>
                  <a:ea typeface="Arial" charset="0"/>
                  <a:cs typeface="Arial" charset="0"/>
                </a:rPr>
                <a:t>padding scheme 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can be used to make sure that an attacker cannot generate valid (</a:t>
              </a:r>
              <a:r>
                <a:rPr lang="en-US" sz="2200" i="1" dirty="0" err="1">
                  <a:latin typeface="Arial" charset="0"/>
                  <a:ea typeface="Arial" charset="0"/>
                  <a:cs typeface="Arial" charset="0"/>
                </a:rPr>
                <a:t>x,s</a:t>
              </a:r>
              <a:r>
                <a:rPr lang="en-US" sz="2200" dirty="0">
                  <a:latin typeface="Arial" charset="0"/>
                  <a:ea typeface="Arial" charset="0"/>
                  <a:cs typeface="Arial" charset="0"/>
                </a:rPr>
                <a:t>) pairs. </a:t>
              </a:r>
            </a:p>
            <a:p>
              <a:pPr>
                <a:lnSpc>
                  <a:spcPct val="120000"/>
                </a:lnSpc>
                <a:defRPr/>
              </a:pPr>
              <a:endParaRPr lang="en-US" sz="2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Textfeld 6"/>
            <p:cNvSpPr txBox="1">
              <a:spLocks noChangeArrowheads="1"/>
            </p:cNvSpPr>
            <p:nvPr/>
          </p:nvSpPr>
          <p:spPr bwMode="auto">
            <a:xfrm>
              <a:off x="328604" y="4922042"/>
              <a:ext cx="8586790" cy="86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en-US" sz="2200" b="1" dirty="0" smtClean="0"/>
                <a:t>Key Idea:</a:t>
              </a:r>
              <a:r>
                <a:rPr lang="en-US" altLang="en-US" sz="2200" dirty="0" smtClean="0"/>
                <a:t> adding a random value prior to the hashed version of </a:t>
              </a:r>
              <a:r>
                <a:rPr lang="en-US" altLang="en-US" sz="2200" i="1" dirty="0" smtClean="0"/>
                <a:t>x</a:t>
              </a:r>
            </a:p>
            <a:p>
              <a:pPr>
                <a:lnSpc>
                  <a:spcPct val="120000"/>
                </a:lnSpc>
              </a:pPr>
              <a:r>
                <a:rPr lang="en-US" altLang="en-US" sz="2200" dirty="0" smtClean="0">
                  <a:sym typeface="Wingdings"/>
                </a:rPr>
                <a:t> Different signatures are obtained if a message is signed twice</a:t>
              </a:r>
              <a:endParaRPr lang="en-US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01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kern="0" dirty="0"/>
              <a:t>Facts about the Digital Signature Algorithm (DSA</a:t>
            </a:r>
            <a:r>
              <a:rPr lang="en-US" kern="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kern="0" dirty="0" smtClean="0"/>
              <a:t>Federal </a:t>
            </a:r>
            <a:r>
              <a:rPr lang="en-US" sz="2400" kern="0" dirty="0"/>
              <a:t>US Government standard for digital signatures (</a:t>
            </a:r>
            <a:r>
              <a:rPr lang="en-US" sz="2400" kern="0" dirty="0" smtClean="0"/>
              <a:t>DSS)</a:t>
            </a:r>
          </a:p>
          <a:p>
            <a:pPr>
              <a:lnSpc>
                <a:spcPct val="120000"/>
              </a:lnSpc>
            </a:pPr>
            <a:r>
              <a:rPr lang="en-US" sz="2400" kern="0" dirty="0" smtClean="0"/>
              <a:t>Proposed </a:t>
            </a:r>
            <a:r>
              <a:rPr lang="en-US" sz="2400" kern="0" dirty="0"/>
              <a:t>by the National Institute of Standards and Technology (</a:t>
            </a:r>
            <a:r>
              <a:rPr lang="en-US" sz="2400" kern="0" dirty="0" smtClean="0"/>
              <a:t>NIST)</a:t>
            </a:r>
          </a:p>
          <a:p>
            <a:pPr>
              <a:lnSpc>
                <a:spcPct val="120000"/>
              </a:lnSpc>
            </a:pPr>
            <a:r>
              <a:rPr lang="en-US" sz="2400" kern="0" dirty="0" smtClean="0"/>
              <a:t>DSA </a:t>
            </a:r>
            <a:r>
              <a:rPr lang="en-US" sz="2400" kern="0" dirty="0"/>
              <a:t>is based on the </a:t>
            </a:r>
            <a:r>
              <a:rPr lang="en-US" sz="2400" kern="0" dirty="0" err="1"/>
              <a:t>Elgamal</a:t>
            </a:r>
            <a:r>
              <a:rPr lang="en-US" sz="2400" kern="0" dirty="0"/>
              <a:t> signature scheme </a:t>
            </a:r>
            <a:endParaRPr lang="en-US" sz="2400" kern="0" dirty="0" smtClean="0"/>
          </a:p>
          <a:p>
            <a:pPr>
              <a:lnSpc>
                <a:spcPct val="120000"/>
              </a:lnSpc>
            </a:pPr>
            <a:r>
              <a:rPr lang="en-US" sz="2400" kern="0" dirty="0" smtClean="0"/>
              <a:t>Signature </a:t>
            </a:r>
            <a:r>
              <a:rPr lang="en-US" sz="2400" kern="0" dirty="0"/>
              <a:t>is only 320 bits </a:t>
            </a:r>
            <a:r>
              <a:rPr lang="en-US" sz="2400" kern="0" dirty="0" smtClean="0"/>
              <a:t>long</a:t>
            </a:r>
          </a:p>
          <a:p>
            <a:pPr>
              <a:lnSpc>
                <a:spcPct val="120000"/>
              </a:lnSpc>
            </a:pPr>
            <a:r>
              <a:rPr lang="en-US" sz="2400" kern="0" dirty="0" smtClean="0"/>
              <a:t>Signature </a:t>
            </a:r>
            <a:r>
              <a:rPr lang="en-US" sz="2400" kern="0" dirty="0"/>
              <a:t>verification is slower compared to RSA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Digital Signature Algorithm </a:t>
            </a:r>
            <a:r>
              <a:rPr lang="en-US" kern="0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kern="0" dirty="0" smtClean="0"/>
              <a:t>Key </a:t>
            </a:r>
            <a:r>
              <a:rPr lang="en-US" sz="2400" b="1" kern="0" dirty="0"/>
              <a:t>generation of </a:t>
            </a:r>
            <a:r>
              <a:rPr lang="en-US" sz="2400" b="1" kern="0" dirty="0" smtClean="0"/>
              <a:t>DSA: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200" kern="0" dirty="0" smtClean="0"/>
              <a:t>Generate </a:t>
            </a:r>
            <a:r>
              <a:rPr lang="en-US" sz="2200" kern="0" dirty="0"/>
              <a:t>a prime </a:t>
            </a:r>
            <a:r>
              <a:rPr lang="en-US" sz="2200" i="1" kern="0" dirty="0"/>
              <a:t>p</a:t>
            </a:r>
            <a:r>
              <a:rPr lang="en-US" sz="2200" kern="0" dirty="0"/>
              <a:t> with 2</a:t>
            </a:r>
            <a:r>
              <a:rPr lang="en-US" sz="2200" kern="0" baseline="30000" dirty="0"/>
              <a:t>1023</a:t>
            </a:r>
            <a:r>
              <a:rPr lang="en-US" sz="2200" kern="0" dirty="0"/>
              <a:t> &lt; </a:t>
            </a:r>
            <a:r>
              <a:rPr lang="en-US" sz="2200" i="1" kern="0" dirty="0"/>
              <a:t>p</a:t>
            </a:r>
            <a:r>
              <a:rPr lang="en-US" sz="2200" kern="0" dirty="0"/>
              <a:t> &lt; </a:t>
            </a:r>
            <a:r>
              <a:rPr lang="en-US" sz="2200" kern="0" dirty="0" smtClean="0"/>
              <a:t>2</a:t>
            </a:r>
            <a:r>
              <a:rPr lang="en-US" sz="2200" kern="0" baseline="30000" dirty="0" smtClean="0"/>
              <a:t>1024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200" kern="0" dirty="0" smtClean="0"/>
              <a:t>Find </a:t>
            </a:r>
            <a:r>
              <a:rPr lang="en-US" sz="2200" kern="0" dirty="0"/>
              <a:t>a prime divisor </a:t>
            </a:r>
            <a:r>
              <a:rPr lang="en-US" sz="2200" i="1" kern="0" dirty="0"/>
              <a:t>q</a:t>
            </a:r>
            <a:r>
              <a:rPr lang="en-US" sz="2200" kern="0" dirty="0"/>
              <a:t> of </a:t>
            </a:r>
            <a:r>
              <a:rPr lang="en-US" sz="2200" i="1" kern="0" dirty="0"/>
              <a:t>p-1</a:t>
            </a:r>
            <a:r>
              <a:rPr lang="en-US" sz="2200" kern="0" dirty="0"/>
              <a:t> with 2</a:t>
            </a:r>
            <a:r>
              <a:rPr lang="en-US" sz="2200" kern="0" baseline="30000" dirty="0"/>
              <a:t>159</a:t>
            </a:r>
            <a:r>
              <a:rPr lang="en-US" sz="2200" kern="0" dirty="0"/>
              <a:t> &lt; </a:t>
            </a:r>
            <a:r>
              <a:rPr lang="en-US" sz="2200" i="1" kern="0" dirty="0"/>
              <a:t>q</a:t>
            </a:r>
            <a:r>
              <a:rPr lang="en-US" sz="2200" kern="0" dirty="0"/>
              <a:t> &lt; </a:t>
            </a:r>
            <a:r>
              <a:rPr lang="en-US" sz="2200" kern="0" dirty="0" smtClean="0"/>
              <a:t>2</a:t>
            </a:r>
            <a:r>
              <a:rPr lang="en-US" sz="2200" kern="0" baseline="30000" dirty="0" smtClean="0"/>
              <a:t>160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200" kern="0" dirty="0" smtClean="0"/>
              <a:t>Find </a:t>
            </a:r>
            <a:r>
              <a:rPr lang="en-US" sz="2200" kern="0" dirty="0"/>
              <a:t>an integer </a:t>
            </a:r>
            <a:r>
              <a:rPr lang="en-US" sz="2200" i="1" kern="0" dirty="0"/>
              <a:t>α</a:t>
            </a:r>
            <a:r>
              <a:rPr lang="en-US" sz="2200" kern="0" dirty="0"/>
              <a:t> with </a:t>
            </a:r>
            <a:r>
              <a:rPr lang="en-US" sz="2200" kern="0" dirty="0" err="1"/>
              <a:t>ord</a:t>
            </a:r>
            <a:r>
              <a:rPr lang="en-US" sz="2200" kern="0" dirty="0"/>
              <a:t>(</a:t>
            </a:r>
            <a:r>
              <a:rPr lang="en-US" sz="2200" i="1" kern="0" dirty="0"/>
              <a:t>α</a:t>
            </a:r>
            <a:r>
              <a:rPr lang="en-US" sz="2200" kern="0" dirty="0"/>
              <a:t>)=</a:t>
            </a:r>
            <a:r>
              <a:rPr lang="en-US" sz="2200" i="1" kern="0" dirty="0" smtClean="0"/>
              <a:t>q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200" kern="0" dirty="0" smtClean="0"/>
              <a:t>Choose </a:t>
            </a:r>
            <a:r>
              <a:rPr lang="en-US" sz="2200" kern="0" dirty="0"/>
              <a:t>a random integer </a:t>
            </a:r>
            <a:r>
              <a:rPr lang="en-US" sz="2200" i="1" kern="0" dirty="0"/>
              <a:t>d</a:t>
            </a:r>
            <a:r>
              <a:rPr lang="en-US" sz="2200" kern="0" dirty="0"/>
              <a:t> with </a:t>
            </a:r>
            <a:r>
              <a:rPr lang="en-US" sz="2200" kern="0" dirty="0" smtClean="0"/>
              <a:t>0&lt;</a:t>
            </a:r>
            <a:r>
              <a:rPr lang="en-US" sz="2200" i="1" kern="0" dirty="0" smtClean="0"/>
              <a:t>d&lt;q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200" kern="0" dirty="0" smtClean="0"/>
              <a:t>Compute </a:t>
            </a:r>
            <a:r>
              <a:rPr lang="en-US" sz="2200" i="1" kern="0" dirty="0"/>
              <a:t>β </a:t>
            </a:r>
            <a:r>
              <a:rPr lang="en-US" sz="2200" kern="0" dirty="0"/>
              <a:t>≡ </a:t>
            </a:r>
            <a:r>
              <a:rPr lang="en-US" sz="2200" i="1" kern="0" dirty="0"/>
              <a:t>α</a:t>
            </a:r>
            <a:r>
              <a:rPr lang="en-US" sz="2200" i="1" kern="0" baseline="30000" dirty="0"/>
              <a:t>d</a:t>
            </a:r>
            <a:r>
              <a:rPr lang="en-US" sz="2200" kern="0" dirty="0"/>
              <a:t> mod </a:t>
            </a:r>
            <a:r>
              <a:rPr lang="en-US" sz="2200" i="1" kern="0" dirty="0" smtClean="0"/>
              <a:t>p</a:t>
            </a:r>
          </a:p>
          <a:p>
            <a:pPr>
              <a:lnSpc>
                <a:spcPct val="120000"/>
              </a:lnSpc>
            </a:pPr>
            <a:r>
              <a:rPr lang="en-US" sz="2400" b="1" kern="0" dirty="0" smtClean="0"/>
              <a:t>The </a:t>
            </a:r>
            <a:r>
              <a:rPr lang="en-US" sz="2400" b="1" kern="0" dirty="0"/>
              <a:t>keys </a:t>
            </a:r>
            <a:r>
              <a:rPr lang="en-US" sz="2400" b="1" kern="0" dirty="0" smtClean="0"/>
              <a:t>are:</a:t>
            </a:r>
          </a:p>
          <a:p>
            <a:pPr lvl="1">
              <a:lnSpc>
                <a:spcPct val="120000"/>
              </a:lnSpc>
            </a:pPr>
            <a:r>
              <a:rPr lang="en-US" sz="2200" i="1" kern="0" dirty="0" err="1" smtClean="0"/>
              <a:t>k</a:t>
            </a:r>
            <a:r>
              <a:rPr lang="en-US" sz="2200" i="1" kern="0" baseline="-25000" dirty="0" err="1" smtClean="0"/>
              <a:t>pub</a:t>
            </a:r>
            <a:r>
              <a:rPr lang="en-US" sz="2200" kern="0" dirty="0" smtClean="0"/>
              <a:t> </a:t>
            </a:r>
            <a:r>
              <a:rPr lang="en-US" sz="2200" kern="0" dirty="0"/>
              <a:t>= (</a:t>
            </a:r>
            <a:r>
              <a:rPr lang="en-US" sz="2200" i="1" kern="0" dirty="0" err="1" smtClean="0"/>
              <a:t>p,q</a:t>
            </a:r>
            <a:r>
              <a:rPr lang="en-US" sz="2200" i="1" kern="0" dirty="0" smtClean="0"/>
              <a:t>,α,β</a:t>
            </a:r>
            <a:r>
              <a:rPr lang="en-US" sz="2200" kern="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2200" i="1" kern="0" dirty="0" err="1" smtClean="0"/>
              <a:t>k</a:t>
            </a:r>
            <a:r>
              <a:rPr lang="en-US" sz="2200" i="1" kern="0" baseline="-25000" dirty="0" err="1" smtClean="0"/>
              <a:t>pr</a:t>
            </a:r>
            <a:r>
              <a:rPr lang="en-US" sz="2200" i="1" kern="0" dirty="0" smtClean="0"/>
              <a:t> </a:t>
            </a:r>
            <a:r>
              <a:rPr lang="en-US" sz="2200" kern="0" dirty="0"/>
              <a:t>= (</a:t>
            </a:r>
            <a:r>
              <a:rPr lang="en-US" sz="2200" i="1" kern="0" dirty="0"/>
              <a:t>d</a:t>
            </a:r>
            <a:r>
              <a:rPr lang="en-US" sz="2200" kern="0" dirty="0"/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/>
              <a:t>Digital Signature Algorithm </a:t>
            </a:r>
            <a:r>
              <a:rPr lang="en-US" kern="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9613" cy="48864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kern="0" dirty="0" smtClean="0"/>
              <a:t>DSA </a:t>
            </a:r>
            <a:r>
              <a:rPr lang="en-US" sz="2400" b="1" kern="0" dirty="0"/>
              <a:t>signature generation </a:t>
            </a:r>
            <a:r>
              <a:rPr lang="en-US" sz="2400" b="1" kern="0" dirty="0" smtClean="0"/>
              <a:t>: </a:t>
            </a:r>
            <a:r>
              <a:rPr lang="en-US" sz="2400" kern="0" dirty="0" smtClean="0"/>
              <a:t>Given </a:t>
            </a:r>
            <a:r>
              <a:rPr lang="en-US" sz="2400" kern="0" dirty="0"/>
              <a:t>message </a:t>
            </a:r>
            <a:r>
              <a:rPr lang="en-US" sz="2400" i="1" kern="0" dirty="0"/>
              <a:t>x</a:t>
            </a:r>
            <a:r>
              <a:rPr lang="en-US" sz="2400" kern="0" dirty="0"/>
              <a:t>, signature </a:t>
            </a:r>
            <a:r>
              <a:rPr lang="en-US" sz="2400" i="1" kern="0" dirty="0"/>
              <a:t>s</a:t>
            </a:r>
            <a:r>
              <a:rPr lang="en-US" sz="2400" kern="0" dirty="0"/>
              <a:t>, private key </a:t>
            </a:r>
            <a:r>
              <a:rPr lang="en-US" sz="2400" i="1" kern="0" dirty="0"/>
              <a:t>d</a:t>
            </a:r>
            <a:r>
              <a:rPr lang="en-US" sz="2400" kern="0" dirty="0"/>
              <a:t> and public key (</a:t>
            </a:r>
            <a:r>
              <a:rPr lang="en-US" sz="2400" i="1" kern="0" dirty="0" err="1"/>
              <a:t>p,q</a:t>
            </a:r>
            <a:r>
              <a:rPr lang="en-US" sz="2400" i="1" kern="0" dirty="0"/>
              <a:t>,α,β</a:t>
            </a:r>
            <a:r>
              <a:rPr lang="en-US" sz="2400" kern="0" dirty="0"/>
              <a:t>)</a:t>
            </a:r>
            <a:r>
              <a:rPr lang="en-US" sz="2400" i="1" kern="0" dirty="0"/>
              <a:t> </a:t>
            </a:r>
            <a:endParaRPr lang="en-US" sz="2400" b="1" kern="0" dirty="0"/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200" kern="0" dirty="0" smtClean="0"/>
              <a:t>Choose </a:t>
            </a:r>
            <a:r>
              <a:rPr lang="en-US" sz="2200" kern="0" dirty="0"/>
              <a:t>an integer as random ephemeral key </a:t>
            </a:r>
            <a:r>
              <a:rPr lang="en-US" sz="2200" i="1" kern="0" dirty="0" err="1"/>
              <a:t>k</a:t>
            </a:r>
            <a:r>
              <a:rPr lang="en-US" sz="2200" i="1" kern="0" baseline="-25000" dirty="0" err="1"/>
              <a:t>E</a:t>
            </a:r>
            <a:r>
              <a:rPr lang="en-US" sz="2200" kern="0" dirty="0"/>
              <a:t> with </a:t>
            </a:r>
            <a:r>
              <a:rPr lang="en-US" sz="2200" kern="0" dirty="0" smtClean="0"/>
              <a:t>0&lt;</a:t>
            </a:r>
            <a:r>
              <a:rPr lang="en-US" sz="2200" i="1" kern="0" dirty="0" err="1" smtClean="0"/>
              <a:t>k</a:t>
            </a:r>
            <a:r>
              <a:rPr lang="en-US" sz="2200" i="1" kern="0" baseline="-25000" dirty="0" err="1" smtClean="0"/>
              <a:t>E</a:t>
            </a:r>
            <a:r>
              <a:rPr lang="en-US" sz="2200" kern="0" dirty="0" smtClean="0"/>
              <a:t>&lt;</a:t>
            </a:r>
            <a:r>
              <a:rPr lang="en-US" sz="2200" i="1" kern="0" dirty="0" smtClean="0"/>
              <a:t>q</a:t>
            </a:r>
            <a:endParaRPr lang="en-US" sz="2200" i="1" kern="0" baseline="30000" dirty="0"/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200" kern="0" dirty="0" smtClean="0"/>
              <a:t>Compute </a:t>
            </a:r>
            <a:r>
              <a:rPr lang="en-US" sz="2200" i="1" kern="0" dirty="0"/>
              <a:t>r</a:t>
            </a:r>
            <a:r>
              <a:rPr lang="en-US" sz="2200" kern="0" dirty="0"/>
              <a:t>  ≡ (</a:t>
            </a:r>
            <a:r>
              <a:rPr lang="en-US" sz="2200" i="1" kern="0" dirty="0"/>
              <a:t>α</a:t>
            </a:r>
            <a:r>
              <a:rPr lang="en-US" sz="2200" i="1" kern="0" baseline="30000" dirty="0" err="1"/>
              <a:t>k</a:t>
            </a:r>
            <a:r>
              <a:rPr lang="en-US" sz="2200" i="1" kern="0" baseline="20000" dirty="0" err="1"/>
              <a:t>E</a:t>
            </a:r>
            <a:r>
              <a:rPr lang="en-US" sz="2200" i="1" kern="0" baseline="20000" dirty="0"/>
              <a:t> </a:t>
            </a:r>
            <a:r>
              <a:rPr lang="en-US" sz="2200" i="1" kern="0" dirty="0"/>
              <a:t>mod p</a:t>
            </a:r>
            <a:r>
              <a:rPr lang="en-US" sz="2200" kern="0" dirty="0"/>
              <a:t>) mod </a:t>
            </a:r>
            <a:r>
              <a:rPr lang="en-US" sz="2200" i="1" kern="0" dirty="0" smtClean="0"/>
              <a:t>q</a:t>
            </a:r>
            <a:endParaRPr lang="en-US" sz="2200" i="1" kern="0" baseline="30000" dirty="0"/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200" kern="0" dirty="0" smtClean="0"/>
              <a:t>Computes </a:t>
            </a:r>
            <a:r>
              <a:rPr lang="en-US" sz="2200" kern="0" dirty="0"/>
              <a:t>s ≡ (SHA(</a:t>
            </a:r>
            <a:r>
              <a:rPr lang="en-US" sz="2200" i="1" kern="0" dirty="0"/>
              <a:t>x</a:t>
            </a:r>
            <a:r>
              <a:rPr lang="en-US" sz="2200" kern="0" dirty="0"/>
              <a:t>)+</a:t>
            </a:r>
            <a:r>
              <a:rPr lang="en-US" sz="2200" i="1" kern="0" dirty="0"/>
              <a:t>d ∙ r</a:t>
            </a:r>
            <a:r>
              <a:rPr lang="en-US" sz="2200" kern="0" dirty="0"/>
              <a:t>) </a:t>
            </a:r>
            <a:r>
              <a:rPr lang="en-US" sz="2200" i="1" kern="0" dirty="0"/>
              <a:t>k</a:t>
            </a:r>
            <a:r>
              <a:rPr lang="en-US" sz="2200" i="1" kern="0" baseline="-25000" dirty="0"/>
              <a:t>E</a:t>
            </a:r>
            <a:r>
              <a:rPr lang="en-US" sz="2200" i="1" kern="0" baseline="30000" dirty="0"/>
              <a:t>-</a:t>
            </a:r>
            <a:r>
              <a:rPr lang="en-US" sz="2200" kern="0" baseline="30000" dirty="0"/>
              <a:t>1 </a:t>
            </a:r>
            <a:r>
              <a:rPr lang="en-US" sz="2200" kern="0" dirty="0"/>
              <a:t>mod </a:t>
            </a:r>
            <a:r>
              <a:rPr lang="en-US" sz="2200" i="1" kern="0" dirty="0" smtClean="0"/>
              <a:t>q</a:t>
            </a:r>
            <a:endParaRPr lang="en-US" sz="2200" i="1" kern="0" dirty="0"/>
          </a:p>
          <a:p>
            <a:pPr>
              <a:lnSpc>
                <a:spcPct val="120000"/>
              </a:lnSpc>
            </a:pPr>
            <a:r>
              <a:rPr lang="en-US" sz="2400" kern="0" dirty="0" smtClean="0"/>
              <a:t>The </a:t>
            </a:r>
            <a:r>
              <a:rPr lang="en-US" sz="2400" kern="0" dirty="0"/>
              <a:t>signature consists of (</a:t>
            </a:r>
            <a:r>
              <a:rPr lang="en-US" sz="2400" i="1" kern="0" dirty="0" err="1" smtClean="0"/>
              <a:t>r,s</a:t>
            </a:r>
            <a:r>
              <a:rPr lang="en-US" sz="2400" kern="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z="2400" kern="0" dirty="0" smtClean="0"/>
              <a:t>SHA </a:t>
            </a:r>
            <a:r>
              <a:rPr lang="en-US" sz="2400" kern="0" dirty="0"/>
              <a:t>denotes the </a:t>
            </a:r>
            <a:r>
              <a:rPr lang="en-US" sz="2400" kern="0" dirty="0" smtClean="0"/>
              <a:t>hash function </a:t>
            </a:r>
            <a:r>
              <a:rPr lang="en-US" sz="2400" kern="0" dirty="0"/>
              <a:t>SHA-1 which computes a 160-bit fingerprint of message </a:t>
            </a:r>
            <a:r>
              <a:rPr lang="en-US" sz="2400" kern="0" dirty="0" smtClean="0"/>
              <a:t>x, which will be introduce later.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/>
              <a:t>Digital Signature Algorithm </a:t>
            </a:r>
            <a:r>
              <a:rPr lang="en-US" kern="0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b="1" kern="0" dirty="0" smtClean="0"/>
              <a:t>DSA </a:t>
            </a:r>
            <a:r>
              <a:rPr lang="en-US" sz="2400" b="1" kern="0" dirty="0"/>
              <a:t>signature </a:t>
            </a:r>
            <a:r>
              <a:rPr lang="en-US" sz="2400" b="1" kern="0" dirty="0" smtClean="0"/>
              <a:t>verification: </a:t>
            </a:r>
            <a:r>
              <a:rPr lang="en-US" sz="2400" kern="0" dirty="0" smtClean="0"/>
              <a:t>Given </a:t>
            </a:r>
            <a:r>
              <a:rPr lang="en-US" sz="2400" kern="0" dirty="0"/>
              <a:t>message </a:t>
            </a:r>
            <a:r>
              <a:rPr lang="en-US" sz="2400" i="1" kern="0" dirty="0"/>
              <a:t>x</a:t>
            </a:r>
            <a:r>
              <a:rPr lang="en-US" sz="2400" kern="0" dirty="0"/>
              <a:t>, signature </a:t>
            </a:r>
            <a:r>
              <a:rPr lang="en-US" sz="2400" i="1" kern="0" dirty="0"/>
              <a:t>s</a:t>
            </a:r>
            <a:r>
              <a:rPr lang="en-US" sz="2400" kern="0" dirty="0"/>
              <a:t> and public key (</a:t>
            </a:r>
            <a:r>
              <a:rPr lang="en-US" sz="2400" i="1" kern="0" dirty="0" err="1"/>
              <a:t>p,q</a:t>
            </a:r>
            <a:r>
              <a:rPr lang="en-US" sz="2400" i="1" kern="0" dirty="0"/>
              <a:t>,α,β</a:t>
            </a:r>
            <a:r>
              <a:rPr lang="en-US" sz="2400" kern="0" dirty="0"/>
              <a:t>)</a:t>
            </a:r>
            <a:r>
              <a:rPr lang="en-US" sz="2400" i="1" kern="0" dirty="0"/>
              <a:t> </a:t>
            </a:r>
            <a:endParaRPr lang="en-US" sz="2400" kern="0" dirty="0"/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kern="0" dirty="0" smtClean="0"/>
              <a:t>Compute </a:t>
            </a:r>
            <a:r>
              <a:rPr lang="en-US" sz="2200" kern="0" dirty="0"/>
              <a:t>auxiliary value </a:t>
            </a:r>
            <a:r>
              <a:rPr lang="en-US" sz="2200" i="1" kern="0" dirty="0"/>
              <a:t>w</a:t>
            </a:r>
            <a:r>
              <a:rPr lang="en-US" sz="2200" kern="0" dirty="0"/>
              <a:t> ≡ </a:t>
            </a:r>
            <a:r>
              <a:rPr lang="en-US" sz="2200" i="1" kern="0" dirty="0"/>
              <a:t>s</a:t>
            </a:r>
            <a:r>
              <a:rPr lang="en-US" sz="2200" kern="0" baseline="30000" dirty="0"/>
              <a:t>-1</a:t>
            </a:r>
            <a:r>
              <a:rPr lang="en-US" sz="2200" kern="0" dirty="0"/>
              <a:t> mod </a:t>
            </a:r>
            <a:r>
              <a:rPr lang="en-US" sz="2200" i="1" kern="0" dirty="0" smtClean="0"/>
              <a:t>q</a:t>
            </a:r>
            <a:endParaRPr lang="en-US" sz="2200" i="1" kern="0" baseline="30000" dirty="0"/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kern="0" dirty="0" smtClean="0"/>
              <a:t>Compute </a:t>
            </a:r>
            <a:r>
              <a:rPr lang="en-US" sz="2200" kern="0" dirty="0"/>
              <a:t>auxiliary value </a:t>
            </a:r>
            <a:r>
              <a:rPr lang="en-US" sz="2200" i="1" kern="0" dirty="0"/>
              <a:t>u</a:t>
            </a:r>
            <a:r>
              <a:rPr lang="en-US" sz="2200" i="1" kern="0" baseline="-25000" dirty="0"/>
              <a:t>1</a:t>
            </a:r>
            <a:r>
              <a:rPr lang="en-US" sz="2200" kern="0" dirty="0"/>
              <a:t> ≡ </a:t>
            </a:r>
            <a:r>
              <a:rPr lang="en-US" sz="2200" i="1" kern="0" dirty="0"/>
              <a:t>w ∙ SHA(x) </a:t>
            </a:r>
            <a:r>
              <a:rPr lang="en-US" sz="2200" kern="0" dirty="0"/>
              <a:t>mod </a:t>
            </a:r>
            <a:r>
              <a:rPr lang="en-US" sz="2200" i="1" kern="0" dirty="0" smtClean="0"/>
              <a:t>q</a:t>
            </a:r>
            <a:endParaRPr lang="en-US" sz="2200" i="1" kern="0" baseline="30000" dirty="0" smtClean="0"/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kern="0" dirty="0" smtClean="0"/>
              <a:t>Compute </a:t>
            </a:r>
            <a:r>
              <a:rPr lang="en-US" sz="2200" kern="0" dirty="0"/>
              <a:t>auxiliary value </a:t>
            </a:r>
            <a:r>
              <a:rPr lang="en-US" sz="2200" i="1" kern="0" dirty="0"/>
              <a:t>u</a:t>
            </a:r>
            <a:r>
              <a:rPr lang="en-US" sz="2200" i="1" kern="0" baseline="-25000" dirty="0"/>
              <a:t>2</a:t>
            </a:r>
            <a:r>
              <a:rPr lang="en-US" sz="2200" kern="0" dirty="0"/>
              <a:t> ≡ </a:t>
            </a:r>
            <a:r>
              <a:rPr lang="en-US" sz="2200" i="1" kern="0" dirty="0"/>
              <a:t>w ∙ r </a:t>
            </a:r>
            <a:r>
              <a:rPr lang="en-US" sz="2200" kern="0" dirty="0"/>
              <a:t>mod </a:t>
            </a:r>
            <a:r>
              <a:rPr lang="en-US" sz="2200" i="1" kern="0" dirty="0" smtClean="0"/>
              <a:t>q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kern="0" dirty="0" smtClean="0"/>
              <a:t>Compute </a:t>
            </a:r>
            <a:r>
              <a:rPr lang="en-US" sz="2200" i="1" kern="0" dirty="0"/>
              <a:t>v </a:t>
            </a:r>
            <a:r>
              <a:rPr lang="en-US" sz="2200" kern="0" dirty="0"/>
              <a:t>≡ (α</a:t>
            </a:r>
            <a:r>
              <a:rPr lang="en-US" sz="2200" i="1" kern="0" baseline="30000" dirty="0"/>
              <a:t>u</a:t>
            </a:r>
            <a:r>
              <a:rPr lang="en-US" sz="2200" kern="0" baseline="20000" dirty="0"/>
              <a:t>1 </a:t>
            </a:r>
            <a:r>
              <a:rPr lang="en-US" sz="2200" kern="0" dirty="0"/>
              <a:t>∙ β</a:t>
            </a:r>
            <a:r>
              <a:rPr lang="en-US" sz="2200" kern="0" baseline="30000" dirty="0"/>
              <a:t> </a:t>
            </a:r>
            <a:r>
              <a:rPr lang="en-US" sz="2200" i="1" kern="0" baseline="30000" dirty="0"/>
              <a:t>u</a:t>
            </a:r>
            <a:r>
              <a:rPr lang="en-US" sz="2200" kern="0" baseline="20000" dirty="0"/>
              <a:t>2  </a:t>
            </a:r>
            <a:r>
              <a:rPr lang="en-US" sz="2200" kern="0" dirty="0"/>
              <a:t>mod </a:t>
            </a:r>
            <a:r>
              <a:rPr lang="en-US" sz="2200" i="1" kern="0" dirty="0"/>
              <a:t>p</a:t>
            </a:r>
            <a:r>
              <a:rPr lang="en-US" sz="2200" kern="0" dirty="0"/>
              <a:t>) mod </a:t>
            </a:r>
            <a:r>
              <a:rPr lang="en-US" sz="2200" i="1" kern="0" dirty="0" smtClean="0"/>
              <a:t>q</a:t>
            </a:r>
          </a:p>
          <a:p>
            <a:pPr marL="342900" lvl="1" indent="-342900">
              <a:lnSpc>
                <a:spcPct val="130000"/>
              </a:lnSpc>
              <a:buFont typeface="Arial"/>
              <a:buChar char="•"/>
            </a:pPr>
            <a:r>
              <a:rPr lang="en-US" kern="0" dirty="0"/>
              <a:t>If </a:t>
            </a:r>
            <a:r>
              <a:rPr lang="en-US" i="1" kern="0" dirty="0"/>
              <a:t>v</a:t>
            </a:r>
            <a:r>
              <a:rPr lang="en-US" kern="0" dirty="0"/>
              <a:t> ≡ </a:t>
            </a:r>
            <a:r>
              <a:rPr lang="en-US" i="1" kern="0" dirty="0"/>
              <a:t>r</a:t>
            </a:r>
            <a:r>
              <a:rPr lang="en-US" kern="0" dirty="0"/>
              <a:t> mod </a:t>
            </a:r>
            <a:r>
              <a:rPr lang="en-US" i="1" kern="0" dirty="0"/>
              <a:t>q</a:t>
            </a:r>
            <a:r>
              <a:rPr lang="en-US" kern="0" dirty="0"/>
              <a:t> </a:t>
            </a:r>
            <a:r>
              <a:rPr lang="en-US" kern="0" dirty="0" smtClean="0"/>
              <a:t>→ </a:t>
            </a:r>
            <a:r>
              <a:rPr lang="en-US" kern="0" dirty="0"/>
              <a:t>signature is </a:t>
            </a:r>
            <a:r>
              <a:rPr lang="en-US" kern="0" dirty="0" smtClean="0"/>
              <a:t>valid</a:t>
            </a:r>
          </a:p>
          <a:p>
            <a:pPr marL="342900" lvl="1" indent="-342900">
              <a:lnSpc>
                <a:spcPct val="130000"/>
              </a:lnSpc>
              <a:buFont typeface="Arial"/>
              <a:buChar char="•"/>
            </a:pPr>
            <a:r>
              <a:rPr lang="en-US" kern="0" dirty="0" smtClean="0"/>
              <a:t>If </a:t>
            </a:r>
            <a:r>
              <a:rPr lang="en-US" i="1" kern="0" dirty="0"/>
              <a:t>v</a:t>
            </a:r>
            <a:r>
              <a:rPr lang="en-US" kern="0" dirty="0"/>
              <a:t> ≡ </a:t>
            </a:r>
            <a:r>
              <a:rPr lang="en-US" i="1" kern="0" dirty="0"/>
              <a:t>r</a:t>
            </a:r>
            <a:r>
              <a:rPr lang="en-US" kern="0" dirty="0"/>
              <a:t> mod </a:t>
            </a:r>
            <a:r>
              <a:rPr lang="en-US" i="1" kern="0" dirty="0"/>
              <a:t>q</a:t>
            </a:r>
            <a:r>
              <a:rPr lang="en-US" kern="0" dirty="0"/>
              <a:t> → signature is invalid</a:t>
            </a:r>
          </a:p>
          <a:p>
            <a:pPr marL="457200" indent="-457200">
              <a:lnSpc>
                <a:spcPct val="130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endParaRPr lang="en-US" kern="0" dirty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Gerade Verbindung 6"/>
          <p:cNvCxnSpPr>
            <a:cxnSpLocks noChangeShapeType="1"/>
          </p:cNvCxnSpPr>
          <p:nvPr/>
        </p:nvCxnSpPr>
        <p:spPr bwMode="auto">
          <a:xfrm flipV="1">
            <a:off x="1378636" y="5365286"/>
            <a:ext cx="197384" cy="219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41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DSA: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  <p:sp>
        <p:nvSpPr>
          <p:cNvPr id="5" name="Textfeld 6"/>
          <p:cNvSpPr txBox="1">
            <a:spLocks noChangeArrowheads="1"/>
          </p:cNvSpPr>
          <p:nvPr/>
        </p:nvSpPr>
        <p:spPr bwMode="auto">
          <a:xfrm>
            <a:off x="1141903" y="1348524"/>
            <a:ext cx="9286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>
                <a:solidFill>
                  <a:srgbClr val="0070C0"/>
                </a:solidFill>
              </a:rPr>
              <a:t>Alice</a:t>
            </a:r>
          </a:p>
        </p:txBody>
      </p:sp>
      <p:sp>
        <p:nvSpPr>
          <p:cNvPr id="6" name="Textfeld 7"/>
          <p:cNvSpPr txBox="1">
            <a:spLocks noChangeArrowheads="1"/>
          </p:cNvSpPr>
          <p:nvPr/>
        </p:nvSpPr>
        <p:spPr bwMode="auto">
          <a:xfrm>
            <a:off x="5999653" y="1348524"/>
            <a:ext cx="1857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>
                <a:solidFill>
                  <a:srgbClr val="0070C0"/>
                </a:solidFill>
              </a:rPr>
              <a:t>Bob</a:t>
            </a:r>
          </a:p>
        </p:txBody>
      </p:sp>
      <p:cxnSp>
        <p:nvCxnSpPr>
          <p:cNvPr id="7" name="Gerade Verbindung mit Pfeil 9"/>
          <p:cNvCxnSpPr>
            <a:cxnSpLocks noChangeShapeType="1"/>
          </p:cNvCxnSpPr>
          <p:nvPr/>
        </p:nvCxnSpPr>
        <p:spPr bwMode="auto">
          <a:xfrm rot="10800000">
            <a:off x="2399204" y="3263050"/>
            <a:ext cx="25003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Gerade Verbindung mit Pfeil 11"/>
          <p:cNvCxnSpPr>
            <a:cxnSpLocks noChangeShapeType="1"/>
          </p:cNvCxnSpPr>
          <p:nvPr/>
        </p:nvCxnSpPr>
        <p:spPr bwMode="auto">
          <a:xfrm rot="10800000">
            <a:off x="2499215" y="4348894"/>
            <a:ext cx="25003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feld 13"/>
          <p:cNvSpPr txBox="1">
            <a:spLocks noChangeArrowheads="1"/>
          </p:cNvSpPr>
          <p:nvPr/>
        </p:nvSpPr>
        <p:spPr bwMode="auto">
          <a:xfrm>
            <a:off x="5213840" y="1762859"/>
            <a:ext cx="378618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b="1" dirty="0"/>
              <a:t>Key generation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choose </a:t>
            </a:r>
            <a:r>
              <a:rPr lang="en-US" i="1" dirty="0"/>
              <a:t>p</a:t>
            </a:r>
            <a:r>
              <a:rPr lang="en-US" dirty="0"/>
              <a:t> = 59 and </a:t>
            </a:r>
            <a:r>
              <a:rPr lang="en-US" i="1" dirty="0"/>
              <a:t>q</a:t>
            </a:r>
            <a:r>
              <a:rPr lang="en-US" dirty="0"/>
              <a:t> = 29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/>
              <a:t>choose </a:t>
            </a:r>
            <a:r>
              <a:rPr lang="el-GR" dirty="0"/>
              <a:t>α</a:t>
            </a:r>
            <a:r>
              <a:rPr lang="de-DE" dirty="0"/>
              <a:t> = 3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de-DE" dirty="0" err="1"/>
              <a:t>choose</a:t>
            </a:r>
            <a:r>
              <a:rPr lang="de-DE" dirty="0"/>
              <a:t> private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i="1" dirty="0"/>
              <a:t>d</a:t>
            </a:r>
            <a:r>
              <a:rPr lang="de-DE" dirty="0"/>
              <a:t> = 7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l-GR" i="1" dirty="0"/>
              <a:t>β</a:t>
            </a:r>
            <a:r>
              <a:rPr lang="de-DE" dirty="0"/>
              <a:t> = </a:t>
            </a:r>
            <a:r>
              <a:rPr lang="el-GR" i="1" dirty="0"/>
              <a:t>α</a:t>
            </a:r>
            <a:r>
              <a:rPr lang="el-GR" i="1" baseline="30000" dirty="0"/>
              <a:t>β</a:t>
            </a:r>
            <a:r>
              <a:rPr lang="de-DE" baseline="30000" dirty="0"/>
              <a:t> </a:t>
            </a:r>
            <a:r>
              <a:rPr lang="de-DE" dirty="0"/>
              <a:t>= 3</a:t>
            </a:r>
            <a:r>
              <a:rPr lang="de-DE" baseline="30000" dirty="0"/>
              <a:t>7</a:t>
            </a:r>
            <a:r>
              <a:rPr lang="de-DE" dirty="0"/>
              <a:t> ≡ 4 </a:t>
            </a:r>
            <a:r>
              <a:rPr lang="de-DE" dirty="0" err="1"/>
              <a:t>mod</a:t>
            </a:r>
            <a:r>
              <a:rPr lang="de-DE" dirty="0"/>
              <a:t> 59</a:t>
            </a:r>
          </a:p>
          <a:p>
            <a:pPr>
              <a:defRPr/>
            </a:pPr>
            <a:endParaRPr lang="de-DE" baseline="30000" dirty="0"/>
          </a:p>
          <a:p>
            <a:pPr>
              <a:defRPr/>
            </a:pPr>
            <a:r>
              <a:rPr lang="de-DE" b="1" dirty="0" err="1"/>
              <a:t>Sign</a:t>
            </a:r>
            <a:r>
              <a:rPr lang="de-DE" dirty="0"/>
              <a:t>:</a:t>
            </a:r>
          </a:p>
          <a:p>
            <a:pPr marL="342900" indent="-342900">
              <a:defRPr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H(</a:t>
            </a:r>
            <a:r>
              <a:rPr lang="de-DE" i="1" dirty="0"/>
              <a:t>x</a:t>
            </a:r>
            <a:r>
              <a:rPr lang="de-DE" dirty="0"/>
              <a:t>)=26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ephermal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i="1" dirty="0" err="1"/>
              <a:t>k</a:t>
            </a:r>
            <a:r>
              <a:rPr lang="de-DE" i="1" baseline="-25000" dirty="0" err="1"/>
              <a:t>E</a:t>
            </a:r>
            <a:r>
              <a:rPr lang="de-DE" dirty="0"/>
              <a:t>=10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de-DE" i="1" dirty="0"/>
              <a:t>r</a:t>
            </a:r>
            <a:r>
              <a:rPr lang="de-DE" dirty="0"/>
              <a:t> = (3</a:t>
            </a:r>
            <a:r>
              <a:rPr lang="de-DE" baseline="30000" dirty="0"/>
              <a:t>10 </a:t>
            </a:r>
            <a:r>
              <a:rPr lang="de-DE" dirty="0" err="1"/>
              <a:t>mod</a:t>
            </a:r>
            <a:r>
              <a:rPr lang="de-DE" dirty="0"/>
              <a:t> 59) ≡ 20 </a:t>
            </a:r>
            <a:r>
              <a:rPr lang="de-DE" dirty="0" err="1"/>
              <a:t>mod</a:t>
            </a:r>
            <a:r>
              <a:rPr lang="de-DE" dirty="0"/>
              <a:t> 29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de-DE" i="1" dirty="0"/>
              <a:t>s</a:t>
            </a:r>
            <a:r>
              <a:rPr lang="de-DE" dirty="0"/>
              <a:t> = (26 + 7 ∙ 20) ∙ 3) ≡ 5 </a:t>
            </a:r>
            <a:r>
              <a:rPr lang="de-DE" dirty="0" err="1"/>
              <a:t>mod</a:t>
            </a:r>
            <a:r>
              <a:rPr lang="de-DE" dirty="0"/>
              <a:t> 29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" name="Textfeld 18"/>
          <p:cNvSpPr txBox="1">
            <a:spLocks noChangeArrowheads="1"/>
          </p:cNvSpPr>
          <p:nvPr/>
        </p:nvSpPr>
        <p:spPr bwMode="auto">
          <a:xfrm>
            <a:off x="2399204" y="2834425"/>
            <a:ext cx="2714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/>
              <a:t>(</a:t>
            </a:r>
            <a:r>
              <a:rPr lang="en-US" altLang="en-US" i="1" dirty="0"/>
              <a:t>p, q</a:t>
            </a:r>
            <a:r>
              <a:rPr lang="en-US" altLang="en-US" dirty="0"/>
              <a:t>, </a:t>
            </a:r>
            <a:r>
              <a:rPr lang="el-GR" altLang="en-US" i="1" dirty="0"/>
              <a:t>α</a:t>
            </a:r>
            <a:r>
              <a:rPr lang="de-DE" altLang="en-US" i="1" dirty="0"/>
              <a:t>, </a:t>
            </a:r>
            <a:r>
              <a:rPr lang="el-GR" altLang="en-US" i="1" dirty="0"/>
              <a:t>β</a:t>
            </a:r>
            <a:r>
              <a:rPr lang="en-US" altLang="en-US" dirty="0"/>
              <a:t>)=(59, 29, 3, 4)</a:t>
            </a:r>
          </a:p>
        </p:txBody>
      </p:sp>
      <p:sp>
        <p:nvSpPr>
          <p:cNvPr id="11" name="Textfeld 19"/>
          <p:cNvSpPr txBox="1">
            <a:spLocks noChangeArrowheads="1"/>
          </p:cNvSpPr>
          <p:nvPr/>
        </p:nvSpPr>
        <p:spPr bwMode="auto">
          <a:xfrm>
            <a:off x="2570653" y="3991707"/>
            <a:ext cx="2500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/>
              <a:t>(</a:t>
            </a:r>
            <a:r>
              <a:rPr lang="en-US" altLang="en-US" i="1" dirty="0"/>
              <a:t>x,(r, s</a:t>
            </a:r>
            <a:r>
              <a:rPr lang="en-US" altLang="en-US" dirty="0"/>
              <a:t>))=(</a:t>
            </a:r>
            <a:r>
              <a:rPr lang="en-US" altLang="en-US" i="1" dirty="0"/>
              <a:t>x</a:t>
            </a:r>
            <a:r>
              <a:rPr lang="en-US" altLang="en-US" dirty="0"/>
              <a:t>,20, 5)</a:t>
            </a:r>
          </a:p>
        </p:txBody>
      </p:sp>
      <p:sp>
        <p:nvSpPr>
          <p:cNvPr id="12" name="Textfeld 20"/>
          <p:cNvSpPr txBox="1">
            <a:spLocks noChangeArrowheads="1"/>
          </p:cNvSpPr>
          <p:nvPr/>
        </p:nvSpPr>
        <p:spPr bwMode="auto">
          <a:xfrm>
            <a:off x="427528" y="4420332"/>
            <a:ext cx="42148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 </a:t>
            </a:r>
            <a:r>
              <a:rPr lang="en-US" altLang="en-US" b="1" dirty="0"/>
              <a:t>Verify</a:t>
            </a:r>
            <a:r>
              <a:rPr lang="en-US" altLang="en-US" dirty="0"/>
              <a:t>:</a:t>
            </a:r>
          </a:p>
          <a:p>
            <a:r>
              <a:rPr lang="en-US" altLang="en-US" dirty="0"/>
              <a:t> </a:t>
            </a:r>
            <a:r>
              <a:rPr lang="en-US" altLang="en-US" i="1" dirty="0"/>
              <a:t>w</a:t>
            </a:r>
            <a:r>
              <a:rPr lang="en-US" altLang="en-US" dirty="0"/>
              <a:t> ≡ 5</a:t>
            </a:r>
            <a:r>
              <a:rPr lang="en-US" altLang="en-US" baseline="30000" dirty="0"/>
              <a:t>-1</a:t>
            </a:r>
            <a:r>
              <a:rPr lang="en-US" altLang="en-US" dirty="0"/>
              <a:t> ≡ 6 mod 29</a:t>
            </a:r>
          </a:p>
          <a:p>
            <a:r>
              <a:rPr lang="en-US" altLang="en-US" i="1" dirty="0"/>
              <a:t> u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/>
              <a:t>≡ 6 </a:t>
            </a:r>
            <a:r>
              <a:rPr lang="de-DE" altLang="en-US" dirty="0"/>
              <a:t>∙ 26 </a:t>
            </a:r>
            <a:r>
              <a:rPr lang="en-US" altLang="en-US" dirty="0"/>
              <a:t>≡ 11 mod 29</a:t>
            </a:r>
          </a:p>
          <a:p>
            <a:r>
              <a:rPr lang="en-US" altLang="en-US" dirty="0"/>
              <a:t> </a:t>
            </a:r>
            <a:r>
              <a:rPr lang="en-US" altLang="en-US" i="1" dirty="0"/>
              <a:t>u</a:t>
            </a:r>
            <a:r>
              <a:rPr lang="en-US" altLang="en-US" i="1" baseline="-25000" dirty="0"/>
              <a:t>2</a:t>
            </a:r>
            <a:r>
              <a:rPr lang="en-US" altLang="en-US" dirty="0"/>
              <a:t> ≡ 6 </a:t>
            </a:r>
            <a:r>
              <a:rPr lang="de-DE" altLang="en-US" dirty="0"/>
              <a:t>∙  20 </a:t>
            </a:r>
            <a:r>
              <a:rPr lang="en-US" altLang="en-US" dirty="0"/>
              <a:t>≡ 4 mod 29</a:t>
            </a:r>
          </a:p>
          <a:p>
            <a:r>
              <a:rPr lang="en-US" altLang="en-US" dirty="0"/>
              <a:t> </a:t>
            </a:r>
            <a:r>
              <a:rPr lang="en-US" altLang="en-US" i="1" dirty="0"/>
              <a:t>v</a:t>
            </a:r>
            <a:r>
              <a:rPr lang="en-US" altLang="en-US" dirty="0"/>
              <a:t> = (3</a:t>
            </a:r>
            <a:r>
              <a:rPr lang="en-US" altLang="en-US" baseline="30000" dirty="0"/>
              <a:t>11</a:t>
            </a:r>
            <a:r>
              <a:rPr lang="en-US" altLang="en-US" dirty="0"/>
              <a:t> </a:t>
            </a:r>
            <a:r>
              <a:rPr lang="de-DE" altLang="en-US" dirty="0"/>
              <a:t>∙</a:t>
            </a:r>
            <a:r>
              <a:rPr lang="en-US" altLang="en-US" dirty="0"/>
              <a:t> 4</a:t>
            </a:r>
            <a:r>
              <a:rPr lang="en-US" altLang="en-US" baseline="30000" dirty="0"/>
              <a:t>4</a:t>
            </a:r>
            <a:r>
              <a:rPr lang="en-US" altLang="en-US" dirty="0"/>
              <a:t> mod 59) mod 29 = 20</a:t>
            </a:r>
          </a:p>
          <a:p>
            <a:r>
              <a:rPr lang="en-US" altLang="en-US" dirty="0"/>
              <a:t> </a:t>
            </a:r>
            <a:r>
              <a:rPr lang="en-US" altLang="en-US" i="1" dirty="0"/>
              <a:t>v</a:t>
            </a:r>
            <a:r>
              <a:rPr lang="en-US" altLang="en-US" dirty="0"/>
              <a:t> ≡ </a:t>
            </a:r>
            <a:r>
              <a:rPr lang="en-US" altLang="en-US" i="1" dirty="0"/>
              <a:t>r</a:t>
            </a:r>
            <a:r>
              <a:rPr lang="en-US" altLang="en-US" dirty="0"/>
              <a:t> mod 29 → valid signature</a:t>
            </a:r>
          </a:p>
        </p:txBody>
      </p:sp>
    </p:spTree>
    <p:extLst>
      <p:ext uri="{BB962C8B-B14F-4D97-AF65-F5344CB8AC3E}">
        <p14:creationId xmlns:p14="http://schemas.microsoft.com/office/powerpoint/2010/main" val="6152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8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kern="0" dirty="0" smtClean="0"/>
              <a:t>Alice </a:t>
            </a:r>
            <a:r>
              <a:rPr lang="en-US" sz="2400" kern="0" dirty="0"/>
              <a:t>orders a pink car from the car salesmen Bob </a:t>
            </a:r>
            <a:endParaRPr lang="en-US" sz="2400" kern="0" dirty="0" smtClean="0"/>
          </a:p>
          <a:p>
            <a:pPr>
              <a:lnSpc>
                <a:spcPct val="120000"/>
              </a:lnSpc>
            </a:pPr>
            <a:r>
              <a:rPr lang="en-US" sz="2400" kern="0" dirty="0" smtClean="0"/>
              <a:t>After </a:t>
            </a:r>
            <a:r>
              <a:rPr lang="en-US" sz="2400" kern="0" dirty="0"/>
              <a:t>seeing the pink car, Alice states that she has never ordered </a:t>
            </a:r>
            <a:r>
              <a:rPr lang="en-US" sz="2400" kern="0" dirty="0" smtClean="0"/>
              <a:t>it: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kern="0" dirty="0" smtClean="0"/>
              <a:t>	How </a:t>
            </a:r>
            <a:r>
              <a:rPr lang="en-US" sz="2400" kern="0" dirty="0"/>
              <a:t>can Bob prove towards a judge that Alice has ordered a pink car? (And that he did not fabricate the order himself)</a:t>
            </a:r>
          </a:p>
          <a:p>
            <a:pPr marL="304800" indent="-30480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Symbol" pitchFamily="18" charset="2"/>
              <a:buChar char="Þ"/>
              <a:defRPr/>
            </a:pPr>
            <a:r>
              <a:rPr lang="en-US" sz="2400" kern="0" dirty="0"/>
              <a:t> Symmetric cryptography fails because both Alice and Bob can be malicious</a:t>
            </a:r>
          </a:p>
          <a:p>
            <a:pPr marL="304800" indent="-30480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Symbol" pitchFamily="18" charset="2"/>
              <a:buChar char="Þ"/>
              <a:defRPr/>
            </a:pPr>
            <a:r>
              <a:rPr lang="en-US" sz="2400" kern="0" dirty="0"/>
              <a:t> Can be achieved with public-key cryptography</a:t>
            </a:r>
          </a:p>
          <a:p>
            <a:pPr marL="304800" indent="-30480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Symbol" pitchFamily="18" charset="2"/>
              <a:buChar char="Þ"/>
              <a:defRPr/>
            </a:pPr>
            <a:endParaRPr lang="en-US" sz="2400" kern="0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E3834F-2513-AE48-A508-575DC6EE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Security of </a:t>
            </a:r>
            <a:r>
              <a:rPr lang="en-US" kern="0" dirty="0" smtClean="0"/>
              <a:t>DSA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63505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None/>
              <a:defRPr/>
            </a:pPr>
            <a:r>
              <a:rPr lang="en-US" sz="2200" kern="0" dirty="0" smtClean="0"/>
              <a:t>To </a:t>
            </a:r>
            <a:r>
              <a:rPr lang="en-US" sz="2200" kern="0" dirty="0"/>
              <a:t>solve the discrete logarithm problem in </a:t>
            </a:r>
            <a:r>
              <a:rPr lang="en-US" sz="2200" i="1" kern="0" dirty="0"/>
              <a:t>p</a:t>
            </a:r>
            <a:r>
              <a:rPr lang="en-US" sz="2200" kern="0" dirty="0"/>
              <a:t> the powerful index calculus method can be applied. But this method cannot be applied to the discrete logarithm problem of the subgroup </a:t>
            </a:r>
            <a:r>
              <a:rPr lang="en-US" sz="2200" i="1" kern="0" dirty="0"/>
              <a:t>q</a:t>
            </a:r>
            <a:r>
              <a:rPr lang="en-US" sz="2200" kern="0" dirty="0"/>
              <a:t>. Therefore </a:t>
            </a:r>
            <a:r>
              <a:rPr lang="en-US" sz="2200" i="1" kern="0" dirty="0"/>
              <a:t>q</a:t>
            </a:r>
            <a:r>
              <a:rPr lang="en-US" sz="2200" kern="0" dirty="0"/>
              <a:t> can be smaller than </a:t>
            </a:r>
            <a:r>
              <a:rPr lang="en-US" sz="2200" i="1" kern="0" dirty="0"/>
              <a:t>p</a:t>
            </a:r>
            <a:r>
              <a:rPr lang="en-US" sz="2200" kern="0" dirty="0"/>
              <a:t>. </a:t>
            </a:r>
          </a:p>
          <a:p>
            <a:pPr marL="304800" indent="-30480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Arial" pitchFamily="34" charset="0"/>
              <a:buChar char="•"/>
              <a:defRPr/>
            </a:pPr>
            <a:endParaRPr lang="en-US" sz="2200" kern="0" dirty="0"/>
          </a:p>
          <a:p>
            <a:pPr marL="304800" indent="-304800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Arial" pitchFamily="34" charset="0"/>
              <a:buChar char="•"/>
              <a:defRPr/>
            </a:pPr>
            <a:endParaRPr lang="en-US" sz="2200" kern="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33752"/>
              </p:ext>
            </p:extLst>
          </p:nvPr>
        </p:nvGraphicFramePr>
        <p:xfrm>
          <a:off x="964406" y="3477018"/>
          <a:ext cx="7215188" cy="1889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3797"/>
                <a:gridCol w="1803797"/>
                <a:gridCol w="1803797"/>
                <a:gridCol w="180379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p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q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hash output (min)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security levels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1024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160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160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80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2048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224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224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112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3072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256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256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128</a:t>
                      </a:r>
                      <a:endParaRPr lang="de-DE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6" name="Textfeld 6"/>
          <p:cNvSpPr txBox="1">
            <a:spLocks noChangeArrowheads="1"/>
          </p:cNvSpPr>
          <p:nvPr/>
        </p:nvSpPr>
        <p:spPr bwMode="auto">
          <a:xfrm>
            <a:off x="196948" y="5495683"/>
            <a:ext cx="89470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dirty="0"/>
              <a:t>Standardized parameter bit lengths and security levels for the DSA</a:t>
            </a:r>
          </a:p>
        </p:txBody>
      </p:sp>
    </p:spTree>
    <p:extLst>
      <p:ext uri="{BB962C8B-B14F-4D97-AF65-F5344CB8AC3E}">
        <p14:creationId xmlns:p14="http://schemas.microsoft.com/office/powerpoint/2010/main" val="11442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8397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en-US" sz="2000" dirty="0" smtClean="0"/>
              <a:t>Digital </a:t>
            </a:r>
            <a:r>
              <a:rPr lang="en-US" altLang="en-US" sz="2000" dirty="0"/>
              <a:t>signatures provide message integrity, message authentication and non-repudiation.</a:t>
            </a:r>
          </a:p>
          <a:p>
            <a:pPr>
              <a:lnSpc>
                <a:spcPct val="114000"/>
              </a:lnSpc>
            </a:pPr>
            <a:r>
              <a:rPr lang="en-US" altLang="en-US" sz="2000" dirty="0"/>
              <a:t>RSA is currently the most widely used digital signature algorithm.</a:t>
            </a:r>
          </a:p>
          <a:p>
            <a:pPr>
              <a:lnSpc>
                <a:spcPct val="114000"/>
              </a:lnSpc>
            </a:pPr>
            <a:r>
              <a:rPr lang="en-US" altLang="en-US" sz="2000" dirty="0" smtClean="0"/>
              <a:t>Competitor is </a:t>
            </a:r>
            <a:r>
              <a:rPr lang="en-US" altLang="en-US" sz="2000" dirty="0"/>
              <a:t>the Digital Signature Standard (DSA</a:t>
            </a:r>
            <a:r>
              <a:rPr lang="en-US" altLang="en-US" sz="2000" dirty="0" smtClean="0"/>
              <a:t>).</a:t>
            </a:r>
            <a:endParaRPr lang="en-US" altLang="en-US" sz="2000" dirty="0"/>
          </a:p>
          <a:p>
            <a:pPr>
              <a:lnSpc>
                <a:spcPct val="114000"/>
              </a:lnSpc>
            </a:pPr>
            <a:r>
              <a:rPr lang="en-US" altLang="en-US" sz="2000" dirty="0" smtClean="0"/>
              <a:t>RSA </a:t>
            </a:r>
            <a:r>
              <a:rPr lang="en-US" altLang="en-US" sz="2000" dirty="0"/>
              <a:t>verification can be done with short public keys </a:t>
            </a:r>
            <a:r>
              <a:rPr lang="en-US" altLang="en-US" sz="2000" i="1" dirty="0"/>
              <a:t>e. </a:t>
            </a:r>
            <a:r>
              <a:rPr lang="en-US" altLang="en-US" sz="2000" dirty="0"/>
              <a:t>Hence, in practice</a:t>
            </a:r>
            <a:r>
              <a:rPr lang="en-US" altLang="en-US" sz="2000" i="1" dirty="0"/>
              <a:t>, </a:t>
            </a:r>
            <a:r>
              <a:rPr lang="en-US" altLang="en-US" sz="2000" dirty="0"/>
              <a:t>RSA verification is usually faster than signing.</a:t>
            </a:r>
          </a:p>
          <a:p>
            <a:pPr>
              <a:lnSpc>
                <a:spcPct val="114000"/>
              </a:lnSpc>
            </a:pPr>
            <a:r>
              <a:rPr lang="en-US" altLang="en-US" sz="2000" dirty="0" smtClean="0"/>
              <a:t>DSA has </a:t>
            </a:r>
            <a:r>
              <a:rPr lang="en-US" altLang="en-US" sz="2000" dirty="0"/>
              <a:t>shorter signatures than RSA</a:t>
            </a:r>
          </a:p>
          <a:p>
            <a:pPr>
              <a:lnSpc>
                <a:spcPct val="114000"/>
              </a:lnSpc>
            </a:pPr>
            <a:r>
              <a:rPr lang="en-US" altLang="en-US" sz="2000" dirty="0" smtClean="0"/>
              <a:t>In </a:t>
            </a:r>
            <a:r>
              <a:rPr lang="en-US" altLang="en-US" sz="2000" dirty="0"/>
              <a:t>order to prevent certain attacks, RSA should be used with padding.</a:t>
            </a:r>
          </a:p>
          <a:p>
            <a:pPr>
              <a:lnSpc>
                <a:spcPct val="114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dirty="0"/>
              <a:t>modulus of DSA and the RSA signature schemes should be at least </a:t>
            </a:r>
            <a:r>
              <a:rPr lang="en-US" altLang="en-US" sz="2000" dirty="0" smtClean="0"/>
              <a:t>1024-bits </a:t>
            </a:r>
            <a:r>
              <a:rPr lang="en-US" altLang="en-US" sz="2000" dirty="0"/>
              <a:t>long. For true long-term security, a modulus of length 3072 bits should be chosen. </a:t>
            </a:r>
          </a:p>
          <a:p>
            <a:pPr>
              <a:lnSpc>
                <a:spcPct val="114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280031" cy="1143000"/>
          </a:xfrm>
        </p:spPr>
        <p:txBody>
          <a:bodyPr>
            <a:normAutofit/>
          </a:bodyPr>
          <a:lstStyle/>
          <a:p>
            <a:r>
              <a:rPr lang="de-DE" altLang="en-US" dirty="0" err="1" smtClean="0"/>
              <a:t>Principle</a:t>
            </a:r>
            <a:r>
              <a:rPr lang="de-DE" altLang="en-US" dirty="0" smtClean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Digital </a:t>
            </a:r>
            <a:r>
              <a:rPr lang="de-DE" altLang="en-US" dirty="0" err="1"/>
              <a:t>Signatures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3</a:t>
            </a:fld>
            <a:endParaRPr lang="en-US"/>
          </a:p>
        </p:txBody>
      </p:sp>
      <p:pic>
        <p:nvPicPr>
          <p:cNvPr id="5" name="Grafik 20" descr="digital_signature_princi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00188"/>
            <a:ext cx="8196263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2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1000" indent="-381000">
              <a:spcBef>
                <a:spcPct val="20000"/>
              </a:spcBef>
              <a:defRPr/>
            </a:pPr>
            <a:r>
              <a:rPr lang="en-US" kern="0" dirty="0"/>
              <a:t>Main </a:t>
            </a:r>
            <a:r>
              <a:rPr lang="en-US" kern="0" dirty="0" smtClean="0"/>
              <a:t>Idea</a:t>
            </a:r>
            <a:endParaRPr lang="en-US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4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kern="0" dirty="0" smtClean="0"/>
              <a:t>For </a:t>
            </a:r>
            <a:r>
              <a:rPr lang="en-US" sz="2400" kern="0" dirty="0"/>
              <a:t>a given message </a:t>
            </a:r>
            <a:r>
              <a:rPr lang="en-US" sz="2400" i="1" kern="0" dirty="0"/>
              <a:t>x,</a:t>
            </a:r>
            <a:r>
              <a:rPr lang="en-US" sz="2400" kern="0" dirty="0"/>
              <a:t> a digital signature is appended to the message (just like a conventional signature</a:t>
            </a:r>
            <a:r>
              <a:rPr lang="en-US" sz="2400" kern="0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sz="2400" kern="0" dirty="0" smtClean="0"/>
              <a:t>Only </a:t>
            </a:r>
            <a:r>
              <a:rPr lang="en-US" sz="2400" kern="0" dirty="0"/>
              <a:t>the person with the private key should be able to generate the </a:t>
            </a:r>
            <a:r>
              <a:rPr lang="en-US" sz="2400" kern="0" dirty="0" smtClean="0"/>
              <a:t>signature.</a:t>
            </a:r>
          </a:p>
          <a:p>
            <a:pPr>
              <a:lnSpc>
                <a:spcPct val="120000"/>
              </a:lnSpc>
            </a:pPr>
            <a:r>
              <a:rPr lang="en-US" sz="2400" kern="0" dirty="0" smtClean="0"/>
              <a:t>The </a:t>
            </a:r>
            <a:r>
              <a:rPr lang="en-US" sz="2400" kern="0" dirty="0"/>
              <a:t>signature must change for every document.</a:t>
            </a:r>
          </a:p>
          <a:p>
            <a:pPr marL="324000" indent="-30600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Symbol" pitchFamily="18" charset="2"/>
              <a:buChar char="Þ"/>
              <a:defRPr/>
            </a:pPr>
            <a:r>
              <a:rPr lang="en-US" sz="2400" kern="0" dirty="0"/>
              <a:t>The signature is realized as a function with the message </a:t>
            </a:r>
            <a:r>
              <a:rPr lang="en-US" sz="2400" i="1" kern="0" dirty="0"/>
              <a:t>x</a:t>
            </a:r>
            <a:r>
              <a:rPr lang="en-US" sz="2400" kern="0" dirty="0"/>
              <a:t> and the private key as input.</a:t>
            </a:r>
          </a:p>
          <a:p>
            <a:pPr marL="324000" indent="-306000">
              <a:lnSpc>
                <a:spcPct val="120000"/>
              </a:lnSpc>
              <a:spcBef>
                <a:spcPct val="25000"/>
              </a:spcBef>
              <a:buClr>
                <a:srgbClr val="007AC2"/>
              </a:buClr>
              <a:buSzPct val="120000"/>
              <a:buFont typeface="Symbol" pitchFamily="18" charset="2"/>
              <a:buChar char="Þ"/>
              <a:defRPr/>
            </a:pPr>
            <a:r>
              <a:rPr lang="en-US" sz="2400" kern="0" dirty="0"/>
              <a:t>The public key and the message </a:t>
            </a:r>
            <a:r>
              <a:rPr lang="en-US" sz="2400" i="1" kern="0" dirty="0"/>
              <a:t>x</a:t>
            </a:r>
            <a:r>
              <a:rPr lang="en-US" sz="2400" kern="0" dirty="0"/>
              <a:t> are the inputs to the verification function.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Digital Signature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" y="1901826"/>
            <a:ext cx="9052560" cy="32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Core Security </a:t>
            </a:r>
            <a:r>
              <a:rPr lang="en-US" kern="0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433711"/>
            <a:ext cx="8208499" cy="385454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kern="0" dirty="0" smtClean="0"/>
              <a:t>Confidentiality</a:t>
            </a:r>
            <a:r>
              <a:rPr lang="en-US" sz="2200" i="1" kern="0" dirty="0"/>
              <a:t>: </a:t>
            </a:r>
            <a:r>
              <a:rPr lang="en-US" sz="2200" kern="0" dirty="0"/>
              <a:t>Information is kept secret from all but authorized </a:t>
            </a:r>
            <a:r>
              <a:rPr lang="en-US" sz="2200" kern="0" dirty="0" smtClean="0"/>
              <a:t>parties.</a:t>
            </a:r>
          </a:p>
          <a:p>
            <a:pPr>
              <a:lnSpc>
                <a:spcPct val="120000"/>
              </a:lnSpc>
            </a:pPr>
            <a:r>
              <a:rPr lang="en-US" sz="2200" b="1" kern="0" dirty="0" smtClean="0"/>
              <a:t>Integrity</a:t>
            </a:r>
            <a:r>
              <a:rPr lang="en-US" sz="2200" b="1" kern="0" dirty="0"/>
              <a:t>: </a:t>
            </a:r>
            <a:r>
              <a:rPr lang="en-US" sz="2200" kern="0" dirty="0"/>
              <a:t>Ensures that a message has not been modified in </a:t>
            </a:r>
            <a:r>
              <a:rPr lang="en-US" sz="2200" kern="0" dirty="0" smtClean="0"/>
              <a:t>transit.</a:t>
            </a:r>
          </a:p>
          <a:p>
            <a:pPr>
              <a:lnSpc>
                <a:spcPct val="120000"/>
              </a:lnSpc>
            </a:pPr>
            <a:r>
              <a:rPr lang="en-US" sz="2200" b="1" kern="0" dirty="0" smtClean="0"/>
              <a:t>Message </a:t>
            </a:r>
            <a:r>
              <a:rPr lang="en-US" sz="2200" b="1" kern="0" dirty="0"/>
              <a:t>Authentication: </a:t>
            </a:r>
            <a:r>
              <a:rPr lang="en-US" sz="2200" kern="0" dirty="0"/>
              <a:t>Ensures that the sender of a message is authentic. An alternative term is data origin </a:t>
            </a:r>
            <a:r>
              <a:rPr lang="en-US" sz="2200" kern="0" dirty="0" smtClean="0"/>
              <a:t>authentication.</a:t>
            </a:r>
          </a:p>
          <a:p>
            <a:pPr>
              <a:lnSpc>
                <a:spcPct val="120000"/>
              </a:lnSpc>
            </a:pPr>
            <a:r>
              <a:rPr lang="en-US" sz="2200" b="1" kern="0" dirty="0" smtClean="0"/>
              <a:t>Non-repudiation</a:t>
            </a:r>
            <a:r>
              <a:rPr lang="en-US" sz="2200" b="1" kern="0" dirty="0"/>
              <a:t>: </a:t>
            </a:r>
            <a:r>
              <a:rPr lang="en-US" sz="2200" kern="0" dirty="0"/>
              <a:t>Ensures that the sender of a message can not deny the creation of the message. (c.f. order of a pink car)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9701" y="1467657"/>
            <a:ext cx="6929437" cy="7381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dirty="0"/>
              <a:t>The objectives of a security systems are called </a:t>
            </a:r>
            <a:r>
              <a:rPr lang="en-US" altLang="en-US" sz="2400" i="1" dirty="0"/>
              <a:t>security services</a:t>
            </a:r>
            <a:r>
              <a:rPr lang="en-US" altLang="en-US" sz="2400" dirty="0"/>
              <a:t>.</a:t>
            </a:r>
            <a:endParaRPr lang="de-DE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114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Additional Security </a:t>
            </a:r>
            <a:r>
              <a:rPr lang="en-US" kern="0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243"/>
            <a:ext cx="8229600" cy="48814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b="1" kern="0" dirty="0" smtClean="0"/>
              <a:t>Identification/entity </a:t>
            </a:r>
            <a:r>
              <a:rPr lang="en-US" sz="2200" b="1" kern="0" dirty="0"/>
              <a:t>authentication: </a:t>
            </a:r>
            <a:r>
              <a:rPr lang="en-US" sz="2200" kern="0" dirty="0"/>
              <a:t>Establishing and verification of the identity of an entity, e.g. a person, a computer, or a credit </a:t>
            </a:r>
            <a:r>
              <a:rPr lang="en-US" sz="2200" kern="0" dirty="0" smtClean="0"/>
              <a:t>card.</a:t>
            </a:r>
          </a:p>
          <a:p>
            <a:pPr>
              <a:lnSpc>
                <a:spcPct val="110000"/>
              </a:lnSpc>
            </a:pPr>
            <a:r>
              <a:rPr lang="en-US" sz="2200" b="1" kern="0" dirty="0" smtClean="0"/>
              <a:t>Access </a:t>
            </a:r>
            <a:r>
              <a:rPr lang="en-US" sz="2200" b="1" kern="0" dirty="0"/>
              <a:t>control: </a:t>
            </a:r>
            <a:r>
              <a:rPr lang="en-US" sz="2200" kern="0" dirty="0"/>
              <a:t>Restricting access to the resources to privileged </a:t>
            </a:r>
            <a:r>
              <a:rPr lang="en-US" sz="2200" kern="0" dirty="0" smtClean="0"/>
              <a:t>entities.</a:t>
            </a:r>
          </a:p>
          <a:p>
            <a:pPr>
              <a:lnSpc>
                <a:spcPct val="110000"/>
              </a:lnSpc>
            </a:pPr>
            <a:r>
              <a:rPr lang="en-US" sz="2200" b="1" kern="0" dirty="0" smtClean="0"/>
              <a:t>Availability</a:t>
            </a:r>
            <a:r>
              <a:rPr lang="en-US" sz="2200" b="1" kern="0" dirty="0"/>
              <a:t>: </a:t>
            </a:r>
            <a:r>
              <a:rPr lang="en-US" sz="2200" kern="0" dirty="0"/>
              <a:t>The electronic system is reliably </a:t>
            </a:r>
            <a:r>
              <a:rPr lang="en-US" sz="2200" kern="0" dirty="0" smtClean="0"/>
              <a:t>available.</a:t>
            </a:r>
          </a:p>
          <a:p>
            <a:pPr>
              <a:lnSpc>
                <a:spcPct val="110000"/>
              </a:lnSpc>
            </a:pPr>
            <a:r>
              <a:rPr lang="en-US" sz="2200" b="1" kern="0" dirty="0" smtClean="0"/>
              <a:t>Auditing</a:t>
            </a:r>
            <a:r>
              <a:rPr lang="en-US" sz="2200" b="1" kern="0" dirty="0"/>
              <a:t>: </a:t>
            </a:r>
            <a:r>
              <a:rPr lang="en-US" sz="2200" kern="0" dirty="0"/>
              <a:t>Provides  evidences about security relevant activities, e.g., by keeping logs about certain </a:t>
            </a:r>
            <a:r>
              <a:rPr lang="en-US" sz="2200" kern="0" dirty="0" smtClean="0"/>
              <a:t>events.</a:t>
            </a:r>
          </a:p>
          <a:p>
            <a:pPr>
              <a:lnSpc>
                <a:spcPct val="110000"/>
              </a:lnSpc>
            </a:pPr>
            <a:r>
              <a:rPr lang="en-US" sz="2200" b="1" kern="0" dirty="0" smtClean="0"/>
              <a:t>Physical </a:t>
            </a:r>
            <a:r>
              <a:rPr lang="en-US" sz="2200" b="1" kern="0" dirty="0"/>
              <a:t>security: </a:t>
            </a:r>
            <a:r>
              <a:rPr lang="en-US" sz="2200" kern="0" dirty="0"/>
              <a:t>Providing protection against physical tampering and/or responses to physical tampering </a:t>
            </a:r>
            <a:r>
              <a:rPr lang="en-US" sz="2200" kern="0" dirty="0" smtClean="0"/>
              <a:t>attempts</a:t>
            </a:r>
          </a:p>
          <a:p>
            <a:pPr>
              <a:lnSpc>
                <a:spcPct val="110000"/>
              </a:lnSpc>
            </a:pPr>
            <a:r>
              <a:rPr lang="en-US" sz="2200" b="1" kern="0" dirty="0" smtClean="0"/>
              <a:t>Anonymity</a:t>
            </a:r>
            <a:r>
              <a:rPr lang="en-US" sz="2200" b="1" kern="0" dirty="0"/>
              <a:t>: </a:t>
            </a:r>
            <a:r>
              <a:rPr lang="en-US" sz="2200" kern="0" dirty="0"/>
              <a:t>Providing protection against discovery and misuse of identity.</a:t>
            </a:r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altLang="en-US" sz="4000" b="1" dirty="0" smtClean="0"/>
              <a:t>RSA </a:t>
            </a:r>
            <a:r>
              <a:rPr lang="en-US" altLang="en-US" sz="4000" b="1" dirty="0"/>
              <a:t>digital signature scheme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078"/>
            <a:ext cx="7251895" cy="1143000"/>
          </a:xfrm>
        </p:spPr>
        <p:txBody>
          <a:bodyPr>
            <a:normAutofit fontScale="90000"/>
          </a:bodyPr>
          <a:lstStyle/>
          <a:p>
            <a:pPr marL="381000" indent="-381000">
              <a:spcBef>
                <a:spcPct val="20000"/>
              </a:spcBef>
              <a:defRPr/>
            </a:pPr>
            <a:r>
              <a:rPr lang="en-US" kern="0"/>
              <a:t>Main </a:t>
            </a:r>
            <a:r>
              <a:rPr lang="en-US" kern="0" smtClean="0"/>
              <a:t>Idea </a:t>
            </a:r>
            <a:r>
              <a:rPr lang="en-US" kern="0"/>
              <a:t>of </a:t>
            </a:r>
            <a:r>
              <a:rPr lang="en-US" kern="0" smtClean="0"/>
              <a:t>RSA </a:t>
            </a:r>
            <a:r>
              <a:rPr lang="en-US" kern="0"/>
              <a:t>S</a:t>
            </a:r>
            <a:r>
              <a:rPr lang="en-US" kern="0" smtClean="0"/>
              <a:t>ignature </a:t>
            </a:r>
            <a:r>
              <a:rPr lang="en-US" kern="0" dirty="0"/>
              <a:t>S</a:t>
            </a:r>
            <a:r>
              <a:rPr lang="en-US" kern="0" smtClean="0"/>
              <a:t>cheme</a:t>
            </a:r>
            <a:endParaRPr lang="en-US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860"/>
            <a:ext cx="8405446" cy="4886422"/>
          </a:xfrm>
        </p:spPr>
        <p:txBody>
          <a:bodyPr>
            <a:normAutofit/>
          </a:bodyPr>
          <a:lstStyle/>
          <a:p>
            <a:r>
              <a:rPr lang="en-US" sz="2200" b="1" kern="0" dirty="0" smtClean="0"/>
              <a:t>To </a:t>
            </a:r>
            <a:r>
              <a:rPr lang="en-US" sz="2200" b="1" kern="0" dirty="0"/>
              <a:t>generate the private and public </a:t>
            </a:r>
            <a:r>
              <a:rPr lang="en-US" sz="2200" b="1" kern="0" dirty="0" smtClean="0"/>
              <a:t>key: </a:t>
            </a:r>
            <a:r>
              <a:rPr lang="en-US" sz="2200" kern="0" dirty="0" smtClean="0"/>
              <a:t>Use </a:t>
            </a:r>
            <a:r>
              <a:rPr lang="en-US" sz="2200" kern="0" dirty="0"/>
              <a:t>the same key generation as RSA </a:t>
            </a:r>
            <a:r>
              <a:rPr lang="en-US" sz="2200" kern="0" dirty="0" smtClean="0"/>
              <a:t>encryption.</a:t>
            </a:r>
          </a:p>
          <a:p>
            <a:r>
              <a:rPr lang="en-US" sz="2200" b="1" kern="0" dirty="0" smtClean="0"/>
              <a:t>To </a:t>
            </a:r>
            <a:r>
              <a:rPr lang="en-US" sz="2200" b="1" kern="0" dirty="0"/>
              <a:t>generate the signature</a:t>
            </a:r>
            <a:r>
              <a:rPr lang="en-US" sz="2200" b="1" kern="0" dirty="0" smtClean="0"/>
              <a:t>: </a:t>
            </a:r>
            <a:r>
              <a:rPr lang="en-US" sz="2200" kern="0" dirty="0" smtClean="0"/>
              <a:t>“encrypt</a:t>
            </a:r>
            <a:r>
              <a:rPr lang="en-US" sz="2200" kern="0" dirty="0"/>
              <a:t>” the message </a:t>
            </a:r>
            <a:r>
              <a:rPr lang="en-US" sz="2200" i="1" kern="0" dirty="0"/>
              <a:t>x</a:t>
            </a:r>
            <a:r>
              <a:rPr lang="en-US" sz="2200" kern="0" dirty="0"/>
              <a:t> with the private </a:t>
            </a:r>
            <a:r>
              <a:rPr lang="en-US" sz="2200" kern="0" dirty="0" smtClean="0"/>
              <a:t>key</a:t>
            </a:r>
          </a:p>
          <a:p>
            <a:endParaRPr lang="en-US" sz="2200" kern="0" dirty="0"/>
          </a:p>
          <a:p>
            <a:endParaRPr lang="en-US" sz="2200" kern="0" dirty="0" smtClean="0"/>
          </a:p>
          <a:p>
            <a:pPr marL="0" indent="0">
              <a:buNone/>
            </a:pPr>
            <a:r>
              <a:rPr lang="en-US" sz="2200" kern="0" dirty="0" smtClean="0"/>
              <a:t>    Append </a:t>
            </a:r>
            <a:r>
              <a:rPr lang="en-US" sz="2200" i="1" kern="0" dirty="0"/>
              <a:t>s</a:t>
            </a:r>
            <a:r>
              <a:rPr lang="en-US" sz="2200" kern="0" dirty="0"/>
              <a:t> to message </a:t>
            </a:r>
            <a:r>
              <a:rPr lang="en-US" sz="2200" i="1" kern="0" dirty="0" smtClean="0"/>
              <a:t>x</a:t>
            </a:r>
          </a:p>
          <a:p>
            <a:r>
              <a:rPr lang="en-US" sz="2200" b="1" kern="0" dirty="0" smtClean="0"/>
              <a:t>To </a:t>
            </a:r>
            <a:r>
              <a:rPr lang="en-US" sz="2200" b="1" kern="0" dirty="0"/>
              <a:t>verify the signature</a:t>
            </a:r>
            <a:r>
              <a:rPr lang="en-US" sz="2200" b="1" kern="0" dirty="0" smtClean="0"/>
              <a:t>: </a:t>
            </a:r>
            <a:r>
              <a:rPr lang="en-US" sz="2200" kern="0" dirty="0" smtClean="0"/>
              <a:t>“</a:t>
            </a:r>
            <a:r>
              <a:rPr lang="en-US" sz="2200" kern="0" dirty="0"/>
              <a:t>decrypt” the signature with the public </a:t>
            </a:r>
            <a:r>
              <a:rPr lang="en-US" sz="2200" kern="0" dirty="0" smtClean="0"/>
              <a:t>key</a:t>
            </a:r>
          </a:p>
          <a:p>
            <a:endParaRPr lang="en-US" sz="2200" kern="0" dirty="0"/>
          </a:p>
          <a:p>
            <a:endParaRPr lang="en-US" sz="2200" kern="0" dirty="0" smtClean="0"/>
          </a:p>
          <a:p>
            <a:pPr marL="0" indent="0">
              <a:buNone/>
            </a:pPr>
            <a:r>
              <a:rPr lang="en-US" sz="2200" kern="0" dirty="0"/>
              <a:t> </a:t>
            </a:r>
            <a:r>
              <a:rPr lang="en-US" sz="2200" kern="0" dirty="0" smtClean="0"/>
              <a:t>   If </a:t>
            </a:r>
            <a:r>
              <a:rPr lang="en-US" sz="2200" i="1" kern="0" dirty="0"/>
              <a:t>x=x</a:t>
            </a:r>
            <a:r>
              <a:rPr lang="en-US" sz="2200" kern="0" dirty="0"/>
              <a:t>’, the signature is valid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9</a:t>
            </a:fld>
            <a:endParaRPr lang="en-US"/>
          </a:p>
        </p:txBody>
      </p:sp>
      <p:sp>
        <p:nvSpPr>
          <p:cNvPr id="5" name="Rechteck 5"/>
          <p:cNvSpPr/>
          <p:nvPr/>
        </p:nvSpPr>
        <p:spPr bwMode="auto">
          <a:xfrm>
            <a:off x="3015322" y="3155119"/>
            <a:ext cx="3214688" cy="428625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762000" lvl="1" indent="-304800" eaLnBrk="1" hangingPunct="1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r>
              <a:rPr lang="en-US" sz="2000" i="1" kern="0" dirty="0">
                <a:latin typeface="Arial" charset="0"/>
                <a:ea typeface="Arial" charset="0"/>
                <a:cs typeface="Arial" charset="0"/>
              </a:rPr>
              <a:t>s = </a:t>
            </a:r>
            <a:r>
              <a:rPr lang="en-US" sz="2000" i="1" kern="0" dirty="0" err="1">
                <a:latin typeface="Arial" charset="0"/>
                <a:ea typeface="Arial" charset="0"/>
                <a:cs typeface="Arial" charset="0"/>
              </a:rPr>
              <a:t>sig</a:t>
            </a:r>
            <a:r>
              <a:rPr lang="en-US" sz="2000" i="1" kern="0" baseline="-250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kern="0" baseline="-36000" dirty="0" err="1">
                <a:latin typeface="Arial" charset="0"/>
                <a:ea typeface="Arial" charset="0"/>
                <a:cs typeface="Arial" charset="0"/>
              </a:rPr>
              <a:t>priv</a:t>
            </a:r>
            <a:r>
              <a:rPr lang="en-US" sz="2000" i="1" kern="0" dirty="0">
                <a:latin typeface="Arial" charset="0"/>
                <a:ea typeface="Arial" charset="0"/>
                <a:cs typeface="Arial" charset="0"/>
              </a:rPr>
              <a:t>(x) = </a:t>
            </a:r>
            <a:r>
              <a:rPr lang="en-US" sz="2000" i="1" kern="0" dirty="0" err="1">
                <a:latin typeface="Arial" charset="0"/>
                <a:ea typeface="Arial" charset="0"/>
                <a:cs typeface="Arial" charset="0"/>
              </a:rPr>
              <a:t>x</a:t>
            </a:r>
            <a:r>
              <a:rPr lang="en-US" sz="2000" i="1" kern="0" baseline="30000" dirty="0" err="1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2000" i="1" kern="0" dirty="0">
                <a:latin typeface="Arial" charset="0"/>
                <a:ea typeface="Arial" charset="0"/>
                <a:cs typeface="Arial" charset="0"/>
              </a:rPr>
              <a:t> mod n</a:t>
            </a:r>
          </a:p>
        </p:txBody>
      </p:sp>
      <p:sp>
        <p:nvSpPr>
          <p:cNvPr id="6" name="Rechteck 7"/>
          <p:cNvSpPr/>
          <p:nvPr/>
        </p:nvSpPr>
        <p:spPr bwMode="auto">
          <a:xfrm>
            <a:off x="3086760" y="5057996"/>
            <a:ext cx="3214687" cy="4286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marL="762000" lvl="1" indent="-304800" eaLnBrk="1" hangingPunct="1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defRPr/>
            </a:pPr>
            <a:r>
              <a:rPr lang="en-US" sz="2000" i="1" kern="0" dirty="0">
                <a:latin typeface="Arial" charset="0"/>
                <a:ea typeface="Arial" charset="0"/>
                <a:cs typeface="Arial" charset="0"/>
              </a:rPr>
              <a:t>x’=</a:t>
            </a:r>
            <a:r>
              <a:rPr lang="en-US" sz="2000" i="1" kern="0" dirty="0" err="1">
                <a:latin typeface="Arial" charset="0"/>
                <a:ea typeface="Arial" charset="0"/>
                <a:cs typeface="Arial" charset="0"/>
              </a:rPr>
              <a:t>ver</a:t>
            </a:r>
            <a:r>
              <a:rPr lang="en-US" sz="2000" i="1" kern="0" baseline="-250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i="1" kern="0" baseline="-36000" dirty="0" err="1">
                <a:latin typeface="Arial" charset="0"/>
                <a:ea typeface="Arial" charset="0"/>
                <a:cs typeface="Arial" charset="0"/>
              </a:rPr>
              <a:t>pub</a:t>
            </a:r>
            <a:r>
              <a:rPr lang="en-US" sz="2000" i="1" kern="0" dirty="0">
                <a:latin typeface="Arial" charset="0"/>
                <a:ea typeface="Arial" charset="0"/>
                <a:cs typeface="Arial" charset="0"/>
              </a:rPr>
              <a:t>(s)=s</a:t>
            </a:r>
            <a:r>
              <a:rPr lang="en-US" sz="2000" i="1" kern="0" baseline="3000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2000" i="1" kern="0" dirty="0">
                <a:latin typeface="Arial" charset="0"/>
                <a:ea typeface="Arial" charset="0"/>
                <a:cs typeface="Arial" charset="0"/>
              </a:rPr>
              <a:t> mod n</a:t>
            </a:r>
          </a:p>
        </p:txBody>
      </p:sp>
    </p:spTree>
    <p:extLst>
      <p:ext uri="{BB962C8B-B14F-4D97-AF65-F5344CB8AC3E}">
        <p14:creationId xmlns:p14="http://schemas.microsoft.com/office/powerpoint/2010/main" val="8890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1287</Words>
  <Application>Microsoft Macintosh PowerPoint</Application>
  <PresentationFormat>On-screen Show (4:3)</PresentationFormat>
  <Paragraphs>193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Symbol</vt:lpstr>
      <vt:lpstr>Wingdings</vt:lpstr>
      <vt:lpstr>宋体</vt:lpstr>
      <vt:lpstr>Arial</vt:lpstr>
      <vt:lpstr>Office Theme</vt:lpstr>
      <vt:lpstr>Formel</vt:lpstr>
      <vt:lpstr>Digital Signature</vt:lpstr>
      <vt:lpstr>Motivation</vt:lpstr>
      <vt:lpstr>Principle of Digital Signatures</vt:lpstr>
      <vt:lpstr>Main Idea</vt:lpstr>
      <vt:lpstr>Basic Digital Signature Protocol</vt:lpstr>
      <vt:lpstr>Core Security Services</vt:lpstr>
      <vt:lpstr>Additional Security Services</vt:lpstr>
      <vt:lpstr>PowerPoint Presentation</vt:lpstr>
      <vt:lpstr>Main Idea of RSA Signature Scheme</vt:lpstr>
      <vt:lpstr>RSA Signature Protocol</vt:lpstr>
      <vt:lpstr>RSA Signature Example</vt:lpstr>
      <vt:lpstr>Security and Performance of the RSA Signature Scheme</vt:lpstr>
      <vt:lpstr>Existential Forgery Attack against RSA Digital Signature</vt:lpstr>
      <vt:lpstr>Existential Forgery and Padding</vt:lpstr>
      <vt:lpstr>Facts about the Digital Signature Algorithm (DSA)</vt:lpstr>
      <vt:lpstr>Digital Signature Algorithm (1)</vt:lpstr>
      <vt:lpstr>Digital Signature Algorithm (2)</vt:lpstr>
      <vt:lpstr>Digital Signature Algorithm (3)</vt:lpstr>
      <vt:lpstr>DSA: Example</vt:lpstr>
      <vt:lpstr>Security of DSA</vt:lpstr>
      <vt:lpstr>Lessons Learned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</dc:creator>
  <cp:lastModifiedBy>Wei Li</cp:lastModifiedBy>
  <cp:revision>60</cp:revision>
  <dcterms:created xsi:type="dcterms:W3CDTF">2016-08-15T16:38:04Z</dcterms:created>
  <dcterms:modified xsi:type="dcterms:W3CDTF">2018-03-21T18:46:09Z</dcterms:modified>
</cp:coreProperties>
</file>