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9" r:id="rId4"/>
    <p:sldId id="271" r:id="rId5"/>
    <p:sldId id="272" r:id="rId6"/>
    <p:sldId id="273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1"/>
    <p:restoredTop sz="84323"/>
  </p:normalViewPr>
  <p:slideViewPr>
    <p:cSldViewPr snapToGrid="0" snapToObjects="1">
      <p:cViewPr varScale="1">
        <p:scale>
          <a:sx n="87" d="100"/>
          <a:sy n="87" d="100"/>
        </p:scale>
        <p:origin x="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A415-EA05-4646-B0D8-876B3F9D7BF4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8CAD-C561-164C-9A1B-5D0346B1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48CAD-C561-164C-9A1B-5D0346B13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3E24-4E39-BB4D-9A13-B8335917A4DB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4716-AAC6-6E4F-BDD2-8885D7E6986F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B5A-5C7E-614A-A20C-633F0D2A6368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0F93-1370-4E49-A8C5-F371DC90A993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67D7-C134-1143-B3A5-AA8E6791C3AD}" type="datetime1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BAF3-D2D6-C940-8C84-AC5A1203E38F}" type="datetime1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CDFA-C7E3-E544-9435-93E737328172}" type="datetime1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1EF5-A1F0-E14D-A206-CEA56A84836B}" type="datetime1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86CC-E00D-6C42-88A0-4127551BF6E8}" type="datetime1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476-BFD2-2B4B-A9B2-44699DFDE2FD}" type="datetime1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5B8-D6A6-594E-8CAF-ADC46EF43600}" type="datetime1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67EC70F-E51C-694D-8250-1028AD8538EB}" type="datetime1">
              <a:rPr lang="en-US" smtClean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B02D915-7B4A-F24A-BD98-9A59DE02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Hash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Function_02</a:t>
            </a:r>
            <a:endParaRPr lang="en-US" sz="400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7E4F139-6E7A-9D4D-999B-9CDB413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SHA-1</a:t>
            </a:r>
            <a:r>
              <a:rPr lang="en-US" altLang="zh-CN" dirty="0" smtClean="0"/>
              <a:t>:</a:t>
            </a:r>
            <a:r>
              <a:rPr lang="de-DE" altLang="en-US" dirty="0" smtClean="0"/>
              <a:t> </a:t>
            </a:r>
            <a:r>
              <a:rPr lang="de-DE" altLang="en-US" dirty="0"/>
              <a:t>High Level Diagramm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258"/>
            <a:ext cx="8229600" cy="119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en-US" sz="2200" dirty="0" err="1"/>
              <a:t>Compression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Function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consists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80 </a:t>
            </a:r>
            <a:r>
              <a:rPr lang="de-DE" altLang="en-US" sz="2200" dirty="0" err="1"/>
              <a:t>rounds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which</a:t>
            </a:r>
            <a:r>
              <a:rPr lang="de-DE" altLang="en-US" sz="2200" dirty="0"/>
              <a:t> </a:t>
            </a:r>
            <a:r>
              <a:rPr lang="de-DE" altLang="en-US" sz="2200" dirty="0" err="1"/>
              <a:t>are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divided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into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four</a:t>
            </a:r>
            <a:r>
              <a:rPr lang="de-DE" altLang="en-US" sz="2200" dirty="0"/>
              <a:t> </a:t>
            </a:r>
            <a:r>
              <a:rPr lang="de-DE" altLang="en-US" sz="2200" dirty="0" err="1"/>
              <a:t>stages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20 </a:t>
            </a:r>
            <a:r>
              <a:rPr lang="de-DE" altLang="en-US" sz="2200" dirty="0" err="1"/>
              <a:t>rounds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each</a:t>
            </a:r>
            <a:endParaRPr lang="de-DE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pic>
        <p:nvPicPr>
          <p:cNvPr id="5" name="Inhaltsplatzhalter 5" descr="SHA_high_le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95" y="2239061"/>
            <a:ext cx="545280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34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SHA-1: </a:t>
            </a:r>
            <a:r>
              <a:rPr lang="de-DE" altLang="en-US" dirty="0" err="1" smtClean="0"/>
              <a:t>Four</a:t>
            </a:r>
            <a:r>
              <a:rPr lang="de-DE" altLang="en-US" dirty="0" smtClean="0"/>
              <a:t> </a:t>
            </a:r>
            <a:r>
              <a:rPr lang="de-DE" altLang="en-US" dirty="0"/>
              <a:t>S</a:t>
            </a:r>
            <a:r>
              <a:rPr lang="de-DE" altLang="en-US" dirty="0" smtClean="0"/>
              <a:t>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74" y="0"/>
            <a:ext cx="393432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85702"/>
            <a:ext cx="49965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Each stage is composed of 20 rounds, where parts of the message block are processed by the function </a:t>
            </a:r>
            <a:r>
              <a:rPr lang="en-US" sz="2200" i="1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200" i="1" baseline="-250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200" i="1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together with some stage-dependent constant </a:t>
            </a:r>
            <a:r>
              <a:rPr lang="en-US" sz="2200" i="1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200" i="1" baseline="-250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2200" i="1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The output after 80 rounds is added to the input value </a:t>
            </a:r>
            <a:r>
              <a:rPr lang="en-US" sz="2200" i="1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sz="2200" i="1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−1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modulo 2</a:t>
            </a:r>
            <a:r>
              <a:rPr lang="en-US" sz="2200" baseline="30000" dirty="0">
                <a:latin typeface="Arial" charset="0"/>
                <a:ea typeface="Arial" charset="0"/>
                <a:cs typeface="Arial" charset="0"/>
              </a:rPr>
              <a:t>32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in word-wise fashion 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0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SHA-1: </a:t>
            </a:r>
            <a:r>
              <a:rPr lang="de-DE" altLang="en-US" dirty="0" smtClean="0"/>
              <a:t/>
            </a:r>
            <a:br>
              <a:rPr lang="de-DE" altLang="en-US" dirty="0" smtClean="0"/>
            </a:br>
            <a:r>
              <a:rPr lang="de-DE" altLang="en-US" dirty="0" smtClean="0"/>
              <a:t>Internal </a:t>
            </a:r>
            <a:r>
              <a:rPr lang="de-DE" altLang="en-US" dirty="0" err="1" smtClean="0"/>
              <a:t>of</a:t>
            </a:r>
            <a:r>
              <a:rPr lang="de-DE" altLang="en-US" dirty="0" smtClean="0"/>
              <a:t> a </a:t>
            </a:r>
            <a:r>
              <a:rPr lang="de-DE" altLang="en-US" dirty="0" err="1" smtClean="0"/>
              <a:t>round</a:t>
            </a:r>
            <a:r>
              <a:rPr lang="de-DE" altLang="en-US" dirty="0" smtClean="0"/>
              <a:t>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74" y="-2675"/>
            <a:ext cx="393432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847932"/>
            <a:ext cx="4996543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A message </a:t>
            </a:r>
            <a:r>
              <a:rPr lang="en-US" altLang="en-US" sz="2200" dirty="0" smtClean="0">
                <a:latin typeface="Arial" charset="0"/>
                <a:ea typeface="Arial" charset="0"/>
                <a:cs typeface="Arial" charset="0"/>
              </a:rPr>
              <a:t>schedule </a:t>
            </a: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computes a 32-bit word W</a:t>
            </a:r>
            <a:r>
              <a:rPr lang="en-US" altLang="en-US" sz="2200" baseline="-250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,W</a:t>
            </a:r>
            <a:r>
              <a:rPr lang="en-US" altLang="en-US" sz="22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,...,W</a:t>
            </a:r>
            <a:r>
              <a:rPr lang="en-US" altLang="en-US" sz="2200" baseline="-25000" dirty="0">
                <a:latin typeface="Arial" charset="0"/>
                <a:ea typeface="Arial" charset="0"/>
                <a:cs typeface="Arial" charset="0"/>
              </a:rPr>
              <a:t>79</a:t>
            </a:r>
            <a:r>
              <a:rPr lang="en-US" altLang="en-US" sz="2200" dirty="0">
                <a:latin typeface="Arial" charset="0"/>
                <a:ea typeface="Arial" charset="0"/>
                <a:cs typeface="Arial" charset="0"/>
              </a:rPr>
              <a:t> for each of the 80 </a:t>
            </a:r>
            <a:r>
              <a:rPr lang="en-US" altLang="en-US" sz="2200" dirty="0" smtClean="0">
                <a:latin typeface="Arial" charset="0"/>
                <a:ea typeface="Arial" charset="0"/>
                <a:cs typeface="Arial" charset="0"/>
              </a:rPr>
              <a:t>rounds</a:t>
            </a:r>
          </a:p>
          <a:p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Note: &lt;&lt;&lt;</a:t>
            </a:r>
            <a:r>
              <a:rPr lang="en-US" sz="2200" i="1" dirty="0" smtClean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indicates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a circular left shift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en-US" sz="2200" i="1" dirty="0">
                <a:latin typeface="Arial" charset="0"/>
                <a:ea typeface="Arial" charset="0"/>
                <a:cs typeface="Arial" charset="0"/>
              </a:rPr>
              <a:t>n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bit positions </a:t>
            </a: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6" y="3162581"/>
            <a:ext cx="5443507" cy="760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7122" y="1696067"/>
            <a:ext cx="722671" cy="29054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SHA-1: </a:t>
            </a:r>
            <a:r>
              <a:rPr lang="de-DE" altLang="en-US" dirty="0" smtClean="0"/>
              <a:t/>
            </a:r>
            <a:br>
              <a:rPr lang="de-DE" altLang="en-US" dirty="0" smtClean="0"/>
            </a:br>
            <a:r>
              <a:rPr lang="de-DE" altLang="en-US" dirty="0" smtClean="0"/>
              <a:t>Internal </a:t>
            </a:r>
            <a:r>
              <a:rPr lang="de-DE" altLang="en-US" dirty="0" err="1" smtClean="0"/>
              <a:t>of</a:t>
            </a:r>
            <a:r>
              <a:rPr lang="de-DE" altLang="en-US" dirty="0" smtClean="0"/>
              <a:t> a </a:t>
            </a:r>
            <a:r>
              <a:rPr lang="de-DE" altLang="en-US" dirty="0" err="1" smtClean="0"/>
              <a:t>round</a:t>
            </a:r>
            <a:r>
              <a:rPr lang="de-DE" altLang="en-US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74" y="12082"/>
            <a:ext cx="393432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28735" y="1385807"/>
            <a:ext cx="1645110" cy="21439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47187" cy="4751614"/>
          </a:xfrm>
        </p:spPr>
        <p:txBody>
          <a:bodyPr>
            <a:normAutofit/>
          </a:bodyPr>
          <a:lstStyle/>
          <a:p>
            <a:r>
              <a:rPr lang="en-US" altLang="en-US" sz="2200" dirty="0" smtClean="0">
                <a:solidFill>
                  <a:srgbClr val="FF0000"/>
                </a:solidFill>
              </a:rPr>
              <a:t>Five </a:t>
            </a:r>
            <a:r>
              <a:rPr lang="en-US" altLang="en-US" sz="2200" dirty="0">
                <a:solidFill>
                  <a:srgbClr val="FF0000"/>
                </a:solidFill>
              </a:rPr>
              <a:t>working registers</a:t>
            </a:r>
            <a:r>
              <a:rPr lang="en-US" altLang="en-US" sz="2200" dirty="0"/>
              <a:t> of size of 32 bits </a:t>
            </a:r>
            <a:r>
              <a:rPr lang="en-US" altLang="en-US" sz="2200" i="1" dirty="0"/>
              <a:t>A</a:t>
            </a:r>
            <a:r>
              <a:rPr lang="en-US" altLang="en-US" sz="2200" dirty="0" smtClean="0"/>
              <a:t>, </a:t>
            </a:r>
            <a:r>
              <a:rPr lang="en-US" altLang="en-US" sz="2200" i="1" dirty="0" smtClean="0"/>
              <a:t>B</a:t>
            </a:r>
            <a:r>
              <a:rPr lang="en-US" altLang="en-US" sz="2200" dirty="0" smtClean="0"/>
              <a:t>, </a:t>
            </a:r>
            <a:r>
              <a:rPr lang="en-US" altLang="en-US" sz="2200" i="1" dirty="0" smtClean="0"/>
              <a:t>C</a:t>
            </a:r>
            <a:r>
              <a:rPr lang="en-US" altLang="en-US" sz="2200" dirty="0" smtClean="0"/>
              <a:t>, </a:t>
            </a:r>
            <a:r>
              <a:rPr lang="en-US" altLang="en-US" sz="2200" i="1" dirty="0" smtClean="0"/>
              <a:t>D</a:t>
            </a:r>
            <a:r>
              <a:rPr lang="en-US" altLang="en-US" sz="2200" dirty="0" smtClean="0"/>
              <a:t>, </a:t>
            </a:r>
            <a:r>
              <a:rPr lang="en-US" altLang="en-US" sz="2200" i="1" dirty="0" smtClean="0"/>
              <a:t>E</a:t>
            </a:r>
            <a:endParaRPr lang="en-US" altLang="en-US" sz="2200" i="1" dirty="0"/>
          </a:p>
          <a:p>
            <a:r>
              <a:rPr lang="en-US" altLang="en-US" sz="2200" dirty="0" smtClean="0"/>
              <a:t>A </a:t>
            </a:r>
            <a:r>
              <a:rPr lang="en-US" altLang="en-US" sz="2200" dirty="0"/>
              <a:t>hash value </a:t>
            </a:r>
            <a:r>
              <a:rPr lang="en-US" altLang="en-US" sz="2200" i="1" dirty="0"/>
              <a:t>H</a:t>
            </a:r>
            <a:r>
              <a:rPr lang="en-US" altLang="en-US" sz="2200" i="1" baseline="-25000" dirty="0"/>
              <a:t>i</a:t>
            </a:r>
            <a:r>
              <a:rPr lang="en-US" altLang="en-US" sz="2200" dirty="0"/>
              <a:t> consisting of </a:t>
            </a:r>
            <a:r>
              <a:rPr lang="en-US" altLang="en-US" sz="2200" dirty="0">
                <a:solidFill>
                  <a:srgbClr val="FF0000"/>
                </a:solidFill>
              </a:rPr>
              <a:t>ﬁve 32-bit words</a:t>
            </a:r>
            <a:r>
              <a:rPr lang="en-US" altLang="en-US" sz="2200" dirty="0"/>
              <a:t> </a:t>
            </a:r>
            <a:r>
              <a:rPr lang="en-US" altLang="en-US" sz="2200" i="1" dirty="0"/>
              <a:t>H</a:t>
            </a:r>
            <a:r>
              <a:rPr lang="en-US" altLang="en-US" sz="2200" i="1" baseline="-25000" dirty="0"/>
              <a:t>i</a:t>
            </a:r>
            <a:r>
              <a:rPr lang="en-US" altLang="en-US" sz="2200" baseline="30000" dirty="0"/>
              <a:t>(0)</a:t>
            </a:r>
            <a:r>
              <a:rPr lang="en-US" altLang="en-US" sz="2200" dirty="0"/>
              <a:t>, </a:t>
            </a:r>
            <a:r>
              <a:rPr lang="en-US" altLang="en-US" sz="2200" i="1" dirty="0"/>
              <a:t>H</a:t>
            </a:r>
            <a:r>
              <a:rPr lang="en-US" altLang="en-US" sz="2200" i="1" baseline="-25000" dirty="0"/>
              <a:t>i</a:t>
            </a:r>
            <a:r>
              <a:rPr lang="en-US" altLang="en-US" sz="2200" baseline="30000" dirty="0"/>
              <a:t>(1)</a:t>
            </a:r>
            <a:r>
              <a:rPr lang="en-US" altLang="en-US" sz="2200" dirty="0"/>
              <a:t>, </a:t>
            </a:r>
            <a:r>
              <a:rPr lang="en-US" altLang="en-US" sz="2200" i="1" dirty="0"/>
              <a:t>H</a:t>
            </a:r>
            <a:r>
              <a:rPr lang="en-US" altLang="en-US" sz="2200" i="1" baseline="-25000" dirty="0"/>
              <a:t>i</a:t>
            </a:r>
            <a:r>
              <a:rPr lang="en-US" altLang="en-US" sz="2200" baseline="30000" dirty="0"/>
              <a:t>(2) </a:t>
            </a:r>
            <a:r>
              <a:rPr lang="en-US" altLang="en-US" sz="2200" dirty="0"/>
              <a:t>, </a:t>
            </a:r>
            <a:r>
              <a:rPr lang="en-US" altLang="en-US" sz="2200" i="1" dirty="0"/>
              <a:t>H</a:t>
            </a:r>
            <a:r>
              <a:rPr lang="en-US" altLang="en-US" sz="2200" i="1" baseline="-25000" dirty="0"/>
              <a:t>i</a:t>
            </a:r>
            <a:r>
              <a:rPr lang="en-US" altLang="en-US" sz="2200" baseline="30000" dirty="0"/>
              <a:t>(3)</a:t>
            </a:r>
            <a:r>
              <a:rPr lang="en-US" altLang="en-US" sz="2200" dirty="0"/>
              <a:t>, </a:t>
            </a:r>
            <a:r>
              <a:rPr lang="en-US" altLang="en-US" sz="2200" i="1" dirty="0"/>
              <a:t>H</a:t>
            </a:r>
            <a:r>
              <a:rPr lang="en-US" altLang="en-US" sz="2200" i="1" baseline="-25000" dirty="0"/>
              <a:t>i</a:t>
            </a:r>
            <a:r>
              <a:rPr lang="en-US" altLang="en-US" sz="2200" baseline="30000" dirty="0"/>
              <a:t>(4)</a:t>
            </a:r>
            <a:endParaRPr lang="en-US" altLang="en-US" sz="2200" dirty="0"/>
          </a:p>
          <a:p>
            <a:r>
              <a:rPr lang="en-US" altLang="en-US" sz="2200" dirty="0" smtClean="0"/>
              <a:t>The hash </a:t>
            </a:r>
            <a:r>
              <a:rPr lang="en-US" altLang="en-US" sz="2200" dirty="0"/>
              <a:t>value holds the initial value H</a:t>
            </a:r>
            <a:r>
              <a:rPr lang="en-US" altLang="en-US" sz="2200" baseline="-25000" dirty="0"/>
              <a:t>0</a:t>
            </a:r>
            <a:r>
              <a:rPr lang="en-US" altLang="en-US" sz="2200" dirty="0"/>
              <a:t>, which is </a:t>
            </a:r>
            <a:r>
              <a:rPr lang="en-US" altLang="en-US" sz="2200" dirty="0">
                <a:solidFill>
                  <a:srgbClr val="0070C0"/>
                </a:solidFill>
              </a:rPr>
              <a:t>replaced by a new hash value after the processing of each single message block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The ﬁnal hash value </a:t>
            </a:r>
            <a:r>
              <a:rPr lang="en-US" altLang="en-US" sz="2200" i="1" dirty="0" err="1"/>
              <a:t>H</a:t>
            </a:r>
            <a:r>
              <a:rPr lang="en-US" altLang="en-US" sz="2200" i="1" baseline="-25000" dirty="0" err="1"/>
              <a:t>n</a:t>
            </a:r>
            <a:r>
              <a:rPr lang="en-US" altLang="en-US" sz="2200" dirty="0"/>
              <a:t> is equal to the output h(x) of SHA-1.</a:t>
            </a:r>
          </a:p>
          <a:p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7176837" y="58880"/>
            <a:ext cx="580815" cy="23608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0882" y="6630408"/>
            <a:ext cx="580815" cy="236087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SHA-1: </a:t>
            </a:r>
            <a:r>
              <a:rPr lang="de-DE" altLang="en-US" dirty="0" smtClean="0"/>
              <a:t/>
            </a:r>
            <a:br>
              <a:rPr lang="de-DE" altLang="en-US" dirty="0" smtClean="0"/>
            </a:br>
            <a:r>
              <a:rPr lang="de-DE" altLang="en-US" dirty="0" smtClean="0"/>
              <a:t>Internal </a:t>
            </a:r>
            <a:r>
              <a:rPr lang="de-DE" altLang="en-US" dirty="0" err="1" smtClean="0"/>
              <a:t>of</a:t>
            </a:r>
            <a:r>
              <a:rPr lang="de-DE" altLang="en-US" dirty="0" smtClean="0"/>
              <a:t> a </a:t>
            </a:r>
            <a:r>
              <a:rPr lang="de-DE" altLang="en-US" dirty="0" err="1" smtClean="0"/>
              <a:t>round</a:t>
            </a:r>
            <a:r>
              <a:rPr lang="de-DE" altLang="en-US" dirty="0" smtClean="0"/>
              <a:t>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19884" cy="52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operation within round </a:t>
            </a:r>
            <a:r>
              <a:rPr lang="en-US" sz="2400" i="1" dirty="0"/>
              <a:t>j </a:t>
            </a:r>
            <a:r>
              <a:rPr lang="en-US" sz="2400" dirty="0"/>
              <a:t>in stage </a:t>
            </a:r>
            <a:r>
              <a:rPr lang="en-US" sz="2400" i="1" dirty="0"/>
              <a:t>t </a:t>
            </a:r>
            <a:r>
              <a:rPr lang="en-US" sz="2400" dirty="0"/>
              <a:t>is given by </a:t>
            </a:r>
          </a:p>
          <a:p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9404"/>
            <a:ext cx="8119230" cy="462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26" y="2551474"/>
            <a:ext cx="3627777" cy="37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0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SHA-1: </a:t>
            </a:r>
            <a:br>
              <a:rPr lang="de-DE" altLang="en-US" dirty="0"/>
            </a:br>
            <a:r>
              <a:rPr lang="de-DE" altLang="en-US" dirty="0"/>
              <a:t>Internal </a:t>
            </a:r>
            <a:r>
              <a:rPr lang="de-DE" altLang="en-US" dirty="0" err="1"/>
              <a:t>of</a:t>
            </a:r>
            <a:r>
              <a:rPr lang="de-DE" altLang="en-US" dirty="0"/>
              <a:t> a </a:t>
            </a:r>
            <a:r>
              <a:rPr lang="de-DE" altLang="en-US" dirty="0" err="1"/>
              <a:t>round</a:t>
            </a:r>
            <a:r>
              <a:rPr lang="de-DE" altLang="en-US" dirty="0"/>
              <a:t> </a:t>
            </a:r>
            <a:r>
              <a:rPr lang="de-DE" alt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90008"/>
              </p:ext>
            </p:extLst>
          </p:nvPr>
        </p:nvGraphicFramePr>
        <p:xfrm>
          <a:off x="330915" y="4361680"/>
          <a:ext cx="8429625" cy="18573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6487"/>
                <a:gridCol w="1277938"/>
                <a:gridCol w="2128837"/>
                <a:gridCol w="3916363"/>
              </a:tblGrid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Stage t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Round j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Constant  </a:t>
                      </a:r>
                      <a:r>
                        <a:rPr kumimoji="0" lang="en-US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K</a:t>
                      </a:r>
                      <a:r>
                        <a:rPr kumimoji="0" lang="en-US" altLang="en-US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Function f</a:t>
                      </a:r>
                      <a:r>
                        <a:rPr kumimoji="0" lang="en-US" altLang="en-US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00…19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K=5A827999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f(B,C,D)=(B∧C)∨(¯B∧D)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20…39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K=6ED9EBA1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f(B,C,D)=B⊕C⊕D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40…59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K=8F1BBCDC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f(B,C,D)=(B⊕C)∨(B⊕D)∨(C⊕D)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60…79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K=CA62C1D6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f(B,C,D)=B⊕C⊕D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453"/>
            <a:ext cx="8229600" cy="26620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E</a:t>
            </a:r>
            <a:r>
              <a:rPr lang="en-US" sz="2200" dirty="0" smtClean="0"/>
              <a:t>very </a:t>
            </a:r>
            <a:r>
              <a:rPr lang="en-US" sz="2200" dirty="0"/>
              <a:t>20 rounds a new function and a new constant are being </a:t>
            </a:r>
            <a:r>
              <a:rPr lang="en-US" sz="2200" dirty="0" smtClean="0"/>
              <a:t>used 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The </a:t>
            </a:r>
            <a:r>
              <a:rPr lang="en-US" sz="2200" i="1" dirty="0" err="1" smtClean="0"/>
              <a:t>f</a:t>
            </a:r>
            <a:r>
              <a:rPr lang="en-US" sz="2200" i="1" baseline="-25000" dirty="0" err="1" smtClean="0"/>
              <a:t>t</a:t>
            </a:r>
            <a:r>
              <a:rPr lang="en-US" sz="2200" dirty="0" smtClean="0"/>
              <a:t> </a:t>
            </a:r>
            <a:r>
              <a:rPr lang="en-US" sz="2200" dirty="0"/>
              <a:t>function only uses bitwise Boolean opera- </a:t>
            </a:r>
            <a:r>
              <a:rPr lang="en-US" sz="2200" dirty="0" err="1"/>
              <a:t>tions</a:t>
            </a:r>
            <a:r>
              <a:rPr lang="en-US" sz="2200" dirty="0"/>
              <a:t>, namely logical AND (∧), OR (∨), NOT (top bar) and </a:t>
            </a:r>
            <a:r>
              <a:rPr lang="en-US" sz="2200" dirty="0" smtClean="0"/>
              <a:t>XOR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These </a:t>
            </a:r>
            <a:r>
              <a:rPr lang="en-US" sz="2200" dirty="0"/>
              <a:t>operation are applied to 32-bit variables and are very fast to implement on modern PCs </a:t>
            </a:r>
          </a:p>
        </p:txBody>
      </p:sp>
    </p:spTree>
    <p:extLst>
      <p:ext uri="{BB962C8B-B14F-4D97-AF65-F5344CB8AC3E}">
        <p14:creationId xmlns:p14="http://schemas.microsoft.com/office/powerpoint/2010/main" val="138036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341</Words>
  <Application>Microsoft Macintosh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宋体</vt:lpstr>
      <vt:lpstr>Arial</vt:lpstr>
      <vt:lpstr>Office Theme</vt:lpstr>
      <vt:lpstr>Hash Function_02</vt:lpstr>
      <vt:lpstr>SHA-1: High Level Diagramm</vt:lpstr>
      <vt:lpstr>SHA-1: Four Stages</vt:lpstr>
      <vt:lpstr>SHA-1:  Internal of a round (1)</vt:lpstr>
      <vt:lpstr>SHA-1:  Internal of a round (2)</vt:lpstr>
      <vt:lpstr>SHA-1:  Internal of a round (3)</vt:lpstr>
      <vt:lpstr>SHA-1:  Internal of a round (4)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69</cp:revision>
  <dcterms:created xsi:type="dcterms:W3CDTF">2016-08-15T16:38:04Z</dcterms:created>
  <dcterms:modified xsi:type="dcterms:W3CDTF">2018-03-28T15:59:45Z</dcterms:modified>
</cp:coreProperties>
</file>