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6" r:id="rId2"/>
    <p:sldId id="258" r:id="rId3"/>
    <p:sldId id="259" r:id="rId4"/>
    <p:sldId id="261" r:id="rId5"/>
    <p:sldId id="262" r:id="rId6"/>
    <p:sldId id="260" r:id="rId7"/>
    <p:sldId id="271" r:id="rId8"/>
    <p:sldId id="265" r:id="rId9"/>
    <p:sldId id="272" r:id="rId10"/>
    <p:sldId id="263" r:id="rId11"/>
    <p:sldId id="264" r:id="rId12"/>
    <p:sldId id="266" r:id="rId13"/>
    <p:sldId id="267" r:id="rId14"/>
    <p:sldId id="257" r:id="rId15"/>
    <p:sldId id="268" r:id="rId16"/>
    <p:sldId id="270"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9" autoAdjust="0"/>
    <p:restoredTop sz="67576" autoAdjust="0"/>
  </p:normalViewPr>
  <p:slideViewPr>
    <p:cSldViewPr snapToGrid="0" snapToObjects="1">
      <p:cViewPr varScale="1">
        <p:scale>
          <a:sx n="78" d="100"/>
          <a:sy n="78" d="100"/>
        </p:scale>
        <p:origin x="-72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00CC03-D424-2249-8161-1ABF29D32521}" type="datetimeFigureOut">
              <a:rPr lang="en-US" smtClean="0"/>
              <a:t>1/10/18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EA0CAF-FFB9-9B46-811C-FFD030DF07E2}" type="slidenum">
              <a:rPr lang="en-US" smtClean="0"/>
              <a:t>‹#›</a:t>
            </a:fld>
            <a:endParaRPr lang="en-US"/>
          </a:p>
        </p:txBody>
      </p:sp>
    </p:spTree>
    <p:extLst>
      <p:ext uri="{BB962C8B-B14F-4D97-AF65-F5344CB8AC3E}">
        <p14:creationId xmlns:p14="http://schemas.microsoft.com/office/powerpoint/2010/main" val="12287304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DF4D54-CC4B-B44E-AEA0-B047D31765C2}" type="datetimeFigureOut">
              <a:rPr lang="en-US" smtClean="0"/>
              <a:t>1/10/18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AC8280-DA27-784D-9493-9C1362B509C2}" type="slidenum">
              <a:rPr lang="en-US" smtClean="0"/>
              <a:t>‹#›</a:t>
            </a:fld>
            <a:endParaRPr lang="en-US"/>
          </a:p>
        </p:txBody>
      </p:sp>
    </p:spTree>
    <p:extLst>
      <p:ext uri="{BB962C8B-B14F-4D97-AF65-F5344CB8AC3E}">
        <p14:creationId xmlns:p14="http://schemas.microsoft.com/office/powerpoint/2010/main" val="271730467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dirty="0" smtClean="0"/>
              <a:t>The legal tussle between Apple and the U.S. Federal Bureau of Investigation (FBI) over access to the iPhone used by a shooter in last year's San Bernardino attacks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dirty="0" smtClean="0"/>
              <a:t>Hospitals, schools, companies and governments around the world were assessing the damage Saturday after a massive </a:t>
            </a:r>
            <a:r>
              <a:rPr lang="en-US" dirty="0" err="1" smtClean="0"/>
              <a:t>cyberattack</a:t>
            </a:r>
            <a:r>
              <a:rPr lang="en-US" dirty="0" smtClean="0"/>
              <a:t> hit almost 100 countries, infecting computers with malware that demanded ransom payments.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mtClean="0"/>
              <a:t>One of the largest security breaches ever has come to light today as Equifax revealed attackers used an exploit on its website to access records for 143 million US citizens (for reference, the US has a population for 323 million or so, that's about 44 percent).</a:t>
            </a:r>
            <a:endParaRPr lang="en-US"/>
          </a:p>
        </p:txBody>
      </p:sp>
      <p:sp>
        <p:nvSpPr>
          <p:cNvPr id="4" name="Slide Number Placeholder 3"/>
          <p:cNvSpPr>
            <a:spLocks noGrp="1"/>
          </p:cNvSpPr>
          <p:nvPr>
            <p:ph type="sldNum" sz="quarter" idx="10"/>
          </p:nvPr>
        </p:nvSpPr>
        <p:spPr/>
        <p:txBody>
          <a:bodyPr/>
          <a:lstStyle/>
          <a:p>
            <a:fld id="{60AC8280-DA27-784D-9493-9C1362B509C2}" type="slidenum">
              <a:rPr lang="en-US" smtClean="0"/>
              <a:t>9</a:t>
            </a:fld>
            <a:endParaRPr lang="en-US"/>
          </a:p>
        </p:txBody>
      </p:sp>
    </p:spTree>
    <p:extLst>
      <p:ext uri="{BB962C8B-B14F-4D97-AF65-F5344CB8AC3E}">
        <p14:creationId xmlns:p14="http://schemas.microsoft.com/office/powerpoint/2010/main" val="3426391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801129-FDEE-2B4F-B8A5-9325FFC044A4}" type="datetime1">
              <a:rPr lang="en-US" smtClean="0"/>
              <a:t>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3603716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5F7099-7289-E747-B921-9BCCABC54B49}" type="datetime1">
              <a:rPr lang="en-US" smtClean="0"/>
              <a:t>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416227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27F155-A798-874A-B831-71947F4B265D}" type="datetime1">
              <a:rPr lang="en-US" smtClean="0"/>
              <a:t>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426503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53845-06DE-9841-A1AC-B1923B8B1CF2}" type="datetime1">
              <a:rPr lang="en-US" smtClean="0"/>
              <a:t>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43981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83605-84BF-4F40-A444-ACBE6AC68526}" type="datetime1">
              <a:rPr lang="en-US" smtClean="0"/>
              <a:t>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2807254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5B77B3-3749-4041-B9A7-877FF25914BF}" type="datetime1">
              <a:rPr lang="en-US" smtClean="0"/>
              <a:t>1/10/18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9612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16176C-AC05-954F-AA61-3FBC0822C917}" type="datetime1">
              <a:rPr lang="en-US" smtClean="0"/>
              <a:t>1/10/18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59688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F2888A-38D2-924D-8A53-C15AD6AE8FCC}" type="datetime1">
              <a:rPr lang="en-US" smtClean="0"/>
              <a:t>1/10/18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304794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9A0B0-BD4A-4C40-A71C-B4D3D55F7E1B}" type="datetime1">
              <a:rPr lang="en-US" smtClean="0"/>
              <a:t>1/10/18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2176095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B9BD2-762A-9648-A55E-00BA57AA43F3}" type="datetime1">
              <a:rPr lang="en-US" smtClean="0"/>
              <a:t>1/10/18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140978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A5F21-86CC-1B4D-9471-C4C25E3EBCA4}" type="datetime1">
              <a:rPr lang="en-US" smtClean="0"/>
              <a:t>1/10/18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34228243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6078"/>
            <a:ext cx="7063815"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497478"/>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74EBD2BC-6B88-8744-BC15-31C1DDA13C65}" type="datetime1">
              <a:rPr lang="en-US" smtClean="0"/>
              <a:t>1/10/18</a:t>
            </a:fld>
            <a:endParaRPr lang="en-US" dirty="0"/>
          </a:p>
        </p:txBody>
      </p:sp>
      <p:sp>
        <p:nvSpPr>
          <p:cNvPr id="5" name="Footer Placeholder 4"/>
          <p:cNvSpPr>
            <a:spLocks noGrp="1"/>
          </p:cNvSpPr>
          <p:nvPr>
            <p:ph type="ftr" sz="quarter" idx="3"/>
          </p:nvPr>
        </p:nvSpPr>
        <p:spPr>
          <a:xfrm>
            <a:off x="3124200" y="6497478"/>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dirty="0"/>
          </a:p>
        </p:txBody>
      </p:sp>
      <p:sp>
        <p:nvSpPr>
          <p:cNvPr id="6" name="Slide Number Placeholder 5"/>
          <p:cNvSpPr>
            <a:spLocks noGrp="1"/>
          </p:cNvSpPr>
          <p:nvPr>
            <p:ph type="sldNum" sz="quarter" idx="4"/>
          </p:nvPr>
        </p:nvSpPr>
        <p:spPr>
          <a:xfrm>
            <a:off x="6846285" y="6486622"/>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708448B6-F1B9-5748-85E5-359D81A0091F}" type="slidenum">
              <a:rPr lang="en-US" smtClean="0"/>
              <a:pPr/>
              <a:t>‹#›</a:t>
            </a:fld>
            <a:endParaRPr lang="en-US" dirty="0"/>
          </a:p>
        </p:txBody>
      </p:sp>
      <p:sp>
        <p:nvSpPr>
          <p:cNvPr id="7" name="Rectangle 3"/>
          <p:cNvSpPr>
            <a:spLocks noChangeArrowheads="1"/>
          </p:cNvSpPr>
          <p:nvPr userDrawn="1"/>
        </p:nvSpPr>
        <p:spPr bwMode="auto">
          <a:xfrm>
            <a:off x="287338" y="1305424"/>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p>
        </p:txBody>
      </p:sp>
      <p:pic>
        <p:nvPicPr>
          <p:cNvPr id="9" name="Picture 8" descr="GSU Logo.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604358" y="0"/>
            <a:ext cx="1540584" cy="1316736"/>
          </a:xfrm>
          <a:prstGeom prst="rect">
            <a:avLst/>
          </a:prstGeom>
        </p:spPr>
      </p:pic>
      <p:sp>
        <p:nvSpPr>
          <p:cNvPr id="10" name="Rectangle 4"/>
          <p:cNvSpPr>
            <a:spLocks noChangeArrowheads="1"/>
          </p:cNvSpPr>
          <p:nvPr userDrawn="1"/>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798925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wli28@gsu.edu" TargetMode="External"/><Relationship Id="rId3" Type="http://schemas.openxmlformats.org/officeDocument/2006/relationships/hyperlink" Target="mailto:sgunanathan1@student.gsu.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dirty="0" smtClean="0"/>
              <a:t>Course Introduction</a:t>
            </a:r>
            <a:endParaRPr lang="en-US" sz="4000" dirty="0"/>
          </a:p>
        </p:txBody>
      </p:sp>
      <p:sp>
        <p:nvSpPr>
          <p:cNvPr id="4" name="Subtitle 2"/>
          <p:cNvSpPr>
            <a:spLocks noGrp="1"/>
          </p:cNvSpPr>
          <p:nvPr>
            <p:ph type="subTitle" idx="1"/>
          </p:nvPr>
        </p:nvSpPr>
        <p:spPr>
          <a:xfrm>
            <a:off x="1371600" y="4117130"/>
            <a:ext cx="6400800" cy="1752600"/>
          </a:xfrm>
        </p:spPr>
        <p:txBody>
          <a:bodyPr>
            <a:normAutofit/>
          </a:bodyPr>
          <a:lstStyle/>
          <a:p>
            <a:r>
              <a:rPr lang="en-US" sz="2400" dirty="0">
                <a:solidFill>
                  <a:schemeClr val="tx1"/>
                </a:solidFill>
              </a:rPr>
              <a:t>Instructor: Dr. Wei (Lisa) Li</a:t>
            </a:r>
          </a:p>
          <a:p>
            <a:r>
              <a:rPr lang="en-US" sz="2400" dirty="0">
                <a:solidFill>
                  <a:schemeClr val="tx1"/>
                </a:solidFill>
              </a:rPr>
              <a:t>Department of Computer Science, </a:t>
            </a:r>
            <a:r>
              <a:rPr lang="en-US" sz="2400" dirty="0" smtClean="0">
                <a:solidFill>
                  <a:schemeClr val="tx1"/>
                </a:solidFill>
              </a:rPr>
              <a:t>GSU</a:t>
            </a:r>
          </a:p>
          <a:p>
            <a:endParaRPr lang="en-US" sz="2400" dirty="0">
              <a:solidFill>
                <a:schemeClr val="tx1"/>
              </a:solidFill>
            </a:endParaRPr>
          </a:p>
          <a:p>
            <a:endParaRPr lang="en-US" sz="2400" dirty="0"/>
          </a:p>
        </p:txBody>
      </p:sp>
    </p:spTree>
    <p:extLst>
      <p:ext uri="{BB962C8B-B14F-4D97-AF65-F5344CB8AC3E}">
        <p14:creationId xmlns:p14="http://schemas.microsoft.com/office/powerpoint/2010/main" val="5681717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&amp; Privacy Issues</a:t>
            </a:r>
            <a:endParaRPr lang="en-US" dirty="0"/>
          </a:p>
        </p:txBody>
      </p:sp>
      <p:sp>
        <p:nvSpPr>
          <p:cNvPr id="3" name="Content Placeholder 2"/>
          <p:cNvSpPr>
            <a:spLocks noGrp="1"/>
          </p:cNvSpPr>
          <p:nvPr>
            <p:ph idx="1"/>
          </p:nvPr>
        </p:nvSpPr>
        <p:spPr>
          <a:xfrm>
            <a:off x="457200" y="1600200"/>
            <a:ext cx="8229600" cy="4875839"/>
          </a:xfrm>
        </p:spPr>
        <p:txBody>
          <a:bodyPr>
            <a:normAutofit lnSpcReduction="10000"/>
          </a:bodyPr>
          <a:lstStyle/>
          <a:p>
            <a:r>
              <a:rPr lang="en-US" dirty="0" smtClean="0"/>
              <a:t>What to happen?</a:t>
            </a:r>
          </a:p>
          <a:p>
            <a:pPr marL="0" indent="0">
              <a:buNone/>
            </a:pPr>
            <a:r>
              <a:rPr lang="en-US" dirty="0"/>
              <a:t> </a:t>
            </a:r>
            <a:r>
              <a:rPr lang="en-US" dirty="0" smtClean="0"/>
              <a:t>   unauthorized access, malicious code, data breach</a:t>
            </a:r>
            <a:r>
              <a:rPr lang="mr-IN" dirty="0" smtClean="0"/>
              <a:t>…</a:t>
            </a:r>
            <a:endParaRPr lang="en-US" dirty="0" smtClean="0"/>
          </a:p>
          <a:p>
            <a:pPr marL="0" indent="0">
              <a:buNone/>
            </a:pPr>
            <a:endParaRPr lang="en-US" sz="1200" dirty="0"/>
          </a:p>
          <a:p>
            <a:r>
              <a:rPr lang="en-US" dirty="0"/>
              <a:t>Where to happen?</a:t>
            </a:r>
          </a:p>
          <a:p>
            <a:pPr marL="0" indent="0">
              <a:buNone/>
            </a:pPr>
            <a:r>
              <a:rPr lang="en-US" dirty="0"/>
              <a:t>    </a:t>
            </a:r>
            <a:r>
              <a:rPr lang="en-US" dirty="0" smtClean="0"/>
              <a:t>email communication, internet</a:t>
            </a:r>
            <a:r>
              <a:rPr lang="en-US" dirty="0"/>
              <a:t>/networks, could/edge/fog computing, big   data, computer/system</a:t>
            </a:r>
            <a:r>
              <a:rPr lang="mr-IN" dirty="0"/>
              <a:t>…</a:t>
            </a:r>
            <a:endParaRPr lang="en-US" dirty="0"/>
          </a:p>
          <a:p>
            <a:pPr marL="0" indent="0">
              <a:buNone/>
            </a:pPr>
            <a:endParaRPr lang="en-US" sz="1200" dirty="0" smtClean="0"/>
          </a:p>
          <a:p>
            <a:pPr marL="0" indent="0">
              <a:buNone/>
            </a:pPr>
            <a:endParaRPr lang="en-US" sz="1200" dirty="0"/>
          </a:p>
          <a:p>
            <a:r>
              <a:rPr lang="en-US" dirty="0"/>
              <a:t>What result</a:t>
            </a:r>
            <a:r>
              <a:rPr lang="en-US" dirty="0" smtClean="0"/>
              <a:t>?</a:t>
            </a:r>
          </a:p>
          <a:p>
            <a:pPr marL="0" indent="0">
              <a:buNone/>
            </a:pPr>
            <a:r>
              <a:rPr lang="en-US" dirty="0"/>
              <a:t>	</a:t>
            </a:r>
            <a:r>
              <a:rPr lang="en-US" dirty="0" smtClean="0"/>
              <a:t>privacy leakage</a:t>
            </a:r>
            <a:r>
              <a:rPr lang="en-US" dirty="0"/>
              <a:t>, system </a:t>
            </a:r>
            <a:r>
              <a:rPr lang="en-US" dirty="0" smtClean="0"/>
              <a:t>collapse,  economic loss</a:t>
            </a:r>
            <a:r>
              <a:rPr lang="mr-IN" dirty="0" smtClean="0"/>
              <a:t>…</a:t>
            </a:r>
            <a:endParaRPr lang="en-US" dirty="0"/>
          </a:p>
        </p:txBody>
      </p:sp>
      <p:sp>
        <p:nvSpPr>
          <p:cNvPr id="5" name="Slide Number Placeholder 4"/>
          <p:cNvSpPr>
            <a:spLocks noGrp="1"/>
          </p:cNvSpPr>
          <p:nvPr>
            <p:ph type="sldNum" sz="quarter" idx="12"/>
          </p:nvPr>
        </p:nvSpPr>
        <p:spPr/>
        <p:txBody>
          <a:bodyPr/>
          <a:lstStyle/>
          <a:p>
            <a:fld id="{708448B6-F1B9-5748-85E5-359D81A0091F}" type="slidenum">
              <a:rPr lang="en-US" smtClean="0"/>
              <a:t>10</a:t>
            </a:fld>
            <a:endParaRPr lang="en-US"/>
          </a:p>
        </p:txBody>
      </p:sp>
    </p:spTree>
    <p:extLst>
      <p:ext uri="{BB962C8B-B14F-4D97-AF65-F5344CB8AC3E}">
        <p14:creationId xmlns:p14="http://schemas.microsoft.com/office/powerpoint/2010/main" val="36070602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06126"/>
            <a:ext cx="8229600" cy="2258474"/>
          </a:xfrm>
        </p:spPr>
        <p:txBody>
          <a:bodyPr>
            <a:normAutofit/>
          </a:bodyPr>
          <a:lstStyle/>
          <a:p>
            <a:pPr>
              <a:lnSpc>
                <a:spcPct val="120000"/>
              </a:lnSpc>
            </a:pPr>
            <a:r>
              <a:rPr lang="en-US" sz="3600" b="1" i="1" dirty="0" smtClean="0"/>
              <a:t>What can we do?</a:t>
            </a:r>
          </a:p>
          <a:p>
            <a:pPr>
              <a:lnSpc>
                <a:spcPct val="120000"/>
              </a:lnSpc>
            </a:pPr>
            <a:r>
              <a:rPr lang="en-US" sz="3600" b="1" i="1" dirty="0" smtClean="0"/>
              <a:t>How can we do?</a:t>
            </a:r>
            <a:endParaRPr lang="en-US" sz="3600" b="1" i="1" dirty="0"/>
          </a:p>
        </p:txBody>
      </p:sp>
      <p:sp>
        <p:nvSpPr>
          <p:cNvPr id="4" name="Slide Number Placeholder 3"/>
          <p:cNvSpPr>
            <a:spLocks noGrp="1"/>
          </p:cNvSpPr>
          <p:nvPr>
            <p:ph type="sldNum" sz="quarter" idx="12"/>
          </p:nvPr>
        </p:nvSpPr>
        <p:spPr/>
        <p:txBody>
          <a:bodyPr/>
          <a:lstStyle/>
          <a:p>
            <a:fld id="{708448B6-F1B9-5748-85E5-359D81A0091F}" type="slidenum">
              <a:rPr lang="en-US" smtClean="0"/>
              <a:t>11</a:t>
            </a:fld>
            <a:endParaRPr lang="en-US"/>
          </a:p>
        </p:txBody>
      </p:sp>
    </p:spTree>
    <p:extLst>
      <p:ext uri="{BB962C8B-B14F-4D97-AF65-F5344CB8AC3E}">
        <p14:creationId xmlns:p14="http://schemas.microsoft.com/office/powerpoint/2010/main" val="6688134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&amp; Why Cryptography?</a:t>
            </a:r>
            <a:endParaRPr lang="en-US" dirty="0"/>
          </a:p>
        </p:txBody>
      </p:sp>
      <p:sp>
        <p:nvSpPr>
          <p:cNvPr id="3" name="Content Placeholder 2"/>
          <p:cNvSpPr>
            <a:spLocks noGrp="1"/>
          </p:cNvSpPr>
          <p:nvPr>
            <p:ph idx="1"/>
          </p:nvPr>
        </p:nvSpPr>
        <p:spPr>
          <a:xfrm>
            <a:off x="3761926" y="2613259"/>
            <a:ext cx="5217959" cy="2087334"/>
          </a:xfrm>
        </p:spPr>
        <p:txBody>
          <a:bodyPr>
            <a:normAutofit fontScale="92500" lnSpcReduction="10000"/>
          </a:bodyPr>
          <a:lstStyle/>
          <a:p>
            <a:r>
              <a:rPr lang="en-US" dirty="0" smtClean="0"/>
              <a:t>“Science of secret writing with the goal of hiding the meaning of a message”</a:t>
            </a:r>
          </a:p>
          <a:p>
            <a:r>
              <a:rPr lang="en-US" dirty="0" smtClean="0"/>
              <a:t>“Art of writing and solving codes”</a:t>
            </a:r>
          </a:p>
          <a:p>
            <a:pPr marL="0" indent="0">
              <a:buNone/>
            </a:pPr>
            <a:endParaRPr lang="en-US" dirty="0"/>
          </a:p>
        </p:txBody>
      </p:sp>
      <p:pic>
        <p:nvPicPr>
          <p:cNvPr id="4" name="Picture 3" descr="Researchers-Find-Security-Issues-with-Several-Password-Manager-App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37" y="1978938"/>
            <a:ext cx="3339963" cy="3339963"/>
          </a:xfrm>
          <a:prstGeom prst="rect">
            <a:avLst/>
          </a:prstGeom>
        </p:spPr>
      </p:pic>
      <p:sp>
        <p:nvSpPr>
          <p:cNvPr id="5" name="Slide Number Placeholder 4"/>
          <p:cNvSpPr>
            <a:spLocks noGrp="1"/>
          </p:cNvSpPr>
          <p:nvPr>
            <p:ph type="sldNum" sz="quarter" idx="12"/>
          </p:nvPr>
        </p:nvSpPr>
        <p:spPr/>
        <p:txBody>
          <a:bodyPr/>
          <a:lstStyle/>
          <a:p>
            <a:fld id="{708448B6-F1B9-5748-85E5-359D81A0091F}" type="slidenum">
              <a:rPr lang="en-US" smtClean="0"/>
              <a:t>12</a:t>
            </a:fld>
            <a:endParaRPr lang="en-US"/>
          </a:p>
        </p:txBody>
      </p:sp>
    </p:spTree>
    <p:extLst>
      <p:ext uri="{BB962C8B-B14F-4D97-AF65-F5344CB8AC3E}">
        <p14:creationId xmlns:p14="http://schemas.microsoft.com/office/powerpoint/2010/main" val="293906167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Cover in This </a:t>
            </a:r>
            <a:r>
              <a:rPr lang="en-US" dirty="0"/>
              <a:t>C</a:t>
            </a:r>
            <a:r>
              <a:rPr lang="en-US" dirty="0" smtClean="0"/>
              <a:t>ourse?</a:t>
            </a:r>
            <a:endParaRPr lang="en-US" dirty="0"/>
          </a:p>
        </p:txBody>
      </p:sp>
      <p:sp>
        <p:nvSpPr>
          <p:cNvPr id="3" name="Content Placeholder 2"/>
          <p:cNvSpPr>
            <a:spLocks noGrp="1"/>
          </p:cNvSpPr>
          <p:nvPr>
            <p:ph idx="1"/>
          </p:nvPr>
        </p:nvSpPr>
        <p:spPr>
          <a:xfrm>
            <a:off x="457200" y="4496413"/>
            <a:ext cx="8229600" cy="1914826"/>
          </a:xfrm>
        </p:spPr>
        <p:txBody>
          <a:bodyPr>
            <a:normAutofit/>
          </a:bodyPr>
          <a:lstStyle/>
          <a:p>
            <a:pPr>
              <a:lnSpc>
                <a:spcPct val="120000"/>
              </a:lnSpc>
            </a:pPr>
            <a:r>
              <a:rPr lang="en-US" sz="2400" dirty="0" smtClean="0"/>
              <a:t>What are the basics of cryptography?</a:t>
            </a:r>
          </a:p>
          <a:p>
            <a:pPr>
              <a:lnSpc>
                <a:spcPct val="120000"/>
              </a:lnSpc>
            </a:pPr>
            <a:r>
              <a:rPr lang="en-US" sz="2400" dirty="0" smtClean="0"/>
              <a:t>How to encrypt and decrypt data, i.e., crypto algorithm?</a:t>
            </a:r>
          </a:p>
          <a:p>
            <a:pPr>
              <a:lnSpc>
                <a:spcPct val="120000"/>
              </a:lnSpc>
            </a:pPr>
            <a:r>
              <a:rPr lang="en-US" sz="2400" dirty="0" smtClean="0"/>
              <a:t>How secure a crypto algorithm is?</a:t>
            </a:r>
            <a:endParaRPr lang="en-US" sz="2400" dirty="0"/>
          </a:p>
        </p:txBody>
      </p:sp>
      <p:sp>
        <p:nvSpPr>
          <p:cNvPr id="4" name="Slide Number Placeholder 3"/>
          <p:cNvSpPr>
            <a:spLocks noGrp="1"/>
          </p:cNvSpPr>
          <p:nvPr>
            <p:ph type="sldNum" sz="quarter" idx="12"/>
          </p:nvPr>
        </p:nvSpPr>
        <p:spPr/>
        <p:txBody>
          <a:bodyPr/>
          <a:lstStyle/>
          <a:p>
            <a:fld id="{708448B6-F1B9-5748-85E5-359D81A0091F}" type="slidenum">
              <a:rPr lang="en-US" smtClean="0"/>
              <a:t>13</a:t>
            </a:fld>
            <a:endParaRPr lang="en-US"/>
          </a:p>
        </p:txBody>
      </p:sp>
      <p:pic>
        <p:nvPicPr>
          <p:cNvPr id="5" name="Picture 4" descr="p18tjjit6k1n1f1lcjdjo9o5eol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918" y="1494053"/>
            <a:ext cx="5580993" cy="2743200"/>
          </a:xfrm>
          <a:prstGeom prst="rect">
            <a:avLst/>
          </a:prstGeom>
        </p:spPr>
      </p:pic>
    </p:spTree>
    <p:extLst>
      <p:ext uri="{BB962C8B-B14F-4D97-AF65-F5344CB8AC3E}">
        <p14:creationId xmlns:p14="http://schemas.microsoft.com/office/powerpoint/2010/main" val="1624887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grpSp>
        <p:nvGrpSpPr>
          <p:cNvPr id="4" name="Group 54"/>
          <p:cNvGrpSpPr>
            <a:grpSpLocks/>
          </p:cNvGrpSpPr>
          <p:nvPr/>
        </p:nvGrpSpPr>
        <p:grpSpPr bwMode="auto">
          <a:xfrm>
            <a:off x="4932363" y="1722048"/>
            <a:ext cx="1800225" cy="463550"/>
            <a:chOff x="3107" y="754"/>
            <a:chExt cx="1134" cy="292"/>
          </a:xfrm>
        </p:grpSpPr>
        <p:sp>
          <p:nvSpPr>
            <p:cNvPr id="5" name="AutoShape 21"/>
            <p:cNvSpPr>
              <a:spLocks noChangeArrowheads="1"/>
            </p:cNvSpPr>
            <p:nvPr/>
          </p:nvSpPr>
          <p:spPr bwMode="auto">
            <a:xfrm>
              <a:off x="3107" y="774"/>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de-DE"/>
            </a:p>
          </p:txBody>
        </p:sp>
        <p:sp>
          <p:nvSpPr>
            <p:cNvPr id="6" name="Text Box 29"/>
            <p:cNvSpPr txBox="1">
              <a:spLocks noChangeArrowheads="1"/>
            </p:cNvSpPr>
            <p:nvPr/>
          </p:nvSpPr>
          <p:spPr bwMode="auto">
            <a:xfrm>
              <a:off x="3243" y="754"/>
              <a:ext cx="5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endParaRPr lang="de-DE" sz="2000"/>
            </a:p>
          </p:txBody>
        </p:sp>
        <p:sp>
          <p:nvSpPr>
            <p:cNvPr id="7" name="Text Box 30"/>
            <p:cNvSpPr txBox="1">
              <a:spLocks noChangeArrowheads="1"/>
            </p:cNvSpPr>
            <p:nvPr/>
          </p:nvSpPr>
          <p:spPr bwMode="auto">
            <a:xfrm>
              <a:off x="3152" y="819"/>
              <a:ext cx="10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pPr>
              <a:r>
                <a:rPr lang="de-DE"/>
                <a:t>Cryptology</a:t>
              </a:r>
            </a:p>
          </p:txBody>
        </p:sp>
      </p:grpSp>
      <p:grpSp>
        <p:nvGrpSpPr>
          <p:cNvPr id="8" name="Group 62"/>
          <p:cNvGrpSpPr>
            <a:grpSpLocks/>
          </p:cNvGrpSpPr>
          <p:nvPr/>
        </p:nvGrpSpPr>
        <p:grpSpPr bwMode="auto">
          <a:xfrm>
            <a:off x="3132138" y="2185598"/>
            <a:ext cx="5329237" cy="1079500"/>
            <a:chOff x="1973" y="1046"/>
            <a:chExt cx="3357" cy="680"/>
          </a:xfrm>
        </p:grpSpPr>
        <p:grpSp>
          <p:nvGrpSpPr>
            <p:cNvPr id="9" name="Group 55"/>
            <p:cNvGrpSpPr>
              <a:grpSpLocks/>
            </p:cNvGrpSpPr>
            <p:nvPr/>
          </p:nvGrpSpPr>
          <p:grpSpPr bwMode="auto">
            <a:xfrm>
              <a:off x="1973" y="1454"/>
              <a:ext cx="1134" cy="272"/>
              <a:chOff x="1973" y="1454"/>
              <a:chExt cx="1134" cy="272"/>
            </a:xfrm>
          </p:grpSpPr>
          <p:sp>
            <p:nvSpPr>
              <p:cNvPr id="17" name="AutoShape 23"/>
              <p:cNvSpPr>
                <a:spLocks noChangeArrowheads="1"/>
              </p:cNvSpPr>
              <p:nvPr/>
            </p:nvSpPr>
            <p:spPr bwMode="auto">
              <a:xfrm>
                <a:off x="1973" y="1454"/>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de-DE"/>
              </a:p>
            </p:txBody>
          </p:sp>
          <p:sp>
            <p:nvSpPr>
              <p:cNvPr id="18" name="Text Box 31"/>
              <p:cNvSpPr txBox="1">
                <a:spLocks noChangeArrowheads="1"/>
              </p:cNvSpPr>
              <p:nvPr/>
            </p:nvSpPr>
            <p:spPr bwMode="auto">
              <a:xfrm>
                <a:off x="2018" y="1499"/>
                <a:ext cx="10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pPr>
                <a:r>
                  <a:rPr lang="de-DE"/>
                  <a:t>Cryptography</a:t>
                </a:r>
              </a:p>
            </p:txBody>
          </p:sp>
        </p:grpSp>
        <p:grpSp>
          <p:nvGrpSpPr>
            <p:cNvPr id="10" name="Group 56"/>
            <p:cNvGrpSpPr>
              <a:grpSpLocks/>
            </p:cNvGrpSpPr>
            <p:nvPr/>
          </p:nvGrpSpPr>
          <p:grpSpPr bwMode="auto">
            <a:xfrm>
              <a:off x="4196" y="1454"/>
              <a:ext cx="1134" cy="272"/>
              <a:chOff x="4196" y="1454"/>
              <a:chExt cx="1134" cy="272"/>
            </a:xfrm>
          </p:grpSpPr>
          <p:sp>
            <p:nvSpPr>
              <p:cNvPr id="15" name="AutoShape 22"/>
              <p:cNvSpPr>
                <a:spLocks noChangeArrowheads="1"/>
              </p:cNvSpPr>
              <p:nvPr/>
            </p:nvSpPr>
            <p:spPr bwMode="auto">
              <a:xfrm>
                <a:off x="4196" y="1454"/>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de-DE"/>
              </a:p>
            </p:txBody>
          </p:sp>
          <p:sp>
            <p:nvSpPr>
              <p:cNvPr id="16" name="Text Box 32"/>
              <p:cNvSpPr txBox="1">
                <a:spLocks noChangeArrowheads="1"/>
              </p:cNvSpPr>
              <p:nvPr/>
            </p:nvSpPr>
            <p:spPr bwMode="auto">
              <a:xfrm>
                <a:off x="4241" y="1499"/>
                <a:ext cx="10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pPr>
                <a:r>
                  <a:rPr lang="de-DE"/>
                  <a:t>Cryptanalysis</a:t>
                </a:r>
              </a:p>
            </p:txBody>
          </p:sp>
        </p:grpSp>
        <p:sp>
          <p:nvSpPr>
            <p:cNvPr id="11" name="Line 40"/>
            <p:cNvSpPr>
              <a:spLocks noChangeShapeType="1"/>
            </p:cNvSpPr>
            <p:nvPr/>
          </p:nvSpPr>
          <p:spPr bwMode="auto">
            <a:xfrm>
              <a:off x="3651" y="104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41"/>
            <p:cNvSpPr>
              <a:spLocks noChangeShapeType="1"/>
            </p:cNvSpPr>
            <p:nvPr/>
          </p:nvSpPr>
          <p:spPr bwMode="auto">
            <a:xfrm>
              <a:off x="2517" y="1227"/>
              <a:ext cx="22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42"/>
            <p:cNvSpPr>
              <a:spLocks noChangeShapeType="1"/>
            </p:cNvSpPr>
            <p:nvPr/>
          </p:nvSpPr>
          <p:spPr bwMode="auto">
            <a:xfrm>
              <a:off x="2517" y="1227"/>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4" name="Line 43"/>
            <p:cNvSpPr>
              <a:spLocks noChangeShapeType="1"/>
            </p:cNvSpPr>
            <p:nvPr/>
          </p:nvSpPr>
          <p:spPr bwMode="auto">
            <a:xfrm>
              <a:off x="4785" y="1227"/>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9" name="Group 63"/>
          <p:cNvGrpSpPr>
            <a:grpSpLocks/>
          </p:cNvGrpSpPr>
          <p:nvPr/>
        </p:nvGrpSpPr>
        <p:grpSpPr bwMode="auto">
          <a:xfrm>
            <a:off x="827088" y="3265098"/>
            <a:ext cx="6408737" cy="1225550"/>
            <a:chOff x="521" y="1726"/>
            <a:chExt cx="4037" cy="772"/>
          </a:xfrm>
        </p:grpSpPr>
        <p:grpSp>
          <p:nvGrpSpPr>
            <p:cNvPr id="20" name="Group 57"/>
            <p:cNvGrpSpPr>
              <a:grpSpLocks/>
            </p:cNvGrpSpPr>
            <p:nvPr/>
          </p:nvGrpSpPr>
          <p:grpSpPr bwMode="auto">
            <a:xfrm>
              <a:off x="521" y="2226"/>
              <a:ext cx="1134" cy="272"/>
              <a:chOff x="521" y="2226"/>
              <a:chExt cx="1134" cy="272"/>
            </a:xfrm>
          </p:grpSpPr>
          <p:sp>
            <p:nvSpPr>
              <p:cNvPr id="32" name="AutoShape 26"/>
              <p:cNvSpPr>
                <a:spLocks noChangeArrowheads="1"/>
              </p:cNvSpPr>
              <p:nvPr/>
            </p:nvSpPr>
            <p:spPr bwMode="auto">
              <a:xfrm>
                <a:off x="521" y="2226"/>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de-DE"/>
              </a:p>
            </p:txBody>
          </p:sp>
          <p:sp>
            <p:nvSpPr>
              <p:cNvPr id="33" name="Text Box 33"/>
              <p:cNvSpPr txBox="1">
                <a:spLocks noChangeArrowheads="1"/>
              </p:cNvSpPr>
              <p:nvPr/>
            </p:nvSpPr>
            <p:spPr bwMode="auto">
              <a:xfrm>
                <a:off x="546" y="2299"/>
                <a:ext cx="10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pPr>
                <a:r>
                  <a:rPr lang="de-DE" sz="1400" b="1" dirty="0" err="1"/>
                  <a:t>Symmetric</a:t>
                </a:r>
                <a:r>
                  <a:rPr lang="de-DE" sz="1400" b="1" dirty="0"/>
                  <a:t> </a:t>
                </a:r>
                <a:r>
                  <a:rPr lang="de-DE" sz="1400" b="1" dirty="0" err="1"/>
                  <a:t>Ciphers</a:t>
                </a:r>
                <a:endParaRPr lang="de-DE" sz="1400" b="1" dirty="0"/>
              </a:p>
            </p:txBody>
          </p:sp>
        </p:grpSp>
        <p:grpSp>
          <p:nvGrpSpPr>
            <p:cNvPr id="21" name="Group 58"/>
            <p:cNvGrpSpPr>
              <a:grpSpLocks/>
            </p:cNvGrpSpPr>
            <p:nvPr/>
          </p:nvGrpSpPr>
          <p:grpSpPr bwMode="auto">
            <a:xfrm>
              <a:off x="1973" y="2226"/>
              <a:ext cx="1134" cy="272"/>
              <a:chOff x="1973" y="2226"/>
              <a:chExt cx="1134" cy="272"/>
            </a:xfrm>
          </p:grpSpPr>
          <p:sp>
            <p:nvSpPr>
              <p:cNvPr id="30" name="AutoShape 25"/>
              <p:cNvSpPr>
                <a:spLocks noChangeArrowheads="1"/>
              </p:cNvSpPr>
              <p:nvPr/>
            </p:nvSpPr>
            <p:spPr bwMode="auto">
              <a:xfrm>
                <a:off x="1973" y="2226"/>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de-DE"/>
              </a:p>
            </p:txBody>
          </p:sp>
          <p:sp>
            <p:nvSpPr>
              <p:cNvPr id="31" name="Text Box 34"/>
              <p:cNvSpPr txBox="1">
                <a:spLocks noChangeArrowheads="1"/>
              </p:cNvSpPr>
              <p:nvPr/>
            </p:nvSpPr>
            <p:spPr bwMode="auto">
              <a:xfrm>
                <a:off x="1987" y="2292"/>
                <a:ext cx="10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pPr>
                <a:r>
                  <a:rPr lang="de-DE" sz="1400" b="1" dirty="0" err="1"/>
                  <a:t>Asymmetric</a:t>
                </a:r>
                <a:r>
                  <a:rPr lang="de-DE" sz="1400" b="1" dirty="0"/>
                  <a:t> </a:t>
                </a:r>
                <a:r>
                  <a:rPr lang="de-DE" sz="1400" b="1" dirty="0" err="1"/>
                  <a:t>Ciphers</a:t>
                </a:r>
                <a:endParaRPr lang="de-DE" sz="1400" b="1" dirty="0"/>
              </a:p>
            </p:txBody>
          </p:sp>
        </p:grpSp>
        <p:grpSp>
          <p:nvGrpSpPr>
            <p:cNvPr id="22" name="Group 59"/>
            <p:cNvGrpSpPr>
              <a:grpSpLocks/>
            </p:cNvGrpSpPr>
            <p:nvPr/>
          </p:nvGrpSpPr>
          <p:grpSpPr bwMode="auto">
            <a:xfrm>
              <a:off x="3424" y="2225"/>
              <a:ext cx="1134" cy="272"/>
              <a:chOff x="3424" y="2225"/>
              <a:chExt cx="1134" cy="272"/>
            </a:xfrm>
          </p:grpSpPr>
          <p:sp>
            <p:nvSpPr>
              <p:cNvPr id="28" name="AutoShape 24"/>
              <p:cNvSpPr>
                <a:spLocks noChangeArrowheads="1"/>
              </p:cNvSpPr>
              <p:nvPr/>
            </p:nvSpPr>
            <p:spPr bwMode="auto">
              <a:xfrm>
                <a:off x="3424" y="2225"/>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de-DE"/>
              </a:p>
            </p:txBody>
          </p:sp>
          <p:sp>
            <p:nvSpPr>
              <p:cNvPr id="29" name="Text Box 35"/>
              <p:cNvSpPr txBox="1">
                <a:spLocks noChangeArrowheads="1"/>
              </p:cNvSpPr>
              <p:nvPr/>
            </p:nvSpPr>
            <p:spPr bwMode="auto">
              <a:xfrm>
                <a:off x="3424" y="2291"/>
                <a:ext cx="10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pPr>
                <a:r>
                  <a:rPr lang="de-DE" sz="1400" b="1" dirty="0" err="1"/>
                  <a:t>Protocols</a:t>
                </a:r>
                <a:r>
                  <a:rPr lang="de-DE" sz="1400" b="1" dirty="0"/>
                  <a:t> </a:t>
                </a:r>
              </a:p>
            </p:txBody>
          </p:sp>
        </p:grpSp>
        <p:sp>
          <p:nvSpPr>
            <p:cNvPr id="23" name="Line 44"/>
            <p:cNvSpPr>
              <a:spLocks noChangeShapeType="1"/>
            </p:cNvSpPr>
            <p:nvPr/>
          </p:nvSpPr>
          <p:spPr bwMode="auto">
            <a:xfrm>
              <a:off x="2517" y="172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Line 46"/>
            <p:cNvSpPr>
              <a:spLocks noChangeShapeType="1"/>
            </p:cNvSpPr>
            <p:nvPr/>
          </p:nvSpPr>
          <p:spPr bwMode="auto">
            <a:xfrm>
              <a:off x="1111" y="1953"/>
              <a:ext cx="28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 name="Line 47"/>
            <p:cNvSpPr>
              <a:spLocks noChangeShapeType="1"/>
            </p:cNvSpPr>
            <p:nvPr/>
          </p:nvSpPr>
          <p:spPr bwMode="auto">
            <a:xfrm>
              <a:off x="3969" y="195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 name="Line 48"/>
            <p:cNvSpPr>
              <a:spLocks noChangeShapeType="1"/>
            </p:cNvSpPr>
            <p:nvPr/>
          </p:nvSpPr>
          <p:spPr bwMode="auto">
            <a:xfrm>
              <a:off x="2517" y="195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7" name="Line 49"/>
            <p:cNvSpPr>
              <a:spLocks noChangeShapeType="1"/>
            </p:cNvSpPr>
            <p:nvPr/>
          </p:nvSpPr>
          <p:spPr bwMode="auto">
            <a:xfrm>
              <a:off x="1111" y="195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34" name="Group 64"/>
          <p:cNvGrpSpPr>
            <a:grpSpLocks/>
          </p:cNvGrpSpPr>
          <p:nvPr/>
        </p:nvGrpSpPr>
        <p:grpSpPr bwMode="auto">
          <a:xfrm>
            <a:off x="252413" y="4489061"/>
            <a:ext cx="4103687" cy="1225550"/>
            <a:chOff x="159" y="2497"/>
            <a:chExt cx="2585" cy="772"/>
          </a:xfrm>
        </p:grpSpPr>
        <p:grpSp>
          <p:nvGrpSpPr>
            <p:cNvPr id="35" name="Group 60"/>
            <p:cNvGrpSpPr>
              <a:grpSpLocks/>
            </p:cNvGrpSpPr>
            <p:nvPr/>
          </p:nvGrpSpPr>
          <p:grpSpPr bwMode="auto">
            <a:xfrm>
              <a:off x="159" y="2997"/>
              <a:ext cx="1134" cy="272"/>
              <a:chOff x="159" y="2997"/>
              <a:chExt cx="1134" cy="272"/>
            </a:xfrm>
          </p:grpSpPr>
          <p:sp>
            <p:nvSpPr>
              <p:cNvPr id="43" name="AutoShape 28"/>
              <p:cNvSpPr>
                <a:spLocks noChangeArrowheads="1"/>
              </p:cNvSpPr>
              <p:nvPr/>
            </p:nvSpPr>
            <p:spPr bwMode="auto">
              <a:xfrm>
                <a:off x="159" y="2997"/>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de-DE"/>
              </a:p>
            </p:txBody>
          </p:sp>
          <p:sp>
            <p:nvSpPr>
              <p:cNvPr id="44" name="Text Box 36"/>
              <p:cNvSpPr txBox="1">
                <a:spLocks noChangeArrowheads="1"/>
              </p:cNvSpPr>
              <p:nvPr/>
            </p:nvSpPr>
            <p:spPr bwMode="auto">
              <a:xfrm>
                <a:off x="183" y="3077"/>
                <a:ext cx="10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pPr>
                <a:r>
                  <a:rPr lang="de-DE" sz="1400" b="1" dirty="0"/>
                  <a:t>Block </a:t>
                </a:r>
                <a:r>
                  <a:rPr lang="de-DE" sz="1400" b="1" dirty="0" err="1"/>
                  <a:t>Ciphers</a:t>
                </a:r>
                <a:endParaRPr lang="de-DE" sz="1400" b="1" dirty="0"/>
              </a:p>
            </p:txBody>
          </p:sp>
        </p:grpSp>
        <p:grpSp>
          <p:nvGrpSpPr>
            <p:cNvPr id="36" name="Group 61"/>
            <p:cNvGrpSpPr>
              <a:grpSpLocks/>
            </p:cNvGrpSpPr>
            <p:nvPr/>
          </p:nvGrpSpPr>
          <p:grpSpPr bwMode="auto">
            <a:xfrm>
              <a:off x="1610" y="2997"/>
              <a:ext cx="1134" cy="272"/>
              <a:chOff x="1610" y="2997"/>
              <a:chExt cx="1134" cy="272"/>
            </a:xfrm>
          </p:grpSpPr>
          <p:sp>
            <p:nvSpPr>
              <p:cNvPr id="41" name="AutoShape 27"/>
              <p:cNvSpPr>
                <a:spLocks noChangeArrowheads="1"/>
              </p:cNvSpPr>
              <p:nvPr/>
            </p:nvSpPr>
            <p:spPr bwMode="auto">
              <a:xfrm>
                <a:off x="1610" y="2997"/>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de-DE"/>
              </a:p>
            </p:txBody>
          </p:sp>
          <p:sp>
            <p:nvSpPr>
              <p:cNvPr id="42" name="Text Box 37"/>
              <p:cNvSpPr txBox="1">
                <a:spLocks noChangeArrowheads="1"/>
              </p:cNvSpPr>
              <p:nvPr/>
            </p:nvSpPr>
            <p:spPr bwMode="auto">
              <a:xfrm>
                <a:off x="1634" y="3070"/>
                <a:ext cx="10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pPr>
                <a:r>
                  <a:rPr lang="de-DE" sz="1400" b="1" dirty="0"/>
                  <a:t>Stream </a:t>
                </a:r>
                <a:r>
                  <a:rPr lang="de-DE" sz="1400" b="1" dirty="0" err="1"/>
                  <a:t>Ciphers</a:t>
                </a:r>
                <a:endParaRPr lang="de-DE" sz="1400" b="1" dirty="0"/>
              </a:p>
            </p:txBody>
          </p:sp>
        </p:grpSp>
        <p:sp>
          <p:nvSpPr>
            <p:cNvPr id="37" name="Line 45"/>
            <p:cNvSpPr>
              <a:spLocks noChangeShapeType="1"/>
            </p:cNvSpPr>
            <p:nvPr/>
          </p:nvSpPr>
          <p:spPr bwMode="auto">
            <a:xfrm>
              <a:off x="1111" y="2497"/>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8" name="Line 51"/>
            <p:cNvSpPr>
              <a:spLocks noChangeShapeType="1"/>
            </p:cNvSpPr>
            <p:nvPr/>
          </p:nvSpPr>
          <p:spPr bwMode="auto">
            <a:xfrm>
              <a:off x="703" y="2724"/>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9" name="Line 52"/>
            <p:cNvSpPr>
              <a:spLocks noChangeShapeType="1"/>
            </p:cNvSpPr>
            <p:nvPr/>
          </p:nvSpPr>
          <p:spPr bwMode="auto">
            <a:xfrm>
              <a:off x="703" y="2724"/>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0" name="Line 53"/>
            <p:cNvSpPr>
              <a:spLocks noChangeShapeType="1"/>
            </p:cNvSpPr>
            <p:nvPr/>
          </p:nvSpPr>
          <p:spPr bwMode="auto">
            <a:xfrm>
              <a:off x="2200" y="2724"/>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45" name="Slide Number Placeholder 44"/>
          <p:cNvSpPr>
            <a:spLocks noGrp="1"/>
          </p:cNvSpPr>
          <p:nvPr>
            <p:ph type="sldNum" sz="quarter" idx="12"/>
          </p:nvPr>
        </p:nvSpPr>
        <p:spPr/>
        <p:txBody>
          <a:bodyPr/>
          <a:lstStyle/>
          <a:p>
            <a:fld id="{708448B6-F1B9-5748-85E5-359D81A0091F}" type="slidenum">
              <a:rPr lang="en-US" smtClean="0"/>
              <a:t>14</a:t>
            </a:fld>
            <a:endParaRPr lang="en-US"/>
          </a:p>
        </p:txBody>
      </p:sp>
    </p:spTree>
    <p:extLst>
      <p:ext uri="{BB962C8B-B14F-4D97-AF65-F5344CB8AC3E}">
        <p14:creationId xmlns:p14="http://schemas.microsoft.com/office/powerpoint/2010/main" val="25985266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dissolv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US" dirty="0"/>
          </a:p>
        </p:txBody>
      </p:sp>
      <p:sp>
        <p:nvSpPr>
          <p:cNvPr id="3" name="Content Placeholder 2"/>
          <p:cNvSpPr>
            <a:spLocks noGrp="1"/>
          </p:cNvSpPr>
          <p:nvPr>
            <p:ph idx="1"/>
          </p:nvPr>
        </p:nvSpPr>
        <p:spPr>
          <a:xfrm>
            <a:off x="457200" y="1600200"/>
            <a:ext cx="8229600" cy="4886422"/>
          </a:xfrm>
        </p:spPr>
        <p:txBody>
          <a:bodyPr>
            <a:normAutofit/>
          </a:bodyPr>
          <a:lstStyle/>
          <a:p>
            <a:pPr marL="0" indent="0">
              <a:lnSpc>
                <a:spcPct val="120000"/>
              </a:lnSpc>
              <a:buNone/>
            </a:pPr>
            <a:r>
              <a:rPr lang="en-US" sz="2400" dirty="0"/>
              <a:t>This course is intended to provide a general introduction to cryptography. This introductory course will cover a number of fundamental concepts and schemes in cryptography, including: </a:t>
            </a:r>
            <a:endParaRPr lang="en-US" sz="2400" dirty="0" smtClean="0"/>
          </a:p>
          <a:p>
            <a:pPr>
              <a:lnSpc>
                <a:spcPct val="120000"/>
              </a:lnSpc>
            </a:pPr>
            <a:r>
              <a:rPr lang="en-US" sz="2400" dirty="0"/>
              <a:t>S</a:t>
            </a:r>
            <a:r>
              <a:rPr lang="en-US" sz="2400" dirty="0" smtClean="0"/>
              <a:t>ymmetric cryptography</a:t>
            </a:r>
            <a:endParaRPr lang="en-US" sz="2400" dirty="0"/>
          </a:p>
          <a:p>
            <a:pPr>
              <a:lnSpc>
                <a:spcPct val="120000"/>
              </a:lnSpc>
            </a:pPr>
            <a:r>
              <a:rPr lang="en-US" sz="2400" dirty="0"/>
              <a:t>S</a:t>
            </a:r>
            <a:r>
              <a:rPr lang="en-US" sz="2400" dirty="0" smtClean="0"/>
              <a:t>tream ciphers</a:t>
            </a:r>
            <a:endParaRPr lang="en-US" sz="2400" dirty="0"/>
          </a:p>
          <a:p>
            <a:pPr>
              <a:lnSpc>
                <a:spcPct val="120000"/>
              </a:lnSpc>
            </a:pPr>
            <a:r>
              <a:rPr lang="en-US" sz="2400" dirty="0"/>
              <a:t>B</a:t>
            </a:r>
            <a:r>
              <a:rPr lang="en-US" sz="2400" dirty="0" smtClean="0"/>
              <a:t>lock </a:t>
            </a:r>
            <a:r>
              <a:rPr lang="en-US" sz="2400" dirty="0"/>
              <a:t>ciphers, </a:t>
            </a:r>
            <a:endParaRPr lang="en-US" sz="2400" dirty="0" smtClean="0"/>
          </a:p>
          <a:p>
            <a:pPr>
              <a:lnSpc>
                <a:spcPct val="120000"/>
              </a:lnSpc>
            </a:pPr>
            <a:r>
              <a:rPr lang="en-US" sz="2400" dirty="0"/>
              <a:t>D</a:t>
            </a:r>
            <a:r>
              <a:rPr lang="en-US" sz="2400" dirty="0" smtClean="0"/>
              <a:t>ata </a:t>
            </a:r>
            <a:r>
              <a:rPr lang="en-US" sz="2400" dirty="0"/>
              <a:t>encryption standard (DES</a:t>
            </a:r>
            <a:r>
              <a:rPr lang="en-US" sz="2400" dirty="0" smtClean="0"/>
              <a:t>)</a:t>
            </a:r>
            <a:endParaRPr lang="en-US" sz="2400" dirty="0"/>
          </a:p>
          <a:p>
            <a:pPr>
              <a:lnSpc>
                <a:spcPct val="120000"/>
              </a:lnSpc>
            </a:pPr>
            <a:r>
              <a:rPr lang="en-US" sz="2400" dirty="0"/>
              <a:t>A</a:t>
            </a:r>
            <a:r>
              <a:rPr lang="en-US" sz="2400" dirty="0" smtClean="0"/>
              <a:t>dvanced </a:t>
            </a:r>
            <a:r>
              <a:rPr lang="en-US" sz="2400" dirty="0"/>
              <a:t>encryption standard (AES</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708448B6-F1B9-5748-85E5-359D81A0091F}" type="slidenum">
              <a:rPr lang="en-US" smtClean="0"/>
              <a:t>15</a:t>
            </a:fld>
            <a:endParaRPr lang="en-US"/>
          </a:p>
        </p:txBody>
      </p:sp>
    </p:spTree>
    <p:extLst>
      <p:ext uri="{BB962C8B-B14F-4D97-AF65-F5344CB8AC3E}">
        <p14:creationId xmlns:p14="http://schemas.microsoft.com/office/powerpoint/2010/main" val="210727137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 (cont.)</a:t>
            </a:r>
            <a:endParaRPr lang="en-US" dirty="0"/>
          </a:p>
        </p:txBody>
      </p:sp>
      <p:sp>
        <p:nvSpPr>
          <p:cNvPr id="3" name="Content Placeholder 2"/>
          <p:cNvSpPr>
            <a:spLocks noGrp="1"/>
          </p:cNvSpPr>
          <p:nvPr>
            <p:ph idx="1"/>
          </p:nvPr>
        </p:nvSpPr>
        <p:spPr/>
        <p:txBody>
          <a:bodyPr>
            <a:normAutofit/>
          </a:bodyPr>
          <a:lstStyle/>
          <a:p>
            <a:pPr>
              <a:lnSpc>
                <a:spcPct val="120000"/>
              </a:lnSpc>
            </a:pPr>
            <a:r>
              <a:rPr lang="en-US" sz="2400" dirty="0"/>
              <a:t>P</a:t>
            </a:r>
            <a:r>
              <a:rPr lang="en-US" sz="2400" dirty="0" smtClean="0"/>
              <a:t>ublic</a:t>
            </a:r>
            <a:r>
              <a:rPr lang="en-US" sz="2400" dirty="0"/>
              <a:t>-key </a:t>
            </a:r>
            <a:r>
              <a:rPr lang="en-US" sz="2400" dirty="0" smtClean="0"/>
              <a:t>cryptography</a:t>
            </a:r>
            <a:endParaRPr lang="en-US" sz="2400" dirty="0"/>
          </a:p>
          <a:p>
            <a:pPr>
              <a:lnSpc>
                <a:spcPct val="120000"/>
              </a:lnSpc>
            </a:pPr>
            <a:r>
              <a:rPr lang="en-US" sz="2400" dirty="0" smtClean="0"/>
              <a:t>RSA cryptosystem</a:t>
            </a:r>
          </a:p>
          <a:p>
            <a:pPr>
              <a:lnSpc>
                <a:spcPct val="120000"/>
              </a:lnSpc>
            </a:pPr>
            <a:r>
              <a:rPr lang="en-US" sz="2400" dirty="0"/>
              <a:t>D</a:t>
            </a:r>
            <a:r>
              <a:rPr lang="en-US" sz="2400" dirty="0" smtClean="0"/>
              <a:t>igital signatures</a:t>
            </a:r>
          </a:p>
          <a:p>
            <a:pPr>
              <a:lnSpc>
                <a:spcPct val="120000"/>
              </a:lnSpc>
            </a:pPr>
            <a:r>
              <a:rPr lang="en-US" sz="2400" dirty="0" smtClean="0"/>
              <a:t>Hash functions</a:t>
            </a:r>
            <a:endParaRPr lang="en-US" sz="2400" dirty="0"/>
          </a:p>
          <a:p>
            <a:pPr>
              <a:lnSpc>
                <a:spcPct val="120000"/>
              </a:lnSpc>
            </a:pPr>
            <a:r>
              <a:rPr lang="en-US" sz="2400" dirty="0" smtClean="0"/>
              <a:t>Message </a:t>
            </a:r>
            <a:r>
              <a:rPr lang="en-US" sz="2400" dirty="0"/>
              <a:t>authentication codes (MACs</a:t>
            </a:r>
            <a:r>
              <a:rPr lang="en-US" sz="2400" dirty="0" smtClean="0"/>
              <a:t>)</a:t>
            </a:r>
            <a:endParaRPr lang="en-US" sz="2400" dirty="0"/>
          </a:p>
          <a:p>
            <a:pPr>
              <a:lnSpc>
                <a:spcPct val="120000"/>
              </a:lnSpc>
            </a:pPr>
            <a:r>
              <a:rPr lang="en-US" sz="2400" dirty="0"/>
              <a:t>K</a:t>
            </a:r>
            <a:r>
              <a:rPr lang="en-US" sz="2400" dirty="0" smtClean="0"/>
              <a:t>ey establishment</a:t>
            </a:r>
          </a:p>
          <a:p>
            <a:pPr>
              <a:lnSpc>
                <a:spcPct val="120000"/>
              </a:lnSpc>
            </a:pPr>
            <a:r>
              <a:rPr lang="en-US" sz="2400" dirty="0" smtClean="0"/>
              <a:t>Other selected topics</a:t>
            </a:r>
            <a:r>
              <a:rPr lang="mr-IN" sz="2400" dirty="0" smtClean="0"/>
              <a:t>…</a:t>
            </a: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708448B6-F1B9-5748-85E5-359D81A0091F}" type="slidenum">
              <a:rPr lang="en-US" smtClean="0"/>
              <a:t>16</a:t>
            </a:fld>
            <a:endParaRPr lang="en-US"/>
          </a:p>
        </p:txBody>
      </p:sp>
    </p:spTree>
    <p:extLst>
      <p:ext uri="{BB962C8B-B14F-4D97-AF65-F5344CB8AC3E}">
        <p14:creationId xmlns:p14="http://schemas.microsoft.com/office/powerpoint/2010/main" val="220511633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&amp; Outcomes</a:t>
            </a:r>
            <a:endParaRPr lang="en-US" dirty="0"/>
          </a:p>
        </p:txBody>
      </p:sp>
      <p:sp>
        <p:nvSpPr>
          <p:cNvPr id="3" name="Content Placeholder 2"/>
          <p:cNvSpPr>
            <a:spLocks noGrp="1"/>
          </p:cNvSpPr>
          <p:nvPr>
            <p:ph idx="1"/>
          </p:nvPr>
        </p:nvSpPr>
        <p:spPr>
          <a:xfrm>
            <a:off x="457199" y="1600200"/>
            <a:ext cx="8686801" cy="4525963"/>
          </a:xfrm>
        </p:spPr>
        <p:txBody>
          <a:bodyPr>
            <a:normAutofit/>
          </a:bodyPr>
          <a:lstStyle/>
          <a:p>
            <a:pPr marL="0" indent="0">
              <a:lnSpc>
                <a:spcPct val="130000"/>
              </a:lnSpc>
              <a:buNone/>
            </a:pPr>
            <a:r>
              <a:rPr lang="en-US" sz="2400" dirty="0"/>
              <a:t>Upon successful completion of this course, students should have the knowledge to:</a:t>
            </a:r>
          </a:p>
          <a:p>
            <a:pPr marL="342900" lvl="1" indent="-342900">
              <a:lnSpc>
                <a:spcPct val="130000"/>
              </a:lnSpc>
              <a:buFont typeface="Arial"/>
              <a:buChar char="•"/>
            </a:pPr>
            <a:r>
              <a:rPr lang="en-US" dirty="0"/>
              <a:t>Understand the basic concepts </a:t>
            </a:r>
            <a:r>
              <a:rPr lang="en-US" dirty="0" smtClean="0"/>
              <a:t>of </a:t>
            </a:r>
            <a:r>
              <a:rPr lang="en-US" dirty="0"/>
              <a:t>cryptography.</a:t>
            </a:r>
          </a:p>
          <a:p>
            <a:pPr marL="342900" lvl="1" indent="-342900">
              <a:lnSpc>
                <a:spcPct val="130000"/>
              </a:lnSpc>
              <a:buFont typeface="Arial"/>
              <a:buChar char="•"/>
            </a:pPr>
            <a:r>
              <a:rPr lang="en-US" dirty="0"/>
              <a:t>Understand the main ideas, advantages, and disadvantages of various cryptosystems.</a:t>
            </a:r>
          </a:p>
          <a:p>
            <a:pPr marL="342900" lvl="1" indent="-342900">
              <a:lnSpc>
                <a:spcPct val="130000"/>
              </a:lnSpc>
              <a:buFont typeface="Arial"/>
              <a:buChar char="•"/>
            </a:pPr>
            <a:r>
              <a:rPr lang="en-US" dirty="0"/>
              <a:t>Understand various cryptosystems implementations and applications</a:t>
            </a:r>
            <a:r>
              <a:rPr lang="en-US" dirty="0" smtClean="0"/>
              <a:t>.</a:t>
            </a:r>
            <a:endParaRPr lang="en-US" dirty="0"/>
          </a:p>
        </p:txBody>
      </p:sp>
      <p:sp>
        <p:nvSpPr>
          <p:cNvPr id="4" name="Slide Number Placeholder 3"/>
          <p:cNvSpPr>
            <a:spLocks noGrp="1"/>
          </p:cNvSpPr>
          <p:nvPr>
            <p:ph type="sldNum" sz="quarter" idx="12"/>
          </p:nvPr>
        </p:nvSpPr>
        <p:spPr/>
        <p:txBody>
          <a:bodyPr/>
          <a:lstStyle/>
          <a:p>
            <a:fld id="{708448B6-F1B9-5748-85E5-359D81A0091F}" type="slidenum">
              <a:rPr lang="en-US" smtClean="0"/>
              <a:t>17</a:t>
            </a:fld>
            <a:endParaRPr lang="en-US"/>
          </a:p>
        </p:txBody>
      </p:sp>
    </p:spTree>
    <p:extLst>
      <p:ext uri="{BB962C8B-B14F-4D97-AF65-F5344CB8AC3E}">
        <p14:creationId xmlns:p14="http://schemas.microsoft.com/office/powerpoint/2010/main" val="35648053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Information</a:t>
            </a:r>
            <a:endParaRPr lang="en-US" dirty="0"/>
          </a:p>
        </p:txBody>
      </p:sp>
      <p:sp>
        <p:nvSpPr>
          <p:cNvPr id="3" name="Content Placeholder 2"/>
          <p:cNvSpPr>
            <a:spLocks noGrp="1"/>
          </p:cNvSpPr>
          <p:nvPr>
            <p:ph idx="1"/>
          </p:nvPr>
        </p:nvSpPr>
        <p:spPr>
          <a:xfrm>
            <a:off x="457199" y="1538555"/>
            <a:ext cx="8522685" cy="4886422"/>
          </a:xfrm>
        </p:spPr>
        <p:txBody>
          <a:bodyPr>
            <a:normAutofit/>
          </a:bodyPr>
          <a:lstStyle/>
          <a:p>
            <a:pPr>
              <a:lnSpc>
                <a:spcPct val="120000"/>
              </a:lnSpc>
            </a:pPr>
            <a:r>
              <a:rPr lang="en-US" sz="2400" dirty="0" smtClean="0"/>
              <a:t>CSC 8980: Cryptography</a:t>
            </a:r>
          </a:p>
          <a:p>
            <a:pPr>
              <a:lnSpc>
                <a:spcPct val="120000"/>
              </a:lnSpc>
            </a:pPr>
            <a:r>
              <a:rPr lang="en-US" sz="2400" dirty="0" smtClean="0"/>
              <a:t>Instructor: Dr. Wei (Lisa) Li</a:t>
            </a:r>
          </a:p>
          <a:p>
            <a:pPr>
              <a:lnSpc>
                <a:spcPct val="120000"/>
              </a:lnSpc>
            </a:pPr>
            <a:r>
              <a:rPr lang="en-US" sz="2400" dirty="0" smtClean="0"/>
              <a:t>Office Hours: MW </a:t>
            </a:r>
            <a:r>
              <a:rPr lang="en-US" sz="2400" dirty="0"/>
              <a:t>3</a:t>
            </a:r>
            <a:r>
              <a:rPr lang="en-US" sz="2400" dirty="0" smtClean="0"/>
              <a:t>:</a:t>
            </a:r>
            <a:r>
              <a:rPr lang="en-US" sz="2400" dirty="0"/>
              <a:t>30 pm </a:t>
            </a:r>
            <a:r>
              <a:rPr lang="en-US" sz="2400" dirty="0" smtClean="0"/>
              <a:t>-- 4:</a:t>
            </a:r>
            <a:r>
              <a:rPr lang="en-US" sz="2400" dirty="0"/>
              <a:t>30 pm </a:t>
            </a:r>
            <a:endParaRPr lang="en-US" sz="2400" dirty="0" smtClean="0"/>
          </a:p>
          <a:p>
            <a:pPr>
              <a:lnSpc>
                <a:spcPct val="120000"/>
              </a:lnSpc>
            </a:pPr>
            <a:r>
              <a:rPr lang="en-US" sz="2400" dirty="0" smtClean="0"/>
              <a:t>Office Room: Room 733, 25 Park Place</a:t>
            </a:r>
          </a:p>
          <a:p>
            <a:pPr>
              <a:lnSpc>
                <a:spcPct val="120000"/>
              </a:lnSpc>
            </a:pPr>
            <a:r>
              <a:rPr lang="en-US" sz="2400" dirty="0" smtClean="0"/>
              <a:t>Email</a:t>
            </a:r>
            <a:r>
              <a:rPr lang="en-US" sz="2400" dirty="0"/>
              <a:t>: </a:t>
            </a:r>
            <a:r>
              <a:rPr lang="en-US" sz="2400" dirty="0">
                <a:hlinkClick r:id="rId2"/>
              </a:rPr>
              <a:t>wli28@</a:t>
            </a:r>
            <a:r>
              <a:rPr lang="en-US" sz="2400" dirty="0" smtClean="0">
                <a:hlinkClick r:id="rId2"/>
              </a:rPr>
              <a:t>gsu.edu</a:t>
            </a:r>
            <a:endParaRPr lang="en-US" sz="2400" dirty="0" smtClean="0"/>
          </a:p>
          <a:p>
            <a:pPr>
              <a:lnSpc>
                <a:spcPct val="120000"/>
              </a:lnSpc>
            </a:pPr>
            <a:r>
              <a:rPr lang="en-US" sz="2400" dirty="0" smtClean="0"/>
              <a:t>Phone: (404) 413-6658</a:t>
            </a:r>
          </a:p>
          <a:p>
            <a:pPr>
              <a:lnSpc>
                <a:spcPct val="120000"/>
              </a:lnSpc>
            </a:pPr>
            <a:r>
              <a:rPr lang="en-US" sz="2400" dirty="0" smtClean="0"/>
              <a:t>TA: </a:t>
            </a:r>
            <a:r>
              <a:rPr lang="en-US" sz="2400" dirty="0" err="1"/>
              <a:t>Suganya</a:t>
            </a:r>
            <a:r>
              <a:rPr lang="en-US" sz="2400" dirty="0"/>
              <a:t> </a:t>
            </a:r>
            <a:r>
              <a:rPr lang="en-US" sz="2400" dirty="0" err="1"/>
              <a:t>Gunanathan</a:t>
            </a:r>
            <a:endParaRPr lang="en-US" sz="2400" dirty="0" smtClean="0"/>
          </a:p>
          <a:p>
            <a:pPr lvl="1">
              <a:lnSpc>
                <a:spcPct val="120000"/>
              </a:lnSpc>
            </a:pPr>
            <a:r>
              <a:rPr lang="en-US" sz="2000" dirty="0" smtClean="0"/>
              <a:t>Email: </a:t>
            </a:r>
            <a:r>
              <a:rPr lang="en-US" sz="2000" dirty="0">
                <a:hlinkClick r:id="rId3"/>
              </a:rPr>
              <a:t>sgunanathan1@</a:t>
            </a:r>
            <a:r>
              <a:rPr lang="en-US" sz="2000" dirty="0" smtClean="0">
                <a:hlinkClick r:id="rId3"/>
              </a:rPr>
              <a:t>student.gsu.edu</a:t>
            </a:r>
            <a:endParaRPr lang="en-US" sz="2000" dirty="0" smtClean="0"/>
          </a:p>
          <a:p>
            <a:pPr lvl="1">
              <a:lnSpc>
                <a:spcPct val="120000"/>
              </a:lnSpc>
            </a:pPr>
            <a:r>
              <a:rPr lang="en-US" sz="2000" dirty="0" smtClean="0"/>
              <a:t>Office Hours: TR 3:15 pm </a:t>
            </a:r>
            <a:r>
              <a:rPr lang="mr-IN" sz="2000" dirty="0" smtClean="0"/>
              <a:t>–</a:t>
            </a:r>
            <a:r>
              <a:rPr lang="en-US" sz="2000" dirty="0" smtClean="0"/>
              <a:t> 5:15 pm</a:t>
            </a:r>
          </a:p>
          <a:p>
            <a:pPr lvl="1">
              <a:lnSpc>
                <a:spcPct val="120000"/>
              </a:lnSpc>
            </a:pPr>
            <a:r>
              <a:rPr lang="en-US" sz="2000" dirty="0" smtClean="0"/>
              <a:t>Office Room: TBA</a:t>
            </a:r>
            <a:endParaRPr lang="en-US" sz="2400" dirty="0"/>
          </a:p>
        </p:txBody>
      </p:sp>
      <p:sp>
        <p:nvSpPr>
          <p:cNvPr id="4" name="Slide Number Placeholder 3"/>
          <p:cNvSpPr>
            <a:spLocks noGrp="1"/>
          </p:cNvSpPr>
          <p:nvPr>
            <p:ph type="sldNum" sz="quarter" idx="12"/>
          </p:nvPr>
        </p:nvSpPr>
        <p:spPr/>
        <p:txBody>
          <a:bodyPr/>
          <a:lstStyle/>
          <a:p>
            <a:fld id="{708448B6-F1B9-5748-85E5-359D81A0091F}" type="slidenum">
              <a:rPr lang="en-US" smtClean="0"/>
              <a:t>2</a:t>
            </a:fld>
            <a:endParaRPr lang="en-US"/>
          </a:p>
        </p:txBody>
      </p:sp>
    </p:spTree>
    <p:extLst>
      <p:ext uri="{BB962C8B-B14F-4D97-AF65-F5344CB8AC3E}">
        <p14:creationId xmlns:p14="http://schemas.microsoft.com/office/powerpoint/2010/main" val="113410510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 (required)</a:t>
            </a:r>
            <a:endParaRPr lang="en-US" dirty="0"/>
          </a:p>
        </p:txBody>
      </p:sp>
      <p:sp>
        <p:nvSpPr>
          <p:cNvPr id="3" name="Content Placeholder 2"/>
          <p:cNvSpPr>
            <a:spLocks noGrp="1"/>
          </p:cNvSpPr>
          <p:nvPr>
            <p:ph idx="1"/>
          </p:nvPr>
        </p:nvSpPr>
        <p:spPr>
          <a:xfrm>
            <a:off x="3718369" y="2518322"/>
            <a:ext cx="4952402" cy="2610296"/>
          </a:xfrm>
        </p:spPr>
        <p:txBody>
          <a:bodyPr>
            <a:noAutofit/>
          </a:bodyPr>
          <a:lstStyle/>
          <a:p>
            <a:pPr marL="0" indent="0">
              <a:lnSpc>
                <a:spcPct val="130000"/>
              </a:lnSpc>
              <a:buNone/>
            </a:pPr>
            <a:r>
              <a:rPr lang="en-US" sz="2400" dirty="0" smtClean="0">
                <a:solidFill>
                  <a:srgbClr val="0000FF"/>
                </a:solidFill>
              </a:rPr>
              <a:t>	“</a:t>
            </a:r>
            <a:r>
              <a:rPr lang="en-US" sz="2400" i="1" dirty="0">
                <a:solidFill>
                  <a:srgbClr val="0000FF"/>
                </a:solidFill>
              </a:rPr>
              <a:t>Understanding Cryptography</a:t>
            </a:r>
            <a:r>
              <a:rPr lang="en-US" sz="2400" dirty="0" smtClean="0">
                <a:solidFill>
                  <a:srgbClr val="0000FF"/>
                </a:solidFill>
              </a:rPr>
              <a:t>”</a:t>
            </a:r>
            <a:endParaRPr lang="en-US" sz="2400" dirty="0" smtClean="0"/>
          </a:p>
          <a:p>
            <a:pPr marL="0" indent="0">
              <a:lnSpc>
                <a:spcPct val="130000"/>
              </a:lnSpc>
              <a:buNone/>
            </a:pPr>
            <a:r>
              <a:rPr lang="en-US" sz="2400" dirty="0" smtClean="0"/>
              <a:t>	by </a:t>
            </a:r>
            <a:r>
              <a:rPr lang="en-US" sz="2400" dirty="0"/>
              <a:t>Dr.-</a:t>
            </a:r>
            <a:r>
              <a:rPr lang="en-US" sz="2400" dirty="0" err="1"/>
              <a:t>Ing</a:t>
            </a:r>
            <a:r>
              <a:rPr lang="en-US" sz="2400" dirty="0"/>
              <a:t>. </a:t>
            </a:r>
            <a:r>
              <a:rPr lang="en-US" sz="2400" dirty="0" err="1"/>
              <a:t>Christof</a:t>
            </a:r>
            <a:r>
              <a:rPr lang="en-US" sz="2400" dirty="0"/>
              <a:t> </a:t>
            </a:r>
            <a:r>
              <a:rPr lang="en-US" sz="2400" dirty="0" err="1"/>
              <a:t>Paar</a:t>
            </a:r>
            <a:r>
              <a:rPr lang="en-US" sz="2400" dirty="0"/>
              <a:t> </a:t>
            </a:r>
            <a:endParaRPr lang="en-US" sz="2400" dirty="0" smtClean="0"/>
          </a:p>
          <a:p>
            <a:pPr marL="0" indent="0">
              <a:lnSpc>
                <a:spcPct val="130000"/>
              </a:lnSpc>
              <a:buNone/>
            </a:pPr>
            <a:r>
              <a:rPr lang="en-US" sz="2400" dirty="0"/>
              <a:t>	</a:t>
            </a:r>
            <a:r>
              <a:rPr lang="en-US" sz="2400" dirty="0" smtClean="0"/>
              <a:t>and </a:t>
            </a:r>
            <a:r>
              <a:rPr lang="en-US" sz="2400" dirty="0"/>
              <a:t>Dr.-</a:t>
            </a:r>
            <a:r>
              <a:rPr lang="en-US" sz="2400" dirty="0" err="1"/>
              <a:t>Ing</a:t>
            </a:r>
            <a:r>
              <a:rPr lang="en-US" sz="2400" dirty="0"/>
              <a:t>. Jan </a:t>
            </a:r>
            <a:r>
              <a:rPr lang="en-US" sz="2400" dirty="0" err="1"/>
              <a:t>Pelzl</a:t>
            </a:r>
            <a:r>
              <a:rPr lang="en-US" sz="2400" dirty="0"/>
              <a:t>, </a:t>
            </a:r>
            <a:endParaRPr lang="en-US" sz="2400" dirty="0" smtClean="0"/>
          </a:p>
          <a:p>
            <a:pPr marL="0" indent="0">
              <a:lnSpc>
                <a:spcPct val="130000"/>
              </a:lnSpc>
              <a:buNone/>
            </a:pPr>
            <a:r>
              <a:rPr lang="en-US" sz="2400" dirty="0"/>
              <a:t> </a:t>
            </a:r>
            <a:r>
              <a:rPr lang="en-US" sz="2400" dirty="0" smtClean="0"/>
              <a:t>     Springer, 2010</a:t>
            </a:r>
            <a:r>
              <a:rPr lang="en-US" sz="2400" dirty="0"/>
              <a:t>. </a:t>
            </a:r>
            <a:endParaRPr lang="en-US" sz="2400" dirty="0" smtClean="0"/>
          </a:p>
          <a:p>
            <a:pPr marL="0" indent="0">
              <a:lnSpc>
                <a:spcPct val="130000"/>
              </a:lnSpc>
              <a:buNone/>
            </a:pPr>
            <a:endParaRPr lang="en-US" sz="2400" dirty="0"/>
          </a:p>
          <a:p>
            <a:pPr marL="0" indent="0">
              <a:lnSpc>
                <a:spcPct val="130000"/>
              </a:lnSpc>
              <a:buNone/>
            </a:pPr>
            <a:endParaRPr lang="en-US" sz="1000" dirty="0"/>
          </a:p>
          <a:p>
            <a:pPr marL="0" indent="0">
              <a:lnSpc>
                <a:spcPct val="130000"/>
              </a:lnSpc>
              <a:buNone/>
            </a:pPr>
            <a:endParaRPr lang="en-US" sz="2400" dirty="0"/>
          </a:p>
          <a:p>
            <a:pPr>
              <a:lnSpc>
                <a:spcPct val="130000"/>
              </a:lnSpc>
            </a:pPr>
            <a:endParaRPr lang="en-US" sz="2400" dirty="0" smtClean="0"/>
          </a:p>
          <a:p>
            <a:pPr>
              <a:lnSpc>
                <a:spcPct val="130000"/>
              </a:lnSpc>
            </a:pPr>
            <a:endParaRPr lang="en-US" sz="2400" dirty="0"/>
          </a:p>
        </p:txBody>
      </p:sp>
      <p:sp>
        <p:nvSpPr>
          <p:cNvPr id="4" name="Slide Number Placeholder 3"/>
          <p:cNvSpPr>
            <a:spLocks noGrp="1"/>
          </p:cNvSpPr>
          <p:nvPr>
            <p:ph type="sldNum" sz="quarter" idx="12"/>
          </p:nvPr>
        </p:nvSpPr>
        <p:spPr/>
        <p:txBody>
          <a:bodyPr/>
          <a:lstStyle/>
          <a:p>
            <a:fld id="{708448B6-F1B9-5748-85E5-359D81A0091F}" type="slidenum">
              <a:rPr lang="en-US" smtClean="0"/>
              <a:t>3</a:t>
            </a:fld>
            <a:endParaRPr lang="en-US"/>
          </a:p>
        </p:txBody>
      </p:sp>
      <p:pic>
        <p:nvPicPr>
          <p:cNvPr id="6" name="Picture 11" descr="Paar_Pelz_only Titlepage"/>
          <p:cNvPicPr>
            <a:picLocks noChangeAspect="1" noChangeArrowheads="1"/>
          </p:cNvPicPr>
          <p:nvPr/>
        </p:nvPicPr>
        <p:blipFill>
          <a:blip r:embed="rId2">
            <a:lum bright="22000"/>
            <a:extLst>
              <a:ext uri="{28A0092B-C50C-407E-A947-70E740481C1C}">
                <a14:useLocalDpi xmlns:a14="http://schemas.microsoft.com/office/drawing/2010/main" val="0"/>
              </a:ext>
            </a:extLst>
          </a:blip>
          <a:srcRect/>
          <a:stretch>
            <a:fillRect/>
          </a:stretch>
        </p:blipFill>
        <p:spPr bwMode="auto">
          <a:xfrm>
            <a:off x="946817" y="1905964"/>
            <a:ext cx="264145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5274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 (optional)</a:t>
            </a:r>
            <a:endParaRPr lang="en-US" dirty="0"/>
          </a:p>
        </p:txBody>
      </p:sp>
      <p:sp>
        <p:nvSpPr>
          <p:cNvPr id="3" name="Content Placeholder 2"/>
          <p:cNvSpPr>
            <a:spLocks noGrp="1"/>
          </p:cNvSpPr>
          <p:nvPr>
            <p:ph idx="1"/>
          </p:nvPr>
        </p:nvSpPr>
        <p:spPr>
          <a:xfrm>
            <a:off x="457200" y="1602142"/>
            <a:ext cx="8229600" cy="5126116"/>
          </a:xfrm>
        </p:spPr>
        <p:txBody>
          <a:bodyPr>
            <a:normAutofit fontScale="92500"/>
          </a:bodyPr>
          <a:lstStyle/>
          <a:p>
            <a:pPr>
              <a:lnSpc>
                <a:spcPct val="120000"/>
              </a:lnSpc>
              <a:buFontTx/>
              <a:buNone/>
            </a:pPr>
            <a:r>
              <a:rPr lang="en-US" b="1" dirty="0">
                <a:latin typeface="Arial" charset="0"/>
              </a:rPr>
              <a:t>Addition to Understanding </a:t>
            </a:r>
            <a:r>
              <a:rPr lang="en-US" b="1" dirty="0" smtClean="0">
                <a:latin typeface="Arial" charset="0"/>
              </a:rPr>
              <a:t>Cryptography</a:t>
            </a:r>
            <a:endParaRPr lang="en-US" dirty="0">
              <a:latin typeface="Arial" charset="0"/>
            </a:endParaRPr>
          </a:p>
          <a:p>
            <a:pPr>
              <a:lnSpc>
                <a:spcPct val="120000"/>
              </a:lnSpc>
            </a:pPr>
            <a:r>
              <a:rPr lang="en-US" sz="2400" dirty="0" err="1">
                <a:latin typeface="Arial" charset="0"/>
              </a:rPr>
              <a:t>A.Menezes</a:t>
            </a:r>
            <a:r>
              <a:rPr lang="en-US" sz="2400" dirty="0">
                <a:latin typeface="Arial" charset="0"/>
              </a:rPr>
              <a:t>, P. van </a:t>
            </a:r>
            <a:r>
              <a:rPr lang="en-US" sz="2400" dirty="0" err="1">
                <a:latin typeface="Arial" charset="0"/>
              </a:rPr>
              <a:t>Oorschot</a:t>
            </a:r>
            <a:r>
              <a:rPr lang="en-US" sz="2400" dirty="0">
                <a:latin typeface="Arial" charset="0"/>
              </a:rPr>
              <a:t>, S.  Vanstone, </a:t>
            </a:r>
            <a:r>
              <a:rPr lang="en-US" sz="2400" i="1" dirty="0">
                <a:latin typeface="Arial" charset="0"/>
              </a:rPr>
              <a:t>Handbook of Applied Cryptography</a:t>
            </a:r>
            <a:r>
              <a:rPr lang="en-US" sz="2400" dirty="0">
                <a:latin typeface="Arial" charset="0"/>
              </a:rPr>
              <a:t>. CRC Press, October 1996.</a:t>
            </a:r>
          </a:p>
          <a:p>
            <a:pPr>
              <a:lnSpc>
                <a:spcPct val="120000"/>
              </a:lnSpc>
              <a:buFontTx/>
              <a:buNone/>
            </a:pPr>
            <a:endParaRPr lang="en-US" sz="1400" b="1" dirty="0">
              <a:latin typeface="Arial" charset="0"/>
            </a:endParaRPr>
          </a:p>
          <a:p>
            <a:pPr>
              <a:lnSpc>
                <a:spcPct val="120000"/>
              </a:lnSpc>
              <a:buFontTx/>
              <a:buNone/>
            </a:pPr>
            <a:r>
              <a:rPr lang="en-US" b="1" dirty="0">
                <a:latin typeface="Arial" charset="0"/>
              </a:rPr>
              <a:t>History of Cryptography (great bedtime reading)</a:t>
            </a:r>
          </a:p>
          <a:p>
            <a:pPr>
              <a:lnSpc>
                <a:spcPct val="120000"/>
              </a:lnSpc>
            </a:pPr>
            <a:r>
              <a:rPr lang="en-US" sz="2400" dirty="0">
                <a:latin typeface="Arial" charset="0"/>
              </a:rPr>
              <a:t>S. Singh, </a:t>
            </a:r>
            <a:r>
              <a:rPr lang="en-GB" sz="2400" i="1" dirty="0">
                <a:latin typeface="Arial" charset="0"/>
              </a:rPr>
              <a:t>The Code Book: The Science of Secrecy from Ancient Egypt to Quantum Cryptography, </a:t>
            </a:r>
            <a:r>
              <a:rPr lang="en-US" sz="2400" dirty="0">
                <a:latin typeface="Arial" charset="0"/>
              </a:rPr>
              <a:t>Anchor, 2000.</a:t>
            </a:r>
          </a:p>
          <a:p>
            <a:pPr>
              <a:lnSpc>
                <a:spcPct val="120000"/>
              </a:lnSpc>
            </a:pPr>
            <a:r>
              <a:rPr lang="en-US" sz="2400" dirty="0">
                <a:latin typeface="Arial" charset="0"/>
              </a:rPr>
              <a:t>D. Kahn, </a:t>
            </a:r>
            <a:r>
              <a:rPr lang="en-US" sz="2400" i="1" dirty="0">
                <a:latin typeface="Arial" charset="0"/>
              </a:rPr>
              <a:t>The </a:t>
            </a:r>
            <a:r>
              <a:rPr lang="en-US" sz="2400" i="1" dirty="0" err="1">
                <a:latin typeface="Arial" charset="0"/>
              </a:rPr>
              <a:t>Codebreakers</a:t>
            </a:r>
            <a:r>
              <a:rPr lang="en-US" sz="2400" i="1" dirty="0">
                <a:latin typeface="Arial" charset="0"/>
              </a:rPr>
              <a:t>: The Comprehensive History of Secret Communication from Ancient Times to the Internet</a:t>
            </a:r>
            <a:r>
              <a:rPr lang="en-US" sz="2400" dirty="0">
                <a:latin typeface="Arial" charset="0"/>
              </a:rPr>
              <a:t>. 2nd edition, Scribner, 1996.</a:t>
            </a:r>
            <a:br>
              <a:rPr lang="en-US" sz="2400" dirty="0">
                <a:latin typeface="Arial" charset="0"/>
              </a:rPr>
            </a:br>
            <a:endParaRPr lang="en-US" sz="2400" dirty="0">
              <a:latin typeface="Arial" charset="0"/>
            </a:endParaRPr>
          </a:p>
        </p:txBody>
      </p:sp>
      <p:sp>
        <p:nvSpPr>
          <p:cNvPr id="4" name="Slide Number Placeholder 3"/>
          <p:cNvSpPr>
            <a:spLocks noGrp="1"/>
          </p:cNvSpPr>
          <p:nvPr>
            <p:ph type="sldNum" sz="quarter" idx="12"/>
          </p:nvPr>
        </p:nvSpPr>
        <p:spPr/>
        <p:txBody>
          <a:bodyPr/>
          <a:lstStyle/>
          <a:p>
            <a:fld id="{708448B6-F1B9-5748-85E5-359D81A0091F}" type="slidenum">
              <a:rPr lang="en-US" smtClean="0"/>
              <a:t>4</a:t>
            </a:fld>
            <a:endParaRPr lang="en-US"/>
          </a:p>
        </p:txBody>
      </p:sp>
    </p:spTree>
    <p:extLst>
      <p:ext uri="{BB962C8B-B14F-4D97-AF65-F5344CB8AC3E}">
        <p14:creationId xmlns:p14="http://schemas.microsoft.com/office/powerpoint/2010/main" val="29668896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Policy</a:t>
            </a:r>
            <a:endParaRPr lang="en-US" dirty="0"/>
          </a:p>
        </p:txBody>
      </p:sp>
      <p:sp>
        <p:nvSpPr>
          <p:cNvPr id="3" name="Content Placeholder 2"/>
          <p:cNvSpPr>
            <a:spLocks noGrp="1"/>
          </p:cNvSpPr>
          <p:nvPr>
            <p:ph idx="1"/>
          </p:nvPr>
        </p:nvSpPr>
        <p:spPr>
          <a:xfrm>
            <a:off x="506520" y="1611851"/>
            <a:ext cx="8296874" cy="5045961"/>
          </a:xfrm>
        </p:spPr>
        <p:txBody>
          <a:bodyPr>
            <a:normAutofit/>
          </a:bodyPr>
          <a:lstStyle/>
          <a:p>
            <a:pPr>
              <a:lnSpc>
                <a:spcPct val="120000"/>
              </a:lnSpc>
            </a:pPr>
            <a:r>
              <a:rPr lang="en-US" dirty="0" smtClean="0"/>
              <a:t>Grading Policy:</a:t>
            </a:r>
          </a:p>
          <a:p>
            <a:pPr marL="0" indent="0">
              <a:lnSpc>
                <a:spcPct val="120000"/>
              </a:lnSpc>
              <a:buNone/>
            </a:pPr>
            <a:r>
              <a:rPr lang="en-US" sz="2400" dirty="0"/>
              <a:t>	</a:t>
            </a:r>
            <a:r>
              <a:rPr lang="en-US" sz="2400" dirty="0" smtClean="0"/>
              <a:t>Attendance											10%</a:t>
            </a:r>
          </a:p>
          <a:p>
            <a:pPr marL="0" indent="0">
              <a:lnSpc>
                <a:spcPct val="120000"/>
              </a:lnSpc>
              <a:buNone/>
            </a:pPr>
            <a:r>
              <a:rPr lang="en-US" sz="2400" dirty="0"/>
              <a:t>	</a:t>
            </a:r>
            <a:r>
              <a:rPr lang="en-US" sz="2400" dirty="0" smtClean="0"/>
              <a:t>Homework Assignment</a:t>
            </a:r>
            <a:r>
              <a:rPr lang="en-US" sz="2400" dirty="0"/>
              <a:t>	</a:t>
            </a:r>
            <a:r>
              <a:rPr lang="en-US" sz="2400" dirty="0" smtClean="0"/>
              <a:t>							30%</a:t>
            </a:r>
          </a:p>
          <a:p>
            <a:pPr marL="0" indent="0">
              <a:lnSpc>
                <a:spcPct val="120000"/>
              </a:lnSpc>
              <a:buNone/>
            </a:pPr>
            <a:r>
              <a:rPr lang="en-US" sz="2400" dirty="0"/>
              <a:t>	</a:t>
            </a:r>
            <a:r>
              <a:rPr lang="en-US" sz="2400" dirty="0" smtClean="0"/>
              <a:t>Quiz (TBA)        										30%</a:t>
            </a:r>
          </a:p>
          <a:p>
            <a:pPr marL="0" indent="0">
              <a:lnSpc>
                <a:spcPct val="120000"/>
              </a:lnSpc>
              <a:buNone/>
            </a:pPr>
            <a:r>
              <a:rPr lang="en-US" sz="2400" dirty="0"/>
              <a:t>	</a:t>
            </a:r>
            <a:r>
              <a:rPr lang="en-US" sz="2400" dirty="0" smtClean="0"/>
              <a:t>Final Project (TBA)            							30%</a:t>
            </a:r>
          </a:p>
          <a:p>
            <a:pPr lvl="0">
              <a:lnSpc>
                <a:spcPct val="120000"/>
              </a:lnSpc>
            </a:pPr>
            <a:r>
              <a:rPr lang="en-US" dirty="0"/>
              <a:t>Late-Submission Policy</a:t>
            </a:r>
            <a:endParaRPr lang="en-US" sz="2400" dirty="0"/>
          </a:p>
          <a:p>
            <a:pPr lvl="1">
              <a:lnSpc>
                <a:spcPct val="120000"/>
              </a:lnSpc>
            </a:pPr>
            <a:r>
              <a:rPr lang="en-US" dirty="0"/>
              <a:t>For each late submission, 10% will be deducted from your score.</a:t>
            </a:r>
          </a:p>
          <a:p>
            <a:pPr lvl="1">
              <a:lnSpc>
                <a:spcPct val="120000"/>
              </a:lnSpc>
            </a:pPr>
            <a:r>
              <a:rPr lang="en-US" dirty="0"/>
              <a:t>Assignments will NOT be accepted after one </a:t>
            </a:r>
            <a:r>
              <a:rPr lang="en-US" dirty="0" smtClean="0"/>
              <a:t>week</a:t>
            </a:r>
            <a:endParaRPr lang="en-US" sz="2400" dirty="0"/>
          </a:p>
          <a:p>
            <a:pPr marL="0" indent="0">
              <a:lnSpc>
                <a:spcPct val="120000"/>
              </a:lnSpc>
              <a:buNone/>
            </a:pPr>
            <a:endParaRPr lang="en-US" sz="2400" dirty="0"/>
          </a:p>
          <a:p>
            <a:pPr>
              <a:lnSpc>
                <a:spcPct val="120000"/>
              </a:lnSpc>
            </a:pPr>
            <a:endParaRPr lang="en-US" sz="2400" dirty="0" smtClean="0"/>
          </a:p>
          <a:p>
            <a:pPr>
              <a:lnSpc>
                <a:spcPct val="120000"/>
              </a:lnSpc>
            </a:pPr>
            <a:endParaRPr lang="en-US" sz="2400" dirty="0"/>
          </a:p>
        </p:txBody>
      </p:sp>
      <p:sp>
        <p:nvSpPr>
          <p:cNvPr id="4" name="Slide Number Placeholder 3"/>
          <p:cNvSpPr>
            <a:spLocks noGrp="1"/>
          </p:cNvSpPr>
          <p:nvPr>
            <p:ph type="sldNum" sz="quarter" idx="12"/>
          </p:nvPr>
        </p:nvSpPr>
        <p:spPr/>
        <p:txBody>
          <a:bodyPr/>
          <a:lstStyle/>
          <a:p>
            <a:fld id="{708448B6-F1B9-5748-85E5-359D81A0091F}" type="slidenum">
              <a:rPr lang="en-US" smtClean="0"/>
              <a:t>5</a:t>
            </a:fld>
            <a:endParaRPr lang="en-US"/>
          </a:p>
        </p:txBody>
      </p:sp>
    </p:spTree>
    <p:extLst>
      <p:ext uri="{BB962C8B-B14F-4D97-AF65-F5344CB8AC3E}">
        <p14:creationId xmlns:p14="http://schemas.microsoft.com/office/powerpoint/2010/main" val="14954192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Policy (cont.)</a:t>
            </a:r>
            <a:endParaRPr lang="en-US" dirty="0"/>
          </a:p>
        </p:txBody>
      </p:sp>
      <p:sp>
        <p:nvSpPr>
          <p:cNvPr id="3" name="Content Placeholder 2"/>
          <p:cNvSpPr>
            <a:spLocks noGrp="1"/>
          </p:cNvSpPr>
          <p:nvPr>
            <p:ph idx="1"/>
          </p:nvPr>
        </p:nvSpPr>
        <p:spPr>
          <a:xfrm>
            <a:off x="457199" y="1600200"/>
            <a:ext cx="8522685" cy="4775886"/>
          </a:xfrm>
        </p:spPr>
        <p:txBody>
          <a:bodyPr>
            <a:normAutofit/>
          </a:bodyPr>
          <a:lstStyle/>
          <a:p>
            <a:pPr lvl="0">
              <a:lnSpc>
                <a:spcPct val="120000"/>
              </a:lnSpc>
            </a:pPr>
            <a:r>
              <a:rPr lang="en-US" dirty="0" smtClean="0"/>
              <a:t>Make</a:t>
            </a:r>
            <a:r>
              <a:rPr lang="en-US" dirty="0"/>
              <a:t>-Up </a:t>
            </a:r>
            <a:r>
              <a:rPr lang="en-US" dirty="0" smtClean="0"/>
              <a:t>Quiz</a:t>
            </a:r>
            <a:endParaRPr lang="en-US" sz="2400" dirty="0"/>
          </a:p>
          <a:p>
            <a:pPr marL="0" indent="0">
              <a:lnSpc>
                <a:spcPct val="120000"/>
              </a:lnSpc>
              <a:buNone/>
            </a:pPr>
            <a:r>
              <a:rPr lang="en-US" dirty="0" smtClean="0"/>
              <a:t>	</a:t>
            </a:r>
            <a:r>
              <a:rPr lang="en-US" sz="2400" dirty="0" smtClean="0"/>
              <a:t>Make </a:t>
            </a:r>
            <a:r>
              <a:rPr lang="en-US" sz="2400" dirty="0"/>
              <a:t>up </a:t>
            </a:r>
            <a:r>
              <a:rPr lang="en-US" sz="2400" dirty="0" smtClean="0"/>
              <a:t>quiz </a:t>
            </a:r>
            <a:r>
              <a:rPr lang="en-US" sz="2400" dirty="0"/>
              <a:t>will be given only for absences discussed with the instructor prior to the exam. If no arrangements are made, your grade will be a ZERO.</a:t>
            </a:r>
          </a:p>
          <a:p>
            <a:pPr marL="0" indent="0">
              <a:lnSpc>
                <a:spcPct val="120000"/>
              </a:lnSpc>
              <a:buNone/>
            </a:pPr>
            <a:endParaRPr lang="en-US" sz="2400" dirty="0" smtClean="0"/>
          </a:p>
        </p:txBody>
      </p:sp>
      <p:sp>
        <p:nvSpPr>
          <p:cNvPr id="4" name="Slide Number Placeholder 3"/>
          <p:cNvSpPr>
            <a:spLocks noGrp="1"/>
          </p:cNvSpPr>
          <p:nvPr>
            <p:ph type="sldNum" sz="quarter" idx="12"/>
          </p:nvPr>
        </p:nvSpPr>
        <p:spPr/>
        <p:txBody>
          <a:bodyPr/>
          <a:lstStyle/>
          <a:p>
            <a:fld id="{708448B6-F1B9-5748-85E5-359D81A0091F}" type="slidenum">
              <a:rPr lang="en-US" smtClean="0"/>
              <a:t>6</a:t>
            </a:fld>
            <a:endParaRPr lang="en-US"/>
          </a:p>
        </p:txBody>
      </p:sp>
    </p:spTree>
    <p:extLst>
      <p:ext uri="{BB962C8B-B14F-4D97-AF65-F5344CB8AC3E}">
        <p14:creationId xmlns:p14="http://schemas.microsoft.com/office/powerpoint/2010/main" val="404001977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91622"/>
            <a:ext cx="8229600" cy="3501496"/>
          </a:xfrm>
        </p:spPr>
        <p:txBody>
          <a:bodyPr>
            <a:normAutofit/>
          </a:bodyPr>
          <a:lstStyle/>
          <a:p>
            <a:pPr marL="0" indent="0">
              <a:buNone/>
            </a:pPr>
            <a:r>
              <a:rPr lang="en-US" sz="4000" b="1" dirty="0" smtClean="0"/>
              <a:t>What is security?</a:t>
            </a:r>
          </a:p>
          <a:p>
            <a:pPr marL="0" indent="0">
              <a:buNone/>
            </a:pPr>
            <a:endParaRPr lang="en-US" sz="3200" b="1" dirty="0" smtClean="0"/>
          </a:p>
          <a:p>
            <a:pPr marL="0" indent="0">
              <a:buNone/>
            </a:pPr>
            <a:r>
              <a:rPr lang="en-US" sz="4000" b="1" dirty="0" smtClean="0"/>
              <a:t>What should be considered to ensure security?</a:t>
            </a:r>
            <a:endParaRPr lang="en-US" sz="4000" b="1" dirty="0"/>
          </a:p>
        </p:txBody>
      </p:sp>
      <p:sp>
        <p:nvSpPr>
          <p:cNvPr id="4" name="Slide Number Placeholder 3"/>
          <p:cNvSpPr>
            <a:spLocks noGrp="1"/>
          </p:cNvSpPr>
          <p:nvPr>
            <p:ph type="sldNum" sz="quarter" idx="12"/>
          </p:nvPr>
        </p:nvSpPr>
        <p:spPr/>
        <p:txBody>
          <a:bodyPr/>
          <a:lstStyle/>
          <a:p>
            <a:fld id="{708448B6-F1B9-5748-85E5-359D81A0091F}" type="slidenum">
              <a:rPr lang="en-US" smtClean="0"/>
              <a:t>7</a:t>
            </a:fld>
            <a:endParaRPr lang="en-US"/>
          </a:p>
        </p:txBody>
      </p:sp>
    </p:spTree>
    <p:extLst>
      <p:ext uri="{BB962C8B-B14F-4D97-AF65-F5344CB8AC3E}">
        <p14:creationId xmlns:p14="http://schemas.microsoft.com/office/powerpoint/2010/main" val="14579085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vs. Privacy</a:t>
            </a:r>
            <a:endParaRPr lang="en-US" dirty="0"/>
          </a:p>
        </p:txBody>
      </p:sp>
      <p:grpSp>
        <p:nvGrpSpPr>
          <p:cNvPr id="20" name="Group 19"/>
          <p:cNvGrpSpPr/>
          <p:nvPr/>
        </p:nvGrpSpPr>
        <p:grpSpPr>
          <a:xfrm>
            <a:off x="582946" y="1377207"/>
            <a:ext cx="4572000" cy="5023000"/>
            <a:chOff x="670957" y="1377207"/>
            <a:chExt cx="4572000" cy="5023000"/>
          </a:xfrm>
        </p:grpSpPr>
        <p:sp>
          <p:nvSpPr>
            <p:cNvPr id="5" name="TextBox 4"/>
            <p:cNvSpPr txBox="1"/>
            <p:nvPr/>
          </p:nvSpPr>
          <p:spPr>
            <a:xfrm>
              <a:off x="2257905" y="1377207"/>
              <a:ext cx="1402948" cy="461665"/>
            </a:xfrm>
            <a:prstGeom prst="rect">
              <a:avLst/>
            </a:prstGeom>
            <a:noFill/>
          </p:spPr>
          <p:txBody>
            <a:bodyPr wrap="none" rtlCol="0">
              <a:spAutoFit/>
            </a:bodyPr>
            <a:lstStyle/>
            <a:p>
              <a:pPr algn="ctr"/>
              <a:r>
                <a:rPr lang="en-US" sz="2400" b="1" dirty="0" smtClean="0">
                  <a:solidFill>
                    <a:srgbClr val="FF0000"/>
                  </a:solidFill>
                  <a:latin typeface="Arial"/>
                  <a:cs typeface="Arial"/>
                </a:rPr>
                <a:t>Security</a:t>
              </a:r>
              <a:endParaRPr lang="en-US" sz="2400" b="1" dirty="0">
                <a:solidFill>
                  <a:srgbClr val="FF0000"/>
                </a:solidFill>
                <a:latin typeface="Arial"/>
                <a:cs typeface="Arial"/>
              </a:endParaRPr>
            </a:p>
          </p:txBody>
        </p:sp>
        <p:grpSp>
          <p:nvGrpSpPr>
            <p:cNvPr id="11" name="Group 10"/>
            <p:cNvGrpSpPr/>
            <p:nvPr/>
          </p:nvGrpSpPr>
          <p:grpSpPr>
            <a:xfrm>
              <a:off x="670957" y="1828207"/>
              <a:ext cx="4572000" cy="4572000"/>
              <a:chOff x="670957" y="2343782"/>
              <a:chExt cx="4572000" cy="4572000"/>
            </a:xfrm>
          </p:grpSpPr>
          <p:sp>
            <p:nvSpPr>
              <p:cNvPr id="4" name="Oval 3"/>
              <p:cNvSpPr>
                <a:spLocks noChangeAspect="1"/>
              </p:cNvSpPr>
              <p:nvPr/>
            </p:nvSpPr>
            <p:spPr>
              <a:xfrm>
                <a:off x="670957" y="2343782"/>
                <a:ext cx="4572000" cy="4572000"/>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330584" y="2824582"/>
                <a:ext cx="3346719" cy="923330"/>
              </a:xfrm>
              <a:prstGeom prst="rect">
                <a:avLst/>
              </a:prstGeom>
              <a:noFill/>
            </p:spPr>
            <p:txBody>
              <a:bodyPr wrap="square" rtlCol="0">
                <a:spAutoFit/>
              </a:bodyPr>
              <a:lstStyle/>
              <a:p>
                <a:r>
                  <a:rPr lang="en-US" b="1" dirty="0" smtClean="0">
                    <a:latin typeface="Arial"/>
                    <a:cs typeface="Arial"/>
                  </a:rPr>
                  <a:t>Confidentiality: </a:t>
                </a:r>
                <a:r>
                  <a:rPr lang="en-US" dirty="0" smtClean="0">
                    <a:latin typeface="Arial"/>
                    <a:cs typeface="Arial"/>
                  </a:rPr>
                  <a:t>data is safely </a:t>
                </a:r>
              </a:p>
              <a:p>
                <a:r>
                  <a:rPr lang="en-US" dirty="0" smtClean="0">
                    <a:latin typeface="Arial"/>
                    <a:cs typeface="Arial"/>
                  </a:rPr>
                  <a:t>stored without unauthorized </a:t>
                </a:r>
              </a:p>
              <a:p>
                <a:r>
                  <a:rPr lang="en-US" dirty="0" smtClean="0">
                    <a:latin typeface="Arial"/>
                    <a:cs typeface="Arial"/>
                  </a:rPr>
                  <a:t>access and use</a:t>
                </a:r>
              </a:p>
            </p:txBody>
          </p:sp>
          <p:sp>
            <p:nvSpPr>
              <p:cNvPr id="8" name="TextBox 7"/>
              <p:cNvSpPr txBox="1"/>
              <p:nvPr/>
            </p:nvSpPr>
            <p:spPr>
              <a:xfrm>
                <a:off x="816592" y="3934783"/>
                <a:ext cx="3709829" cy="646331"/>
              </a:xfrm>
              <a:prstGeom prst="rect">
                <a:avLst/>
              </a:prstGeom>
              <a:noFill/>
            </p:spPr>
            <p:txBody>
              <a:bodyPr wrap="square" rtlCol="0">
                <a:spAutoFit/>
              </a:bodyPr>
              <a:lstStyle/>
              <a:p>
                <a:r>
                  <a:rPr lang="en-US" b="1" dirty="0" smtClean="0">
                    <a:latin typeface="Arial"/>
                    <a:cs typeface="Arial"/>
                  </a:rPr>
                  <a:t>Integrity:</a:t>
                </a:r>
                <a:r>
                  <a:rPr lang="en-US" dirty="0" smtClean="0">
                    <a:latin typeface="Arial"/>
                    <a:cs typeface="Arial"/>
                  </a:rPr>
                  <a:t> data is reliable and accurate </a:t>
                </a:r>
              </a:p>
            </p:txBody>
          </p:sp>
          <p:sp>
            <p:nvSpPr>
              <p:cNvPr id="9" name="TextBox 8"/>
              <p:cNvSpPr txBox="1"/>
              <p:nvPr/>
            </p:nvSpPr>
            <p:spPr>
              <a:xfrm>
                <a:off x="733823" y="4700463"/>
                <a:ext cx="3226796" cy="646331"/>
              </a:xfrm>
              <a:prstGeom prst="rect">
                <a:avLst/>
              </a:prstGeom>
              <a:noFill/>
            </p:spPr>
            <p:txBody>
              <a:bodyPr wrap="square" rtlCol="0">
                <a:spAutoFit/>
              </a:bodyPr>
              <a:lstStyle/>
              <a:p>
                <a:r>
                  <a:rPr lang="en-US" b="1" dirty="0" smtClean="0">
                    <a:latin typeface="Arial"/>
                    <a:cs typeface="Arial"/>
                  </a:rPr>
                  <a:t>Availability:</a:t>
                </a:r>
                <a:r>
                  <a:rPr lang="en-US" dirty="0" smtClean="0">
                    <a:latin typeface="Arial"/>
                    <a:cs typeface="Arial"/>
                  </a:rPr>
                  <a:t> data is available for use when it is needed</a:t>
                </a:r>
              </a:p>
            </p:txBody>
          </p:sp>
          <p:sp>
            <p:nvSpPr>
              <p:cNvPr id="10" name="TextBox 9"/>
              <p:cNvSpPr txBox="1"/>
              <p:nvPr/>
            </p:nvSpPr>
            <p:spPr>
              <a:xfrm>
                <a:off x="1368303" y="5516934"/>
                <a:ext cx="3535154" cy="923330"/>
              </a:xfrm>
              <a:prstGeom prst="rect">
                <a:avLst/>
              </a:prstGeom>
              <a:noFill/>
            </p:spPr>
            <p:txBody>
              <a:bodyPr wrap="square" rtlCol="0">
                <a:spAutoFit/>
              </a:bodyPr>
              <a:lstStyle/>
              <a:p>
                <a:r>
                  <a:rPr lang="en-US" b="1" dirty="0" smtClean="0">
                    <a:latin typeface="Arial"/>
                    <a:cs typeface="Arial"/>
                  </a:rPr>
                  <a:t>Accountability:</a:t>
                </a:r>
                <a:r>
                  <a:rPr lang="en-US" dirty="0" smtClean="0">
                    <a:latin typeface="Arial"/>
                    <a:cs typeface="Arial"/>
                  </a:rPr>
                  <a:t> malicious behavior can be traced and detected</a:t>
                </a:r>
              </a:p>
            </p:txBody>
          </p:sp>
        </p:grpSp>
      </p:grpSp>
      <p:sp>
        <p:nvSpPr>
          <p:cNvPr id="18" name="TextBox 17"/>
          <p:cNvSpPr txBox="1"/>
          <p:nvPr/>
        </p:nvSpPr>
        <p:spPr>
          <a:xfrm>
            <a:off x="3757898" y="3603874"/>
            <a:ext cx="1621968" cy="923330"/>
          </a:xfrm>
          <a:prstGeom prst="rect">
            <a:avLst/>
          </a:prstGeom>
          <a:noFill/>
        </p:spPr>
        <p:txBody>
          <a:bodyPr wrap="square" rtlCol="0">
            <a:spAutoFit/>
          </a:bodyPr>
          <a:lstStyle/>
          <a:p>
            <a:r>
              <a:rPr lang="en-US" b="1" dirty="0" smtClean="0">
                <a:solidFill>
                  <a:srgbClr val="0000FF"/>
                </a:solidFill>
                <a:latin typeface="Arial"/>
                <a:cs typeface="Arial"/>
              </a:rPr>
              <a:t>Protect personal information</a:t>
            </a:r>
            <a:endParaRPr lang="en-US" b="1" dirty="0">
              <a:solidFill>
                <a:srgbClr val="0000FF"/>
              </a:solidFill>
              <a:latin typeface="Arial"/>
              <a:cs typeface="Arial"/>
            </a:endParaRPr>
          </a:p>
        </p:txBody>
      </p:sp>
      <p:grpSp>
        <p:nvGrpSpPr>
          <p:cNvPr id="21" name="Group 20"/>
          <p:cNvGrpSpPr/>
          <p:nvPr/>
        </p:nvGrpSpPr>
        <p:grpSpPr>
          <a:xfrm>
            <a:off x="3803789" y="1317130"/>
            <a:ext cx="4823875" cy="5093742"/>
            <a:chOff x="3993986" y="1317130"/>
            <a:chExt cx="4823875" cy="5093742"/>
          </a:xfrm>
        </p:grpSpPr>
        <p:sp>
          <p:nvSpPr>
            <p:cNvPr id="12" name="Oval 11"/>
            <p:cNvSpPr>
              <a:spLocks noChangeAspect="1"/>
            </p:cNvSpPr>
            <p:nvPr/>
          </p:nvSpPr>
          <p:spPr>
            <a:xfrm>
              <a:off x="3993986" y="1838872"/>
              <a:ext cx="4572000" cy="4572000"/>
            </a:xfrm>
            <a:prstGeom prst="ellipse">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5004063" y="2279092"/>
              <a:ext cx="3394816" cy="646331"/>
            </a:xfrm>
            <a:prstGeom prst="rect">
              <a:avLst/>
            </a:prstGeom>
            <a:noFill/>
          </p:spPr>
          <p:txBody>
            <a:bodyPr wrap="square" rtlCol="0">
              <a:spAutoFit/>
            </a:bodyPr>
            <a:lstStyle/>
            <a:p>
              <a:r>
                <a:rPr lang="en-US" b="1" dirty="0" smtClean="0">
                  <a:latin typeface="Arial"/>
                  <a:cs typeface="Arial"/>
                </a:rPr>
                <a:t>Collection </a:t>
              </a:r>
              <a:r>
                <a:rPr lang="en-US" dirty="0" smtClean="0">
                  <a:latin typeface="Arial"/>
                  <a:cs typeface="Arial"/>
                </a:rPr>
                <a:t>of personal information</a:t>
              </a:r>
            </a:p>
          </p:txBody>
        </p:sp>
        <p:sp>
          <p:nvSpPr>
            <p:cNvPr id="14" name="TextBox 13"/>
            <p:cNvSpPr txBox="1"/>
            <p:nvPr/>
          </p:nvSpPr>
          <p:spPr>
            <a:xfrm>
              <a:off x="5301339" y="4369554"/>
              <a:ext cx="3206363" cy="923330"/>
            </a:xfrm>
            <a:prstGeom prst="rect">
              <a:avLst/>
            </a:prstGeom>
            <a:noFill/>
          </p:spPr>
          <p:txBody>
            <a:bodyPr wrap="square" rtlCol="0">
              <a:spAutoFit/>
            </a:bodyPr>
            <a:lstStyle/>
            <a:p>
              <a:r>
                <a:rPr lang="en-US" b="1" dirty="0" smtClean="0">
                  <a:latin typeface="Arial"/>
                  <a:cs typeface="Arial"/>
                </a:rPr>
                <a:t>Using and disclosing </a:t>
              </a:r>
              <a:r>
                <a:rPr lang="en-US" dirty="0" smtClean="0">
                  <a:latin typeface="Arial"/>
                  <a:cs typeface="Arial"/>
                </a:rPr>
                <a:t>personal information in unauthorized manner</a:t>
              </a:r>
            </a:p>
          </p:txBody>
        </p:sp>
        <p:sp>
          <p:nvSpPr>
            <p:cNvPr id="16" name="TextBox 15"/>
            <p:cNvSpPr txBox="1"/>
            <p:nvPr/>
          </p:nvSpPr>
          <p:spPr>
            <a:xfrm>
              <a:off x="4836963" y="5555357"/>
              <a:ext cx="3561916" cy="369332"/>
            </a:xfrm>
            <a:prstGeom prst="rect">
              <a:avLst/>
            </a:prstGeom>
            <a:noFill/>
          </p:spPr>
          <p:txBody>
            <a:bodyPr wrap="square" rtlCol="0">
              <a:spAutoFit/>
            </a:bodyPr>
            <a:lstStyle/>
            <a:p>
              <a:r>
                <a:rPr lang="en-US" b="1" dirty="0" smtClean="0">
                  <a:latin typeface="Arial"/>
                  <a:cs typeface="Arial"/>
                </a:rPr>
                <a:t>Data quality</a:t>
              </a:r>
              <a:endParaRPr lang="en-US" dirty="0" smtClean="0">
                <a:latin typeface="Arial"/>
                <a:cs typeface="Arial"/>
              </a:endParaRPr>
            </a:p>
          </p:txBody>
        </p:sp>
        <p:sp>
          <p:nvSpPr>
            <p:cNvPr id="17" name="TextBox 16"/>
            <p:cNvSpPr txBox="1"/>
            <p:nvPr/>
          </p:nvSpPr>
          <p:spPr>
            <a:xfrm>
              <a:off x="5553116" y="3234542"/>
              <a:ext cx="3264745" cy="646331"/>
            </a:xfrm>
            <a:prstGeom prst="rect">
              <a:avLst/>
            </a:prstGeom>
            <a:noFill/>
          </p:spPr>
          <p:txBody>
            <a:bodyPr wrap="square" rtlCol="0">
              <a:spAutoFit/>
            </a:bodyPr>
            <a:lstStyle/>
            <a:p>
              <a:r>
                <a:rPr lang="en-US" b="1" dirty="0" smtClean="0">
                  <a:latin typeface="Arial"/>
                  <a:cs typeface="Arial"/>
                </a:rPr>
                <a:t>Access </a:t>
              </a:r>
              <a:r>
                <a:rPr lang="en-US" dirty="0" smtClean="0">
                  <a:latin typeface="Arial"/>
                  <a:cs typeface="Arial"/>
                </a:rPr>
                <a:t>to personal information</a:t>
              </a:r>
            </a:p>
          </p:txBody>
        </p:sp>
        <p:sp>
          <p:nvSpPr>
            <p:cNvPr id="19" name="TextBox 18"/>
            <p:cNvSpPr txBox="1"/>
            <p:nvPr/>
          </p:nvSpPr>
          <p:spPr>
            <a:xfrm>
              <a:off x="5616989" y="1317130"/>
              <a:ext cx="1287532" cy="461665"/>
            </a:xfrm>
            <a:prstGeom prst="rect">
              <a:avLst/>
            </a:prstGeom>
            <a:noFill/>
          </p:spPr>
          <p:txBody>
            <a:bodyPr wrap="none" rtlCol="0">
              <a:spAutoFit/>
            </a:bodyPr>
            <a:lstStyle/>
            <a:p>
              <a:pPr algn="ctr"/>
              <a:r>
                <a:rPr lang="en-US" sz="2400" b="1" dirty="0" smtClean="0">
                  <a:solidFill>
                    <a:srgbClr val="008000"/>
                  </a:solidFill>
                  <a:latin typeface="Arial"/>
                  <a:cs typeface="Arial"/>
                </a:rPr>
                <a:t>Privacy</a:t>
              </a:r>
              <a:endParaRPr lang="en-US" sz="2400" b="1" dirty="0">
                <a:solidFill>
                  <a:srgbClr val="008000"/>
                </a:solidFill>
                <a:latin typeface="Arial"/>
                <a:cs typeface="Arial"/>
              </a:endParaRPr>
            </a:p>
          </p:txBody>
        </p:sp>
      </p:grpSp>
      <p:sp>
        <p:nvSpPr>
          <p:cNvPr id="22" name="Slide Number Placeholder 21"/>
          <p:cNvSpPr>
            <a:spLocks noGrp="1"/>
          </p:cNvSpPr>
          <p:nvPr>
            <p:ph type="sldNum" sz="quarter" idx="12"/>
          </p:nvPr>
        </p:nvSpPr>
        <p:spPr/>
        <p:txBody>
          <a:bodyPr/>
          <a:lstStyle/>
          <a:p>
            <a:fld id="{708448B6-F1B9-5748-85E5-359D81A0091F}" type="slidenum">
              <a:rPr lang="en-US" smtClean="0"/>
              <a:t>8</a:t>
            </a:fld>
            <a:endParaRPr lang="en-US"/>
          </a:p>
        </p:txBody>
      </p:sp>
    </p:spTree>
    <p:extLst>
      <p:ext uri="{BB962C8B-B14F-4D97-AF65-F5344CB8AC3E}">
        <p14:creationId xmlns:p14="http://schemas.microsoft.com/office/powerpoint/2010/main" val="33060807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&amp; Privacy in Practice</a:t>
            </a:r>
            <a:endParaRPr lang="en-US" dirty="0"/>
          </a:p>
        </p:txBody>
      </p:sp>
      <p:sp>
        <p:nvSpPr>
          <p:cNvPr id="4" name="Slide Number Placeholder 3"/>
          <p:cNvSpPr>
            <a:spLocks noGrp="1"/>
          </p:cNvSpPr>
          <p:nvPr>
            <p:ph type="sldNum" sz="quarter" idx="12"/>
          </p:nvPr>
        </p:nvSpPr>
        <p:spPr/>
        <p:txBody>
          <a:bodyPr/>
          <a:lstStyle/>
          <a:p>
            <a:fld id="{708448B6-F1B9-5748-85E5-359D81A0091F}" type="slidenum">
              <a:rPr lang="en-US" smtClean="0"/>
              <a:t>9</a:t>
            </a:fld>
            <a:endParaRPr lang="en-US"/>
          </a:p>
        </p:txBody>
      </p:sp>
      <p:pic>
        <p:nvPicPr>
          <p:cNvPr id="5" name="Picture 4" descr="1-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530" y="1476685"/>
            <a:ext cx="3881887" cy="2743200"/>
          </a:xfrm>
          <a:prstGeom prst="rect">
            <a:avLst/>
          </a:prstGeom>
        </p:spPr>
      </p:pic>
      <p:pic>
        <p:nvPicPr>
          <p:cNvPr id="6" name="Picture 5" descr="Wana-Decrypt0r-2.0-Ransomwar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5565" y="2384029"/>
            <a:ext cx="3886200" cy="2743200"/>
          </a:xfrm>
          <a:prstGeom prst="rect">
            <a:avLst/>
          </a:prstGeom>
        </p:spPr>
      </p:pic>
      <p:pic>
        <p:nvPicPr>
          <p:cNvPr id="7" name="Picture 6" descr="equifax.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3785" y="3635514"/>
            <a:ext cx="3886200" cy="2743200"/>
          </a:xfrm>
          <a:prstGeom prst="rect">
            <a:avLst/>
          </a:prstGeom>
        </p:spPr>
      </p:pic>
    </p:spTree>
    <p:extLst>
      <p:ext uri="{BB962C8B-B14F-4D97-AF65-F5344CB8AC3E}">
        <p14:creationId xmlns:p14="http://schemas.microsoft.com/office/powerpoint/2010/main" val="24696776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3278</TotalTime>
  <Words>671</Words>
  <Application>Microsoft Macintosh PowerPoint</Application>
  <PresentationFormat>On-screen Show (4:3)</PresentationFormat>
  <Paragraphs>128</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Course Introduction</vt:lpstr>
      <vt:lpstr>Course Information</vt:lpstr>
      <vt:lpstr>Textbook (required)</vt:lpstr>
      <vt:lpstr>Further Reading (optional)</vt:lpstr>
      <vt:lpstr>Course Policy</vt:lpstr>
      <vt:lpstr>Course Policy (cont.)</vt:lpstr>
      <vt:lpstr>PowerPoint Presentation</vt:lpstr>
      <vt:lpstr>Security vs. Privacy</vt:lpstr>
      <vt:lpstr>Security &amp; Privacy in Practice</vt:lpstr>
      <vt:lpstr>Security &amp; Privacy Issues</vt:lpstr>
      <vt:lpstr>PowerPoint Presentation</vt:lpstr>
      <vt:lpstr>What &amp; Why Cryptography?</vt:lpstr>
      <vt:lpstr>What to Cover in This Course?</vt:lpstr>
      <vt:lpstr>Overview</vt:lpstr>
      <vt:lpstr>Course Outline</vt:lpstr>
      <vt:lpstr>Course Outline (cont.)</vt:lpstr>
      <vt:lpstr>Objectives &amp; Outcomes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 Li</dc:creator>
  <cp:lastModifiedBy>Wei Li</cp:lastModifiedBy>
  <cp:revision>69</cp:revision>
  <dcterms:created xsi:type="dcterms:W3CDTF">2016-08-15T16:38:04Z</dcterms:created>
  <dcterms:modified xsi:type="dcterms:W3CDTF">2018-01-10T19:36:15Z</dcterms:modified>
</cp:coreProperties>
</file>