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79476"/>
  </p:normalViewPr>
  <p:slideViewPr>
    <p:cSldViewPr snapToGrid="0" snapToObjects="1">
      <p:cViewPr varScale="1">
        <p:scale>
          <a:sx n="92" d="100"/>
          <a:sy n="92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917A4-897A-CA44-A411-AB747AFF4FC4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82152-CB07-2A41-B4C7-F4CCD9A2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0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81C7-10C4-6D44-A9EA-44AC3A44EE9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A5374-57D4-E646-9112-87228F02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01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55DB5-6845-4CD4-98DB-0961FB31D093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We will go through each concept in details in the following slides. NIST defined the first 3 security objectives.</a:t>
            </a:r>
          </a:p>
          <a:p>
            <a:pPr eaLnBrk="1" hangingPunct="1"/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7" charset="-128"/>
                <a:cs typeface="Arial" charset="0"/>
              </a:rPr>
              <a:t>Although the use of the CIA triad to define security objectives is well established, some in the security field feel that additional concepts are needed to present a complete picture. Two of the most commonly mentioned are: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7" charset="-128"/>
                <a:cs typeface="Times New Roman" pitchFamily="-107" charset="0"/>
              </a:rPr>
              <a:t>• </a:t>
            </a:r>
            <a:r>
              <a:rPr lang="en-US" sz="2800" b="1" dirty="0" smtClean="0">
                <a:ea typeface="ＭＳ Ｐゴシック" pitchFamily="-107" charset="-128"/>
                <a:cs typeface="Arial" charset="0"/>
              </a:rPr>
              <a:t>Authenticity:</a:t>
            </a:r>
            <a:r>
              <a:rPr lang="en-US" sz="2800" dirty="0" smtClean="0">
                <a:ea typeface="ＭＳ Ｐゴシック" pitchFamily="-107" charset="-128"/>
                <a:cs typeface="Arial" charset="0"/>
              </a:rPr>
              <a:t> The property of being genuine and being able to be verified and trusted; confidence in the validity of a transmission, a message, or message originator.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7" charset="-128"/>
                <a:cs typeface="Times New Roman" pitchFamily="-107" charset="0"/>
              </a:rPr>
              <a:t>• </a:t>
            </a:r>
            <a:r>
              <a:rPr lang="en-US" sz="2800" b="1" dirty="0" smtClean="0">
                <a:ea typeface="ＭＳ Ｐゴシック" pitchFamily="-107" charset="-128"/>
                <a:cs typeface="Arial" charset="0"/>
              </a:rPr>
              <a:t>Accountability:</a:t>
            </a:r>
            <a:r>
              <a:rPr lang="en-US" sz="2800" dirty="0" smtClean="0">
                <a:ea typeface="ＭＳ Ｐゴシック" pitchFamily="-107" charset="-128"/>
                <a:cs typeface="Arial" charset="0"/>
              </a:rPr>
              <a:t> The security goal that generates the requirement for actions of an entity to be traced uniquely to that entity.</a:t>
            </a:r>
          </a:p>
          <a:p>
            <a:pPr eaLnBrk="1" hangingPunct="1"/>
            <a:endParaRPr lang="en-AU" sz="26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97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C9026-6514-4258-9E0B-B15DC088EFF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Example on TCU</a:t>
            </a:r>
            <a:r>
              <a:rPr lang="en-US" baseline="0" dirty="0" smtClean="0"/>
              <a:t> Email</a:t>
            </a:r>
            <a:r>
              <a:rPr lang="en-US" dirty="0" smtClean="0"/>
              <a:t> at the entire time, and online banking.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ea typeface="ＭＳ Ｐゴシック" pitchFamily="-107" charset="-128"/>
                <a:cs typeface="Arial" charset="0"/>
              </a:rPr>
              <a:t>Confidentiality</a:t>
            </a:r>
            <a:r>
              <a:rPr lang="en-US" dirty="0" smtClean="0">
                <a:ea typeface="ＭＳ Ｐゴシック" pitchFamily="-107" charset="-128"/>
                <a:cs typeface="Arial" charset="0"/>
              </a:rPr>
              <a:t> (covers both data confidentiality and privacy): preserving authorized restrictions on information access and disclosure, including means for protecting personal privacy and proprietary information. A loss of confidentiality is the unauthorized disclosure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65665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7E112B-2DDA-4F82-B5E3-89709EA8992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Integrity: This term covers two related concepts: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—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integrity : Assures that information and programs are changed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a specified and authorized manner.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—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integrity : Assures that a system performs its intended function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unimpaired manner, free from deliberate or inadvertent unauthorized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manipulation of the system.</a:t>
            </a:r>
          </a:p>
          <a:p>
            <a:pPr eaLnBrk="1" hangingPunct="1"/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pitchFamily="-107" charset="-128"/>
                <a:cs typeface="Times New Roman" pitchFamily="-107" charset="0"/>
              </a:rPr>
              <a:t>• </a:t>
            </a:r>
            <a:r>
              <a:rPr lang="en-US" b="1" dirty="0" smtClean="0">
                <a:ea typeface="ＭＳ Ｐゴシック" pitchFamily="-107" charset="-128"/>
                <a:cs typeface="Arial" charset="0"/>
              </a:rPr>
              <a:t>Integrity</a:t>
            </a:r>
            <a:r>
              <a:rPr lang="en-US" dirty="0" smtClean="0">
                <a:ea typeface="ＭＳ Ｐゴシック" pitchFamily="-107" charset="-128"/>
                <a:cs typeface="Arial" charset="0"/>
              </a:rPr>
              <a:t> (covers both data and system integrity)</a:t>
            </a:r>
            <a:r>
              <a:rPr lang="en-US" b="1" dirty="0" smtClean="0">
                <a:ea typeface="ＭＳ Ｐゴシック" pitchFamily="-107" charset="-128"/>
                <a:cs typeface="Arial" charset="0"/>
              </a:rPr>
              <a:t>:</a:t>
            </a:r>
            <a:r>
              <a:rPr lang="en-US" dirty="0" smtClean="0">
                <a:ea typeface="ＭＳ Ｐゴシック" pitchFamily="-107" charset="-128"/>
                <a:cs typeface="Arial" charset="0"/>
              </a:rPr>
              <a:t> Guarding against improper information modification or destruction, and includes ensuring information non-repudiation and authenticity. A loss of integrity is the unauthorized modification or destruction of information.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72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51EC1-423B-4B10-9990-24C082110E57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ea typeface="ＭＳ Ｐゴシック" pitchFamily="-107" charset="-128"/>
                <a:cs typeface="Arial" charset="0"/>
              </a:rPr>
              <a:t>Availability:</a:t>
            </a:r>
            <a:r>
              <a:rPr lang="en-US" dirty="0" smtClean="0">
                <a:ea typeface="ＭＳ Ｐゴシック" pitchFamily="-107" charset="-128"/>
                <a:cs typeface="Arial" charset="0"/>
              </a:rPr>
              <a:t> Ensuring timely and reliable access to and use of information. A loss of availability is the disruption of access to or use of information or an information system.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13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4997E-26A2-440F-B381-F92F32F38134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07" charset="-128"/>
                <a:cs typeface="Times New Roman" pitchFamily="-107" charset="0"/>
              </a:rPr>
              <a:t>• </a:t>
            </a:r>
            <a:r>
              <a:rPr lang="en-US" b="1" dirty="0" smtClean="0">
                <a:ea typeface="ＭＳ Ｐゴシック" pitchFamily="-107" charset="-128"/>
                <a:cs typeface="Arial" charset="0"/>
              </a:rPr>
              <a:t>Authenticity:</a:t>
            </a:r>
            <a:r>
              <a:rPr lang="en-US" dirty="0" smtClean="0">
                <a:ea typeface="ＭＳ Ｐゴシック" pitchFamily="-107" charset="-128"/>
                <a:cs typeface="Arial" charset="0"/>
              </a:rPr>
              <a:t> The property of being genuine and being able to be verified and trusted; confidence in the validity of a transmission, a message, or message originator.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04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FA26BF-A57D-41E8-832D-B78DD223EA3E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ea typeface="ＭＳ Ｐゴシック" pitchFamily="-107" charset="-128"/>
                <a:cs typeface="Arial" charset="0"/>
              </a:rPr>
              <a:t>Accountability:</a:t>
            </a:r>
            <a:r>
              <a:rPr lang="en-US" dirty="0" smtClean="0">
                <a:ea typeface="ＭＳ Ｐゴシック" pitchFamily="-107" charset="-128"/>
                <a:cs typeface="Arial" charset="0"/>
              </a:rPr>
              <a:t> The security goal that generates the requirement for actions of an entity to be traced uniquely to that entity.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Auditing: </a:t>
            </a:r>
            <a:r>
              <a:rPr lang="it-IT" dirty="0" smtClean="0"/>
              <a:t>The ability to record events that might</a:t>
            </a:r>
            <a:r>
              <a:rPr lang="it-IT" baseline="0" dirty="0" smtClean="0"/>
              <a:t> </a:t>
            </a:r>
            <a:r>
              <a:rPr lang="it-IT" dirty="0" smtClean="0"/>
              <a:t>have some security relevance. In such</a:t>
            </a:r>
            <a:r>
              <a:rPr lang="it-IT" baseline="0" dirty="0" smtClean="0"/>
              <a:t> </a:t>
            </a:r>
            <a:r>
              <a:rPr lang="it-IT" dirty="0" smtClean="0"/>
              <a:t>cases, you need to determine what was</a:t>
            </a:r>
            <a:r>
              <a:rPr lang="it-IT" baseline="0" dirty="0" smtClean="0"/>
              <a:t> </a:t>
            </a:r>
            <a:r>
              <a:rPr lang="it-IT" dirty="0" smtClean="0"/>
              <a:t>affected. In some cases, the audit trail</a:t>
            </a:r>
          </a:p>
          <a:p>
            <a:pPr eaLnBrk="1" hangingPunct="1"/>
            <a:r>
              <a:rPr lang="it-IT" dirty="0" smtClean="0"/>
              <a:t>may be extensive enough to allow “undo” operations to help restore the system to a correct state.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81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smtClean="0">
                <a:latin typeface="Times New Roman" charset="0"/>
              </a:rPr>
              <a:t>The </a:t>
            </a:r>
            <a:r>
              <a:rPr lang="de-DE" sz="1200" dirty="0" err="1" smtClean="0">
                <a:latin typeface="Times New Roman" charset="0"/>
              </a:rPr>
              <a:t>major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weakness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of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the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method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is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that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each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plaintext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symbol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always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maps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to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the</a:t>
            </a:r>
            <a:r>
              <a:rPr lang="de-DE" sz="1200" dirty="0" smtClean="0">
                <a:latin typeface="Times New Roman" charset="0"/>
              </a:rPr>
              <a:t> same </a:t>
            </a:r>
            <a:r>
              <a:rPr lang="de-DE" sz="1200" dirty="0" err="1" smtClean="0">
                <a:latin typeface="Times New Roman" charset="0"/>
              </a:rPr>
              <a:t>ciphertext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symbol</a:t>
            </a:r>
            <a:r>
              <a:rPr lang="de-DE" sz="1200" dirty="0" smtClean="0">
                <a:latin typeface="Times New Roman" charset="0"/>
              </a:rPr>
              <a:t>. </a:t>
            </a:r>
            <a:r>
              <a:rPr lang="de-DE" sz="1200" dirty="0" err="1" smtClean="0">
                <a:latin typeface="Times New Roman" charset="0"/>
              </a:rPr>
              <a:t>That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means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that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the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statistical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properties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of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the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plaintext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are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preserved</a:t>
            </a:r>
            <a:r>
              <a:rPr lang="de-DE" sz="1200" dirty="0" smtClean="0">
                <a:latin typeface="Times New Roman" charset="0"/>
              </a:rPr>
              <a:t> in </a:t>
            </a:r>
            <a:r>
              <a:rPr lang="de-DE" sz="1200" dirty="0" err="1" smtClean="0">
                <a:latin typeface="Times New Roman" charset="0"/>
              </a:rPr>
              <a:t>the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ciphertext</a:t>
            </a:r>
            <a:r>
              <a:rPr lang="de-DE" sz="1200" dirty="0" smtClean="0">
                <a:latin typeface="Times New Roman" charset="0"/>
              </a:rPr>
              <a:t>. </a:t>
            </a:r>
            <a:r>
              <a:rPr lang="de-DE" sz="1200" dirty="0" err="1" smtClean="0">
                <a:latin typeface="Times New Roman" charset="0"/>
              </a:rPr>
              <a:t>For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practical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attacks</a:t>
            </a:r>
            <a:r>
              <a:rPr lang="de-DE" sz="1200" dirty="0" smtClean="0">
                <a:latin typeface="Times New Roman" charset="0"/>
              </a:rPr>
              <a:t>, </a:t>
            </a:r>
            <a:r>
              <a:rPr lang="de-DE" sz="1200" dirty="0" err="1" smtClean="0">
                <a:latin typeface="Times New Roman" charset="0"/>
              </a:rPr>
              <a:t>the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following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properties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of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language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can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be</a:t>
            </a:r>
            <a:r>
              <a:rPr lang="de-DE" sz="1200" dirty="0" smtClean="0">
                <a:latin typeface="Times New Roman" charset="0"/>
              </a:rPr>
              <a:t> </a:t>
            </a:r>
            <a:r>
              <a:rPr lang="de-DE" sz="1200" dirty="0" err="1" smtClean="0">
                <a:latin typeface="Times New Roman" charset="0"/>
              </a:rPr>
              <a:t>exploited</a:t>
            </a:r>
            <a:r>
              <a:rPr lang="de-DE" sz="1200" dirty="0" smtClean="0">
                <a:latin typeface="Times New Roman" charset="0"/>
              </a:rPr>
              <a:t>:</a:t>
            </a:r>
          </a:p>
          <a:p>
            <a:endParaRPr lang="de-DE" dirty="0" smtClean="0">
              <a:latin typeface="Times New Roman" charset="0"/>
            </a:endParaRPr>
          </a:p>
          <a:p>
            <a:r>
              <a:rPr lang="de-DE" sz="1100" dirty="0" err="1" smtClean="0">
                <a:latin typeface="Times New Roman" charset="0"/>
              </a:rPr>
              <a:t>Determine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the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frequencies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of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every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ciphertext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letter</a:t>
            </a:r>
            <a:r>
              <a:rPr lang="de-DE" sz="1100" dirty="0" smtClean="0">
                <a:latin typeface="Times New Roman" charset="0"/>
              </a:rPr>
              <a:t>. The </a:t>
            </a:r>
            <a:r>
              <a:rPr lang="de-DE" sz="1100" dirty="0" err="1" smtClean="0">
                <a:latin typeface="Times New Roman" charset="0"/>
              </a:rPr>
              <a:t>frequency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distribution</a:t>
            </a:r>
            <a:r>
              <a:rPr lang="de-DE" sz="1100" dirty="0" smtClean="0">
                <a:latin typeface="Times New Roman" charset="0"/>
              </a:rPr>
              <a:t> (</a:t>
            </a:r>
            <a:r>
              <a:rPr lang="de-DE" sz="1100" dirty="0" err="1" smtClean="0">
                <a:latin typeface="Times New Roman" charset="0"/>
              </a:rPr>
              <a:t>even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of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relatively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short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pieces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of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encrypted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text</a:t>
            </a:r>
            <a:r>
              <a:rPr lang="de-DE" sz="1100" dirty="0" smtClean="0">
                <a:latin typeface="Times New Roman" charset="0"/>
              </a:rPr>
              <a:t>) will </a:t>
            </a:r>
            <a:r>
              <a:rPr lang="de-DE" sz="1100" dirty="0" err="1" smtClean="0">
                <a:latin typeface="Times New Roman" charset="0"/>
              </a:rPr>
              <a:t>be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close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to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that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of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the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given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language</a:t>
            </a:r>
            <a:r>
              <a:rPr lang="de-DE" sz="1100" dirty="0" smtClean="0">
                <a:latin typeface="Times New Roman" charset="0"/>
              </a:rPr>
              <a:t> in </a:t>
            </a:r>
            <a:r>
              <a:rPr lang="de-DE" sz="1100" dirty="0" err="1" smtClean="0">
                <a:latin typeface="Times New Roman" charset="0"/>
              </a:rPr>
              <a:t>general</a:t>
            </a:r>
            <a:r>
              <a:rPr lang="de-DE" sz="1100" dirty="0" smtClean="0">
                <a:latin typeface="Times New Roman" charset="0"/>
              </a:rPr>
              <a:t>. In </a:t>
            </a:r>
            <a:r>
              <a:rPr lang="de-DE" sz="1100" dirty="0" err="1" smtClean="0">
                <a:latin typeface="Times New Roman" charset="0"/>
              </a:rPr>
              <a:t>particular</a:t>
            </a:r>
            <a:r>
              <a:rPr lang="de-DE" sz="1100" dirty="0" smtClean="0">
                <a:latin typeface="Times New Roman" charset="0"/>
              </a:rPr>
              <a:t>, </a:t>
            </a:r>
            <a:r>
              <a:rPr lang="de-DE" sz="1100" dirty="0" err="1" smtClean="0">
                <a:latin typeface="Times New Roman" charset="0"/>
              </a:rPr>
              <a:t>the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most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frequent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letters</a:t>
            </a:r>
            <a:r>
              <a:rPr lang="de-DE" sz="1100" dirty="0" smtClean="0">
                <a:latin typeface="Times New Roman" charset="0"/>
              </a:rPr>
              <a:t> (</a:t>
            </a:r>
            <a:r>
              <a:rPr lang="de-DE" sz="1100" dirty="0" err="1" smtClean="0">
                <a:latin typeface="Times New Roman" charset="0"/>
              </a:rPr>
              <a:t>for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instance</a:t>
            </a:r>
            <a:r>
              <a:rPr lang="de-DE" sz="1100" dirty="0" smtClean="0">
                <a:latin typeface="Times New Roman" charset="0"/>
              </a:rPr>
              <a:t>, in English: „</a:t>
            </a:r>
            <a:r>
              <a:rPr lang="de-DE" sz="1100" dirty="0" err="1" smtClean="0">
                <a:latin typeface="Times New Roman" charset="0"/>
              </a:rPr>
              <a:t>e</a:t>
            </a:r>
            <a:r>
              <a:rPr lang="de-DE" sz="1100" dirty="0" smtClean="0">
                <a:latin typeface="Times New Roman" charset="0"/>
              </a:rPr>
              <a:t>“ </a:t>
            </a:r>
            <a:r>
              <a:rPr lang="de-DE" sz="1100" dirty="0" err="1" smtClean="0">
                <a:latin typeface="Times New Roman" charset="0"/>
              </a:rPr>
              <a:t>is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the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most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frequent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one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with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about</a:t>
            </a:r>
            <a:r>
              <a:rPr lang="de-DE" sz="1100" dirty="0" smtClean="0">
                <a:latin typeface="Times New Roman" charset="0"/>
              </a:rPr>
              <a:t> 13%, „t“ </a:t>
            </a:r>
            <a:r>
              <a:rPr lang="de-DE" sz="1100" dirty="0" err="1" smtClean="0">
                <a:latin typeface="Times New Roman" charset="0"/>
              </a:rPr>
              <a:t>is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the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second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most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frequent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one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with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about</a:t>
            </a:r>
            <a:r>
              <a:rPr lang="de-DE" sz="1100" dirty="0" smtClean="0">
                <a:latin typeface="Times New Roman" charset="0"/>
              </a:rPr>
              <a:t> 9%, „a“ </a:t>
            </a:r>
            <a:r>
              <a:rPr lang="de-DE" sz="1100" dirty="0" err="1" smtClean="0">
                <a:latin typeface="Times New Roman" charset="0"/>
              </a:rPr>
              <a:t>is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the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third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most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frequent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one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with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about</a:t>
            </a:r>
            <a:r>
              <a:rPr lang="de-DE" sz="1100" dirty="0" smtClean="0">
                <a:latin typeface="Times New Roman" charset="0"/>
              </a:rPr>
              <a:t> 8%, ...) </a:t>
            </a:r>
            <a:r>
              <a:rPr lang="de-DE" sz="1100" dirty="0" err="1" smtClean="0">
                <a:latin typeface="Times New Roman" charset="0"/>
              </a:rPr>
              <a:t>can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often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easily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be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spotted</a:t>
            </a:r>
            <a:r>
              <a:rPr lang="de-DE" sz="1100" dirty="0" smtClean="0">
                <a:latin typeface="Times New Roman" charset="0"/>
              </a:rPr>
              <a:t> in </a:t>
            </a:r>
            <a:r>
              <a:rPr lang="de-DE" sz="1100" dirty="0" err="1" smtClean="0">
                <a:latin typeface="Times New Roman" charset="0"/>
              </a:rPr>
              <a:t>ciphertext</a:t>
            </a:r>
            <a:r>
              <a:rPr lang="de-DE" sz="1100" dirty="0" smtClean="0">
                <a:latin typeface="Times New Roman" charset="0"/>
              </a:rPr>
              <a:t>.</a:t>
            </a:r>
          </a:p>
          <a:p>
            <a:endParaRPr lang="de-DE" sz="1100" dirty="0" smtClean="0">
              <a:latin typeface="Times New Roman" charset="0"/>
            </a:endParaRPr>
          </a:p>
          <a:p>
            <a:r>
              <a:rPr lang="de-DE" sz="1100" dirty="0" smtClean="0">
                <a:latin typeface="Times New Roman" charset="0"/>
              </a:rPr>
              <a:t>The </a:t>
            </a:r>
            <a:r>
              <a:rPr lang="de-DE" sz="1100" dirty="0" err="1" smtClean="0">
                <a:latin typeface="Times New Roman" charset="0"/>
              </a:rPr>
              <a:t>method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above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can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be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generalized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by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looking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at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pairs</a:t>
            </a:r>
            <a:r>
              <a:rPr lang="de-DE" sz="1100" dirty="0" smtClean="0">
                <a:latin typeface="Times New Roman" charset="0"/>
              </a:rPr>
              <a:t> (</a:t>
            </a:r>
            <a:r>
              <a:rPr lang="de-DE" sz="1100" dirty="0" err="1" smtClean="0">
                <a:latin typeface="Times New Roman" charset="0"/>
              </a:rPr>
              <a:t>or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triples</a:t>
            </a:r>
            <a:r>
              <a:rPr lang="de-DE" sz="1100" dirty="0" smtClean="0">
                <a:latin typeface="Times New Roman" charset="0"/>
              </a:rPr>
              <a:t>, </a:t>
            </a:r>
            <a:r>
              <a:rPr lang="de-DE" sz="1100" dirty="0" err="1" smtClean="0">
                <a:latin typeface="Times New Roman" charset="0"/>
              </a:rPr>
              <a:t>or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quadruples</a:t>
            </a:r>
            <a:r>
              <a:rPr lang="de-DE" sz="1100" dirty="0" smtClean="0">
                <a:latin typeface="Times New Roman" charset="0"/>
              </a:rPr>
              <a:t>, </a:t>
            </a:r>
            <a:r>
              <a:rPr lang="de-DE" sz="1100" dirty="0" err="1" smtClean="0">
                <a:latin typeface="Times New Roman" charset="0"/>
              </a:rPr>
              <a:t>or</a:t>
            </a:r>
            <a:r>
              <a:rPr lang="de-DE" sz="1100" dirty="0" smtClean="0">
                <a:latin typeface="Times New Roman" charset="0"/>
              </a:rPr>
              <a:t> ...) </a:t>
            </a:r>
            <a:r>
              <a:rPr lang="de-DE" sz="1100" dirty="0" err="1" smtClean="0">
                <a:latin typeface="Times New Roman" charset="0"/>
              </a:rPr>
              <a:t>of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ciphertext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symbols</a:t>
            </a:r>
            <a:r>
              <a:rPr lang="de-DE" sz="1100" dirty="0" smtClean="0">
                <a:latin typeface="Times New Roman" charset="0"/>
              </a:rPr>
              <a:t>. </a:t>
            </a:r>
            <a:r>
              <a:rPr lang="de-DE" sz="1100" dirty="0" err="1" smtClean="0">
                <a:latin typeface="Times New Roman" charset="0"/>
              </a:rPr>
              <a:t>For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instance</a:t>
            </a:r>
            <a:r>
              <a:rPr lang="de-DE" sz="1100" dirty="0" smtClean="0">
                <a:latin typeface="Times New Roman" charset="0"/>
              </a:rPr>
              <a:t>, in English (</a:t>
            </a:r>
            <a:r>
              <a:rPr lang="de-DE" sz="1100" dirty="0" err="1" smtClean="0">
                <a:latin typeface="Times New Roman" charset="0"/>
              </a:rPr>
              <a:t>and</a:t>
            </a:r>
            <a:r>
              <a:rPr lang="de-DE" sz="1100" dirty="0" smtClean="0">
                <a:latin typeface="Times New Roman" charset="0"/>
              </a:rPr>
              <a:t> German </a:t>
            </a:r>
            <a:r>
              <a:rPr lang="de-DE" sz="1100" dirty="0" err="1" smtClean="0">
                <a:latin typeface="Times New Roman" charset="0"/>
              </a:rPr>
              <a:t>and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other</a:t>
            </a:r>
            <a:r>
              <a:rPr lang="de-DE" sz="1100" dirty="0" smtClean="0">
                <a:latin typeface="Times New Roman" charset="0"/>
              </a:rPr>
              <a:t> European </a:t>
            </a:r>
            <a:r>
              <a:rPr lang="de-DE" sz="1100" dirty="0" err="1" smtClean="0">
                <a:latin typeface="Times New Roman" charset="0"/>
              </a:rPr>
              <a:t>languages</a:t>
            </a:r>
            <a:r>
              <a:rPr lang="de-DE" sz="1100" dirty="0" smtClean="0">
                <a:latin typeface="Times New Roman" charset="0"/>
              </a:rPr>
              <a:t>), </a:t>
            </a:r>
            <a:r>
              <a:rPr lang="de-DE" sz="1100" dirty="0" err="1" smtClean="0">
                <a:latin typeface="Times New Roman" charset="0"/>
              </a:rPr>
              <a:t>the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letter</a:t>
            </a:r>
            <a:r>
              <a:rPr lang="de-DE" sz="1100" dirty="0" smtClean="0">
                <a:latin typeface="Times New Roman" charset="0"/>
              </a:rPr>
              <a:t> „</a:t>
            </a:r>
            <a:r>
              <a:rPr lang="de-DE" sz="1100" dirty="0" err="1" smtClean="0">
                <a:latin typeface="Times New Roman" charset="0"/>
              </a:rPr>
              <a:t>q</a:t>
            </a:r>
            <a:r>
              <a:rPr lang="de-DE" sz="1100" dirty="0" smtClean="0">
                <a:latin typeface="Times New Roman" charset="0"/>
              </a:rPr>
              <a:t>“ </a:t>
            </a:r>
            <a:r>
              <a:rPr lang="de-DE" sz="1100" dirty="0" err="1" smtClean="0">
                <a:latin typeface="Times New Roman" charset="0"/>
              </a:rPr>
              <a:t>is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almost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always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followed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by</a:t>
            </a:r>
            <a:r>
              <a:rPr lang="de-DE" sz="1100" dirty="0" smtClean="0">
                <a:latin typeface="Times New Roman" charset="0"/>
              </a:rPr>
              <a:t> a „</a:t>
            </a:r>
            <a:r>
              <a:rPr lang="de-DE" sz="1100" dirty="0" err="1" smtClean="0">
                <a:latin typeface="Times New Roman" charset="0"/>
              </a:rPr>
              <a:t>u</a:t>
            </a:r>
            <a:r>
              <a:rPr lang="de-DE" sz="1100" dirty="0" smtClean="0">
                <a:latin typeface="Times New Roman" charset="0"/>
              </a:rPr>
              <a:t>“. This </a:t>
            </a:r>
            <a:r>
              <a:rPr lang="de-DE" sz="1100" dirty="0" err="1" smtClean="0">
                <a:latin typeface="Times New Roman" charset="0"/>
              </a:rPr>
              <a:t>behavior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can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be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exploited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for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detecting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the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substitution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of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the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letter</a:t>
            </a:r>
            <a:r>
              <a:rPr lang="de-DE" sz="1100" dirty="0" smtClean="0">
                <a:latin typeface="Times New Roman" charset="0"/>
              </a:rPr>
              <a:t> „</a:t>
            </a:r>
            <a:r>
              <a:rPr lang="de-DE" sz="1100" dirty="0" err="1" smtClean="0">
                <a:latin typeface="Times New Roman" charset="0"/>
              </a:rPr>
              <a:t>q</a:t>
            </a:r>
            <a:r>
              <a:rPr lang="de-DE" sz="1100" dirty="0" smtClean="0">
                <a:latin typeface="Times New Roman" charset="0"/>
              </a:rPr>
              <a:t>“ </a:t>
            </a:r>
            <a:r>
              <a:rPr lang="de-DE" sz="1100" dirty="0" err="1" smtClean="0">
                <a:latin typeface="Times New Roman" charset="0"/>
              </a:rPr>
              <a:t>and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the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letter</a:t>
            </a:r>
            <a:r>
              <a:rPr lang="de-DE" sz="1100" dirty="0" smtClean="0">
                <a:latin typeface="Times New Roman" charset="0"/>
              </a:rPr>
              <a:t> „</a:t>
            </a:r>
            <a:r>
              <a:rPr lang="de-DE" sz="1100" dirty="0" err="1" smtClean="0">
                <a:latin typeface="Times New Roman" charset="0"/>
              </a:rPr>
              <a:t>u</a:t>
            </a:r>
            <a:r>
              <a:rPr lang="de-DE" sz="1100" dirty="0" smtClean="0">
                <a:latin typeface="Times New Roman" charset="0"/>
              </a:rPr>
              <a:t>“.</a:t>
            </a:r>
          </a:p>
          <a:p>
            <a:endParaRPr lang="de-DE" sz="1200" dirty="0" smtClean="0">
              <a:latin typeface="Times New Roman" charset="0"/>
            </a:endParaRPr>
          </a:p>
          <a:p>
            <a:r>
              <a:rPr lang="de-DE" sz="1100" dirty="0" err="1" smtClean="0">
                <a:latin typeface="Times New Roman" charset="0"/>
              </a:rPr>
              <a:t>If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we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assume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that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word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separators</a:t>
            </a:r>
            <a:r>
              <a:rPr lang="de-DE" sz="1100" dirty="0" smtClean="0">
                <a:latin typeface="Times New Roman" charset="0"/>
              </a:rPr>
              <a:t> (</a:t>
            </a:r>
            <a:r>
              <a:rPr lang="de-DE" sz="1100" dirty="0" err="1" smtClean="0">
                <a:latin typeface="Times New Roman" charset="0"/>
              </a:rPr>
              <a:t>blanks</a:t>
            </a:r>
            <a:r>
              <a:rPr lang="de-DE" sz="1100" dirty="0" smtClean="0">
                <a:latin typeface="Times New Roman" charset="0"/>
              </a:rPr>
              <a:t>) </a:t>
            </a:r>
            <a:r>
              <a:rPr lang="de-DE" sz="1100" dirty="0" err="1" smtClean="0">
                <a:latin typeface="Times New Roman" charset="0"/>
              </a:rPr>
              <a:t>have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been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found</a:t>
            </a:r>
            <a:r>
              <a:rPr lang="de-DE" sz="1100" dirty="0" smtClean="0">
                <a:latin typeface="Times New Roman" charset="0"/>
              </a:rPr>
              <a:t> (</a:t>
            </a:r>
            <a:r>
              <a:rPr lang="de-DE" sz="1100" dirty="0" err="1" smtClean="0">
                <a:latin typeface="Times New Roman" charset="0"/>
              </a:rPr>
              <a:t>which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is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often</a:t>
            </a:r>
            <a:r>
              <a:rPr lang="de-DE" sz="1100" dirty="0" smtClean="0">
                <a:latin typeface="Times New Roman" charset="0"/>
              </a:rPr>
              <a:t> an easy </a:t>
            </a:r>
            <a:r>
              <a:rPr lang="de-DE" sz="1100" dirty="0" err="1" smtClean="0">
                <a:latin typeface="Times New Roman" charset="0"/>
              </a:rPr>
              <a:t>task</a:t>
            </a:r>
            <a:r>
              <a:rPr lang="de-DE" sz="1100" dirty="0" smtClean="0">
                <a:latin typeface="Times New Roman" charset="0"/>
              </a:rPr>
              <a:t>), </a:t>
            </a:r>
            <a:r>
              <a:rPr lang="de-DE" sz="1100" dirty="0" err="1" smtClean="0">
                <a:latin typeface="Times New Roman" charset="0"/>
              </a:rPr>
              <a:t>one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can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often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detect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frequent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short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words</a:t>
            </a:r>
            <a:r>
              <a:rPr lang="de-DE" sz="1100" dirty="0" smtClean="0">
                <a:latin typeface="Times New Roman" charset="0"/>
              </a:rPr>
              <a:t> such </a:t>
            </a:r>
            <a:r>
              <a:rPr lang="de-DE" sz="1100" dirty="0" err="1" smtClean="0">
                <a:latin typeface="Times New Roman" charset="0"/>
              </a:rPr>
              <a:t>as</a:t>
            </a:r>
            <a:r>
              <a:rPr lang="de-DE" sz="1100" dirty="0" smtClean="0">
                <a:latin typeface="Times New Roman" charset="0"/>
              </a:rPr>
              <a:t> „</a:t>
            </a:r>
            <a:r>
              <a:rPr lang="de-DE" sz="1100" dirty="0" err="1" smtClean="0">
                <a:latin typeface="Times New Roman" charset="0"/>
              </a:rPr>
              <a:t>the</a:t>
            </a:r>
            <a:r>
              <a:rPr lang="de-DE" sz="1100" dirty="0" smtClean="0">
                <a:latin typeface="Times New Roman" charset="0"/>
              </a:rPr>
              <a:t>“, „</a:t>
            </a:r>
            <a:r>
              <a:rPr lang="de-DE" sz="1100" dirty="0" err="1" smtClean="0">
                <a:latin typeface="Times New Roman" charset="0"/>
              </a:rPr>
              <a:t>and</a:t>
            </a:r>
            <a:r>
              <a:rPr lang="de-DE" sz="1100" dirty="0" smtClean="0">
                <a:latin typeface="Times New Roman" charset="0"/>
              </a:rPr>
              <a:t>“, ... , </a:t>
            </a:r>
            <a:r>
              <a:rPr lang="de-DE" sz="1100" dirty="0" err="1" smtClean="0">
                <a:latin typeface="Times New Roman" charset="0"/>
              </a:rPr>
              <a:t>which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leaks</a:t>
            </a:r>
            <a:r>
              <a:rPr lang="de-DE" sz="1100" dirty="0" smtClean="0">
                <a:latin typeface="Times New Roman" charset="0"/>
              </a:rPr>
              <a:t> all </a:t>
            </a:r>
            <a:r>
              <a:rPr lang="de-DE" sz="1100" dirty="0" err="1" smtClean="0">
                <a:latin typeface="Times New Roman" charset="0"/>
              </a:rPr>
              <a:t>the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letters</a:t>
            </a:r>
            <a:r>
              <a:rPr lang="de-DE" sz="1100" dirty="0" smtClean="0">
                <a:latin typeface="Times New Roman" charset="0"/>
              </a:rPr>
              <a:t> in </a:t>
            </a:r>
            <a:r>
              <a:rPr lang="de-DE" sz="1100" dirty="0" err="1" smtClean="0">
                <a:latin typeface="Times New Roman" charset="0"/>
              </a:rPr>
              <a:t>the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words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involved</a:t>
            </a:r>
            <a:r>
              <a:rPr lang="de-DE" sz="1100" dirty="0" smtClean="0">
                <a:latin typeface="Times New Roman" charset="0"/>
              </a:rPr>
              <a:t> in </a:t>
            </a:r>
            <a:r>
              <a:rPr lang="de-DE" sz="1100" dirty="0" err="1" smtClean="0">
                <a:latin typeface="Times New Roman" charset="0"/>
              </a:rPr>
              <a:t>those</a:t>
            </a:r>
            <a:r>
              <a:rPr lang="de-DE" sz="1100" dirty="0" smtClean="0">
                <a:latin typeface="Times New Roman" charset="0"/>
              </a:rPr>
              <a:t> </a:t>
            </a:r>
            <a:r>
              <a:rPr lang="de-DE" sz="1100" dirty="0" err="1" smtClean="0">
                <a:latin typeface="Times New Roman" charset="0"/>
              </a:rPr>
              <a:t>words</a:t>
            </a:r>
            <a:endParaRPr lang="de-DE" sz="1100" dirty="0" smtClean="0">
              <a:latin typeface="Times New Roman" charset="0"/>
            </a:endParaRPr>
          </a:p>
          <a:p>
            <a:endParaRPr lang="de-DE" sz="1200" dirty="0" smtClean="0">
              <a:latin typeface="Times New Roman" charset="0"/>
            </a:endParaRPr>
          </a:p>
          <a:p>
            <a:endParaRPr lang="de-DE" dirty="0" smtClean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F73A-0087-6F49-929B-D69906541D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ED37-2B73-144A-8627-CB7368C0DA5B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A051-70EE-1F41-8CCB-0E6994FEC1E1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1B-5E33-AD40-8F79-F631006D149B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0A3D-0276-0B4B-85DC-0C7D9E2F5B0A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08A9-E656-9641-82A9-F7BCC0CAA76C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9331-2E01-5043-B3F0-58E96EBF0439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DBA4-3F1A-8148-848D-DA9880751063}" type="datetime1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70AA-0C52-8247-9307-596162A76C6A}" type="datetime1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A405-A887-4744-B313-D4C8C76C3340}" type="datetime1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4D0-3500-7042-9264-B3B8923DEF8E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ECFA-0158-1B41-9BD9-B3A6684E1C47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54A1C54-F77C-174E-AB9F-3BD864C6006D}" type="datetime1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Preliminary 01</a:t>
            </a:r>
            <a:endParaRPr lang="en-US" sz="40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</a:t>
            </a:r>
            <a:r>
              <a:rPr lang="en-US" sz="2400" dirty="0" smtClean="0">
                <a:solidFill>
                  <a:schemeClr val="tx1"/>
                </a:solidFill>
              </a:rPr>
              <a:t>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Assures </a:t>
            </a:r>
            <a:r>
              <a:rPr lang="en-US" dirty="0" smtClean="0">
                <a:ea typeface="ＭＳ Ｐゴシック" pitchFamily="-107" charset="-128"/>
                <a:cs typeface="Arial" charset="0"/>
              </a:rPr>
              <a:t>timely </a:t>
            </a:r>
            <a:r>
              <a:rPr lang="en-US" dirty="0">
                <a:ea typeface="ＭＳ Ｐゴシック" pitchFamily="-107" charset="-128"/>
                <a:cs typeface="Arial" charset="0"/>
              </a:rPr>
              <a:t>and reliable access to and use of information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ea typeface="ＭＳ Ｐゴシック" pitchFamily="-107" charset="-128"/>
                <a:cs typeface="Arial" charset="0"/>
              </a:rPr>
              <a:t>A </a:t>
            </a:r>
            <a:r>
              <a:rPr lang="en-US" dirty="0">
                <a:ea typeface="ＭＳ Ｐゴシック" pitchFamily="-107" charset="-128"/>
                <a:cs typeface="Arial" charset="0"/>
              </a:rPr>
              <a:t>loss of availability is the disruption of access to or use of </a:t>
            </a:r>
            <a:r>
              <a:rPr lang="en-US" dirty="0" smtClean="0">
                <a:ea typeface="ＭＳ Ｐゴシック" pitchFamily="-107" charset="-128"/>
                <a:cs typeface="Arial" charset="0"/>
              </a:rPr>
              <a:t>information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Firewall, Intrusion detection system (IDS), load balancer, and antivirus software can be used to achieve availability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GB" sz="2400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/>
              <a:t>Availability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conv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16" y="1663103"/>
            <a:ext cx="1828800" cy="13716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9623" y="2348903"/>
            <a:ext cx="1828800" cy="2186037"/>
            <a:chOff x="108857" y="2723848"/>
            <a:chExt cx="1828800" cy="2186037"/>
          </a:xfrm>
        </p:grpSpPr>
        <p:pic>
          <p:nvPicPr>
            <p:cNvPr id="5" name="Picture 4" descr="Alic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57" y="2723848"/>
              <a:ext cx="1828800" cy="1828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5238" y="4540553"/>
              <a:ext cx="736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Alice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2574" y="3669208"/>
            <a:ext cx="1371600" cy="1666931"/>
            <a:chOff x="4051904" y="3900116"/>
            <a:chExt cx="1371600" cy="1666931"/>
          </a:xfrm>
        </p:grpSpPr>
        <p:pic>
          <p:nvPicPr>
            <p:cNvPr id="14" name="Picture 13" descr="Spywa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904" y="3900116"/>
              <a:ext cx="1371600" cy="1371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266678" y="5197715"/>
              <a:ext cx="110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Attacker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8998" y="5591918"/>
            <a:ext cx="63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Bob can successfully open/read the received message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3" name="Picture 2" descr="caredat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94" y="2754808"/>
            <a:ext cx="914400" cy="9144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848325" y="2348903"/>
            <a:ext cx="1828800" cy="2153771"/>
            <a:chOff x="6932990" y="2723848"/>
            <a:chExt cx="1828800" cy="2153771"/>
          </a:xfrm>
        </p:grpSpPr>
        <p:pic>
          <p:nvPicPr>
            <p:cNvPr id="19" name="Picture 18" descr="256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990" y="2723848"/>
              <a:ext cx="1828800" cy="18288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521015" y="4508287"/>
              <a:ext cx="633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Bob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2286007" y="3171622"/>
            <a:ext cx="4221618" cy="227147"/>
          </a:xfrm>
          <a:prstGeom prst="rightArrow">
            <a:avLst/>
          </a:prstGeom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551647" y="1450747"/>
            <a:ext cx="8064896" cy="5035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ea typeface="ＭＳ Ｐゴシック" pitchFamily="-107" charset="-128"/>
                <a:cs typeface="Arial" charset="0"/>
              </a:rPr>
              <a:t>The </a:t>
            </a:r>
            <a:r>
              <a:rPr lang="en-US" dirty="0">
                <a:ea typeface="ＭＳ Ｐゴシック" pitchFamily="-107" charset="-128"/>
                <a:cs typeface="Arial" charset="0"/>
              </a:rPr>
              <a:t>property of being genuine and being able to be verified and trusted; </a:t>
            </a:r>
            <a:r>
              <a:rPr lang="en-US" dirty="0" smtClean="0">
                <a:ea typeface="ＭＳ Ｐゴシック" pitchFamily="-107" charset="-128"/>
                <a:cs typeface="Arial" charset="0"/>
              </a:rPr>
              <a:t>confidence </a:t>
            </a:r>
            <a:r>
              <a:rPr lang="en-US" dirty="0">
                <a:ea typeface="ＭＳ Ｐゴシック" pitchFamily="-107" charset="-128"/>
                <a:cs typeface="Arial" charset="0"/>
              </a:rPr>
              <a:t>in the validity of </a:t>
            </a:r>
            <a:r>
              <a:rPr lang="en-US" dirty="0" smtClean="0">
                <a:ea typeface="ＭＳ Ｐゴシック" pitchFamily="-107" charset="-128"/>
                <a:cs typeface="Arial" charset="0"/>
              </a:rPr>
              <a:t>a </a:t>
            </a:r>
            <a:r>
              <a:rPr lang="en-US" dirty="0">
                <a:ea typeface="ＭＳ Ｐゴシック" pitchFamily="-107" charset="-128"/>
                <a:cs typeface="Arial" charset="0"/>
              </a:rPr>
              <a:t>message, or </a:t>
            </a:r>
            <a:r>
              <a:rPr lang="en-US" u="sng" dirty="0" smtClean="0">
                <a:ea typeface="ＭＳ Ｐゴシック" pitchFamily="-107" charset="-128"/>
                <a:cs typeface="Arial" charset="0"/>
              </a:rPr>
              <a:t>message originator</a:t>
            </a:r>
          </a:p>
          <a:p>
            <a:pPr lvl="1">
              <a:lnSpc>
                <a:spcPct val="110000"/>
              </a:lnSpc>
            </a:pPr>
            <a:r>
              <a:rPr lang="it-IT" dirty="0">
                <a:ea typeface="ＭＳ Ｐゴシック" pitchFamily="-107" charset="-128"/>
                <a:cs typeface="Arial" charset="0"/>
              </a:rPr>
              <a:t>Authenticity </a:t>
            </a:r>
            <a:r>
              <a:rPr lang="it-IT" dirty="0" smtClean="0">
                <a:ea typeface="ＭＳ Ｐゴシック" pitchFamily="-107" charset="-128"/>
                <a:cs typeface="Arial" charset="0"/>
              </a:rPr>
              <a:t>overlaps </a:t>
            </a:r>
            <a:r>
              <a:rPr lang="it-IT" dirty="0">
                <a:ea typeface="ＭＳ Ｐゴシック" pitchFamily="-107" charset="-128"/>
                <a:cs typeface="Arial" charset="0"/>
              </a:rPr>
              <a:t>with </a:t>
            </a:r>
            <a:r>
              <a:rPr lang="it-IT" dirty="0" smtClean="0">
                <a:ea typeface="ＭＳ Ｐゴシック" pitchFamily="-107" charset="-128"/>
                <a:cs typeface="Arial" charset="0"/>
              </a:rPr>
              <a:t>integrity</a:t>
            </a:r>
          </a:p>
          <a:p>
            <a:pPr lvl="1">
              <a:lnSpc>
                <a:spcPct val="110000"/>
              </a:lnSpc>
            </a:pPr>
            <a:r>
              <a:rPr lang="it-IT" dirty="0"/>
              <a:t>Authentication is the process of reliably verifying the identity of someone (or something</a:t>
            </a:r>
            <a:r>
              <a:rPr lang="it-IT" dirty="0" smtClean="0"/>
              <a:t>)</a:t>
            </a:r>
            <a:endParaRPr lang="it-IT" dirty="0" smtClean="0">
              <a:ea typeface="ＭＳ Ｐゴシック" pitchFamily="-107" charset="-128"/>
              <a:cs typeface="Arial" charset="0"/>
            </a:endParaRPr>
          </a:p>
          <a:p>
            <a:pPr lvl="2">
              <a:lnSpc>
                <a:spcPct val="110000"/>
              </a:lnSpc>
            </a:pPr>
            <a:endParaRPr lang="it-IT" dirty="0" smtClean="0">
              <a:ea typeface="ＭＳ Ｐゴシック" pitchFamily="-107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it-IT" dirty="0" smtClean="0">
                <a:ea typeface="ＭＳ Ｐゴシック" pitchFamily="-107" charset="-128"/>
                <a:cs typeface="Arial" charset="0"/>
              </a:rPr>
              <a:t>Authenticiy can be </a:t>
            </a:r>
            <a:r>
              <a:rPr lang="it-IT" dirty="0" err="1" smtClean="0">
                <a:ea typeface="ＭＳ Ｐゴシック" pitchFamily="-107" charset="-128"/>
                <a:cs typeface="Arial" charset="0"/>
              </a:rPr>
              <a:t>achieved</a:t>
            </a:r>
            <a:r>
              <a:rPr lang="it-IT" dirty="0" smtClean="0">
                <a:ea typeface="ＭＳ Ｐゴシック" pitchFamily="-107" charset="-128"/>
                <a:cs typeface="Arial" charset="0"/>
              </a:rPr>
              <a:t> by </a:t>
            </a:r>
            <a:r>
              <a:rPr lang="it-IT" dirty="0" err="1" smtClean="0">
                <a:ea typeface="ＭＳ Ｐゴシック" pitchFamily="-107" charset="-128"/>
                <a:cs typeface="Arial" charset="0"/>
              </a:rPr>
              <a:t>digital</a:t>
            </a:r>
            <a:r>
              <a:rPr lang="it-IT" dirty="0" smtClean="0">
                <a:ea typeface="ＭＳ Ｐゴシック" pitchFamily="-107" charset="-128"/>
                <a:cs typeface="Arial" charset="0"/>
              </a:rPr>
              <a:t> signature (such as DSA)</a:t>
            </a:r>
            <a:endParaRPr lang="it-IT" dirty="0">
              <a:ea typeface="ＭＳ Ｐゴシック" pitchFamily="-107" charset="-128"/>
              <a:cs typeface="Arial" charset="0"/>
            </a:endParaRPr>
          </a:p>
          <a:p>
            <a:pPr marL="1314450" lvl="3" indent="0">
              <a:lnSpc>
                <a:spcPct val="110000"/>
              </a:lnSpc>
              <a:buNone/>
            </a:pPr>
            <a:endParaRPr lang="it-IT" sz="1600" b="1" dirty="0" smtClean="0"/>
          </a:p>
          <a:p>
            <a:pPr marL="457200" lvl="1" indent="0">
              <a:lnSpc>
                <a:spcPct val="110000"/>
              </a:lnSpc>
              <a:buNone/>
            </a:pPr>
            <a:endParaRPr lang="it-IT" sz="2000" b="1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39825"/>
          </a:xfrm>
        </p:spPr>
        <p:txBody>
          <a:bodyPr/>
          <a:lstStyle/>
          <a:p>
            <a:r>
              <a:rPr lang="it-IT" dirty="0" smtClean="0"/>
              <a:t>Authenticity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conv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39" y="1782351"/>
            <a:ext cx="1828800" cy="13716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8857" y="2348903"/>
            <a:ext cx="1828800" cy="2186037"/>
            <a:chOff x="108857" y="2723848"/>
            <a:chExt cx="1828800" cy="2186037"/>
          </a:xfrm>
        </p:grpSpPr>
        <p:pic>
          <p:nvPicPr>
            <p:cNvPr id="5" name="Picture 4" descr="Alic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57" y="2723848"/>
              <a:ext cx="1828800" cy="1828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5238" y="4540553"/>
              <a:ext cx="736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Alice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32990" y="2348903"/>
            <a:ext cx="1828800" cy="2153771"/>
            <a:chOff x="6932990" y="2723848"/>
            <a:chExt cx="1828800" cy="2153771"/>
          </a:xfrm>
        </p:grpSpPr>
        <p:pic>
          <p:nvPicPr>
            <p:cNvPr id="7" name="Picture 6" descr="2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990" y="2723848"/>
              <a:ext cx="1828800" cy="1828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521015" y="4508287"/>
              <a:ext cx="633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Bob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67239" y="3669208"/>
            <a:ext cx="1371600" cy="1666931"/>
            <a:chOff x="4051904" y="3900116"/>
            <a:chExt cx="1371600" cy="1666931"/>
          </a:xfrm>
        </p:grpSpPr>
        <p:pic>
          <p:nvPicPr>
            <p:cNvPr id="14" name="Picture 13" descr="Spywar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904" y="3900116"/>
              <a:ext cx="1371600" cy="1371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266678" y="5197715"/>
              <a:ext cx="110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Attacker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29056" y="5567728"/>
            <a:ext cx="677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Bob can verify that whether the message is sent from Alice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Bent Arrow 12"/>
          <p:cNvSpPr/>
          <p:nvPr/>
        </p:nvSpPr>
        <p:spPr>
          <a:xfrm rot="5400000">
            <a:off x="2993329" y="2098279"/>
            <a:ext cx="580571" cy="269191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4665858" y="3058894"/>
            <a:ext cx="2714941" cy="634504"/>
          </a:xfrm>
          <a:prstGeom prst="bentArrow">
            <a:avLst>
              <a:gd name="adj1" fmla="val 25000"/>
              <a:gd name="adj2" fmla="val 29167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 descr="dobradores-de-arquivo-travados-com-corrente-18609887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40" y="1796149"/>
            <a:ext cx="2057400" cy="1371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91204" y="3653302"/>
            <a:ext cx="9412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lang="en-US" sz="8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36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29600" cy="4752528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itchFamily="-107" charset="-128"/>
                <a:cs typeface="Arial" charset="0"/>
              </a:rPr>
              <a:t>The security goal that generates the </a:t>
            </a:r>
            <a:r>
              <a:rPr lang="en-US" sz="2800" dirty="0" smtClean="0">
                <a:ea typeface="ＭＳ Ｐゴシック" pitchFamily="-107" charset="-128"/>
                <a:cs typeface="Arial" charset="0"/>
              </a:rPr>
              <a:t>requirements </a:t>
            </a:r>
            <a:r>
              <a:rPr lang="en-US" sz="2800" dirty="0">
                <a:ea typeface="ＭＳ Ｐゴシック" pitchFamily="-107" charset="-128"/>
                <a:cs typeface="Arial" charset="0"/>
              </a:rPr>
              <a:t>for actions of an entity to be traced uniquely to that </a:t>
            </a:r>
            <a:r>
              <a:rPr lang="en-US" sz="2800" dirty="0" smtClean="0">
                <a:ea typeface="ＭＳ Ｐゴシック" pitchFamily="-107" charset="-128"/>
                <a:cs typeface="Arial" charset="0"/>
              </a:rPr>
              <a:t>entity</a:t>
            </a:r>
          </a:p>
          <a:p>
            <a:pPr lvl="1"/>
            <a:endParaRPr lang="en-GB" sz="2400" b="1" dirty="0" smtClean="0"/>
          </a:p>
          <a:p>
            <a:pPr eaLnBrk="1" hangingPunct="1"/>
            <a:r>
              <a:rPr lang="en-US" sz="2800" dirty="0" smtClean="0"/>
              <a:t>Various ways to achieve accountability </a:t>
            </a:r>
          </a:p>
          <a:p>
            <a:pPr lvl="1"/>
            <a:r>
              <a:rPr lang="en-US" sz="2400" b="1" dirty="0"/>
              <a:t>Logging &amp; auditing</a:t>
            </a:r>
          </a:p>
          <a:p>
            <a:pPr lvl="1"/>
            <a:r>
              <a:rPr lang="en-US" sz="2400" b="1" dirty="0" smtClean="0"/>
              <a:t>Digital signature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5280" cy="918939"/>
          </a:xfrm>
        </p:spPr>
        <p:txBody>
          <a:bodyPr/>
          <a:lstStyle/>
          <a:p>
            <a:pPr eaLnBrk="1" hangingPunct="1"/>
            <a:r>
              <a:rPr lang="it-IT" dirty="0" smtClean="0"/>
              <a:t>Accountability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Accountability: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conv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39" y="1782351"/>
            <a:ext cx="1828800" cy="13716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8857" y="2348903"/>
            <a:ext cx="1828800" cy="2186037"/>
            <a:chOff x="108857" y="2723848"/>
            <a:chExt cx="1828800" cy="2186037"/>
          </a:xfrm>
        </p:grpSpPr>
        <p:pic>
          <p:nvPicPr>
            <p:cNvPr id="5" name="Picture 4" descr="Alic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57" y="2723848"/>
              <a:ext cx="1828800" cy="1828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5238" y="4540553"/>
              <a:ext cx="736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Alice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32990" y="2348903"/>
            <a:ext cx="1828800" cy="2153771"/>
            <a:chOff x="6932990" y="2723848"/>
            <a:chExt cx="1828800" cy="2153771"/>
          </a:xfrm>
        </p:grpSpPr>
        <p:pic>
          <p:nvPicPr>
            <p:cNvPr id="7" name="Picture 6" descr="2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990" y="2723848"/>
              <a:ext cx="1828800" cy="1828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521015" y="4508287"/>
              <a:ext cx="633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Bob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67239" y="3669208"/>
            <a:ext cx="1371600" cy="1666931"/>
            <a:chOff x="4051904" y="3900116"/>
            <a:chExt cx="1371600" cy="1666931"/>
          </a:xfrm>
        </p:grpSpPr>
        <p:pic>
          <p:nvPicPr>
            <p:cNvPr id="14" name="Picture 13" descr="Spywar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904" y="3900116"/>
              <a:ext cx="1371600" cy="1371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266678" y="5197715"/>
              <a:ext cx="110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Attacker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32892" y="5559551"/>
            <a:ext cx="535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The malicious guys can be identified or traced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Bent Arrow 12"/>
          <p:cNvSpPr/>
          <p:nvPr/>
        </p:nvSpPr>
        <p:spPr>
          <a:xfrm rot="5400000">
            <a:off x="2993329" y="2098279"/>
            <a:ext cx="580571" cy="269191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4665858" y="3058894"/>
            <a:ext cx="2714941" cy="634504"/>
          </a:xfrm>
          <a:prstGeom prst="bentArrow">
            <a:avLst>
              <a:gd name="adj1" fmla="val 25000"/>
              <a:gd name="adj2" fmla="val 29167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 descr="dobradores-de-arquivo-travados-com-corrente-18609887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40" y="1796149"/>
            <a:ext cx="2057400" cy="1371600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 rot="10800000">
            <a:off x="5188468" y="4502674"/>
            <a:ext cx="2714941" cy="634504"/>
          </a:xfrm>
          <a:prstGeom prst="bentArrow">
            <a:avLst>
              <a:gd name="adj1" fmla="val 25000"/>
              <a:gd name="adj2" fmla="val 29167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41" y="2935729"/>
            <a:ext cx="8747743" cy="3190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Symmetric Cryptography</a:t>
            </a:r>
            <a:endParaRPr lang="en-US" sz="4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0967" y="1440013"/>
            <a:ext cx="9190088" cy="674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>
                <a:latin typeface="Arial" charset="0"/>
              </a:rPr>
              <a:t>Alternative </a:t>
            </a:r>
            <a:r>
              <a:rPr lang="de-DE" dirty="0" err="1" smtClean="0">
                <a:latin typeface="Arial" charset="0"/>
              </a:rPr>
              <a:t>names</a:t>
            </a:r>
            <a:r>
              <a:rPr lang="de-DE" dirty="0" smtClean="0">
                <a:latin typeface="Arial" charset="0"/>
              </a:rPr>
              <a:t>: </a:t>
            </a:r>
            <a:r>
              <a:rPr lang="de-DE" b="1" dirty="0" smtClean="0">
                <a:latin typeface="Arial" charset="0"/>
              </a:rPr>
              <a:t>private-</a:t>
            </a:r>
            <a:r>
              <a:rPr lang="de-DE" b="1" dirty="0" err="1" smtClean="0">
                <a:latin typeface="Arial" charset="0"/>
              </a:rPr>
              <a:t>key</a:t>
            </a:r>
            <a:r>
              <a:rPr lang="de-DE" dirty="0" smtClean="0">
                <a:latin typeface="Arial" charset="0"/>
              </a:rPr>
              <a:t>, </a:t>
            </a:r>
            <a:r>
              <a:rPr lang="de-DE" b="1" dirty="0" smtClean="0">
                <a:latin typeface="Arial" charset="0"/>
              </a:rPr>
              <a:t>single-</a:t>
            </a:r>
            <a:r>
              <a:rPr lang="de-DE" b="1" dirty="0" err="1" smtClean="0">
                <a:latin typeface="Arial" charset="0"/>
              </a:rPr>
              <a:t>key</a:t>
            </a:r>
            <a:r>
              <a:rPr lang="de-DE" b="1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or</a:t>
            </a:r>
            <a:r>
              <a:rPr lang="de-DE" dirty="0" smtClean="0">
                <a:latin typeface="Arial" charset="0"/>
              </a:rPr>
              <a:t> </a:t>
            </a:r>
            <a:r>
              <a:rPr lang="de-DE" b="1" dirty="0" err="1" smtClean="0">
                <a:latin typeface="Arial" charset="0"/>
              </a:rPr>
              <a:t>secret-key</a:t>
            </a:r>
            <a:r>
              <a:rPr lang="de-DE" b="1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cryptography</a:t>
            </a:r>
            <a:r>
              <a:rPr lang="de-DE" dirty="0" smtClean="0">
                <a:latin typeface="Arial" charset="0"/>
              </a:rPr>
              <a:t>.</a:t>
            </a:r>
          </a:p>
          <a:p>
            <a:endParaRPr lang="de-DE" dirty="0">
              <a:latin typeface="Arial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339975" y="4916985"/>
            <a:ext cx="1439863" cy="142875"/>
          </a:xfrm>
          <a:prstGeom prst="flowChartMagneticDrum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23850" y="3907335"/>
            <a:ext cx="1152525" cy="720725"/>
            <a:chOff x="884" y="1026"/>
            <a:chExt cx="726" cy="454"/>
          </a:xfrm>
        </p:grpSpPr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930" y="1071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/>
                <a:t>Alice</a:t>
              </a:r>
              <a:br>
                <a:rPr lang="de-DE"/>
              </a:br>
              <a:r>
                <a:rPr lang="de-DE"/>
                <a:t>(good)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7524750" y="3907335"/>
            <a:ext cx="1152525" cy="720725"/>
            <a:chOff x="884" y="1026"/>
            <a:chExt cx="726" cy="454"/>
          </a:xfrm>
        </p:grpSpPr>
        <p:sp>
          <p:nvSpPr>
            <p:cNvPr id="11" name="AutoShape 17"/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930" y="1071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/>
                <a:t>Bob</a:t>
              </a:r>
              <a:br>
                <a:rPr lang="de-DE"/>
              </a:br>
              <a:r>
                <a:rPr lang="de-DE"/>
                <a:t>(good)</a:t>
              </a:r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4140200" y="2108698"/>
            <a:ext cx="1152525" cy="720725"/>
            <a:chOff x="884" y="1026"/>
            <a:chExt cx="726" cy="454"/>
          </a:xfrm>
        </p:grpSpPr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930" y="1071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>
                  <a:solidFill>
                    <a:srgbClr val="FF0000"/>
                  </a:solidFill>
                </a:rPr>
                <a:t>Oscar</a:t>
              </a:r>
              <a:br>
                <a:rPr lang="de-DE">
                  <a:solidFill>
                    <a:srgbClr val="FF0000"/>
                  </a:solidFill>
                </a:rPr>
              </a:br>
              <a:r>
                <a:rPr lang="de-DE">
                  <a:solidFill>
                    <a:srgbClr val="FF0000"/>
                  </a:solidFill>
                </a:rPr>
                <a:t>(bad guy)</a:t>
              </a:r>
            </a:p>
          </p:txBody>
        </p:sp>
      </p:grp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1476375" y="4267698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 flipV="1">
            <a:off x="4716463" y="2827835"/>
            <a:ext cx="0" cy="143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1692275" y="426769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i="1"/>
              <a:t>x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7164388" y="426769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i="1"/>
              <a:t>x</a:t>
            </a:r>
          </a:p>
        </p:txBody>
      </p: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3708400" y="2683373"/>
            <a:ext cx="3671888" cy="2089150"/>
            <a:chOff x="2336" y="1071"/>
            <a:chExt cx="2313" cy="1316"/>
          </a:xfrm>
        </p:grpSpPr>
        <p:sp>
          <p:nvSpPr>
            <p:cNvPr id="21" name="AutoShape 34"/>
            <p:cNvSpPr>
              <a:spLocks noChangeArrowheads="1"/>
            </p:cNvSpPr>
            <p:nvPr/>
          </p:nvSpPr>
          <p:spPr bwMode="auto">
            <a:xfrm>
              <a:off x="2336" y="1752"/>
              <a:ext cx="1043" cy="635"/>
            </a:xfrm>
            <a:prstGeom prst="cloudCallout">
              <a:avLst>
                <a:gd name="adj1" fmla="val -23537"/>
                <a:gd name="adj2" fmla="val 35199"/>
              </a:avLst>
            </a:pr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de-DE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H="1">
              <a:off x="3334" y="1298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3651" y="1071"/>
              <a:ext cx="998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sz="1600"/>
                <a:t>Unsecure channel </a:t>
              </a:r>
              <a:br>
                <a:rPr lang="de-DE" sz="1600"/>
              </a:br>
              <a:r>
                <a:rPr lang="de-DE" sz="1600"/>
                <a:t>(e.g. Internet)</a:t>
              </a:r>
            </a:p>
          </p:txBody>
        </p:sp>
      </p:grp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323850" y="4819403"/>
            <a:ext cx="8820150" cy="19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000" b="1" dirty="0">
                <a:latin typeface="Arial"/>
                <a:cs typeface="Arial"/>
              </a:rPr>
              <a:t>Problem Statement:</a:t>
            </a:r>
            <a:r>
              <a:rPr lang="de-DE" sz="2000" dirty="0">
                <a:latin typeface="Arial"/>
                <a:cs typeface="Arial"/>
              </a:rPr>
              <a:t> </a:t>
            </a:r>
            <a:br>
              <a:rPr lang="de-DE" sz="2000" dirty="0">
                <a:latin typeface="Arial"/>
                <a:cs typeface="Arial"/>
              </a:rPr>
            </a:br>
            <a:r>
              <a:rPr lang="de-DE" sz="2000" dirty="0">
                <a:latin typeface="Arial"/>
                <a:cs typeface="Arial"/>
              </a:rPr>
              <a:t>1) Alice </a:t>
            </a:r>
            <a:r>
              <a:rPr lang="de-DE" sz="2000" dirty="0" err="1">
                <a:latin typeface="Arial"/>
                <a:cs typeface="Arial"/>
              </a:rPr>
              <a:t>and</a:t>
            </a:r>
            <a:r>
              <a:rPr lang="de-DE" sz="2000" dirty="0">
                <a:latin typeface="Arial"/>
                <a:cs typeface="Arial"/>
              </a:rPr>
              <a:t> Bob </a:t>
            </a:r>
            <a:r>
              <a:rPr lang="de-DE" sz="2000" dirty="0" err="1">
                <a:latin typeface="Arial"/>
                <a:cs typeface="Arial"/>
              </a:rPr>
              <a:t>would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like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to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communicate</a:t>
            </a:r>
            <a:r>
              <a:rPr lang="de-DE" sz="2000" dirty="0">
                <a:latin typeface="Arial"/>
                <a:cs typeface="Arial"/>
              </a:rPr>
              <a:t> via an </a:t>
            </a:r>
            <a:r>
              <a:rPr lang="de-DE" sz="2000" dirty="0" err="1">
                <a:latin typeface="Arial"/>
                <a:cs typeface="Arial"/>
              </a:rPr>
              <a:t>unsecure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channel</a:t>
            </a:r>
            <a:r>
              <a:rPr lang="de-DE" sz="2000" dirty="0">
                <a:latin typeface="Arial"/>
                <a:cs typeface="Arial"/>
              </a:rPr>
              <a:t> (e.g., WLAN </a:t>
            </a:r>
            <a:r>
              <a:rPr lang="de-DE" sz="2000" dirty="0" err="1">
                <a:latin typeface="Arial"/>
                <a:cs typeface="Arial"/>
              </a:rPr>
              <a:t>or</a:t>
            </a:r>
            <a:r>
              <a:rPr lang="de-DE" sz="2000" dirty="0">
                <a:latin typeface="Arial"/>
                <a:cs typeface="Arial"/>
              </a:rPr>
              <a:t> Internet). </a:t>
            </a:r>
            <a:br>
              <a:rPr lang="de-DE" sz="2000" dirty="0">
                <a:latin typeface="Arial"/>
                <a:cs typeface="Arial"/>
              </a:rPr>
            </a:br>
            <a:r>
              <a:rPr lang="de-DE" sz="2000" dirty="0">
                <a:latin typeface="Arial"/>
                <a:cs typeface="Arial"/>
              </a:rPr>
              <a:t>2) A </a:t>
            </a:r>
            <a:r>
              <a:rPr lang="de-DE" sz="2000" dirty="0" err="1">
                <a:latin typeface="Arial"/>
                <a:cs typeface="Arial"/>
              </a:rPr>
              <a:t>malicious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third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party</a:t>
            </a:r>
            <a:r>
              <a:rPr lang="de-DE" sz="2000" dirty="0">
                <a:latin typeface="Arial"/>
                <a:cs typeface="Arial"/>
              </a:rPr>
              <a:t> Oscar (</a:t>
            </a:r>
            <a:r>
              <a:rPr lang="de-DE" sz="2000" dirty="0" err="1">
                <a:latin typeface="Arial"/>
                <a:cs typeface="Arial"/>
              </a:rPr>
              <a:t>the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bad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guy</a:t>
            </a:r>
            <a:r>
              <a:rPr lang="de-DE" sz="2000" dirty="0">
                <a:latin typeface="Arial"/>
                <a:cs typeface="Arial"/>
              </a:rPr>
              <a:t>) </a:t>
            </a:r>
            <a:r>
              <a:rPr lang="de-DE" sz="2000" dirty="0" err="1">
                <a:latin typeface="Arial"/>
                <a:cs typeface="Arial"/>
              </a:rPr>
              <a:t>has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channel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access</a:t>
            </a:r>
            <a:r>
              <a:rPr lang="de-DE" sz="2000" dirty="0">
                <a:latin typeface="Arial"/>
                <a:cs typeface="Arial"/>
              </a:rPr>
              <a:t> but </a:t>
            </a:r>
            <a:r>
              <a:rPr lang="de-DE" sz="2000" dirty="0" err="1">
                <a:latin typeface="Arial"/>
                <a:cs typeface="Arial"/>
              </a:rPr>
              <a:t>should</a:t>
            </a:r>
            <a:r>
              <a:rPr lang="de-DE" sz="2000" dirty="0">
                <a:latin typeface="Arial"/>
                <a:cs typeface="Arial"/>
              </a:rPr>
              <a:t> not </a:t>
            </a:r>
            <a:r>
              <a:rPr lang="de-DE" sz="2000" dirty="0" err="1">
                <a:latin typeface="Arial"/>
                <a:cs typeface="Arial"/>
              </a:rPr>
              <a:t>be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able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to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understand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the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communication</a:t>
            </a:r>
            <a:r>
              <a:rPr lang="de-DE" sz="20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64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281863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Symmetric Cryptography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82625" y="3208463"/>
            <a:ext cx="1152525" cy="720725"/>
            <a:chOff x="884" y="1026"/>
            <a:chExt cx="726" cy="454"/>
          </a:xfrm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30" y="1071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/>
                <a:t>Alice</a:t>
              </a:r>
              <a:br>
                <a:rPr lang="de-DE"/>
              </a:br>
              <a:r>
                <a:rPr lang="de-DE"/>
                <a:t>(good)</a:t>
              </a: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883525" y="3208463"/>
            <a:ext cx="1152525" cy="720725"/>
            <a:chOff x="884" y="1026"/>
            <a:chExt cx="726" cy="454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930" y="1071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/>
                <a:t>Bob</a:t>
              </a:r>
              <a:br>
                <a:rPr lang="de-DE"/>
              </a:br>
              <a:r>
                <a:rPr lang="de-DE"/>
                <a:t>(good)</a:t>
              </a:r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4498975" y="1409825"/>
            <a:ext cx="1152525" cy="720725"/>
            <a:chOff x="884" y="1026"/>
            <a:chExt cx="726" cy="454"/>
          </a:xfrm>
        </p:grpSpPr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930" y="1071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>
                  <a:solidFill>
                    <a:srgbClr val="FF0000"/>
                  </a:solidFill>
                </a:rPr>
                <a:t>Oscar</a:t>
              </a:r>
              <a:br>
                <a:rPr lang="de-DE">
                  <a:solidFill>
                    <a:srgbClr val="FF0000"/>
                  </a:solidFill>
                </a:rPr>
              </a:br>
              <a:r>
                <a:rPr lang="de-DE">
                  <a:solidFill>
                    <a:srgbClr val="FF0000"/>
                  </a:solidFill>
                </a:rPr>
                <a:t>(bad guy)</a:t>
              </a:r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409825" y="3281488"/>
            <a:ext cx="1511300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409825" y="3352925"/>
            <a:ext cx="1511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sz="1600" b="1"/>
              <a:t>Encryption</a:t>
            </a:r>
            <a:br>
              <a:rPr lang="de-DE" sz="1600" b="1"/>
            </a:br>
            <a:r>
              <a:rPr lang="de-DE" sz="1600" b="1"/>
              <a:t>e( )</a:t>
            </a: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2409825" y="4792788"/>
            <a:ext cx="1511300" cy="576262"/>
            <a:chOff x="1474" y="2704"/>
            <a:chExt cx="952" cy="409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1474" y="2704"/>
              <a:ext cx="952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1474" y="2795"/>
              <a:ext cx="9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sz="1200" b="1"/>
                <a:t>Key Generator</a:t>
              </a:r>
            </a:p>
          </p:txBody>
        </p:sp>
      </p:grp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867400" y="3281488"/>
            <a:ext cx="1511300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867400" y="3352925"/>
            <a:ext cx="1511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sz="1600" b="1"/>
              <a:t>Decryption</a:t>
            </a:r>
            <a:br>
              <a:rPr lang="de-DE" sz="1600" b="1"/>
            </a:br>
            <a:r>
              <a:rPr lang="de-DE" sz="1600" b="1"/>
              <a:t>d( )</a:t>
            </a:r>
          </a:p>
        </p:txBody>
      </p:sp>
      <p:grpSp>
        <p:nvGrpSpPr>
          <p:cNvPr id="21" name="Group 40"/>
          <p:cNvGrpSpPr>
            <a:grpSpLocks/>
          </p:cNvGrpSpPr>
          <p:nvPr/>
        </p:nvGrpSpPr>
        <p:grpSpPr bwMode="auto">
          <a:xfrm>
            <a:off x="4210050" y="4865813"/>
            <a:ext cx="1657350" cy="685800"/>
            <a:chOff x="2426" y="2886"/>
            <a:chExt cx="1044" cy="432"/>
          </a:xfrm>
        </p:grpSpPr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2562" y="2886"/>
              <a:ext cx="772" cy="272"/>
            </a:xfrm>
            <a:prstGeom prst="flowChartMagneticDru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426" y="3203"/>
              <a:ext cx="104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sz="1200" b="1"/>
                <a:t>Secure Channel</a:t>
              </a:r>
            </a:p>
          </p:txBody>
        </p:sp>
      </p:grp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1835150" y="356882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3922713" y="356882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7378700" y="35688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V="1">
            <a:off x="5075238" y="2128963"/>
            <a:ext cx="0" cy="143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 flipV="1">
            <a:off x="3201988" y="3857750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3922713" y="508171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V="1">
            <a:off x="6659563" y="385775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3275013" y="4218113"/>
            <a:ext cx="28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i="1"/>
              <a:t>K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051050" y="35688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i="1"/>
              <a:t>x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4859338" y="35688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i="1"/>
              <a:t>y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6731000" y="4218113"/>
            <a:ext cx="28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i="1"/>
              <a:t>K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7523163" y="35688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i="1"/>
              <a:t>x</a:t>
            </a:r>
          </a:p>
        </p:txBody>
      </p:sp>
      <p:grpSp>
        <p:nvGrpSpPr>
          <p:cNvPr id="36" name="Group 45"/>
          <p:cNvGrpSpPr>
            <a:grpSpLocks/>
          </p:cNvGrpSpPr>
          <p:nvPr/>
        </p:nvGrpSpPr>
        <p:grpSpPr bwMode="auto">
          <a:xfrm>
            <a:off x="4067175" y="1984500"/>
            <a:ext cx="3671888" cy="2089150"/>
            <a:chOff x="2336" y="1071"/>
            <a:chExt cx="2313" cy="1316"/>
          </a:xfrm>
        </p:grpSpPr>
        <p:sp>
          <p:nvSpPr>
            <p:cNvPr id="37" name="AutoShape 42"/>
            <p:cNvSpPr>
              <a:spLocks noChangeArrowheads="1"/>
            </p:cNvSpPr>
            <p:nvPr/>
          </p:nvSpPr>
          <p:spPr bwMode="auto">
            <a:xfrm>
              <a:off x="2336" y="1752"/>
              <a:ext cx="1043" cy="635"/>
            </a:xfrm>
            <a:prstGeom prst="cloudCallout">
              <a:avLst>
                <a:gd name="adj1" fmla="val -23537"/>
                <a:gd name="adj2" fmla="val 35199"/>
              </a:avLst>
            </a:pr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de-DE"/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 flipH="1">
              <a:off x="3334" y="1298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3651" y="1071"/>
              <a:ext cx="998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sz="1600"/>
                <a:t>Unsecure channel </a:t>
              </a:r>
              <a:br>
                <a:rPr lang="de-DE" sz="1600"/>
              </a:br>
              <a:r>
                <a:rPr lang="de-DE" sz="1600"/>
                <a:t>(e.g. Internet)</a:t>
              </a:r>
            </a:p>
          </p:txBody>
        </p:sp>
      </p:grpSp>
      <p:sp>
        <p:nvSpPr>
          <p:cNvPr id="40" name="Rectangle 47"/>
          <p:cNvSpPr txBox="1">
            <a:spLocks noChangeArrowheads="1"/>
          </p:cNvSpPr>
          <p:nvPr/>
        </p:nvSpPr>
        <p:spPr>
          <a:xfrm>
            <a:off x="179388" y="5543973"/>
            <a:ext cx="5975350" cy="14112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charset="0"/>
              </a:rPr>
              <a:t>x </a:t>
            </a:r>
            <a:r>
              <a:rPr lang="de-DE" dirty="0" err="1" smtClean="0">
                <a:latin typeface="Arial" charset="0"/>
              </a:rPr>
              <a:t>is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the</a:t>
            </a:r>
            <a:r>
              <a:rPr lang="de-DE" dirty="0" smtClean="0">
                <a:latin typeface="Arial" charset="0"/>
              </a:rPr>
              <a:t> </a:t>
            </a:r>
            <a:r>
              <a:rPr lang="de-DE" b="1" dirty="0" err="1" smtClean="0">
                <a:latin typeface="Arial" charset="0"/>
              </a:rPr>
              <a:t>plaintext</a:t>
            </a:r>
            <a:endParaRPr lang="de-DE" b="1" dirty="0" smtClean="0">
              <a:latin typeface="Arial" charset="0"/>
            </a:endParaRPr>
          </a:p>
          <a:p>
            <a:r>
              <a:rPr lang="de-DE" dirty="0" err="1" smtClean="0">
                <a:latin typeface="Arial" charset="0"/>
              </a:rPr>
              <a:t>y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is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the</a:t>
            </a:r>
            <a:r>
              <a:rPr lang="de-DE" dirty="0" smtClean="0">
                <a:latin typeface="Arial" charset="0"/>
              </a:rPr>
              <a:t> </a:t>
            </a:r>
            <a:r>
              <a:rPr lang="de-DE" b="1" dirty="0" err="1" smtClean="0">
                <a:latin typeface="Arial" charset="0"/>
              </a:rPr>
              <a:t>ciphertext</a:t>
            </a:r>
            <a:endParaRPr lang="de-DE" b="1" dirty="0" smtClean="0">
              <a:latin typeface="Arial" charset="0"/>
            </a:endParaRPr>
          </a:p>
          <a:p>
            <a:r>
              <a:rPr lang="de-DE" i="1" dirty="0" smtClean="0">
                <a:latin typeface="Arial" charset="0"/>
              </a:rPr>
              <a:t>K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is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the</a:t>
            </a:r>
            <a:r>
              <a:rPr lang="de-DE" dirty="0" smtClean="0">
                <a:latin typeface="Arial" charset="0"/>
              </a:rPr>
              <a:t> </a:t>
            </a:r>
            <a:r>
              <a:rPr lang="de-DE" b="1" dirty="0" err="1" smtClean="0">
                <a:latin typeface="Arial" charset="0"/>
              </a:rPr>
              <a:t>key</a:t>
            </a:r>
            <a:endParaRPr lang="de-DE" b="1" dirty="0" smtClean="0">
              <a:latin typeface="Arial" charset="0"/>
            </a:endParaRPr>
          </a:p>
          <a:p>
            <a:r>
              <a:rPr lang="de-DE" dirty="0" smtClean="0">
                <a:latin typeface="Arial" charset="0"/>
              </a:rPr>
              <a:t>Set </a:t>
            </a:r>
            <a:r>
              <a:rPr lang="de-DE" dirty="0" err="1" smtClean="0">
                <a:latin typeface="Arial" charset="0"/>
              </a:rPr>
              <a:t>of</a:t>
            </a:r>
            <a:r>
              <a:rPr lang="de-DE" dirty="0" smtClean="0">
                <a:latin typeface="Arial" charset="0"/>
              </a:rPr>
              <a:t> all </a:t>
            </a:r>
            <a:r>
              <a:rPr lang="de-DE" dirty="0" err="1" smtClean="0">
                <a:latin typeface="Arial" charset="0"/>
              </a:rPr>
              <a:t>keys</a:t>
            </a:r>
            <a:r>
              <a:rPr lang="de-DE" dirty="0" smtClean="0">
                <a:latin typeface="Arial" charset="0"/>
              </a:rPr>
              <a:t> {</a:t>
            </a:r>
            <a:r>
              <a:rPr lang="de-DE" i="1" dirty="0" smtClean="0">
                <a:latin typeface="Arial" charset="0"/>
              </a:rPr>
              <a:t>K</a:t>
            </a:r>
            <a:r>
              <a:rPr lang="de-DE" dirty="0" smtClean="0">
                <a:latin typeface="Arial" charset="0"/>
              </a:rPr>
              <a:t>1, </a:t>
            </a:r>
            <a:r>
              <a:rPr lang="de-DE" i="1" dirty="0" smtClean="0">
                <a:latin typeface="Arial" charset="0"/>
              </a:rPr>
              <a:t>K</a:t>
            </a:r>
            <a:r>
              <a:rPr lang="de-DE" dirty="0" smtClean="0">
                <a:latin typeface="Arial" charset="0"/>
              </a:rPr>
              <a:t>2, ...,</a:t>
            </a:r>
            <a:r>
              <a:rPr lang="de-DE" i="1" dirty="0" err="1" smtClean="0">
                <a:latin typeface="Arial" charset="0"/>
              </a:rPr>
              <a:t>Kn</a:t>
            </a:r>
            <a:r>
              <a:rPr lang="de-DE" dirty="0" smtClean="0">
                <a:latin typeface="Arial" charset="0"/>
              </a:rPr>
              <a:t>} </a:t>
            </a:r>
            <a:r>
              <a:rPr lang="de-DE" dirty="0" err="1" smtClean="0">
                <a:latin typeface="Arial" charset="0"/>
              </a:rPr>
              <a:t>is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the</a:t>
            </a:r>
            <a:r>
              <a:rPr lang="de-DE" dirty="0" smtClean="0">
                <a:latin typeface="Arial" charset="0"/>
              </a:rPr>
              <a:t> </a:t>
            </a:r>
            <a:r>
              <a:rPr lang="de-DE" b="1" dirty="0" err="1" smtClean="0">
                <a:latin typeface="Arial" charset="0"/>
              </a:rPr>
              <a:t>key</a:t>
            </a:r>
            <a:r>
              <a:rPr lang="de-DE" b="1" dirty="0" smtClean="0">
                <a:latin typeface="Arial" charset="0"/>
              </a:rPr>
              <a:t> </a:t>
            </a:r>
            <a:r>
              <a:rPr lang="de-DE" b="1" dirty="0" err="1" smtClean="0">
                <a:latin typeface="Arial" charset="0"/>
              </a:rPr>
              <a:t>space</a:t>
            </a:r>
            <a:endParaRPr lang="de-DE" b="1" dirty="0">
              <a:latin typeface="Arial" charset="0"/>
            </a:endParaRPr>
          </a:p>
        </p:txBody>
      </p:sp>
      <p:sp>
        <p:nvSpPr>
          <p:cNvPr id="41" name="Rectangle 70"/>
          <p:cNvSpPr>
            <a:spLocks noChangeArrowheads="1"/>
          </p:cNvSpPr>
          <p:nvPr/>
        </p:nvSpPr>
        <p:spPr bwMode="auto">
          <a:xfrm>
            <a:off x="111112" y="1590800"/>
            <a:ext cx="4387863" cy="137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b="1" dirty="0">
                <a:latin typeface="Arial"/>
                <a:cs typeface="Arial"/>
              </a:rPr>
              <a:t>Solution:</a:t>
            </a:r>
            <a:r>
              <a:rPr lang="de-DE" dirty="0">
                <a:latin typeface="Arial"/>
                <a:cs typeface="Arial"/>
              </a:rPr>
              <a:t> Encryption </a:t>
            </a:r>
            <a:r>
              <a:rPr lang="de-DE" dirty="0" err="1">
                <a:latin typeface="Arial"/>
                <a:cs typeface="Arial"/>
              </a:rPr>
              <a:t>with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symmetric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cipher</a:t>
            </a:r>
            <a:r>
              <a:rPr lang="de-DE" dirty="0">
                <a:latin typeface="Arial"/>
                <a:cs typeface="Arial"/>
              </a:rPr>
              <a:t>. </a:t>
            </a:r>
            <a:br>
              <a:rPr lang="de-DE" dirty="0">
                <a:latin typeface="Arial"/>
                <a:cs typeface="Arial"/>
              </a:rPr>
            </a:br>
            <a:r>
              <a:rPr lang="de-DE" dirty="0">
                <a:latin typeface="Arial"/>
                <a:cs typeface="Arial"/>
                <a:sym typeface="Symbol" charset="0"/>
              </a:rPr>
              <a:t> Oscar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obtains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only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ciphertext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y</a:t>
            </a:r>
            <a:r>
              <a:rPr lang="de-DE" dirty="0">
                <a:latin typeface="Arial"/>
                <a:cs typeface="Arial"/>
                <a:sym typeface="Symbol" charset="0"/>
              </a:rPr>
              <a:t>,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that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looks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like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random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bits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42" name="Text Box 71"/>
          <p:cNvSpPr txBox="1">
            <a:spLocks noChangeArrowheads="1"/>
          </p:cNvSpPr>
          <p:nvPr/>
        </p:nvSpPr>
        <p:spPr bwMode="auto">
          <a:xfrm>
            <a:off x="4816475" y="234486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i="1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31129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Symmetric Cryptography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59335" y="1456419"/>
            <a:ext cx="4679950" cy="10833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dirty="0" smtClean="0">
                <a:latin typeface="Arial" charset="0"/>
              </a:rPr>
              <a:t>Encryption </a:t>
            </a:r>
            <a:r>
              <a:rPr lang="de-DE" dirty="0" err="1" smtClean="0">
                <a:latin typeface="Arial" charset="0"/>
              </a:rPr>
              <a:t>equation</a:t>
            </a:r>
            <a:r>
              <a:rPr lang="de-DE" dirty="0" smtClean="0">
                <a:latin typeface="Arial" charset="0"/>
              </a:rPr>
              <a:t>	</a:t>
            </a:r>
            <a:r>
              <a:rPr lang="de-DE" b="1" dirty="0" err="1" smtClean="0">
                <a:latin typeface="Arial" charset="0"/>
              </a:rPr>
              <a:t>y</a:t>
            </a:r>
            <a:r>
              <a:rPr lang="de-DE" b="1" dirty="0" smtClean="0">
                <a:latin typeface="Arial" charset="0"/>
              </a:rPr>
              <a:t> = </a:t>
            </a:r>
            <a:r>
              <a:rPr lang="de-DE" b="1" dirty="0" err="1" smtClean="0">
                <a:latin typeface="Arial" charset="0"/>
              </a:rPr>
              <a:t>e</a:t>
            </a:r>
            <a:r>
              <a:rPr lang="de-DE" b="1" baseline="-25000" dirty="0" err="1" smtClean="0">
                <a:latin typeface="Arial" charset="0"/>
              </a:rPr>
              <a:t>K</a:t>
            </a:r>
            <a:r>
              <a:rPr lang="de-DE" b="1" dirty="0" smtClean="0">
                <a:latin typeface="Arial" charset="0"/>
              </a:rPr>
              <a:t>(x)</a:t>
            </a:r>
          </a:p>
          <a:p>
            <a:pPr algn="ctr">
              <a:lnSpc>
                <a:spcPct val="130000"/>
              </a:lnSpc>
            </a:pPr>
            <a:r>
              <a:rPr lang="de-DE" dirty="0" err="1" smtClean="0">
                <a:latin typeface="Arial" charset="0"/>
              </a:rPr>
              <a:t>Decryption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equation</a:t>
            </a:r>
            <a:r>
              <a:rPr lang="de-DE" dirty="0" smtClean="0">
                <a:latin typeface="Arial" charset="0"/>
              </a:rPr>
              <a:t>	</a:t>
            </a:r>
            <a:r>
              <a:rPr lang="de-DE" b="1" dirty="0" smtClean="0">
                <a:latin typeface="Arial" charset="0"/>
              </a:rPr>
              <a:t>x = </a:t>
            </a:r>
            <a:r>
              <a:rPr lang="de-DE" b="1" dirty="0" err="1" smtClean="0">
                <a:latin typeface="Arial" charset="0"/>
              </a:rPr>
              <a:t>d</a:t>
            </a:r>
            <a:r>
              <a:rPr lang="de-DE" b="1" baseline="-25000" dirty="0" err="1" smtClean="0">
                <a:latin typeface="Arial" charset="0"/>
              </a:rPr>
              <a:t>K</a:t>
            </a:r>
            <a:r>
              <a:rPr lang="de-DE" b="1" dirty="0" smtClean="0">
                <a:latin typeface="Arial" charset="0"/>
              </a:rPr>
              <a:t>(</a:t>
            </a:r>
            <a:r>
              <a:rPr lang="de-DE" b="1" dirty="0" err="1" smtClean="0">
                <a:latin typeface="Arial" charset="0"/>
              </a:rPr>
              <a:t>y</a:t>
            </a:r>
            <a:r>
              <a:rPr lang="de-DE" b="1" dirty="0" smtClean="0">
                <a:latin typeface="Arial" charset="0"/>
              </a:rPr>
              <a:t>)</a:t>
            </a:r>
            <a:endParaRPr lang="de-DE" b="1" dirty="0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3107" y="3884948"/>
            <a:ext cx="8647377" cy="259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66700" indent="-2667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000" dirty="0">
                <a:latin typeface="Arial"/>
                <a:cs typeface="Arial"/>
              </a:rPr>
              <a:t>Important: The key must be transmitted via a </a:t>
            </a:r>
            <a:r>
              <a:rPr lang="en-US" sz="2000" b="1" dirty="0">
                <a:latin typeface="Arial"/>
                <a:cs typeface="Arial"/>
              </a:rPr>
              <a:t>secure channel</a:t>
            </a:r>
            <a:r>
              <a:rPr lang="en-US" sz="2000" dirty="0">
                <a:latin typeface="Arial"/>
                <a:cs typeface="Arial"/>
              </a:rPr>
              <a:t> between Alice and Bob.</a:t>
            </a:r>
          </a:p>
          <a:p>
            <a:pPr marL="266700" indent="-2667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000" dirty="0">
                <a:latin typeface="Arial"/>
                <a:cs typeface="Arial"/>
              </a:rPr>
              <a:t>The secure channel can be realized, e.g., by manually installing the key for the Wi-Fi Protected Access (WPA) protocol or a human courier.</a:t>
            </a:r>
          </a:p>
          <a:p>
            <a:pPr marL="266700" indent="-2667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000" dirty="0">
                <a:latin typeface="Arial"/>
                <a:cs typeface="Arial"/>
              </a:rPr>
              <a:t>However, the system is only secure if an attacker does not learn the key K!</a:t>
            </a:r>
          </a:p>
          <a:p>
            <a:pPr marL="266700" indent="-2667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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 The problem of secure communication is reduced to secure transmission and storage of the key K.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3107" y="2647740"/>
            <a:ext cx="8898203" cy="108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000" dirty="0">
                <a:latin typeface="Arial"/>
                <a:cs typeface="Arial"/>
              </a:rPr>
              <a:t>Encryption </a:t>
            </a:r>
            <a:r>
              <a:rPr lang="de-DE" sz="2000" dirty="0" err="1">
                <a:latin typeface="Arial"/>
                <a:cs typeface="Arial"/>
              </a:rPr>
              <a:t>and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decryption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are</a:t>
            </a:r>
            <a:r>
              <a:rPr lang="de-DE" sz="2000" dirty="0">
                <a:latin typeface="Arial"/>
                <a:cs typeface="Arial"/>
              </a:rPr>
              <a:t> inverse </a:t>
            </a:r>
            <a:r>
              <a:rPr lang="de-DE" sz="2000" dirty="0" err="1">
                <a:latin typeface="Arial"/>
                <a:cs typeface="Arial"/>
              </a:rPr>
              <a:t>operations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if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the</a:t>
            </a:r>
            <a:r>
              <a:rPr lang="de-DE" sz="2000" dirty="0">
                <a:latin typeface="Arial"/>
                <a:cs typeface="Arial"/>
              </a:rPr>
              <a:t> same </a:t>
            </a:r>
            <a:r>
              <a:rPr lang="de-DE" sz="2000" dirty="0" err="1">
                <a:latin typeface="Arial"/>
                <a:cs typeface="Arial"/>
              </a:rPr>
              <a:t>key</a:t>
            </a:r>
            <a:r>
              <a:rPr lang="de-DE" sz="2000" dirty="0">
                <a:latin typeface="Arial"/>
                <a:cs typeface="Arial"/>
              </a:rPr>
              <a:t> K </a:t>
            </a:r>
            <a:r>
              <a:rPr lang="de-DE" sz="2000" dirty="0" err="1">
                <a:latin typeface="Arial"/>
                <a:cs typeface="Arial"/>
              </a:rPr>
              <a:t>is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used</a:t>
            </a:r>
            <a:r>
              <a:rPr lang="de-DE" sz="2000" dirty="0">
                <a:latin typeface="Arial"/>
                <a:cs typeface="Arial"/>
              </a:rPr>
              <a:t> on </a:t>
            </a:r>
            <a:r>
              <a:rPr lang="de-DE" sz="2000" dirty="0" err="1">
                <a:latin typeface="Arial"/>
                <a:cs typeface="Arial"/>
              </a:rPr>
              <a:t>both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sides</a:t>
            </a:r>
            <a:r>
              <a:rPr lang="de-DE" sz="2000" dirty="0">
                <a:latin typeface="Arial"/>
                <a:cs typeface="Arial"/>
              </a:rPr>
              <a:t>:</a:t>
            </a:r>
          </a:p>
          <a:p>
            <a:pPr marL="2057400" lvl="4" indent="-2286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000" dirty="0">
                <a:latin typeface="Arial"/>
                <a:cs typeface="Arial"/>
              </a:rPr>
              <a:t>			 </a:t>
            </a:r>
            <a:r>
              <a:rPr lang="de-DE" sz="2000" dirty="0" err="1">
                <a:latin typeface="Arial"/>
                <a:cs typeface="Arial"/>
              </a:rPr>
              <a:t>d</a:t>
            </a:r>
            <a:r>
              <a:rPr lang="de-DE" sz="2000" baseline="-25000" dirty="0" err="1">
                <a:latin typeface="Arial"/>
                <a:cs typeface="Arial"/>
              </a:rPr>
              <a:t>K</a:t>
            </a:r>
            <a:r>
              <a:rPr lang="de-DE" sz="2000" dirty="0">
                <a:latin typeface="Arial"/>
                <a:cs typeface="Arial"/>
              </a:rPr>
              <a:t>(</a:t>
            </a:r>
            <a:r>
              <a:rPr lang="de-DE" sz="2000" dirty="0" err="1">
                <a:latin typeface="Arial"/>
                <a:cs typeface="Arial"/>
              </a:rPr>
              <a:t>y</a:t>
            </a:r>
            <a:r>
              <a:rPr lang="de-DE" sz="2000" dirty="0">
                <a:latin typeface="Arial"/>
                <a:cs typeface="Arial"/>
              </a:rPr>
              <a:t>) = </a:t>
            </a:r>
            <a:r>
              <a:rPr lang="de-DE" sz="2000" dirty="0" err="1">
                <a:latin typeface="Arial"/>
                <a:cs typeface="Arial"/>
              </a:rPr>
              <a:t>d</a:t>
            </a:r>
            <a:r>
              <a:rPr lang="de-DE" sz="2000" baseline="-25000" dirty="0" err="1">
                <a:latin typeface="Arial"/>
                <a:cs typeface="Arial"/>
              </a:rPr>
              <a:t>K</a:t>
            </a:r>
            <a:r>
              <a:rPr lang="de-DE" sz="2000" dirty="0">
                <a:latin typeface="Arial"/>
                <a:cs typeface="Arial"/>
              </a:rPr>
              <a:t>(</a:t>
            </a:r>
            <a:r>
              <a:rPr lang="de-DE" sz="2000" dirty="0" err="1">
                <a:latin typeface="Arial"/>
                <a:cs typeface="Arial"/>
              </a:rPr>
              <a:t>e</a:t>
            </a:r>
            <a:r>
              <a:rPr lang="de-DE" sz="2000" baseline="-25000" dirty="0" err="1">
                <a:latin typeface="Arial"/>
                <a:cs typeface="Arial"/>
              </a:rPr>
              <a:t>K</a:t>
            </a:r>
            <a:r>
              <a:rPr lang="de-DE" sz="2000" dirty="0">
                <a:latin typeface="Arial"/>
                <a:cs typeface="Arial"/>
              </a:rPr>
              <a:t>(x)) = x</a:t>
            </a:r>
          </a:p>
        </p:txBody>
      </p:sp>
    </p:spTree>
    <p:extLst>
      <p:ext uri="{BB962C8B-B14F-4D97-AF65-F5344CB8AC3E}">
        <p14:creationId xmlns:p14="http://schemas.microsoft.com/office/powerpoint/2010/main" val="110930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35729"/>
            <a:ext cx="8229600" cy="3190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Security Overview</a:t>
            </a:r>
            <a:endParaRPr lang="en-US" sz="4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Brute-Force Attack against Symmetric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235"/>
          <p:cNvSpPr txBox="1">
            <a:spLocks noChangeArrowheads="1"/>
          </p:cNvSpPr>
          <p:nvPr/>
        </p:nvSpPr>
        <p:spPr>
          <a:xfrm>
            <a:off x="395288" y="1320255"/>
            <a:ext cx="8353425" cy="20240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>
                <a:latin typeface="Arial" charset="0"/>
              </a:rPr>
              <a:t>Treats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the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cipher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as</a:t>
            </a:r>
            <a:r>
              <a:rPr lang="de-DE" sz="2000" dirty="0" smtClean="0">
                <a:latin typeface="Arial" charset="0"/>
              </a:rPr>
              <a:t> a </a:t>
            </a:r>
            <a:r>
              <a:rPr lang="de-DE" sz="2000" dirty="0" err="1" smtClean="0">
                <a:latin typeface="Arial" charset="0"/>
              </a:rPr>
              <a:t>black</a:t>
            </a:r>
            <a:r>
              <a:rPr lang="de-DE" sz="2000" dirty="0" smtClean="0">
                <a:latin typeface="Arial" charset="0"/>
              </a:rPr>
              <a:t> box</a:t>
            </a:r>
          </a:p>
          <a:p>
            <a:r>
              <a:rPr lang="de-DE" sz="2000" dirty="0" err="1" smtClean="0">
                <a:latin typeface="Arial" charset="0"/>
              </a:rPr>
              <a:t>Requires</a:t>
            </a:r>
            <a:r>
              <a:rPr lang="de-DE" sz="2000" dirty="0" smtClean="0">
                <a:latin typeface="Arial" charset="0"/>
              </a:rPr>
              <a:t> (</a:t>
            </a:r>
            <a:r>
              <a:rPr lang="de-DE" sz="2000" dirty="0" err="1" smtClean="0">
                <a:latin typeface="Arial" charset="0"/>
              </a:rPr>
              <a:t>at</a:t>
            </a:r>
            <a:r>
              <a:rPr lang="de-DE" sz="2000" dirty="0" smtClean="0">
                <a:latin typeface="Arial" charset="0"/>
              </a:rPr>
              <a:t> least) 1 </a:t>
            </a:r>
            <a:r>
              <a:rPr lang="de-DE" sz="2000" dirty="0" err="1" smtClean="0">
                <a:latin typeface="Arial" charset="0"/>
              </a:rPr>
              <a:t>plaintext-ciphertext</a:t>
            </a:r>
            <a:r>
              <a:rPr lang="de-DE" sz="2000" dirty="0" smtClean="0">
                <a:latin typeface="Arial" charset="0"/>
              </a:rPr>
              <a:t> pair (x</a:t>
            </a:r>
            <a:r>
              <a:rPr lang="de-DE" sz="2000" baseline="-25000" dirty="0" smtClean="0">
                <a:latin typeface="Arial" charset="0"/>
              </a:rPr>
              <a:t>0</a:t>
            </a:r>
            <a:r>
              <a:rPr lang="de-DE" sz="2000" dirty="0" smtClean="0">
                <a:latin typeface="Arial" charset="0"/>
              </a:rPr>
              <a:t>, y</a:t>
            </a:r>
            <a:r>
              <a:rPr lang="de-DE" sz="2000" baseline="-25000" dirty="0" smtClean="0">
                <a:latin typeface="Arial" charset="0"/>
              </a:rPr>
              <a:t>0</a:t>
            </a:r>
            <a:r>
              <a:rPr lang="de-DE" sz="2000" dirty="0" smtClean="0">
                <a:latin typeface="Arial" charset="0"/>
              </a:rPr>
              <a:t>)</a:t>
            </a:r>
          </a:p>
          <a:p>
            <a:r>
              <a:rPr lang="de-DE" sz="2000" dirty="0" smtClean="0">
                <a:latin typeface="Arial" charset="0"/>
              </a:rPr>
              <a:t>Check all </a:t>
            </a:r>
            <a:r>
              <a:rPr lang="de-DE" sz="2000" dirty="0" err="1" smtClean="0">
                <a:latin typeface="Arial" charset="0"/>
              </a:rPr>
              <a:t>possible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keys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until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condition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is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fulfilled</a:t>
            </a:r>
            <a:r>
              <a:rPr lang="de-DE" sz="2000" dirty="0" smtClean="0">
                <a:latin typeface="Arial" charset="0"/>
              </a:rPr>
              <a:t>:</a:t>
            </a:r>
            <a:br>
              <a:rPr lang="de-DE" sz="2000" dirty="0" smtClean="0">
                <a:latin typeface="Arial" charset="0"/>
              </a:rPr>
            </a:br>
            <a:r>
              <a:rPr lang="de-DE" sz="2000" dirty="0" smtClean="0">
                <a:latin typeface="Arial" charset="0"/>
              </a:rPr>
              <a:t/>
            </a:r>
            <a:br>
              <a:rPr lang="de-DE" sz="2000" dirty="0" smtClean="0">
                <a:latin typeface="Arial" charset="0"/>
              </a:rPr>
            </a:br>
            <a:r>
              <a:rPr lang="de-DE" sz="2000" dirty="0" smtClean="0">
                <a:latin typeface="Arial" charset="0"/>
              </a:rPr>
              <a:t>			 				</a:t>
            </a:r>
            <a:r>
              <a:rPr lang="de-DE" sz="2000" b="1" dirty="0" err="1" smtClean="0">
                <a:latin typeface="Arial" charset="0"/>
              </a:rPr>
              <a:t>d</a:t>
            </a:r>
            <a:r>
              <a:rPr lang="de-DE" sz="2000" b="1" baseline="-25000" dirty="0" err="1" smtClean="0">
                <a:latin typeface="Arial" charset="0"/>
              </a:rPr>
              <a:t>K</a:t>
            </a:r>
            <a:r>
              <a:rPr lang="de-DE" sz="2000" b="1" dirty="0" smtClean="0">
                <a:latin typeface="Arial" charset="0"/>
              </a:rPr>
              <a:t>(y</a:t>
            </a:r>
            <a:r>
              <a:rPr lang="de-DE" sz="2000" b="1" baseline="-25000" dirty="0" smtClean="0">
                <a:latin typeface="Arial" charset="0"/>
              </a:rPr>
              <a:t>0</a:t>
            </a:r>
            <a:r>
              <a:rPr lang="de-DE" sz="2000" b="1" dirty="0" smtClean="0">
                <a:latin typeface="Arial" charset="0"/>
              </a:rPr>
              <a:t>)  = x</a:t>
            </a:r>
            <a:r>
              <a:rPr lang="de-DE" sz="2000" b="1" baseline="-25000" dirty="0" smtClean="0">
                <a:latin typeface="Arial" charset="0"/>
              </a:rPr>
              <a:t>0</a:t>
            </a:r>
            <a:endParaRPr lang="de-DE" sz="2000" b="1" dirty="0" smtClean="0">
              <a:latin typeface="Arial" charset="0"/>
            </a:endParaRPr>
          </a:p>
          <a:p>
            <a:r>
              <a:rPr lang="de-DE" sz="2000" dirty="0" err="1" smtClean="0">
                <a:latin typeface="Arial" charset="0"/>
              </a:rPr>
              <a:t>How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many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keys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en-US" altLang="zh-CN" sz="2000" dirty="0" smtClean="0">
                <a:latin typeface="Arial" charset="0"/>
              </a:rPr>
              <a:t>should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we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need</a:t>
            </a:r>
            <a:r>
              <a:rPr lang="de-DE" sz="2000" dirty="0" smtClean="0">
                <a:latin typeface="Arial" charset="0"/>
              </a:rPr>
              <a:t> ? </a:t>
            </a:r>
            <a:endParaRPr lang="de-DE" sz="2000" dirty="0">
              <a:latin typeface="Arial" charset="0"/>
            </a:endParaRPr>
          </a:p>
        </p:txBody>
      </p:sp>
      <p:graphicFrame>
        <p:nvGraphicFramePr>
          <p:cNvPr id="6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388"/>
              </p:ext>
            </p:extLst>
          </p:nvPr>
        </p:nvGraphicFramePr>
        <p:xfrm>
          <a:off x="253985" y="3443065"/>
          <a:ext cx="8675687" cy="2804160"/>
        </p:xfrm>
        <a:graphic>
          <a:graphicData uri="http://schemas.openxmlformats.org/drawingml/2006/table">
            <a:tbl>
              <a:tblPr/>
              <a:tblGrid>
                <a:gridCol w="1846262"/>
                <a:gridCol w="1930400"/>
                <a:gridCol w="4899025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Key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length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bit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Key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space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Security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life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time</a:t>
                      </a:r>
                      <a:b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assuming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brute-force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possible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attack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195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de-DE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Short </a:t>
                      </a:r>
                      <a:r>
                        <a:rPr kumimoji="0" lang="de-D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term</a:t>
                      </a: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few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days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less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195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de-DE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Long-term 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several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decades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in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the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absence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of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quantum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computers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195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de-DE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Long-term 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(also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resistant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against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quantum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computers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–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note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that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QC do not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exist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the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moment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 Box 249"/>
          <p:cNvSpPr txBox="1">
            <a:spLocks noChangeArrowheads="1"/>
          </p:cNvSpPr>
          <p:nvPr/>
        </p:nvSpPr>
        <p:spPr bwMode="auto">
          <a:xfrm>
            <a:off x="4520391" y="2524845"/>
            <a:ext cx="71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dirty="0"/>
              <a:t>?</a:t>
            </a:r>
          </a:p>
        </p:txBody>
      </p:sp>
      <p:sp>
        <p:nvSpPr>
          <p:cNvPr id="8" name="Text Box 250"/>
          <p:cNvSpPr txBox="1">
            <a:spLocks noChangeArrowheads="1"/>
          </p:cNvSpPr>
          <p:nvPr/>
        </p:nvSpPr>
        <p:spPr bwMode="auto">
          <a:xfrm>
            <a:off x="503238" y="6243080"/>
            <a:ext cx="81375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1600" dirty="0" err="1">
                <a:solidFill>
                  <a:srgbClr val="FF0000"/>
                </a:solidFill>
              </a:rPr>
              <a:t>Important</a:t>
            </a:r>
            <a:r>
              <a:rPr lang="de-DE" sz="1600" dirty="0">
                <a:solidFill>
                  <a:srgbClr val="FF0000"/>
                </a:solidFill>
              </a:rPr>
              <a:t>: An </a:t>
            </a:r>
            <a:r>
              <a:rPr lang="de-DE" sz="1600" dirty="0" err="1">
                <a:solidFill>
                  <a:srgbClr val="FF0000"/>
                </a:solidFill>
              </a:rPr>
              <a:t>adversary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only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needs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to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succeed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with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b="1" dirty="0" err="1">
                <a:solidFill>
                  <a:srgbClr val="FF0000"/>
                </a:solidFill>
              </a:rPr>
              <a:t>one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attack</a:t>
            </a:r>
            <a:r>
              <a:rPr lang="de-DE" sz="1600" dirty="0">
                <a:solidFill>
                  <a:srgbClr val="FF0000"/>
                </a:solidFill>
              </a:rPr>
              <a:t>. Thus, a </a:t>
            </a:r>
            <a:r>
              <a:rPr lang="de-DE" sz="1600" dirty="0" err="1">
                <a:solidFill>
                  <a:srgbClr val="FF0000"/>
                </a:solidFill>
              </a:rPr>
              <a:t>long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key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space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does</a:t>
            </a:r>
            <a:r>
              <a:rPr lang="de-DE" sz="1600" dirty="0">
                <a:solidFill>
                  <a:srgbClr val="FF0000"/>
                </a:solidFill>
              </a:rPr>
              <a:t> not </a:t>
            </a:r>
            <a:r>
              <a:rPr lang="de-DE" sz="1600" dirty="0" err="1">
                <a:solidFill>
                  <a:srgbClr val="FF0000"/>
                </a:solidFill>
              </a:rPr>
              <a:t>help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if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other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attacks</a:t>
            </a:r>
            <a:r>
              <a:rPr lang="de-DE" sz="1600" dirty="0">
                <a:solidFill>
                  <a:srgbClr val="FF0000"/>
                </a:solidFill>
              </a:rPr>
              <a:t> (e.g., </a:t>
            </a:r>
            <a:r>
              <a:rPr lang="de-DE" sz="1600" dirty="0" err="1">
                <a:solidFill>
                  <a:srgbClr val="FF0000"/>
                </a:solidFill>
              </a:rPr>
              <a:t>social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engineering</a:t>
            </a:r>
            <a:r>
              <a:rPr lang="de-DE" sz="1600" dirty="0">
                <a:solidFill>
                  <a:srgbClr val="FF0000"/>
                </a:solidFill>
              </a:rPr>
              <a:t>) </a:t>
            </a:r>
            <a:r>
              <a:rPr lang="de-DE" sz="1600" dirty="0" err="1">
                <a:solidFill>
                  <a:srgbClr val="FF0000"/>
                </a:solidFill>
              </a:rPr>
              <a:t>are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possible</a:t>
            </a:r>
            <a:r>
              <a:rPr lang="de-DE" sz="1600" dirty="0">
                <a:solidFill>
                  <a:srgbClr val="FF0000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45649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41" y="2935729"/>
            <a:ext cx="8747743" cy="3190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Substitution Cipher</a:t>
            </a:r>
            <a:endParaRPr lang="en-US" sz="4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2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19686" y="1480657"/>
            <a:ext cx="8801164" cy="507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lvl="1" indent="-28575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400" b="1" dirty="0" err="1">
                <a:latin typeface="Arial"/>
                <a:cs typeface="Arial"/>
              </a:rPr>
              <a:t>Idea</a:t>
            </a:r>
            <a:r>
              <a:rPr lang="de-DE" sz="2400" b="1" dirty="0">
                <a:latin typeface="Arial"/>
                <a:cs typeface="Arial"/>
              </a:rPr>
              <a:t>: </a:t>
            </a:r>
            <a:r>
              <a:rPr lang="de-DE" sz="2400" i="1" dirty="0" err="1">
                <a:latin typeface="Arial"/>
                <a:cs typeface="Arial"/>
              </a:rPr>
              <a:t>replace</a:t>
            </a:r>
            <a:r>
              <a:rPr lang="de-DE" sz="2400" i="1" dirty="0">
                <a:latin typeface="Arial"/>
                <a:cs typeface="Arial"/>
              </a:rPr>
              <a:t> </a:t>
            </a:r>
            <a:r>
              <a:rPr lang="de-DE" sz="2400" i="1" dirty="0" err="1">
                <a:latin typeface="Arial"/>
                <a:cs typeface="Arial"/>
              </a:rPr>
              <a:t>each</a:t>
            </a:r>
            <a:r>
              <a:rPr lang="de-DE" sz="2400" i="1" dirty="0">
                <a:latin typeface="Arial"/>
                <a:cs typeface="Arial"/>
              </a:rPr>
              <a:t> </a:t>
            </a:r>
            <a:r>
              <a:rPr lang="de-DE" sz="2400" i="1" dirty="0" err="1">
                <a:latin typeface="Arial"/>
                <a:cs typeface="Arial"/>
              </a:rPr>
              <a:t>plaintext</a:t>
            </a:r>
            <a:r>
              <a:rPr lang="de-DE" sz="2400" i="1" dirty="0">
                <a:latin typeface="Arial"/>
                <a:cs typeface="Arial"/>
              </a:rPr>
              <a:t> </a:t>
            </a:r>
            <a:r>
              <a:rPr lang="de-DE" sz="2400" i="1" dirty="0" err="1">
                <a:latin typeface="Arial"/>
                <a:cs typeface="Arial"/>
              </a:rPr>
              <a:t>letter</a:t>
            </a:r>
            <a:r>
              <a:rPr lang="de-DE" sz="2400" i="1" dirty="0">
                <a:latin typeface="Arial"/>
                <a:cs typeface="Arial"/>
              </a:rPr>
              <a:t> </a:t>
            </a:r>
            <a:r>
              <a:rPr lang="de-DE" sz="2400" i="1" dirty="0" err="1">
                <a:latin typeface="Arial"/>
                <a:cs typeface="Arial"/>
              </a:rPr>
              <a:t>by</a:t>
            </a:r>
            <a:r>
              <a:rPr lang="de-DE" sz="2400" i="1" dirty="0">
                <a:latin typeface="Arial"/>
                <a:cs typeface="Arial"/>
              </a:rPr>
              <a:t> a </a:t>
            </a:r>
            <a:r>
              <a:rPr lang="de-DE" sz="2400" i="1" dirty="0" err="1">
                <a:latin typeface="Arial"/>
                <a:cs typeface="Arial"/>
              </a:rPr>
              <a:t>fixed</a:t>
            </a:r>
            <a:r>
              <a:rPr lang="de-DE" sz="2400" i="1" dirty="0">
                <a:latin typeface="Arial"/>
                <a:cs typeface="Arial"/>
              </a:rPr>
              <a:t> </a:t>
            </a:r>
            <a:r>
              <a:rPr lang="de-DE" sz="2400" i="1" dirty="0" err="1">
                <a:latin typeface="Arial"/>
                <a:cs typeface="Arial"/>
              </a:rPr>
              <a:t>other</a:t>
            </a:r>
            <a:r>
              <a:rPr lang="de-DE" sz="2400" i="1" dirty="0">
                <a:latin typeface="Arial"/>
                <a:cs typeface="Arial"/>
              </a:rPr>
              <a:t> </a:t>
            </a:r>
            <a:r>
              <a:rPr lang="de-DE" sz="2400" i="1" dirty="0" err="1">
                <a:latin typeface="Arial"/>
                <a:cs typeface="Arial"/>
              </a:rPr>
              <a:t>letter</a:t>
            </a:r>
            <a:r>
              <a:rPr lang="de-DE" sz="2400" i="1" dirty="0">
                <a:latin typeface="Arial"/>
                <a:cs typeface="Arial"/>
              </a:rPr>
              <a:t>.</a:t>
            </a:r>
          </a:p>
          <a:p>
            <a:pPr marL="742950" lvl="1" indent="-28575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400" dirty="0">
                <a:latin typeface="Arial"/>
                <a:cs typeface="Arial"/>
              </a:rPr>
              <a:t>  				</a:t>
            </a:r>
            <a:r>
              <a:rPr lang="de-DE" sz="2400" dirty="0" err="1">
                <a:latin typeface="Arial"/>
                <a:cs typeface="Arial"/>
              </a:rPr>
              <a:t>Plaintext</a:t>
            </a:r>
            <a:r>
              <a:rPr lang="de-DE" sz="2400" dirty="0">
                <a:latin typeface="Arial"/>
                <a:cs typeface="Arial"/>
              </a:rPr>
              <a:t>             </a:t>
            </a:r>
            <a:r>
              <a:rPr lang="de-DE" sz="2400" dirty="0" smtClean="0">
                <a:latin typeface="Arial"/>
                <a:cs typeface="Arial"/>
              </a:rPr>
              <a:t>		</a:t>
            </a:r>
            <a:r>
              <a:rPr lang="de-DE" sz="2400" dirty="0" err="1" smtClean="0">
                <a:latin typeface="Arial"/>
                <a:cs typeface="Arial"/>
              </a:rPr>
              <a:t>Ciphertext</a:t>
            </a:r>
            <a:endParaRPr lang="de-DE" sz="2400" dirty="0">
              <a:latin typeface="Arial"/>
              <a:cs typeface="Arial"/>
            </a:endParaRPr>
          </a:p>
          <a:p>
            <a:pPr marL="1143000" lvl="2" indent="-228600">
              <a:lnSpc>
                <a:spcPct val="110000"/>
              </a:lnSpc>
              <a:spcBef>
                <a:spcPct val="10000"/>
              </a:spcBef>
              <a:buClr>
                <a:srgbClr val="007AC2"/>
              </a:buClr>
              <a:buSzPct val="120000"/>
            </a:pPr>
            <a:r>
              <a:rPr lang="de-DE" sz="2400" dirty="0">
                <a:latin typeface="Arial"/>
                <a:cs typeface="Arial"/>
              </a:rPr>
              <a:t> 			 </a:t>
            </a:r>
            <a:r>
              <a:rPr lang="de-DE" sz="2400" dirty="0" smtClean="0">
                <a:latin typeface="Arial"/>
                <a:cs typeface="Arial"/>
              </a:rPr>
              <a:t>    A      		</a:t>
            </a:r>
            <a:r>
              <a:rPr lang="de-DE" sz="2400" dirty="0" smtClean="0">
                <a:latin typeface="Arial"/>
                <a:cs typeface="Arial"/>
                <a:sym typeface="Symbol" charset="0"/>
              </a:rPr>
              <a:t></a:t>
            </a:r>
            <a:r>
              <a:rPr lang="de-DE" sz="2400" dirty="0" smtClean="0">
                <a:latin typeface="Arial"/>
                <a:cs typeface="Arial"/>
              </a:rPr>
              <a:t>     		 </a:t>
            </a:r>
            <a:r>
              <a:rPr lang="de-DE" sz="2400" dirty="0" err="1" smtClean="0">
                <a:latin typeface="Arial"/>
                <a:cs typeface="Arial"/>
              </a:rPr>
              <a:t>k</a:t>
            </a:r>
            <a:endParaRPr lang="de-DE" sz="2400" dirty="0">
              <a:latin typeface="Arial"/>
              <a:cs typeface="Arial"/>
            </a:endParaRPr>
          </a:p>
          <a:p>
            <a:pPr marL="1143000" lvl="2" indent="-228600">
              <a:lnSpc>
                <a:spcPct val="110000"/>
              </a:lnSpc>
              <a:spcBef>
                <a:spcPct val="10000"/>
              </a:spcBef>
              <a:buClr>
                <a:srgbClr val="007AC2"/>
              </a:buClr>
              <a:buSzPct val="120000"/>
            </a:pPr>
            <a:r>
              <a:rPr lang="de-DE" sz="2400" dirty="0">
                <a:latin typeface="Arial"/>
                <a:cs typeface="Arial"/>
              </a:rPr>
              <a:t>			  </a:t>
            </a:r>
            <a:r>
              <a:rPr lang="de-DE" sz="2400" dirty="0" smtClean="0">
                <a:latin typeface="Arial"/>
                <a:cs typeface="Arial"/>
              </a:rPr>
              <a:t>   B      		</a:t>
            </a:r>
            <a:r>
              <a:rPr lang="de-DE" sz="2400" dirty="0" smtClean="0">
                <a:latin typeface="Arial"/>
                <a:cs typeface="Arial"/>
                <a:sym typeface="Symbol" charset="0"/>
              </a:rPr>
              <a:t></a:t>
            </a:r>
            <a:r>
              <a:rPr lang="de-DE" sz="2400" dirty="0" smtClean="0">
                <a:latin typeface="Arial"/>
                <a:cs typeface="Arial"/>
              </a:rPr>
              <a:t>      		 d</a:t>
            </a:r>
            <a:endParaRPr lang="de-DE" sz="2400" dirty="0">
              <a:latin typeface="Arial"/>
              <a:cs typeface="Arial"/>
            </a:endParaRPr>
          </a:p>
          <a:p>
            <a:pPr marL="1143000" lvl="2" indent="-228600">
              <a:lnSpc>
                <a:spcPct val="110000"/>
              </a:lnSpc>
              <a:spcBef>
                <a:spcPct val="10000"/>
              </a:spcBef>
              <a:buClr>
                <a:srgbClr val="007AC2"/>
              </a:buClr>
              <a:buSzPct val="120000"/>
            </a:pPr>
            <a:r>
              <a:rPr lang="de-DE" sz="2400" dirty="0">
                <a:latin typeface="Arial"/>
                <a:cs typeface="Arial"/>
              </a:rPr>
              <a:t> 			  </a:t>
            </a:r>
            <a:r>
              <a:rPr lang="de-DE" sz="2400" dirty="0" smtClean="0">
                <a:latin typeface="Arial"/>
                <a:cs typeface="Arial"/>
              </a:rPr>
              <a:t>   C      		</a:t>
            </a:r>
            <a:r>
              <a:rPr lang="de-DE" sz="2400" dirty="0" smtClean="0">
                <a:latin typeface="Arial"/>
                <a:cs typeface="Arial"/>
                <a:sym typeface="Symbol" charset="0"/>
              </a:rPr>
              <a:t></a:t>
            </a:r>
            <a:r>
              <a:rPr lang="de-DE" sz="2400" dirty="0" smtClean="0">
                <a:latin typeface="Arial"/>
                <a:cs typeface="Arial"/>
              </a:rPr>
              <a:t>      		 </a:t>
            </a:r>
            <a:r>
              <a:rPr lang="de-DE" sz="2400" dirty="0" err="1" smtClean="0">
                <a:latin typeface="Arial"/>
                <a:cs typeface="Arial"/>
              </a:rPr>
              <a:t>w</a:t>
            </a:r>
            <a:endParaRPr lang="de-DE" sz="2400" dirty="0" smtClean="0">
              <a:latin typeface="Arial"/>
              <a:cs typeface="Arial"/>
            </a:endParaRPr>
          </a:p>
          <a:p>
            <a:pPr marL="1143000" lvl="2" indent="-228600">
              <a:lnSpc>
                <a:spcPct val="110000"/>
              </a:lnSpc>
              <a:spcBef>
                <a:spcPct val="10000"/>
              </a:spcBef>
              <a:buClr>
                <a:srgbClr val="007AC2"/>
              </a:buClr>
              <a:buSzPct val="120000"/>
            </a:pPr>
            <a:r>
              <a:rPr lang="de-DE" sz="2400" dirty="0" smtClean="0">
                <a:latin typeface="Arial"/>
                <a:cs typeface="Arial"/>
              </a:rPr>
              <a:t>       </a:t>
            </a:r>
            <a:r>
              <a:rPr lang="de-DE" sz="2400" dirty="0" err="1" smtClean="0">
                <a:latin typeface="Arial"/>
                <a:cs typeface="Arial"/>
              </a:rPr>
              <a:t>for</a:t>
            </a:r>
            <a:r>
              <a:rPr lang="de-DE" sz="2400" dirty="0" smtClean="0">
                <a:latin typeface="Arial"/>
                <a:cs typeface="Arial"/>
              </a:rPr>
              <a:t> </a:t>
            </a:r>
            <a:r>
              <a:rPr lang="de-DE" sz="2400" dirty="0" err="1" smtClean="0">
                <a:latin typeface="Arial"/>
                <a:cs typeface="Arial"/>
              </a:rPr>
              <a:t>instance</a:t>
            </a:r>
            <a:r>
              <a:rPr lang="de-DE" sz="2400" dirty="0" smtClean="0">
                <a:latin typeface="Arial"/>
                <a:cs typeface="Arial"/>
              </a:rPr>
              <a:t>, ABBA </a:t>
            </a:r>
            <a:r>
              <a:rPr lang="de-DE" sz="2400" dirty="0" err="1" smtClean="0">
                <a:latin typeface="Arial"/>
                <a:cs typeface="Arial"/>
              </a:rPr>
              <a:t>would</a:t>
            </a:r>
            <a:r>
              <a:rPr lang="de-DE" sz="2400" dirty="0" smtClean="0">
                <a:latin typeface="Arial"/>
                <a:cs typeface="Arial"/>
              </a:rPr>
              <a:t> </a:t>
            </a:r>
            <a:r>
              <a:rPr lang="de-DE" sz="2400" dirty="0" err="1" smtClean="0">
                <a:latin typeface="Arial"/>
                <a:cs typeface="Arial"/>
              </a:rPr>
              <a:t>be</a:t>
            </a:r>
            <a:r>
              <a:rPr lang="de-DE" sz="2400" dirty="0" smtClean="0">
                <a:latin typeface="Arial"/>
                <a:cs typeface="Arial"/>
              </a:rPr>
              <a:t> </a:t>
            </a:r>
            <a:r>
              <a:rPr lang="de-DE" sz="2400" dirty="0" err="1" smtClean="0">
                <a:latin typeface="Arial"/>
                <a:cs typeface="Arial"/>
              </a:rPr>
              <a:t>encrypted</a:t>
            </a:r>
            <a:r>
              <a:rPr lang="de-DE" sz="2400" dirty="0" smtClean="0">
                <a:latin typeface="Arial"/>
                <a:cs typeface="Arial"/>
              </a:rPr>
              <a:t> </a:t>
            </a:r>
            <a:r>
              <a:rPr lang="de-DE" sz="2400" dirty="0" err="1" smtClean="0">
                <a:latin typeface="Arial"/>
                <a:cs typeface="Arial"/>
              </a:rPr>
              <a:t>as</a:t>
            </a:r>
            <a:r>
              <a:rPr lang="de-DE" sz="2400" dirty="0" smtClean="0">
                <a:latin typeface="Arial"/>
                <a:cs typeface="Arial"/>
              </a:rPr>
              <a:t> </a:t>
            </a:r>
            <a:r>
              <a:rPr lang="de-DE" sz="2400" dirty="0" err="1" smtClean="0">
                <a:latin typeface="Arial"/>
                <a:cs typeface="Arial"/>
              </a:rPr>
              <a:t>kddk</a:t>
            </a:r>
            <a:endParaRPr lang="de-DE" sz="2400" dirty="0" smtClean="0">
              <a:latin typeface="Arial"/>
              <a:cs typeface="Arial"/>
            </a:endParaRPr>
          </a:p>
          <a:p>
            <a:pPr marL="0" lvl="1" indent="-3429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Arial"/>
              <a:buChar char="•"/>
            </a:pPr>
            <a:r>
              <a:rPr lang="de-DE" sz="2400" dirty="0" err="1" smtClean="0">
                <a:latin typeface="Arial"/>
                <a:cs typeface="Arial"/>
              </a:rPr>
              <a:t>Example</a:t>
            </a:r>
            <a:r>
              <a:rPr lang="de-DE" sz="2400" dirty="0" smtClean="0">
                <a:latin typeface="Arial"/>
                <a:cs typeface="Arial"/>
              </a:rPr>
              <a:t> </a:t>
            </a:r>
            <a:r>
              <a:rPr lang="de-DE" sz="2400" dirty="0">
                <a:latin typeface="Arial"/>
                <a:cs typeface="Arial"/>
              </a:rPr>
              <a:t>(</a:t>
            </a:r>
            <a:r>
              <a:rPr lang="de-DE" sz="2400" dirty="0" err="1">
                <a:latin typeface="Arial"/>
                <a:cs typeface="Arial"/>
              </a:rPr>
              <a:t>ciphertext</a:t>
            </a:r>
            <a:r>
              <a:rPr lang="de-DE" sz="2400" dirty="0">
                <a:latin typeface="Arial"/>
                <a:cs typeface="Arial"/>
              </a:rPr>
              <a:t>): </a:t>
            </a:r>
            <a:endParaRPr lang="de-DE" sz="2400" dirty="0" smtClean="0">
              <a:latin typeface="Arial"/>
              <a:cs typeface="Arial"/>
            </a:endParaRPr>
          </a:p>
          <a:p>
            <a:pPr marL="0" lvl="1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400" dirty="0">
                <a:latin typeface="Arial"/>
                <a:cs typeface="Arial"/>
              </a:rPr>
              <a:t>	</a:t>
            </a:r>
            <a:r>
              <a:rPr lang="de-DE" sz="2400" dirty="0" err="1" smtClean="0">
                <a:latin typeface="Arial"/>
                <a:cs typeface="Arial"/>
              </a:rPr>
              <a:t>iq</a:t>
            </a:r>
            <a:r>
              <a:rPr lang="de-DE" sz="2400" dirty="0" smtClean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ifcc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vqqr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fb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rdq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vfllcq</a:t>
            </a:r>
            <a:r>
              <a:rPr lang="de-DE" sz="2400" dirty="0">
                <a:latin typeface="Arial"/>
                <a:cs typeface="Arial"/>
              </a:rPr>
              <a:t> na </a:t>
            </a:r>
            <a:r>
              <a:rPr lang="de-DE" sz="2400" dirty="0" err="1">
                <a:latin typeface="Arial"/>
                <a:cs typeface="Arial"/>
              </a:rPr>
              <a:t>rdq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cfjwhwz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hr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bnnb</a:t>
            </a:r>
            <a:r>
              <a:rPr lang="de-DE" sz="2400" dirty="0">
                <a:latin typeface="Arial"/>
                <a:cs typeface="Arial"/>
              </a:rPr>
              <a:t>  </a:t>
            </a:r>
            <a:r>
              <a:rPr lang="de-DE" sz="2400" dirty="0" err="1" smtClean="0">
                <a:latin typeface="Arial"/>
                <a:cs typeface="Arial"/>
              </a:rPr>
              <a:t>hcc</a:t>
            </a:r>
            <a:r>
              <a:rPr lang="de-DE" sz="2400" dirty="0" smtClean="0">
                <a:latin typeface="Arial"/>
                <a:cs typeface="Arial"/>
              </a:rPr>
              <a:t> </a:t>
            </a:r>
            <a:r>
              <a:rPr lang="de-DE" sz="2400" dirty="0" err="1" smtClean="0">
                <a:latin typeface="Arial"/>
                <a:cs typeface="Arial"/>
              </a:rPr>
              <a:t>hwwhbsqvqbre</a:t>
            </a:r>
            <a:r>
              <a:rPr lang="de-DE" sz="2400" dirty="0" smtClean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hwq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vhlq</a:t>
            </a:r>
            <a:endParaRPr lang="de-DE" sz="2400" dirty="0">
              <a:latin typeface="Arial"/>
              <a:cs typeface="Arial"/>
            </a:endParaRPr>
          </a:p>
          <a:p>
            <a:pPr marL="0" lvl="1" indent="-3429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Arial"/>
              <a:buChar char="•"/>
            </a:pPr>
            <a:r>
              <a:rPr lang="de-DE" sz="2400" dirty="0" err="1">
                <a:latin typeface="Arial"/>
                <a:cs typeface="Arial"/>
              </a:rPr>
              <a:t>How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secure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is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the</a:t>
            </a:r>
            <a:r>
              <a:rPr lang="de-DE" sz="2400" dirty="0">
                <a:latin typeface="Arial"/>
                <a:cs typeface="Arial"/>
              </a:rPr>
              <a:t> Substitution </a:t>
            </a:r>
            <a:r>
              <a:rPr lang="de-DE" sz="2400" dirty="0" err="1">
                <a:latin typeface="Arial"/>
                <a:cs typeface="Arial"/>
              </a:rPr>
              <a:t>Cipher</a:t>
            </a:r>
            <a:r>
              <a:rPr lang="de-DE" sz="2400" dirty="0">
                <a:latin typeface="Arial"/>
                <a:cs typeface="Arial"/>
              </a:rPr>
              <a:t>? </a:t>
            </a:r>
            <a:r>
              <a:rPr lang="de-DE" sz="2400" dirty="0" err="1">
                <a:latin typeface="Arial"/>
                <a:cs typeface="Arial"/>
              </a:rPr>
              <a:t>Let‘s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look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at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attacks</a:t>
            </a:r>
            <a:r>
              <a:rPr lang="de-DE" sz="2400" dirty="0">
                <a:latin typeface="Arial"/>
                <a:cs typeface="Arial"/>
              </a:rPr>
              <a:t>…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endParaRPr lang="de-DE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355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Attacks against Substitution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395287" y="1558086"/>
            <a:ext cx="8470113" cy="4820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e-DE" sz="2200" b="1" dirty="0" err="1" smtClean="0"/>
              <a:t>Attack</a:t>
            </a:r>
            <a:r>
              <a:rPr lang="de-DE" sz="2200" b="1" dirty="0" smtClean="0"/>
              <a:t>: </a:t>
            </a:r>
            <a:r>
              <a:rPr lang="de-DE" sz="2200" dirty="0" smtClean="0"/>
              <a:t>Exhaustive Key Search (</a:t>
            </a:r>
            <a:r>
              <a:rPr lang="de-DE" sz="2200" dirty="0" err="1" smtClean="0"/>
              <a:t>Brute</a:t>
            </a:r>
            <a:r>
              <a:rPr lang="de-DE" sz="2200" dirty="0" smtClean="0"/>
              <a:t>-Force </a:t>
            </a:r>
            <a:r>
              <a:rPr lang="de-DE" sz="2200" dirty="0" err="1" smtClean="0"/>
              <a:t>Attack</a:t>
            </a:r>
            <a:r>
              <a:rPr lang="de-DE" sz="2200" dirty="0" smtClean="0"/>
              <a:t>)</a:t>
            </a:r>
          </a:p>
          <a:p>
            <a:pPr marL="304800" indent="-304800">
              <a:lnSpc>
                <a:spcPct val="120000"/>
              </a:lnSpc>
            </a:pPr>
            <a:r>
              <a:rPr lang="de-DE" sz="2200" dirty="0" err="1" smtClean="0"/>
              <a:t>Simply</a:t>
            </a:r>
            <a:r>
              <a:rPr lang="de-DE" sz="2200" dirty="0" smtClean="0"/>
              <a:t> </a:t>
            </a:r>
            <a:r>
              <a:rPr lang="de-DE" sz="2200" dirty="0" err="1" smtClean="0"/>
              <a:t>try</a:t>
            </a:r>
            <a:r>
              <a:rPr lang="de-DE" sz="2200" dirty="0" smtClean="0"/>
              <a:t> </a:t>
            </a:r>
            <a:r>
              <a:rPr lang="de-DE" sz="2200" dirty="0" err="1" smtClean="0"/>
              <a:t>every</a:t>
            </a:r>
            <a:r>
              <a:rPr lang="de-DE" sz="2200" dirty="0" smtClean="0"/>
              <a:t> </a:t>
            </a:r>
            <a:r>
              <a:rPr lang="de-DE" sz="2200" dirty="0" err="1" smtClean="0"/>
              <a:t>possible</a:t>
            </a:r>
            <a:r>
              <a:rPr lang="de-DE" sz="2200" dirty="0" smtClean="0"/>
              <a:t> </a:t>
            </a:r>
            <a:r>
              <a:rPr lang="de-DE" sz="2200" dirty="0" err="1" smtClean="0"/>
              <a:t>subsititution</a:t>
            </a:r>
            <a:r>
              <a:rPr lang="de-DE" sz="2200" dirty="0" smtClean="0"/>
              <a:t> </a:t>
            </a:r>
            <a:r>
              <a:rPr lang="de-DE" sz="2200" dirty="0" err="1" smtClean="0"/>
              <a:t>table</a:t>
            </a:r>
            <a:r>
              <a:rPr lang="de-DE" sz="2200" dirty="0" smtClean="0"/>
              <a:t> </a:t>
            </a:r>
            <a:r>
              <a:rPr lang="de-DE" sz="2200" dirty="0" err="1" smtClean="0"/>
              <a:t>until</a:t>
            </a:r>
            <a:r>
              <a:rPr lang="de-DE" sz="2200" dirty="0" smtClean="0"/>
              <a:t> an intelligent </a:t>
            </a:r>
            <a:r>
              <a:rPr lang="de-DE" sz="2200" dirty="0" err="1" smtClean="0"/>
              <a:t>plaintext</a:t>
            </a:r>
            <a:r>
              <a:rPr lang="de-DE" sz="2200" dirty="0" smtClean="0"/>
              <a:t> </a:t>
            </a:r>
            <a:r>
              <a:rPr lang="de-DE" sz="2200" dirty="0" err="1" smtClean="0"/>
              <a:t>appears</a:t>
            </a:r>
            <a:r>
              <a:rPr lang="de-DE" sz="2200" dirty="0" smtClean="0"/>
              <a:t> (</a:t>
            </a:r>
            <a:r>
              <a:rPr lang="de-DE" sz="2200" dirty="0" err="1" smtClean="0"/>
              <a:t>note</a:t>
            </a:r>
            <a:r>
              <a:rPr lang="de-DE" sz="2200" dirty="0" smtClean="0"/>
              <a:t> </a:t>
            </a:r>
            <a:r>
              <a:rPr lang="de-DE" sz="2200" dirty="0" err="1" smtClean="0"/>
              <a:t>that</a:t>
            </a:r>
            <a:r>
              <a:rPr lang="de-DE" sz="2200" dirty="0" smtClean="0"/>
              <a:t> </a:t>
            </a:r>
            <a:r>
              <a:rPr lang="de-DE" sz="2200" dirty="0" err="1" smtClean="0"/>
              <a:t>each</a:t>
            </a:r>
            <a:r>
              <a:rPr lang="de-DE" sz="2200" dirty="0" smtClean="0"/>
              <a:t> </a:t>
            </a:r>
            <a:r>
              <a:rPr lang="de-DE" sz="2200" dirty="0" err="1" smtClean="0"/>
              <a:t>substitution</a:t>
            </a:r>
            <a:r>
              <a:rPr lang="de-DE" sz="2200" dirty="0" smtClean="0"/>
              <a:t> </a:t>
            </a:r>
            <a:r>
              <a:rPr lang="de-DE" sz="2200" dirty="0" err="1" smtClean="0"/>
              <a:t>table</a:t>
            </a:r>
            <a:r>
              <a:rPr lang="de-DE" sz="2200" dirty="0" smtClean="0"/>
              <a:t> </a:t>
            </a:r>
            <a:r>
              <a:rPr lang="de-DE" sz="2200" dirty="0" err="1" smtClean="0"/>
              <a:t>is</a:t>
            </a:r>
            <a:r>
              <a:rPr lang="de-DE" sz="2200" dirty="0" smtClean="0"/>
              <a:t> a </a:t>
            </a:r>
            <a:r>
              <a:rPr lang="de-DE" sz="2200" dirty="0" err="1" smtClean="0"/>
              <a:t>key</a:t>
            </a:r>
            <a:r>
              <a:rPr lang="de-DE" sz="2200" dirty="0" smtClean="0"/>
              <a:t>)..</a:t>
            </a:r>
          </a:p>
          <a:p>
            <a:pPr marL="304800" indent="-304800">
              <a:lnSpc>
                <a:spcPct val="120000"/>
              </a:lnSpc>
            </a:pPr>
            <a:r>
              <a:rPr lang="de-DE" sz="2200" dirty="0" err="1" smtClean="0"/>
              <a:t>How</a:t>
            </a:r>
            <a:r>
              <a:rPr lang="de-DE" sz="2200" dirty="0" smtClean="0"/>
              <a:t> </a:t>
            </a:r>
            <a:r>
              <a:rPr lang="de-DE" sz="2200" dirty="0" err="1" smtClean="0"/>
              <a:t>many</a:t>
            </a:r>
            <a:r>
              <a:rPr lang="de-DE" sz="2200" dirty="0" smtClean="0"/>
              <a:t> </a:t>
            </a:r>
            <a:r>
              <a:rPr lang="de-DE" sz="2200" dirty="0" err="1" smtClean="0"/>
              <a:t>substitution</a:t>
            </a:r>
            <a:r>
              <a:rPr lang="de-DE" sz="2200" dirty="0" smtClean="0"/>
              <a:t> </a:t>
            </a:r>
            <a:r>
              <a:rPr lang="de-DE" sz="2200" dirty="0" err="1" smtClean="0"/>
              <a:t>tables</a:t>
            </a:r>
            <a:r>
              <a:rPr lang="de-DE" sz="2200" dirty="0" smtClean="0"/>
              <a:t> (= </a:t>
            </a:r>
            <a:r>
              <a:rPr lang="de-DE" sz="2200" dirty="0" err="1" smtClean="0"/>
              <a:t>keys</a:t>
            </a:r>
            <a:r>
              <a:rPr lang="de-DE" sz="2200" dirty="0" smtClean="0"/>
              <a:t>) </a:t>
            </a:r>
            <a:r>
              <a:rPr lang="de-DE" sz="2200" dirty="0" err="1" smtClean="0"/>
              <a:t>are</a:t>
            </a:r>
            <a:r>
              <a:rPr lang="de-DE" sz="2200" dirty="0" smtClean="0"/>
              <a:t> </a:t>
            </a:r>
            <a:r>
              <a:rPr lang="de-DE" sz="2200" dirty="0" err="1" smtClean="0"/>
              <a:t>there</a:t>
            </a:r>
            <a:r>
              <a:rPr lang="de-DE" sz="2200" dirty="0" smtClean="0"/>
              <a:t>?</a:t>
            </a:r>
          </a:p>
          <a:p>
            <a:pPr marL="304800" indent="-304800" algn="ctr">
              <a:lnSpc>
                <a:spcPct val="120000"/>
              </a:lnSpc>
              <a:buFontTx/>
              <a:buNone/>
            </a:pPr>
            <a:r>
              <a:rPr lang="de-DE" sz="2200" dirty="0" smtClean="0"/>
              <a:t>26 x 25 x … x 3 x 2 x 1 = 26! 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 charset="0"/>
              </a:rPr>
              <a:t></a:t>
            </a:r>
            <a:r>
              <a:rPr lang="de-DE" sz="2200" dirty="0" smtClean="0"/>
              <a:t>  2</a:t>
            </a:r>
            <a:r>
              <a:rPr lang="de-DE" sz="2200" baseline="30000" dirty="0" smtClean="0"/>
              <a:t>88</a:t>
            </a:r>
          </a:p>
          <a:p>
            <a:pPr marL="304800" indent="-304800">
              <a:lnSpc>
                <a:spcPct val="120000"/>
              </a:lnSpc>
              <a:buFontTx/>
              <a:buNone/>
            </a:pPr>
            <a:r>
              <a:rPr lang="de-DE" sz="2200" dirty="0" smtClean="0"/>
              <a:t>	</a:t>
            </a:r>
            <a:r>
              <a:rPr lang="de-DE" sz="2200" b="1" dirty="0" smtClean="0"/>
              <a:t>Search </a:t>
            </a:r>
            <a:r>
              <a:rPr lang="de-DE" sz="2200" b="1" dirty="0" err="1" smtClean="0"/>
              <a:t>through</a:t>
            </a:r>
            <a:r>
              <a:rPr lang="de-DE" sz="2200" b="1" dirty="0" smtClean="0"/>
              <a:t> 2</a:t>
            </a:r>
            <a:r>
              <a:rPr lang="de-DE" sz="2200" b="1" baseline="30000" dirty="0" smtClean="0"/>
              <a:t>88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keys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is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completely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infeasible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with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today‘s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computers</a:t>
            </a:r>
            <a:r>
              <a:rPr lang="de-DE" sz="2200" b="1" dirty="0" smtClean="0"/>
              <a:t>!</a:t>
            </a:r>
            <a:r>
              <a:rPr lang="de-DE" sz="2200" dirty="0" smtClean="0"/>
              <a:t> (cf.  </a:t>
            </a:r>
            <a:r>
              <a:rPr lang="de-DE" sz="2200" dirty="0" err="1" smtClean="0"/>
              <a:t>earlier</a:t>
            </a:r>
            <a:r>
              <a:rPr lang="de-DE" sz="2200" dirty="0" smtClean="0"/>
              <a:t> </a:t>
            </a:r>
            <a:r>
              <a:rPr lang="de-DE" sz="2200" dirty="0" err="1" smtClean="0"/>
              <a:t>table</a:t>
            </a:r>
            <a:r>
              <a:rPr lang="de-DE" sz="2200" dirty="0" smtClean="0"/>
              <a:t> on </a:t>
            </a:r>
            <a:r>
              <a:rPr lang="de-DE" sz="2200" dirty="0" err="1" smtClean="0"/>
              <a:t>key</a:t>
            </a:r>
            <a:r>
              <a:rPr lang="de-DE" sz="2200" dirty="0" smtClean="0"/>
              <a:t> </a:t>
            </a:r>
            <a:r>
              <a:rPr lang="de-DE" sz="2200" dirty="0" err="1" smtClean="0"/>
              <a:t>lengths</a:t>
            </a:r>
            <a:r>
              <a:rPr lang="de-DE" sz="2200" dirty="0" smtClean="0"/>
              <a:t>)</a:t>
            </a:r>
          </a:p>
          <a:p>
            <a:pPr marL="304800" indent="-304800">
              <a:lnSpc>
                <a:spcPct val="120000"/>
              </a:lnSpc>
            </a:pPr>
            <a:r>
              <a:rPr lang="de-DE" sz="2200" dirty="0" smtClean="0"/>
              <a:t>Q: Can </a:t>
            </a:r>
            <a:r>
              <a:rPr lang="de-DE" sz="2200" dirty="0" err="1" smtClean="0"/>
              <a:t>we</a:t>
            </a:r>
            <a:r>
              <a:rPr lang="de-DE" sz="2200" dirty="0" smtClean="0"/>
              <a:t> </a:t>
            </a:r>
            <a:r>
              <a:rPr lang="de-DE" sz="2200" dirty="0" err="1" smtClean="0"/>
              <a:t>now</a:t>
            </a:r>
            <a:r>
              <a:rPr lang="de-DE" sz="2200" dirty="0" smtClean="0"/>
              <a:t> </a:t>
            </a:r>
            <a:r>
              <a:rPr lang="de-DE" sz="2200" dirty="0" err="1" smtClean="0"/>
              <a:t>conclude</a:t>
            </a:r>
            <a:r>
              <a:rPr lang="de-DE" sz="2200" dirty="0" smtClean="0"/>
              <a:t> </a:t>
            </a:r>
            <a:r>
              <a:rPr lang="de-DE" sz="2200" dirty="0" err="1" smtClean="0"/>
              <a:t>that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substitution</a:t>
            </a:r>
            <a:r>
              <a:rPr lang="de-DE" sz="2200" dirty="0" smtClean="0"/>
              <a:t> </a:t>
            </a:r>
            <a:r>
              <a:rPr lang="de-DE" sz="2200" dirty="0" err="1" smtClean="0"/>
              <a:t>cipher</a:t>
            </a:r>
            <a:r>
              <a:rPr lang="de-DE" sz="2200" dirty="0" smtClean="0"/>
              <a:t> </a:t>
            </a:r>
            <a:r>
              <a:rPr lang="de-DE" sz="2200" dirty="0" err="1" smtClean="0"/>
              <a:t>is</a:t>
            </a:r>
            <a:r>
              <a:rPr lang="de-DE" sz="2200" dirty="0" smtClean="0"/>
              <a:t> </a:t>
            </a:r>
            <a:r>
              <a:rPr lang="de-DE" sz="2200" dirty="0" err="1" smtClean="0"/>
              <a:t>secure</a:t>
            </a:r>
            <a:r>
              <a:rPr lang="de-DE" sz="2200" dirty="0" smtClean="0"/>
              <a:t> </a:t>
            </a:r>
            <a:r>
              <a:rPr lang="de-DE" sz="2200" dirty="0" err="1" smtClean="0"/>
              <a:t>since</a:t>
            </a:r>
            <a:r>
              <a:rPr lang="de-DE" sz="2200" dirty="0" smtClean="0"/>
              <a:t> a </a:t>
            </a:r>
            <a:r>
              <a:rPr lang="de-DE" sz="2200" dirty="0" err="1" smtClean="0"/>
              <a:t>brute-forece</a:t>
            </a:r>
            <a:r>
              <a:rPr lang="de-DE" sz="2200" dirty="0" smtClean="0"/>
              <a:t> </a:t>
            </a:r>
            <a:r>
              <a:rPr lang="de-DE" sz="2200" dirty="0" err="1" smtClean="0"/>
              <a:t>attack</a:t>
            </a:r>
            <a:r>
              <a:rPr lang="de-DE" sz="2200" dirty="0" smtClean="0"/>
              <a:t> </a:t>
            </a:r>
            <a:r>
              <a:rPr lang="de-DE" sz="2200" dirty="0" err="1" smtClean="0"/>
              <a:t>is</a:t>
            </a:r>
            <a:r>
              <a:rPr lang="de-DE" sz="2200" dirty="0" smtClean="0"/>
              <a:t> not </a:t>
            </a:r>
            <a:r>
              <a:rPr lang="de-DE" sz="2200" dirty="0" err="1" smtClean="0"/>
              <a:t>feasible</a:t>
            </a:r>
            <a:r>
              <a:rPr lang="de-DE" sz="2200" dirty="0" smtClean="0"/>
              <a:t>?</a:t>
            </a:r>
          </a:p>
          <a:p>
            <a:pPr marL="304800" indent="-304800">
              <a:lnSpc>
                <a:spcPct val="120000"/>
              </a:lnSpc>
            </a:pPr>
            <a:r>
              <a:rPr lang="de-DE" sz="2200" dirty="0" smtClean="0"/>
              <a:t>A: </a:t>
            </a:r>
            <a:r>
              <a:rPr lang="de-DE" sz="2200" dirty="0" err="1" smtClean="0"/>
              <a:t>No</a:t>
            </a:r>
            <a:r>
              <a:rPr lang="de-DE" sz="2200" dirty="0" smtClean="0"/>
              <a:t>! </a:t>
            </a:r>
            <a:r>
              <a:rPr lang="de-DE" sz="2200" dirty="0" err="1" smtClean="0"/>
              <a:t>We</a:t>
            </a:r>
            <a:r>
              <a:rPr lang="de-DE" sz="2200" dirty="0" smtClean="0"/>
              <a:t> </a:t>
            </a:r>
            <a:r>
              <a:rPr lang="de-DE" sz="2200" dirty="0" err="1" smtClean="0"/>
              <a:t>have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protect</a:t>
            </a:r>
            <a:r>
              <a:rPr lang="de-DE" sz="2200" dirty="0" smtClean="0"/>
              <a:t> </a:t>
            </a:r>
            <a:r>
              <a:rPr lang="de-DE" sz="2200" dirty="0" err="1" smtClean="0"/>
              <a:t>against</a:t>
            </a:r>
            <a:r>
              <a:rPr lang="de-DE" sz="2200" dirty="0" smtClean="0"/>
              <a:t> </a:t>
            </a:r>
            <a:r>
              <a:rPr lang="de-DE" sz="2200" b="1" dirty="0" smtClean="0"/>
              <a:t>all</a:t>
            </a:r>
            <a:r>
              <a:rPr lang="de-DE" sz="2200" dirty="0" smtClean="0"/>
              <a:t> </a:t>
            </a:r>
            <a:r>
              <a:rPr lang="de-DE" sz="2200" dirty="0" err="1" smtClean="0"/>
              <a:t>possible</a:t>
            </a:r>
            <a:r>
              <a:rPr lang="de-DE" sz="2200" dirty="0" smtClean="0"/>
              <a:t> </a:t>
            </a:r>
            <a:r>
              <a:rPr lang="de-DE" sz="2200" dirty="0" err="1" smtClean="0"/>
              <a:t>attacks</a:t>
            </a:r>
            <a:r>
              <a:rPr lang="de-DE" sz="2200" dirty="0" smtClean="0"/>
              <a:t>…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146834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Letter Frequency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42" y="1388516"/>
            <a:ext cx="8522685" cy="2334667"/>
          </a:xfrm>
        </p:spPr>
        <p:txBody>
          <a:bodyPr>
            <a:normAutofit/>
          </a:bodyPr>
          <a:lstStyle/>
          <a:p>
            <a:pPr marL="304800" indent="-304800"/>
            <a:r>
              <a:rPr lang="de-DE" sz="2000" dirty="0">
                <a:latin typeface="Arial" charset="0"/>
              </a:rPr>
              <a:t>Letters </a:t>
            </a:r>
            <a:r>
              <a:rPr lang="de-DE" sz="2000" dirty="0" err="1">
                <a:latin typeface="Arial" charset="0"/>
              </a:rPr>
              <a:t>have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very</a:t>
            </a:r>
            <a:r>
              <a:rPr lang="de-DE" sz="2000" dirty="0">
                <a:latin typeface="Arial" charset="0"/>
              </a:rPr>
              <a:t> different </a:t>
            </a:r>
            <a:r>
              <a:rPr lang="de-DE" sz="2000" dirty="0" err="1">
                <a:latin typeface="Arial" charset="0"/>
              </a:rPr>
              <a:t>frequencies</a:t>
            </a:r>
            <a:r>
              <a:rPr lang="de-DE" sz="2000" dirty="0">
                <a:latin typeface="Arial" charset="0"/>
              </a:rPr>
              <a:t> in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English </a:t>
            </a:r>
            <a:r>
              <a:rPr lang="de-DE" sz="2000" dirty="0" err="1">
                <a:latin typeface="Arial" charset="0"/>
              </a:rPr>
              <a:t>language</a:t>
            </a:r>
            <a:endParaRPr lang="de-DE" sz="2000" dirty="0">
              <a:latin typeface="Arial" charset="0"/>
            </a:endParaRPr>
          </a:p>
          <a:p>
            <a:pPr marL="304800" indent="-304800"/>
            <a:r>
              <a:rPr lang="de-DE" sz="2000" dirty="0" err="1">
                <a:latin typeface="Arial" charset="0"/>
              </a:rPr>
              <a:t>Moreover</a:t>
            </a:r>
            <a:r>
              <a:rPr lang="de-DE" sz="2000" dirty="0">
                <a:latin typeface="Arial" charset="0"/>
              </a:rPr>
              <a:t>: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frequency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of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plaintext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letters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is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preserved</a:t>
            </a:r>
            <a:r>
              <a:rPr lang="de-DE" sz="2000" dirty="0">
                <a:latin typeface="Arial" charset="0"/>
              </a:rPr>
              <a:t> in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ciphertext</a:t>
            </a:r>
            <a:r>
              <a:rPr lang="de-DE" sz="2000" dirty="0" smtClean="0">
                <a:latin typeface="Arial" charset="0"/>
              </a:rPr>
              <a:t>.</a:t>
            </a:r>
            <a:endParaRPr lang="de-DE" sz="20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350006"/>
              </p:ext>
            </p:extLst>
          </p:nvPr>
        </p:nvGraphicFramePr>
        <p:xfrm>
          <a:off x="500063" y="2536280"/>
          <a:ext cx="814387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4" imgW="8143920" imgH="5057640" progId="">
                  <p:embed/>
                </p:oleObj>
              </mc:Choice>
              <mc:Fallback>
                <p:oleObj r:id="rId4" imgW="8143920" imgH="5057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536280"/>
                        <a:ext cx="8143875" cy="4248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206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Frequency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6770" y="1536454"/>
            <a:ext cx="8842920" cy="4851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Arial"/>
              <a:buChar char="•"/>
            </a:pPr>
            <a:r>
              <a:rPr lang="de-DE" sz="2200" dirty="0" err="1" smtClean="0">
                <a:latin typeface="Arial" charset="0"/>
              </a:rPr>
              <a:t>Let‘s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retun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to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our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example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and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identify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the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most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frequent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letter</a:t>
            </a:r>
            <a:r>
              <a:rPr lang="de-DE" sz="2200" dirty="0" smtClean="0">
                <a:latin typeface="Arial" charset="0"/>
              </a:rPr>
              <a:t>:</a:t>
            </a:r>
          </a:p>
          <a:p>
            <a:pPr marL="0" lvl="1" indent="0">
              <a:buNone/>
            </a:pPr>
            <a:endParaRPr lang="de-DE" sz="1100" dirty="0" smtClean="0">
              <a:latin typeface="Arial" charset="0"/>
            </a:endParaRPr>
          </a:p>
          <a:p>
            <a:pPr marL="0" lvl="1" indent="0">
              <a:buNone/>
            </a:pPr>
            <a:r>
              <a:rPr lang="de-DE" sz="2000" dirty="0" smtClean="0">
                <a:latin typeface="Arial" charset="0"/>
              </a:rPr>
              <a:t>	</a:t>
            </a:r>
            <a:r>
              <a:rPr lang="de-DE" sz="2000" dirty="0" err="1">
                <a:latin typeface="Courier New" charset="0"/>
              </a:rPr>
              <a:t>i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q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ifcc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v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qq</a:t>
            </a:r>
            <a:r>
              <a:rPr lang="de-DE" sz="2000" dirty="0" err="1">
                <a:latin typeface="Courier New" charset="0"/>
              </a:rPr>
              <a:t>r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fb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rd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q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vfllc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q</a:t>
            </a:r>
            <a:r>
              <a:rPr lang="de-DE" sz="2000" dirty="0">
                <a:latin typeface="Courier New" charset="0"/>
              </a:rPr>
              <a:t> na </a:t>
            </a:r>
            <a:r>
              <a:rPr lang="de-DE" sz="2000" dirty="0" err="1">
                <a:latin typeface="Courier New" charset="0"/>
              </a:rPr>
              <a:t>rd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q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cfjwhwz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hr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bnnb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hcc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hwwhbs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q</a:t>
            </a:r>
            <a:r>
              <a:rPr lang="de-DE" sz="2000" dirty="0" err="1">
                <a:latin typeface="Courier New" charset="0"/>
              </a:rPr>
              <a:t>v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q</a:t>
            </a:r>
            <a:r>
              <a:rPr lang="de-DE" sz="2000" dirty="0" err="1">
                <a:latin typeface="Courier New" charset="0"/>
              </a:rPr>
              <a:t>bre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hw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q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vhl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q</a:t>
            </a:r>
            <a:endParaRPr lang="de-DE" sz="2000" dirty="0">
              <a:solidFill>
                <a:srgbClr val="FF0000"/>
              </a:solidFill>
              <a:latin typeface="Courier New" charset="0"/>
            </a:endParaRPr>
          </a:p>
          <a:p>
            <a:pPr marL="0" lvl="1" indent="0">
              <a:buNone/>
            </a:pPr>
            <a:endParaRPr lang="de-DE" sz="1100" dirty="0" smtClean="0">
              <a:latin typeface="Arial" charset="0"/>
            </a:endParaRPr>
          </a:p>
          <a:p>
            <a:pPr marL="0" lvl="1">
              <a:buFont typeface="Arial"/>
              <a:buChar char="•"/>
            </a:pPr>
            <a:r>
              <a:rPr lang="de-DE" sz="2200" dirty="0" err="1">
                <a:latin typeface="Arial" charset="0"/>
              </a:rPr>
              <a:t>We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replace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the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ciphertext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letter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q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by</a:t>
            </a:r>
            <a:r>
              <a:rPr lang="de-DE" sz="2200" dirty="0">
                <a:latin typeface="Arial" charset="0"/>
              </a:rPr>
              <a:t> E </a:t>
            </a:r>
            <a:r>
              <a:rPr lang="de-DE" sz="2200" dirty="0" err="1">
                <a:latin typeface="Arial" charset="0"/>
              </a:rPr>
              <a:t>and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obtain</a:t>
            </a:r>
            <a:r>
              <a:rPr lang="de-DE" sz="2200" dirty="0">
                <a:latin typeface="Arial" charset="0"/>
              </a:rPr>
              <a:t>:</a:t>
            </a:r>
          </a:p>
          <a:p>
            <a:pPr marL="0" lvl="1" indent="0">
              <a:buFont typeface="Arial"/>
              <a:buNone/>
            </a:pPr>
            <a:endParaRPr lang="de-DE" sz="1100" dirty="0">
              <a:latin typeface="Arial" charset="0"/>
            </a:endParaRPr>
          </a:p>
          <a:p>
            <a:pPr marL="0" lvl="1" indent="0">
              <a:buNone/>
            </a:pPr>
            <a:r>
              <a:rPr lang="de-DE" sz="2000" dirty="0">
                <a:latin typeface="Arial" charset="0"/>
              </a:rPr>
              <a:t>	</a:t>
            </a:r>
            <a:r>
              <a:rPr lang="de-DE" sz="2000" dirty="0" err="1">
                <a:latin typeface="Courier New" charset="0"/>
              </a:rPr>
              <a:t>i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ifcc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v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EE</a:t>
            </a:r>
            <a:r>
              <a:rPr lang="de-DE" sz="2000" dirty="0" err="1">
                <a:latin typeface="Courier New" charset="0"/>
              </a:rPr>
              <a:t>r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fb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rd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vfllc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de-DE" sz="2000" dirty="0">
                <a:latin typeface="Courier New" charset="0"/>
              </a:rPr>
              <a:t> na </a:t>
            </a:r>
            <a:r>
              <a:rPr lang="de-DE" sz="2000" dirty="0" err="1">
                <a:latin typeface="Courier New" charset="0"/>
              </a:rPr>
              <a:t>rd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cfjwhwz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hr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bnnb</a:t>
            </a:r>
            <a:r>
              <a:rPr lang="de-DE" sz="2000" dirty="0">
                <a:latin typeface="Courier New" charset="0"/>
              </a:rPr>
              <a:t>  </a:t>
            </a:r>
            <a:r>
              <a:rPr lang="de-DE" sz="2000" dirty="0" err="1">
                <a:latin typeface="Courier New" charset="0"/>
              </a:rPr>
              <a:t>hcc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hwwhbs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de-DE" sz="2000" dirty="0" err="1">
                <a:latin typeface="Courier New" charset="0"/>
              </a:rPr>
              <a:t>v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de-DE" sz="2000" dirty="0" err="1">
                <a:latin typeface="Courier New" charset="0"/>
              </a:rPr>
              <a:t>bre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hw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de-DE" sz="2000" dirty="0">
                <a:latin typeface="Courier New" charset="0"/>
              </a:rPr>
              <a:t> </a:t>
            </a:r>
            <a:r>
              <a:rPr lang="de-DE" sz="2000" dirty="0" err="1">
                <a:latin typeface="Courier New" charset="0"/>
              </a:rPr>
              <a:t>vhl</a:t>
            </a:r>
            <a:r>
              <a:rPr lang="de-DE" sz="2000" dirty="0" err="1">
                <a:solidFill>
                  <a:srgbClr val="FF0000"/>
                </a:solidFill>
                <a:latin typeface="Courier New" charset="0"/>
              </a:rPr>
              <a:t>E</a:t>
            </a:r>
            <a:endParaRPr lang="de-DE" sz="2000" dirty="0">
              <a:solidFill>
                <a:srgbClr val="FF0000"/>
              </a:solidFill>
              <a:latin typeface="Courier New" charset="0"/>
            </a:endParaRPr>
          </a:p>
          <a:p>
            <a:pPr marL="0" lvl="1" indent="0">
              <a:buNone/>
            </a:pPr>
            <a:endParaRPr lang="de-DE" sz="1100" dirty="0" smtClean="0">
              <a:latin typeface="Arial" charset="0"/>
            </a:endParaRPr>
          </a:p>
          <a:p>
            <a:pPr marL="0" lvl="1">
              <a:buFont typeface="Arial"/>
              <a:buChar char="•"/>
            </a:pPr>
            <a:r>
              <a:rPr lang="de-DE" sz="2200" dirty="0" err="1">
                <a:latin typeface="Arial" charset="0"/>
              </a:rPr>
              <a:t>By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further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guessing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based</a:t>
            </a:r>
            <a:r>
              <a:rPr lang="de-DE" sz="2200" dirty="0">
                <a:latin typeface="Arial" charset="0"/>
              </a:rPr>
              <a:t> on </a:t>
            </a:r>
            <a:r>
              <a:rPr lang="de-DE" sz="2200" dirty="0" err="1">
                <a:latin typeface="Arial" charset="0"/>
              </a:rPr>
              <a:t>the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frequency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of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the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remaining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letters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we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obtain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the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plaintext</a:t>
            </a:r>
            <a:r>
              <a:rPr lang="de-DE" sz="2200" dirty="0">
                <a:latin typeface="Arial" charset="0"/>
              </a:rPr>
              <a:t>:</a:t>
            </a:r>
          </a:p>
          <a:p>
            <a:pPr marL="0" lvl="1">
              <a:buFont typeface="Arial"/>
              <a:buChar char="•"/>
            </a:pPr>
            <a:endParaRPr lang="de-DE" sz="1100" dirty="0">
              <a:latin typeface="Arial" charset="0"/>
            </a:endParaRPr>
          </a:p>
          <a:p>
            <a:pPr marL="0" lvl="1" indent="0">
              <a:buNone/>
            </a:pPr>
            <a:r>
              <a:rPr lang="de-DE" sz="2000" dirty="0">
                <a:latin typeface="Arial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</a:rPr>
              <a:t>WE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WILL MEET IN THE MIDDLE OF THE LIBRARY AT NOON ALL ARRANGEMENTS ARE MADE</a:t>
            </a:r>
            <a:endParaRPr lang="de-DE" sz="2000" dirty="0">
              <a:solidFill>
                <a:srgbClr val="FF0000"/>
              </a:solidFill>
              <a:latin typeface="Courier New" charset="0"/>
            </a:endParaRPr>
          </a:p>
          <a:p>
            <a:pPr marL="0" lvl="1" indent="0">
              <a:buNone/>
            </a:pPr>
            <a:endParaRPr lang="de-DE" sz="2000" dirty="0">
              <a:solidFill>
                <a:srgbClr val="FF0000"/>
              </a:solidFill>
              <a:latin typeface="Courier New" charset="0"/>
            </a:endParaRPr>
          </a:p>
          <a:p>
            <a:pPr marL="0" lvl="1" indent="0">
              <a:buNone/>
            </a:pPr>
            <a:r>
              <a:rPr lang="de-DE" sz="2000" dirty="0" smtClean="0">
                <a:latin typeface="Arial" charset="0"/>
              </a:rPr>
              <a:t> </a:t>
            </a:r>
          </a:p>
          <a:p>
            <a:pPr lvl="1" algn="ctr">
              <a:buFontTx/>
              <a:buNone/>
            </a:pPr>
            <a:r>
              <a:rPr lang="de-DE" sz="2000" dirty="0" smtClean="0">
                <a:latin typeface="Arial" charset="0"/>
              </a:rPr>
              <a:t>           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19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Frequency Attack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82102" y="1544062"/>
            <a:ext cx="8246332" cy="4681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de-DE" sz="2400" dirty="0" smtClean="0">
                <a:latin typeface="Arial" charset="0"/>
              </a:rPr>
              <a:t>In </a:t>
            </a:r>
            <a:r>
              <a:rPr lang="de-DE" sz="2400" dirty="0" err="1" smtClean="0">
                <a:latin typeface="Arial" charset="0"/>
              </a:rPr>
              <a:t>practice</a:t>
            </a:r>
            <a:r>
              <a:rPr lang="de-DE" sz="2400" dirty="0" smtClean="0">
                <a:latin typeface="Arial" charset="0"/>
              </a:rPr>
              <a:t>, not </a:t>
            </a:r>
            <a:r>
              <a:rPr lang="de-DE" sz="2400" dirty="0" err="1" smtClean="0">
                <a:latin typeface="Arial" charset="0"/>
              </a:rPr>
              <a:t>only</a:t>
            </a:r>
            <a:r>
              <a:rPr lang="de-DE" sz="2400" dirty="0" smtClean="0">
                <a:latin typeface="Arial" charset="0"/>
              </a:rPr>
              <a:t> </a:t>
            </a:r>
            <a:r>
              <a:rPr lang="de-DE" sz="2400" dirty="0" err="1" smtClean="0">
                <a:latin typeface="Arial" charset="0"/>
              </a:rPr>
              <a:t>frequencies</a:t>
            </a:r>
            <a:r>
              <a:rPr lang="de-DE" sz="2400" dirty="0" smtClean="0">
                <a:latin typeface="Arial" charset="0"/>
              </a:rPr>
              <a:t> </a:t>
            </a:r>
            <a:r>
              <a:rPr lang="de-DE" sz="2400" dirty="0" err="1" smtClean="0">
                <a:latin typeface="Arial" charset="0"/>
              </a:rPr>
              <a:t>of</a:t>
            </a:r>
            <a:r>
              <a:rPr lang="de-DE" sz="2400" dirty="0" smtClean="0">
                <a:latin typeface="Arial" charset="0"/>
              </a:rPr>
              <a:t> individual </a:t>
            </a:r>
            <a:r>
              <a:rPr lang="de-DE" sz="2400" dirty="0" err="1" smtClean="0">
                <a:latin typeface="Arial" charset="0"/>
              </a:rPr>
              <a:t>letters</a:t>
            </a:r>
            <a:r>
              <a:rPr lang="de-DE" sz="2400" dirty="0" smtClean="0">
                <a:latin typeface="Arial" charset="0"/>
              </a:rPr>
              <a:t> </a:t>
            </a:r>
            <a:r>
              <a:rPr lang="de-DE" sz="2400" dirty="0" err="1" smtClean="0">
                <a:latin typeface="Arial" charset="0"/>
              </a:rPr>
              <a:t>can</a:t>
            </a:r>
            <a:r>
              <a:rPr lang="de-DE" sz="2400" dirty="0" smtClean="0">
                <a:latin typeface="Arial" charset="0"/>
              </a:rPr>
              <a:t> </a:t>
            </a:r>
            <a:r>
              <a:rPr lang="de-DE" sz="2400" dirty="0" err="1" smtClean="0">
                <a:latin typeface="Arial" charset="0"/>
              </a:rPr>
              <a:t>be</a:t>
            </a:r>
            <a:r>
              <a:rPr lang="de-DE" sz="2400" dirty="0" smtClean="0">
                <a:latin typeface="Arial" charset="0"/>
              </a:rPr>
              <a:t> </a:t>
            </a:r>
            <a:r>
              <a:rPr lang="de-DE" sz="2400" dirty="0" err="1" smtClean="0">
                <a:latin typeface="Arial" charset="0"/>
              </a:rPr>
              <a:t>used</a:t>
            </a:r>
            <a:r>
              <a:rPr lang="de-DE" sz="2400" dirty="0" smtClean="0">
                <a:latin typeface="Arial" charset="0"/>
              </a:rPr>
              <a:t> </a:t>
            </a:r>
            <a:r>
              <a:rPr lang="de-DE" sz="2400" dirty="0" err="1" smtClean="0">
                <a:latin typeface="Arial" charset="0"/>
              </a:rPr>
              <a:t>for</a:t>
            </a:r>
            <a:r>
              <a:rPr lang="de-DE" sz="2400" dirty="0" smtClean="0">
                <a:latin typeface="Arial" charset="0"/>
              </a:rPr>
              <a:t> an </a:t>
            </a:r>
            <a:r>
              <a:rPr lang="de-DE" sz="2400" dirty="0" err="1" smtClean="0">
                <a:latin typeface="Arial" charset="0"/>
              </a:rPr>
              <a:t>attack</a:t>
            </a:r>
            <a:r>
              <a:rPr lang="de-DE" sz="2400" dirty="0" smtClean="0">
                <a:latin typeface="Arial" charset="0"/>
              </a:rPr>
              <a:t>, but also </a:t>
            </a:r>
            <a:r>
              <a:rPr lang="de-DE" sz="2400" dirty="0" err="1" smtClean="0">
                <a:latin typeface="Arial" charset="0"/>
              </a:rPr>
              <a:t>the</a:t>
            </a:r>
            <a:r>
              <a:rPr lang="de-DE" sz="2400" dirty="0" smtClean="0">
                <a:latin typeface="Arial" charset="0"/>
              </a:rPr>
              <a:t> </a:t>
            </a:r>
            <a:r>
              <a:rPr lang="de-DE" sz="2400" dirty="0" err="1" smtClean="0">
                <a:latin typeface="Arial" charset="0"/>
              </a:rPr>
              <a:t>frequency</a:t>
            </a:r>
            <a:r>
              <a:rPr lang="de-DE" sz="2400" dirty="0" smtClean="0">
                <a:latin typeface="Arial" charset="0"/>
              </a:rPr>
              <a:t> </a:t>
            </a:r>
            <a:r>
              <a:rPr lang="de-DE" sz="2400" dirty="0" err="1" smtClean="0">
                <a:latin typeface="Arial" charset="0"/>
              </a:rPr>
              <a:t>of</a:t>
            </a:r>
            <a:r>
              <a:rPr lang="de-DE" sz="2400" dirty="0" smtClean="0">
                <a:latin typeface="Arial" charset="0"/>
              </a:rPr>
              <a:t> </a:t>
            </a:r>
            <a:r>
              <a:rPr lang="de-DE" sz="2400" dirty="0" err="1" smtClean="0">
                <a:latin typeface="Arial" charset="0"/>
              </a:rPr>
              <a:t>letter</a:t>
            </a:r>
            <a:r>
              <a:rPr lang="de-DE" sz="2400" dirty="0" smtClean="0">
                <a:latin typeface="Arial" charset="0"/>
              </a:rPr>
              <a:t> </a:t>
            </a:r>
            <a:r>
              <a:rPr lang="de-DE" sz="2400" dirty="0" err="1" smtClean="0">
                <a:latin typeface="Arial" charset="0"/>
              </a:rPr>
              <a:t>pairs</a:t>
            </a:r>
            <a:r>
              <a:rPr lang="de-DE" sz="2400" dirty="0" smtClean="0">
                <a:latin typeface="Arial" charset="0"/>
              </a:rPr>
              <a:t> (i.e., „</a:t>
            </a:r>
            <a:r>
              <a:rPr lang="de-DE" sz="2400" dirty="0" err="1" smtClean="0">
                <a:latin typeface="Arial" charset="0"/>
              </a:rPr>
              <a:t>th</a:t>
            </a:r>
            <a:r>
              <a:rPr lang="de-DE" sz="2400" dirty="0" smtClean="0">
                <a:latin typeface="Arial" charset="0"/>
              </a:rPr>
              <a:t>“ </a:t>
            </a:r>
            <a:r>
              <a:rPr lang="de-DE" sz="2400" dirty="0" err="1" smtClean="0">
                <a:latin typeface="Arial" charset="0"/>
              </a:rPr>
              <a:t>is</a:t>
            </a:r>
            <a:r>
              <a:rPr lang="de-DE" sz="2400" dirty="0" smtClean="0">
                <a:latin typeface="Arial" charset="0"/>
              </a:rPr>
              <a:t> </a:t>
            </a:r>
            <a:r>
              <a:rPr lang="de-DE" sz="2400" dirty="0" err="1" smtClean="0">
                <a:latin typeface="Arial" charset="0"/>
              </a:rPr>
              <a:t>very</a:t>
            </a:r>
            <a:r>
              <a:rPr lang="de-DE" sz="2400" dirty="0" smtClean="0">
                <a:latin typeface="Arial" charset="0"/>
              </a:rPr>
              <a:t> </a:t>
            </a:r>
            <a:r>
              <a:rPr lang="de-DE" sz="2400" dirty="0" err="1" smtClean="0">
                <a:latin typeface="Arial" charset="0"/>
              </a:rPr>
              <a:t>common</a:t>
            </a:r>
            <a:r>
              <a:rPr lang="de-DE" sz="2400" dirty="0" smtClean="0">
                <a:latin typeface="Arial" charset="0"/>
              </a:rPr>
              <a:t> in English), </a:t>
            </a:r>
            <a:r>
              <a:rPr lang="de-DE" sz="2400" dirty="0" err="1" smtClean="0">
                <a:latin typeface="Arial" charset="0"/>
              </a:rPr>
              <a:t>letter</a:t>
            </a:r>
            <a:r>
              <a:rPr lang="de-DE" sz="2400" dirty="0" smtClean="0">
                <a:latin typeface="Arial" charset="0"/>
              </a:rPr>
              <a:t> </a:t>
            </a:r>
            <a:r>
              <a:rPr lang="de-DE" sz="2400" dirty="0" err="1" smtClean="0">
                <a:latin typeface="Arial" charset="0"/>
              </a:rPr>
              <a:t>triples</a:t>
            </a:r>
            <a:r>
              <a:rPr lang="de-DE" sz="2400" dirty="0" smtClean="0">
                <a:latin typeface="Arial" charset="0"/>
              </a:rPr>
              <a:t>, etc.</a:t>
            </a:r>
          </a:p>
          <a:p>
            <a:pPr>
              <a:lnSpc>
                <a:spcPct val="130000"/>
              </a:lnSpc>
            </a:pPr>
            <a:r>
              <a:rPr lang="de-DE" sz="2400" b="1" dirty="0" err="1"/>
              <a:t>Important</a:t>
            </a:r>
            <a:r>
              <a:rPr lang="de-DE" sz="2400" b="1" dirty="0"/>
              <a:t> </a:t>
            </a:r>
            <a:r>
              <a:rPr lang="de-DE" sz="2400" b="1" dirty="0" err="1"/>
              <a:t>lesson</a:t>
            </a:r>
            <a:r>
              <a:rPr lang="de-DE" sz="2400" dirty="0"/>
              <a:t>: Even </a:t>
            </a:r>
            <a:r>
              <a:rPr lang="de-DE" sz="2400" dirty="0" err="1"/>
              <a:t>though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substitution</a:t>
            </a:r>
            <a:r>
              <a:rPr lang="de-DE" sz="2400" dirty="0"/>
              <a:t> </a:t>
            </a:r>
            <a:r>
              <a:rPr lang="de-DE" sz="2400" dirty="0" err="1"/>
              <a:t>cipher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a </a:t>
            </a:r>
            <a:r>
              <a:rPr lang="de-DE" sz="2400" dirty="0" err="1"/>
              <a:t>sufficiently</a:t>
            </a:r>
            <a:r>
              <a:rPr lang="de-DE" sz="2400" dirty="0"/>
              <a:t> large </a:t>
            </a:r>
            <a:r>
              <a:rPr lang="de-DE" sz="2400" dirty="0" err="1"/>
              <a:t>key</a:t>
            </a:r>
            <a:r>
              <a:rPr lang="de-DE" sz="2400" dirty="0"/>
              <a:t> </a:t>
            </a:r>
            <a:r>
              <a:rPr lang="de-DE" sz="2400" dirty="0" err="1"/>
              <a:t>space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appr</a:t>
            </a:r>
            <a:r>
              <a:rPr lang="de-DE" sz="2400" dirty="0"/>
              <a:t>. 2</a:t>
            </a:r>
            <a:r>
              <a:rPr lang="de-DE" sz="2400" baseline="30000" dirty="0"/>
              <a:t>88</a:t>
            </a:r>
            <a:r>
              <a:rPr lang="de-DE" sz="2400" dirty="0"/>
              <a:t>,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easily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defeated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analytical</a:t>
            </a:r>
            <a:r>
              <a:rPr lang="de-DE" sz="2400" dirty="0"/>
              <a:t> </a:t>
            </a:r>
            <a:r>
              <a:rPr lang="de-DE" sz="2400" dirty="0" err="1"/>
              <a:t>methods</a:t>
            </a:r>
            <a:r>
              <a:rPr lang="de-DE" sz="2400" dirty="0"/>
              <a:t>. This </a:t>
            </a:r>
            <a:r>
              <a:rPr lang="de-DE" sz="2400" dirty="0" err="1"/>
              <a:t>is</a:t>
            </a:r>
            <a:r>
              <a:rPr lang="de-DE" sz="2400" dirty="0"/>
              <a:t> an </a:t>
            </a:r>
            <a:r>
              <a:rPr lang="de-DE" sz="2400" dirty="0" err="1"/>
              <a:t>excellent</a:t>
            </a:r>
            <a:r>
              <a:rPr lang="de-DE" sz="2400" dirty="0"/>
              <a:t> </a:t>
            </a:r>
            <a:r>
              <a:rPr lang="de-DE" sz="2400" dirty="0" err="1"/>
              <a:t>example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an </a:t>
            </a:r>
            <a:r>
              <a:rPr lang="de-DE" sz="2400" dirty="0" err="1"/>
              <a:t>encryption</a:t>
            </a:r>
            <a:r>
              <a:rPr lang="de-DE" sz="2400" dirty="0"/>
              <a:t> </a:t>
            </a:r>
            <a:r>
              <a:rPr lang="de-DE" sz="2400" dirty="0" err="1"/>
              <a:t>scheme</a:t>
            </a:r>
            <a:r>
              <a:rPr lang="de-DE" sz="2400" dirty="0"/>
              <a:t> must </a:t>
            </a:r>
            <a:r>
              <a:rPr lang="de-DE" sz="2400" dirty="0" err="1"/>
              <a:t>withstand</a:t>
            </a:r>
            <a:r>
              <a:rPr lang="de-DE" sz="2400" dirty="0"/>
              <a:t> all </a:t>
            </a:r>
            <a:r>
              <a:rPr lang="de-DE" sz="2400" dirty="0" err="1"/>
              <a:t>types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attacks</a:t>
            </a:r>
            <a:r>
              <a:rPr lang="de-DE" sz="2400" dirty="0"/>
              <a:t>.</a:t>
            </a:r>
          </a:p>
          <a:p>
            <a:pPr>
              <a:lnSpc>
                <a:spcPct val="130000"/>
              </a:lnSpc>
            </a:pPr>
            <a:endParaRPr lang="de-DE" sz="2400" dirty="0" smtClean="0">
              <a:latin typeface="Arial" charset="0"/>
            </a:endParaRPr>
          </a:p>
          <a:p>
            <a:pPr>
              <a:lnSpc>
                <a:spcPct val="130000"/>
              </a:lnSpc>
            </a:pPr>
            <a:endParaRPr lang="de-DE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0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35729"/>
            <a:ext cx="8229600" cy="3190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Basics of Cryptanalysis</a:t>
            </a:r>
            <a:endParaRPr lang="en-US" sz="4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2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latin typeface="Arial" charset="0"/>
              </a:rPr>
              <a:t>Why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Cryptanalysis</a:t>
            </a:r>
            <a:r>
              <a:rPr lang="de-DE" dirty="0">
                <a:latin typeface="Arial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38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400" dirty="0" err="1"/>
              <a:t>There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i="1" dirty="0" err="1"/>
              <a:t>mathematical</a:t>
            </a:r>
            <a:r>
              <a:rPr lang="de-DE" sz="2400" i="1" dirty="0"/>
              <a:t> </a:t>
            </a:r>
            <a:r>
              <a:rPr lang="de-DE" sz="2400" i="1" dirty="0" err="1"/>
              <a:t>proof</a:t>
            </a:r>
            <a:r>
              <a:rPr lang="de-DE" sz="2400" i="1" dirty="0"/>
              <a:t> </a:t>
            </a:r>
            <a:r>
              <a:rPr lang="de-DE" sz="2400" i="1" dirty="0" err="1"/>
              <a:t>of</a:t>
            </a:r>
            <a:r>
              <a:rPr lang="de-DE" sz="2400" i="1" dirty="0"/>
              <a:t> </a:t>
            </a:r>
            <a:r>
              <a:rPr lang="de-DE" sz="2400" i="1" dirty="0" err="1"/>
              <a:t>security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any</a:t>
            </a:r>
            <a:r>
              <a:rPr lang="de-DE" sz="2400" dirty="0"/>
              <a:t> </a:t>
            </a:r>
            <a:r>
              <a:rPr lang="de-DE" sz="2400" dirty="0" err="1"/>
              <a:t>practial</a:t>
            </a:r>
            <a:r>
              <a:rPr lang="de-DE" sz="2400" dirty="0"/>
              <a:t> </a:t>
            </a:r>
            <a:r>
              <a:rPr lang="de-DE" sz="2400" dirty="0" err="1"/>
              <a:t>cipher</a:t>
            </a:r>
            <a:endParaRPr lang="de-DE" sz="2400" dirty="0"/>
          </a:p>
          <a:p>
            <a:pPr>
              <a:lnSpc>
                <a:spcPct val="110000"/>
              </a:lnSpc>
            </a:pPr>
            <a:r>
              <a:rPr lang="de-DE" sz="2400" dirty="0"/>
              <a:t>The </a:t>
            </a:r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way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assurance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a </a:t>
            </a:r>
            <a:r>
              <a:rPr lang="de-DE" sz="2400" dirty="0" err="1"/>
              <a:t>cipher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secure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try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break </a:t>
            </a:r>
            <a:r>
              <a:rPr lang="de-DE" sz="2400" dirty="0" err="1"/>
              <a:t>it</a:t>
            </a:r>
            <a:r>
              <a:rPr lang="de-DE" sz="2400" dirty="0"/>
              <a:t> (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fail</a:t>
            </a:r>
            <a:r>
              <a:rPr lang="de-DE" sz="2400" dirty="0"/>
              <a:t>) !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41652" y="4950225"/>
            <a:ext cx="7251591" cy="110799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A cryptosystem should be secure even </a:t>
            </a:r>
            <a:r>
              <a:rPr lang="en-US" sz="2400" dirty="0" smtClean="0">
                <a:latin typeface="Arial"/>
                <a:cs typeface="Arial"/>
              </a:rPr>
              <a:t>if the attacker </a:t>
            </a:r>
            <a:r>
              <a:rPr lang="en-US" sz="2400" dirty="0">
                <a:latin typeface="Arial"/>
                <a:cs typeface="Arial"/>
              </a:rPr>
              <a:t>(Oscar) knows all details about the system, with the exception of the secret key. </a:t>
            </a:r>
            <a:endParaRPr lang="de-DE" sz="2400" dirty="0">
              <a:latin typeface="Arial"/>
              <a:cs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0825" y="3915075"/>
            <a:ext cx="8347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400" b="1" dirty="0" err="1" smtClean="0">
                <a:latin typeface="Arial"/>
                <a:cs typeface="Arial"/>
              </a:rPr>
              <a:t>Kerckhoff‘s</a:t>
            </a:r>
            <a:r>
              <a:rPr lang="de-DE" sz="2400" b="1" dirty="0" smtClean="0">
                <a:latin typeface="Arial"/>
                <a:cs typeface="Arial"/>
              </a:rPr>
              <a:t> </a:t>
            </a:r>
            <a:r>
              <a:rPr lang="de-DE" sz="2400" b="1" dirty="0" err="1">
                <a:latin typeface="Arial"/>
                <a:cs typeface="Arial"/>
              </a:rPr>
              <a:t>Principle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is</a:t>
            </a:r>
            <a:r>
              <a:rPr lang="de-DE" sz="2400" dirty="0">
                <a:latin typeface="Arial"/>
                <a:cs typeface="Arial"/>
              </a:rPr>
              <a:t> </a:t>
            </a:r>
            <a:r>
              <a:rPr lang="de-DE" sz="2400" dirty="0" err="1">
                <a:latin typeface="Arial"/>
                <a:cs typeface="Arial"/>
              </a:rPr>
              <a:t>paramount</a:t>
            </a:r>
            <a:r>
              <a:rPr lang="de-DE" sz="2400" dirty="0">
                <a:latin typeface="Arial"/>
                <a:cs typeface="Arial"/>
              </a:rPr>
              <a:t> in modern </a:t>
            </a:r>
            <a:r>
              <a:rPr lang="de-DE" sz="2400" dirty="0" err="1">
                <a:latin typeface="Arial"/>
                <a:cs typeface="Arial"/>
              </a:rPr>
              <a:t>cryptography</a:t>
            </a:r>
            <a:r>
              <a:rPr lang="de-DE" sz="2400" dirty="0">
                <a:latin typeface="Arial"/>
                <a:cs typeface="Arial"/>
              </a:rPr>
              <a:t>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5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charset="0"/>
              </a:rPr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28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400" dirty="0"/>
              <a:t>In </a:t>
            </a:r>
            <a:r>
              <a:rPr lang="de-DE" sz="2400" dirty="0" err="1"/>
              <a:t>order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achieve</a:t>
            </a:r>
            <a:r>
              <a:rPr lang="de-DE" sz="2400" dirty="0"/>
              <a:t> </a:t>
            </a:r>
            <a:r>
              <a:rPr lang="de-DE" sz="2400" dirty="0" err="1"/>
              <a:t>Kerckhoff‘s</a:t>
            </a:r>
            <a:r>
              <a:rPr lang="de-DE" sz="2400" dirty="0"/>
              <a:t> </a:t>
            </a:r>
            <a:r>
              <a:rPr lang="de-DE" sz="2400" dirty="0" err="1"/>
              <a:t>Principle</a:t>
            </a:r>
            <a:r>
              <a:rPr lang="de-DE" sz="2400" dirty="0"/>
              <a:t> in </a:t>
            </a:r>
            <a:r>
              <a:rPr lang="de-DE" sz="2400" dirty="0" err="1"/>
              <a:t>practice</a:t>
            </a:r>
            <a:r>
              <a:rPr lang="de-DE" sz="2400" dirty="0"/>
              <a:t>:</a:t>
            </a:r>
            <a:br>
              <a:rPr lang="de-DE" sz="2400" dirty="0"/>
            </a:br>
            <a:r>
              <a:rPr lang="de-DE" sz="2400" b="1" dirty="0" err="1"/>
              <a:t>Only</a:t>
            </a:r>
            <a:r>
              <a:rPr lang="de-DE" sz="2400" b="1" dirty="0"/>
              <a:t> </a:t>
            </a:r>
            <a:r>
              <a:rPr lang="de-DE" sz="2400" b="1" dirty="0" err="1"/>
              <a:t>use</a:t>
            </a:r>
            <a:r>
              <a:rPr lang="de-DE" sz="2400" b="1" dirty="0"/>
              <a:t> </a:t>
            </a:r>
            <a:r>
              <a:rPr lang="de-DE" sz="2400" b="1" dirty="0" err="1"/>
              <a:t>widely</a:t>
            </a:r>
            <a:r>
              <a:rPr lang="de-DE" sz="2400" b="1" dirty="0"/>
              <a:t> </a:t>
            </a:r>
            <a:r>
              <a:rPr lang="de-DE" sz="2400" b="1" dirty="0" err="1"/>
              <a:t>known</a:t>
            </a:r>
            <a:r>
              <a:rPr lang="de-DE" sz="2400" b="1" dirty="0"/>
              <a:t> </a:t>
            </a:r>
            <a:r>
              <a:rPr lang="de-DE" sz="2400" b="1" dirty="0" err="1"/>
              <a:t>ciphers</a:t>
            </a:r>
            <a:r>
              <a:rPr lang="de-DE" sz="2400" b="1" dirty="0"/>
              <a:t> </a:t>
            </a:r>
            <a:r>
              <a:rPr lang="de-DE" sz="2400" b="1" dirty="0" err="1"/>
              <a:t>that</a:t>
            </a:r>
            <a:r>
              <a:rPr lang="de-DE" sz="2400" b="1" dirty="0"/>
              <a:t> </a:t>
            </a:r>
            <a:r>
              <a:rPr lang="de-DE" sz="2400" b="1" dirty="0" err="1"/>
              <a:t>have</a:t>
            </a:r>
            <a:r>
              <a:rPr lang="de-DE" sz="2400" b="1" dirty="0"/>
              <a:t> </a:t>
            </a:r>
            <a:r>
              <a:rPr lang="de-DE" sz="2400" b="1" dirty="0" err="1"/>
              <a:t>been</a:t>
            </a:r>
            <a:r>
              <a:rPr lang="de-DE" sz="2400" b="1" dirty="0"/>
              <a:t> </a:t>
            </a:r>
            <a:r>
              <a:rPr lang="de-DE" sz="2400" b="1" dirty="0" err="1"/>
              <a:t>cryptanalyzed</a:t>
            </a:r>
            <a:r>
              <a:rPr lang="de-DE" sz="2400" b="1" dirty="0"/>
              <a:t> </a:t>
            </a:r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several</a:t>
            </a:r>
            <a:r>
              <a:rPr lang="de-DE" sz="2400" b="1" dirty="0"/>
              <a:t> </a:t>
            </a:r>
            <a:r>
              <a:rPr lang="de-DE" sz="2400" b="1" dirty="0" err="1"/>
              <a:t>years</a:t>
            </a:r>
            <a:r>
              <a:rPr lang="de-DE" sz="2400" b="1" dirty="0"/>
              <a:t> </a:t>
            </a:r>
            <a:r>
              <a:rPr lang="de-DE" sz="2400" b="1" dirty="0" err="1"/>
              <a:t>by</a:t>
            </a:r>
            <a:r>
              <a:rPr lang="de-DE" sz="2400" b="1" dirty="0"/>
              <a:t> </a:t>
            </a:r>
            <a:r>
              <a:rPr lang="de-DE" sz="2400" b="1" dirty="0" err="1"/>
              <a:t>good</a:t>
            </a:r>
            <a:r>
              <a:rPr lang="de-DE" sz="2400" b="1" dirty="0"/>
              <a:t> </a:t>
            </a:r>
            <a:r>
              <a:rPr lang="de-DE" sz="2400" b="1" dirty="0" err="1"/>
              <a:t>cryptographers</a:t>
            </a:r>
            <a:r>
              <a:rPr lang="de-DE" sz="2400" b="1" dirty="0"/>
              <a:t>! </a:t>
            </a:r>
            <a:r>
              <a:rPr lang="de-DE" sz="2400" dirty="0"/>
              <a:t>(</a:t>
            </a:r>
            <a:r>
              <a:rPr lang="de-DE" sz="2400" i="1" dirty="0"/>
              <a:t>Understanding </a:t>
            </a:r>
            <a:r>
              <a:rPr lang="de-DE" sz="2400" i="1" dirty="0" err="1"/>
              <a:t>Cryptography</a:t>
            </a:r>
            <a:r>
              <a:rPr lang="de-DE" sz="2400" dirty="0"/>
              <a:t> </a:t>
            </a:r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treats</a:t>
            </a:r>
            <a:r>
              <a:rPr lang="de-DE" sz="2400" dirty="0"/>
              <a:t> such </a:t>
            </a:r>
            <a:r>
              <a:rPr lang="de-DE" sz="2400" dirty="0" err="1"/>
              <a:t>ciphers</a:t>
            </a:r>
            <a:r>
              <a:rPr lang="de-DE" sz="2400" dirty="0"/>
              <a:t>)</a:t>
            </a: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tempting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assume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a </a:t>
            </a:r>
            <a:r>
              <a:rPr lang="de-DE" sz="2400" dirty="0" err="1"/>
              <a:t>cipher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secure</a:t>
            </a:r>
            <a:r>
              <a:rPr lang="de-DE" sz="2400" dirty="0" smtClean="0"/>
              <a:t>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its</a:t>
            </a:r>
            <a:r>
              <a:rPr lang="de-DE" sz="2400" dirty="0"/>
              <a:t> </a:t>
            </a:r>
            <a:r>
              <a:rPr lang="de-DE" sz="2400" dirty="0" err="1"/>
              <a:t>details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kept</a:t>
            </a:r>
            <a:r>
              <a:rPr lang="de-DE" sz="2400" dirty="0"/>
              <a:t> </a:t>
            </a:r>
            <a:r>
              <a:rPr lang="de-DE" sz="2400" dirty="0" err="1"/>
              <a:t>secret</a:t>
            </a:r>
            <a:r>
              <a:rPr lang="de-DE" sz="2400" dirty="0"/>
              <a:t>. </a:t>
            </a:r>
            <a:r>
              <a:rPr lang="de-DE" sz="2400" dirty="0" err="1"/>
              <a:t>However</a:t>
            </a:r>
            <a:r>
              <a:rPr lang="de-DE" sz="2400" dirty="0"/>
              <a:t>, </a:t>
            </a:r>
            <a:r>
              <a:rPr lang="de-DE" sz="2400" dirty="0" err="1"/>
              <a:t>history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shown</a:t>
            </a:r>
            <a:r>
              <a:rPr lang="de-DE" sz="2400" dirty="0"/>
              <a:t> time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again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secret</a:t>
            </a:r>
            <a:r>
              <a:rPr lang="de-DE" sz="2400" dirty="0"/>
              <a:t> </a:t>
            </a:r>
            <a:r>
              <a:rPr lang="de-DE" sz="2400" dirty="0" err="1"/>
              <a:t>ciphers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almost</a:t>
            </a:r>
            <a:r>
              <a:rPr lang="de-DE" sz="2400" dirty="0"/>
              <a:t> </a:t>
            </a:r>
            <a:r>
              <a:rPr lang="de-DE" sz="2400" dirty="0" err="1"/>
              <a:t>always</a:t>
            </a:r>
            <a:r>
              <a:rPr lang="de-DE" sz="2400" dirty="0"/>
              <a:t> </a:t>
            </a:r>
            <a:r>
              <a:rPr lang="de-DE" sz="2400" dirty="0" err="1"/>
              <a:t>been</a:t>
            </a:r>
            <a:r>
              <a:rPr lang="de-DE" sz="2400" dirty="0"/>
              <a:t> </a:t>
            </a:r>
            <a:r>
              <a:rPr lang="de-DE" sz="2400" dirty="0" err="1"/>
              <a:t>broken</a:t>
            </a:r>
            <a:r>
              <a:rPr lang="de-DE" sz="2400" dirty="0"/>
              <a:t> </a:t>
            </a:r>
            <a:r>
              <a:rPr lang="de-DE" sz="2400" dirty="0" err="1"/>
              <a:t>once</a:t>
            </a:r>
            <a:r>
              <a:rPr lang="de-DE" sz="2400" dirty="0"/>
              <a:t> </a:t>
            </a:r>
            <a:r>
              <a:rPr lang="de-DE" sz="2400" dirty="0" err="1"/>
              <a:t>they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been</a:t>
            </a:r>
            <a:r>
              <a:rPr lang="de-DE" sz="2400" dirty="0"/>
              <a:t> </a:t>
            </a:r>
            <a:r>
              <a:rPr lang="de-DE" sz="2400" dirty="0" err="1"/>
              <a:t>reversed</a:t>
            </a:r>
            <a:r>
              <a:rPr lang="de-DE" sz="2400" dirty="0"/>
              <a:t> </a:t>
            </a:r>
            <a:r>
              <a:rPr lang="de-DE" sz="2400" dirty="0" err="1"/>
              <a:t>engineered</a:t>
            </a:r>
            <a:r>
              <a:rPr lang="de-DE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3"/>
          <p:cNvSpPr>
            <a:spLocks noGrp="1"/>
          </p:cNvSpPr>
          <p:nvPr>
            <p:ph idx="1"/>
          </p:nvPr>
        </p:nvSpPr>
        <p:spPr>
          <a:xfrm>
            <a:off x="683568" y="1710779"/>
            <a:ext cx="7787208" cy="44545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 b="1" dirty="0" smtClean="0"/>
              <a:t>Confidentiality</a:t>
            </a:r>
            <a:endParaRPr lang="en-US" sz="1200" b="1" dirty="0" smtClean="0"/>
          </a:p>
          <a:p>
            <a:pPr eaLnBrk="1" hangingPunct="1">
              <a:lnSpc>
                <a:spcPct val="120000"/>
              </a:lnSpc>
            </a:pPr>
            <a:r>
              <a:rPr lang="en-US" sz="2800" b="1" dirty="0" smtClean="0"/>
              <a:t>Integrity</a:t>
            </a:r>
            <a:endParaRPr lang="en-US" sz="2400" b="1" dirty="0" smtClean="0"/>
          </a:p>
          <a:p>
            <a:pPr eaLnBrk="1" hangingPunct="1">
              <a:lnSpc>
                <a:spcPct val="120000"/>
              </a:lnSpc>
            </a:pPr>
            <a:r>
              <a:rPr lang="en-US" sz="2800" b="1" dirty="0" smtClean="0"/>
              <a:t>Availability</a:t>
            </a:r>
            <a:endParaRPr lang="en-US" sz="2400" b="1" dirty="0" smtClean="0"/>
          </a:p>
          <a:p>
            <a:pPr eaLnBrk="1" hangingPunct="1">
              <a:lnSpc>
                <a:spcPct val="120000"/>
              </a:lnSpc>
            </a:pPr>
            <a:r>
              <a:rPr lang="en-US" sz="2800" b="1" dirty="0" smtClean="0"/>
              <a:t>Authenticity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b="1" dirty="0" smtClean="0"/>
              <a:t>Accountability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he Major Goals of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339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latin typeface="Arial" charset="0"/>
              </a:rPr>
              <a:t>Cryptanalysis</a:t>
            </a:r>
            <a:r>
              <a:rPr lang="de-DE" dirty="0">
                <a:latin typeface="Arial" charset="0"/>
              </a:rPr>
              <a:t>: </a:t>
            </a:r>
            <a:r>
              <a:rPr lang="de-DE" dirty="0" smtClean="0">
                <a:latin typeface="Arial" charset="0"/>
              </a:rPr>
              <a:t/>
            </a:r>
            <a:br>
              <a:rPr lang="de-DE" dirty="0" smtClean="0">
                <a:latin typeface="Arial" charset="0"/>
              </a:rPr>
            </a:br>
            <a:r>
              <a:rPr lang="de-DE" dirty="0" err="1" smtClean="0">
                <a:latin typeface="Arial" charset="0"/>
              </a:rPr>
              <a:t>Attacking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7676"/>
            <a:ext cx="8229600" cy="222569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de-DE" b="1" dirty="0" err="1">
                <a:latin typeface="Arial" charset="0"/>
              </a:rPr>
              <a:t>Classical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Attacks</a:t>
            </a:r>
            <a:endParaRPr lang="de-DE" b="1" dirty="0">
              <a:latin typeface="Arial" charset="0"/>
            </a:endParaRPr>
          </a:p>
          <a:p>
            <a:pPr lvl="1">
              <a:lnSpc>
                <a:spcPct val="120000"/>
              </a:lnSpc>
            </a:pPr>
            <a:r>
              <a:rPr lang="de-DE" dirty="0" err="1">
                <a:latin typeface="Arial" charset="0"/>
              </a:rPr>
              <a:t>Mathematical</a:t>
            </a:r>
            <a:r>
              <a:rPr lang="de-DE" dirty="0">
                <a:latin typeface="Arial" charset="0"/>
              </a:rPr>
              <a:t> </a:t>
            </a:r>
            <a:r>
              <a:rPr lang="de-DE" dirty="0" smtClean="0">
                <a:latin typeface="Arial" charset="0"/>
              </a:rPr>
              <a:t>Analysis, e.g., </a:t>
            </a:r>
            <a:r>
              <a:rPr lang="de-DE" dirty="0" err="1" smtClean="0">
                <a:latin typeface="Arial" charset="0"/>
              </a:rPr>
              <a:t>letter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frequency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attack</a:t>
            </a:r>
            <a:endParaRPr lang="de-DE" dirty="0">
              <a:latin typeface="Arial" charset="0"/>
            </a:endParaRPr>
          </a:p>
          <a:p>
            <a:pPr lvl="1">
              <a:lnSpc>
                <a:spcPct val="120000"/>
              </a:lnSpc>
            </a:pPr>
            <a:r>
              <a:rPr lang="de-DE" dirty="0" err="1">
                <a:latin typeface="Arial" charset="0"/>
              </a:rPr>
              <a:t>Brute</a:t>
            </a:r>
            <a:r>
              <a:rPr lang="de-DE" dirty="0">
                <a:latin typeface="Arial" charset="0"/>
              </a:rPr>
              <a:t>-Force </a:t>
            </a:r>
            <a:r>
              <a:rPr lang="de-DE" dirty="0" err="1">
                <a:latin typeface="Arial" charset="0"/>
              </a:rPr>
              <a:t>Attack</a:t>
            </a:r>
            <a:endParaRPr lang="de-DE" dirty="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de-DE" b="1" dirty="0">
                <a:latin typeface="Arial" charset="0"/>
              </a:rPr>
              <a:t>Implementation </a:t>
            </a:r>
            <a:r>
              <a:rPr lang="de-DE" b="1" dirty="0" err="1">
                <a:latin typeface="Arial" charset="0"/>
              </a:rPr>
              <a:t>Attack</a:t>
            </a:r>
            <a:r>
              <a:rPr lang="de-DE" dirty="0">
                <a:latin typeface="Arial" charset="0"/>
              </a:rPr>
              <a:t>: Try </a:t>
            </a:r>
            <a:r>
              <a:rPr lang="de-DE" dirty="0" err="1">
                <a:latin typeface="Arial" charset="0"/>
              </a:rPr>
              <a:t>to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extract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key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through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reverse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engineering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or</a:t>
            </a:r>
            <a:r>
              <a:rPr lang="de-DE" dirty="0">
                <a:latin typeface="Arial" charset="0"/>
              </a:rPr>
              <a:t> power </a:t>
            </a:r>
            <a:r>
              <a:rPr lang="de-DE" dirty="0" err="1">
                <a:latin typeface="Arial" charset="0"/>
              </a:rPr>
              <a:t>measurement</a:t>
            </a:r>
            <a:r>
              <a:rPr lang="de-DE" dirty="0">
                <a:latin typeface="Arial" charset="0"/>
              </a:rPr>
              <a:t>, e.g., </a:t>
            </a:r>
            <a:r>
              <a:rPr lang="de-DE" dirty="0" err="1">
                <a:latin typeface="Arial" charset="0"/>
              </a:rPr>
              <a:t>for</a:t>
            </a:r>
            <a:r>
              <a:rPr lang="de-DE" dirty="0">
                <a:latin typeface="Arial" charset="0"/>
              </a:rPr>
              <a:t> a </a:t>
            </a:r>
            <a:r>
              <a:rPr lang="de-DE" dirty="0" err="1">
                <a:latin typeface="Arial" charset="0"/>
              </a:rPr>
              <a:t>banking</a:t>
            </a:r>
            <a:r>
              <a:rPr lang="de-DE" dirty="0">
                <a:latin typeface="Arial" charset="0"/>
              </a:rPr>
              <a:t> smart </a:t>
            </a:r>
            <a:r>
              <a:rPr lang="de-DE" dirty="0" err="1">
                <a:latin typeface="Arial" charset="0"/>
              </a:rPr>
              <a:t>card</a:t>
            </a:r>
            <a:r>
              <a:rPr lang="de-DE" dirty="0">
                <a:latin typeface="Arial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de-DE" b="1" dirty="0" err="1">
                <a:latin typeface="Arial" charset="0"/>
              </a:rPr>
              <a:t>Social</a:t>
            </a:r>
            <a:r>
              <a:rPr lang="de-DE" b="1" dirty="0">
                <a:latin typeface="Arial" charset="0"/>
              </a:rPr>
              <a:t> Engineering</a:t>
            </a:r>
            <a:r>
              <a:rPr lang="de-DE" dirty="0">
                <a:latin typeface="Arial" charset="0"/>
              </a:rPr>
              <a:t>: E.g., </a:t>
            </a:r>
            <a:r>
              <a:rPr lang="de-DE" dirty="0" err="1">
                <a:latin typeface="Arial" charset="0"/>
              </a:rPr>
              <a:t>trick</a:t>
            </a:r>
            <a:r>
              <a:rPr lang="de-DE" dirty="0">
                <a:latin typeface="Arial" charset="0"/>
              </a:rPr>
              <a:t> a </a:t>
            </a:r>
            <a:r>
              <a:rPr lang="de-DE" dirty="0" err="1">
                <a:latin typeface="Arial" charset="0"/>
              </a:rPr>
              <a:t>user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into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giving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up</a:t>
            </a:r>
            <a:r>
              <a:rPr lang="de-DE" dirty="0">
                <a:latin typeface="Arial" charset="0"/>
              </a:rPr>
              <a:t> her </a:t>
            </a:r>
            <a:r>
              <a:rPr lang="de-DE" dirty="0" err="1" smtClean="0">
                <a:latin typeface="Arial" charset="0"/>
              </a:rPr>
              <a:t>password</a:t>
            </a:r>
            <a:endParaRPr lang="de-DE" dirty="0">
              <a:latin typeface="Arial" charset="0"/>
            </a:endParaRPr>
          </a:p>
        </p:txBody>
      </p:sp>
      <p:pic>
        <p:nvPicPr>
          <p:cNvPr id="4" name="Picture 5" descr="overview_crypt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5072"/>
            <a:ext cx="9144000" cy="292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/>
          <a:lstStyle/>
          <a:p>
            <a:r>
              <a:rPr lang="en-US" dirty="0" smtClean="0">
                <a:ea typeface="ＭＳ Ｐゴシック" pitchFamily="-107" charset="-128"/>
                <a:cs typeface="Arial" charset="0"/>
              </a:rPr>
              <a:t>Confidentiality covers both </a:t>
            </a:r>
            <a:r>
              <a:rPr lang="en-US" u="sng" dirty="0">
                <a:ea typeface="ＭＳ Ｐゴシック" pitchFamily="-107" charset="-128"/>
                <a:cs typeface="Arial" charset="0"/>
              </a:rPr>
              <a:t>data </a:t>
            </a:r>
            <a:r>
              <a:rPr lang="en-US" u="sng" dirty="0" smtClean="0">
                <a:ea typeface="ＭＳ Ｐゴシック" pitchFamily="-107" charset="-128"/>
                <a:cs typeface="Arial" charset="0"/>
              </a:rPr>
              <a:t>confidentiality, and privacy</a:t>
            </a:r>
          </a:p>
          <a:p>
            <a:pPr lvl="1"/>
            <a:r>
              <a:rPr lang="it-IT" dirty="0" smtClean="0"/>
              <a:t>Assure </a:t>
            </a:r>
            <a:r>
              <a:rPr lang="it-IT" dirty="0"/>
              <a:t>that </a:t>
            </a:r>
            <a:r>
              <a:rPr lang="en-US" dirty="0" smtClean="0"/>
              <a:t>confidential or private information </a:t>
            </a:r>
            <a:r>
              <a:rPr lang="en-US" dirty="0"/>
              <a:t>is not made available or disclosed to unauthorized </a:t>
            </a:r>
            <a:r>
              <a:rPr lang="en-US" dirty="0" smtClean="0"/>
              <a:t>individuals</a:t>
            </a:r>
          </a:p>
          <a:p>
            <a:pPr marL="457200" lvl="1" indent="0">
              <a:buNone/>
            </a:pPr>
            <a:endParaRPr lang="it-IT" sz="1200" dirty="0" smtClean="0"/>
          </a:p>
          <a:p>
            <a:r>
              <a:rPr lang="it-IT" dirty="0" smtClean="0"/>
              <a:t>Confidentiality can be preserved by using </a:t>
            </a:r>
            <a:r>
              <a:rPr lang="it-IT" b="1" dirty="0" smtClean="0"/>
              <a:t>encryption</a:t>
            </a:r>
          </a:p>
          <a:p>
            <a:pPr lvl="1"/>
            <a:r>
              <a:rPr lang="it-IT" dirty="0" smtClean="0"/>
              <a:t>Such as Symmetric </a:t>
            </a:r>
            <a:r>
              <a:rPr lang="it-IT" dirty="0" err="1" smtClean="0"/>
              <a:t>Encryption</a:t>
            </a:r>
            <a:r>
              <a:rPr lang="it-IT" dirty="0" smtClean="0"/>
              <a:t> </a:t>
            </a:r>
          </a:p>
          <a:p>
            <a:pPr marL="457200" lvl="1" indent="0">
              <a:buNone/>
            </a:pPr>
            <a:r>
              <a:rPr lang="it-IT" dirty="0"/>
              <a:t> </a:t>
            </a:r>
            <a:r>
              <a:rPr lang="it-IT" dirty="0" smtClean="0"/>
              <a:t>   (e.g., DES, AES), and </a:t>
            </a:r>
            <a:r>
              <a:rPr lang="it-IT" dirty="0" err="1" smtClean="0"/>
              <a:t>Asymmetric</a:t>
            </a:r>
            <a:r>
              <a:rPr lang="it-IT" dirty="0" smtClean="0"/>
              <a:t> </a:t>
            </a:r>
          </a:p>
          <a:p>
            <a:pPr marL="457200" lvl="1" indent="0">
              <a:buNone/>
            </a:pPr>
            <a:r>
              <a:rPr lang="it-IT" dirty="0"/>
              <a:t> </a:t>
            </a:r>
            <a:r>
              <a:rPr lang="it-IT" dirty="0" smtClean="0"/>
              <a:t>   </a:t>
            </a:r>
            <a:r>
              <a:rPr lang="it-IT" dirty="0" err="1" smtClean="0"/>
              <a:t>Encryption</a:t>
            </a:r>
            <a:r>
              <a:rPr lang="it-IT" dirty="0" smtClean="0"/>
              <a:t> (e.g., RSA)</a:t>
            </a:r>
            <a:endParaRPr lang="en-GB" sz="2400" dirty="0" smtClean="0"/>
          </a:p>
          <a:p>
            <a:pPr marL="0" indent="0" eaLnBrk="1" hangingPunct="1">
              <a:buNone/>
            </a:pPr>
            <a:endParaRPr lang="it-IT" sz="2800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/>
              <a:t>Confidentiality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conv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48" y="4484860"/>
            <a:ext cx="2636762" cy="19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0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624667" y="3171622"/>
            <a:ext cx="4221618" cy="227147"/>
          </a:xfrm>
          <a:prstGeom prst="rightArrow">
            <a:avLst/>
          </a:prstGeom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8857" y="2348903"/>
            <a:ext cx="1828800" cy="2186037"/>
            <a:chOff x="108857" y="2723848"/>
            <a:chExt cx="1828800" cy="2186037"/>
          </a:xfrm>
        </p:grpSpPr>
        <p:pic>
          <p:nvPicPr>
            <p:cNvPr id="5" name="Picture 4" descr="Ali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57" y="2723848"/>
              <a:ext cx="1828800" cy="1828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5238" y="4540553"/>
              <a:ext cx="736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Alice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32990" y="2348903"/>
            <a:ext cx="1828800" cy="2153771"/>
            <a:chOff x="6932990" y="2723848"/>
            <a:chExt cx="1828800" cy="2153771"/>
          </a:xfrm>
        </p:grpSpPr>
        <p:pic>
          <p:nvPicPr>
            <p:cNvPr id="7" name="Picture 6" descr="25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990" y="2723848"/>
              <a:ext cx="1828800" cy="1828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521015" y="4508287"/>
              <a:ext cx="633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Bob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51904" y="3669208"/>
            <a:ext cx="1371600" cy="1666931"/>
            <a:chOff x="4051904" y="3900116"/>
            <a:chExt cx="1371600" cy="1666931"/>
          </a:xfrm>
        </p:grpSpPr>
        <p:pic>
          <p:nvPicPr>
            <p:cNvPr id="14" name="Picture 13" descr="Spywa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904" y="3900116"/>
              <a:ext cx="1371600" cy="1371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266678" y="5197715"/>
              <a:ext cx="110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Attacker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62800" y="5577864"/>
            <a:ext cx="4727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Only Alice and Bob know the contents of the message without learning by others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18" name="Picture 17" descr="Custom-Icon-Design-Pretty-Office-2-Message-already-read.i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04" y="1735673"/>
            <a:ext cx="1371600" cy="1371600"/>
          </a:xfrm>
          <a:prstGeom prst="rect">
            <a:avLst/>
          </a:prstGeom>
        </p:spPr>
      </p:pic>
      <p:pic>
        <p:nvPicPr>
          <p:cNvPr id="19" name="Picture 18" descr="conver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96" y="1774751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Confidentiality:</a:t>
            </a:r>
            <a:r>
              <a:rPr lang="it-IT" dirty="0" smtClean="0"/>
              <a:t> </a:t>
            </a:r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46141"/>
          </a:xfrm>
        </p:spPr>
        <p:txBody>
          <a:bodyPr/>
          <a:lstStyle/>
          <a:p>
            <a:r>
              <a:rPr lang="en-US" dirty="0" smtClean="0"/>
              <a:t>Privacy </a:t>
            </a:r>
            <a:r>
              <a:rPr lang="en-US" dirty="0"/>
              <a:t>assures that individuals control or influence what information related to them may be collected and stored and by whom, and to whom that information may be disclosed</a:t>
            </a:r>
            <a:r>
              <a:rPr lang="en-US" dirty="0" smtClean="0"/>
              <a:t>.</a:t>
            </a:r>
          </a:p>
          <a:p>
            <a:endParaRPr lang="en-US" sz="1200" dirty="0"/>
          </a:p>
          <a:p>
            <a:r>
              <a:rPr lang="en-US" dirty="0"/>
              <a:t>Privacy can be partially preserved via confidentiality</a:t>
            </a:r>
          </a:p>
          <a:p>
            <a:pPr lvl="1"/>
            <a:r>
              <a:rPr lang="en-US" sz="2600" dirty="0"/>
              <a:t>Privacy can also be preserved via other </a:t>
            </a:r>
            <a:r>
              <a:rPr lang="en-US" sz="2600" dirty="0" smtClean="0"/>
              <a:t>means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privac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31" y="4873171"/>
            <a:ext cx="275617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7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conv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46" y="1457488"/>
            <a:ext cx="1828800" cy="1371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624667" y="2966007"/>
            <a:ext cx="4221618" cy="227147"/>
          </a:xfrm>
          <a:prstGeom prst="rightArrow">
            <a:avLst/>
          </a:prstGeom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68467" y="2143288"/>
            <a:ext cx="1828800" cy="2186037"/>
            <a:chOff x="108857" y="2723848"/>
            <a:chExt cx="1828800" cy="2186037"/>
          </a:xfrm>
        </p:grpSpPr>
        <p:pic>
          <p:nvPicPr>
            <p:cNvPr id="5" name="Picture 4" descr="Alic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57" y="2723848"/>
              <a:ext cx="1828800" cy="1828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5238" y="4540553"/>
              <a:ext cx="736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Alice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32990" y="2143288"/>
            <a:ext cx="1828800" cy="2153771"/>
            <a:chOff x="6932990" y="2723848"/>
            <a:chExt cx="1828800" cy="2153771"/>
          </a:xfrm>
        </p:grpSpPr>
        <p:pic>
          <p:nvPicPr>
            <p:cNvPr id="7" name="Picture 6" descr="2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990" y="2723848"/>
              <a:ext cx="1828800" cy="1828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521015" y="4508287"/>
              <a:ext cx="633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Bob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51904" y="3294263"/>
            <a:ext cx="1371600" cy="1666931"/>
            <a:chOff x="4051904" y="3900116"/>
            <a:chExt cx="1371600" cy="1666931"/>
          </a:xfrm>
        </p:grpSpPr>
        <p:pic>
          <p:nvPicPr>
            <p:cNvPr id="14" name="Picture 13" descr="Spywar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904" y="3900116"/>
              <a:ext cx="1371600" cy="1371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266678" y="5197715"/>
              <a:ext cx="110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Attacker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2138" y="5133854"/>
            <a:ext cx="714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The requirements of privacy include: </a:t>
            </a:r>
          </a:p>
          <a:p>
            <a:r>
              <a:rPr lang="en-US" sz="2000" dirty="0" smtClean="0">
                <a:latin typeface="Arial"/>
                <a:cs typeface="Arial"/>
              </a:rPr>
              <a:t>(1) No one knows the contents of message (confidentiality); </a:t>
            </a:r>
          </a:p>
        </p:txBody>
      </p:sp>
      <p:sp>
        <p:nvSpPr>
          <p:cNvPr id="3" name="Oval 2"/>
          <p:cNvSpPr/>
          <p:nvPr/>
        </p:nvSpPr>
        <p:spPr>
          <a:xfrm>
            <a:off x="649505" y="2065114"/>
            <a:ext cx="1671561" cy="2264211"/>
          </a:xfrm>
          <a:prstGeom prst="ellipse">
            <a:avLst/>
          </a:prstGeom>
          <a:pattFill prst="dashDnDiag">
            <a:fgClr>
              <a:prstClr val="black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29754" y="2065114"/>
            <a:ext cx="1671561" cy="2264211"/>
          </a:xfrm>
          <a:prstGeom prst="ellipse">
            <a:avLst/>
          </a:prstGeom>
          <a:pattFill prst="dashDnDiag">
            <a:fgClr>
              <a:prstClr val="black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62137" y="5766529"/>
            <a:ext cx="71408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(2) Or </a:t>
            </a:r>
            <a:r>
              <a:rPr lang="en-US" sz="2000" dirty="0">
                <a:latin typeface="Arial"/>
                <a:cs typeface="Arial"/>
              </a:rPr>
              <a:t>no one knows who is the sender/receiver, and so on</a:t>
            </a:r>
            <a:r>
              <a:rPr lang="mr-IN" sz="2000" dirty="0">
                <a:latin typeface="Arial"/>
                <a:cs typeface="Arial"/>
              </a:rPr>
              <a:t>…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85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  <p:bldP spid="18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3"/>
            <a:ext cx="8229600" cy="496855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it-IT" dirty="0" smtClean="0"/>
              <a:t>Integrity </a:t>
            </a:r>
            <a:r>
              <a:rPr lang="en-US" dirty="0">
                <a:ea typeface="ＭＳ Ｐゴシック" pitchFamily="-107" charset="-128"/>
                <a:cs typeface="Arial" charset="0"/>
              </a:rPr>
              <a:t>covers both data and system </a:t>
            </a:r>
            <a:r>
              <a:rPr lang="en-US" dirty="0" smtClean="0">
                <a:ea typeface="ＭＳ Ｐゴシック" pitchFamily="-107" charset="-128"/>
                <a:cs typeface="Arial" charset="0"/>
              </a:rPr>
              <a:t>integrity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ＭＳ Ｐゴシック" pitchFamily="-107" charset="-128"/>
                <a:cs typeface="Arial" charset="0"/>
              </a:rPr>
              <a:t>Guarding against improper information modification or </a:t>
            </a:r>
            <a:r>
              <a:rPr lang="en-US" dirty="0" smtClean="0">
                <a:ea typeface="ＭＳ Ｐゴシック" pitchFamily="-107" charset="-128"/>
                <a:cs typeface="Arial" charset="0"/>
              </a:rPr>
              <a:t>destruction</a:t>
            </a:r>
            <a:endParaRPr lang="it-IT" dirty="0" smtClean="0"/>
          </a:p>
          <a:p>
            <a:pPr eaLnBrk="1" hangingPunct="1">
              <a:lnSpc>
                <a:spcPct val="110000"/>
              </a:lnSpc>
            </a:pPr>
            <a:endParaRPr lang="it-IT" sz="1200" dirty="0" smtClean="0"/>
          </a:p>
          <a:p>
            <a:pPr eaLnBrk="1" hangingPunct="1">
              <a:lnSpc>
                <a:spcPct val="110000"/>
              </a:lnSpc>
            </a:pPr>
            <a:r>
              <a:rPr lang="it-IT" dirty="0" smtClean="0"/>
              <a:t>Data integrity can be achieved by using  </a:t>
            </a:r>
            <a:r>
              <a:rPr lang="en-US" b="1" dirty="0" smtClean="0"/>
              <a:t>message authentication code (MAC)</a:t>
            </a:r>
            <a:r>
              <a:rPr lang="en-US" dirty="0" smtClean="0"/>
              <a:t> </a:t>
            </a:r>
            <a:r>
              <a:rPr lang="it-IT" dirty="0" smtClean="0"/>
              <a:t>or </a:t>
            </a:r>
            <a:r>
              <a:rPr lang="en-US" b="1" dirty="0" smtClean="0"/>
              <a:t>message integrity code (MIC)</a:t>
            </a:r>
            <a:r>
              <a:rPr 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MAC and MIC can come from hash functions (such as MD5, SHA) or block ciphers</a:t>
            </a:r>
            <a:endParaRPr lang="it-IT" dirty="0" smtClean="0"/>
          </a:p>
          <a:p>
            <a:pPr lvl="1" eaLnBrk="1" hangingPunct="1">
              <a:lnSpc>
                <a:spcPct val="110000"/>
              </a:lnSpc>
            </a:pPr>
            <a:endParaRPr lang="it-IT" sz="2400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/>
              <a:t>Integrity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conv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39" y="1782351"/>
            <a:ext cx="1828800" cy="13716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8857" y="2348903"/>
            <a:ext cx="1828800" cy="2186037"/>
            <a:chOff x="108857" y="2723848"/>
            <a:chExt cx="1828800" cy="2186037"/>
          </a:xfrm>
        </p:grpSpPr>
        <p:pic>
          <p:nvPicPr>
            <p:cNvPr id="5" name="Picture 4" descr="Alic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57" y="2723848"/>
              <a:ext cx="1828800" cy="1828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5238" y="4540553"/>
              <a:ext cx="736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Alice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32990" y="2348903"/>
            <a:ext cx="1828800" cy="2153771"/>
            <a:chOff x="6932990" y="2723848"/>
            <a:chExt cx="1828800" cy="2153771"/>
          </a:xfrm>
        </p:grpSpPr>
        <p:pic>
          <p:nvPicPr>
            <p:cNvPr id="7" name="Picture 6" descr="2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990" y="2723848"/>
              <a:ext cx="1828800" cy="1828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521015" y="4508287"/>
              <a:ext cx="633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Bob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67239" y="3669208"/>
            <a:ext cx="1371600" cy="1666931"/>
            <a:chOff x="4051904" y="3900116"/>
            <a:chExt cx="1371600" cy="1666931"/>
          </a:xfrm>
        </p:grpSpPr>
        <p:pic>
          <p:nvPicPr>
            <p:cNvPr id="14" name="Picture 13" descr="Spywar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904" y="3900116"/>
              <a:ext cx="1371600" cy="1371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266678" y="5197715"/>
              <a:ext cx="110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Attacker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87849" y="5577864"/>
            <a:ext cx="552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No one can modify or destruct Alice’s message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Bent Arrow 12"/>
          <p:cNvSpPr/>
          <p:nvPr/>
        </p:nvSpPr>
        <p:spPr>
          <a:xfrm rot="5400000">
            <a:off x="2993329" y="2098279"/>
            <a:ext cx="580571" cy="269191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4665858" y="3058894"/>
            <a:ext cx="2714941" cy="634504"/>
          </a:xfrm>
          <a:prstGeom prst="bentArrow">
            <a:avLst>
              <a:gd name="adj1" fmla="val 25000"/>
              <a:gd name="adj2" fmla="val 29167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 descr="dobradores-de-arquivo-travados-com-corrente-18609887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40" y="1796149"/>
            <a:ext cx="2057400" cy="1371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91204" y="3653302"/>
            <a:ext cx="9412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lang="en-US" sz="8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7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1843</Words>
  <Application>Microsoft Macintosh PowerPoint</Application>
  <PresentationFormat>On-screen Show (4:3)</PresentationFormat>
  <Paragraphs>258</Paragraphs>
  <Slides>30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Preliminary 01</vt:lpstr>
      <vt:lpstr>PowerPoint Presentation</vt:lpstr>
      <vt:lpstr>The Major Goals of Security</vt:lpstr>
      <vt:lpstr>Confidentiality</vt:lpstr>
      <vt:lpstr>Confidentiality: Example</vt:lpstr>
      <vt:lpstr>Confidentiality: Privacy</vt:lpstr>
      <vt:lpstr>Privacy: Example</vt:lpstr>
      <vt:lpstr>Integrity</vt:lpstr>
      <vt:lpstr>Integrity: Example</vt:lpstr>
      <vt:lpstr>Availability</vt:lpstr>
      <vt:lpstr>Availability: Example</vt:lpstr>
      <vt:lpstr>Authenticity</vt:lpstr>
      <vt:lpstr>Authenticity: Example</vt:lpstr>
      <vt:lpstr>Accountability</vt:lpstr>
      <vt:lpstr>Accountability: Example</vt:lpstr>
      <vt:lpstr>PowerPoint Presentation</vt:lpstr>
      <vt:lpstr>Symmetric Cryptography</vt:lpstr>
      <vt:lpstr>Symmetric Cryptography (cont.)</vt:lpstr>
      <vt:lpstr>Symmetric Cryptography (cont.)</vt:lpstr>
      <vt:lpstr>Brute-Force Attack against Symmetric Cipher</vt:lpstr>
      <vt:lpstr>PowerPoint Presentation</vt:lpstr>
      <vt:lpstr>Substitution Cipher</vt:lpstr>
      <vt:lpstr>Attacks against Substitution Cipher</vt:lpstr>
      <vt:lpstr>Letter Frequency Analysis</vt:lpstr>
      <vt:lpstr>Letter Frequency Attack</vt:lpstr>
      <vt:lpstr>Letter Frequency Attack (cont.)</vt:lpstr>
      <vt:lpstr>PowerPoint Presentation</vt:lpstr>
      <vt:lpstr>Why Cryptanalysis?</vt:lpstr>
      <vt:lpstr>Cryptanalysis</vt:lpstr>
      <vt:lpstr>Cryptanalysis:  Attacking Cryptosystems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47</cp:revision>
  <dcterms:created xsi:type="dcterms:W3CDTF">2016-08-15T16:38:04Z</dcterms:created>
  <dcterms:modified xsi:type="dcterms:W3CDTF">2018-01-22T17:23:35Z</dcterms:modified>
</cp:coreProperties>
</file>