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74" r:id="rId8"/>
    <p:sldId id="275" r:id="rId9"/>
    <p:sldId id="262" r:id="rId10"/>
    <p:sldId id="263" r:id="rId11"/>
    <p:sldId id="267" r:id="rId12"/>
    <p:sldId id="265" r:id="rId13"/>
    <p:sldId id="266" r:id="rId14"/>
    <p:sldId id="268" r:id="rId15"/>
    <p:sldId id="264" r:id="rId16"/>
    <p:sldId id="269" r:id="rId17"/>
    <p:sldId id="273" r:id="rId18"/>
    <p:sldId id="270" r:id="rId19"/>
    <p:sldId id="271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7" autoAdjust="0"/>
    <p:restoredTop sz="80997" autoAdjust="0"/>
  </p:normalViewPr>
  <p:slideViewPr>
    <p:cSldViewPr snapToGrid="0" snapToObjects="1">
      <p:cViewPr varScale="1">
        <p:scale>
          <a:sx n="81" d="100"/>
          <a:sy n="81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73A7-09F7-A141-AE48-7CDF55AC11A9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66A91-D945-194F-9CB3-48CEA0C0B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3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7D2F7-38C6-534E-8649-C74F8CE6E279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E4DF5-ABB0-9B44-9854-8BE9A86A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2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applications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long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term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security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needs</a:t>
            </a:r>
            <a:r>
              <a:rPr lang="de-DE" sz="1200" dirty="0">
                <a:latin typeface="Times New Roman" charset="0"/>
              </a:rPr>
              <a:t>, 128 </a:t>
            </a:r>
            <a:r>
              <a:rPr lang="de-DE" sz="1200" dirty="0" err="1">
                <a:latin typeface="Times New Roman" charset="0"/>
              </a:rPr>
              <a:t>bit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should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considered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thwarting</a:t>
            </a:r>
            <a:r>
              <a:rPr lang="de-DE" sz="1200" dirty="0">
                <a:latin typeface="Times New Roman" charset="0"/>
              </a:rPr>
              <a:t>  </a:t>
            </a:r>
            <a:r>
              <a:rPr lang="de-DE" sz="1200" dirty="0" err="1">
                <a:latin typeface="Times New Roman" charset="0"/>
              </a:rPr>
              <a:t>against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attacks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to-be-developed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quantum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computers</a:t>
            </a:r>
            <a:r>
              <a:rPr lang="de-DE" sz="1200" dirty="0">
                <a:latin typeface="Times New Roman" charset="0"/>
              </a:rPr>
              <a:t>, 256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believed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appropriate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Since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longer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usually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does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no</a:t>
            </a:r>
            <a:r>
              <a:rPr lang="de-DE" sz="1200" dirty="0">
                <a:latin typeface="Times New Roman" charset="0"/>
              </a:rPr>
              <a:t> carry a </a:t>
            </a:r>
            <a:r>
              <a:rPr lang="de-DE" sz="1200" dirty="0" err="1">
                <a:latin typeface="Times New Roman" charset="0"/>
              </a:rPr>
              <a:t>performance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penality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symmetric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algorithms</a:t>
            </a:r>
            <a:r>
              <a:rPr lang="de-DE" sz="1200" dirty="0">
                <a:latin typeface="Times New Roman" charset="0"/>
              </a:rPr>
              <a:t>, </a:t>
            </a:r>
            <a:r>
              <a:rPr lang="de-DE" sz="1200" dirty="0" err="1">
                <a:latin typeface="Times New Roman" charset="0"/>
              </a:rPr>
              <a:t>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is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prudent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choice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ciphers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lengths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around</a:t>
            </a:r>
            <a:r>
              <a:rPr lang="de-DE" sz="1200" dirty="0">
                <a:latin typeface="Times New Roman" charset="0"/>
              </a:rPr>
              <a:t> 128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E4DF5-ABB0-9B44-9854-8BE9A86A6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applications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long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term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security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needs</a:t>
            </a:r>
            <a:r>
              <a:rPr lang="de-DE" sz="1200" dirty="0">
                <a:latin typeface="Times New Roman" charset="0"/>
              </a:rPr>
              <a:t>, 128 </a:t>
            </a:r>
            <a:r>
              <a:rPr lang="de-DE" sz="1200" dirty="0" err="1">
                <a:latin typeface="Times New Roman" charset="0"/>
              </a:rPr>
              <a:t>bit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should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considered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thwarting</a:t>
            </a:r>
            <a:r>
              <a:rPr lang="de-DE" sz="1200" dirty="0">
                <a:latin typeface="Times New Roman" charset="0"/>
              </a:rPr>
              <a:t>  </a:t>
            </a:r>
            <a:r>
              <a:rPr lang="de-DE" sz="1200" dirty="0" err="1">
                <a:latin typeface="Times New Roman" charset="0"/>
              </a:rPr>
              <a:t>against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attacks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to-be-developed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quantum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computers</a:t>
            </a:r>
            <a:r>
              <a:rPr lang="de-DE" sz="1200" dirty="0">
                <a:latin typeface="Times New Roman" charset="0"/>
              </a:rPr>
              <a:t>, 256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believed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appropriate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Since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longer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usually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does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no</a:t>
            </a:r>
            <a:r>
              <a:rPr lang="de-DE" sz="1200" dirty="0">
                <a:latin typeface="Times New Roman" charset="0"/>
              </a:rPr>
              <a:t> carry a </a:t>
            </a:r>
            <a:r>
              <a:rPr lang="de-DE" sz="1200" dirty="0" err="1">
                <a:latin typeface="Times New Roman" charset="0"/>
              </a:rPr>
              <a:t>performance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penality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symmetric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algorithms</a:t>
            </a:r>
            <a:r>
              <a:rPr lang="de-DE" sz="1200" dirty="0">
                <a:latin typeface="Times New Roman" charset="0"/>
              </a:rPr>
              <a:t>, </a:t>
            </a:r>
            <a:r>
              <a:rPr lang="de-DE" sz="1200" dirty="0" err="1">
                <a:latin typeface="Times New Roman" charset="0"/>
              </a:rPr>
              <a:t>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is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prudent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choice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ciphers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lengths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around</a:t>
            </a:r>
            <a:r>
              <a:rPr lang="de-DE" sz="1200" dirty="0">
                <a:latin typeface="Times New Roman" charset="0"/>
              </a:rPr>
              <a:t> 128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.</a:t>
            </a:r>
          </a:p>
          <a:p>
            <a:endParaRPr lang="de-DE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E4DF5-ABB0-9B44-9854-8BE9A86A6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applications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long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term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security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needs</a:t>
            </a:r>
            <a:r>
              <a:rPr lang="de-DE" sz="1200" dirty="0">
                <a:latin typeface="Times New Roman" charset="0"/>
              </a:rPr>
              <a:t>, 128 </a:t>
            </a:r>
            <a:r>
              <a:rPr lang="de-DE" sz="1200" dirty="0" err="1">
                <a:latin typeface="Times New Roman" charset="0"/>
              </a:rPr>
              <a:t>bit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should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considered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thwarting</a:t>
            </a:r>
            <a:r>
              <a:rPr lang="de-DE" sz="1200" dirty="0">
                <a:latin typeface="Times New Roman" charset="0"/>
              </a:rPr>
              <a:t>  </a:t>
            </a:r>
            <a:r>
              <a:rPr lang="de-DE" sz="1200" dirty="0" err="1">
                <a:latin typeface="Times New Roman" charset="0"/>
              </a:rPr>
              <a:t>against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attacks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to-be-developed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quantum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computers</a:t>
            </a:r>
            <a:r>
              <a:rPr lang="de-DE" sz="1200" dirty="0">
                <a:latin typeface="Times New Roman" charset="0"/>
              </a:rPr>
              <a:t>, 256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believed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appropriate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Since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longer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usually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does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no</a:t>
            </a:r>
            <a:r>
              <a:rPr lang="de-DE" sz="1200" dirty="0">
                <a:latin typeface="Times New Roman" charset="0"/>
              </a:rPr>
              <a:t> carry a </a:t>
            </a:r>
            <a:r>
              <a:rPr lang="de-DE" sz="1200" dirty="0" err="1">
                <a:latin typeface="Times New Roman" charset="0"/>
              </a:rPr>
              <a:t>performance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penality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symmetric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algorithms</a:t>
            </a:r>
            <a:r>
              <a:rPr lang="de-DE" sz="1200" dirty="0">
                <a:latin typeface="Times New Roman" charset="0"/>
              </a:rPr>
              <a:t>, </a:t>
            </a:r>
            <a:r>
              <a:rPr lang="de-DE" sz="1200" dirty="0" err="1">
                <a:latin typeface="Times New Roman" charset="0"/>
              </a:rPr>
              <a:t>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is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prudent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choice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ciphers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lengths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around</a:t>
            </a:r>
            <a:r>
              <a:rPr lang="de-DE" sz="1200" dirty="0">
                <a:latin typeface="Times New Roman" charset="0"/>
              </a:rPr>
              <a:t> 128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.</a:t>
            </a:r>
          </a:p>
          <a:p>
            <a:endParaRPr lang="de-DE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E4DF5-ABB0-9B44-9854-8BE9A86A6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applications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long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term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security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needs</a:t>
            </a:r>
            <a:r>
              <a:rPr lang="de-DE" sz="1200" dirty="0">
                <a:latin typeface="Times New Roman" charset="0"/>
              </a:rPr>
              <a:t>, 128 </a:t>
            </a:r>
            <a:r>
              <a:rPr lang="de-DE" sz="1200" dirty="0" err="1">
                <a:latin typeface="Times New Roman" charset="0"/>
              </a:rPr>
              <a:t>bit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should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considered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thwarting</a:t>
            </a:r>
            <a:r>
              <a:rPr lang="de-DE" sz="1200" dirty="0">
                <a:latin typeface="Times New Roman" charset="0"/>
              </a:rPr>
              <a:t>  </a:t>
            </a:r>
            <a:r>
              <a:rPr lang="de-DE" sz="1200" dirty="0" err="1">
                <a:latin typeface="Times New Roman" charset="0"/>
              </a:rPr>
              <a:t>against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attacks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to-be-developed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quantum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computers</a:t>
            </a:r>
            <a:r>
              <a:rPr lang="de-DE" sz="1200" dirty="0">
                <a:latin typeface="Times New Roman" charset="0"/>
              </a:rPr>
              <a:t>, 256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believed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appropriate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Since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longer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usually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does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no</a:t>
            </a:r>
            <a:r>
              <a:rPr lang="de-DE" sz="1200" dirty="0">
                <a:latin typeface="Times New Roman" charset="0"/>
              </a:rPr>
              <a:t> carry a </a:t>
            </a:r>
            <a:r>
              <a:rPr lang="de-DE" sz="1200" dirty="0" err="1">
                <a:latin typeface="Times New Roman" charset="0"/>
              </a:rPr>
              <a:t>performance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penality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symmetric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algorithms</a:t>
            </a:r>
            <a:r>
              <a:rPr lang="de-DE" sz="1200" dirty="0">
                <a:latin typeface="Times New Roman" charset="0"/>
              </a:rPr>
              <a:t>, </a:t>
            </a:r>
            <a:r>
              <a:rPr lang="de-DE" sz="1200" dirty="0" err="1">
                <a:latin typeface="Times New Roman" charset="0"/>
              </a:rPr>
              <a:t>it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is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prudent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choice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use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ciphers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with</a:t>
            </a:r>
            <a:r>
              <a:rPr lang="de-DE" sz="1200" dirty="0">
                <a:latin typeface="Times New Roman" charset="0"/>
              </a:rPr>
              <a:t> a </a:t>
            </a:r>
            <a:r>
              <a:rPr lang="de-DE" sz="1200" dirty="0" err="1">
                <a:latin typeface="Times New Roman" charset="0"/>
              </a:rPr>
              <a:t>key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lengths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around</a:t>
            </a:r>
            <a:r>
              <a:rPr lang="de-DE" sz="1200" dirty="0">
                <a:latin typeface="Times New Roman" charset="0"/>
              </a:rPr>
              <a:t> 128 </a:t>
            </a:r>
            <a:r>
              <a:rPr lang="de-DE" sz="1200" dirty="0" err="1">
                <a:latin typeface="Times New Roman" charset="0"/>
              </a:rPr>
              <a:t>bits</a:t>
            </a:r>
            <a:r>
              <a:rPr lang="de-DE" sz="1200" dirty="0">
                <a:latin typeface="Times New Roman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E4DF5-ABB0-9B44-9854-8BE9A86A6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>
                <a:latin typeface="Times New Roman" charset="0"/>
              </a:rPr>
              <a:t>The </a:t>
            </a:r>
            <a:r>
              <a:rPr lang="de-DE" sz="1200" dirty="0" err="1">
                <a:latin typeface="Times New Roman" charset="0"/>
              </a:rPr>
              <a:t>major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weakness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method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is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that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each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plaintext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symbol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always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maps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same </a:t>
            </a:r>
            <a:r>
              <a:rPr lang="de-DE" sz="1200" dirty="0" err="1">
                <a:latin typeface="Times New Roman" charset="0"/>
              </a:rPr>
              <a:t>ciphertext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symbol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That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means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that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statistical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properties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plaintext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preserved</a:t>
            </a:r>
            <a:r>
              <a:rPr lang="de-DE" sz="1200" dirty="0">
                <a:latin typeface="Times New Roman" charset="0"/>
              </a:rPr>
              <a:t> in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ciphertext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practical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attacks</a:t>
            </a:r>
            <a:r>
              <a:rPr lang="de-DE" sz="1200" dirty="0">
                <a:latin typeface="Times New Roman" charset="0"/>
              </a:rPr>
              <a:t>,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following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properties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language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can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exploited</a:t>
            </a:r>
            <a:r>
              <a:rPr lang="de-DE" sz="1200" dirty="0">
                <a:latin typeface="Times New Roman" charset="0"/>
              </a:rPr>
              <a:t>:</a:t>
            </a:r>
          </a:p>
          <a:p>
            <a:endParaRPr lang="de-DE" dirty="0">
              <a:latin typeface="Times New Roman" charset="0"/>
            </a:endParaRPr>
          </a:p>
          <a:p>
            <a:r>
              <a:rPr lang="de-DE" sz="1100" dirty="0" err="1">
                <a:latin typeface="Times New Roman" charset="0"/>
              </a:rPr>
              <a:t>Determine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frequencies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every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ciphertext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. The </a:t>
            </a:r>
            <a:r>
              <a:rPr lang="de-DE" sz="1100" dirty="0" err="1">
                <a:latin typeface="Times New Roman" charset="0"/>
              </a:rPr>
              <a:t>frequency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distribution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even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relatively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short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pieces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encrypted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text</a:t>
            </a:r>
            <a:r>
              <a:rPr lang="de-DE" sz="1100" dirty="0">
                <a:latin typeface="Times New Roman" charset="0"/>
              </a:rPr>
              <a:t>) will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close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to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that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given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language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general</a:t>
            </a:r>
            <a:r>
              <a:rPr lang="de-DE" sz="1100" dirty="0">
                <a:latin typeface="Times New Roman" charset="0"/>
              </a:rPr>
              <a:t>. In </a:t>
            </a:r>
            <a:r>
              <a:rPr lang="de-DE" sz="1100" dirty="0" err="1">
                <a:latin typeface="Times New Roman" charset="0"/>
              </a:rPr>
              <a:t>particular</a:t>
            </a:r>
            <a:r>
              <a:rPr lang="de-DE" sz="1100" dirty="0">
                <a:latin typeface="Times New Roman" charset="0"/>
              </a:rPr>
              <a:t>,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letters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for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instance</a:t>
            </a:r>
            <a:r>
              <a:rPr lang="de-DE" sz="1100" dirty="0">
                <a:latin typeface="Times New Roman" charset="0"/>
              </a:rPr>
              <a:t>, in English: „</a:t>
            </a:r>
            <a:r>
              <a:rPr lang="de-DE" sz="1100" dirty="0" err="1">
                <a:latin typeface="Times New Roman" charset="0"/>
              </a:rPr>
              <a:t>e</a:t>
            </a:r>
            <a:r>
              <a:rPr lang="de-DE" sz="1100" dirty="0">
                <a:latin typeface="Times New Roman" charset="0"/>
              </a:rPr>
              <a:t>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with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about</a:t>
            </a:r>
            <a:r>
              <a:rPr lang="de-DE" sz="1100" dirty="0">
                <a:latin typeface="Times New Roman" charset="0"/>
              </a:rPr>
              <a:t> 13%, „t“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second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with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about</a:t>
            </a:r>
            <a:r>
              <a:rPr lang="de-DE" sz="1100" dirty="0">
                <a:latin typeface="Times New Roman" charset="0"/>
              </a:rPr>
              <a:t> 9%, „a“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third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with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about</a:t>
            </a:r>
            <a:r>
              <a:rPr lang="de-DE" sz="1100" dirty="0">
                <a:latin typeface="Times New Roman" charset="0"/>
              </a:rPr>
              <a:t> 8%, ...)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often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easily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spotted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ciphertext</a:t>
            </a:r>
            <a:r>
              <a:rPr lang="de-DE" sz="1100" dirty="0">
                <a:latin typeface="Times New Roman" charset="0"/>
              </a:rPr>
              <a:t>.</a:t>
            </a:r>
          </a:p>
          <a:p>
            <a:endParaRPr lang="de-DE" sz="1100" dirty="0">
              <a:latin typeface="Times New Roman" charset="0"/>
            </a:endParaRPr>
          </a:p>
          <a:p>
            <a:r>
              <a:rPr lang="de-DE" sz="1100" dirty="0">
                <a:latin typeface="Times New Roman" charset="0"/>
              </a:rPr>
              <a:t>The </a:t>
            </a:r>
            <a:r>
              <a:rPr lang="de-DE" sz="1100" dirty="0" err="1">
                <a:latin typeface="Times New Roman" charset="0"/>
              </a:rPr>
              <a:t>method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above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generalized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looking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pairs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triples</a:t>
            </a:r>
            <a:r>
              <a:rPr lang="de-DE" sz="1100" dirty="0">
                <a:latin typeface="Times New Roman" charset="0"/>
              </a:rPr>
              <a:t>, </a:t>
            </a:r>
            <a:r>
              <a:rPr lang="de-DE" sz="1100" dirty="0" err="1">
                <a:latin typeface="Times New Roman" charset="0"/>
              </a:rPr>
              <a:t>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quadruples</a:t>
            </a:r>
            <a:r>
              <a:rPr lang="de-DE" sz="1100" dirty="0">
                <a:latin typeface="Times New Roman" charset="0"/>
              </a:rPr>
              <a:t>, </a:t>
            </a:r>
            <a:r>
              <a:rPr lang="de-DE" sz="1100" dirty="0" err="1">
                <a:latin typeface="Times New Roman" charset="0"/>
              </a:rPr>
              <a:t>or</a:t>
            </a:r>
            <a:r>
              <a:rPr lang="de-DE" sz="1100" dirty="0">
                <a:latin typeface="Times New Roman" charset="0"/>
              </a:rPr>
              <a:t> ...)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ciphertext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symbols</a:t>
            </a:r>
            <a:r>
              <a:rPr lang="de-DE" sz="1100" dirty="0">
                <a:latin typeface="Times New Roman" charset="0"/>
              </a:rPr>
              <a:t>. </a:t>
            </a:r>
            <a:r>
              <a:rPr lang="de-DE" sz="1100" dirty="0" err="1">
                <a:latin typeface="Times New Roman" charset="0"/>
              </a:rPr>
              <a:t>For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instance</a:t>
            </a:r>
            <a:r>
              <a:rPr lang="de-DE" sz="1100" dirty="0">
                <a:latin typeface="Times New Roman" charset="0"/>
              </a:rPr>
              <a:t>, in English (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 German 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other</a:t>
            </a:r>
            <a:r>
              <a:rPr lang="de-DE" sz="1100" dirty="0">
                <a:latin typeface="Times New Roman" charset="0"/>
              </a:rPr>
              <a:t> European </a:t>
            </a:r>
            <a:r>
              <a:rPr lang="de-DE" sz="1100" dirty="0" err="1">
                <a:latin typeface="Times New Roman" charset="0"/>
              </a:rPr>
              <a:t>languages</a:t>
            </a:r>
            <a:r>
              <a:rPr lang="de-DE" sz="1100" dirty="0">
                <a:latin typeface="Times New Roman" charset="0"/>
              </a:rPr>
              <a:t>),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q</a:t>
            </a:r>
            <a:r>
              <a:rPr lang="de-DE" sz="1100" dirty="0">
                <a:latin typeface="Times New Roman" charset="0"/>
              </a:rPr>
              <a:t>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almost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always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followed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by</a:t>
            </a:r>
            <a:r>
              <a:rPr lang="de-DE" sz="1100" dirty="0">
                <a:latin typeface="Times New Roman" charset="0"/>
              </a:rPr>
              <a:t> a „</a:t>
            </a:r>
            <a:r>
              <a:rPr lang="de-DE" sz="1100" dirty="0" err="1">
                <a:latin typeface="Times New Roman" charset="0"/>
              </a:rPr>
              <a:t>u</a:t>
            </a:r>
            <a:r>
              <a:rPr lang="de-DE" sz="1100" dirty="0">
                <a:latin typeface="Times New Roman" charset="0"/>
              </a:rPr>
              <a:t>“. This </a:t>
            </a:r>
            <a:r>
              <a:rPr lang="de-DE" sz="1100" dirty="0" err="1">
                <a:latin typeface="Times New Roman" charset="0"/>
              </a:rPr>
              <a:t>behavior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exploited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detecting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substitution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q</a:t>
            </a:r>
            <a:r>
              <a:rPr lang="de-DE" sz="1100" dirty="0">
                <a:latin typeface="Times New Roman" charset="0"/>
              </a:rPr>
              <a:t>“ 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u</a:t>
            </a:r>
            <a:r>
              <a:rPr lang="de-DE" sz="1100" dirty="0">
                <a:latin typeface="Times New Roman" charset="0"/>
              </a:rPr>
              <a:t>“.</a:t>
            </a:r>
          </a:p>
          <a:p>
            <a:endParaRPr lang="de-DE" sz="1200" dirty="0">
              <a:latin typeface="Times New Roman" charset="0"/>
            </a:endParaRPr>
          </a:p>
          <a:p>
            <a:r>
              <a:rPr lang="de-DE" sz="1100" dirty="0" err="1">
                <a:latin typeface="Times New Roman" charset="0"/>
              </a:rPr>
              <a:t>If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assume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that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separators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blanks</a:t>
            </a:r>
            <a:r>
              <a:rPr lang="de-DE" sz="1100" dirty="0">
                <a:latin typeface="Times New Roman" charset="0"/>
              </a:rPr>
              <a:t>) </a:t>
            </a:r>
            <a:r>
              <a:rPr lang="de-DE" sz="1100" dirty="0" err="1">
                <a:latin typeface="Times New Roman" charset="0"/>
              </a:rPr>
              <a:t>have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found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which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often</a:t>
            </a:r>
            <a:r>
              <a:rPr lang="de-DE" sz="1100" dirty="0">
                <a:latin typeface="Times New Roman" charset="0"/>
              </a:rPr>
              <a:t> an easy </a:t>
            </a:r>
            <a:r>
              <a:rPr lang="de-DE" sz="1100" dirty="0" err="1">
                <a:latin typeface="Times New Roman" charset="0"/>
              </a:rPr>
              <a:t>task</a:t>
            </a:r>
            <a:r>
              <a:rPr lang="de-DE" sz="1100" dirty="0">
                <a:latin typeface="Times New Roman" charset="0"/>
              </a:rPr>
              <a:t>),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often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detect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short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words</a:t>
            </a:r>
            <a:r>
              <a:rPr lang="de-DE" sz="1100" dirty="0">
                <a:latin typeface="Times New Roman" charset="0"/>
              </a:rPr>
              <a:t> such </a:t>
            </a:r>
            <a:r>
              <a:rPr lang="de-DE" sz="1100" dirty="0" err="1">
                <a:latin typeface="Times New Roman" charset="0"/>
              </a:rPr>
              <a:t>as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“, „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“, ... , </a:t>
            </a:r>
            <a:r>
              <a:rPr lang="de-DE" sz="1100" dirty="0" err="1">
                <a:latin typeface="Times New Roman" charset="0"/>
              </a:rPr>
              <a:t>which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leaks</a:t>
            </a:r>
            <a:r>
              <a:rPr lang="de-DE" sz="1100" dirty="0">
                <a:latin typeface="Times New Roman" charset="0"/>
              </a:rPr>
              <a:t> all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letters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involved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those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words</a:t>
            </a:r>
            <a:endParaRPr lang="de-DE" sz="1100" dirty="0">
              <a:latin typeface="Times New Roman" charset="0"/>
            </a:endParaRPr>
          </a:p>
          <a:p>
            <a:endParaRPr lang="de-DE" sz="1200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E4DF5-ABB0-9B44-9854-8BE9A86A6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>
                <a:latin typeface="Times New Roman" charset="0"/>
              </a:rPr>
              <a:t>The </a:t>
            </a:r>
            <a:r>
              <a:rPr lang="de-DE" sz="1200" dirty="0" err="1">
                <a:latin typeface="Times New Roman" charset="0"/>
              </a:rPr>
              <a:t>major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weakness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method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is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that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each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plaintext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symbol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always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maps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to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same </a:t>
            </a:r>
            <a:r>
              <a:rPr lang="de-DE" sz="1200" dirty="0" err="1">
                <a:latin typeface="Times New Roman" charset="0"/>
              </a:rPr>
              <a:t>ciphertext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symbol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That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means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that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statistical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properties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plaintext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are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preserved</a:t>
            </a:r>
            <a:r>
              <a:rPr lang="de-DE" sz="1200" dirty="0">
                <a:latin typeface="Times New Roman" charset="0"/>
              </a:rPr>
              <a:t> in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ciphertext</a:t>
            </a:r>
            <a:r>
              <a:rPr lang="de-DE" sz="1200" dirty="0">
                <a:latin typeface="Times New Roman" charset="0"/>
              </a:rPr>
              <a:t>. </a:t>
            </a:r>
            <a:r>
              <a:rPr lang="de-DE" sz="1200" dirty="0" err="1">
                <a:latin typeface="Times New Roman" charset="0"/>
              </a:rPr>
              <a:t>For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practical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attacks</a:t>
            </a:r>
            <a:r>
              <a:rPr lang="de-DE" sz="1200" dirty="0">
                <a:latin typeface="Times New Roman" charset="0"/>
              </a:rPr>
              <a:t>, </a:t>
            </a:r>
            <a:r>
              <a:rPr lang="de-DE" sz="1200" dirty="0" err="1">
                <a:latin typeface="Times New Roman" charset="0"/>
              </a:rPr>
              <a:t>the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following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properties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of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language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can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be</a:t>
            </a:r>
            <a:r>
              <a:rPr lang="de-DE" sz="1200" dirty="0">
                <a:latin typeface="Times New Roman" charset="0"/>
              </a:rPr>
              <a:t> </a:t>
            </a:r>
            <a:r>
              <a:rPr lang="de-DE" sz="1200" dirty="0" err="1">
                <a:latin typeface="Times New Roman" charset="0"/>
              </a:rPr>
              <a:t>exploited</a:t>
            </a:r>
            <a:r>
              <a:rPr lang="de-DE" sz="1200" dirty="0">
                <a:latin typeface="Times New Roman" charset="0"/>
              </a:rPr>
              <a:t>:</a:t>
            </a:r>
          </a:p>
          <a:p>
            <a:endParaRPr lang="de-DE" dirty="0">
              <a:latin typeface="Times New Roman" charset="0"/>
            </a:endParaRPr>
          </a:p>
          <a:p>
            <a:r>
              <a:rPr lang="de-DE" sz="1100" dirty="0" err="1">
                <a:latin typeface="Times New Roman" charset="0"/>
              </a:rPr>
              <a:t>Determine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frequencies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every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ciphertext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. The </a:t>
            </a:r>
            <a:r>
              <a:rPr lang="de-DE" sz="1100" dirty="0" err="1">
                <a:latin typeface="Times New Roman" charset="0"/>
              </a:rPr>
              <a:t>frequency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distribution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even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relatively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short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pieces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encrypted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text</a:t>
            </a:r>
            <a:r>
              <a:rPr lang="de-DE" sz="1100" dirty="0">
                <a:latin typeface="Times New Roman" charset="0"/>
              </a:rPr>
              <a:t>) will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close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to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that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given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language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general</a:t>
            </a:r>
            <a:r>
              <a:rPr lang="de-DE" sz="1100" dirty="0">
                <a:latin typeface="Times New Roman" charset="0"/>
              </a:rPr>
              <a:t>. In </a:t>
            </a:r>
            <a:r>
              <a:rPr lang="de-DE" sz="1100" dirty="0" err="1">
                <a:latin typeface="Times New Roman" charset="0"/>
              </a:rPr>
              <a:t>particular</a:t>
            </a:r>
            <a:r>
              <a:rPr lang="de-DE" sz="1100" dirty="0">
                <a:latin typeface="Times New Roman" charset="0"/>
              </a:rPr>
              <a:t>,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letters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for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instance</a:t>
            </a:r>
            <a:r>
              <a:rPr lang="de-DE" sz="1100" dirty="0">
                <a:latin typeface="Times New Roman" charset="0"/>
              </a:rPr>
              <a:t>, in English: „</a:t>
            </a:r>
            <a:r>
              <a:rPr lang="de-DE" sz="1100" dirty="0" err="1">
                <a:latin typeface="Times New Roman" charset="0"/>
              </a:rPr>
              <a:t>e</a:t>
            </a:r>
            <a:r>
              <a:rPr lang="de-DE" sz="1100" dirty="0">
                <a:latin typeface="Times New Roman" charset="0"/>
              </a:rPr>
              <a:t>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with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about</a:t>
            </a:r>
            <a:r>
              <a:rPr lang="de-DE" sz="1100" dirty="0">
                <a:latin typeface="Times New Roman" charset="0"/>
              </a:rPr>
              <a:t> 13%, „t“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second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with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about</a:t>
            </a:r>
            <a:r>
              <a:rPr lang="de-DE" sz="1100" dirty="0">
                <a:latin typeface="Times New Roman" charset="0"/>
              </a:rPr>
              <a:t> 9%, „a“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third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with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about</a:t>
            </a:r>
            <a:r>
              <a:rPr lang="de-DE" sz="1100" dirty="0">
                <a:latin typeface="Times New Roman" charset="0"/>
              </a:rPr>
              <a:t> 8%, ...)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often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easily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spotted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ciphertext</a:t>
            </a:r>
            <a:r>
              <a:rPr lang="de-DE" sz="1100" dirty="0">
                <a:latin typeface="Times New Roman" charset="0"/>
              </a:rPr>
              <a:t>.</a:t>
            </a:r>
          </a:p>
          <a:p>
            <a:endParaRPr lang="de-DE" sz="1100" dirty="0">
              <a:latin typeface="Times New Roman" charset="0"/>
            </a:endParaRPr>
          </a:p>
          <a:p>
            <a:r>
              <a:rPr lang="de-DE" sz="1100" dirty="0">
                <a:latin typeface="Times New Roman" charset="0"/>
              </a:rPr>
              <a:t>The </a:t>
            </a:r>
            <a:r>
              <a:rPr lang="de-DE" sz="1100" dirty="0" err="1">
                <a:latin typeface="Times New Roman" charset="0"/>
              </a:rPr>
              <a:t>method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above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generalized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by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looking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pairs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triples</a:t>
            </a:r>
            <a:r>
              <a:rPr lang="de-DE" sz="1100" dirty="0">
                <a:latin typeface="Times New Roman" charset="0"/>
              </a:rPr>
              <a:t>, </a:t>
            </a:r>
            <a:r>
              <a:rPr lang="de-DE" sz="1100" dirty="0" err="1">
                <a:latin typeface="Times New Roman" charset="0"/>
              </a:rPr>
              <a:t>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quadruples</a:t>
            </a:r>
            <a:r>
              <a:rPr lang="de-DE" sz="1100" dirty="0">
                <a:latin typeface="Times New Roman" charset="0"/>
              </a:rPr>
              <a:t>, </a:t>
            </a:r>
            <a:r>
              <a:rPr lang="de-DE" sz="1100" dirty="0" err="1">
                <a:latin typeface="Times New Roman" charset="0"/>
              </a:rPr>
              <a:t>or</a:t>
            </a:r>
            <a:r>
              <a:rPr lang="de-DE" sz="1100" dirty="0">
                <a:latin typeface="Times New Roman" charset="0"/>
              </a:rPr>
              <a:t> ...)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ciphertext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symbols</a:t>
            </a:r>
            <a:r>
              <a:rPr lang="de-DE" sz="1100" dirty="0">
                <a:latin typeface="Times New Roman" charset="0"/>
              </a:rPr>
              <a:t>. </a:t>
            </a:r>
            <a:r>
              <a:rPr lang="de-DE" sz="1100" dirty="0" err="1">
                <a:latin typeface="Times New Roman" charset="0"/>
              </a:rPr>
              <a:t>For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instance</a:t>
            </a:r>
            <a:r>
              <a:rPr lang="de-DE" sz="1100" dirty="0">
                <a:latin typeface="Times New Roman" charset="0"/>
              </a:rPr>
              <a:t>, in English (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 German 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other</a:t>
            </a:r>
            <a:r>
              <a:rPr lang="de-DE" sz="1100" dirty="0">
                <a:latin typeface="Times New Roman" charset="0"/>
              </a:rPr>
              <a:t> European </a:t>
            </a:r>
            <a:r>
              <a:rPr lang="de-DE" sz="1100" dirty="0" err="1">
                <a:latin typeface="Times New Roman" charset="0"/>
              </a:rPr>
              <a:t>languages</a:t>
            </a:r>
            <a:r>
              <a:rPr lang="de-DE" sz="1100" dirty="0">
                <a:latin typeface="Times New Roman" charset="0"/>
              </a:rPr>
              <a:t>),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q</a:t>
            </a:r>
            <a:r>
              <a:rPr lang="de-DE" sz="1100" dirty="0">
                <a:latin typeface="Times New Roman" charset="0"/>
              </a:rPr>
              <a:t>“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almost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always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followed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by</a:t>
            </a:r>
            <a:r>
              <a:rPr lang="de-DE" sz="1100" dirty="0">
                <a:latin typeface="Times New Roman" charset="0"/>
              </a:rPr>
              <a:t> a „</a:t>
            </a:r>
            <a:r>
              <a:rPr lang="de-DE" sz="1100" dirty="0" err="1">
                <a:latin typeface="Times New Roman" charset="0"/>
              </a:rPr>
              <a:t>u</a:t>
            </a:r>
            <a:r>
              <a:rPr lang="de-DE" sz="1100" dirty="0">
                <a:latin typeface="Times New Roman" charset="0"/>
              </a:rPr>
              <a:t>“. This </a:t>
            </a:r>
            <a:r>
              <a:rPr lang="de-DE" sz="1100" dirty="0" err="1">
                <a:latin typeface="Times New Roman" charset="0"/>
              </a:rPr>
              <a:t>behavior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exploited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for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detecting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substitution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q</a:t>
            </a:r>
            <a:r>
              <a:rPr lang="de-DE" sz="1100" dirty="0">
                <a:latin typeface="Times New Roman" charset="0"/>
              </a:rPr>
              <a:t>“ 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u</a:t>
            </a:r>
            <a:r>
              <a:rPr lang="de-DE" sz="1100" dirty="0">
                <a:latin typeface="Times New Roman" charset="0"/>
              </a:rPr>
              <a:t>“.</a:t>
            </a:r>
          </a:p>
          <a:p>
            <a:endParaRPr lang="de-DE" sz="1200" dirty="0">
              <a:latin typeface="Times New Roman" charset="0"/>
            </a:endParaRPr>
          </a:p>
          <a:p>
            <a:r>
              <a:rPr lang="de-DE" sz="1100" dirty="0" err="1">
                <a:latin typeface="Times New Roman" charset="0"/>
              </a:rPr>
              <a:t>If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assume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that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separators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blanks</a:t>
            </a:r>
            <a:r>
              <a:rPr lang="de-DE" sz="1100" dirty="0">
                <a:latin typeface="Times New Roman" charset="0"/>
              </a:rPr>
              <a:t>) </a:t>
            </a:r>
            <a:r>
              <a:rPr lang="de-DE" sz="1100" dirty="0" err="1">
                <a:latin typeface="Times New Roman" charset="0"/>
              </a:rPr>
              <a:t>have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been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found</a:t>
            </a:r>
            <a:r>
              <a:rPr lang="de-DE" sz="1100" dirty="0">
                <a:latin typeface="Times New Roman" charset="0"/>
              </a:rPr>
              <a:t> (</a:t>
            </a:r>
            <a:r>
              <a:rPr lang="de-DE" sz="1100" dirty="0" err="1">
                <a:latin typeface="Times New Roman" charset="0"/>
              </a:rPr>
              <a:t>which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often</a:t>
            </a:r>
            <a:r>
              <a:rPr lang="de-DE" sz="1100" dirty="0">
                <a:latin typeface="Times New Roman" charset="0"/>
              </a:rPr>
              <a:t> an easy </a:t>
            </a:r>
            <a:r>
              <a:rPr lang="de-DE" sz="1100" dirty="0" err="1">
                <a:latin typeface="Times New Roman" charset="0"/>
              </a:rPr>
              <a:t>task</a:t>
            </a:r>
            <a:r>
              <a:rPr lang="de-DE" sz="1100" dirty="0">
                <a:latin typeface="Times New Roman" charset="0"/>
              </a:rPr>
              <a:t>), </a:t>
            </a:r>
            <a:r>
              <a:rPr lang="de-DE" sz="1100" dirty="0" err="1">
                <a:latin typeface="Times New Roman" charset="0"/>
              </a:rPr>
              <a:t>one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can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often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detect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frequent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short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words</a:t>
            </a:r>
            <a:r>
              <a:rPr lang="de-DE" sz="1100" dirty="0">
                <a:latin typeface="Times New Roman" charset="0"/>
              </a:rPr>
              <a:t> such </a:t>
            </a:r>
            <a:r>
              <a:rPr lang="de-DE" sz="1100" dirty="0" err="1">
                <a:latin typeface="Times New Roman" charset="0"/>
              </a:rPr>
              <a:t>as</a:t>
            </a:r>
            <a:r>
              <a:rPr lang="de-DE" sz="1100" dirty="0">
                <a:latin typeface="Times New Roman" charset="0"/>
              </a:rPr>
              <a:t> „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“, „</a:t>
            </a:r>
            <a:r>
              <a:rPr lang="de-DE" sz="1100" dirty="0" err="1">
                <a:latin typeface="Times New Roman" charset="0"/>
              </a:rPr>
              <a:t>and</a:t>
            </a:r>
            <a:r>
              <a:rPr lang="de-DE" sz="1100" dirty="0">
                <a:latin typeface="Times New Roman" charset="0"/>
              </a:rPr>
              <a:t>“, ... , </a:t>
            </a:r>
            <a:r>
              <a:rPr lang="de-DE" sz="1100" dirty="0" err="1">
                <a:latin typeface="Times New Roman" charset="0"/>
              </a:rPr>
              <a:t>which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leaks</a:t>
            </a:r>
            <a:r>
              <a:rPr lang="de-DE" sz="1100" dirty="0">
                <a:latin typeface="Times New Roman" charset="0"/>
              </a:rPr>
              <a:t> all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letters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the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words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involved</a:t>
            </a:r>
            <a:r>
              <a:rPr lang="de-DE" sz="1100" dirty="0">
                <a:latin typeface="Times New Roman" charset="0"/>
              </a:rPr>
              <a:t> in </a:t>
            </a:r>
            <a:r>
              <a:rPr lang="de-DE" sz="1100" dirty="0" err="1">
                <a:latin typeface="Times New Roman" charset="0"/>
              </a:rPr>
              <a:t>those</a:t>
            </a:r>
            <a:r>
              <a:rPr lang="de-DE" sz="1100" dirty="0">
                <a:latin typeface="Times New Roman" charset="0"/>
              </a:rPr>
              <a:t> </a:t>
            </a:r>
            <a:r>
              <a:rPr lang="de-DE" sz="1100" dirty="0" err="1">
                <a:latin typeface="Times New Roman" charset="0"/>
              </a:rPr>
              <a:t>words</a:t>
            </a:r>
            <a:endParaRPr lang="de-DE" sz="1100" dirty="0">
              <a:latin typeface="Times New Roman" charset="0"/>
            </a:endParaRPr>
          </a:p>
          <a:p>
            <a:endParaRPr lang="de-DE" sz="1200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E4DF5-ABB0-9B44-9854-8BE9A86A67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036F-FC05-3B42-8E7F-EA6BC4765A48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5A5-AB73-ED4C-84BB-5141DFFB6F7B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F8F1-011F-B445-9C91-64EE77698F92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CE58-8706-8148-A96A-FA41BE9241C5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031A-8DA4-0D4A-923F-EF83AA6DFFBF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2D67-E9D1-E149-8A93-69A3ECA17C09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DC24-C76B-4E4F-ABD5-5DC705346A8A}" type="datetime1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42EE-C0EF-974A-B425-6BFC4E4DB86B}" type="datetime1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AF89-F0E5-244E-B379-B6CE2FDDBF8E}" type="datetime1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397-84C6-414A-8CDA-24F181CA25D0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794A-5570-6142-8908-5D38658EED13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69DD174-E8E3-E646-A42E-E7D3691B6CC3}" type="datetime1">
              <a:rPr lang="en-US" smtClean="0"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Encryption Standard_02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DESDecryption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" y="1327552"/>
            <a:ext cx="6154922" cy="5029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10152" y="5050604"/>
            <a:ext cx="5453684" cy="1411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>
                <a:latin typeface="Arial" charset="0"/>
              </a:rPr>
              <a:t>Generate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>
                <a:latin typeface="Arial" charset="0"/>
              </a:rPr>
              <a:t>same 16 </a:t>
            </a:r>
            <a:r>
              <a:rPr lang="de-DE" sz="2000" b="1" dirty="0" err="1">
                <a:latin typeface="Arial" charset="0"/>
              </a:rPr>
              <a:t>round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keys</a:t>
            </a:r>
            <a:r>
              <a:rPr lang="de-DE" sz="2000" b="1" dirty="0">
                <a:latin typeface="Arial" charset="0"/>
              </a:rPr>
              <a:t> in </a:t>
            </a:r>
            <a:r>
              <a:rPr lang="de-DE" sz="2000" b="1" dirty="0" err="1">
                <a:latin typeface="Arial" charset="0"/>
              </a:rPr>
              <a:t>reverse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order</a:t>
            </a:r>
            <a:r>
              <a:rPr lang="de-DE" sz="2000" dirty="0">
                <a:latin typeface="Arial" charset="0"/>
              </a:rPr>
              <a:t>, e.g.,</a:t>
            </a:r>
          </a:p>
          <a:p>
            <a:pPr marL="0" indent="0">
              <a:buNone/>
            </a:pPr>
            <a:r>
              <a:rPr lang="de-DE" sz="2000" dirty="0">
                <a:latin typeface="Arial" charset="0"/>
              </a:rPr>
              <a:t>in </a:t>
            </a:r>
            <a:r>
              <a:rPr lang="de-DE" sz="2000" dirty="0" err="1">
                <a:latin typeface="Arial" charset="0"/>
              </a:rPr>
              <a:t>round</a:t>
            </a:r>
            <a:r>
              <a:rPr lang="de-DE" sz="2000" dirty="0">
                <a:latin typeface="Arial" charset="0"/>
              </a:rPr>
              <a:t> 1, </a:t>
            </a:r>
            <a:r>
              <a:rPr lang="de-DE" sz="2000" dirty="0" err="1">
                <a:latin typeface="Arial" charset="0"/>
              </a:rPr>
              <a:t>subkey</a:t>
            </a:r>
            <a:r>
              <a:rPr lang="de-DE" sz="2000" dirty="0">
                <a:latin typeface="Arial" charset="0"/>
              </a:rPr>
              <a:t> 16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used</a:t>
            </a:r>
            <a:endParaRPr lang="de-DE" sz="2000" dirty="0">
              <a:latin typeface="Arial" charset="0"/>
            </a:endParaRPr>
          </a:p>
          <a:p>
            <a:pPr marL="0" indent="0">
              <a:buNone/>
            </a:pPr>
            <a:r>
              <a:rPr lang="de-DE" sz="2000" dirty="0">
                <a:latin typeface="Arial" charset="0"/>
              </a:rPr>
              <a:t>in </a:t>
            </a:r>
            <a:r>
              <a:rPr lang="de-DE" sz="2000" dirty="0" err="1">
                <a:latin typeface="Arial" charset="0"/>
              </a:rPr>
              <a:t>round</a:t>
            </a:r>
            <a:r>
              <a:rPr lang="de-DE" sz="2000" dirty="0">
                <a:latin typeface="Arial" charset="0"/>
              </a:rPr>
              <a:t> 2, </a:t>
            </a:r>
            <a:r>
              <a:rPr lang="de-DE" sz="2000" dirty="0" err="1">
                <a:latin typeface="Arial" charset="0"/>
              </a:rPr>
              <a:t>subkey</a:t>
            </a:r>
            <a:r>
              <a:rPr lang="de-DE" sz="2000" dirty="0">
                <a:latin typeface="Arial" charset="0"/>
              </a:rPr>
              <a:t> 15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used</a:t>
            </a:r>
            <a:endParaRPr lang="de-DE" sz="2000" dirty="0">
              <a:latin typeface="Arial" charset="0"/>
            </a:endParaRPr>
          </a:p>
          <a:p>
            <a:pPr marL="0" indent="0">
              <a:buNone/>
            </a:pPr>
            <a:endParaRPr lang="de-DE" sz="2000" dirty="0"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49087" cy="1143000"/>
          </a:xfrm>
        </p:spPr>
        <p:txBody>
          <a:bodyPr>
            <a:normAutofit/>
          </a:bodyPr>
          <a:lstStyle/>
          <a:p>
            <a:r>
              <a:rPr lang="en-US" dirty="0"/>
              <a:t>Decryption: </a:t>
            </a:r>
            <a:r>
              <a:rPr lang="en-US" dirty="0" err="1"/>
              <a:t>Feistel</a:t>
            </a:r>
            <a:r>
              <a:rPr lang="en-US" dirty="0"/>
              <a:t> Networks (2)</a:t>
            </a:r>
          </a:p>
        </p:txBody>
      </p:sp>
    </p:spTree>
    <p:extLst>
      <p:ext uri="{BB962C8B-B14F-4D97-AF65-F5344CB8AC3E}">
        <p14:creationId xmlns:p14="http://schemas.microsoft.com/office/powerpoint/2010/main" val="17842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49087" cy="1143000"/>
          </a:xfrm>
        </p:spPr>
        <p:txBody>
          <a:bodyPr>
            <a:normAutofit/>
          </a:bodyPr>
          <a:lstStyle/>
          <a:p>
            <a:r>
              <a:rPr lang="en-US" dirty="0"/>
              <a:t>Decryption: </a:t>
            </a:r>
            <a:r>
              <a:rPr lang="en-US" dirty="0" err="1"/>
              <a:t>Feistel</a:t>
            </a:r>
            <a:r>
              <a:rPr lang="en-US" dirty="0"/>
              <a:t> Networks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DESDecryption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" y="1327552"/>
            <a:ext cx="6154922" cy="5029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40579" y="5122756"/>
            <a:ext cx="5594395" cy="1324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>
                <a:latin typeface="Arial" charset="0"/>
              </a:rPr>
              <a:t>At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initial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stage</a:t>
            </a:r>
            <a:r>
              <a:rPr lang="de-DE" sz="2000" dirty="0">
                <a:latin typeface="Arial" charset="0"/>
              </a:rPr>
              <a:t>: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602445"/>
              </p:ext>
            </p:extLst>
          </p:nvPr>
        </p:nvGraphicFramePr>
        <p:xfrm>
          <a:off x="3540579" y="5516961"/>
          <a:ext cx="5594395" cy="101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4" imgW="2882900" imgH="520700" progId="Equation.3">
                  <p:embed/>
                </p:oleObj>
              </mc:Choice>
              <mc:Fallback>
                <p:oleObj name="Equation" r:id="rId4" imgW="28829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579" y="5516961"/>
                        <a:ext cx="5594395" cy="1011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DESDecryption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" y="1327552"/>
            <a:ext cx="6154922" cy="5029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55180" y="4611854"/>
            <a:ext cx="5079793" cy="1576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>
                <a:latin typeface="Arial" charset="0"/>
              </a:rPr>
              <a:t>In </a:t>
            </a:r>
            <a:r>
              <a:rPr lang="de-DE" sz="2000" b="1" dirty="0" err="1">
                <a:latin typeface="Arial" charset="0"/>
              </a:rPr>
              <a:t>round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i="1" dirty="0">
                <a:latin typeface="Arial" charset="0"/>
              </a:rPr>
              <a:t>1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dirty="0" err="1">
                <a:latin typeface="Arial" charset="0"/>
              </a:rPr>
              <a:t>we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have</a:t>
            </a:r>
            <a:endParaRPr lang="de-DE" sz="2000" dirty="0">
              <a:latin typeface="Arial" charset="0"/>
            </a:endParaRPr>
          </a:p>
          <a:p>
            <a:pPr marL="0" indent="0">
              <a:buNone/>
            </a:pPr>
            <a:endParaRPr lang="de-DE" sz="2000" dirty="0">
              <a:latin typeface="Arial" charset="0"/>
            </a:endParaRPr>
          </a:p>
          <a:p>
            <a:pPr marL="0" indent="0">
              <a:buNone/>
            </a:pPr>
            <a:endParaRPr lang="de-DE" sz="2000" dirty="0"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49087" cy="1143000"/>
          </a:xfrm>
        </p:spPr>
        <p:txBody>
          <a:bodyPr>
            <a:normAutofit/>
          </a:bodyPr>
          <a:lstStyle/>
          <a:p>
            <a:r>
              <a:rPr lang="en-US" dirty="0"/>
              <a:t>Decryption: </a:t>
            </a:r>
            <a:r>
              <a:rPr lang="en-US" dirty="0" err="1"/>
              <a:t>Feistel</a:t>
            </a:r>
            <a:r>
              <a:rPr lang="en-US" dirty="0"/>
              <a:t> Networks (4)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98338"/>
              </p:ext>
            </p:extLst>
          </p:nvPr>
        </p:nvGraphicFramePr>
        <p:xfrm>
          <a:off x="4125310" y="4967470"/>
          <a:ext cx="48545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4" imgW="2501900" imgH="774700" progId="Equation.3">
                  <p:embed/>
                </p:oleObj>
              </mc:Choice>
              <mc:Fallback>
                <p:oleObj name="Equation" r:id="rId4" imgW="25019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310" y="4967470"/>
                        <a:ext cx="485457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DESDecryption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" y="1327552"/>
            <a:ext cx="6154922" cy="5029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60275" y="5180478"/>
            <a:ext cx="4589130" cy="1267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>
                <a:latin typeface="Arial" charset="0"/>
              </a:rPr>
              <a:t>Similarly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b="1" dirty="0">
                <a:latin typeface="Arial" charset="0"/>
              </a:rPr>
              <a:t>in </a:t>
            </a:r>
            <a:r>
              <a:rPr lang="de-DE" sz="2000" b="1" dirty="0" err="1">
                <a:latin typeface="Arial" charset="0"/>
              </a:rPr>
              <a:t>each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round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i="1" dirty="0">
                <a:latin typeface="Arial" charset="0"/>
              </a:rPr>
              <a:t>i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dirty="0" err="1">
                <a:latin typeface="Arial" charset="0"/>
              </a:rPr>
              <a:t>we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have</a:t>
            </a:r>
            <a:r>
              <a:rPr lang="de-DE" sz="2000" dirty="0">
                <a:latin typeface="Arial" charset="0"/>
              </a:rPr>
              <a:t>:</a:t>
            </a:r>
          </a:p>
          <a:p>
            <a:pPr marL="0" indent="0">
              <a:buNone/>
            </a:pPr>
            <a:endParaRPr lang="de-DE" sz="2000" dirty="0">
              <a:latin typeface="Arial" charset="0"/>
            </a:endParaRPr>
          </a:p>
          <a:p>
            <a:pPr marL="0" indent="0">
              <a:buNone/>
            </a:pPr>
            <a:endParaRPr lang="de-DE" sz="2000" dirty="0"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49087" cy="1143000"/>
          </a:xfrm>
        </p:spPr>
        <p:txBody>
          <a:bodyPr>
            <a:normAutofit/>
          </a:bodyPr>
          <a:lstStyle/>
          <a:p>
            <a:r>
              <a:rPr lang="en-US" dirty="0"/>
              <a:t>Decryption: </a:t>
            </a:r>
            <a:r>
              <a:rPr lang="en-US" dirty="0" err="1"/>
              <a:t>Feistel</a:t>
            </a:r>
            <a:r>
              <a:rPr lang="en-US" dirty="0"/>
              <a:t> Networks (5)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32794"/>
              </p:ext>
            </p:extLst>
          </p:nvPr>
        </p:nvGraphicFramePr>
        <p:xfrm>
          <a:off x="4705659" y="5732035"/>
          <a:ext cx="23399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4" imgW="1206500" imgH="254000" progId="Equation.3">
                  <p:embed/>
                </p:oleObj>
              </mc:Choice>
              <mc:Fallback>
                <p:oleObj name="Equation" r:id="rId4" imgW="1206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659" y="5732035"/>
                        <a:ext cx="23399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1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49087" cy="1143000"/>
          </a:xfrm>
        </p:spPr>
        <p:txBody>
          <a:bodyPr>
            <a:normAutofit/>
          </a:bodyPr>
          <a:lstStyle/>
          <a:p>
            <a:r>
              <a:rPr lang="en-US" dirty="0"/>
              <a:t>Decryption: </a:t>
            </a:r>
            <a:r>
              <a:rPr lang="en-US" dirty="0" err="1"/>
              <a:t>Feistel</a:t>
            </a:r>
            <a:r>
              <a:rPr lang="en-US" dirty="0"/>
              <a:t> Networks (6)</a:t>
            </a:r>
          </a:p>
        </p:txBody>
      </p:sp>
      <p:pic>
        <p:nvPicPr>
          <p:cNvPr id="2" name="Picture 1" descr="DESDecryption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132"/>
            <a:ext cx="6459523" cy="50292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51720" y="3507922"/>
            <a:ext cx="4589130" cy="1959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>
                <a:latin typeface="Arial" charset="0"/>
              </a:rPr>
              <a:t>At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end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decryption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initial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permutation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is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reversed</a:t>
            </a:r>
            <a:r>
              <a:rPr lang="de-DE" sz="2000" dirty="0">
                <a:latin typeface="Arial" charset="0"/>
              </a:rPr>
              <a:t>:</a:t>
            </a:r>
          </a:p>
          <a:p>
            <a:pPr marL="0" indent="0">
              <a:buNone/>
            </a:pPr>
            <a:endParaRPr lang="de-DE" sz="2000" dirty="0">
              <a:latin typeface="Arial" charset="0"/>
            </a:endParaRPr>
          </a:p>
          <a:p>
            <a:pPr marL="0" indent="0">
              <a:buNone/>
            </a:pPr>
            <a:endParaRPr lang="de-DE" sz="2000" dirty="0">
              <a:latin typeface="Arial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975370"/>
              </p:ext>
            </p:extLst>
          </p:nvPr>
        </p:nvGraphicFramePr>
        <p:xfrm>
          <a:off x="3798888" y="4479775"/>
          <a:ext cx="53451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4" imgW="2755900" imgH="254000" progId="Equation.3">
                  <p:embed/>
                </p:oleObj>
              </mc:Choice>
              <mc:Fallback>
                <p:oleObj name="Equation" r:id="rId4" imgW="275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479775"/>
                        <a:ext cx="53451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3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Reversed Key </a:t>
            </a:r>
            <a:br>
              <a:rPr lang="en-US" dirty="0"/>
            </a:br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70" y="1399740"/>
            <a:ext cx="4644304" cy="52959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400" dirty="0">
                <a:latin typeface="Arial" charset="0"/>
              </a:rPr>
              <a:t>As </a:t>
            </a:r>
            <a:r>
              <a:rPr lang="de-DE" sz="2400" i="1" dirty="0">
                <a:latin typeface="Arial" charset="0"/>
              </a:rPr>
              <a:t>D</a:t>
            </a:r>
            <a:r>
              <a:rPr lang="de-DE" sz="2400" i="1" baseline="-25000" dirty="0">
                <a:latin typeface="Arial" charset="0"/>
              </a:rPr>
              <a:t>0</a:t>
            </a:r>
            <a:r>
              <a:rPr lang="de-DE" sz="2400" dirty="0">
                <a:latin typeface="Arial" charset="0"/>
              </a:rPr>
              <a:t>=</a:t>
            </a:r>
            <a:r>
              <a:rPr lang="de-DE" sz="2400" i="1" dirty="0">
                <a:latin typeface="Arial" charset="0"/>
              </a:rPr>
              <a:t>D</a:t>
            </a:r>
            <a:r>
              <a:rPr lang="de-DE" sz="2400" i="1" baseline="-25000" dirty="0">
                <a:latin typeface="Arial" charset="0"/>
              </a:rPr>
              <a:t>16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and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>
                <a:latin typeface="Arial" charset="0"/>
              </a:rPr>
              <a:t>C</a:t>
            </a:r>
            <a:r>
              <a:rPr lang="de-DE" sz="2400" i="1" baseline="-25000" dirty="0">
                <a:latin typeface="Arial" charset="0"/>
              </a:rPr>
              <a:t>0</a:t>
            </a:r>
            <a:r>
              <a:rPr lang="de-DE" sz="2400" dirty="0">
                <a:latin typeface="Arial" charset="0"/>
              </a:rPr>
              <a:t>=</a:t>
            </a:r>
            <a:r>
              <a:rPr lang="de-DE" sz="2400" i="1" dirty="0">
                <a:latin typeface="Arial" charset="0"/>
              </a:rPr>
              <a:t>C</a:t>
            </a:r>
            <a:r>
              <a:rPr lang="de-DE" sz="2400" i="1" baseline="-25000" dirty="0">
                <a:latin typeface="Arial" charset="0"/>
              </a:rPr>
              <a:t>16</a:t>
            </a:r>
            <a:r>
              <a:rPr lang="de-DE" sz="2400" i="1" dirty="0">
                <a:latin typeface="Arial" charset="0"/>
              </a:rPr>
              <a:t>,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round</a:t>
            </a:r>
            <a:r>
              <a:rPr lang="de-DE" sz="2400" dirty="0">
                <a:latin typeface="Arial" charset="0"/>
              </a:rPr>
              <a:t> 1 </a:t>
            </a:r>
            <a:r>
              <a:rPr lang="de-DE" sz="2400" dirty="0" err="1">
                <a:latin typeface="Arial" charset="0"/>
              </a:rPr>
              <a:t>key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can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generated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applying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>
                <a:latin typeface="Arial" charset="0"/>
              </a:rPr>
              <a:t>PC-2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right</a:t>
            </a:r>
            <a:r>
              <a:rPr lang="de-DE" sz="2400" dirty="0">
                <a:latin typeface="Arial" charset="0"/>
              </a:rPr>
              <a:t> after </a:t>
            </a:r>
            <a:r>
              <a:rPr lang="de-DE" sz="2400" i="1" dirty="0">
                <a:latin typeface="Arial" charset="0"/>
              </a:rPr>
              <a:t>PC-1 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no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rotation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Arial" charset="0"/>
              </a:rPr>
              <a:t>here</a:t>
            </a:r>
            <a:r>
              <a:rPr lang="de-DE" sz="2400" dirty="0">
                <a:solidFill>
                  <a:srgbClr val="FF0000"/>
                </a:solidFill>
                <a:latin typeface="Arial" charset="0"/>
              </a:rPr>
              <a:t>!)</a:t>
            </a:r>
            <a:r>
              <a:rPr lang="de-DE" sz="2400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de-DE" sz="2400" dirty="0">
                <a:latin typeface="Arial" charset="0"/>
              </a:rPr>
              <a:t>All </a:t>
            </a:r>
            <a:r>
              <a:rPr lang="de-DE" sz="2400" dirty="0" err="1">
                <a:latin typeface="Arial" charset="0"/>
              </a:rPr>
              <a:t>other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rotations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of</a:t>
            </a:r>
            <a:r>
              <a:rPr lang="de-DE" sz="2400" dirty="0">
                <a:latin typeface="Arial" charset="0"/>
              </a:rPr>
              <a:t> C </a:t>
            </a:r>
            <a:r>
              <a:rPr lang="de-DE" sz="2400" dirty="0" err="1">
                <a:latin typeface="Arial" charset="0"/>
              </a:rPr>
              <a:t>and</a:t>
            </a:r>
            <a:r>
              <a:rPr lang="de-DE" sz="2400" dirty="0">
                <a:latin typeface="Arial" charset="0"/>
              </a:rPr>
              <a:t> D </a:t>
            </a:r>
            <a:r>
              <a:rPr lang="de-DE" sz="2400" dirty="0" err="1">
                <a:latin typeface="Arial" charset="0"/>
              </a:rPr>
              <a:t>can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reversed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to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reproduce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other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round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keys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resulting</a:t>
            </a:r>
            <a:r>
              <a:rPr lang="de-DE" sz="2400" dirty="0">
                <a:latin typeface="Arial" charset="0"/>
              </a:rPr>
              <a:t> in: </a:t>
            </a:r>
          </a:p>
          <a:p>
            <a:pPr lvl="1">
              <a:lnSpc>
                <a:spcPct val="110000"/>
              </a:lnSpc>
            </a:pPr>
            <a:r>
              <a:rPr lang="de-DE" sz="2000" dirty="0" err="1">
                <a:latin typeface="Arial" charset="0"/>
              </a:rPr>
              <a:t>No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rotation</a:t>
            </a:r>
            <a:r>
              <a:rPr lang="de-DE" sz="2000" dirty="0">
                <a:latin typeface="Arial" charset="0"/>
              </a:rPr>
              <a:t> in </a:t>
            </a:r>
            <a:r>
              <a:rPr lang="de-DE" sz="2000" dirty="0" err="1">
                <a:latin typeface="Arial" charset="0"/>
              </a:rPr>
              <a:t>round</a:t>
            </a:r>
            <a:r>
              <a:rPr lang="de-DE" sz="2000" dirty="0">
                <a:latin typeface="Arial" charset="0"/>
              </a:rPr>
              <a:t> 1.</a:t>
            </a:r>
          </a:p>
          <a:p>
            <a:pPr lvl="1">
              <a:lnSpc>
                <a:spcPct val="110000"/>
              </a:lnSpc>
            </a:pPr>
            <a:r>
              <a:rPr lang="de-DE" sz="2000" b="1" dirty="0" err="1">
                <a:latin typeface="Arial" charset="0"/>
              </a:rPr>
              <a:t>One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bit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rotation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to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the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right</a:t>
            </a:r>
            <a:r>
              <a:rPr lang="de-DE" sz="2000" dirty="0">
                <a:latin typeface="Arial" charset="0"/>
              </a:rPr>
              <a:t> in </a:t>
            </a:r>
            <a:r>
              <a:rPr lang="de-DE" sz="2000" dirty="0" err="1">
                <a:latin typeface="Arial" charset="0"/>
              </a:rPr>
              <a:t>rounds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>
                <a:latin typeface="Arial" charset="0"/>
              </a:rPr>
              <a:t>2, 9 </a:t>
            </a:r>
            <a:r>
              <a:rPr lang="de-DE" sz="2000" b="1" dirty="0" err="1">
                <a:latin typeface="Arial" charset="0"/>
              </a:rPr>
              <a:t>and</a:t>
            </a:r>
            <a:r>
              <a:rPr lang="de-DE" sz="2000" b="1" dirty="0">
                <a:latin typeface="Arial" charset="0"/>
              </a:rPr>
              <a:t> 16</a:t>
            </a:r>
            <a:endParaRPr lang="de-DE" sz="2000" dirty="0">
              <a:latin typeface="Arial" charset="0"/>
            </a:endParaRPr>
          </a:p>
          <a:p>
            <a:pPr lvl="1">
              <a:lnSpc>
                <a:spcPct val="110000"/>
              </a:lnSpc>
            </a:pPr>
            <a:r>
              <a:rPr lang="de-DE" sz="2000" b="1" dirty="0" err="1">
                <a:latin typeface="Arial" charset="0"/>
              </a:rPr>
              <a:t>Two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bit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rotations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to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the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right</a:t>
            </a:r>
            <a:r>
              <a:rPr lang="de-DE" sz="2000" dirty="0">
                <a:latin typeface="Arial" charset="0"/>
              </a:rPr>
              <a:t> in </a:t>
            </a:r>
            <a:r>
              <a:rPr lang="de-DE" sz="2000" b="1" dirty="0">
                <a:latin typeface="Arial" charset="0"/>
              </a:rPr>
              <a:t>all </a:t>
            </a:r>
            <a:r>
              <a:rPr lang="de-DE" sz="2000" b="1" dirty="0" err="1">
                <a:latin typeface="Arial" charset="0"/>
              </a:rPr>
              <a:t>other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b="1" dirty="0" err="1">
                <a:latin typeface="Arial" charset="0"/>
              </a:rPr>
              <a:t>rounds</a:t>
            </a:r>
            <a:endParaRPr lang="de-DE" sz="20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lang="de-DE" sz="24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10" descr="sched_flow_r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773" y="116925"/>
            <a:ext cx="4199207" cy="5995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9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Security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DES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667"/>
            <a:ext cx="8229600" cy="5254625"/>
          </a:xfrm>
        </p:spPr>
        <p:txBody>
          <a:bodyPr>
            <a:normAutofit/>
          </a:bodyPr>
          <a:lstStyle/>
          <a:p>
            <a:pPr marL="304800" indent="-304800"/>
            <a:r>
              <a:rPr lang="de-DE" sz="2400" b="1" dirty="0">
                <a:latin typeface="Arial" charset="0"/>
              </a:rPr>
              <a:t>After </a:t>
            </a:r>
            <a:r>
              <a:rPr lang="de-DE" sz="2400" b="1" dirty="0" err="1">
                <a:latin typeface="Arial" charset="0"/>
              </a:rPr>
              <a:t>proposal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of</a:t>
            </a:r>
            <a:r>
              <a:rPr lang="de-DE" sz="2400" b="1" dirty="0">
                <a:latin typeface="Arial" charset="0"/>
              </a:rPr>
              <a:t> DES </a:t>
            </a:r>
            <a:r>
              <a:rPr lang="de-DE" sz="2400" b="1" dirty="0" err="1">
                <a:latin typeface="Arial" charset="0"/>
              </a:rPr>
              <a:t>two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major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criticisms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arose</a:t>
            </a:r>
            <a:r>
              <a:rPr lang="de-DE" sz="2400" b="1" dirty="0">
                <a:latin typeface="Arial" charset="0"/>
              </a:rPr>
              <a:t>:</a:t>
            </a:r>
          </a:p>
          <a:p>
            <a:pPr marL="690563" lvl="1" indent="-304800">
              <a:buFontTx/>
              <a:buAutoNum type="arabicPeriod"/>
            </a:pPr>
            <a:r>
              <a:rPr lang="de-DE" sz="2000" dirty="0">
                <a:latin typeface="Arial" charset="0"/>
              </a:rPr>
              <a:t>Key </a:t>
            </a:r>
            <a:r>
              <a:rPr lang="de-DE" sz="2000" dirty="0" err="1">
                <a:latin typeface="Arial" charset="0"/>
              </a:rPr>
              <a:t>space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too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small</a:t>
            </a:r>
            <a:r>
              <a:rPr lang="de-DE" sz="2000" dirty="0">
                <a:latin typeface="Arial" charset="0"/>
              </a:rPr>
              <a:t> (2</a:t>
            </a:r>
            <a:r>
              <a:rPr lang="de-DE" sz="2000" baseline="30000" dirty="0">
                <a:latin typeface="Arial" charset="0"/>
              </a:rPr>
              <a:t>56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keys</a:t>
            </a:r>
            <a:r>
              <a:rPr lang="de-DE" sz="2000" dirty="0">
                <a:latin typeface="Arial" charset="0"/>
              </a:rPr>
              <a:t>)</a:t>
            </a:r>
          </a:p>
          <a:p>
            <a:pPr marL="690563" lvl="1" indent="-304800">
              <a:buFontTx/>
              <a:buAutoNum type="arabicPeriod"/>
            </a:pPr>
            <a:r>
              <a:rPr lang="de-DE" sz="2000" dirty="0">
                <a:latin typeface="Arial" charset="0"/>
              </a:rPr>
              <a:t>S-box design </a:t>
            </a:r>
            <a:r>
              <a:rPr lang="de-DE" sz="2000" dirty="0" err="1">
                <a:latin typeface="Arial" charset="0"/>
              </a:rPr>
              <a:t>criteria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have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been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kept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secret</a:t>
            </a:r>
            <a:r>
              <a:rPr lang="de-DE" sz="2000" dirty="0">
                <a:latin typeface="Arial" charset="0"/>
              </a:rPr>
              <a:t>: Are </a:t>
            </a:r>
            <a:r>
              <a:rPr lang="de-DE" sz="2000" dirty="0" err="1">
                <a:latin typeface="Arial" charset="0"/>
              </a:rPr>
              <a:t>there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any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hidden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analytical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attacks</a:t>
            </a:r>
            <a:r>
              <a:rPr lang="de-DE" sz="2000" dirty="0">
                <a:latin typeface="Arial" charset="0"/>
              </a:rPr>
              <a:t> (</a:t>
            </a:r>
            <a:r>
              <a:rPr lang="de-DE" sz="2000" i="1" dirty="0" err="1">
                <a:latin typeface="Arial" charset="0"/>
              </a:rPr>
              <a:t>backdoors</a:t>
            </a:r>
            <a:r>
              <a:rPr lang="de-DE" sz="2000" dirty="0">
                <a:latin typeface="Arial" charset="0"/>
              </a:rPr>
              <a:t>), </a:t>
            </a:r>
            <a:r>
              <a:rPr lang="de-DE" sz="2000" dirty="0" err="1">
                <a:latin typeface="Arial" charset="0"/>
              </a:rPr>
              <a:t>only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known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to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NSA?</a:t>
            </a:r>
            <a:endParaRPr lang="de-DE" sz="1300" dirty="0">
              <a:latin typeface="Arial" charset="0"/>
            </a:endParaRPr>
          </a:p>
          <a:p>
            <a:pPr marL="304800" indent="-304800"/>
            <a:r>
              <a:rPr lang="de-DE" sz="2600" b="1" dirty="0">
                <a:latin typeface="Arial" charset="0"/>
              </a:rPr>
              <a:t>Exhaustive </a:t>
            </a:r>
            <a:r>
              <a:rPr lang="de-DE" sz="2600" b="1" dirty="0" err="1">
                <a:latin typeface="Arial" charset="0"/>
              </a:rPr>
              <a:t>key</a:t>
            </a:r>
            <a:r>
              <a:rPr lang="de-DE" sz="2600" b="1" dirty="0">
                <a:latin typeface="Arial" charset="0"/>
              </a:rPr>
              <a:t> </a:t>
            </a:r>
            <a:r>
              <a:rPr lang="de-DE" sz="2600" b="1" dirty="0" err="1">
                <a:latin typeface="Arial" charset="0"/>
              </a:rPr>
              <a:t>search</a:t>
            </a:r>
            <a:r>
              <a:rPr lang="de-DE" sz="2600" b="1" dirty="0">
                <a:latin typeface="Arial" charset="0"/>
              </a:rPr>
              <a:t>:</a:t>
            </a:r>
          </a:p>
          <a:p>
            <a:pPr marL="0" indent="0">
              <a:buNone/>
            </a:pPr>
            <a:r>
              <a:rPr lang="de-DE" sz="2900" b="1" dirty="0">
                <a:latin typeface="Arial" charset="0"/>
              </a:rPr>
              <a:t>   </a:t>
            </a:r>
            <a:r>
              <a:rPr lang="de-DE" sz="2000" dirty="0" err="1">
                <a:latin typeface="Arial" charset="0"/>
              </a:rPr>
              <a:t>For</a:t>
            </a:r>
            <a:r>
              <a:rPr lang="de-DE" sz="2000" dirty="0">
                <a:latin typeface="Arial" charset="0"/>
              </a:rPr>
              <a:t> a </a:t>
            </a:r>
            <a:r>
              <a:rPr lang="de-DE" sz="2000" dirty="0" err="1">
                <a:latin typeface="Arial" charset="0"/>
              </a:rPr>
              <a:t>given</a:t>
            </a:r>
            <a:r>
              <a:rPr lang="de-DE" sz="2000" dirty="0">
                <a:latin typeface="Arial" charset="0"/>
              </a:rPr>
              <a:t> pair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plaintext-ciphertext</a:t>
            </a:r>
            <a:r>
              <a:rPr lang="de-DE" sz="2000" dirty="0">
                <a:latin typeface="Arial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charset="0"/>
              </a:rPr>
              <a:t>(</a:t>
            </a:r>
            <a:r>
              <a:rPr lang="de-DE" sz="2000" i="1" dirty="0">
                <a:latin typeface="Arial" charset="0"/>
              </a:rPr>
              <a:t>x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i="1" dirty="0" err="1">
                <a:latin typeface="Arial" charset="0"/>
              </a:rPr>
              <a:t>y</a:t>
            </a:r>
            <a:r>
              <a:rPr lang="de-DE" sz="2000" dirty="0">
                <a:latin typeface="Arial" charset="0"/>
              </a:rPr>
              <a:t>) </a:t>
            </a:r>
            <a:r>
              <a:rPr lang="de-DE" sz="2000" dirty="0" err="1">
                <a:latin typeface="Arial" charset="0"/>
              </a:rPr>
              <a:t>test</a:t>
            </a:r>
            <a:r>
              <a:rPr lang="de-DE" sz="2000" dirty="0">
                <a:latin typeface="Arial" charset="0"/>
              </a:rPr>
              <a:t> all 2</a:t>
            </a:r>
            <a:r>
              <a:rPr lang="de-DE" sz="2000" baseline="30000" dirty="0">
                <a:latin typeface="Arial" charset="0"/>
              </a:rPr>
              <a:t>56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keys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until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condition</a:t>
            </a:r>
            <a:r>
              <a:rPr lang="de-DE" sz="2000" dirty="0">
                <a:latin typeface="Arial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charset="0"/>
              </a:rPr>
              <a:t>DES</a:t>
            </a:r>
            <a:r>
              <a:rPr lang="de-DE" sz="2000" i="1" baseline="-25000" dirty="0">
                <a:latin typeface="Arial" charset="0"/>
              </a:rPr>
              <a:t>k</a:t>
            </a:r>
            <a:r>
              <a:rPr lang="de-DE" sz="2000" baseline="30000" dirty="0">
                <a:latin typeface="Arial" charset="0"/>
              </a:rPr>
              <a:t>-1</a:t>
            </a:r>
            <a:r>
              <a:rPr lang="de-DE" sz="2000" dirty="0">
                <a:latin typeface="Arial" charset="0"/>
              </a:rPr>
              <a:t>(</a:t>
            </a:r>
            <a:r>
              <a:rPr lang="de-DE" sz="2000" i="1" dirty="0">
                <a:latin typeface="Arial" charset="0"/>
              </a:rPr>
              <a:t>x</a:t>
            </a:r>
            <a:r>
              <a:rPr lang="de-DE" sz="2000" dirty="0">
                <a:latin typeface="Arial" charset="0"/>
              </a:rPr>
              <a:t>)=</a:t>
            </a:r>
            <a:r>
              <a:rPr lang="de-DE" sz="2000" i="1" dirty="0" err="1">
                <a:latin typeface="Arial" charset="0"/>
              </a:rPr>
              <a:t>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fulfilled</a:t>
            </a:r>
            <a:r>
              <a:rPr lang="de-DE" sz="2000" dirty="0">
                <a:latin typeface="Arial" charset="0"/>
              </a:rPr>
              <a:t>. </a:t>
            </a:r>
            <a:br>
              <a:rPr lang="de-DE" sz="2000" dirty="0">
                <a:latin typeface="Arial" charset="0"/>
              </a:rPr>
            </a:br>
            <a:r>
              <a:rPr lang="de-DE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  <a:sym typeface="Symbol" charset="0"/>
              </a:rPr>
              <a:t> Relatively easy given today</a:t>
            </a:r>
            <a:r>
              <a:rPr lang="ja-JP" altLang="en-US" sz="2000" dirty="0">
                <a:latin typeface="Arial" charset="0"/>
                <a:sym typeface="Symbol" charset="0"/>
              </a:rPr>
              <a:t>’</a:t>
            </a:r>
            <a:r>
              <a:rPr lang="en-US" altLang="ja-JP" sz="2000" dirty="0">
                <a:latin typeface="Arial" charset="0"/>
                <a:sym typeface="Symbol" charset="0"/>
              </a:rPr>
              <a:t>s </a:t>
            </a:r>
          </a:p>
          <a:p>
            <a:pPr marL="0" indent="0">
              <a:buNone/>
            </a:pPr>
            <a:r>
              <a:rPr lang="en-US" altLang="ja-JP" sz="2000" dirty="0">
                <a:latin typeface="Arial" charset="0"/>
                <a:sym typeface="Symbol" charset="0"/>
              </a:rPr>
              <a:t>computer technology!</a:t>
            </a:r>
            <a:endParaRPr lang="de-DE" sz="2900" dirty="0">
              <a:latin typeface="Arial" charset="0"/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206BFCC-6800-4748-A813-0A787DAB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12" y="3681328"/>
            <a:ext cx="359359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Security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DES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03" y="1460499"/>
            <a:ext cx="8686801" cy="5254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latin typeface="Arial" charset="0"/>
              </a:rPr>
              <a:t>Analytical </a:t>
            </a:r>
            <a:r>
              <a:rPr lang="de-DE" sz="2400" b="1" dirty="0" err="1">
                <a:latin typeface="Arial" charset="0"/>
              </a:rPr>
              <a:t>Attacks</a:t>
            </a:r>
            <a:r>
              <a:rPr lang="de-DE" sz="2400" b="1" dirty="0">
                <a:latin typeface="Arial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de-DE" sz="2000" b="1" dirty="0" err="1">
                <a:latin typeface="Arial" charset="0"/>
              </a:rPr>
              <a:t>Confusion</a:t>
            </a:r>
            <a:r>
              <a:rPr lang="de-DE" sz="2000" b="1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introduced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by</a:t>
            </a:r>
            <a:r>
              <a:rPr lang="de-DE" sz="2000" dirty="0">
                <a:latin typeface="Arial" charset="0"/>
              </a:rPr>
              <a:t> XOR </a:t>
            </a:r>
            <a:r>
              <a:rPr lang="de-DE" sz="2000" dirty="0" err="1">
                <a:latin typeface="Arial" charset="0"/>
              </a:rPr>
              <a:t>operation</a:t>
            </a:r>
            <a:r>
              <a:rPr lang="de-DE" sz="2000" dirty="0">
                <a:latin typeface="Arial" charset="0"/>
              </a:rPr>
              <a:t> (</a:t>
            </a:r>
            <a:r>
              <a:rPr lang="de-DE" sz="2000" dirty="0" err="1">
                <a:latin typeface="Arial" charset="0"/>
              </a:rPr>
              <a:t>substitution</a:t>
            </a:r>
            <a:r>
              <a:rPr lang="de-DE" sz="2000" dirty="0">
                <a:latin typeface="Aria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de-DE" sz="2000" b="1" dirty="0" err="1">
                <a:latin typeface="Arial" charset="0"/>
              </a:rPr>
              <a:t>Nonlinear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relationship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between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outputs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and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inputs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through</a:t>
            </a:r>
            <a:r>
              <a:rPr lang="de-DE" sz="2000" dirty="0">
                <a:latin typeface="Arial" charset="0"/>
              </a:rPr>
              <a:t> S-boxes</a:t>
            </a:r>
          </a:p>
          <a:p>
            <a:pPr lvl="1">
              <a:lnSpc>
                <a:spcPct val="120000"/>
              </a:lnSpc>
            </a:pPr>
            <a:r>
              <a:rPr lang="de-DE" sz="2000" b="1" dirty="0">
                <a:latin typeface="Arial" charset="0"/>
              </a:rPr>
              <a:t>Diffusion </a:t>
            </a:r>
            <a:r>
              <a:rPr lang="de-DE" sz="2000" dirty="0" err="1">
                <a:latin typeface="Arial" charset="0"/>
              </a:rPr>
              <a:t>caused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by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expansion</a:t>
            </a:r>
            <a:r>
              <a:rPr lang="de-DE" sz="2000" dirty="0">
                <a:latin typeface="Arial" charset="0"/>
              </a:rPr>
              <a:t>, S-boxes, </a:t>
            </a:r>
            <a:r>
              <a:rPr lang="de-DE" sz="2000" dirty="0" err="1">
                <a:latin typeface="Arial" charset="0"/>
              </a:rPr>
              <a:t>and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permutation</a:t>
            </a:r>
            <a:r>
              <a:rPr lang="de-DE" sz="2000" dirty="0">
                <a:latin typeface="Arial" charset="0"/>
              </a:rPr>
              <a:t> P in </a:t>
            </a:r>
            <a:r>
              <a:rPr lang="de-DE" sz="2000" dirty="0" err="1">
                <a:latin typeface="Arial" charset="0"/>
              </a:rPr>
              <a:t>each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round</a:t>
            </a:r>
            <a:endParaRPr lang="de-DE" sz="2000" b="1" dirty="0">
              <a:latin typeface="Arial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400" b="1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de-DE" sz="2400" b="1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de-DE" sz="2400" b="1" dirty="0">
                <a:latin typeface="Arial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sz="2000" dirty="0">
                <a:latin typeface="Arial" charset="0"/>
              </a:rPr>
              <a:t>DES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highly</a:t>
            </a:r>
            <a:r>
              <a:rPr lang="de-DE" sz="2000" dirty="0">
                <a:latin typeface="Arial" charset="0"/>
              </a:rPr>
              <a:t> resistent </a:t>
            </a:r>
            <a:r>
              <a:rPr lang="de-DE" sz="2000" dirty="0" err="1">
                <a:latin typeface="Arial" charset="0"/>
              </a:rPr>
              <a:t>to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both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i="1" dirty="0">
                <a:latin typeface="Arial" charset="0"/>
              </a:rPr>
              <a:t>differential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and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i="1" dirty="0">
                <a:latin typeface="Arial" charset="0"/>
              </a:rPr>
              <a:t>linear </a:t>
            </a:r>
            <a:r>
              <a:rPr lang="de-DE" sz="2000" i="1" dirty="0" err="1">
                <a:latin typeface="Arial" charset="0"/>
              </a:rPr>
              <a:t>cryptanalysis</a:t>
            </a:r>
            <a:r>
              <a:rPr lang="de-DE" sz="2000" dirty="0">
                <a:latin typeface="Arial" charset="0"/>
              </a:rPr>
              <a:t>, </a:t>
            </a:r>
            <a:r>
              <a:rPr lang="de-DE" sz="2000" dirty="0" err="1">
                <a:latin typeface="Arial" charset="0"/>
              </a:rPr>
              <a:t>which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have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been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published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years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later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than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</a:t>
            </a:r>
            <a:r>
              <a:rPr lang="de-DE" sz="2000" dirty="0">
                <a:latin typeface="Arial" charset="0"/>
              </a:rPr>
              <a:t> DES. This </a:t>
            </a:r>
            <a:r>
              <a:rPr lang="de-DE" sz="2000" dirty="0" err="1">
                <a:latin typeface="Arial" charset="0"/>
              </a:rPr>
              <a:t>means</a:t>
            </a:r>
            <a:r>
              <a:rPr lang="de-DE" sz="2000" dirty="0">
                <a:latin typeface="Arial" charset="0"/>
              </a:rPr>
              <a:t> IBM </a:t>
            </a:r>
            <a:r>
              <a:rPr lang="de-DE" sz="2000" dirty="0" err="1">
                <a:latin typeface="Arial" charset="0"/>
              </a:rPr>
              <a:t>and</a:t>
            </a:r>
            <a:r>
              <a:rPr lang="de-DE" sz="2000" dirty="0">
                <a:latin typeface="Arial" charset="0"/>
              </a:rPr>
              <a:t> NSA </a:t>
            </a:r>
            <a:r>
              <a:rPr lang="de-DE" sz="2000" dirty="0" err="1">
                <a:latin typeface="Arial" charset="0"/>
              </a:rPr>
              <a:t>had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been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aware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of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these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attacks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for</a:t>
            </a:r>
            <a:r>
              <a:rPr lang="de-DE" sz="2000" dirty="0">
                <a:latin typeface="Arial" charset="0"/>
              </a:rPr>
              <a:t> 15 </a:t>
            </a:r>
            <a:r>
              <a:rPr lang="de-DE" sz="2000" dirty="0" err="1">
                <a:latin typeface="Arial" charset="0"/>
              </a:rPr>
              <a:t>years</a:t>
            </a:r>
            <a:r>
              <a:rPr lang="de-DE" sz="2000" dirty="0">
                <a:latin typeface="Arial" charset="0"/>
              </a:rPr>
              <a:t>!</a:t>
            </a:r>
            <a:br>
              <a:rPr lang="de-DE" sz="2000" dirty="0">
                <a:latin typeface="Arial" charset="0"/>
              </a:rPr>
            </a:br>
            <a:r>
              <a:rPr lang="de-DE" sz="2000" dirty="0">
                <a:latin typeface="Arial" charset="0"/>
              </a:rPr>
              <a:t>So </a:t>
            </a:r>
            <a:r>
              <a:rPr lang="de-DE" sz="2000" dirty="0" err="1">
                <a:latin typeface="Arial" charset="0"/>
              </a:rPr>
              <a:t>far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there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is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no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known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analytical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attack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which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breaks</a:t>
            </a:r>
            <a:r>
              <a:rPr lang="de-DE" sz="2000" dirty="0">
                <a:latin typeface="Arial" charset="0"/>
              </a:rPr>
              <a:t> DES in </a:t>
            </a:r>
            <a:r>
              <a:rPr lang="de-DE" sz="2000" dirty="0" err="1">
                <a:latin typeface="Arial" charset="0"/>
              </a:rPr>
              <a:t>realistic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scenarios</a:t>
            </a:r>
            <a:r>
              <a:rPr lang="de-DE" sz="2000" dirty="0">
                <a:latin typeface="Arial" charset="0"/>
              </a:rPr>
              <a:t>.</a:t>
            </a:r>
          </a:p>
          <a:p>
            <a:pPr marL="304800" indent="-304800">
              <a:lnSpc>
                <a:spcPct val="120000"/>
              </a:lnSpc>
            </a:pPr>
            <a:endParaRPr lang="de-DE" sz="12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History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Attacks</a:t>
            </a:r>
            <a:r>
              <a:rPr lang="de-DE" dirty="0">
                <a:latin typeface="Arial" charset="0"/>
              </a:rPr>
              <a:t> on 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Group 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66713950"/>
              </p:ext>
            </p:extLst>
          </p:nvPr>
        </p:nvGraphicFramePr>
        <p:xfrm>
          <a:off x="0" y="1025525"/>
          <a:ext cx="9144000" cy="5791200"/>
        </p:xfrm>
        <a:graphic>
          <a:graphicData uri="http://schemas.openxmlformats.org/drawingml/2006/table">
            <a:tbl>
              <a:tblPr/>
              <a:tblGrid>
                <a:gridCol w="1239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04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Proposed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DES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Attack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Diffie &amp; Hellman, (under-)estimate the costs of a key search 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Biham &amp; Shamir propose differential cryptanalysis (2</a:t>
                      </a:r>
                      <a:r>
                        <a:rPr kumimoji="0" lang="de-DE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 </a:t>
                      </a: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chosen ciphertexts)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Mike Wiener proposes design of a very efficient key search machine: </a:t>
                      </a:r>
                      <a:b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 search requires 36h. Costs: $1.000.000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Matsui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proposes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linear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cryptanalysis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(2</a:t>
                      </a:r>
                      <a:r>
                        <a:rPr kumimoji="0" lang="de-DE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chosen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ciphertexts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Jun. 1997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 Challenge I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broken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4.5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distributed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Feb. 1998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 Challenge II--1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broken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39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distributed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Jul. 1998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 Challenge II--2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broken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Deep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Crack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built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Electronic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Frontier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Foundation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(EFF): 1800 ASICs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24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each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b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$250 000, 15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time 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56h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Challenge)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Jan. 1999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 Challenge III broken in 22h 15min </a:t>
                      </a:r>
                      <a:b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(distributed search assisted by </a:t>
                      </a:r>
                      <a:r>
                        <a:rPr kumimoji="0" lang="de-DE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Deep Crack</a:t>
                      </a: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2006-2008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Reconfigurable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COPACOBANA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at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Universities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Bochum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Kiel (Germany),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120 FPGAs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break DES in 6.4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avg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.) at a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of $10 000.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3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Triple DES – 3DES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" y="1492249"/>
            <a:ext cx="8778875" cy="5270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de-DE" sz="2200" dirty="0"/>
              <a:t>Triple </a:t>
            </a:r>
            <a:r>
              <a:rPr lang="de-DE" sz="2200" dirty="0" err="1"/>
              <a:t>encryption</a:t>
            </a:r>
            <a:r>
              <a:rPr lang="de-DE" sz="2200" dirty="0"/>
              <a:t> </a:t>
            </a:r>
            <a:r>
              <a:rPr lang="de-DE" sz="2200" dirty="0" err="1"/>
              <a:t>using</a:t>
            </a:r>
            <a:r>
              <a:rPr lang="de-DE" sz="2200" dirty="0"/>
              <a:t> DES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often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 in </a:t>
            </a:r>
            <a:r>
              <a:rPr lang="de-DE" sz="2200" dirty="0" err="1"/>
              <a:t>practice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extend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key</a:t>
            </a:r>
            <a:r>
              <a:rPr lang="de-DE" sz="2200" dirty="0"/>
              <a:t> </a:t>
            </a:r>
            <a:r>
              <a:rPr lang="de-DE" sz="2200" dirty="0" err="1"/>
              <a:t>length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DES </a:t>
            </a:r>
            <a:r>
              <a:rPr lang="de-DE" sz="2200" dirty="0" err="1"/>
              <a:t>to</a:t>
            </a:r>
            <a:r>
              <a:rPr lang="de-DE" sz="2200" dirty="0"/>
              <a:t> 168, 112, </a:t>
            </a:r>
            <a:r>
              <a:rPr lang="de-DE" sz="2200" dirty="0" err="1"/>
              <a:t>or</a:t>
            </a:r>
            <a:r>
              <a:rPr lang="de-DE" sz="2200" dirty="0"/>
              <a:t> 56 </a:t>
            </a:r>
            <a:r>
              <a:rPr lang="de-DE" sz="2200" dirty="0" err="1"/>
              <a:t>bits</a:t>
            </a:r>
            <a:r>
              <a:rPr lang="de-DE" sz="2200" dirty="0"/>
              <a:t>.</a:t>
            </a:r>
            <a:endParaRPr lang="de-DE" sz="2200" i="1" dirty="0"/>
          </a:p>
          <a:p>
            <a:pPr>
              <a:lnSpc>
                <a:spcPct val="110000"/>
              </a:lnSpc>
            </a:pPr>
            <a:endParaRPr lang="de-DE" sz="2200" dirty="0"/>
          </a:p>
          <a:p>
            <a:pPr>
              <a:lnSpc>
                <a:spcPct val="110000"/>
              </a:lnSpc>
            </a:pPr>
            <a:endParaRPr lang="de-DE" sz="2200" dirty="0"/>
          </a:p>
          <a:p>
            <a:pPr>
              <a:lnSpc>
                <a:spcPct val="110000"/>
              </a:lnSpc>
            </a:pPr>
            <a:endParaRPr lang="de-DE" sz="2200" dirty="0"/>
          </a:p>
          <a:p>
            <a:pPr>
              <a:lnSpc>
                <a:spcPct val="110000"/>
              </a:lnSpc>
            </a:pPr>
            <a:endParaRPr lang="de-DE" sz="2200" dirty="0"/>
          </a:p>
          <a:p>
            <a:pPr>
              <a:lnSpc>
                <a:spcPct val="110000"/>
              </a:lnSpc>
            </a:pPr>
            <a:endParaRPr lang="de-DE" sz="2200" dirty="0"/>
          </a:p>
          <a:p>
            <a:pPr>
              <a:lnSpc>
                <a:spcPct val="110000"/>
              </a:lnSpc>
            </a:pPr>
            <a:endParaRPr lang="de-DE" sz="1100" dirty="0"/>
          </a:p>
          <a:p>
            <a:pPr>
              <a:lnSpc>
                <a:spcPct val="110000"/>
              </a:lnSpc>
            </a:pPr>
            <a:r>
              <a:rPr lang="de-DE" sz="2200" dirty="0"/>
              <a:t>Alternative </a:t>
            </a:r>
            <a:r>
              <a:rPr lang="de-DE" sz="2200" dirty="0" err="1"/>
              <a:t>version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/>
              <a:t>3DES:</a:t>
            </a:r>
          </a:p>
          <a:p>
            <a:pPr>
              <a:lnSpc>
                <a:spcPct val="110000"/>
              </a:lnSpc>
            </a:pPr>
            <a:r>
              <a:rPr lang="de-DE" sz="2200" dirty="0"/>
              <a:t>Advantage: </a:t>
            </a:r>
          </a:p>
          <a:p>
            <a:pPr lvl="1">
              <a:lnSpc>
                <a:spcPct val="110000"/>
              </a:lnSpc>
            </a:pPr>
            <a:r>
              <a:rPr lang="de-DE" sz="2200" i="1" dirty="0"/>
              <a:t>k</a:t>
            </a:r>
            <a:r>
              <a:rPr lang="de-DE" sz="2200" i="1" baseline="-25000" dirty="0"/>
              <a:t>1</a:t>
            </a:r>
            <a:r>
              <a:rPr lang="de-DE" sz="2200" dirty="0"/>
              <a:t>=</a:t>
            </a:r>
            <a:r>
              <a:rPr lang="de-DE" sz="2200" i="1" dirty="0"/>
              <a:t>k</a:t>
            </a:r>
            <a:r>
              <a:rPr lang="de-DE" sz="2200" i="1" baseline="-25000" dirty="0"/>
              <a:t>2</a:t>
            </a:r>
            <a:r>
              <a:rPr lang="de-DE" sz="2200" dirty="0"/>
              <a:t>=</a:t>
            </a:r>
            <a:r>
              <a:rPr lang="de-DE" sz="2200" i="1" dirty="0"/>
              <a:t>k</a:t>
            </a:r>
            <a:r>
              <a:rPr lang="de-DE" sz="2200" i="1" baseline="-25000" dirty="0"/>
              <a:t>3</a:t>
            </a:r>
            <a:r>
              <a:rPr lang="de-DE" sz="2200" dirty="0"/>
              <a:t> </a:t>
            </a:r>
            <a:r>
              <a:rPr lang="de-DE" sz="2200" dirty="0" err="1"/>
              <a:t>performs</a:t>
            </a:r>
            <a:r>
              <a:rPr lang="de-DE" sz="2200" dirty="0"/>
              <a:t> </a:t>
            </a:r>
            <a:r>
              <a:rPr lang="de-DE" sz="2200" dirty="0" err="1"/>
              <a:t>single</a:t>
            </a:r>
            <a:r>
              <a:rPr lang="de-DE" sz="2200" dirty="0"/>
              <a:t> DES </a:t>
            </a:r>
            <a:r>
              <a:rPr lang="de-DE" sz="2200" dirty="0" err="1"/>
              <a:t>encryption</a:t>
            </a:r>
            <a:endParaRPr lang="de-DE" sz="2200" dirty="0"/>
          </a:p>
          <a:p>
            <a:pPr lvl="1">
              <a:lnSpc>
                <a:spcPct val="110000"/>
              </a:lnSpc>
            </a:pPr>
            <a:r>
              <a:rPr lang="en-US" sz="2200" i="1" dirty="0"/>
              <a:t>k</a:t>
            </a:r>
            <a:r>
              <a:rPr lang="en-US" sz="2200" i="1" baseline="-25000" dirty="0"/>
              <a:t>1</a:t>
            </a:r>
            <a:r>
              <a:rPr lang="en-US" sz="2200" dirty="0"/>
              <a:t> and </a:t>
            </a:r>
            <a:r>
              <a:rPr lang="en-US" sz="2200" i="1" dirty="0"/>
              <a:t>k</a:t>
            </a:r>
            <a:r>
              <a:rPr lang="en-US" sz="2200" i="1" baseline="-25000" dirty="0"/>
              <a:t>2</a:t>
            </a:r>
            <a:r>
              <a:rPr lang="en-US" sz="2200" dirty="0"/>
              <a:t> are independent, and </a:t>
            </a:r>
            <a:r>
              <a:rPr lang="de-DE" sz="2200" i="1" dirty="0"/>
              <a:t>k</a:t>
            </a:r>
            <a:r>
              <a:rPr lang="de-DE" sz="2200" i="1" baseline="-25000" dirty="0"/>
              <a:t>1</a:t>
            </a:r>
            <a:r>
              <a:rPr lang="de-DE" sz="2200" dirty="0"/>
              <a:t>=</a:t>
            </a:r>
            <a:r>
              <a:rPr lang="de-DE" sz="2200" i="1" dirty="0"/>
              <a:t>k</a:t>
            </a:r>
            <a:r>
              <a:rPr lang="de-DE" sz="2200" i="1" baseline="-25000" dirty="0"/>
              <a:t>3</a:t>
            </a:r>
            <a:r>
              <a:rPr lang="de-DE" sz="2200" dirty="0"/>
              <a:t> </a:t>
            </a:r>
            <a:r>
              <a:rPr lang="en-US" sz="2200" baseline="-25000" dirty="0"/>
              <a:t>, </a:t>
            </a:r>
            <a:r>
              <a:rPr lang="en-US" sz="2200" dirty="0"/>
              <a:t>i.e., 2DES</a:t>
            </a:r>
            <a:endParaRPr lang="de-DE" sz="2200" dirty="0"/>
          </a:p>
          <a:p>
            <a:pPr>
              <a:lnSpc>
                <a:spcPct val="110000"/>
              </a:lnSpc>
            </a:pPr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practical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known</a:t>
            </a:r>
            <a:r>
              <a:rPr lang="de-DE" sz="2200" dirty="0"/>
              <a:t> </a:t>
            </a:r>
            <a:r>
              <a:rPr lang="de-DE" sz="2200" dirty="0" err="1"/>
              <a:t>today</a:t>
            </a:r>
            <a:r>
              <a:rPr lang="de-DE" sz="2200" dirty="0"/>
              <a:t>.</a:t>
            </a:r>
          </a:p>
          <a:p>
            <a:pPr>
              <a:lnSpc>
                <a:spcPct val="110000"/>
              </a:lnSpc>
            </a:pPr>
            <a:r>
              <a:rPr lang="de-DE" sz="2200" dirty="0" err="1"/>
              <a:t>Used</a:t>
            </a:r>
            <a:r>
              <a:rPr lang="de-DE" sz="2200" dirty="0"/>
              <a:t> in </a:t>
            </a:r>
            <a:r>
              <a:rPr lang="de-DE" sz="2200" dirty="0" err="1"/>
              <a:t>many</a:t>
            </a:r>
            <a:r>
              <a:rPr lang="de-DE" sz="2200" dirty="0"/>
              <a:t> </a:t>
            </a:r>
            <a:r>
              <a:rPr lang="de-DE" sz="2200" dirty="0" err="1"/>
              <a:t>legacy</a:t>
            </a:r>
            <a:r>
              <a:rPr lang="de-DE" sz="2200" dirty="0"/>
              <a:t> </a:t>
            </a:r>
            <a:r>
              <a:rPr lang="de-DE" sz="2200" dirty="0" err="1"/>
              <a:t>applications</a:t>
            </a:r>
            <a:r>
              <a:rPr lang="de-DE" sz="2200" dirty="0"/>
              <a:t>, i.e., in </a:t>
            </a:r>
            <a:r>
              <a:rPr lang="de-DE" sz="2200" dirty="0" err="1"/>
              <a:t>banking</a:t>
            </a:r>
            <a:r>
              <a:rPr lang="de-DE" sz="2200" dirty="0"/>
              <a:t> </a:t>
            </a:r>
            <a:r>
              <a:rPr lang="de-DE" sz="2200" dirty="0" err="1"/>
              <a:t>systems</a:t>
            </a:r>
            <a:r>
              <a:rPr lang="de-DE" sz="2200" dirty="0"/>
              <a:t>.</a:t>
            </a:r>
            <a:endParaRPr lang="de-DE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4724" y="2285137"/>
            <a:ext cx="3662176" cy="384048"/>
          </a:xfrm>
          <a:prstGeom prst="rect">
            <a:avLst/>
          </a:prstGeom>
        </p:spPr>
      </p:pic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0090" y="4124321"/>
            <a:ext cx="3756072" cy="548640"/>
          </a:xfrm>
          <a:prstGeom prst="rect">
            <a:avLst/>
          </a:prstGeom>
          <a:noFill/>
        </p:spPr>
      </p:pic>
      <p:pic>
        <p:nvPicPr>
          <p:cNvPr id="8" name="Picture 7" descr="3D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02" y="2651394"/>
            <a:ext cx="49504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Overview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4940691"/>
            <a:ext cx="8229600" cy="1587801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>
                <a:latin typeface="Arial" charset="0"/>
              </a:rPr>
              <a:t>Encrypts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blocks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64 </a:t>
            </a:r>
            <a:r>
              <a:rPr lang="de-DE" b="1" dirty="0" err="1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a </a:t>
            </a:r>
            <a:r>
              <a:rPr lang="de-DE" b="1" dirty="0" err="1">
                <a:latin typeface="Arial" charset="0"/>
              </a:rPr>
              <a:t>key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56 </a:t>
            </a:r>
            <a:r>
              <a:rPr lang="de-DE" b="1" dirty="0" err="1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b="1" dirty="0" err="1">
                <a:latin typeface="Arial" charset="0"/>
              </a:rPr>
              <a:t>Symmetric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cipher</a:t>
            </a:r>
            <a:r>
              <a:rPr lang="de-DE" dirty="0">
                <a:latin typeface="Arial" charset="0"/>
              </a:rPr>
              <a:t>: </a:t>
            </a:r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same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for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encryption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decryption</a:t>
            </a:r>
            <a:endParaRPr lang="de-DE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>
                <a:latin typeface="Arial" charset="0"/>
              </a:rPr>
              <a:t>16 </a:t>
            </a:r>
            <a:r>
              <a:rPr lang="de-DE" b="1" dirty="0" err="1">
                <a:latin typeface="Arial" charset="0"/>
              </a:rPr>
              <a:t>rounds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which</a:t>
            </a:r>
            <a:r>
              <a:rPr lang="de-DE" dirty="0">
                <a:latin typeface="Arial" charset="0"/>
              </a:rPr>
              <a:t> all </a:t>
            </a:r>
            <a:r>
              <a:rPr lang="de-DE" dirty="0" err="1">
                <a:latin typeface="Arial" charset="0"/>
              </a:rPr>
              <a:t>perform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identical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operation</a:t>
            </a:r>
            <a:endParaRPr lang="de-DE" dirty="0">
              <a:latin typeface="Arial" charset="0"/>
            </a:endParaRPr>
          </a:p>
          <a:p>
            <a:r>
              <a:rPr lang="de-DE" b="1" dirty="0">
                <a:latin typeface="Arial" charset="0"/>
              </a:rPr>
              <a:t>Different </a:t>
            </a:r>
            <a:r>
              <a:rPr lang="de-DE" b="1" dirty="0" err="1">
                <a:latin typeface="Arial" charset="0"/>
              </a:rPr>
              <a:t>subkey</a:t>
            </a:r>
            <a:r>
              <a:rPr lang="de-DE" dirty="0">
                <a:latin typeface="Arial" charset="0"/>
              </a:rPr>
              <a:t> in </a:t>
            </a:r>
            <a:r>
              <a:rPr lang="de-DE" dirty="0" err="1">
                <a:latin typeface="Arial" charset="0"/>
              </a:rPr>
              <a:t>each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round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derived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from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main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endParaRPr lang="de-DE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93480" y="437294"/>
            <a:ext cx="6559550" cy="5162550"/>
            <a:chOff x="2339975" y="200025"/>
            <a:chExt cx="6559550" cy="5162550"/>
          </a:xfrm>
        </p:grpSpPr>
        <p:pic>
          <p:nvPicPr>
            <p:cNvPr id="6" name="Picture 41" descr="des_block"/>
            <p:cNvPicPr>
              <a:picLocks noGrp="1" noChangeAspect="1" noChangeArrowheads="1"/>
            </p:cNvPicPr>
            <p:nvPr>
              <p:ph sz="half" idx="4294967295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39975" y="1125538"/>
              <a:ext cx="2422525" cy="2592387"/>
            </a:xfrm>
            <a:prstGeom prst="rect">
              <a:avLst/>
            </a:prstGeom>
            <a:noFill/>
          </p:spPr>
        </p:pic>
        <p:pic>
          <p:nvPicPr>
            <p:cNvPr id="7" name="Picture 49" descr="des_prin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200025"/>
              <a:ext cx="2382837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V="1">
              <a:off x="3995738" y="836613"/>
              <a:ext cx="2447925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3924300" y="2924175"/>
              <a:ext cx="2519363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4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Alternatives </a:t>
            </a:r>
            <a:r>
              <a:rPr lang="de-DE" dirty="0" err="1">
                <a:latin typeface="Arial" charset="0"/>
              </a:rPr>
              <a:t>to</a:t>
            </a:r>
            <a:r>
              <a:rPr lang="de-DE" dirty="0">
                <a:latin typeface="Arial" charset="0"/>
              </a:rPr>
              <a:t> 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Group 8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55694807"/>
              </p:ext>
            </p:extLst>
          </p:nvPr>
        </p:nvGraphicFramePr>
        <p:xfrm>
          <a:off x="95249" y="1719005"/>
          <a:ext cx="8884636" cy="4357690"/>
        </p:xfrm>
        <a:graphic>
          <a:graphicData uri="http://schemas.openxmlformats.org/drawingml/2006/table">
            <a:tbl>
              <a:tblPr/>
              <a:tblGrid>
                <a:gridCol w="1927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156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978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7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I/O Bit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lengths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remarks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75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 / Rijndael</a:t>
                      </a: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128/192/256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 ''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replacement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'', </a:t>
                      </a:r>
                      <a:b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worldwide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Triple DES</a:t>
                      </a: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112 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conservative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choice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Mars</a:t>
                      </a: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128/192/256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 finalist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RC6</a:t>
                      </a: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128/192/256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 finalist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Serpent</a:t>
                      </a: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128/192/256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finalist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Twofish</a:t>
                      </a: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128/192/256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AES finalist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IDEA</a:t>
                      </a:r>
                    </a:p>
                  </a:txBody>
                  <a:tcPr marL="90000" marR="90000" marT="46807" marB="46807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Patented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till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2011)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D2DC3D-5A5A-BB4C-99EE-6AA53202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ea typeface="ＭＳ Ｐゴシック" panose="020B0600070205080204" pitchFamily="34" charset="-128"/>
              </a:rPr>
              <a:t>Lessons</a:t>
            </a:r>
            <a:r>
              <a:rPr lang="de-DE" altLang="en-US" dirty="0">
                <a:ea typeface="ＭＳ Ｐゴシック" panose="020B0600070205080204" pitchFamily="34" charset="-128"/>
              </a:rPr>
              <a:t> </a:t>
            </a:r>
            <a:r>
              <a:rPr lang="de-DE" altLang="en-US" dirty="0" err="1">
                <a:ea typeface="ＭＳ Ｐゴシック" panose="020B0600070205080204" pitchFamily="34" charset="-128"/>
              </a:rPr>
              <a:t>Learned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EB9D58-B2B9-884A-9B05-771E8681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8275"/>
            <a:ext cx="8382000" cy="486629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3500" dirty="0">
                <a:ea typeface="ＭＳ Ｐゴシック" panose="020B0600070205080204" pitchFamily="34" charset="-128"/>
              </a:rPr>
              <a:t>DES was the dominant symmetric encryption algorithm from the mid-1970s to the mid-1990s. Since 56-bit keys are no longer secure, the Advanced Encryption Standard (AES) was created.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Standard DES with 56-bit key length can be broken relatively easily nowadays through an exhaustive key search.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DES is quite robust against known analytical attacks: In practice it is very difficult to break the cipher with differential        or linear cryptanalysis.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By encrypting with DES three times in a row, triple DES (3DES) is created, against which no practical attack is currently known.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The </a:t>
            </a:r>
            <a:r>
              <a:rPr lang="ja-JP" altLang="en-US" sz="3500" dirty="0">
                <a:ea typeface="ＭＳ Ｐゴシック" panose="020B0600070205080204" pitchFamily="34" charset="-128"/>
              </a:rPr>
              <a:t>“</a:t>
            </a:r>
            <a:r>
              <a:rPr lang="en-US" altLang="ja-JP" sz="3500" dirty="0">
                <a:ea typeface="ＭＳ Ｐゴシック" panose="020B0600070205080204" pitchFamily="34" charset="-128"/>
              </a:rPr>
              <a:t>default</a:t>
            </a:r>
            <a:r>
              <a:rPr lang="ja-JP" altLang="en-US" sz="3500" dirty="0">
                <a:ea typeface="ＭＳ Ｐゴシック" panose="020B0600070205080204" pitchFamily="34" charset="-128"/>
              </a:rPr>
              <a:t>”</a:t>
            </a:r>
            <a:r>
              <a:rPr lang="en-US" altLang="ja-JP" sz="3500" dirty="0">
                <a:ea typeface="ＭＳ Ｐゴシック" panose="020B0600070205080204" pitchFamily="34" charset="-128"/>
              </a:rPr>
              <a:t> symmetric cipher is nowadays often AES. In addition, the other four AES finalist ciphers all seem very secure and efficient.</a:t>
            </a:r>
            <a:endParaRPr lang="en-US" altLang="en-US" sz="35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629346-A44E-1740-A5FB-87289DF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Key Schedule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235739" cy="4525963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Arial" charset="0"/>
              </a:rPr>
              <a:t>Derives</a:t>
            </a:r>
            <a:r>
              <a:rPr lang="de-DE" sz="2400" dirty="0">
                <a:latin typeface="Arial" charset="0"/>
              </a:rPr>
              <a:t> 16 </a:t>
            </a:r>
            <a:r>
              <a:rPr lang="de-DE" sz="2400" dirty="0" err="1">
                <a:latin typeface="Arial" charset="0"/>
              </a:rPr>
              <a:t>round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keys</a:t>
            </a:r>
            <a:r>
              <a:rPr lang="de-DE" sz="2400" dirty="0">
                <a:latin typeface="Arial" charset="0"/>
              </a:rPr>
              <a:t> (</a:t>
            </a:r>
            <a:r>
              <a:rPr lang="de-DE" sz="2400" dirty="0" err="1">
                <a:latin typeface="Arial" charset="0"/>
              </a:rPr>
              <a:t>or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 err="1">
                <a:latin typeface="Arial" charset="0"/>
              </a:rPr>
              <a:t>subkeys</a:t>
            </a:r>
            <a:r>
              <a:rPr lang="de-DE" sz="2400" dirty="0">
                <a:latin typeface="Arial" charset="0"/>
              </a:rPr>
              <a:t>) </a:t>
            </a:r>
            <a:r>
              <a:rPr lang="de-DE" sz="2400" i="1" dirty="0" err="1">
                <a:latin typeface="Arial" charset="0"/>
              </a:rPr>
              <a:t>k</a:t>
            </a:r>
            <a:r>
              <a:rPr lang="de-DE" sz="2400" i="1" baseline="-25000" dirty="0" err="1">
                <a:latin typeface="Arial" charset="0"/>
              </a:rPr>
              <a:t>i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of</a:t>
            </a:r>
            <a:r>
              <a:rPr lang="de-DE" sz="2400" dirty="0">
                <a:latin typeface="Arial" charset="0"/>
              </a:rPr>
              <a:t> 48 </a:t>
            </a:r>
            <a:r>
              <a:rPr lang="de-DE" sz="2400" dirty="0" err="1">
                <a:latin typeface="Arial" charset="0"/>
              </a:rPr>
              <a:t>bits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each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from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original 56 </a:t>
            </a:r>
            <a:r>
              <a:rPr lang="de-DE" sz="2400" dirty="0" err="1">
                <a:latin typeface="Arial" charset="0"/>
              </a:rPr>
              <a:t>bit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key</a:t>
            </a:r>
            <a:r>
              <a:rPr lang="de-DE" sz="2400" dirty="0">
                <a:latin typeface="Arial" charset="0"/>
              </a:rPr>
              <a:t>.</a:t>
            </a:r>
          </a:p>
          <a:p>
            <a:r>
              <a:rPr lang="de-DE" sz="2400" dirty="0">
                <a:latin typeface="Arial" charset="0"/>
              </a:rPr>
              <a:t>The </a:t>
            </a:r>
            <a:r>
              <a:rPr lang="de-DE" sz="2400" dirty="0" err="1">
                <a:latin typeface="Arial" charset="0"/>
              </a:rPr>
              <a:t>input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key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size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of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DES </a:t>
            </a:r>
            <a:r>
              <a:rPr lang="de-DE" sz="2400" dirty="0" err="1">
                <a:latin typeface="Arial" charset="0"/>
              </a:rPr>
              <a:t>is</a:t>
            </a:r>
            <a:r>
              <a:rPr lang="de-DE" sz="2400" dirty="0">
                <a:latin typeface="Arial" charset="0"/>
              </a:rPr>
              <a:t> 64 </a:t>
            </a:r>
            <a:r>
              <a:rPr lang="de-DE" sz="2400" dirty="0" err="1">
                <a:latin typeface="Arial" charset="0"/>
              </a:rPr>
              <a:t>bit</a:t>
            </a:r>
            <a:r>
              <a:rPr lang="de-DE" sz="2400" dirty="0">
                <a:latin typeface="Arial" charset="0"/>
              </a:rPr>
              <a:t>: </a:t>
            </a:r>
            <a:r>
              <a:rPr lang="de-DE" sz="2400" b="1" dirty="0">
                <a:latin typeface="Arial" charset="0"/>
              </a:rPr>
              <a:t>56 </a:t>
            </a:r>
            <a:r>
              <a:rPr lang="de-DE" sz="2400" b="1" dirty="0" err="1">
                <a:latin typeface="Arial" charset="0"/>
              </a:rPr>
              <a:t>bit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key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and</a:t>
            </a:r>
            <a:r>
              <a:rPr lang="de-DE" sz="2400" dirty="0">
                <a:latin typeface="Arial" charset="0"/>
              </a:rPr>
              <a:t> 8 </a:t>
            </a:r>
            <a:r>
              <a:rPr lang="de-DE" sz="2400" dirty="0" err="1">
                <a:latin typeface="Arial" charset="0"/>
              </a:rPr>
              <a:t>bit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parity</a:t>
            </a:r>
            <a:r>
              <a:rPr lang="de-DE" sz="2400" dirty="0">
                <a:latin typeface="Arial" charset="0"/>
              </a:rPr>
              <a:t>:</a:t>
            </a:r>
            <a:br>
              <a:rPr lang="de-DE" sz="2400" dirty="0">
                <a:latin typeface="Arial" charset="0"/>
              </a:rPr>
            </a:br>
            <a:endParaRPr lang="de-DE" sz="2400" dirty="0">
              <a:latin typeface="Arial" charset="0"/>
            </a:endParaRPr>
          </a:p>
          <a:p>
            <a:endParaRPr lang="de-DE" sz="2400" dirty="0">
              <a:latin typeface="Arial" charset="0"/>
            </a:endParaRPr>
          </a:p>
          <a:p>
            <a:endParaRPr lang="de-DE" sz="2400" dirty="0">
              <a:latin typeface="Arial" charset="0"/>
            </a:endParaRPr>
          </a:p>
          <a:p>
            <a:endParaRPr lang="de-DE" sz="2400" dirty="0">
              <a:latin typeface="Arial" charset="0"/>
            </a:endParaRPr>
          </a:p>
          <a:p>
            <a:endParaRPr lang="de-DE" sz="2400" dirty="0">
              <a:latin typeface="Arial" charset="0"/>
            </a:endParaRPr>
          </a:p>
          <a:p>
            <a:endParaRPr lang="en-US" sz="2400" dirty="0"/>
          </a:p>
        </p:txBody>
      </p:sp>
      <p:pic>
        <p:nvPicPr>
          <p:cNvPr id="4" name="Picture 49" descr="des_pri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71" y="1431268"/>
            <a:ext cx="16882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76512" y="2344737"/>
            <a:ext cx="928967" cy="178534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>
            <a:off x="7235739" y="1309078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2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691531"/>
            <a:ext cx="6450838" cy="2286000"/>
          </a:xfrm>
          <a:prstGeom prst="rect">
            <a:avLst/>
          </a:prstGeom>
          <a:noFill/>
        </p:spPr>
      </p:pic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648325" y="2288908"/>
            <a:ext cx="1587414" cy="68388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Key Schedule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235739" cy="4525963"/>
          </a:xfrm>
        </p:spPr>
        <p:txBody>
          <a:bodyPr>
            <a:normAutofit/>
          </a:bodyPr>
          <a:lstStyle/>
          <a:p>
            <a:r>
              <a:rPr lang="de-DE" sz="2400" b="1" dirty="0" err="1">
                <a:latin typeface="Arial" charset="0"/>
              </a:rPr>
              <a:t>Parity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bits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are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removed</a:t>
            </a:r>
            <a:r>
              <a:rPr lang="de-DE" sz="2400" dirty="0">
                <a:latin typeface="Arial" charset="0"/>
              </a:rPr>
              <a:t> in a </a:t>
            </a:r>
            <a:r>
              <a:rPr lang="de-DE" sz="2400" dirty="0" err="1">
                <a:latin typeface="Arial" charset="0"/>
              </a:rPr>
              <a:t>first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permuted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choice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>
                <a:latin typeface="Arial" charset="0"/>
              </a:rPr>
              <a:t>PC-1</a:t>
            </a:r>
            <a:r>
              <a:rPr lang="de-DE" sz="2400" dirty="0">
                <a:latin typeface="Arial" charset="0"/>
              </a:rPr>
              <a:t> (</a:t>
            </a:r>
            <a:r>
              <a:rPr lang="de-DE" sz="2400" dirty="0" err="1">
                <a:latin typeface="Arial" charset="0"/>
              </a:rPr>
              <a:t>note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that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bits</a:t>
            </a:r>
            <a:r>
              <a:rPr lang="de-DE" sz="2400" dirty="0">
                <a:latin typeface="Arial" charset="0"/>
              </a:rPr>
              <a:t> 8, 16, 24, 32, 40, 48, 56 </a:t>
            </a:r>
            <a:r>
              <a:rPr lang="de-DE" sz="2400" dirty="0" err="1">
                <a:latin typeface="Arial" charset="0"/>
              </a:rPr>
              <a:t>and</a:t>
            </a:r>
            <a:r>
              <a:rPr lang="de-DE" sz="2400" dirty="0">
                <a:latin typeface="Arial" charset="0"/>
              </a:rPr>
              <a:t> 64 </a:t>
            </a:r>
            <a:r>
              <a:rPr lang="de-DE" sz="2400" dirty="0" err="1">
                <a:latin typeface="Arial" charset="0"/>
              </a:rPr>
              <a:t>are</a:t>
            </a:r>
            <a:r>
              <a:rPr lang="de-DE" sz="2400" dirty="0">
                <a:latin typeface="Arial" charset="0"/>
              </a:rPr>
              <a:t> not </a:t>
            </a:r>
            <a:r>
              <a:rPr lang="de-DE" sz="2400" dirty="0" err="1">
                <a:latin typeface="Arial" charset="0"/>
              </a:rPr>
              <a:t>used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at</a:t>
            </a:r>
            <a:r>
              <a:rPr lang="de-DE" sz="2400" dirty="0">
                <a:latin typeface="Arial" charset="0"/>
              </a:rPr>
              <a:t> all)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095" y="3832225"/>
            <a:ext cx="5160670" cy="1828800"/>
          </a:xfrm>
          <a:prstGeom prst="rect">
            <a:avLst/>
          </a:prstGeom>
          <a:noFill/>
        </p:spPr>
      </p:pic>
      <p:pic>
        <p:nvPicPr>
          <p:cNvPr id="9" name="Picture 2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00" y="3295121"/>
            <a:ext cx="314269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0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Key Schedule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100"/>
            <a:ext cx="4870287" cy="4525963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charset="0"/>
              </a:rPr>
              <a:t>Split </a:t>
            </a:r>
            <a:r>
              <a:rPr lang="de-DE" sz="2400" dirty="0" err="1">
                <a:latin typeface="Arial" charset="0"/>
              </a:rPr>
              <a:t>key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into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two</a:t>
            </a:r>
            <a:r>
              <a:rPr lang="de-DE" sz="2400" dirty="0">
                <a:latin typeface="Arial" charset="0"/>
              </a:rPr>
              <a:t> 28-bit </a:t>
            </a:r>
            <a:r>
              <a:rPr lang="de-DE" sz="2400" dirty="0" err="1">
                <a:latin typeface="Arial" charset="0"/>
              </a:rPr>
              <a:t>halves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>
                <a:latin typeface="Arial" charset="0"/>
              </a:rPr>
              <a:t>C</a:t>
            </a:r>
            <a:r>
              <a:rPr lang="de-DE" sz="2400" i="1" baseline="-25000" dirty="0">
                <a:latin typeface="Arial" charset="0"/>
              </a:rPr>
              <a:t>0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and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i="1" dirty="0">
                <a:latin typeface="Arial" charset="0"/>
              </a:rPr>
              <a:t>D</a:t>
            </a:r>
            <a:r>
              <a:rPr lang="de-DE" sz="2400" i="1" baseline="-25000" dirty="0">
                <a:latin typeface="Arial" charset="0"/>
              </a:rPr>
              <a:t>0</a:t>
            </a:r>
          </a:p>
          <a:p>
            <a:pPr marL="0" indent="0">
              <a:buNone/>
            </a:pPr>
            <a:endParaRPr lang="de-DE" sz="1100" dirty="0">
              <a:latin typeface="Arial" charset="0"/>
            </a:endParaRPr>
          </a:p>
          <a:p>
            <a:r>
              <a:rPr lang="de-DE" sz="2400" dirty="0">
                <a:latin typeface="Arial" charset="0"/>
              </a:rPr>
              <a:t>In </a:t>
            </a:r>
            <a:r>
              <a:rPr lang="de-DE" sz="2400" b="1" dirty="0" err="1">
                <a:latin typeface="Arial" charset="0"/>
              </a:rPr>
              <a:t>rounds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i="1" dirty="0">
                <a:latin typeface="Arial" charset="0"/>
              </a:rPr>
              <a:t>i</a:t>
            </a:r>
            <a:r>
              <a:rPr lang="de-DE" sz="2400" b="1" dirty="0">
                <a:latin typeface="Arial" charset="0"/>
              </a:rPr>
              <a:t> = 1</a:t>
            </a:r>
            <a:r>
              <a:rPr lang="de-DE" sz="2400" b="1" i="1" dirty="0">
                <a:latin typeface="Arial" charset="0"/>
              </a:rPr>
              <a:t>, </a:t>
            </a:r>
            <a:r>
              <a:rPr lang="de-DE" sz="2400" b="1" dirty="0">
                <a:latin typeface="Arial" charset="0"/>
              </a:rPr>
              <a:t>2</a:t>
            </a:r>
            <a:r>
              <a:rPr lang="de-DE" sz="2400" b="1" i="1" dirty="0">
                <a:latin typeface="Arial" charset="0"/>
              </a:rPr>
              <a:t>, </a:t>
            </a:r>
            <a:r>
              <a:rPr lang="de-DE" sz="2400" b="1" dirty="0">
                <a:latin typeface="Arial" charset="0"/>
              </a:rPr>
              <a:t>9</a:t>
            </a:r>
            <a:r>
              <a:rPr lang="de-DE" sz="2400" b="1" i="1" dirty="0">
                <a:latin typeface="Arial" charset="0"/>
              </a:rPr>
              <a:t> ,</a:t>
            </a:r>
            <a:r>
              <a:rPr lang="de-DE" sz="2400" b="1" dirty="0">
                <a:latin typeface="Arial" charset="0"/>
              </a:rPr>
              <a:t>16,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two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halves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are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each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rotated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left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one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bit</a:t>
            </a:r>
            <a:r>
              <a:rPr lang="de-DE" sz="2400" dirty="0">
                <a:latin typeface="Arial" charset="0"/>
              </a:rPr>
              <a:t>.</a:t>
            </a:r>
          </a:p>
          <a:p>
            <a:endParaRPr lang="de-DE" sz="1100" dirty="0">
              <a:latin typeface="Arial" charset="0"/>
            </a:endParaRPr>
          </a:p>
          <a:p>
            <a:r>
              <a:rPr lang="de-DE" sz="2400" dirty="0">
                <a:latin typeface="Arial" charset="0"/>
              </a:rPr>
              <a:t>In </a:t>
            </a:r>
            <a:r>
              <a:rPr lang="de-DE" sz="2400" b="1" dirty="0">
                <a:latin typeface="Arial" charset="0"/>
              </a:rPr>
              <a:t>all </a:t>
            </a:r>
            <a:r>
              <a:rPr lang="de-DE" sz="2400" b="1" dirty="0" err="1">
                <a:latin typeface="Arial" charset="0"/>
              </a:rPr>
              <a:t>other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rounds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where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the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two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halves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are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each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rotated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left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dirty="0" err="1">
                <a:latin typeface="Arial" charset="0"/>
              </a:rPr>
              <a:t>by</a:t>
            </a:r>
            <a:r>
              <a:rPr lang="de-DE" sz="2400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two</a:t>
            </a:r>
            <a:r>
              <a:rPr lang="de-DE" sz="2400" b="1" dirty="0">
                <a:latin typeface="Arial" charset="0"/>
              </a:rPr>
              <a:t> </a:t>
            </a:r>
            <a:r>
              <a:rPr lang="de-DE" sz="2400" b="1" dirty="0" err="1">
                <a:latin typeface="Arial" charset="0"/>
              </a:rPr>
              <a:t>bits</a:t>
            </a:r>
            <a:r>
              <a:rPr lang="de-DE" sz="2400" dirty="0">
                <a:latin typeface="Arial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7" descr="sched_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0550" y="96293"/>
            <a:ext cx="4410505" cy="6300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77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Key Schedule (4)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7" descr="sched_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0550" y="96293"/>
            <a:ext cx="4410505" cy="6300216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721661"/>
            <a:ext cx="4897821" cy="3428405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Arial" charset="0"/>
              </a:rPr>
              <a:t>In </a:t>
            </a:r>
            <a:r>
              <a:rPr lang="de-DE" sz="2200" dirty="0" err="1">
                <a:latin typeface="Arial" charset="0"/>
              </a:rPr>
              <a:t>each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round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i="1" dirty="0">
                <a:latin typeface="Arial" charset="0"/>
              </a:rPr>
              <a:t>i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permuted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choice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b="1" i="1" dirty="0">
                <a:latin typeface="Arial" charset="0"/>
              </a:rPr>
              <a:t>PC-2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selects</a:t>
            </a:r>
            <a:r>
              <a:rPr lang="de-DE" sz="2200" dirty="0">
                <a:latin typeface="Arial" charset="0"/>
              </a:rPr>
              <a:t> a </a:t>
            </a:r>
            <a:r>
              <a:rPr lang="de-DE" sz="2200" dirty="0" err="1">
                <a:latin typeface="Arial" charset="0"/>
              </a:rPr>
              <a:t>permuted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subset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of</a:t>
            </a:r>
            <a:r>
              <a:rPr lang="de-DE" sz="2200" dirty="0">
                <a:latin typeface="Arial" charset="0"/>
              </a:rPr>
              <a:t> 48 </a:t>
            </a:r>
            <a:r>
              <a:rPr lang="de-DE" sz="2200" dirty="0" err="1">
                <a:latin typeface="Arial" charset="0"/>
              </a:rPr>
              <a:t>bits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of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i="1" dirty="0" err="1">
                <a:latin typeface="Arial" charset="0"/>
              </a:rPr>
              <a:t>C</a:t>
            </a:r>
            <a:r>
              <a:rPr lang="de-DE" sz="2200" i="1" baseline="-25000" dirty="0" err="1">
                <a:latin typeface="Arial" charset="0"/>
              </a:rPr>
              <a:t>i</a:t>
            </a:r>
            <a:r>
              <a:rPr lang="de-DE" sz="2200" baseline="-250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and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i="1" dirty="0">
                <a:latin typeface="Arial" charset="0"/>
              </a:rPr>
              <a:t>D</a:t>
            </a:r>
            <a:r>
              <a:rPr lang="de-DE" sz="2200" i="1" baseline="-25000" dirty="0">
                <a:latin typeface="Arial" charset="0"/>
              </a:rPr>
              <a:t>i</a:t>
            </a:r>
            <a:r>
              <a:rPr lang="de-DE" sz="2200" baseline="-250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as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round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key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i="1" dirty="0" err="1">
                <a:latin typeface="Arial" charset="0"/>
              </a:rPr>
              <a:t>k</a:t>
            </a:r>
            <a:r>
              <a:rPr lang="de-DE" sz="2200" i="1" baseline="-25000" dirty="0" err="1">
                <a:latin typeface="Arial" charset="0"/>
              </a:rPr>
              <a:t>i</a:t>
            </a:r>
            <a:r>
              <a:rPr lang="de-DE" sz="2200" dirty="0">
                <a:latin typeface="Arial" charset="0"/>
              </a:rPr>
              <a:t>, i.e. </a:t>
            </a:r>
            <a:r>
              <a:rPr lang="de-DE" sz="2200" b="1" dirty="0" err="1">
                <a:latin typeface="Arial" charset="0"/>
              </a:rPr>
              <a:t>each</a:t>
            </a:r>
            <a:r>
              <a:rPr lang="de-DE" sz="2200" b="1" dirty="0">
                <a:latin typeface="Arial" charset="0"/>
              </a:rPr>
              <a:t> </a:t>
            </a:r>
            <a:r>
              <a:rPr lang="de-DE" sz="2200" b="1" i="1" dirty="0" err="1">
                <a:latin typeface="Arial" charset="0"/>
              </a:rPr>
              <a:t>k</a:t>
            </a:r>
            <a:r>
              <a:rPr lang="de-DE" sz="2200" b="1" i="1" baseline="-25000" dirty="0" err="1">
                <a:latin typeface="Arial" charset="0"/>
              </a:rPr>
              <a:t>i</a:t>
            </a:r>
            <a:r>
              <a:rPr lang="de-DE" sz="2200" b="1" dirty="0">
                <a:latin typeface="Arial" charset="0"/>
              </a:rPr>
              <a:t> </a:t>
            </a:r>
            <a:r>
              <a:rPr lang="de-DE" sz="2200" b="1" dirty="0" err="1">
                <a:latin typeface="Arial" charset="0"/>
              </a:rPr>
              <a:t>is</a:t>
            </a:r>
            <a:r>
              <a:rPr lang="de-DE" sz="2200" b="1" dirty="0">
                <a:latin typeface="Arial" charset="0"/>
              </a:rPr>
              <a:t> a </a:t>
            </a:r>
            <a:r>
              <a:rPr lang="de-DE" sz="2200" b="1" dirty="0" err="1">
                <a:latin typeface="Arial" charset="0"/>
              </a:rPr>
              <a:t>permutation</a:t>
            </a:r>
            <a:r>
              <a:rPr lang="de-DE" sz="2200" b="1" dirty="0">
                <a:latin typeface="Arial" charset="0"/>
              </a:rPr>
              <a:t> </a:t>
            </a:r>
            <a:r>
              <a:rPr lang="de-DE" sz="2200" b="1" dirty="0" err="1">
                <a:latin typeface="Arial" charset="0"/>
              </a:rPr>
              <a:t>of</a:t>
            </a:r>
            <a:r>
              <a:rPr lang="de-DE" sz="2200" b="1" dirty="0">
                <a:latin typeface="Arial" charset="0"/>
              </a:rPr>
              <a:t> </a:t>
            </a:r>
            <a:r>
              <a:rPr lang="de-DE" sz="2200" b="1" i="1" dirty="0" err="1">
                <a:latin typeface="Arial" charset="0"/>
              </a:rPr>
              <a:t>k</a:t>
            </a:r>
            <a:endParaRPr lang="de-DE" sz="2200" b="1" i="1" dirty="0">
              <a:latin typeface="Arial" charset="0"/>
            </a:endParaRPr>
          </a:p>
          <a:p>
            <a:endParaRPr lang="de-DE" sz="2200" b="1" i="1" dirty="0">
              <a:latin typeface="Arial" charset="0"/>
            </a:endParaRPr>
          </a:p>
          <a:p>
            <a:r>
              <a:rPr lang="en-US" sz="2200" dirty="0"/>
              <a:t>Select 24 bits from left half and 24 bits from right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370587E1-A535-5344-ACB8-3AE9B7FA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73" y="4437502"/>
            <a:ext cx="2793756" cy="21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2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917DD-4FE2-A343-A197-013E6247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Key Schedule (5)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DC9318-24E4-9E4D-94A3-61521D6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7" descr="sched_flow">
            <a:extLst>
              <a:ext uri="{FF2B5EF4-FFF2-40B4-BE49-F238E27FC236}">
                <a16:creationId xmlns="" xmlns:a16="http://schemas.microsoft.com/office/drawing/2014/main" id="{D0B43DC0-D246-6846-B8CB-FC73A7AF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0550" y="96293"/>
            <a:ext cx="4410505" cy="630021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072A16B-3C5F-5A41-9DC2-29765FB4BFD5}"/>
              </a:ext>
            </a:extLst>
          </p:cNvPr>
          <p:cNvSpPr txBox="1">
            <a:spLocks/>
          </p:cNvSpPr>
          <p:nvPr/>
        </p:nvSpPr>
        <p:spPr>
          <a:xfrm>
            <a:off x="257504" y="1705303"/>
            <a:ext cx="4997669" cy="492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Each round key is a </a:t>
            </a:r>
            <a:r>
              <a:rPr lang="en-US" sz="2200" b="1" dirty="0"/>
              <a:t>selection of 48 permuted bits</a:t>
            </a:r>
            <a:r>
              <a:rPr lang="en-US" sz="2200" dirty="0"/>
              <a:t> of the input key </a:t>
            </a:r>
            <a:r>
              <a:rPr lang="en-US" sz="2200" i="1" dirty="0"/>
              <a:t>k</a:t>
            </a:r>
          </a:p>
          <a:p>
            <a:endParaRPr lang="en-US" sz="900" i="1" dirty="0"/>
          </a:p>
          <a:p>
            <a:r>
              <a:rPr lang="en-US" sz="2200" dirty="0"/>
              <a:t>Key schedule realizes </a:t>
            </a:r>
            <a:r>
              <a:rPr lang="en-US" sz="2200" b="1" dirty="0"/>
              <a:t>16 permutations </a:t>
            </a:r>
            <a:r>
              <a:rPr lang="en-US" sz="2200" dirty="0"/>
              <a:t>systematically</a:t>
            </a:r>
          </a:p>
          <a:p>
            <a:endParaRPr lang="en-US" sz="900" dirty="0"/>
          </a:p>
          <a:p>
            <a:r>
              <a:rPr lang="en-US" sz="2200" dirty="0"/>
              <a:t>Each of the 56 key bits is </a:t>
            </a:r>
            <a:r>
              <a:rPr lang="en-US" sz="2200" b="1" dirty="0"/>
              <a:t>used in different round</a:t>
            </a:r>
          </a:p>
          <a:p>
            <a:endParaRPr lang="en-US" sz="900" b="1" dirty="0"/>
          </a:p>
          <a:p>
            <a:r>
              <a:rPr lang="en-US" sz="2200" dirty="0"/>
              <a:t>Each bit is used in approximately </a:t>
            </a:r>
            <a:r>
              <a:rPr lang="en-US" sz="2200" b="1" dirty="0"/>
              <a:t>14 of the 16 round </a:t>
            </a:r>
            <a:r>
              <a:rPr lang="en-US" sz="2200" dirty="0"/>
              <a:t>keys</a:t>
            </a:r>
          </a:p>
          <a:p>
            <a:endParaRPr lang="en-US" sz="900" dirty="0"/>
          </a:p>
          <a:p>
            <a:r>
              <a:rPr lang="de-DE" sz="2200" b="1" dirty="0">
                <a:latin typeface="Arial" charset="0"/>
              </a:rPr>
              <a:t>Note:</a:t>
            </a:r>
            <a:r>
              <a:rPr lang="de-DE" sz="2200" dirty="0">
                <a:latin typeface="Arial" charset="0"/>
              </a:rPr>
              <a:t> The total </a:t>
            </a:r>
            <a:r>
              <a:rPr lang="de-DE" sz="2200" dirty="0" err="1">
                <a:latin typeface="Arial" charset="0"/>
              </a:rPr>
              <a:t>number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of</a:t>
            </a:r>
            <a:r>
              <a:rPr lang="de-DE" sz="2200" dirty="0">
                <a:latin typeface="Arial" charset="0"/>
              </a:rPr>
              <a:t> </a:t>
            </a:r>
            <a:r>
              <a:rPr lang="de-DE" sz="2200" dirty="0" err="1">
                <a:latin typeface="Arial" charset="0"/>
              </a:rPr>
              <a:t>rotations</a:t>
            </a:r>
            <a:r>
              <a:rPr lang="de-DE" sz="2200" dirty="0">
                <a:latin typeface="Arial" charset="0"/>
              </a:rPr>
              <a:t>: </a:t>
            </a:r>
            <a:br>
              <a:rPr lang="de-DE" sz="2200" dirty="0">
                <a:latin typeface="Arial" charset="0"/>
              </a:rPr>
            </a:br>
            <a:r>
              <a:rPr lang="de-DE" sz="2200" dirty="0">
                <a:latin typeface="Arial" charset="0"/>
              </a:rPr>
              <a:t>4 x 1 + 12 x 2 = 28  </a:t>
            </a:r>
          </a:p>
          <a:p>
            <a:pPr marL="0" indent="0">
              <a:buNone/>
            </a:pPr>
            <a:r>
              <a:rPr lang="de-DE" sz="2200" dirty="0">
                <a:latin typeface="Arial" charset="0"/>
              </a:rPr>
              <a:t>   </a:t>
            </a:r>
            <a:r>
              <a:rPr lang="de-DE" sz="2200" dirty="0">
                <a:solidFill>
                  <a:srgbClr val="FF0000"/>
                </a:solidFill>
                <a:latin typeface="Arial" charset="0"/>
                <a:sym typeface="Wingdings"/>
              </a:rPr>
              <a:t> </a:t>
            </a:r>
            <a:r>
              <a:rPr lang="de-DE" sz="2200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de-DE" sz="2200" i="1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de-DE" sz="2200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200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de-DE" sz="2200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de-DE" sz="2200" i="1" baseline="-25000" dirty="0">
                <a:solidFill>
                  <a:srgbClr val="FF0000"/>
                </a:solidFill>
                <a:latin typeface="Arial" charset="0"/>
              </a:rPr>
              <a:t>16</a:t>
            </a:r>
            <a:r>
              <a:rPr lang="de-DE" sz="22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200" dirty="0" err="1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de-DE" sz="22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200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de-DE" sz="2200" i="1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de-DE" sz="2200" baseline="-25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de-DE" sz="2200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de-DE" sz="2200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de-DE" sz="2200" i="1" baseline="-25000" dirty="0">
                <a:solidFill>
                  <a:srgbClr val="FF0000"/>
                </a:solidFill>
                <a:latin typeface="Arial" charset="0"/>
              </a:rPr>
              <a:t>16</a:t>
            </a:r>
            <a:endParaRPr lang="de-DE" sz="22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charset="0"/>
              </a:rPr>
              <a:t>Rerview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of</a:t>
            </a:r>
            <a:r>
              <a:rPr lang="de-DE" dirty="0">
                <a:latin typeface="Arial" charset="0"/>
              </a:rPr>
              <a:t>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4940691"/>
            <a:ext cx="8229600" cy="1587801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>
                <a:latin typeface="Arial" charset="0"/>
              </a:rPr>
              <a:t>Encrypts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blocks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64 </a:t>
            </a:r>
            <a:r>
              <a:rPr lang="de-DE" b="1" dirty="0" err="1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a </a:t>
            </a:r>
            <a:r>
              <a:rPr lang="de-DE" b="1" dirty="0" err="1">
                <a:latin typeface="Arial" charset="0"/>
              </a:rPr>
              <a:t>key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of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size</a:t>
            </a:r>
            <a:r>
              <a:rPr lang="de-DE" b="1" dirty="0">
                <a:latin typeface="Arial" charset="0"/>
              </a:rPr>
              <a:t> 56 </a:t>
            </a:r>
            <a:r>
              <a:rPr lang="de-DE" b="1" dirty="0" err="1">
                <a:latin typeface="Arial" charset="0"/>
              </a:rPr>
              <a:t>bits</a:t>
            </a:r>
            <a:endParaRPr lang="de-DE" b="1" dirty="0">
              <a:latin typeface="Arial" charset="0"/>
            </a:endParaRPr>
          </a:p>
          <a:p>
            <a:r>
              <a:rPr lang="de-DE" b="1" dirty="0" err="1">
                <a:latin typeface="Arial" charset="0"/>
              </a:rPr>
              <a:t>Symmetric</a:t>
            </a:r>
            <a:r>
              <a:rPr lang="de-DE" b="1" dirty="0">
                <a:latin typeface="Arial" charset="0"/>
              </a:rPr>
              <a:t> </a:t>
            </a:r>
            <a:r>
              <a:rPr lang="de-DE" b="1" dirty="0" err="1">
                <a:latin typeface="Arial" charset="0"/>
              </a:rPr>
              <a:t>cipher</a:t>
            </a:r>
            <a:r>
              <a:rPr lang="de-DE" dirty="0">
                <a:latin typeface="Arial" charset="0"/>
              </a:rPr>
              <a:t>: </a:t>
            </a:r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same </a:t>
            </a:r>
            <a:r>
              <a:rPr lang="de-DE" dirty="0" err="1">
                <a:latin typeface="Arial" charset="0"/>
              </a:rPr>
              <a:t>key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for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encryption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and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decryption</a:t>
            </a:r>
            <a:endParaRPr lang="de-DE" dirty="0">
              <a:latin typeface="Arial" charset="0"/>
            </a:endParaRPr>
          </a:p>
          <a:p>
            <a:r>
              <a:rPr lang="de-DE" dirty="0" err="1">
                <a:latin typeface="Arial" charset="0"/>
              </a:rPr>
              <a:t>Uses</a:t>
            </a:r>
            <a:r>
              <a:rPr lang="de-DE" dirty="0">
                <a:latin typeface="Arial" charset="0"/>
              </a:rPr>
              <a:t> </a:t>
            </a:r>
            <a:r>
              <a:rPr lang="de-DE" b="1" dirty="0">
                <a:latin typeface="Arial" charset="0"/>
              </a:rPr>
              <a:t>16 </a:t>
            </a:r>
            <a:r>
              <a:rPr lang="de-DE" b="1" dirty="0" err="1">
                <a:latin typeface="Arial" charset="0"/>
              </a:rPr>
              <a:t>rounds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which</a:t>
            </a:r>
            <a:r>
              <a:rPr lang="de-DE" dirty="0">
                <a:latin typeface="Arial" charset="0"/>
              </a:rPr>
              <a:t> all </a:t>
            </a:r>
            <a:r>
              <a:rPr lang="de-DE" dirty="0" err="1">
                <a:latin typeface="Arial" charset="0"/>
              </a:rPr>
              <a:t>perform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the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identical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operation</a:t>
            </a:r>
            <a:endParaRPr lang="de-DE" dirty="0">
              <a:latin typeface="Arial" charset="0"/>
            </a:endParaRPr>
          </a:p>
          <a:p>
            <a:r>
              <a:rPr lang="de-DE" b="1" dirty="0">
                <a:latin typeface="Arial" charset="0"/>
              </a:rPr>
              <a:t>Different </a:t>
            </a:r>
            <a:r>
              <a:rPr lang="de-DE" b="1" dirty="0" err="1">
                <a:latin typeface="Arial" charset="0"/>
              </a:rPr>
              <a:t>subkey</a:t>
            </a:r>
            <a:r>
              <a:rPr lang="de-DE" dirty="0">
                <a:latin typeface="Arial" charset="0"/>
              </a:rPr>
              <a:t> in </a:t>
            </a:r>
            <a:r>
              <a:rPr lang="de-DE" dirty="0" err="1">
                <a:latin typeface="Arial" charset="0"/>
              </a:rPr>
              <a:t>each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round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derived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from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main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key</a:t>
            </a:r>
            <a:endParaRPr lang="de-DE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93480" y="437294"/>
            <a:ext cx="6559550" cy="5162550"/>
            <a:chOff x="2339975" y="200025"/>
            <a:chExt cx="6559550" cy="5162550"/>
          </a:xfrm>
        </p:grpSpPr>
        <p:pic>
          <p:nvPicPr>
            <p:cNvPr id="6" name="Picture 41" descr="des_block"/>
            <p:cNvPicPr>
              <a:picLocks noGrp="1" noChangeAspect="1" noChangeArrowheads="1"/>
            </p:cNvPicPr>
            <p:nvPr>
              <p:ph sz="half" idx="4294967295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39975" y="1125538"/>
              <a:ext cx="2422525" cy="2592387"/>
            </a:xfrm>
            <a:prstGeom prst="rect">
              <a:avLst/>
            </a:prstGeom>
            <a:noFill/>
          </p:spPr>
        </p:pic>
        <p:pic>
          <p:nvPicPr>
            <p:cNvPr id="7" name="Picture 49" descr="des_prin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200025"/>
              <a:ext cx="2382837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V="1">
              <a:off x="3995738" y="836613"/>
              <a:ext cx="2447925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>
              <a:off x="3924300" y="2924175"/>
              <a:ext cx="2519363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9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49087" cy="1143000"/>
          </a:xfrm>
        </p:spPr>
        <p:txBody>
          <a:bodyPr>
            <a:normAutofit/>
          </a:bodyPr>
          <a:lstStyle/>
          <a:p>
            <a:r>
              <a:rPr lang="en-US" dirty="0"/>
              <a:t>Decryption: </a:t>
            </a:r>
            <a:r>
              <a:rPr lang="en-US" dirty="0" err="1"/>
              <a:t>Feistel</a:t>
            </a:r>
            <a:r>
              <a:rPr lang="en-US" dirty="0"/>
              <a:t> Networks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DESDecryption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" y="1327552"/>
            <a:ext cx="6154922" cy="5029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69441" y="5310350"/>
            <a:ext cx="5594395" cy="1151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>
                <a:latin typeface="Arial" charset="0"/>
              </a:rPr>
              <a:t>In DES, </a:t>
            </a:r>
            <a:r>
              <a:rPr lang="de-DE" sz="2000" dirty="0" err="1">
                <a:latin typeface="Arial" charset="0"/>
              </a:rPr>
              <a:t>decryption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function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reverses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encryption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function</a:t>
            </a:r>
            <a:r>
              <a:rPr lang="de-DE" sz="2000" dirty="0">
                <a:latin typeface="Arial" charset="0"/>
              </a:rPr>
              <a:t> in a </a:t>
            </a:r>
            <a:r>
              <a:rPr lang="de-DE" sz="2000" b="1" dirty="0" err="1">
                <a:latin typeface="Arial" charset="0"/>
              </a:rPr>
              <a:t>round-by-round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 dirty="0" err="1">
                <a:latin typeface="Arial" charset="0"/>
              </a:rPr>
              <a:t>manner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1889</Words>
  <Application>Microsoft Macintosh PowerPoint</Application>
  <PresentationFormat>On-screen Show (4:3)</PresentationFormat>
  <Paragraphs>202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ＭＳ Ｐゴシック</vt:lpstr>
      <vt:lpstr>Symbol</vt:lpstr>
      <vt:lpstr>Times New Roman</vt:lpstr>
      <vt:lpstr>Wingdings</vt:lpstr>
      <vt:lpstr>宋体</vt:lpstr>
      <vt:lpstr>Office Theme</vt:lpstr>
      <vt:lpstr>Equation</vt:lpstr>
      <vt:lpstr>Data Encryption Standard_02</vt:lpstr>
      <vt:lpstr>Overview of DES</vt:lpstr>
      <vt:lpstr>Key Schedule (1)</vt:lpstr>
      <vt:lpstr>Key Schedule (2)</vt:lpstr>
      <vt:lpstr>Key Schedule (3)</vt:lpstr>
      <vt:lpstr>Key Schedule (4)</vt:lpstr>
      <vt:lpstr>Key Schedule (5)</vt:lpstr>
      <vt:lpstr>Rerview of DES</vt:lpstr>
      <vt:lpstr>Decryption: Feistel Networks (1)</vt:lpstr>
      <vt:lpstr>Decryption: Feistel Networks (2)</vt:lpstr>
      <vt:lpstr>Decryption: Feistel Networks (3)</vt:lpstr>
      <vt:lpstr>Decryption: Feistel Networks (4)</vt:lpstr>
      <vt:lpstr>Decryption: Feistel Networks (5)</vt:lpstr>
      <vt:lpstr>Decryption: Feistel Networks (6)</vt:lpstr>
      <vt:lpstr>Reversed Key  Schedule</vt:lpstr>
      <vt:lpstr>Security of DES (1)</vt:lpstr>
      <vt:lpstr>Security of DES (2)</vt:lpstr>
      <vt:lpstr>History of Attacks on DES</vt:lpstr>
      <vt:lpstr>Triple DES – 3DES</vt:lpstr>
      <vt:lpstr>Alternatives to DES</vt:lpstr>
      <vt:lpstr>Lessons Learned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101</cp:revision>
  <dcterms:created xsi:type="dcterms:W3CDTF">2016-08-15T16:38:04Z</dcterms:created>
  <dcterms:modified xsi:type="dcterms:W3CDTF">2018-02-05T19:41:50Z</dcterms:modified>
</cp:coreProperties>
</file>