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71" r:id="rId13"/>
    <p:sldId id="265" r:id="rId14"/>
    <p:sldId id="272" r:id="rId15"/>
    <p:sldId id="266" r:id="rId16"/>
    <p:sldId id="274" r:id="rId17"/>
    <p:sldId id="273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BEC0D-2339-4249-8BED-77712F9FE39C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1EB-922B-5D42-BAEE-917E498D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71EB-922B-5D42-BAEE-917E498D2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E6-D3CD-F64E-B79A-FFEC847A00D3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90E4-AC74-FE4B-81F6-A703A7344C0D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5E41-E271-1A4B-88E0-39477D917397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E7E4-BF40-CB48-BBA5-DAC88ECFDDC5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9608-16F4-9C4B-A2A9-2748D0BB59D5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DE12-4B84-2448-BECA-D0C7A03D6709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30D-556B-3343-951C-23FF526EB59A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4ED-AE5B-4E45-A05F-538EDA4A042B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C23-6C52-A04B-A4E9-A9FEB97AC2F2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5262-B1EE-FB4B-AB57-0148BEA173B2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D7B-BD77-A64D-9FC3-E27D360F1E29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ECD0377-0248-904C-A12C-F17CA8F7F67A}" type="datetime1">
              <a:rPr lang="en-US" smtClean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Block</a:t>
            </a:r>
            <a:r>
              <a:rPr lang="en-US" sz="4000" dirty="0"/>
              <a:t> Ciphers_01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Cipher Block Chaining Mode (CBC)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r>
              <a:rPr lang="en-US" sz="2400" dirty="0"/>
              <a:t>There are two main ideas behind the CBC mode:</a:t>
            </a:r>
          </a:p>
          <a:p>
            <a:pPr lvl="1">
              <a:defRPr/>
            </a:pPr>
            <a:r>
              <a:rPr lang="en-US" sz="2200" dirty="0"/>
              <a:t>The encryption of all blocks are </a:t>
            </a:r>
            <a:r>
              <a:rPr lang="en-US" sz="2200" dirty="0">
                <a:solidFill>
                  <a:srgbClr val="FF0000"/>
                </a:solidFill>
              </a:rPr>
              <a:t>“chained together”</a:t>
            </a:r>
          </a:p>
          <a:p>
            <a:pPr lvl="2">
              <a:defRPr/>
            </a:pPr>
            <a:r>
              <a:rPr lang="en-US" sz="2200" dirty="0" err="1"/>
              <a:t>ciphertext</a:t>
            </a:r>
            <a:r>
              <a:rPr lang="en-US" sz="2200" dirty="0"/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/>
              <a:t> depends not only on block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/>
              <a:t> but on all previous plaintext blocks as well</a:t>
            </a:r>
          </a:p>
          <a:p>
            <a:pPr lvl="1">
              <a:defRPr/>
            </a:pPr>
            <a:r>
              <a:rPr lang="en-US" sz="2200" dirty="0"/>
              <a:t>The encryption is randomized by using </a:t>
            </a:r>
            <a:r>
              <a:rPr lang="en-US" sz="2200" dirty="0">
                <a:solidFill>
                  <a:srgbClr val="FF0000"/>
                </a:solidFill>
              </a:rPr>
              <a:t>an initialization vector (IV)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Do not have to keep IV secret</a:t>
            </a:r>
          </a:p>
          <a:p>
            <a:pPr lvl="2"/>
            <a:r>
              <a:rPr lang="en-US" dirty="0"/>
              <a:t>IV usually is a nonce, i.e., a number used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Cipher Block Chaining Mode (CBC)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1"/>
            <a:ext cx="8229600" cy="2400300"/>
          </a:xfrm>
        </p:spPr>
        <p:txBody>
          <a:bodyPr>
            <a:normAutofit/>
          </a:bodyPr>
          <a:lstStyle/>
          <a:p>
            <a:r>
              <a:rPr lang="en-US" sz="2200" dirty="0"/>
              <a:t>For the first plaintext block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200" dirty="0"/>
              <a:t>there is no previous </a:t>
            </a:r>
            <a:r>
              <a:rPr lang="en-US" sz="2200" dirty="0" err="1"/>
              <a:t>ciphertext</a:t>
            </a:r>
            <a:endParaRPr lang="en-US" sz="2200" dirty="0"/>
          </a:p>
          <a:p>
            <a:pPr lvl="1">
              <a:defRPr/>
            </a:pPr>
            <a:r>
              <a:rPr lang="en-US" sz="2000" dirty="0"/>
              <a:t>An IV is added to the first plaintext to make each CBC encryption nondeterministic</a:t>
            </a:r>
          </a:p>
          <a:p>
            <a:pPr lvl="1">
              <a:defRPr/>
            </a:pPr>
            <a:r>
              <a:rPr lang="en-US" sz="2000" dirty="0"/>
              <a:t>The first </a:t>
            </a:r>
            <a:r>
              <a:rPr lang="en-US" sz="2000" dirty="0" err="1"/>
              <a:t>ciphertext</a:t>
            </a:r>
            <a:r>
              <a:rPr lang="en-US" sz="2000" dirty="0"/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dirty="0"/>
              <a:t>depends on plaintext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/>
              <a:t> and the IV</a:t>
            </a:r>
          </a:p>
          <a:p>
            <a:pPr>
              <a:defRPr/>
            </a:pPr>
            <a:r>
              <a:rPr lang="en-US" sz="2200" dirty="0"/>
              <a:t>The second </a:t>
            </a:r>
            <a:r>
              <a:rPr lang="en-US" sz="2200" dirty="0" err="1"/>
              <a:t>ciphertext</a:t>
            </a:r>
            <a:r>
              <a:rPr lang="en-US" sz="2200" dirty="0"/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200" dirty="0"/>
              <a:t>depends on the IV,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dirty="0"/>
              <a:t> and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i="1" baseline="-25000" dirty="0"/>
          </a:p>
          <a:p>
            <a:pPr>
              <a:defRPr/>
            </a:pPr>
            <a:r>
              <a:rPr lang="en-US" sz="2200" dirty="0"/>
              <a:t>The third </a:t>
            </a:r>
            <a:r>
              <a:rPr lang="en-US" sz="2200" dirty="0" err="1"/>
              <a:t>ciphertext</a:t>
            </a:r>
            <a:r>
              <a:rPr lang="en-US" sz="2200" dirty="0"/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/>
              <a:t>depends on the IV and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dirty="0"/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/>
              <a:t> and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Documents and Settings\Amir\Desktop\book\grundlagen_krypto\graphics\c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7" y="3960299"/>
            <a:ext cx="7297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1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Cipher Block Chaining Mode (CBC)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C:\Documents and Settings\Amir\Desktop\book\grundlagen_krypto\graphics\c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4" y="1631100"/>
            <a:ext cx="7297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90022C-D9B6-5C4B-9141-C9A908AF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60" y="4200622"/>
            <a:ext cx="6480175" cy="164063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 i="1" dirty="0"/>
              <a:t>Encryption 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first block</a:t>
            </a:r>
            <a:r>
              <a:rPr lang="en-US" altLang="en-US" sz="2000" b="1" dirty="0"/>
              <a:t>)</a:t>
            </a:r>
            <a:r>
              <a:rPr lang="en-US" altLang="en-US" sz="2000" dirty="0"/>
              <a:t>:</a:t>
            </a:r>
            <a:r>
              <a:rPr lang="en-US" altLang="en-US" sz="2000" i="1" dirty="0"/>
              <a:t>      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IV)</a:t>
            </a:r>
          </a:p>
          <a:p>
            <a:r>
              <a:rPr lang="en-US" altLang="en-US" sz="2000" b="1" i="1" dirty="0"/>
              <a:t>Encryption 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general block</a:t>
            </a:r>
            <a:r>
              <a:rPr lang="en-US" altLang="en-US" sz="2000" b="1" dirty="0"/>
              <a:t>)</a:t>
            </a:r>
            <a:r>
              <a:rPr lang="en-US" altLang="en-US" sz="2000" dirty="0"/>
              <a:t>: 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,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r>
              <a:rPr lang="en-US" altLang="en-US" sz="2000" b="1" i="1" dirty="0"/>
              <a:t>Decryption 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first block</a:t>
            </a:r>
            <a:r>
              <a:rPr lang="en-US" altLang="en-US" sz="2000" b="1" dirty="0"/>
              <a:t>)</a:t>
            </a:r>
            <a:r>
              <a:rPr lang="en-US" altLang="en-US" sz="2000" dirty="0"/>
              <a:t>:</a:t>
            </a:r>
            <a:r>
              <a:rPr lang="en-US" altLang="en-US" sz="2000" i="1" dirty="0"/>
              <a:t>      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e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30000" dirty="0">
                <a:latin typeface="Times New Roman" charset="0"/>
                <a:ea typeface="Times New Roman" charset="0"/>
                <a:cs typeface="Times New Roman" charset="0"/>
              </a:rPr>
              <a:t>−</a:t>
            </a:r>
            <a:r>
              <a:rPr lang="en-US" altLang="en-US" sz="2000" baseline="30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 ⊕ IV</a:t>
            </a:r>
          </a:p>
          <a:p>
            <a:r>
              <a:rPr lang="en-US" altLang="en-US" sz="2000" b="1" i="1" dirty="0"/>
              <a:t>Decryption </a:t>
            </a:r>
            <a:r>
              <a:rPr lang="en-US" altLang="en-US" sz="2000" b="1" dirty="0"/>
              <a:t>(</a:t>
            </a:r>
            <a:r>
              <a:rPr lang="en-US" altLang="en-US" sz="2000" b="1" i="1" dirty="0"/>
              <a:t>general block</a:t>
            </a:r>
            <a:r>
              <a:rPr lang="en-US" altLang="en-US" sz="2000" b="1" dirty="0"/>
              <a:t>)</a:t>
            </a:r>
            <a:r>
              <a:rPr lang="en-US" altLang="en-US" sz="2000" dirty="0"/>
              <a:t> :</a:t>
            </a:r>
            <a:r>
              <a:rPr lang="en-US" altLang="en-US" sz="2000" i="1" dirty="0"/>
              <a:t>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e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30000" dirty="0">
                <a:latin typeface="Times New Roman" charset="0"/>
                <a:ea typeface="Times New Roman" charset="0"/>
                <a:cs typeface="Times New Roman" charset="0"/>
              </a:rPr>
              <a:t>−</a:t>
            </a:r>
            <a:r>
              <a:rPr lang="en-US" altLang="en-US" sz="2000" baseline="30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nn-NO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nn-NO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nn-NO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nn-NO" altLang="en-US" sz="2000" dirty="0">
                <a:latin typeface="Times New Roman" charset="0"/>
                <a:ea typeface="Times New Roman" charset="0"/>
                <a:cs typeface="Times New Roman" charset="0"/>
              </a:rPr>
              <a:t>) ⊕ </a:t>
            </a:r>
            <a:r>
              <a:rPr lang="nn-NO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nn-NO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nn-NO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n-NO" altLang="en-US" sz="2000" i="1" dirty="0">
                <a:latin typeface="Times New Roman" charset="0"/>
                <a:ea typeface="Times New Roman" charset="0"/>
                <a:cs typeface="Times New Roman" charset="0"/>
              </a:rPr>
              <a:t>,  i </a:t>
            </a:r>
            <a:r>
              <a:rPr lang="nn-NO" altLang="en-US" sz="20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nn-NO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n-NO" altLang="en-US" sz="2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endParaRPr lang="en-US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Substitution Attack on CBC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886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Suppose the last example (</a:t>
            </a:r>
            <a:r>
              <a:rPr lang="en-US" altLang="en-US" sz="2200" i="1" dirty="0"/>
              <a:t>electronic bank transfer</a:t>
            </a:r>
            <a:r>
              <a:rPr lang="en-US" altLang="en-US" sz="22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If the IV is properly chosen for every wire transfer, the attack will not work at all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If the IV is kept the same for several transfers, the attacker would recognize the transfers from his account at bank A to back B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If we choose a new IV every time we encrypt, the CBC mode becomes a probabilistic encryption scheme, i.e., two encryptions of the same plaintext look entirely different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It is not needed to keep the IV </a:t>
            </a:r>
            <a:r>
              <a:rPr lang="en-US" altLang="en-US" sz="2200" i="1" dirty="0"/>
              <a:t>secret</a:t>
            </a:r>
            <a:r>
              <a:rPr lang="en-US" altLang="en-US" sz="2200" dirty="0"/>
              <a:t>!</a:t>
            </a:r>
          </a:p>
          <a:p>
            <a:pPr>
              <a:lnSpc>
                <a:spcPct val="110000"/>
              </a:lnSpc>
            </a:pPr>
            <a:r>
              <a:rPr lang="en-US" altLang="en-US" sz="2200" dirty="0"/>
              <a:t>Typically, the IV should be a non-secret nonce (value used only once)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E3C22-8BC7-0B4F-91C7-6A8E56A4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A59C0-2678-2F46-A423-4205479A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 the example of bank transfer, the attacker cannot make a specific manipulation, but can cause random changes to the plaintexts, redirecting transfer to some other random bank accounts.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Encryption itself is not sufficient, and we also have to protect message integrity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F05C3B-0FC6-934C-A8D6-5F75509B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 Feedback Mode (OFB)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1" y="1508058"/>
            <a:ext cx="8391759" cy="2346424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It is used to build a </a:t>
            </a:r>
            <a:r>
              <a:rPr lang="en-US" altLang="en-US" sz="2400" i="1" dirty="0"/>
              <a:t>synchronous</a:t>
            </a:r>
            <a:r>
              <a:rPr lang="en-US" altLang="en-US" sz="2400" dirty="0"/>
              <a:t> </a:t>
            </a:r>
            <a:r>
              <a:rPr lang="en-US" altLang="en-US" sz="2400" b="1" dirty="0"/>
              <a:t>stream cipher </a:t>
            </a:r>
            <a:r>
              <a:rPr lang="en-US" altLang="en-US" sz="2400" dirty="0"/>
              <a:t>from a block cipher</a:t>
            </a:r>
          </a:p>
          <a:p>
            <a:r>
              <a:rPr lang="en-US" altLang="en-US" sz="2400" dirty="0"/>
              <a:t>Key stream is not generated bitwise but instead in a </a:t>
            </a:r>
            <a:r>
              <a:rPr lang="en-US" altLang="en-US" sz="2400" b="1" dirty="0" err="1"/>
              <a:t>blockwise</a:t>
            </a:r>
            <a:r>
              <a:rPr lang="en-US" altLang="en-US" sz="2400" dirty="0"/>
              <a:t> fashion</a:t>
            </a:r>
          </a:p>
          <a:p>
            <a:r>
              <a:rPr lang="en-US" altLang="en-US" sz="2400" dirty="0"/>
              <a:t>Output of the cipher gives us key stream bits </a:t>
            </a:r>
            <a:r>
              <a:rPr lang="en-US" altLang="en-US" sz="24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4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400" dirty="0"/>
              <a:t> with which we can encrypt plaintext bits using the XOR operation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C:\Documents and Settings\Amir\Desktop\book\grundlagen_krypto\graphics\o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36" y="4118992"/>
            <a:ext cx="5905911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2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 Feedback Mode (OFB)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20801"/>
            <a:ext cx="8840185" cy="162559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It is used to build a </a:t>
            </a:r>
            <a:r>
              <a:rPr lang="en-US" altLang="en-US" sz="2000" b="1" dirty="0"/>
              <a:t>synchronous stream cipher </a:t>
            </a:r>
            <a:r>
              <a:rPr lang="en-US" altLang="en-US" sz="2000" dirty="0"/>
              <a:t>from a block cipher</a:t>
            </a:r>
          </a:p>
          <a:p>
            <a:r>
              <a:rPr lang="en-US" altLang="en-US" sz="2000" dirty="0"/>
              <a:t>Key stream is not generated bitwise but instead in a </a:t>
            </a:r>
            <a:r>
              <a:rPr lang="en-US" altLang="en-US" sz="2000" b="1" dirty="0" err="1"/>
              <a:t>blockwise</a:t>
            </a:r>
            <a:r>
              <a:rPr lang="en-US" altLang="en-US" sz="2000" dirty="0"/>
              <a:t> fashion</a:t>
            </a:r>
          </a:p>
          <a:p>
            <a:r>
              <a:rPr lang="en-US" altLang="en-US" sz="2000" dirty="0"/>
              <a:t>Output of the cipher gives us key stream bits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/>
              <a:t> with which we can encrypt plaintext bits using the XOR operation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C:\Documents and Settings\Amir\Desktop\book\grundlagen_krypto\graphics\o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08287"/>
            <a:ext cx="5905911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27592" y="4998498"/>
            <a:ext cx="7315200" cy="145923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i="1" dirty="0"/>
              <a:t>Encryption </a:t>
            </a:r>
            <a:r>
              <a:rPr lang="en-US" altLang="en-US" b="1" dirty="0"/>
              <a:t>(</a:t>
            </a:r>
            <a:r>
              <a:rPr lang="en-US" altLang="en-US" b="1" i="1" dirty="0"/>
              <a:t>first block</a:t>
            </a:r>
            <a:r>
              <a:rPr lang="en-US" altLang="en-US" b="1" dirty="0"/>
              <a:t>)</a:t>
            </a:r>
            <a:r>
              <a:rPr lang="en-US" altLang="en-US" dirty="0"/>
              <a:t>:</a:t>
            </a:r>
            <a:r>
              <a:rPr lang="en-US" altLang="en-US" sz="2000" i="1" dirty="0"/>
              <a:t>      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(IV)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r>
              <a:rPr lang="en-US" altLang="en-US" b="1" i="1" dirty="0"/>
              <a:t>Encryption </a:t>
            </a:r>
            <a:r>
              <a:rPr lang="en-US" altLang="en-US" b="1" dirty="0"/>
              <a:t>(</a:t>
            </a:r>
            <a:r>
              <a:rPr lang="en-US" altLang="en-US" b="1" i="1" dirty="0"/>
              <a:t>general block</a:t>
            </a:r>
            <a:r>
              <a:rPr lang="en-US" altLang="en-US" b="1" dirty="0"/>
              <a:t>)</a:t>
            </a:r>
            <a:r>
              <a:rPr lang="en-US" altLang="en-US" dirty="0"/>
              <a:t>: </a:t>
            </a:r>
            <a:r>
              <a:rPr lang="en-US" altLang="en-US" sz="2000" dirty="0"/>
              <a:t>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,  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r>
              <a:rPr lang="en-US" altLang="en-US" b="1" i="1" dirty="0"/>
              <a:t>Decryption </a:t>
            </a:r>
            <a:r>
              <a:rPr lang="en-US" altLang="en-US" b="1" dirty="0"/>
              <a:t>(</a:t>
            </a:r>
            <a:r>
              <a:rPr lang="en-US" altLang="en-US" b="1" i="1" dirty="0"/>
              <a:t>first block</a:t>
            </a:r>
            <a:r>
              <a:rPr lang="en-US" altLang="en-US" b="1" dirty="0"/>
              <a:t>)</a:t>
            </a:r>
            <a:r>
              <a:rPr lang="en-US" altLang="en-US" dirty="0"/>
              <a:t>:</a:t>
            </a:r>
            <a:r>
              <a:rPr lang="en-US" altLang="en-US" i="1" dirty="0"/>
              <a:t>  </a:t>
            </a:r>
            <a:r>
              <a:rPr lang="en-US" altLang="en-US" sz="2000" i="1" dirty="0"/>
              <a:t>    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(IV)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r>
              <a:rPr lang="en-US" altLang="en-US" b="1" i="1" dirty="0"/>
              <a:t>Decryption </a:t>
            </a:r>
            <a:r>
              <a:rPr lang="en-US" altLang="en-US" b="1" dirty="0"/>
              <a:t>(</a:t>
            </a:r>
            <a:r>
              <a:rPr lang="en-US" altLang="en-US" b="1" i="1" dirty="0"/>
              <a:t>general block</a:t>
            </a:r>
            <a:r>
              <a:rPr lang="en-US" altLang="en-US" b="1" dirty="0"/>
              <a:t>)</a:t>
            </a:r>
            <a:r>
              <a:rPr lang="en-US" altLang="en-US" dirty="0"/>
              <a:t> :</a:t>
            </a:r>
            <a:r>
              <a:rPr lang="en-US" altLang="en-US" sz="2000" i="1" dirty="0"/>
              <a:t>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en-US" alt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 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⊕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,   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nn-NO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1B3DE-5BDC-2F4F-A619-59593063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OFB: Advantages/Disadvantages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F19403-CB4D-8743-A9DE-47166B80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36543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Nondeterministic (probabilistic) encryption by using different IV values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Block cipher computation is independent of the plaintext, so one or more blocks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000" dirty="0"/>
              <a:t> can be precomputed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 block synchronization between sender and receiver is required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Disadvantage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Wingdings" pitchFamily="2" charset="2"/>
              </a:rPr>
              <a:t>Once one block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000" dirty="0">
                <a:sym typeface="Wingdings" pitchFamily="2" charset="2"/>
              </a:rPr>
              <a:t> is computed incorrectly, the following blocks will be wrong (similar to CBC)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7F203-81D1-BC4E-A724-236188E5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Cipher Feedback Mode (CFB)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422401"/>
            <a:ext cx="9182100" cy="25400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It uses a block cipher as a building block for an </a:t>
            </a:r>
            <a:r>
              <a:rPr lang="en-US" altLang="en-US" sz="1800" b="1" dirty="0"/>
              <a:t>asynchronous stream cipher </a:t>
            </a:r>
            <a:r>
              <a:rPr lang="en-US" altLang="en-US" sz="1800" dirty="0"/>
              <a:t>(similar to the OFB mode), more accurate name: “</a:t>
            </a:r>
            <a:r>
              <a:rPr lang="en-US" altLang="en-US" sz="1800" dirty="0" err="1"/>
              <a:t>Ciphertext</a:t>
            </a:r>
            <a:r>
              <a:rPr lang="en-US" altLang="en-US" sz="1800" dirty="0"/>
              <a:t> Feedback Mode”</a:t>
            </a:r>
          </a:p>
          <a:p>
            <a:r>
              <a:rPr lang="en-US" altLang="en-US" sz="1800" dirty="0"/>
              <a:t>Key stream </a:t>
            </a:r>
            <a:r>
              <a:rPr lang="en-US" altLang="en-US" sz="1800" i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en-US" sz="18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800" dirty="0"/>
              <a:t> is generated in a </a:t>
            </a:r>
            <a:r>
              <a:rPr lang="en-US" altLang="en-US" sz="1800" dirty="0" err="1"/>
              <a:t>blockwise</a:t>
            </a:r>
            <a:r>
              <a:rPr lang="en-US" altLang="en-US" sz="1800" dirty="0"/>
              <a:t> fashion and is also a function of </a:t>
            </a:r>
            <a:r>
              <a:rPr lang="en-US" altLang="en-US" sz="1800" dirty="0" err="1"/>
              <a:t>ciphertext</a:t>
            </a:r>
            <a:endParaRPr lang="en-US" altLang="en-US" sz="1800" dirty="0"/>
          </a:p>
          <a:p>
            <a:r>
              <a:rPr lang="en-US" altLang="en-US" sz="1800" dirty="0"/>
              <a:t>As a result of the use of an IV, the CFB encryption is also nondeterministic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3" descr="C:\Documents and Settings\Amir\Desktop\book\grundlagen_krypto\graphics\cfb_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2790390"/>
            <a:ext cx="60071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12962" y="5047589"/>
            <a:ext cx="5126038" cy="114533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i="1" dirty="0"/>
              <a:t>Encryption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first block</a:t>
            </a:r>
            <a:r>
              <a:rPr lang="en-US" altLang="en-US" sz="1600" b="1" dirty="0"/>
              <a:t>)</a:t>
            </a:r>
            <a:r>
              <a:rPr lang="en-US" altLang="en-US" sz="1600" dirty="0"/>
              <a:t>:</a:t>
            </a:r>
            <a:r>
              <a:rPr lang="en-US" altLang="en-US" sz="1600" i="1" dirty="0"/>
              <a:t>       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(IV) ⊕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1600" b="1" i="1" dirty="0"/>
              <a:t>Encryption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general block</a:t>
            </a:r>
            <a:r>
              <a:rPr lang="en-US" altLang="en-US" sz="1600" b="1" dirty="0"/>
              <a:t>)</a:t>
            </a:r>
            <a:r>
              <a:rPr lang="en-US" altLang="en-US" sz="1600" dirty="0"/>
              <a:t>:  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en-US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) ⊕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i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,    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r>
              <a:rPr lang="en-US" altLang="en-US" sz="1600" b="1" i="1" dirty="0"/>
              <a:t>Decryption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first block</a:t>
            </a:r>
            <a:r>
              <a:rPr lang="en-US" altLang="en-US" sz="1600" b="1" dirty="0"/>
              <a:t>)</a:t>
            </a:r>
            <a:r>
              <a:rPr lang="en-US" altLang="en-US" sz="1600" dirty="0"/>
              <a:t>:</a:t>
            </a:r>
            <a:r>
              <a:rPr lang="en-US" altLang="en-US" sz="1600" i="1" dirty="0"/>
              <a:t>       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1600" i="1" baseline="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(IV) ⊕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y</a:t>
            </a:r>
            <a:r>
              <a:rPr lang="en-US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1600" b="1" i="1" dirty="0"/>
              <a:t>Decryption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general block</a:t>
            </a:r>
            <a:r>
              <a:rPr lang="en-US" altLang="en-US" sz="1600" b="1" dirty="0"/>
              <a:t>)</a:t>
            </a:r>
            <a:r>
              <a:rPr lang="en-US" altLang="en-US" sz="1600" dirty="0"/>
              <a:t> :</a:t>
            </a:r>
            <a:r>
              <a:rPr lang="en-US" altLang="en-US" sz="1600" i="1" dirty="0"/>
              <a:t> 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1600" i="1" baseline="30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nn-NO" altLang="en-US" sz="16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nn-NO" altLang="en-US" sz="16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nn-NO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i−</a:t>
            </a:r>
            <a:r>
              <a:rPr lang="nn-NO" alt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n-NO" altLang="en-US" sz="1600" dirty="0">
                <a:latin typeface="Times New Roman" charset="0"/>
                <a:ea typeface="Times New Roman" charset="0"/>
                <a:cs typeface="Times New Roman" charset="0"/>
              </a:rPr>
              <a:t>) ⊕ </a:t>
            </a:r>
            <a:r>
              <a:rPr lang="nn-NO" altLang="en-US" sz="16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nn-NO" altLang="en-US" sz="16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nn-NO" altLang="en-US" sz="16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n-NO" altLang="en-US" sz="1600" i="1" dirty="0">
                <a:latin typeface="Times New Roman" charset="0"/>
                <a:ea typeface="Times New Roman" charset="0"/>
                <a:cs typeface="Times New Roman" charset="0"/>
              </a:rPr>
              <a:t>,    i </a:t>
            </a:r>
            <a:r>
              <a:rPr lang="nn-NO" altLang="en-US" sz="16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nn-NO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n-NO" altLang="en-US" sz="1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  <a:p>
            <a:endParaRPr lang="en-US" alt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Time: Wednesday, 02/28/2018, from 1:00 pm </a:t>
            </a:r>
            <a:r>
              <a:rPr lang="en-US" sz="2400"/>
              <a:t>to 2:45pm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Location: Classroom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Quiz 1: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Opened book (</a:t>
            </a:r>
            <a:r>
              <a:rPr lang="en-US" sz="2000" b="1" u="sng" dirty="0"/>
              <a:t>only</a:t>
            </a:r>
            <a:r>
              <a:rPr lang="en-US" sz="2000" dirty="0"/>
              <a:t> paper materials and calculator are allowed, no electronic device)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Exam range: contents of </a:t>
            </a:r>
            <a:r>
              <a:rPr lang="en-US" sz="2000" b="1" u="sng" dirty="0"/>
              <a:t>Lectures 2-10</a:t>
            </a:r>
            <a:r>
              <a:rPr lang="en-US" sz="2000" u="sng" dirty="0"/>
              <a:t> </a:t>
            </a:r>
            <a:r>
              <a:rPr lang="en-US" sz="2000" dirty="0"/>
              <a:t>(including preliminary, stream cipher, DES, AES, and block cipher)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5310D-07AB-3247-B26F-718947B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What we have learnt about block cipher by now?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	DES, 3DES, and AES encrypt a block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How to utilize a block cipher?</a:t>
            </a:r>
          </a:p>
          <a:p>
            <a:endParaRPr lang="en-US" b="1" i="1" dirty="0"/>
          </a:p>
          <a:p>
            <a:r>
              <a:rPr lang="en-US" b="1" i="1" dirty="0"/>
              <a:t>How to encrypt long plaintexts with a block cipher?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E6B940-3027-1F48-BA9C-0FF8444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E7D330D-B1F8-4941-BD54-103120BF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96140"/>
            <a:ext cx="8229600" cy="50142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A block cipher is much more than just an encryption algorithm, it can be used ...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build different types of block-based encryption schemes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realize stream ciphers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construct hash functions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make message authentication codes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build key establishment protocols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to make a pseudo-random number generator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...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/>
              <a:t>The security of block ciphers also can be increased by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key whitening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multiple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with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686800" cy="50769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There are several ways of encrypting long plaintexts, e.g., an e-mail or a computer file, with a block cipher (“modes of operation”)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Electronic Code Book mode (ECB)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Cipher Block Chaining mode (CBC)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Output Feedback mode (OFB)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Cipher Feedback mode (CFB)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Counter mode (CTR)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Galois Counter Mode (GCM)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/>
              <a:t>Goal: in addition to confidentiality, they provide authenticity and integrity: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Is the message really coming from the original sender? (authenticity)</a:t>
            </a:r>
          </a:p>
          <a:p>
            <a:pPr marL="722312" lvl="1" indent="-342900">
              <a:lnSpc>
                <a:spcPct val="110000"/>
              </a:lnSpc>
              <a:defRPr/>
            </a:pPr>
            <a:r>
              <a:rPr lang="en-US" sz="2000" dirty="0"/>
              <a:t>Was the </a:t>
            </a:r>
            <a:r>
              <a:rPr lang="en-US" sz="2000" dirty="0" err="1"/>
              <a:t>ciphertext</a:t>
            </a:r>
            <a:r>
              <a:rPr lang="en-US" sz="2000" dirty="0"/>
              <a:t> altered during transmission? (integrity)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Electronic Code Book Mode (ECB)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1556033"/>
          </a:xfrm>
        </p:spPr>
        <p:txBody>
          <a:bodyPr>
            <a:normAutofit/>
          </a:bodyPr>
          <a:lstStyle/>
          <a:p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2000" dirty="0"/>
              <a:t>: the encryption of a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en-US" sz="2000" dirty="0"/>
              <a:t>-bit plaintext block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/>
              <a:t> with key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  <a:p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000" i="1" baseline="300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en-US" sz="2000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2000" dirty="0"/>
              <a:t>: the decryption of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en-US" sz="2000" dirty="0"/>
              <a:t>-bit </a:t>
            </a:r>
            <a:r>
              <a:rPr lang="en-US" altLang="en-US" sz="2000" dirty="0" err="1"/>
              <a:t>ciphertext</a:t>
            </a:r>
            <a:r>
              <a:rPr lang="en-US" altLang="en-US" sz="2000" dirty="0"/>
              <a:t> block </a:t>
            </a:r>
            <a:r>
              <a:rPr lang="en-US" alt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000" dirty="0"/>
              <a:t> with key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  <a:p>
            <a:r>
              <a:rPr lang="en-US" altLang="en-US" sz="2000" dirty="0"/>
              <a:t>Messages which exceed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en-US" sz="2000" i="1" dirty="0"/>
              <a:t> </a:t>
            </a:r>
            <a:r>
              <a:rPr lang="en-US" altLang="en-US" sz="2000" dirty="0"/>
              <a:t>bits are partitioned into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en-US" sz="2000" dirty="0"/>
              <a:t>-bit blocks</a:t>
            </a:r>
          </a:p>
          <a:p>
            <a:r>
              <a:rPr lang="en-US" altLang="en-US" sz="2000" b="1" dirty="0"/>
              <a:t>Each Block is encrypted separately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 descr="C:\Documents and Settings\Amir\Desktop\book\grundlagen_krypto\graphics\e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3" y="3376992"/>
            <a:ext cx="765619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spect="1" noChangeArrowheads="1"/>
          </p:cNvSpPr>
          <p:nvPr/>
        </p:nvSpPr>
        <p:spPr bwMode="auto">
          <a:xfrm>
            <a:off x="1666075" y="4969351"/>
            <a:ext cx="5811849" cy="1075849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i="1" dirty="0"/>
              <a:t>Encryption</a:t>
            </a:r>
            <a:r>
              <a:rPr lang="en-US" altLang="en-US" sz="2200" i="1" dirty="0"/>
              <a:t>:   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2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2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,  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≥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r>
              <a:rPr lang="en-US" altLang="en-US" sz="2200" b="1" i="1" dirty="0"/>
              <a:t>Decryption</a:t>
            </a:r>
            <a:r>
              <a:rPr lang="en-US" altLang="en-US" sz="2200" i="1" dirty="0"/>
              <a:t>:   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= e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200" i="1" baseline="30000" dirty="0">
                <a:latin typeface="Times New Roman" charset="0"/>
                <a:ea typeface="Times New Roman" charset="0"/>
                <a:cs typeface="Times New Roman" charset="0"/>
              </a:rPr>
              <a:t>−</a:t>
            </a:r>
            <a:r>
              <a:rPr lang="en-US" altLang="en-US" sz="2200" baseline="30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en-US" sz="22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= e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200" i="1" baseline="30000" dirty="0">
                <a:latin typeface="Times New Roman" charset="0"/>
                <a:ea typeface="Times New Roman" charset="0"/>
                <a:cs typeface="Times New Roman" charset="0"/>
              </a:rPr>
              <a:t>−</a:t>
            </a:r>
            <a:r>
              <a:rPr lang="en-US" altLang="en-US" sz="2200" baseline="30000" dirty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en-US" sz="22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en-US" sz="22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)),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en-US" sz="22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200" dirty="0">
                <a:latin typeface="Times New Roman" charset="0"/>
                <a:ea typeface="Times New Roman" charset="0"/>
                <a:cs typeface="Times New Roman" charset="0"/>
              </a:rPr>
              <a:t>≥ 1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620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ECB: 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422400"/>
            <a:ext cx="8686800" cy="50007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 block synchronization between sender and receiver is required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Bit errors caused by noisy channels only affect the corresponding block but not succeeding blocks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Block cipher operating can be parallelized (advantage for high-speed implementations)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Disadvantages: </a:t>
            </a:r>
            <a:r>
              <a:rPr lang="en-US" altLang="en-US" sz="2200" dirty="0"/>
              <a:t>ECB encrypts highly deterministically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Identical plaintexts result in identical </a:t>
            </a:r>
            <a:r>
              <a:rPr lang="en-US" altLang="en-US" sz="2000" dirty="0" err="1"/>
              <a:t>ciphertexts</a:t>
            </a:r>
            <a:endParaRPr lang="en-US" altLang="en-US" sz="20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An attacker recognizes if the same message has been sent twice (traffic analysis)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Plaintext blocks are encrypted independently of previous block</a:t>
            </a:r>
          </a:p>
          <a:p>
            <a:pPr lvl="2">
              <a:lnSpc>
                <a:spcPct val="120000"/>
              </a:lnSpc>
            </a:pPr>
            <a:r>
              <a:rPr lang="en-US" altLang="en-US" sz="1800" dirty="0"/>
              <a:t>an attacker may reorder </a:t>
            </a:r>
            <a:r>
              <a:rPr lang="en-US" altLang="en-US" sz="1800" dirty="0" err="1"/>
              <a:t>ciphertext</a:t>
            </a:r>
            <a:r>
              <a:rPr lang="en-US" altLang="en-US" sz="1800" dirty="0"/>
              <a:t> blocks which results in valid plaintext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Substitution Attack on ECB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Once a particular plaintext to </a:t>
            </a:r>
            <a:r>
              <a:rPr lang="en-US" sz="2400" dirty="0" err="1"/>
              <a:t>ciphertext</a:t>
            </a:r>
            <a:r>
              <a:rPr lang="en-US" sz="2400" dirty="0"/>
              <a:t> block mapping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/>
              <a:t> →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 is known, a sequence of </a:t>
            </a:r>
            <a:r>
              <a:rPr lang="en-US" sz="2400" dirty="0" err="1"/>
              <a:t>ciphertext</a:t>
            </a:r>
            <a:r>
              <a:rPr lang="en-US" sz="2400" dirty="0"/>
              <a:t> blocks can easily be manipulated</a:t>
            </a:r>
          </a:p>
          <a:p>
            <a:pPr>
              <a:defRPr/>
            </a:pPr>
            <a:r>
              <a:rPr lang="en-US" sz="2400" dirty="0"/>
              <a:t>Suppose an </a:t>
            </a:r>
            <a:r>
              <a:rPr lang="en-US" sz="2400" i="1" dirty="0"/>
              <a:t>electronic bank transfer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sz="500" dirty="0"/>
          </a:p>
          <a:p>
            <a:pPr lvl="1">
              <a:defRPr/>
            </a:pPr>
            <a:r>
              <a:rPr lang="en-US" sz="2200" dirty="0"/>
              <a:t>the encryption key between the two banks does not change too frequently</a:t>
            </a:r>
          </a:p>
          <a:p>
            <a:pPr lvl="1">
              <a:defRPr/>
            </a:pPr>
            <a:r>
              <a:rPr lang="en-US" sz="2200" dirty="0"/>
              <a:t>The attacker sends $1.00 transfers from his account at bank A to his account at bank B repeatedly</a:t>
            </a:r>
          </a:p>
          <a:p>
            <a:pPr lvl="2">
              <a:defRPr/>
            </a:pPr>
            <a:r>
              <a:rPr lang="en-US" sz="1700" dirty="0"/>
              <a:t>He can check for </a:t>
            </a:r>
            <a:r>
              <a:rPr lang="en-US" sz="1700" dirty="0" err="1"/>
              <a:t>ciphertext</a:t>
            </a:r>
            <a:r>
              <a:rPr lang="en-US" sz="1700" dirty="0"/>
              <a:t> blocks that repeat, and he stores blocks 1,3 and 4 of these transfers</a:t>
            </a:r>
          </a:p>
          <a:p>
            <a:pPr lvl="1">
              <a:defRPr/>
            </a:pPr>
            <a:r>
              <a:rPr lang="en-US" sz="2200" dirty="0"/>
              <a:t>He now simply replaces block 4 of other transfers with the block 4 that he stored before</a:t>
            </a:r>
          </a:p>
          <a:p>
            <a:pPr lvl="2">
              <a:defRPr/>
            </a:pPr>
            <a:r>
              <a:rPr lang="en-US" sz="1700" i="1" dirty="0"/>
              <a:t>all transfers </a:t>
            </a:r>
            <a:r>
              <a:rPr lang="en-US" sz="1700" dirty="0"/>
              <a:t>from some account of bank A to some account of bank B are redirected to go into the attacker’s B account!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Documents and Settings\Amir\Desktop\book\grundlagen_krypto\graphics\ecb_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6066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8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encrypting bitmaps in ECB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8773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Identical plaintexts are mapped to identical </a:t>
            </a:r>
            <a:r>
              <a:rPr lang="en-US" altLang="en-US" dirty="0" err="1"/>
              <a:t>ciphertexts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Statistical properties in the plaintext are preserved in the </a:t>
            </a:r>
            <a:r>
              <a:rPr lang="en-US" altLang="en-US" dirty="0" err="1"/>
              <a:t>ciphertext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246437" y="2217738"/>
            <a:ext cx="2651125" cy="2857500"/>
            <a:chOff x="3500430" y="1643051"/>
            <a:chExt cx="2436195" cy="2571767"/>
          </a:xfrm>
        </p:grpSpPr>
        <p:pic>
          <p:nvPicPr>
            <p:cNvPr id="6" name="Picture 5" descr="C:\Documents and Settings\Amir\Desktop\book\grundlagen_krypto\graphics\ecb_pla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1" y="1643051"/>
              <a:ext cx="2428892" cy="1283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Documents and Settings\Amir\Desktop\book\grundlagen_krypto\graphics\ecb_cipher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2928934"/>
              <a:ext cx="2436195" cy="1285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8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3B771-EBBF-834D-8E1C-CC9C8B4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72E57C-8250-824D-9EA0-EC8BA640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Deterministic encryption schemes are vulnerable to statistic analysis on </a:t>
            </a:r>
            <a:r>
              <a:rPr lang="en-US" sz="2400" dirty="0" err="1"/>
              <a:t>ciphertexts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same plaintext should result in different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ciphertexts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every time, i.e., probabilistic encryption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This can be achieved by introducing some form of randomness, e.g. initiation vector (IV)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69A4E2-1277-874E-8D2A-05BF31A7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1395</Words>
  <Application>Microsoft Macintosh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 New Roman</vt:lpstr>
      <vt:lpstr>Wingdings</vt:lpstr>
      <vt:lpstr>宋体</vt:lpstr>
      <vt:lpstr>Arial</vt:lpstr>
      <vt:lpstr>Office Theme</vt:lpstr>
      <vt:lpstr>Block Ciphers_01</vt:lpstr>
      <vt:lpstr>PowerPoint Presentation</vt:lpstr>
      <vt:lpstr>Block Ciphers</vt:lpstr>
      <vt:lpstr>Encryption with Block Ciphers</vt:lpstr>
      <vt:lpstr>Electronic Code Book Mode (ECB)</vt:lpstr>
      <vt:lpstr>ECB: Advantages/Disadvantages</vt:lpstr>
      <vt:lpstr>Substitution Attack on ECB</vt:lpstr>
      <vt:lpstr>Example: encrypting bitmaps in ECB mode</vt:lpstr>
      <vt:lpstr>PowerPoint Presentation</vt:lpstr>
      <vt:lpstr>Cipher Block Chaining Mode (CBC)</vt:lpstr>
      <vt:lpstr>Cipher Block Chaining Mode (CBC)</vt:lpstr>
      <vt:lpstr>Cipher Block Chaining Mode (CBC)</vt:lpstr>
      <vt:lpstr>Substitution Attack on CBC</vt:lpstr>
      <vt:lpstr>More about CBC</vt:lpstr>
      <vt:lpstr>Output Feedback Mode (OFB)</vt:lpstr>
      <vt:lpstr>Output Feedback Mode (OFB)</vt:lpstr>
      <vt:lpstr>OFB: Advantages/Disadvantages</vt:lpstr>
      <vt:lpstr>Cipher Feedback Mode (CFB)</vt:lpstr>
      <vt:lpstr>Schedule of Quiz 1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58</cp:revision>
  <dcterms:created xsi:type="dcterms:W3CDTF">2016-08-15T16:38:04Z</dcterms:created>
  <dcterms:modified xsi:type="dcterms:W3CDTF">2018-02-14T19:35:55Z</dcterms:modified>
</cp:coreProperties>
</file>