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1"/>
    <p:restoredTop sz="94764"/>
  </p:normalViewPr>
  <p:slideViewPr>
    <p:cSldViewPr snapToGrid="0" snapToObjects="1">
      <p:cViewPr varScale="1">
        <p:scale>
          <a:sx n="96" d="100"/>
          <a:sy n="96" d="100"/>
        </p:scale>
        <p:origin x="10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A415-EA05-4646-B0D8-876B3F9D7BF4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8CAD-C561-164C-9A1B-5D0346B1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0CD6-0CAF-4D48-9AA0-950A3A4BF6C1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19B2-1153-C749-BE0E-D4237B4949B9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9F6-B96D-7C4E-AE46-AD41F1052E88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FC46-E34E-6748-B797-BCE47250839B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061B-3097-5A4F-A728-75DCD0EE0286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536-1743-B146-B4B1-5B35B2697F60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770-5718-C94B-A140-B23F0AC12278}" type="datetime1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0F6-D1DD-2949-80DE-2E3A4EDC2BC6}" type="datetime1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7BC3-8FC8-0E48-956A-97A48E8358B7}" type="datetime1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ABEA-B0D7-434F-BB72-674D89A35E44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E83A-5571-4D49-BE18-A78EC2B3F208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2384D6B-C05A-3E4C-8BAB-CC9A05F27B67}" type="datetime1">
              <a:rPr lang="en-US" smtClean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02D915-7B4A-F24A-BD98-9A59DE02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Quiz Review_01</a:t>
            </a:r>
            <a:endParaRPr lang="en-US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7E4F139-6E7A-9D4D-999B-9CDB413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D21119-00CF-9242-B544-75D727E1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AES: </a:t>
            </a:r>
            <a:r>
              <a:rPr lang="de-DE" dirty="0" err="1">
                <a:latin typeface="Arial" charset="0"/>
              </a:rPr>
              <a:t>Overview</a:t>
            </a:r>
            <a:r>
              <a:rPr lang="de-DE" dirty="0">
                <a:latin typeface="Arial" charset="0"/>
              </a:rPr>
              <a:t>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E:\Uni\Cryptobook\grundlagen_krypto\graphics\rijndael_pri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16409"/>
            <a:ext cx="3074406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1524000" y="4753691"/>
          <a:ext cx="6096000" cy="158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lang="de-DE" sz="2000" dirty="0" err="1">
                          <a:latin typeface="Arial"/>
                          <a:cs typeface="Arial"/>
                        </a:rPr>
                        <a:t>length</a:t>
                      </a:r>
                      <a:r>
                        <a:rPr lang="de-DE" sz="2000" baseline="0" dirty="0">
                          <a:latin typeface="Arial"/>
                          <a:cs typeface="Arial"/>
                        </a:rPr>
                        <a:t> (</a:t>
                      </a:r>
                      <a:r>
                        <a:rPr lang="de-DE" sz="2000" baseline="0" dirty="0" err="1">
                          <a:latin typeface="Arial"/>
                          <a:cs typeface="Arial"/>
                        </a:rPr>
                        <a:t>bits</a:t>
                      </a:r>
                      <a:r>
                        <a:rPr lang="de-DE" sz="2000" baseline="0" dirty="0">
                          <a:latin typeface="Arial"/>
                          <a:cs typeface="Arial"/>
                        </a:rPr>
                        <a:t>)</a:t>
                      </a:r>
                      <a:endParaRPr lang="de-DE" sz="2000" dirty="0">
                        <a:latin typeface="Arial"/>
                        <a:cs typeface="Arial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Arial"/>
                          <a:cs typeface="Arial"/>
                        </a:rPr>
                        <a:t>Number</a:t>
                      </a:r>
                      <a:r>
                        <a:rPr lang="de-DE" sz="20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2000" baseline="0" dirty="0" err="1">
                          <a:latin typeface="Arial"/>
                          <a:cs typeface="Arial"/>
                        </a:rPr>
                        <a:t>of</a:t>
                      </a:r>
                      <a:r>
                        <a:rPr lang="de-DE" sz="20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2000" baseline="0" dirty="0" err="1">
                          <a:latin typeface="Arial"/>
                          <a:cs typeface="Arial"/>
                        </a:rPr>
                        <a:t>rounds</a:t>
                      </a:r>
                      <a:endParaRPr lang="de-DE" sz="2000" dirty="0">
                        <a:latin typeface="Arial"/>
                        <a:cs typeface="Arial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128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192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256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Inhaltsplatzhalter 2"/>
          <p:cNvSpPr txBox="1">
            <a:spLocks/>
          </p:cNvSpPr>
          <p:nvPr/>
        </p:nvSpPr>
        <p:spPr>
          <a:xfrm>
            <a:off x="476054" y="4135033"/>
            <a:ext cx="8157852" cy="554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sz="2200" dirty="0">
                <a:latin typeface="Arial" charset="0"/>
              </a:rPr>
              <a:t>The </a:t>
            </a:r>
            <a:r>
              <a:rPr lang="de-DE" sz="2200" dirty="0" err="1">
                <a:latin typeface="Arial" charset="0"/>
              </a:rPr>
              <a:t>number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of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rounds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depends</a:t>
            </a:r>
            <a:r>
              <a:rPr lang="de-DE" sz="2200" dirty="0">
                <a:latin typeface="Arial" charset="0"/>
              </a:rPr>
              <a:t> on </a:t>
            </a:r>
            <a:r>
              <a:rPr lang="de-DE" sz="2200" dirty="0" err="1">
                <a:latin typeface="Arial" charset="0"/>
              </a:rPr>
              <a:t>the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chosen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key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length</a:t>
            </a:r>
            <a:r>
              <a:rPr lang="de-DE" sz="220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616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AES: </a:t>
            </a:r>
            <a:r>
              <a:rPr lang="de-DE" dirty="0" err="1">
                <a:latin typeface="Arial" charset="0"/>
              </a:rPr>
              <a:t>Overview</a:t>
            </a:r>
            <a:r>
              <a:rPr lang="de-DE" dirty="0">
                <a:latin typeface="Arial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35" y="2150467"/>
            <a:ext cx="4049159" cy="35986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200" dirty="0" err="1"/>
              <a:t>Iterated</a:t>
            </a:r>
            <a:r>
              <a:rPr lang="de-DE" sz="2200" dirty="0"/>
              <a:t> </a:t>
            </a:r>
            <a:r>
              <a:rPr lang="de-DE" sz="2200" dirty="0" err="1"/>
              <a:t>cipher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10/12/14 </a:t>
            </a:r>
            <a:r>
              <a:rPr lang="de-DE" sz="2200" dirty="0" err="1"/>
              <a:t>rounds</a:t>
            </a:r>
            <a:endParaRPr lang="de-DE" sz="2200" dirty="0"/>
          </a:p>
          <a:p>
            <a:pPr>
              <a:lnSpc>
                <a:spcPct val="120000"/>
              </a:lnSpc>
            </a:pPr>
            <a:r>
              <a:rPr lang="de-DE" sz="2200" dirty="0"/>
              <a:t>The </a:t>
            </a:r>
            <a:r>
              <a:rPr lang="de-DE" sz="2200" dirty="0" err="1"/>
              <a:t>whole</a:t>
            </a:r>
            <a:r>
              <a:rPr lang="de-DE" sz="2200" dirty="0"/>
              <a:t> block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encrpted</a:t>
            </a:r>
            <a:r>
              <a:rPr lang="de-DE" sz="2200" dirty="0"/>
              <a:t> in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round</a:t>
            </a:r>
            <a:endParaRPr lang="de-DE" sz="2200" dirty="0"/>
          </a:p>
          <a:p>
            <a:pPr>
              <a:lnSpc>
                <a:spcPct val="120000"/>
              </a:lnSpc>
            </a:pP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round</a:t>
            </a:r>
            <a:r>
              <a:rPr lang="de-DE" sz="2200" dirty="0"/>
              <a:t> </a:t>
            </a:r>
            <a:r>
              <a:rPr lang="de-DE" sz="2200" dirty="0" err="1"/>
              <a:t>consists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ja-JP" altLang="en-US" sz="2200" b="1" dirty="0">
                <a:solidFill>
                  <a:srgbClr val="FF0000"/>
                </a:solidFill>
              </a:rPr>
              <a:t>“</a:t>
            </a:r>
            <a:r>
              <a:rPr lang="en-US" sz="2200" b="1" dirty="0">
                <a:solidFill>
                  <a:srgbClr val="FF0000"/>
                </a:solidFill>
              </a:rPr>
              <a:t>Layers</a:t>
            </a:r>
            <a:r>
              <a:rPr lang="ja-JP" altLang="en-US" sz="2200" b="1" dirty="0">
                <a:solidFill>
                  <a:srgbClr val="FF0000"/>
                </a:solidFill>
              </a:rPr>
              <a:t>”</a:t>
            </a:r>
            <a:endParaRPr lang="en-US" sz="22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Inhaltsplatzhalter 5" descr="rijndael_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1367" y="12179"/>
            <a:ext cx="4426695" cy="64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Electronic Code Book mode (ECB)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dirty="0"/>
              <a:t>Cipher Block Chaining mode (CBC)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dirty="0"/>
              <a:t>Output Feedback mode (OFB)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dirty="0"/>
              <a:t>Cipher Feedback mode (CFB)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dirty="0"/>
              <a:t>Counter mode (CTR)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dirty="0"/>
              <a:t>Galois Counter Mode (GCM)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2D11DB-A061-4444-ABB4-311BD70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CD7E7-3663-7743-AF10-CBFB80C3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EAB72-4314-2641-B006-007CE7B4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Brute-force</a:t>
            </a:r>
            <a:r>
              <a:rPr lang="zh-CN" altLang="en-US" sz="2400" dirty="0"/>
              <a:t> </a:t>
            </a:r>
            <a:r>
              <a:rPr lang="en-US" altLang="zh-CN" sz="2400" dirty="0"/>
              <a:t>attack</a:t>
            </a:r>
            <a:r>
              <a:rPr lang="zh-CN" altLang="en-US" sz="2400" dirty="0"/>
              <a:t> </a:t>
            </a:r>
            <a:r>
              <a:rPr lang="en-US" altLang="zh-CN" sz="2400" dirty="0"/>
              <a:t>(or</a:t>
            </a:r>
            <a:r>
              <a:rPr lang="zh-CN" altLang="en-US" sz="2400" dirty="0"/>
              <a:t> </a:t>
            </a:r>
            <a:r>
              <a:rPr lang="en-US" altLang="zh-CN" sz="2400" dirty="0"/>
              <a:t>exhaustive</a:t>
            </a:r>
            <a:r>
              <a:rPr lang="zh-CN" altLang="en-US" sz="2400" dirty="0"/>
              <a:t> </a:t>
            </a:r>
            <a:r>
              <a:rPr lang="en-US" altLang="zh-CN" sz="2400" dirty="0"/>
              <a:t>key</a:t>
            </a:r>
            <a:r>
              <a:rPr lang="zh-CN" altLang="en-US" sz="2400" dirty="0"/>
              <a:t> </a:t>
            </a:r>
            <a:r>
              <a:rPr lang="en-US" altLang="zh-CN" sz="2400" dirty="0"/>
              <a:t>search)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Letter</a:t>
            </a:r>
            <a:r>
              <a:rPr lang="zh-CN" altLang="en-US" sz="2400" dirty="0"/>
              <a:t> </a:t>
            </a:r>
            <a:r>
              <a:rPr lang="en-US" altLang="zh-CN" sz="2400" dirty="0"/>
              <a:t>frequency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r>
              <a:rPr lang="zh-CN" altLang="en-US" sz="2400" dirty="0"/>
              <a:t> </a:t>
            </a:r>
            <a:r>
              <a:rPr lang="en-US" altLang="zh-CN" sz="2400" dirty="0"/>
              <a:t>attack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Linear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r>
              <a:rPr lang="zh-CN" altLang="en-US" sz="2400" dirty="0"/>
              <a:t> </a:t>
            </a:r>
            <a:r>
              <a:rPr lang="en-US" altLang="zh-CN" sz="2400" dirty="0"/>
              <a:t>attack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Substitution</a:t>
            </a:r>
            <a:r>
              <a:rPr lang="zh-CN" altLang="en-US" sz="2400" dirty="0"/>
              <a:t> </a:t>
            </a:r>
            <a:r>
              <a:rPr lang="en-US" altLang="zh-CN" sz="2400" dirty="0"/>
              <a:t>attack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Meet-in-the-Middle</a:t>
            </a:r>
            <a:r>
              <a:rPr lang="zh-CN" altLang="en-US" sz="2400" dirty="0"/>
              <a:t> </a:t>
            </a:r>
            <a:r>
              <a:rPr lang="en-US" altLang="zh-CN" sz="2400" dirty="0"/>
              <a:t>attack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Note: all introduce attacks have been illustrated via examples in lectures.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4440ED-7366-844E-9DB0-99808A0C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Quiz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Time: Wednesday, 02/28/2018, from 1:00 pm </a:t>
            </a:r>
            <a:r>
              <a:rPr lang="en-US" sz="2400"/>
              <a:t>to 2:45pm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Location: Classroom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Quiz 1: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Opened book (</a:t>
            </a:r>
            <a:r>
              <a:rPr lang="en-US" sz="2000" b="1" u="sng" dirty="0"/>
              <a:t>only</a:t>
            </a:r>
            <a:r>
              <a:rPr lang="en-US" sz="2000" dirty="0"/>
              <a:t> paper materials and calculator are allowed, no electronic device)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Exam range: contents of </a:t>
            </a:r>
            <a:r>
              <a:rPr lang="en-US" sz="2000" b="1" u="sng" dirty="0"/>
              <a:t>Lectures 2-10</a:t>
            </a:r>
            <a:r>
              <a:rPr lang="en-US" sz="2000" u="sng" dirty="0"/>
              <a:t> </a:t>
            </a:r>
            <a:r>
              <a:rPr lang="en-US" sz="2000" dirty="0"/>
              <a:t>(including preliminary, stream cipher, DES, AES, and block cipher)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learnt by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Modular Arithmetic</a:t>
            </a:r>
          </a:p>
          <a:p>
            <a:pPr>
              <a:lnSpc>
                <a:spcPct val="120000"/>
              </a:lnSpc>
            </a:pPr>
            <a:r>
              <a:rPr lang="en-US" dirty="0"/>
              <a:t>Steam Cipher</a:t>
            </a:r>
          </a:p>
          <a:p>
            <a:pPr>
              <a:lnSpc>
                <a:spcPct val="120000"/>
              </a:lnSpc>
            </a:pPr>
            <a:r>
              <a:rPr lang="en-US" dirty="0"/>
              <a:t>DES</a:t>
            </a:r>
          </a:p>
          <a:p>
            <a:pPr>
              <a:lnSpc>
                <a:spcPct val="120000"/>
              </a:lnSpc>
            </a:pPr>
            <a:r>
              <a:rPr lang="en-US" dirty="0"/>
              <a:t>AES</a:t>
            </a:r>
          </a:p>
          <a:p>
            <a:pPr>
              <a:lnSpc>
                <a:spcPct val="120000"/>
              </a:lnSpc>
            </a:pPr>
            <a:r>
              <a:rPr lang="en-US" dirty="0"/>
              <a:t>Block Cipher Modes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Classic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Attacks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E3834F-2513-AE48-A508-575DC6E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30FAD-5B16-4046-ABB7-8D1C566B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A8F8EB-6018-F742-B9B5-C322F051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99894"/>
            <a:ext cx="8229600" cy="192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Properties:</a:t>
            </a:r>
          </a:p>
          <a:p>
            <a:r>
              <a:rPr lang="en-US" sz="2000" dirty="0"/>
              <a:t>Remainder is not unique </a:t>
            </a:r>
            <a:r>
              <a:rPr lang="en-US" sz="2000" dirty="0">
                <a:sym typeface="Wingdings" pitchFamily="2" charset="2"/>
              </a:rPr>
              <a:t> choose the smallest positive integer</a:t>
            </a:r>
          </a:p>
          <a:p>
            <a:r>
              <a:rPr lang="en-US" sz="2000" dirty="0"/>
              <a:t>Modular division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prefer to multiply by the inverse value (definition, existence)</a:t>
            </a:r>
          </a:p>
          <a:p>
            <a:r>
              <a:rPr lang="en-US" sz="2000" dirty="0"/>
              <a:t>Modular reduction can be performed to facilitate calculation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B0A822-1387-0F47-B8F7-57AAF34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xmlns="" id="{7A443D60-2A9D-164D-A860-99A5AC43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457" y="1414375"/>
            <a:ext cx="5267086" cy="26802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b="1" dirty="0">
                <a:latin typeface="Arial"/>
                <a:cs typeface="Arial"/>
              </a:rPr>
              <a:t> Definition: </a:t>
            </a:r>
            <a:r>
              <a:rPr lang="de-DE" sz="2000" b="1" dirty="0" err="1">
                <a:latin typeface="Arial"/>
                <a:cs typeface="Arial"/>
              </a:rPr>
              <a:t>Modulus</a:t>
            </a:r>
            <a:r>
              <a:rPr lang="de-DE" sz="2000" b="1" dirty="0">
                <a:latin typeface="Arial"/>
                <a:cs typeface="Arial"/>
              </a:rPr>
              <a:t> Operation</a:t>
            </a:r>
          </a:p>
          <a:p>
            <a:pPr marL="342900" indent="-3429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dirty="0">
                <a:latin typeface="Arial"/>
                <a:cs typeface="Arial"/>
              </a:rPr>
              <a:t>	</a:t>
            </a:r>
            <a:r>
              <a:rPr lang="de-DE" sz="2000" dirty="0" err="1">
                <a:latin typeface="Arial"/>
                <a:cs typeface="Arial"/>
              </a:rPr>
              <a:t>Let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i="1" dirty="0">
                <a:latin typeface="Arial"/>
                <a:cs typeface="Arial"/>
              </a:rPr>
              <a:t>a, </a:t>
            </a:r>
            <a:r>
              <a:rPr lang="de-DE" sz="2000" i="1" dirty="0" err="1">
                <a:latin typeface="Arial"/>
                <a:cs typeface="Arial"/>
              </a:rPr>
              <a:t>r</a:t>
            </a:r>
            <a:r>
              <a:rPr lang="de-DE" sz="2000" i="1" dirty="0">
                <a:latin typeface="Arial"/>
                <a:cs typeface="Arial"/>
              </a:rPr>
              <a:t>, m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be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integers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and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i="1" dirty="0">
                <a:latin typeface="Arial"/>
                <a:cs typeface="Arial"/>
              </a:rPr>
              <a:t>m &gt; </a:t>
            </a:r>
            <a:r>
              <a:rPr lang="de-DE" sz="2000" dirty="0">
                <a:latin typeface="Arial"/>
                <a:cs typeface="Arial"/>
              </a:rPr>
              <a:t>0. </a:t>
            </a:r>
            <a:r>
              <a:rPr lang="de-DE" sz="2000" dirty="0" err="1">
                <a:latin typeface="Arial"/>
                <a:cs typeface="Arial"/>
              </a:rPr>
              <a:t>We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write</a:t>
            </a:r>
            <a:r>
              <a:rPr lang="de-DE" sz="2000" dirty="0">
                <a:latin typeface="Arial"/>
                <a:cs typeface="Arial"/>
              </a:rPr>
              <a:t> </a:t>
            </a:r>
          </a:p>
          <a:p>
            <a:pPr marL="342900" indent="-3429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dirty="0">
                <a:latin typeface="Arial"/>
                <a:cs typeface="Arial"/>
              </a:rPr>
              <a:t>			</a:t>
            </a:r>
            <a:r>
              <a:rPr lang="de-DE" sz="2000" i="1" dirty="0">
                <a:latin typeface="Arial"/>
                <a:cs typeface="Arial"/>
              </a:rPr>
              <a:t>a ≡ </a:t>
            </a:r>
            <a:r>
              <a:rPr lang="de-DE" sz="2000" i="1" dirty="0" err="1">
                <a:latin typeface="Arial"/>
                <a:cs typeface="Arial"/>
              </a:rPr>
              <a:t>r</a:t>
            </a:r>
            <a:r>
              <a:rPr lang="de-DE" sz="2000" i="1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mod</a:t>
            </a:r>
            <a:r>
              <a:rPr lang="de-DE" sz="2000" i="1" dirty="0">
                <a:latin typeface="Arial"/>
                <a:cs typeface="Arial"/>
              </a:rPr>
              <a:t> m</a:t>
            </a:r>
          </a:p>
          <a:p>
            <a:pPr marL="342900" indent="-3429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i="1" dirty="0">
                <a:latin typeface="Arial"/>
                <a:cs typeface="Arial"/>
              </a:rPr>
              <a:t>	</a:t>
            </a:r>
            <a:r>
              <a:rPr lang="de-DE" sz="2000" dirty="0" err="1">
                <a:latin typeface="Arial"/>
                <a:cs typeface="Arial"/>
              </a:rPr>
              <a:t>if</a:t>
            </a:r>
            <a:r>
              <a:rPr lang="de-DE" sz="2000" dirty="0">
                <a:latin typeface="Arial"/>
                <a:cs typeface="Arial"/>
              </a:rPr>
              <a:t> (</a:t>
            </a:r>
            <a:r>
              <a:rPr lang="de-DE" sz="2000" i="1" dirty="0" err="1">
                <a:latin typeface="Arial"/>
                <a:cs typeface="Arial"/>
              </a:rPr>
              <a:t>r</a:t>
            </a:r>
            <a:r>
              <a:rPr lang="de-DE" sz="2000" i="1" dirty="0">
                <a:latin typeface="Arial"/>
                <a:cs typeface="Arial"/>
              </a:rPr>
              <a:t>-a) </a:t>
            </a:r>
            <a:r>
              <a:rPr lang="de-DE" sz="2000" i="1" dirty="0" err="1">
                <a:latin typeface="Arial"/>
                <a:cs typeface="Arial"/>
              </a:rPr>
              <a:t>is</a:t>
            </a:r>
            <a:r>
              <a:rPr lang="de-DE" sz="2000" i="1" dirty="0">
                <a:latin typeface="Arial"/>
                <a:cs typeface="Arial"/>
              </a:rPr>
              <a:t> </a:t>
            </a:r>
            <a:r>
              <a:rPr lang="de-DE" sz="2000" i="1" dirty="0" err="1">
                <a:latin typeface="Arial"/>
                <a:cs typeface="Arial"/>
              </a:rPr>
              <a:t>divisable</a:t>
            </a:r>
            <a:r>
              <a:rPr lang="de-DE" sz="2000" i="1" dirty="0">
                <a:latin typeface="Arial"/>
                <a:cs typeface="Arial"/>
              </a:rPr>
              <a:t> </a:t>
            </a:r>
            <a:r>
              <a:rPr lang="de-DE" sz="2000" i="1" dirty="0" err="1">
                <a:latin typeface="Arial"/>
                <a:cs typeface="Arial"/>
              </a:rPr>
              <a:t>by</a:t>
            </a:r>
            <a:r>
              <a:rPr lang="de-DE" sz="2000" i="1" dirty="0">
                <a:latin typeface="Arial"/>
                <a:cs typeface="Arial"/>
              </a:rPr>
              <a:t> m.</a:t>
            </a:r>
            <a:endParaRPr lang="de-DE" sz="2000" dirty="0">
              <a:latin typeface="Arial"/>
              <a:cs typeface="Arial"/>
            </a:endParaRPr>
          </a:p>
          <a:p>
            <a:pPr marL="742950" lvl="1" indent="-28575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000" dirty="0">
                <a:latin typeface="Arial"/>
                <a:cs typeface="Arial"/>
              </a:rPr>
              <a:t>“</a:t>
            </a:r>
            <a:r>
              <a:rPr lang="de-DE" sz="2000" i="1" dirty="0">
                <a:latin typeface="Arial"/>
                <a:cs typeface="Arial"/>
              </a:rPr>
              <a:t>m</a:t>
            </a:r>
            <a:r>
              <a:rPr lang="de-DE" sz="2000" dirty="0">
                <a:latin typeface="Arial"/>
                <a:cs typeface="Arial"/>
              </a:rPr>
              <a:t>” </a:t>
            </a:r>
            <a:r>
              <a:rPr lang="de-DE" sz="2000" dirty="0" err="1">
                <a:latin typeface="Arial"/>
                <a:cs typeface="Arial"/>
              </a:rPr>
              <a:t>is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called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modulus</a:t>
            </a:r>
            <a:endParaRPr lang="de-DE" sz="2000" dirty="0">
              <a:latin typeface="Arial"/>
              <a:cs typeface="Arial"/>
            </a:endParaRPr>
          </a:p>
          <a:p>
            <a:pPr marL="742950" lvl="1" indent="-28575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000" dirty="0">
                <a:latin typeface="Arial"/>
                <a:cs typeface="Arial"/>
              </a:rPr>
              <a:t>“</a:t>
            </a:r>
            <a:r>
              <a:rPr lang="de-DE" sz="2000" i="1" dirty="0" err="1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” </a:t>
            </a:r>
            <a:r>
              <a:rPr lang="de-DE" sz="2000" dirty="0" err="1">
                <a:latin typeface="Arial"/>
                <a:cs typeface="Arial"/>
              </a:rPr>
              <a:t>is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called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remainder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5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D1B13-51B2-734F-958A-13F382E6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07121-A1CB-8B4F-9D4E-F8455D0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Group</a:t>
            </a:r>
          </a:p>
          <a:p>
            <a:pPr>
              <a:lnSpc>
                <a:spcPct val="120000"/>
              </a:lnSpc>
            </a:pPr>
            <a:r>
              <a:rPr lang="en-US" dirty="0"/>
              <a:t>Field</a:t>
            </a:r>
          </a:p>
          <a:p>
            <a:pPr>
              <a:lnSpc>
                <a:spcPct val="120000"/>
              </a:lnSpc>
            </a:pPr>
            <a:r>
              <a:rPr lang="en-US" dirty="0"/>
              <a:t>Ring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ym typeface="Wingdings" pitchFamily="2" charset="2"/>
              </a:rPr>
              <a:t> Their definitions and properties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BA82D7-B058-FC4F-ABC2-4013A81C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81863" cy="1143000"/>
          </a:xfrm>
        </p:spPr>
        <p:txBody>
          <a:bodyPr>
            <a:noAutofit/>
          </a:bodyPr>
          <a:lstStyle/>
          <a:p>
            <a:r>
              <a:rPr lang="en-US" dirty="0"/>
              <a:t>Symmetric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82625" y="3208463"/>
            <a:ext cx="1152525" cy="720725"/>
            <a:chOff x="884" y="1026"/>
            <a:chExt cx="726" cy="454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/>
                <a:t>Alice</a:t>
              </a:r>
              <a:br>
                <a:rPr lang="de-DE"/>
              </a:br>
              <a:r>
                <a:rPr lang="de-DE"/>
                <a:t>(good)</a:t>
              </a: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883525" y="3208463"/>
            <a:ext cx="1152525" cy="720725"/>
            <a:chOff x="884" y="1026"/>
            <a:chExt cx="726" cy="454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/>
                <a:t>Bob</a:t>
              </a:r>
              <a:br>
                <a:rPr lang="de-DE"/>
              </a:br>
              <a:r>
                <a:rPr lang="de-DE"/>
                <a:t>(good)</a:t>
              </a:r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4498975" y="1409825"/>
            <a:ext cx="1152525" cy="720725"/>
            <a:chOff x="884" y="1026"/>
            <a:chExt cx="726" cy="454"/>
          </a:xfrm>
        </p:grpSpPr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>
                  <a:solidFill>
                    <a:srgbClr val="FF0000"/>
                  </a:solidFill>
                </a:rPr>
                <a:t>Oscar</a:t>
              </a:r>
              <a:br>
                <a:rPr lang="de-DE">
                  <a:solidFill>
                    <a:srgbClr val="FF0000"/>
                  </a:solidFill>
                </a:rPr>
              </a:br>
              <a:r>
                <a:rPr lang="de-DE">
                  <a:solidFill>
                    <a:srgbClr val="FF0000"/>
                  </a:solidFill>
                </a:rPr>
                <a:t>(bad guy)</a:t>
              </a:r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409825" y="3281488"/>
            <a:ext cx="151130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409825" y="3352925"/>
            <a:ext cx="1511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sz="1600" b="1"/>
              <a:t>Encryption</a:t>
            </a:r>
            <a:br>
              <a:rPr lang="de-DE" sz="1600" b="1"/>
            </a:br>
            <a:r>
              <a:rPr lang="de-DE" sz="1600" b="1"/>
              <a:t>e( )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409825" y="4792788"/>
            <a:ext cx="1511300" cy="576262"/>
            <a:chOff x="1474" y="2704"/>
            <a:chExt cx="952" cy="409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1474" y="2704"/>
              <a:ext cx="952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474" y="2795"/>
              <a:ext cx="9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sz="1200" b="1"/>
                <a:t>Key Generator</a:t>
              </a:r>
            </a:p>
          </p:txBody>
        </p:sp>
      </p:grp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867400" y="3281488"/>
            <a:ext cx="151130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867400" y="3352925"/>
            <a:ext cx="1511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sz="1600" b="1"/>
              <a:t>Decryption</a:t>
            </a:r>
            <a:br>
              <a:rPr lang="de-DE" sz="1600" b="1"/>
            </a:br>
            <a:r>
              <a:rPr lang="de-DE" sz="1600" b="1"/>
              <a:t>d( )</a:t>
            </a:r>
          </a:p>
        </p:txBody>
      </p: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4210050" y="4865813"/>
            <a:ext cx="1657350" cy="685800"/>
            <a:chOff x="2426" y="2886"/>
            <a:chExt cx="1044" cy="432"/>
          </a:xfrm>
        </p:grpSpPr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2562" y="2886"/>
              <a:ext cx="772" cy="272"/>
            </a:xfrm>
            <a:prstGeom prst="flowChartMagneticDru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426" y="3203"/>
              <a:ext cx="104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sz="1200" b="1"/>
                <a:t>Secure Channel</a:t>
              </a:r>
            </a:p>
          </p:txBody>
        </p:sp>
      </p:grp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1835150" y="356882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3922713" y="356882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7378700" y="35688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V="1">
            <a:off x="5075238" y="2128963"/>
            <a:ext cx="0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 flipV="1">
            <a:off x="3201988" y="385775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3922713" y="508171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6659563" y="385775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275013" y="4218113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i="1"/>
              <a:t>K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051050" y="35688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x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4859338" y="35688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y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6731000" y="4218113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i="1"/>
              <a:t>K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7523163" y="35688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x</a:t>
            </a:r>
          </a:p>
        </p:txBody>
      </p: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4067175" y="1984500"/>
            <a:ext cx="3671888" cy="2089150"/>
            <a:chOff x="2336" y="1071"/>
            <a:chExt cx="2313" cy="1316"/>
          </a:xfrm>
        </p:grpSpPr>
        <p:sp>
          <p:nvSpPr>
            <p:cNvPr id="37" name="AutoShape 42"/>
            <p:cNvSpPr>
              <a:spLocks noChangeArrowheads="1"/>
            </p:cNvSpPr>
            <p:nvPr/>
          </p:nvSpPr>
          <p:spPr bwMode="auto">
            <a:xfrm>
              <a:off x="2336" y="1752"/>
              <a:ext cx="1043" cy="635"/>
            </a:xfrm>
            <a:prstGeom prst="cloudCallout">
              <a:avLst>
                <a:gd name="adj1" fmla="val -23537"/>
                <a:gd name="adj2" fmla="val 35199"/>
              </a:avLst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de-DE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H="1">
              <a:off x="3334" y="1298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3651" y="1071"/>
              <a:ext cx="99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sz="1600"/>
                <a:t>Unsecure channel </a:t>
              </a:r>
              <a:br>
                <a:rPr lang="de-DE" sz="1600"/>
              </a:br>
              <a:r>
                <a:rPr lang="de-DE" sz="1600"/>
                <a:t>(e.g. Internet)</a:t>
              </a:r>
            </a:p>
          </p:txBody>
        </p:sp>
      </p:grpSp>
      <p:sp>
        <p:nvSpPr>
          <p:cNvPr id="40" name="Rectangle 47"/>
          <p:cNvSpPr txBox="1">
            <a:spLocks noChangeArrowheads="1"/>
          </p:cNvSpPr>
          <p:nvPr/>
        </p:nvSpPr>
        <p:spPr>
          <a:xfrm>
            <a:off x="179388" y="5543973"/>
            <a:ext cx="5975350" cy="14112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charset="0"/>
              </a:rPr>
              <a:t>x </a:t>
            </a:r>
            <a:r>
              <a:rPr lang="de-DE" dirty="0" err="1">
                <a:latin typeface="Arial" charset="0"/>
              </a:rPr>
              <a:t>is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plaintext</a:t>
            </a:r>
            <a:endParaRPr lang="de-DE" b="1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is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ciphertext</a:t>
            </a:r>
            <a:endParaRPr lang="de-DE" b="1" dirty="0">
              <a:latin typeface="Arial" charset="0"/>
            </a:endParaRPr>
          </a:p>
          <a:p>
            <a:r>
              <a:rPr lang="de-DE" i="1" dirty="0">
                <a:latin typeface="Arial" charset="0"/>
              </a:rPr>
              <a:t>K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is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key</a:t>
            </a:r>
            <a:endParaRPr lang="de-DE" b="1" dirty="0">
              <a:latin typeface="Arial" charset="0"/>
            </a:endParaRPr>
          </a:p>
          <a:p>
            <a:r>
              <a:rPr lang="de-DE" dirty="0">
                <a:latin typeface="Arial" charset="0"/>
              </a:rPr>
              <a:t>Set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all </a:t>
            </a:r>
            <a:r>
              <a:rPr lang="de-DE" dirty="0" err="1">
                <a:latin typeface="Arial" charset="0"/>
              </a:rPr>
              <a:t>keys</a:t>
            </a:r>
            <a:r>
              <a:rPr lang="de-DE" dirty="0">
                <a:latin typeface="Arial" charset="0"/>
              </a:rPr>
              <a:t> {</a:t>
            </a:r>
            <a:r>
              <a:rPr lang="de-DE" i="1" dirty="0">
                <a:latin typeface="Arial" charset="0"/>
              </a:rPr>
              <a:t>K</a:t>
            </a:r>
            <a:r>
              <a:rPr lang="de-DE" dirty="0">
                <a:latin typeface="Arial" charset="0"/>
              </a:rPr>
              <a:t>1, </a:t>
            </a:r>
            <a:r>
              <a:rPr lang="de-DE" i="1" dirty="0">
                <a:latin typeface="Arial" charset="0"/>
              </a:rPr>
              <a:t>K</a:t>
            </a:r>
            <a:r>
              <a:rPr lang="de-DE" dirty="0">
                <a:latin typeface="Arial" charset="0"/>
              </a:rPr>
              <a:t>2, ...,</a:t>
            </a:r>
            <a:r>
              <a:rPr lang="de-DE" i="1" dirty="0" err="1">
                <a:latin typeface="Arial" charset="0"/>
              </a:rPr>
              <a:t>Kn</a:t>
            </a:r>
            <a:r>
              <a:rPr lang="de-DE" dirty="0">
                <a:latin typeface="Arial" charset="0"/>
              </a:rPr>
              <a:t>} </a:t>
            </a:r>
            <a:r>
              <a:rPr lang="de-DE" dirty="0" err="1">
                <a:latin typeface="Arial" charset="0"/>
              </a:rPr>
              <a:t>is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key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space</a:t>
            </a:r>
            <a:endParaRPr lang="de-DE" b="1" dirty="0">
              <a:latin typeface="Arial" charset="0"/>
            </a:endParaRPr>
          </a:p>
        </p:txBody>
      </p:sp>
      <p:sp>
        <p:nvSpPr>
          <p:cNvPr id="41" name="Rectangle 70"/>
          <p:cNvSpPr>
            <a:spLocks noChangeArrowheads="1"/>
          </p:cNvSpPr>
          <p:nvPr/>
        </p:nvSpPr>
        <p:spPr bwMode="auto">
          <a:xfrm>
            <a:off x="111112" y="1590800"/>
            <a:ext cx="4387863" cy="137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b="1" dirty="0">
                <a:latin typeface="Arial"/>
                <a:cs typeface="Arial"/>
              </a:rPr>
              <a:t>Solution:</a:t>
            </a:r>
            <a:r>
              <a:rPr lang="de-DE" dirty="0">
                <a:latin typeface="Arial"/>
                <a:cs typeface="Arial"/>
              </a:rPr>
              <a:t> Encryption </a:t>
            </a:r>
            <a:r>
              <a:rPr lang="de-DE" dirty="0" err="1">
                <a:latin typeface="Arial"/>
                <a:cs typeface="Arial"/>
              </a:rPr>
              <a:t>with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symmetric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cipher</a:t>
            </a:r>
            <a:r>
              <a:rPr lang="de-DE" dirty="0">
                <a:latin typeface="Arial"/>
                <a:cs typeface="Arial"/>
              </a:rPr>
              <a:t>. </a:t>
            </a:r>
            <a:br>
              <a:rPr lang="de-DE" dirty="0">
                <a:latin typeface="Arial"/>
                <a:cs typeface="Arial"/>
              </a:rPr>
            </a:br>
            <a:r>
              <a:rPr lang="de-DE" dirty="0">
                <a:latin typeface="Arial"/>
                <a:cs typeface="Arial"/>
                <a:sym typeface="Symbol" charset="0"/>
              </a:rPr>
              <a:t> Oscar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obtains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only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ciphertext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y</a:t>
            </a:r>
            <a:r>
              <a:rPr lang="de-DE" dirty="0">
                <a:latin typeface="Arial"/>
                <a:cs typeface="Arial"/>
                <a:sym typeface="Symbol" charset="0"/>
              </a:rPr>
              <a:t>,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that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looks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like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random</a:t>
            </a:r>
            <a:r>
              <a:rPr lang="de-DE" dirty="0">
                <a:latin typeface="Arial"/>
                <a:cs typeface="Arial"/>
                <a:sym typeface="Symbol" charset="0"/>
              </a:rPr>
              <a:t> </a:t>
            </a:r>
            <a:r>
              <a:rPr lang="de-DE" dirty="0" err="1">
                <a:latin typeface="Arial"/>
                <a:cs typeface="Arial"/>
                <a:sym typeface="Symbol" charset="0"/>
              </a:rPr>
              <a:t>bits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42" name="Text Box 71"/>
          <p:cNvSpPr txBox="1">
            <a:spLocks noChangeArrowheads="1"/>
          </p:cNvSpPr>
          <p:nvPr/>
        </p:nvSpPr>
        <p:spPr bwMode="auto">
          <a:xfrm>
            <a:off x="4816475" y="234486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i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335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2E560-12C0-8842-A13B-F9C8E83A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558D20-A0CE-F749-915F-51259ED2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910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Substitution</a:t>
            </a:r>
            <a:r>
              <a:rPr lang="zh-CN" altLang="en-US" sz="2400" dirty="0"/>
              <a:t> </a:t>
            </a:r>
            <a:r>
              <a:rPr lang="en-US" altLang="zh-CN" sz="2400" dirty="0"/>
              <a:t>Cipher:</a:t>
            </a:r>
            <a:r>
              <a:rPr lang="zh-CN" altLang="en-US" sz="2400" dirty="0"/>
              <a:t> </a:t>
            </a:r>
            <a:r>
              <a:rPr lang="de-DE" sz="2400" dirty="0" err="1"/>
              <a:t>replace</a:t>
            </a:r>
            <a:r>
              <a:rPr lang="de-DE" sz="2400" dirty="0"/>
              <a:t>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plaintext</a:t>
            </a:r>
            <a:r>
              <a:rPr lang="de-DE" sz="2400" dirty="0"/>
              <a:t> </a:t>
            </a:r>
            <a:r>
              <a:rPr lang="de-DE" sz="2400" dirty="0" err="1"/>
              <a:t>letter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a </a:t>
            </a:r>
            <a:r>
              <a:rPr lang="de-DE" sz="2400" dirty="0" err="1"/>
              <a:t>fixed</a:t>
            </a:r>
            <a:r>
              <a:rPr lang="de-DE" sz="2400" dirty="0"/>
              <a:t>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letter</a:t>
            </a:r>
            <a:endParaRPr lang="en-US" sz="2400" dirty="0"/>
          </a:p>
          <a:p>
            <a:r>
              <a:rPr lang="en-US" sz="2400" dirty="0"/>
              <a:t>Shift (or </a:t>
            </a:r>
            <a:r>
              <a:rPr lang="en-US" sz="2400" dirty="0" err="1"/>
              <a:t>Casare</a:t>
            </a:r>
            <a:r>
              <a:rPr lang="en-US" sz="2400" dirty="0"/>
              <a:t>) Cipher: take letter that follows after k positions in the alphabet</a:t>
            </a:r>
          </a:p>
          <a:p>
            <a:r>
              <a:rPr lang="en-US" sz="2400" dirty="0"/>
              <a:t>Affine Cipher (extension of the shift cipher): rather than just adding the key to the plaintext, we also multiply by the key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760F2F-84FF-5749-BE63-4C493428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unnamed.png">
            <a:extLst>
              <a:ext uri="{FF2B5EF4-FFF2-40B4-BE49-F238E27FC236}">
                <a16:creationId xmlns:a16="http://schemas.microsoft.com/office/drawing/2014/main" xmlns="" id="{A823FAC1-A01D-2F4B-BF5F-EF5C7D73A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41" y="38405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vs. 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Stream Ciphers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Encrypt bits individually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Usually small and fast </a:t>
            </a:r>
            <a:r>
              <a:rPr lang="en-US" sz="2000" dirty="0">
                <a:sym typeface="Wingdings" charset="0"/>
              </a:rPr>
              <a:t> common in embedded devices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/>
              <a:t>Block Ciphers: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Always encrypt a full block (several bits)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Are common for Internet applications 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38" descr="F:\Arbeit\book\grundlagen_krypto\graphics\blockcipher_vs_streamciph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6" y="4480316"/>
            <a:ext cx="4660961" cy="14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9" descr="F:\Arbeit\book\grundlagen_krypto\graphics\blockcipher_vs_streamciph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80" y="4480318"/>
            <a:ext cx="3937274" cy="147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6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Overview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5" y="4940691"/>
            <a:ext cx="8229600" cy="1587801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>
                <a:latin typeface="Arial" charset="0"/>
              </a:rPr>
              <a:t>Encrypts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blocks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64 </a:t>
            </a:r>
            <a:r>
              <a:rPr lang="de-DE" b="1" dirty="0" err="1">
                <a:latin typeface="Arial" charset="0"/>
              </a:rPr>
              <a:t>bits</a:t>
            </a:r>
            <a:endParaRPr lang="de-DE" b="1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a </a:t>
            </a:r>
            <a:r>
              <a:rPr lang="de-DE" b="1" dirty="0" err="1">
                <a:latin typeface="Arial" charset="0"/>
              </a:rPr>
              <a:t>key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56 </a:t>
            </a:r>
            <a:r>
              <a:rPr lang="de-DE" b="1" dirty="0" err="1">
                <a:latin typeface="Arial" charset="0"/>
              </a:rPr>
              <a:t>bits</a:t>
            </a:r>
            <a:endParaRPr lang="de-DE" b="1" dirty="0">
              <a:latin typeface="Arial" charset="0"/>
            </a:endParaRPr>
          </a:p>
          <a:p>
            <a:r>
              <a:rPr lang="de-DE" b="1" dirty="0" err="1">
                <a:latin typeface="Arial" charset="0"/>
              </a:rPr>
              <a:t>Symmetric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cipher</a:t>
            </a:r>
            <a:r>
              <a:rPr lang="de-DE" dirty="0">
                <a:latin typeface="Arial" charset="0"/>
              </a:rPr>
              <a:t>: </a:t>
            </a:r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same </a:t>
            </a:r>
            <a:r>
              <a:rPr lang="de-DE" dirty="0" err="1">
                <a:latin typeface="Arial" charset="0"/>
              </a:rPr>
              <a:t>key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for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encryption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and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decryption</a:t>
            </a:r>
            <a:endParaRPr lang="de-DE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>
                <a:latin typeface="Arial" charset="0"/>
              </a:rPr>
              <a:t>16 </a:t>
            </a:r>
            <a:r>
              <a:rPr lang="de-DE" b="1" dirty="0" err="1">
                <a:latin typeface="Arial" charset="0"/>
              </a:rPr>
              <a:t>rounds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which</a:t>
            </a:r>
            <a:r>
              <a:rPr lang="de-DE" dirty="0">
                <a:latin typeface="Arial" charset="0"/>
              </a:rPr>
              <a:t> all </a:t>
            </a:r>
            <a:r>
              <a:rPr lang="de-DE" dirty="0" err="1">
                <a:latin typeface="Arial" charset="0"/>
              </a:rPr>
              <a:t>perform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identical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operation</a:t>
            </a:r>
            <a:endParaRPr lang="de-DE" dirty="0">
              <a:latin typeface="Arial" charset="0"/>
            </a:endParaRPr>
          </a:p>
          <a:p>
            <a:r>
              <a:rPr lang="de-DE" b="1" dirty="0">
                <a:latin typeface="Arial" charset="0"/>
              </a:rPr>
              <a:t>Different </a:t>
            </a:r>
            <a:r>
              <a:rPr lang="de-DE" b="1" dirty="0" err="1">
                <a:latin typeface="Arial" charset="0"/>
              </a:rPr>
              <a:t>subkey</a:t>
            </a:r>
            <a:r>
              <a:rPr lang="de-DE" dirty="0">
                <a:latin typeface="Arial" charset="0"/>
              </a:rPr>
              <a:t> in </a:t>
            </a:r>
            <a:r>
              <a:rPr lang="de-DE" dirty="0" err="1">
                <a:latin typeface="Arial" charset="0"/>
              </a:rPr>
              <a:t>each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round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derived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from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main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key</a:t>
            </a:r>
            <a:endParaRPr lang="de-DE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93480" y="437294"/>
            <a:ext cx="6559550" cy="5162550"/>
            <a:chOff x="2339975" y="200025"/>
            <a:chExt cx="6559550" cy="5162550"/>
          </a:xfrm>
        </p:grpSpPr>
        <p:pic>
          <p:nvPicPr>
            <p:cNvPr id="6" name="Picture 41" descr="des_block"/>
            <p:cNvPicPr>
              <a:picLocks noGrp="1" noChangeAspect="1" noChangeArrowheads="1"/>
            </p:cNvPicPr>
            <p:nvPr>
              <p:ph sz="half" idx="2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39975" y="1125538"/>
              <a:ext cx="2422525" cy="2592387"/>
            </a:xfrm>
            <a:noFill/>
          </p:spPr>
        </p:pic>
        <p:pic>
          <p:nvPicPr>
            <p:cNvPr id="7" name="Picture 49" descr="des_prin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200025"/>
              <a:ext cx="2382837" cy="516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51"/>
            <p:cNvSpPr>
              <a:spLocks noChangeShapeType="1"/>
            </p:cNvSpPr>
            <p:nvPr/>
          </p:nvSpPr>
          <p:spPr bwMode="auto">
            <a:xfrm flipV="1">
              <a:off x="3995738" y="836613"/>
              <a:ext cx="2447925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3924300" y="2924175"/>
              <a:ext cx="2519363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0" name="Picture 41" descr="des_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43" y="1357547"/>
            <a:ext cx="242252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6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DES </a:t>
            </a:r>
            <a:r>
              <a:rPr lang="de-DE" dirty="0" err="1">
                <a:latin typeface="Arial" charset="0"/>
              </a:rPr>
              <a:t>Feistel</a:t>
            </a:r>
            <a:r>
              <a:rPr lang="de-DE" dirty="0">
                <a:latin typeface="Arial" charset="0"/>
              </a:rPr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13" descr="des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9"/>
          <a:stretch>
            <a:fillRect/>
          </a:stretch>
        </p:blipFill>
        <p:spPr>
          <a:xfrm>
            <a:off x="25573" y="1366357"/>
            <a:ext cx="5967558" cy="425196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170163" y="4761102"/>
            <a:ext cx="4809721" cy="174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Arial" charset="0"/>
              </a:rPr>
              <a:t>DES </a:t>
            </a:r>
            <a:r>
              <a:rPr lang="de-DE" sz="2000" dirty="0" err="1">
                <a:latin typeface="Arial" charset="0"/>
              </a:rPr>
              <a:t>structure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a </a:t>
            </a:r>
            <a:r>
              <a:rPr lang="de-DE" sz="2000" i="1" dirty="0" err="1">
                <a:latin typeface="Arial" charset="0"/>
              </a:rPr>
              <a:t>Feistel</a:t>
            </a:r>
            <a:r>
              <a:rPr lang="de-DE" sz="2000" i="1" dirty="0">
                <a:latin typeface="Arial" charset="0"/>
              </a:rPr>
              <a:t> </a:t>
            </a:r>
            <a:r>
              <a:rPr lang="de-DE" sz="2000" i="1" dirty="0" err="1">
                <a:latin typeface="Arial" charset="0"/>
              </a:rPr>
              <a:t>network</a:t>
            </a:r>
            <a:endParaRPr lang="de-DE" sz="2000" i="1" dirty="0">
              <a:latin typeface="Arial" charset="0"/>
            </a:endParaRPr>
          </a:p>
          <a:p>
            <a:r>
              <a:rPr lang="de-DE" sz="2000" dirty="0">
                <a:latin typeface="Arial" charset="0"/>
              </a:rPr>
              <a:t>Advantage: </a:t>
            </a:r>
            <a:r>
              <a:rPr lang="de-DE" sz="2000" dirty="0" err="1">
                <a:latin typeface="Arial" charset="0"/>
              </a:rPr>
              <a:t>encryption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and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decryption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differ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only</a:t>
            </a:r>
            <a:r>
              <a:rPr lang="de-DE" sz="2000" dirty="0">
                <a:latin typeface="Arial" charset="0"/>
              </a:rPr>
              <a:t> in </a:t>
            </a:r>
            <a:r>
              <a:rPr lang="de-DE" sz="2000" dirty="0" err="1">
                <a:latin typeface="Arial" charset="0"/>
              </a:rPr>
              <a:t>keyschedule</a:t>
            </a:r>
            <a:endParaRPr lang="de-DE" sz="2000" dirty="0">
              <a:latin typeface="Arial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07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505</Words>
  <Application>Microsoft Macintosh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ＭＳ Ｐゴシック</vt:lpstr>
      <vt:lpstr>Symbol</vt:lpstr>
      <vt:lpstr>Wingdings</vt:lpstr>
      <vt:lpstr>宋体</vt:lpstr>
      <vt:lpstr>Arial</vt:lpstr>
      <vt:lpstr>Office Theme</vt:lpstr>
      <vt:lpstr>Quiz Review_01</vt:lpstr>
      <vt:lpstr>What we have learnt by now?</vt:lpstr>
      <vt:lpstr>Modular Arithmetic</vt:lpstr>
      <vt:lpstr>Important Concepts</vt:lpstr>
      <vt:lpstr>Symmetric Cryptography</vt:lpstr>
      <vt:lpstr>Steam Ciphers</vt:lpstr>
      <vt:lpstr>Block Cipher vs. Stream Cipher</vt:lpstr>
      <vt:lpstr>Overview of DES</vt:lpstr>
      <vt:lpstr>DES Feistel Network</vt:lpstr>
      <vt:lpstr>AES: Overview (1)</vt:lpstr>
      <vt:lpstr>AES: Overview (2)</vt:lpstr>
      <vt:lpstr>Mode of Block Cipher</vt:lpstr>
      <vt:lpstr>Classic Types of Attacks</vt:lpstr>
      <vt:lpstr>Schedule of Quiz 1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17</cp:revision>
  <dcterms:created xsi:type="dcterms:W3CDTF">2016-08-15T16:38:04Z</dcterms:created>
  <dcterms:modified xsi:type="dcterms:W3CDTF">2018-02-26T19:36:11Z</dcterms:modified>
</cp:coreProperties>
</file>