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38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F21576-E546-4087-BEB9-948502D65F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7C925-389E-4F08-8A80-3BB099008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702A2-0293-4DD2-A5D0-0806E495B0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BE510-F274-40DB-BACE-E2B0FAD986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FCBD5-2F6A-445E-A99C-873C7B4B2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A497-0A82-4AC0-8FCA-59115E33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02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C654D-04F9-4482-BE2C-C5182A860B0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BDD91-663B-4F2A-ABCB-1D15A91A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90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9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9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8987-9447-43FB-97F7-82D616E56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17605-37FF-4D20-84EC-2F616F545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946CD-ED52-4FD2-AC51-25C56F41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BE38-773C-48B5-BC1D-045D898531B3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88DA-066A-4C96-9CB3-D3EB5F79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AD88-61F1-4463-A4A1-47D03F42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7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C32E-37BE-472C-8F8E-DF6884E2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8396B-E154-466D-AED0-38146E56A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2985-7F30-49F1-BDED-ED7336B3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4BD7-CF1B-473A-B6A3-11BB0C6567C2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BF39-E15E-4A8E-9B01-7238CB7F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B90B-7DF7-4608-98BE-AEF61EF3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50FAF-C708-44F2-A2CC-EF0F49D93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B8A80-D2B9-4EE6-BBFA-8AFE68A1C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8A9A7-76F7-41CF-81A5-C553F92A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2894-6718-4E20-8F2D-3CCD61F8E669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03B0-A5E0-4DAA-943B-A4EA7CBD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1E6D-A513-41CF-9FA9-88D7821A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3ED9-6533-4808-867F-68A484BC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3CF0-1622-44FD-B3C5-31D254C6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5F7F-9884-41EB-8ED4-0FDE6469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83F-FFE9-4299-98B4-61F46144EB70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CBDED-FEE4-4F50-92EC-3B30FE8C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CD14-3593-4ECD-907A-C47DE69B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5846" y="6356349"/>
            <a:ext cx="2743200" cy="365125"/>
          </a:xfrm>
        </p:spPr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2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FA29-527C-4066-831A-CDA4CDFF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C19C-6009-4319-9E5D-3FB9596C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8E6F-3F81-4E15-BA6D-2BD1974D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A9DAA4B-1450-4774-97A4-B88638E16613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6C30-2676-4B9A-97C5-C301B3EB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9CC86-7B0F-483E-A69A-E23B176B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8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BEAC-DD4C-4E68-834A-06837E30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8B83-6315-43AF-B0B1-632947ACF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DE758-9F17-46BC-87EB-9DD556D1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DDA83-8C6E-46B4-9C84-21F58E76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7B4E5FE-3717-456E-94AF-8A177C4455CC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044C5-120D-40DD-8DB2-71B79214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C9DC8-8244-49AC-9EB6-11F35BCB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3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ECAA-6B94-4231-B08B-640DB2C3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65CCC-AFC1-4927-9E4E-E5B837F5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358EA-1DE6-4EA5-8A26-24457F21A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E4439-6CC0-4949-BE22-2EFC72D3A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F57E1-157A-47BF-A28E-EF5DF1E10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80640-6D6D-4C5D-8748-67000B31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7C35-A9D2-45F8-8C00-45FE6F749437}" type="datetime1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DFDEA-CE84-44A8-8AD0-30071365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EA27E-12B3-4033-B8E4-F67803C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488C-2613-4C1A-ADBC-B9CD08CE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E71632-9529-44B7-AB3C-FA14B440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268D-8E11-46D6-AC65-D1EE25497A5A}" type="datetime1">
              <a:rPr lang="en-US" smtClean="0"/>
              <a:t>11/16/2018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3E14CB-2A83-4C53-805C-F408D99D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1650A7-CAE4-40FE-9E13-E1649D12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34454-806F-4B78-A7C1-9174AAC4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CDD4C95-4CEB-4426-862B-56866AE26054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650AA-91C4-4B4E-BC53-F83BF536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8F3C-607D-4A66-88AE-EF389DD1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6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6DCD-A735-48D0-8D54-E6303B71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E744-8DA1-45BF-BD7A-E7C15896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10484-58AA-4E4E-BDD6-187438EE1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2C1F3-C03B-402B-AC4A-CF9D29BB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AB15-6371-4114-B6F1-9F2D535AC633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E2A20-40DB-4CD1-835B-FEC7E30A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115BE-9142-49D7-B48A-BC660FD4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7E7F-632A-4883-BCA4-32075E4D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494B3-5635-44CA-B0F7-365AA355A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103F6-A3EA-451A-BCE1-39F4A2A7B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8BB10-F64B-47D2-8877-78ED6AD5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CB35-346B-462D-8462-D2D246E8B9E0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054E-DEAB-452F-99B6-6EF127E2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04AE3-9155-4F83-A7AE-140C459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6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400F4-17AA-4A11-A24A-098BB07D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3B09E-D11E-4F79-A939-39E955A6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504E4-C5F9-4247-B423-35164ECDD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4B01-F70C-4C7F-8D01-81FB6DE62B01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BFBA1-C4B2-441F-ACD5-9A5C9310D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F8721-F65A-408D-B726-650C0C548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F7BF-9CE1-445B-A11D-5ADE122B9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PrivKV</a:t>
            </a:r>
            <a:r>
              <a:rPr lang="en-US" dirty="0"/>
              <a:t>: Local Differential Privacy for Key-Value Structured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DC49D-4437-4F6C-9032-EB5275C3F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Wasfi </a:t>
            </a:r>
            <a:r>
              <a:rPr lang="en-US" dirty="0" err="1"/>
              <a:t>Momen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7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F960-F4A0-4B10-82B8-E982A07B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1ACF-EDEC-4206-A3A7-A6E8E42D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  <a:p>
            <a:r>
              <a:rPr lang="en-US" dirty="0" err="1"/>
              <a:t>PrivKV</a:t>
            </a:r>
            <a:r>
              <a:rPr lang="en-US" dirty="0"/>
              <a:t> goals</a:t>
            </a:r>
          </a:p>
          <a:p>
            <a:r>
              <a:rPr lang="en-US" dirty="0"/>
              <a:t>Basic Concepts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4577D5-5140-400D-90F7-00E55F29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6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/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𝐶𝑎𝑛𝑐𝑒𝑟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0.6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𝐻𝐼𝑉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0.9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/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try to perturb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𝐶𝑎𝑛𝑐𝑒𝑟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</a:t>
                </a:r>
                <a:r>
                  <a: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Fever, 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resulting relationship between the value and key is disturbed.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blipFill>
                <a:blip r:embed="rId4"/>
                <a:stretch>
                  <a:fillRect t="-4569" r="-117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50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B18E-857B-47AF-A709-B4BDEB42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PrivKV</a:t>
            </a:r>
            <a:r>
              <a:rPr lang="en-US" dirty="0"/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ECE8-D5A2-4594-A299-5F11555D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 a “privacy-preserving key-value data collection for frequency and mean estimation in local setting” with an </a:t>
            </a:r>
            <a:r>
              <a:rPr lang="en-US" sz="2400" i="1" dirty="0"/>
              <a:t>un</a:t>
            </a:r>
            <a:r>
              <a:rPr lang="en-US" sz="2400" dirty="0"/>
              <a:t>trusted data collector/maintainer/publisher.</a:t>
            </a:r>
          </a:p>
          <a:p>
            <a:r>
              <a:rPr lang="en-US" sz="2400" dirty="0"/>
              <a:t>Use a </a:t>
            </a:r>
            <a:r>
              <a:rPr lang="en-US" sz="2400" i="1" dirty="0"/>
              <a:t>lot </a:t>
            </a:r>
            <a:r>
              <a:rPr lang="en-US" sz="2400" dirty="0"/>
              <a:t>of prior research to provide a new protocol.</a:t>
            </a:r>
          </a:p>
          <a:p>
            <a:pPr lvl="1"/>
            <a:r>
              <a:rPr lang="en-US" sz="1400" dirty="0"/>
              <a:t>[5] R. </a:t>
            </a:r>
            <a:r>
              <a:rPr lang="en-US" sz="1400" dirty="0" err="1"/>
              <a:t>Bassily</a:t>
            </a:r>
            <a:r>
              <a:rPr lang="en-US" sz="1400" dirty="0"/>
              <a:t> and A. Smith. Local, private, efficient protocols for succinct histograms. In STOC, pages 127–135. ACM, 2015.</a:t>
            </a:r>
          </a:p>
          <a:p>
            <a:pPr lvl="1"/>
            <a:r>
              <a:rPr lang="en-US" sz="1400" dirty="0"/>
              <a:t>[6] R. </a:t>
            </a:r>
            <a:r>
              <a:rPr lang="en-US" sz="1400" dirty="0" err="1"/>
              <a:t>Bassily</a:t>
            </a:r>
            <a:r>
              <a:rPr lang="en-US" sz="1400" dirty="0"/>
              <a:t>, U. Stemmer, A. G. </a:t>
            </a:r>
            <a:r>
              <a:rPr lang="en-US" sz="1400" dirty="0" err="1"/>
              <a:t>Thakurta</a:t>
            </a:r>
            <a:r>
              <a:rPr lang="en-US" sz="1400" dirty="0"/>
              <a:t>, et al. Practical locally private heavy hitters. In NIPS, pages 2285–2293, 2017.</a:t>
            </a:r>
          </a:p>
          <a:p>
            <a:pPr lvl="1"/>
            <a:r>
              <a:rPr lang="en-US" sz="1400" dirty="0"/>
              <a:t>[31] T. T. </a:t>
            </a:r>
            <a:r>
              <a:rPr lang="en-US" sz="1400" dirty="0" err="1"/>
              <a:t>Nguyˆen</a:t>
            </a:r>
            <a:r>
              <a:rPr lang="en-US" sz="1400" dirty="0"/>
              <a:t>, X. Xiao, Y. Yang, S. C. Hui, H. Shin, and J. Shin. Collecting and analyzing data from smart device users with local differential privacy. arXiv:1606.05053, 2016</a:t>
            </a:r>
          </a:p>
          <a:p>
            <a:pPr lvl="1"/>
            <a:r>
              <a:rPr lang="en-US" sz="1400" dirty="0"/>
              <a:t>[41] Y. Wang, X. Wu, and D. Hu. Using randomized response for differential privacy preserving data collection. In EDBT/ICDT Workshops, 2016</a:t>
            </a:r>
          </a:p>
          <a:p>
            <a:pPr lvl="1"/>
            <a:r>
              <a:rPr lang="en-US" sz="1400" dirty="0"/>
              <a:t>[42] S. L. Warner. Randomized response: A survey technique for eliminating evasive answer bias. Journal of the American Statistical Association ,60(309):63–69, 1965</a:t>
            </a:r>
          </a:p>
          <a:p>
            <a:pPr lvl="1"/>
            <a:r>
              <a:rPr lang="en-US" sz="1400" dirty="0"/>
              <a:t>…and many more</a:t>
            </a:r>
          </a:p>
          <a:p>
            <a:r>
              <a:rPr lang="en-US" sz="2400" dirty="0"/>
              <a:t>Also provide options for iterative optimization (</a:t>
            </a:r>
            <a:r>
              <a:rPr lang="en-US" sz="2400" dirty="0" err="1"/>
              <a:t>PrivKVM</a:t>
            </a:r>
            <a:r>
              <a:rPr lang="en-US" sz="2400" dirty="0"/>
              <a:t>) and for iterative cost analysis (</a:t>
            </a:r>
            <a:r>
              <a:rPr lang="en-US" sz="2400" dirty="0" err="1"/>
              <a:t>PrivKVM</a:t>
            </a:r>
            <a:r>
              <a:rPr lang="en-US" sz="2400" baseline="30000" dirty="0"/>
              <a:t>+</a:t>
            </a:r>
            <a:r>
              <a:rPr lang="en-US" sz="2400" dirty="0"/>
              <a:t>)</a:t>
            </a:r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B27CB-43BC-47D9-AA60-0D9BC10F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7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0D4B-681C-4417-9255-25DEA287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D02F8-1D35-40B2-819C-A950060F8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-local differential privacy:</a:t>
                </a:r>
              </a:p>
              <a:p>
                <a:pPr lvl="1"/>
                <a:r>
                  <a:rPr lang="en-US" sz="2000" dirty="0"/>
                  <a:t>A randomized algorithm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satisfies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-local differential privacy, if and only if for any two input tuples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and for any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the following inequality always holds.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Data collector cannot see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to infer whether it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</m:oMath>
                </a14:m>
                <a:r>
                  <a:rPr lang="en-US" sz="2000" dirty="0"/>
                  <a:t>; “</a:t>
                </a:r>
                <a:r>
                  <a:rPr lang="en-US" sz="2000" i="1" dirty="0"/>
                  <a:t>which is different from the centralized differential privacy defined on two neighboring datasets that only differ in one record.</a:t>
                </a:r>
                <a:r>
                  <a:rPr lang="en-US" sz="2000" dirty="0"/>
                  <a:t>”</a:t>
                </a:r>
              </a:p>
              <a:p>
                <a:r>
                  <a:rPr lang="en-US" sz="2400" dirty="0"/>
                  <a:t>Sequential Composition:</a:t>
                </a:r>
              </a:p>
              <a:p>
                <a:pPr lvl="1"/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randomized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each providing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–local differential privacy. Then the sequence of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collectively provides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–local differential privacy.</a:t>
                </a:r>
              </a:p>
              <a:p>
                <a:endParaRPr lang="en-US" sz="24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D02F8-1D35-40B2-819C-A950060F8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928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A36CA-0593-4062-9A0E-BFD80194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F80DE2-B0DC-4CB3-976C-853124564AB3}"/>
                  </a:ext>
                </a:extLst>
              </p:cNvPr>
              <p:cNvSpPr txBox="1"/>
              <p:nvPr/>
            </p:nvSpPr>
            <p:spPr>
              <a:xfrm>
                <a:off x="2873406" y="2949607"/>
                <a:ext cx="64451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F80DE2-B0DC-4CB3-976C-85312456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06" y="2949607"/>
                <a:ext cx="6445188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41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9520-92AD-4264-99B4-539A3D99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D882-6DBA-4F25-898E-EEB92A5C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73E88-198E-4AB1-8789-E474E042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4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72FE-1145-4A99-9E91-782DA600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BFFC1-02D2-443E-85EB-240A75D35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48"/>
                <a:ext cx="10515600" cy="418008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 Ask answerer to answer a question truthfully based on probability such that the answerer can retain plausible deniability.  </a:t>
                </a:r>
              </a:p>
              <a:p>
                <a:r>
                  <a:rPr lang="en-US" sz="2400" dirty="0"/>
                  <a:t>Flip a coin, if tails then yes and if heads then answer yes/no truthfully.</a:t>
                </a:r>
              </a:p>
              <a:p>
                <a:r>
                  <a:rPr lang="en-US" sz="2400" dirty="0"/>
                  <a:t>Specifically,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−1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−1 </m:t>
                        </m:r>
                      </m:den>
                    </m:f>
                  </m:oMath>
                </a14:m>
                <a:r>
                  <a:rPr lang="en-US" sz="2400" dirty="0"/>
                  <a:t> with </a:t>
                </a:r>
                <a:r>
                  <a:rPr lang="en-US" sz="2400" i="1" dirty="0"/>
                  <a:t>EP </a:t>
                </a:r>
                <a:r>
                  <a:rPr lang="en-US" sz="2400" dirty="0"/>
                  <a:t>as the true proportion of answers out of </a:t>
                </a:r>
                <a:r>
                  <a:rPr lang="en-US" sz="2400" i="1" dirty="0"/>
                  <a:t>YA </a:t>
                </a:r>
                <a:r>
                  <a:rPr lang="en-US" sz="2400" dirty="0"/>
                  <a:t>yes answers. (note that p can’t be ½)</a:t>
                </a:r>
              </a:p>
              <a:p>
                <a:r>
                  <a:rPr lang="en-US" sz="2400" dirty="0"/>
                  <a:t>Example: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BFFC1-02D2-443E-85EB-240A75D35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48"/>
                <a:ext cx="10515600" cy="4180089"/>
              </a:xfrm>
              <a:blipFill>
                <a:blip r:embed="rId2"/>
                <a:stretch>
                  <a:fillRect l="-812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4C52C-09A9-4A00-B983-A299EF0E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185B99-2BB0-4154-A22C-C177154F1326}"/>
              </a:ext>
            </a:extLst>
          </p:cNvPr>
          <p:cNvSpPr txBox="1"/>
          <p:nvPr/>
        </p:nvSpPr>
        <p:spPr>
          <a:xfrm>
            <a:off x="3483746" y="4273611"/>
            <a:ext cx="414217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Understanding Question (p=½)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responses, probability ½ to answer.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250 answered the question and 250 didn’t.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479 Yes – 250 = 229/250 = .916 = 91.6%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No / 250 = .084 = 8.4 %</a:t>
            </a:r>
          </a:p>
        </p:txBody>
      </p:sp>
    </p:spTree>
    <p:extLst>
      <p:ext uri="{BB962C8B-B14F-4D97-AF65-F5344CB8AC3E}">
        <p14:creationId xmlns:p14="http://schemas.microsoft.com/office/powerpoint/2010/main" val="316215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617-4AF8-434A-A813-6EA20F2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modify RR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-local differential privacy, we change </a:t>
                </a:r>
                <a:r>
                  <a:rPr lang="en-US" i="1" dirty="0"/>
                  <a:t>p</a:t>
                </a:r>
                <a:r>
                  <a:rPr lang="en-US" dirty="0"/>
                  <a:t> probability to be: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And the data collector will need </a:t>
                </a:r>
                <a:r>
                  <a:rPr lang="en-US" i="1" dirty="0"/>
                  <a:t>f  </a:t>
                </a:r>
                <a:r>
                  <a:rPr lang="en-US" dirty="0"/>
                  <a:t>“true” answers: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6B63-B287-4B23-BCF0-B446F491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/>
              <p:nvPr/>
            </p:nvSpPr>
            <p:spPr>
              <a:xfrm>
                <a:off x="4572000" y="2530136"/>
                <a:ext cx="1888659" cy="836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30136"/>
                <a:ext cx="1888659" cy="8367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/>
              <p:nvPr/>
            </p:nvSpPr>
            <p:spPr>
              <a:xfrm>
                <a:off x="4266980" y="4929175"/>
                <a:ext cx="2498697" cy="891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−1+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−1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80" y="4929175"/>
                <a:ext cx="2498697" cy="891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34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651</Words>
  <Application>Microsoft Office PowerPoint</Application>
  <PresentationFormat>Widescreen</PresentationFormat>
  <Paragraphs>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Source Sans Pro</vt:lpstr>
      <vt:lpstr>Times New Roman</vt:lpstr>
      <vt:lpstr>Office Theme</vt:lpstr>
      <vt:lpstr>PrivKV: Local Differential Privacy for Key-Value Structured Data</vt:lpstr>
      <vt:lpstr>Overview</vt:lpstr>
      <vt:lpstr>Background/Related Work</vt:lpstr>
      <vt:lpstr>Background/Related Work</vt:lpstr>
      <vt:lpstr>PrivKV goals</vt:lpstr>
      <vt:lpstr>Basic Concepts</vt:lpstr>
      <vt:lpstr>Laplace</vt:lpstr>
      <vt:lpstr>Randomized Response</vt:lpstr>
      <vt:lpstr>Randomized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Wasfi</dc:creator>
  <cp:lastModifiedBy>Wasfi</cp:lastModifiedBy>
  <cp:revision>222</cp:revision>
  <dcterms:created xsi:type="dcterms:W3CDTF">2018-11-16T00:26:10Z</dcterms:created>
  <dcterms:modified xsi:type="dcterms:W3CDTF">2018-11-16T08:51:56Z</dcterms:modified>
</cp:coreProperties>
</file>