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71" r:id="rId9"/>
    <p:sldId id="269" r:id="rId10"/>
    <p:sldId id="263" r:id="rId11"/>
    <p:sldId id="273" r:id="rId12"/>
    <p:sldId id="264" r:id="rId13"/>
    <p:sldId id="274" r:id="rId14"/>
    <p:sldId id="265" r:id="rId15"/>
    <p:sldId id="27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4940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69" autoAdjust="0"/>
  </p:normalViewPr>
  <p:slideViewPr>
    <p:cSldViewPr snapToGrid="0">
      <p:cViewPr varScale="1">
        <p:scale>
          <a:sx n="140" d="100"/>
          <a:sy n="140" d="100"/>
        </p:scale>
        <p:origin x="10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8F9802-0F16-4942-AC2C-C98D9A844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EEC8D-F663-417E-8350-6B7926894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8F64-0C78-4255-8B40-B580DC5197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880A-34BE-469F-BBF3-6646AA033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BAF73-EAA4-4CF7-8460-E4D2AEB84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071B-398B-4C18-BC1F-F2BCD9D6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730B9-EF85-4A21-B7AA-AEC3C5AEBAB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5C6A-5C69-4A81-8979-AFB55B1F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Attack can either be one of these parties or none of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 = state variables (voltage angles) and meter measurements, H estimation function, x is the estimate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Chen paper focuses on Space time considerations and training ML to see load balance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FBI catches Puerto Rico widespread modification of smart meters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cost up to 400 million dollar damages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Youtube</a:t>
            </a:r>
            <a:r>
              <a:rPr lang="en-US" dirty="0"/>
              <a:t> video on right is how to hack one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blue-white wire reports back to company, can disconnect to keep price stable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Switches decide whether to access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IEC 62056: Guidelines for smart metering 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IEC 61850 determines single substation requirements for message type and performance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Popular method of identifying generation circuits, similar to internet relays </a:t>
            </a:r>
            <a:r>
              <a:rPr lang="en-US" b="1" dirty="0"/>
              <a:t>Room 641A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full implementation will attempt to simulate a substation using available tools, however online tools are picky.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9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Perturb the power grid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F7F7-F9C9-4D1D-B72C-D97237DE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427FC-E011-47D0-ADC3-DDAA6FF7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7942-4520-4FCA-A1E2-57350475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FBD1-F551-4C0C-9CC6-7E7F5F5B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CA68-500E-4C1A-A38F-DE810C9B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40D6-C7B6-4354-A9C9-B290314C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8BDBB-BF76-44B3-AEF4-A7B2449DC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CD76-3C71-4C44-A96C-82466453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63CC-3357-4B8C-8441-27FFC571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049E9-7DAF-4F52-AD24-AF4C4B6C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5281D-3344-4BBF-9FF3-60FF1A25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DC11-7412-4A8A-B24D-A8FD06A6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DCB6-93D2-4352-8539-2438EEC6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72CD-48BB-4EB2-9C34-C50B839B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2A9C-9656-4DB9-BEB8-83BB8B5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7D4F-37F1-4412-A28C-CA9D7CB3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022C-D30C-415C-9195-B289FDE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8C3C-E8D5-438D-BFA0-C6A7F4A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28B7-9F53-4E8B-93D0-6DCD4A30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EF40-5182-474B-8CDC-C543745B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06C-A8F0-4D8B-AD40-08583DD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8D48-965C-47CA-8C24-1BD8A0E6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A370-AC83-4292-A0EF-6C239C87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2DF4-63A5-48FD-8119-74CBE9A7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BA06-3073-49E6-BD54-E5D5BFE2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2819-A4BD-4A79-A1A9-1DEAFFF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A4D7-173C-41E6-B7BF-C9F13750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103D7-FC9E-4559-8DD6-565A81A3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BE46-2B18-4421-873A-D8329BC5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3577-4C7A-4FDB-800D-F2960844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C328-5367-4A3F-BF5D-36AE3F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4EDA-88CE-4C46-AC07-908B87E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6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D25D-E7C6-4DE9-9578-B57AE350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0893-5832-4BF7-A409-3727FD9F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92708-E4AF-4A4F-8731-24790D262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3F1F-0DEC-424F-9568-B011BC845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2C451-E153-440D-8AD1-CAE19FF3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9AFAD-DB07-419A-880A-55E60946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BED2-4D29-44D5-A917-57FCA2D8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FBF-D405-4356-B9FD-603CE305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86B26-2D5D-4FE4-B90B-B24C6DC3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F44A-618D-4C06-8309-BE513539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B695-5C33-4E8E-B991-E61E007E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01DF8-4BAB-48B7-A26C-37DE4162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0EC05-66F9-48BD-AC98-D9E6BD72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8ECA-FCE3-4BB1-993C-1C58CC0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7C6-C42F-4184-AB0A-A9D855AB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6AA3-A1A7-43DF-8157-F0124BE3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60E79-B6C4-4603-9EEC-42F5231E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170B-23B6-4AB1-ACD5-799DA82C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CCB1-04CF-431B-933D-806EE1A6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9A996-634A-43B6-A214-BB11E98B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932F-284C-40FD-B409-BB2E5DF6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831DF-F8F6-4A84-A90F-AB9E0D35A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392C-DAD9-468E-B56A-7E40EF8D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4000A-86E0-45FD-9C3D-36E730A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60AD-E5AA-45EF-BD47-3C7B9D7C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8C5E-A1F1-4FE7-8CAD-83AE068F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4AA89-2850-4673-947C-1654259E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C0F9-3A85-488E-A14E-93A1D687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AE0C-A675-49C1-94B8-7186B912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7E40-7F6C-4681-A6D7-35A15DCE1A7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39B1-FFE4-4CF0-B138-A2DBE60F7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98B2-8405-4504-8FEE-70BC99DCB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C30-590C-440A-9F64-7E02435A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572584"/>
            <a:ext cx="6068070" cy="325526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Paxos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Algorithm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F10D-7CB5-449C-BB7C-16B01F70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244" y="4221917"/>
            <a:ext cx="6068070" cy="141965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CSC 6220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Wasfi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Momen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12/6/18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7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588-21B1-4E0D-B369-CE96ABF2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HMI timing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A97B-47BB-4E26-9D73-A024EF17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browser</a:t>
            </a:r>
          </a:p>
          <a:p>
            <a:pPr lvl="1"/>
            <a:r>
              <a:rPr lang="en-US" dirty="0"/>
              <a:t>Aims at making all operations within browser at constant time</a:t>
            </a:r>
          </a:p>
          <a:p>
            <a:pPr lvl="1"/>
            <a:r>
              <a:rPr lang="en-US" dirty="0"/>
              <a:t>Across all browsers in the SCADA network, this time should be the same</a:t>
            </a:r>
          </a:p>
          <a:p>
            <a:r>
              <a:rPr lang="en-US" dirty="0"/>
              <a:t>Attackers viewing HMI will no longer be able to sniff timings at least</a:t>
            </a:r>
          </a:p>
          <a:p>
            <a:pPr lvl="1"/>
            <a:r>
              <a:rPr lang="en-US" dirty="0"/>
              <a:t>As long as browsers use HTTPS or some other encryption</a:t>
            </a:r>
          </a:p>
          <a:p>
            <a:pPr lvl="1"/>
            <a:r>
              <a:rPr lang="en-US" dirty="0"/>
              <a:t>Doesn’t protect against “over-the-shoulder” pixel snooping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4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842353E-97EE-4F23-B752-08784C529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61" r="10389"/>
          <a:stretch/>
        </p:blipFill>
        <p:spPr>
          <a:xfrm>
            <a:off x="177799" y="2150406"/>
            <a:ext cx="5613613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F4A7A4-8016-4DA6-9C67-1AEF3BFB32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9628" r="925" b="4237"/>
          <a:stretch/>
        </p:blipFill>
        <p:spPr>
          <a:xfrm>
            <a:off x="6096000" y="2150406"/>
            <a:ext cx="5913120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30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189B-A70F-4E41-9EC2-3CF67205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9608-DF40-462D-9D78-3E00BFBC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Smart Grid is filled with more than just powers stations and houses; more attack space</a:t>
            </a:r>
          </a:p>
          <a:p>
            <a:r>
              <a:rPr lang="en-US" dirty="0"/>
              <a:t>Attackers aim to disclose personal information on targets by using the Smart Grid</a:t>
            </a:r>
          </a:p>
          <a:p>
            <a:pPr lvl="1"/>
            <a:r>
              <a:rPr lang="en-US" dirty="0"/>
              <a:t>Attacks confidentiality</a:t>
            </a:r>
          </a:p>
          <a:p>
            <a:pPr lvl="1"/>
            <a:r>
              <a:rPr lang="en-US" dirty="0"/>
              <a:t>Falls under reconnaissance rather than exploitation</a:t>
            </a:r>
          </a:p>
          <a:p>
            <a:r>
              <a:rPr lang="en-US" dirty="0"/>
              <a:t>RTUs (Remote Terminal Units) and Smart Vehicles will be targeted</a:t>
            </a:r>
          </a:p>
          <a:p>
            <a:pPr lvl="1"/>
            <a:r>
              <a:rPr lang="en-US" dirty="0"/>
              <a:t>Both include aspects of Geo-locational Privacy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1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Profiles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29C796C-BDE7-40F4-80E9-8B8E2C4BE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6526" y="1330663"/>
            <a:ext cx="8298947" cy="55273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B4C0-8BE2-418A-ABD5-BA11ECC3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Privacy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B0F9E-4890-4755-A78E-80B25EF3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privacy preservation algorithms</a:t>
            </a:r>
          </a:p>
          <a:p>
            <a:pPr lvl="1"/>
            <a:r>
              <a:rPr lang="en-US" dirty="0"/>
              <a:t>Recommended for use in uncontrolled end user and service provider relations. Can be implemented via generation, transmission, distribution side, but not really required.</a:t>
            </a:r>
          </a:p>
          <a:p>
            <a:pPr lvl="1"/>
            <a:r>
              <a:rPr lang="en-US" dirty="0"/>
              <a:t>For power grid network, we can use RAPPOR, a Google algorithm </a:t>
            </a:r>
            <a:r>
              <a:rPr lang="en-US"/>
              <a:t>for privacy.</a:t>
            </a:r>
            <a:endParaRPr lang="en-US" dirty="0"/>
          </a:p>
          <a:p>
            <a:r>
              <a:rPr lang="en-US" dirty="0"/>
              <a:t>For RTUs and Vehicles, we can focus on Geo-Indistinguishable Privacy</a:t>
            </a:r>
          </a:p>
          <a:p>
            <a:pPr lvl="1"/>
            <a:r>
              <a:rPr lang="en-US" dirty="0"/>
              <a:t>Also can prevent against Time Synchronization Attacks</a:t>
            </a:r>
          </a:p>
          <a:p>
            <a:pPr lvl="1"/>
            <a:r>
              <a:rPr lang="en-US" dirty="0"/>
              <a:t>Notable paper: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8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66D4-55D9-4FC9-A484-A3C9F231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B915-F72D-4C26-A95D-1690B92F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exist for a wide variety of attacks presented in the Smart Grid realm</a:t>
            </a:r>
          </a:p>
          <a:p>
            <a:pPr lvl="1"/>
            <a:r>
              <a:rPr lang="en-US" dirty="0"/>
              <a:t>Many are already being worked on with SCADA, the core of the Smart Grid</a:t>
            </a:r>
          </a:p>
          <a:p>
            <a:pPr lvl="1"/>
            <a:r>
              <a:rPr lang="en-US" dirty="0"/>
              <a:t>Need focus on eliminating “security through obscurity” problems</a:t>
            </a:r>
          </a:p>
          <a:p>
            <a:r>
              <a:rPr lang="en-US" dirty="0"/>
              <a:t>Security via software is ongoing through standardization; yet to see work on Privacy group considerations</a:t>
            </a:r>
          </a:p>
          <a:p>
            <a:r>
              <a:rPr lang="en-US" dirty="0"/>
              <a:t>Software and frameworks must learn from the past and be adaptable for new, unpredictable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90DC-8D72-4F04-990C-890C9647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3FD7-C59A-42DE-870F-D3D2CFE2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Cao, Y., Chen, Z., Li, S. and Wu, S. (2018). </a:t>
            </a:r>
            <a:r>
              <a:rPr lang="en-US" i="1" dirty="0"/>
              <a:t>Deterministic Browser</a:t>
            </a:r>
            <a:r>
              <a:rPr lang="en-US" dirty="0"/>
              <a:t>. [online] Arxiv.org. Available at: https://arxiv.org/abs/1708.06774 [Accessed 28 Nov. 2018].</a:t>
            </a:r>
          </a:p>
          <a:p>
            <a:pPr lvl="0"/>
            <a:r>
              <a:rPr lang="en-US" dirty="0"/>
              <a:t>Chen, P., Yang, S., McCann J., et al. (2018). </a:t>
            </a:r>
            <a:r>
              <a:rPr lang="en-US" i="1" dirty="0"/>
              <a:t>Detection of false data injection attacks in smart-grid systems - IEEE Journals &amp; Magazine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Liu, Y., Reiter, M. and Ning, P. (2018). </a:t>
            </a:r>
            <a:r>
              <a:rPr lang="en-US" i="1" dirty="0"/>
              <a:t>False data injection attacks against state estimation in electric power grids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Yu, R. (2018).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 </a:t>
            </a:r>
          </a:p>
          <a:p>
            <a:pPr lvl="0"/>
            <a:r>
              <a:rPr lang="en-US" dirty="0"/>
              <a:t>Quinn, E. (2018). </a:t>
            </a:r>
            <a:r>
              <a:rPr lang="en-US" i="1" dirty="0"/>
              <a:t>Privacy and the New Energy Infrastructure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9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F4A-00E8-4777-85A3-07CDBD23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CFEA-3FE4-472A-ACA9-18436831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on Smart Grid Security</a:t>
            </a:r>
          </a:p>
          <a:p>
            <a:r>
              <a:rPr lang="en-US" dirty="0"/>
              <a:t>False Data Injection Attack</a:t>
            </a:r>
          </a:p>
          <a:p>
            <a:r>
              <a:rPr lang="en-US" dirty="0"/>
              <a:t>Popping the HMI Attack</a:t>
            </a:r>
          </a:p>
          <a:p>
            <a:r>
              <a:rPr lang="en-US" dirty="0"/>
              <a:t>Privacy Attack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B26-236A-4F72-AA57-627AD0A2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2D8A-A103-4234-88C9-4D5458C8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work done in the realm of Smart Cities is still in the beginning stages of development.</a:t>
            </a:r>
          </a:p>
          <a:p>
            <a:pPr lvl="1"/>
            <a:r>
              <a:rPr lang="en-US" dirty="0"/>
              <a:t>NIST (National Institute of Standards and Technology) Smart Grid Version 4.0 in development this year, last release v3.0 was in 2014.</a:t>
            </a:r>
          </a:p>
          <a:p>
            <a:pPr lvl="1"/>
            <a:r>
              <a:rPr lang="en-US" dirty="0"/>
              <a:t>Widespread adoption is yet to be implemented across power generation, transmission, distribution, service provider, and end user.</a:t>
            </a:r>
          </a:p>
          <a:p>
            <a:r>
              <a:rPr lang="en-US" dirty="0"/>
              <a:t>The core of the Smart Grid, the SCADA system, does not have widespread adoption of new standards.</a:t>
            </a:r>
          </a:p>
          <a:p>
            <a:pPr lvl="1"/>
            <a:r>
              <a:rPr lang="en-US" dirty="0"/>
              <a:t>Will take time for full adoption. Current laws and regulations only call for research and study, not implementation.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E166-5434-4D98-A65E-A962CDF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Data Injection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1C7A-E504-486C-9FF8-20B10A0B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Violation</a:t>
            </a:r>
          </a:p>
          <a:p>
            <a:r>
              <a:rPr lang="en-US" dirty="0"/>
              <a:t>Attacks influences the distribution, end user, and service provider.</a:t>
            </a:r>
          </a:p>
          <a:p>
            <a:r>
              <a:rPr lang="en-US" dirty="0"/>
              <a:t>Frameworks use known techniques like State Estimation aka a linear regression model: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are used in many of solutions, but a diversity of solutions are what matter. </a:t>
            </a:r>
          </a:p>
          <a:p>
            <a:pPr lvl="1"/>
            <a:r>
              <a:rPr lang="en-US" dirty="0"/>
              <a:t>Can use state estimation and mathematical algorithms </a:t>
            </a:r>
          </a:p>
          <a:p>
            <a:pPr lvl="1"/>
            <a:r>
              <a:rPr lang="en-US" dirty="0"/>
              <a:t>Or can use Machine Learning algorithms (Chen et al.)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/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87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…But the basics matter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D0F92-A99D-442F-8119-93B1E34CE2EE}"/>
              </a:ext>
            </a:extLst>
          </p:cNvPr>
          <p:cNvSpPr txBox="1"/>
          <p:nvPr/>
        </p:nvSpPr>
        <p:spPr>
          <a:xfrm>
            <a:off x="5806691" y="6066271"/>
            <a:ext cx="475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https://www.youtube.com/watch?v=CjrJjMNrqsI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D62C9-A718-4D67-AECC-B756E84C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1666303"/>
            <a:ext cx="3886389" cy="41653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EFC42-5A4D-443E-9168-D70D79E7B98B}"/>
              </a:ext>
            </a:extLst>
          </p:cNvPr>
          <p:cNvSpPr txBox="1"/>
          <p:nvPr/>
        </p:nvSpPr>
        <p:spPr>
          <a:xfrm>
            <a:off x="663752" y="6066271"/>
            <a:ext cx="475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https://krebsonsecurity.com/2012/04/fbi-smart-meter-hacks-likely-to-spread/comment-page-1/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0586C-372B-4C02-AB86-2C52F2F9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004" y="1732569"/>
            <a:ext cx="624233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A0FA-C9D7-4D3F-A602-87E27DDA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for False Data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0B91-40EC-4471-93C9-28BA5172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IEC 62056-21</a:t>
            </a:r>
          </a:p>
          <a:p>
            <a:pPr lvl="1"/>
            <a:r>
              <a:rPr lang="en-US" dirty="0"/>
              <a:t>Adds passwords, both simple and encrypted</a:t>
            </a:r>
          </a:p>
          <a:p>
            <a:pPr lvl="1"/>
            <a:r>
              <a:rPr lang="en-US" dirty="0"/>
              <a:t>Adds handshaking</a:t>
            </a:r>
          </a:p>
          <a:p>
            <a:pPr lvl="1"/>
            <a:r>
              <a:rPr lang="en-US" dirty="0"/>
              <a:t>Still vulnerable to attacks, but better than nothing</a:t>
            </a:r>
          </a:p>
          <a:p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Dealing with low-risk part of the grid</a:t>
            </a:r>
          </a:p>
          <a:p>
            <a:pPr lvl="1"/>
            <a:r>
              <a:rPr lang="en-US" dirty="0"/>
              <a:t>Can provide additional information and adaptable</a:t>
            </a:r>
          </a:p>
          <a:p>
            <a:pPr lvl="1"/>
            <a:r>
              <a:rPr lang="en-US" dirty="0"/>
              <a:t>Consensus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15C2-00C6-4AC0-BD14-C48CF1DC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HMI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0B00-AABF-40C9-815A-73369735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different vectors, but let’s focus on timing attacks.</a:t>
            </a:r>
          </a:p>
          <a:p>
            <a:r>
              <a:rPr lang="en-US" dirty="0"/>
              <a:t>Attacker’s aim to discover network topology</a:t>
            </a:r>
          </a:p>
          <a:p>
            <a:pPr lvl="1"/>
            <a:r>
              <a:rPr lang="en-US" dirty="0"/>
              <a:t>On power generation</a:t>
            </a:r>
          </a:p>
          <a:p>
            <a:pPr lvl="1"/>
            <a:r>
              <a:rPr lang="en-US" dirty="0"/>
              <a:t>Especially target devices that return either &lt;3msec or &lt;10msec according to IEC 61850</a:t>
            </a:r>
          </a:p>
          <a:p>
            <a:pPr lvl="1"/>
            <a:r>
              <a:rPr lang="en-US" dirty="0"/>
              <a:t>Attack on privacy and security</a:t>
            </a:r>
          </a:p>
          <a:p>
            <a:r>
              <a:rPr lang="en-US" dirty="0"/>
              <a:t>Attacker can exploit the web browser to gain information of critical systems.</a:t>
            </a:r>
          </a:p>
          <a:p>
            <a:pPr lvl="1"/>
            <a:r>
              <a:rPr lang="en-US" dirty="0"/>
              <a:t>Request information of target systems in substation</a:t>
            </a:r>
          </a:p>
          <a:p>
            <a:pPr lvl="1"/>
            <a:r>
              <a:rPr lang="en-US" dirty="0"/>
              <a:t>Over a large sample of requests, the timing of the device can be traced to specific devices</a:t>
            </a:r>
          </a:p>
        </p:txBody>
      </p:sp>
    </p:spTree>
    <p:extLst>
      <p:ext uri="{BB962C8B-B14F-4D97-AF65-F5344CB8AC3E}">
        <p14:creationId xmlns:p14="http://schemas.microsoft.com/office/powerpoint/2010/main" val="37531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B605C64-C035-440D-AA4B-3E8FCA30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80" y="1566488"/>
            <a:ext cx="6847840" cy="5291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0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B571089-5426-4443-B1B8-9BBCDC4B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86401"/>
            <a:ext cx="10905066" cy="2371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396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986</Words>
  <Application>Microsoft Office PowerPoint</Application>
  <PresentationFormat>Widescreen</PresentationFormat>
  <Paragraphs>107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Paxos Algorithm</vt:lpstr>
      <vt:lpstr>Overview</vt:lpstr>
      <vt:lpstr>Background</vt:lpstr>
      <vt:lpstr>False Data Injection Attack</vt:lpstr>
      <vt:lpstr>…But the basics matter</vt:lpstr>
      <vt:lpstr>Defense for False Data Injection</vt:lpstr>
      <vt:lpstr>Popping HMI attack</vt:lpstr>
      <vt:lpstr>HMI examples</vt:lpstr>
      <vt:lpstr>HMI examples</vt:lpstr>
      <vt:lpstr>Defense on HMI timing attack</vt:lpstr>
      <vt:lpstr>HMI examples</vt:lpstr>
      <vt:lpstr>Privacy Attack</vt:lpstr>
      <vt:lpstr>Power Profiles</vt:lpstr>
      <vt:lpstr>Defense on Privacy Attack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Security – Attack and Defense Stratagems</dc:title>
  <dc:creator>Wasfi</dc:creator>
  <cp:lastModifiedBy>Wasfi</cp:lastModifiedBy>
  <cp:revision>155</cp:revision>
  <dcterms:created xsi:type="dcterms:W3CDTF">2018-11-28T08:33:24Z</dcterms:created>
  <dcterms:modified xsi:type="dcterms:W3CDTF">2018-12-05T06:41:15Z</dcterms:modified>
</cp:coreProperties>
</file>