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29"/>
    <p:restoredTop sz="73316"/>
  </p:normalViewPr>
  <p:slideViewPr>
    <p:cSldViewPr snapToGrid="0" snapToObjects="1">
      <p:cViewPr varScale="1">
        <p:scale>
          <a:sx n="71" d="100"/>
          <a:sy n="71" d="100"/>
        </p:scale>
        <p:origin x="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A415-EA05-4646-B0D8-876B3F9D7BF4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8CAD-C561-164C-9A1B-5D0346B1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48CAD-C561-164C-9A1B-5D0346B13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4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C846-685C-2144-A7A1-8F2631BB721A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3682-D683-144A-A1C6-A5D22F4EEC3E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8EFB-7246-2848-A662-6601E8922118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6FF-E829-B141-A791-CEFC9EC741D6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1EB3-E97E-8742-ABEA-73372B23AABC}" type="datetime1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E62C-482E-DF46-8AD9-2F564E8EB50E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2156-7A86-C74C-8D42-DB2DB534BC2D}" type="datetime1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3362-EBF6-A040-B0DF-1457E200031A}" type="datetime1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045F-17C8-954F-94AB-3DD0670484E4}" type="datetime1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07B2-631D-CA45-B0A7-A3463C645A26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2150-B06D-BE47-8C51-684165A9A550}" type="datetime1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616C71D-C3C2-1A4B-A672-27D2E8FF43D3}" type="datetime1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B02D915-7B4A-F24A-BD98-9A59DE02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RSA_01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7E4F139-6E7A-9D4D-999B-9CDB413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Key Generation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681" y="1435849"/>
            <a:ext cx="6624638" cy="3531095"/>
          </a:xfrm>
          <a:prstGeom prst="rect">
            <a:avLst/>
          </a:prstGeom>
          <a:noFill/>
          <a:ln w="255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544513" indent="-4572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 u="sng" dirty="0">
                <a:solidFill>
                  <a:srgbClr val="000000"/>
                </a:solidFill>
                <a:ea typeface="Arial" charset="0"/>
                <a:cs typeface="Arial" charset="0"/>
              </a:rPr>
              <a:t>Algorithm: RSA Key Generation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Output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: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public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key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: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de-DE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pub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and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private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key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de-DE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pr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d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Choose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two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large primes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p,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q</a:t>
            </a:r>
            <a:endParaRPr lang="de-DE" altLang="en-US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Compute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p *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q</a:t>
            </a:r>
            <a:endParaRPr lang="de-DE" altLang="en-US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Compute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l-GR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Φ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 = (p-1) * (q-1)</a:t>
            </a:r>
            <a:endParaRPr lang="de-DE" altLang="en-US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Select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the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public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exponent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sv-S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l-GR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ε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{1, 2, …, </a:t>
            </a:r>
            <a:r>
              <a:rPr lang="el-GR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Φ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)-1}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such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that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/>
            </a:r>
            <a:b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</a:b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gcd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l-GR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Φ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 ) = 1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 startAt="5"/>
            </a:pP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Compute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the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private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key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d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such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that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d *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≡ 1 mod </a:t>
            </a:r>
            <a:r>
              <a:rPr lang="el-GR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Φ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 startAt="5"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RETURN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de-DE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pub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),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de-DE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pr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d</a:t>
            </a:r>
            <a:endParaRPr lang="el-GR" altLang="en-US" i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027517"/>
            <a:ext cx="8229600" cy="1459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Remarks: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Choosing two large, distinct primes </a:t>
            </a:r>
            <a:r>
              <a:rPr lang="en-US" altLang="en-US" sz="2000" i="1" dirty="0">
                <a:solidFill>
                  <a:srgbClr val="000000"/>
                </a:solidFill>
              </a:rPr>
              <a:t>p, q</a:t>
            </a:r>
            <a:r>
              <a:rPr lang="en-US" altLang="en-US" sz="2000" dirty="0">
                <a:solidFill>
                  <a:srgbClr val="000000"/>
                </a:solidFill>
              </a:rPr>
              <a:t> (in Step 1) is non-trivial</a:t>
            </a:r>
          </a:p>
          <a:p>
            <a:r>
              <a:rPr lang="en-US" altLang="en-US" sz="2000" dirty="0" err="1">
                <a:solidFill>
                  <a:srgbClr val="000000"/>
                </a:solidFill>
              </a:rPr>
              <a:t>gcd</a:t>
            </a:r>
            <a:r>
              <a:rPr lang="en-US" altLang="en-US" sz="2000" i="1" dirty="0">
                <a:solidFill>
                  <a:srgbClr val="000000"/>
                </a:solidFill>
              </a:rPr>
              <a:t>(e, </a:t>
            </a:r>
            <a:r>
              <a:rPr lang="en-US" altLang="en-US" sz="2000" i="1" dirty="0" err="1">
                <a:solidFill>
                  <a:srgbClr val="000000"/>
                </a:solidFill>
              </a:rPr>
              <a:t>Φ</a:t>
            </a:r>
            <a:r>
              <a:rPr lang="en-US" altLang="en-US" sz="2000" i="1" dirty="0">
                <a:solidFill>
                  <a:srgbClr val="000000"/>
                </a:solidFill>
              </a:rPr>
              <a:t>(n)) = 1</a:t>
            </a:r>
            <a:r>
              <a:rPr lang="en-US" altLang="en-US" sz="2000" dirty="0">
                <a:solidFill>
                  <a:srgbClr val="000000"/>
                </a:solidFill>
              </a:rPr>
              <a:t> ensures that </a:t>
            </a:r>
            <a:r>
              <a:rPr lang="en-US" altLang="en-US" sz="2000" i="1" dirty="0">
                <a:solidFill>
                  <a:srgbClr val="000000"/>
                </a:solidFill>
              </a:rPr>
              <a:t>e</a:t>
            </a:r>
            <a:r>
              <a:rPr lang="en-US" altLang="en-US" sz="2000" dirty="0">
                <a:solidFill>
                  <a:srgbClr val="000000"/>
                </a:solidFill>
              </a:rPr>
              <a:t> has an inverse and, thus, that there is always a private key </a:t>
            </a:r>
            <a:r>
              <a:rPr lang="en-US" altLang="en-US" sz="2000" i="1" dirty="0">
                <a:solidFill>
                  <a:srgbClr val="000000"/>
                </a:solidFill>
              </a:rPr>
              <a:t>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Example</a:t>
            </a:r>
            <a:r>
              <a:rPr lang="de-DE" altLang="en-US" dirty="0"/>
              <a:t>: RSA </a:t>
            </a:r>
            <a:r>
              <a:rPr lang="de-DE" altLang="en-US" dirty="0" err="1"/>
              <a:t>with</a:t>
            </a:r>
            <a:r>
              <a:rPr lang="de-DE" altLang="en-US" dirty="0"/>
              <a:t> </a:t>
            </a:r>
            <a:r>
              <a:rPr lang="de-DE" altLang="en-US" dirty="0" err="1"/>
              <a:t>small</a:t>
            </a:r>
            <a:r>
              <a:rPr lang="de-DE" altLang="en-US" dirty="0"/>
              <a:t> </a:t>
            </a:r>
            <a:r>
              <a:rPr lang="de-DE" altLang="en-US" dirty="0" err="1"/>
              <a:t>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434345"/>
            <a:ext cx="36560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ALICE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Message </a:t>
            </a:r>
            <a:r>
              <a:rPr lang="en-US" altLang="en-US" sz="2000" b="1" i="1" dirty="0">
                <a:solidFill>
                  <a:srgbClr val="FF0000"/>
                </a:solidFill>
              </a:rPr>
              <a:t>x = 4</a:t>
            </a: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y = </a:t>
            </a:r>
            <a:r>
              <a:rPr lang="en-US" altLang="en-US" sz="2000" i="1" dirty="0" err="1">
                <a:solidFill>
                  <a:srgbClr val="000000"/>
                </a:solidFill>
              </a:rPr>
              <a:t>x</a:t>
            </a:r>
            <a:r>
              <a:rPr lang="en-US" altLang="en-US" sz="2000" i="1" baseline="30000" dirty="0" err="1">
                <a:solidFill>
                  <a:srgbClr val="000000"/>
                </a:solidFill>
              </a:rPr>
              <a:t>e</a:t>
            </a:r>
            <a:r>
              <a:rPr lang="en-US" altLang="en-US" sz="2000" i="1" dirty="0">
                <a:solidFill>
                  <a:srgbClr val="000000"/>
                </a:solidFill>
              </a:rPr>
              <a:t> ≡ 4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3</a:t>
            </a:r>
            <a:r>
              <a:rPr lang="en-US" altLang="en-US" sz="2000" i="1" dirty="0">
                <a:solidFill>
                  <a:srgbClr val="000000"/>
                </a:solidFill>
              </a:rPr>
              <a:t> ≡ 31 mod 33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76800" y="1421645"/>
            <a:ext cx="365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BOB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p =</a:t>
            </a:r>
            <a:r>
              <a:rPr lang="en-US" altLang="en-US" sz="2000" dirty="0">
                <a:solidFill>
                  <a:srgbClr val="000000"/>
                </a:solidFill>
              </a:rPr>
              <a:t> 3 and </a:t>
            </a:r>
            <a:r>
              <a:rPr lang="en-US" altLang="en-US" sz="2000" i="1" dirty="0">
                <a:solidFill>
                  <a:srgbClr val="000000"/>
                </a:solidFill>
              </a:rPr>
              <a:t>q = 11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Compute </a:t>
            </a:r>
            <a:r>
              <a:rPr lang="en-US" altLang="en-US" sz="2000" i="1" dirty="0">
                <a:solidFill>
                  <a:srgbClr val="000000"/>
                </a:solidFill>
              </a:rPr>
              <a:t>n = p * q = 33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i="1" dirty="0" err="1">
                <a:solidFill>
                  <a:srgbClr val="000000"/>
                </a:solidFill>
              </a:rPr>
              <a:t>Φ</a:t>
            </a:r>
            <a:r>
              <a:rPr lang="en-US" altLang="en-US" sz="2000" i="1" dirty="0">
                <a:solidFill>
                  <a:srgbClr val="000000"/>
                </a:solidFill>
              </a:rPr>
              <a:t>(n) = (3-1) * (11-1) = 20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Choose </a:t>
            </a:r>
            <a:r>
              <a:rPr lang="en-US" altLang="en-US" sz="2000" i="1" dirty="0">
                <a:solidFill>
                  <a:srgbClr val="000000"/>
                </a:solidFill>
              </a:rPr>
              <a:t>e = 3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r>
              <a:rPr lang="en-US" altLang="en-US" sz="2000" i="1" dirty="0">
                <a:solidFill>
                  <a:srgbClr val="000000"/>
                </a:solidFill>
              </a:rPr>
              <a:t>d ≡ e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-1</a:t>
            </a:r>
            <a:r>
              <a:rPr lang="en-US" altLang="en-US" sz="2000" i="1" dirty="0">
                <a:solidFill>
                  <a:srgbClr val="000000"/>
                </a:solidFill>
              </a:rPr>
              <a:t> ≡7 mod 20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11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r>
              <a:rPr lang="en-US" altLang="en-US" sz="2000" i="1" dirty="0" err="1">
                <a:solidFill>
                  <a:srgbClr val="000000"/>
                </a:solidFill>
              </a:rPr>
              <a:t>y</a:t>
            </a:r>
            <a:r>
              <a:rPr lang="en-US" altLang="en-US" sz="20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2000" i="1" dirty="0">
                <a:solidFill>
                  <a:srgbClr val="000000"/>
                </a:solidFill>
              </a:rPr>
              <a:t> = 31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7</a:t>
            </a:r>
            <a:r>
              <a:rPr lang="en-US" altLang="en-US" sz="2000" i="1" dirty="0">
                <a:solidFill>
                  <a:srgbClr val="000000"/>
                </a:solidFill>
              </a:rPr>
              <a:t> ≡ </a:t>
            </a:r>
            <a:r>
              <a:rPr lang="en-US" altLang="en-US" sz="2000" b="1" i="1" dirty="0">
                <a:solidFill>
                  <a:srgbClr val="FF0000"/>
                </a:solidFill>
              </a:rPr>
              <a:t>4 = x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>
                <a:solidFill>
                  <a:srgbClr val="000000"/>
                </a:solidFill>
              </a:rPr>
              <a:t>mod 33</a:t>
            </a:r>
          </a:p>
          <a:p>
            <a:pPr>
              <a:lnSpc>
                <a:spcPct val="125000"/>
              </a:lnSpc>
              <a:spcBef>
                <a:spcPts val="625"/>
              </a:spcBef>
              <a:buFontTx/>
              <a:buAutoNum type="arabicPeriod"/>
            </a:pPr>
            <a:endParaRPr lang="en-US" altLang="en-US" sz="2000" i="1" dirty="0">
              <a:solidFill>
                <a:srgbClr val="000000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048000" y="431724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08325" y="3920370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1600">
                <a:ea typeface="Arial" charset="0"/>
                <a:cs typeface="Arial" charset="0"/>
              </a:rPr>
              <a:t>K</a:t>
            </a:r>
            <a:r>
              <a:rPr lang="de-DE" altLang="en-US" sz="1600" baseline="-25000">
                <a:ea typeface="Arial" charset="0"/>
                <a:cs typeface="Arial" charset="0"/>
              </a:rPr>
              <a:t>pub </a:t>
            </a:r>
            <a:r>
              <a:rPr lang="de-DE" altLang="en-US" sz="1600">
                <a:ea typeface="Arial" charset="0"/>
                <a:cs typeface="Arial" charset="0"/>
              </a:rPr>
              <a:t>= (33,3)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048000" y="561264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0" y="5155445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1600">
                <a:ea typeface="Arial" charset="0"/>
                <a:cs typeface="Arial" charset="0"/>
              </a:rPr>
              <a:t>y = 31</a:t>
            </a:r>
          </a:p>
        </p:txBody>
      </p:sp>
    </p:spTree>
    <p:extLst>
      <p:ext uri="{BB962C8B-B14F-4D97-AF65-F5344CB8AC3E}">
        <p14:creationId xmlns:p14="http://schemas.microsoft.com/office/powerpoint/2010/main" val="17928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</a:t>
            </a:r>
            <a:r>
              <a:rPr lang="de-DE" alt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958"/>
            <a:ext cx="8229600" cy="50126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The RSA cryptosystem uses only one arithmetic operation (modular exponentiation) which makes it conceptually a simple asymmetric scheme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Even though conceptually simple, due to the use of very long numbers, RSA is orders of magnitude slower than symmetric schemes, e.g., DES, AES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When implementing RSA (esp. on a constrained device such as smartcards or cell phones) close attention has to be paid to the correct choice of arithmetic algorithms</a:t>
            </a:r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The </a:t>
            </a:r>
            <a:r>
              <a:rPr lang="en-US" altLang="en-US" sz="2200" dirty="0">
                <a:solidFill>
                  <a:srgbClr val="FF0000"/>
                </a:solidFill>
              </a:rPr>
              <a:t>square-and-multiply</a:t>
            </a:r>
            <a:r>
              <a:rPr lang="en-US" altLang="en-US" sz="2200" dirty="0">
                <a:solidFill>
                  <a:srgbClr val="000000"/>
                </a:solidFill>
              </a:rPr>
              <a:t> algorithm allows fast exponentiation, even with very long numbers…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Square-</a:t>
            </a:r>
            <a:r>
              <a:rPr lang="de-DE" altLang="en-US" dirty="0" err="1"/>
              <a:t>and</a:t>
            </a:r>
            <a:r>
              <a:rPr lang="de-DE" altLang="en-US" dirty="0"/>
              <a:t>-</a:t>
            </a:r>
            <a:r>
              <a:rPr lang="de-DE" altLang="en-US" dirty="0" err="1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853"/>
            <a:ext cx="8229600" cy="50780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b="1" dirty="0">
                <a:solidFill>
                  <a:srgbClr val="000000"/>
                </a:solidFill>
              </a:rPr>
              <a:t>Basic principle</a:t>
            </a:r>
            <a:r>
              <a:rPr lang="en-US" altLang="en-US" sz="2000" dirty="0">
                <a:solidFill>
                  <a:srgbClr val="000000"/>
                </a:solidFill>
              </a:rPr>
              <a:t>: Scan exponent bits from left to right and square/multiply operand accordingly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Rule: Square in every iteration (Step 3) and multiply current result by </a:t>
            </a:r>
            <a:r>
              <a:rPr lang="en-US" altLang="en-US" sz="2000" i="1" dirty="0">
                <a:solidFill>
                  <a:srgbClr val="000000"/>
                </a:solidFill>
              </a:rPr>
              <a:t>x</a:t>
            </a:r>
            <a:r>
              <a:rPr lang="en-US" altLang="en-US" sz="2000" dirty="0">
                <a:solidFill>
                  <a:srgbClr val="000000"/>
                </a:solidFill>
              </a:rPr>
              <a:t> if the exponent bit </a:t>
            </a:r>
            <a:r>
              <a:rPr lang="en-US" altLang="en-US" sz="2000" i="1" dirty="0">
                <a:solidFill>
                  <a:srgbClr val="000000"/>
                </a:solidFill>
              </a:rPr>
              <a:t>h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i</a:t>
            </a:r>
            <a:r>
              <a:rPr lang="en-US" altLang="en-US" sz="2000" i="1" dirty="0">
                <a:solidFill>
                  <a:srgbClr val="000000"/>
                </a:solidFill>
              </a:rPr>
              <a:t> = 1 (Step 5)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Modulo reduction after each step keeps the operand </a:t>
            </a:r>
            <a:r>
              <a:rPr lang="en-US" altLang="en-US" sz="2000" i="1" dirty="0">
                <a:solidFill>
                  <a:srgbClr val="000000"/>
                </a:solidFill>
              </a:rPr>
              <a:t>y</a:t>
            </a:r>
            <a:r>
              <a:rPr lang="en-US" altLang="en-US" sz="2000" dirty="0">
                <a:solidFill>
                  <a:srgbClr val="000000"/>
                </a:solidFill>
              </a:rPr>
              <a:t>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681" y="2186635"/>
            <a:ext cx="6624638" cy="3282950"/>
          </a:xfrm>
          <a:prstGeom prst="rect">
            <a:avLst/>
          </a:prstGeom>
          <a:noFill/>
          <a:ln w="255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544513" indent="-4572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en-US" altLang="en-US" sz="1600" b="1" u="sng" dirty="0">
                <a:solidFill>
                  <a:srgbClr val="000000"/>
                </a:solidFill>
                <a:ea typeface="Arial" charset="0"/>
                <a:cs typeface="Arial" charset="0"/>
              </a:rPr>
              <a:t>Algorithm: Square-and-Multiply for </a:t>
            </a:r>
            <a:r>
              <a:rPr lang="en-US" altLang="en-US" sz="1600" b="1" i="1" u="sng" dirty="0" err="1">
                <a:solidFill>
                  <a:srgbClr val="000000"/>
                </a:solidFill>
                <a:ea typeface="Arial" charset="0"/>
                <a:cs typeface="Arial" charset="0"/>
              </a:rPr>
              <a:t>x</a:t>
            </a:r>
            <a:r>
              <a:rPr lang="en-US" altLang="en-US" sz="1600" b="1" i="1" u="sng" baseline="30000" dirty="0" err="1">
                <a:solidFill>
                  <a:srgbClr val="000000"/>
                </a:solidFill>
                <a:ea typeface="Arial" charset="0"/>
                <a:cs typeface="Arial" charset="0"/>
              </a:rPr>
              <a:t>H</a:t>
            </a:r>
            <a:r>
              <a:rPr lang="en-US" altLang="en-US" sz="1600" b="1" i="1" u="sng" dirty="0">
                <a:solidFill>
                  <a:srgbClr val="000000"/>
                </a:solidFill>
                <a:ea typeface="Arial" charset="0"/>
                <a:cs typeface="Arial" charset="0"/>
              </a:rPr>
              <a:t> mod n 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Input: 	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Exponent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H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base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element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x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Modulus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de-DE" altLang="en-US" sz="1600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Output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: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y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=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x</a:t>
            </a:r>
            <a:r>
              <a:rPr lang="de-DE" altLang="en-US" sz="1600" i="1" baseline="30000" dirty="0" err="1">
                <a:solidFill>
                  <a:srgbClr val="000000"/>
                </a:solidFill>
                <a:ea typeface="Arial" charset="0"/>
                <a:cs typeface="Arial" charset="0"/>
              </a:rPr>
              <a:t>H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mod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de-DE" altLang="en-US" sz="1600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Determine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binary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dirty="0" err="1">
                <a:solidFill>
                  <a:srgbClr val="000000"/>
                </a:solidFill>
                <a:ea typeface="Arial" charset="0"/>
                <a:cs typeface="Arial" charset="0"/>
              </a:rPr>
              <a:t>representation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H = (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h</a:t>
            </a:r>
            <a:r>
              <a:rPr lang="de-DE" altLang="en-US" sz="1600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t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, h</a:t>
            </a:r>
            <a:r>
              <a:rPr lang="de-DE" altLang="en-US" sz="1600" i="1" baseline="-25000" dirty="0">
                <a:solidFill>
                  <a:srgbClr val="000000"/>
                </a:solidFill>
                <a:ea typeface="Arial" charset="0"/>
                <a:cs typeface="Arial" charset="0"/>
              </a:rPr>
              <a:t>t-1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, ..., h</a:t>
            </a:r>
            <a:r>
              <a:rPr lang="de-DE" altLang="en-US" sz="1600" i="1" baseline="-25000" dirty="0">
                <a:solidFill>
                  <a:srgbClr val="000000"/>
                </a:solidFill>
                <a:ea typeface="Arial" charset="0"/>
                <a:cs typeface="Arial" charset="0"/>
              </a:rPr>
              <a:t>0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)</a:t>
            </a:r>
            <a:r>
              <a:rPr lang="de-DE" altLang="en-US" sz="1600" i="1" baseline="-25000" dirty="0">
                <a:solidFill>
                  <a:srgbClr val="000000"/>
                </a:solidFill>
                <a:ea typeface="Arial" charset="0"/>
                <a:cs typeface="Arial" charset="0"/>
              </a:rPr>
              <a:t>2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endParaRPr lang="de-DE" altLang="en-US" sz="1600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FOR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i = t-1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TO</a:t>
            </a:r>
            <a:r>
              <a:rPr lang="de-DE" altLang="en-US" sz="1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0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 		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y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= y</a:t>
            </a:r>
            <a:r>
              <a:rPr lang="de-DE" altLang="en-US" sz="1600" i="1" baseline="30000" dirty="0">
                <a:solidFill>
                  <a:srgbClr val="000000"/>
                </a:solidFill>
                <a:ea typeface="Arial" charset="0"/>
                <a:cs typeface="Arial" charset="0"/>
              </a:rPr>
              <a:t>2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mod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de-DE" altLang="en-US" sz="1600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 	IF 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h</a:t>
            </a:r>
            <a:r>
              <a:rPr lang="de-DE" altLang="en-US" sz="1600" i="1" baseline="-25000" dirty="0">
                <a:solidFill>
                  <a:srgbClr val="000000"/>
                </a:solidFill>
                <a:ea typeface="Arial" charset="0"/>
                <a:cs typeface="Arial" charset="0"/>
              </a:rPr>
              <a:t>i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= 1</a:t>
            </a: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THEN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   		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y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=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y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* x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mod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de-DE" altLang="en-US" sz="1600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RETURN</a:t>
            </a:r>
            <a:r>
              <a:rPr lang="de-DE" altLang="en-US" sz="1600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sz="1600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y</a:t>
            </a:r>
            <a:endParaRPr lang="de-DE" alt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Example</a:t>
            </a:r>
            <a:r>
              <a:rPr lang="de-DE" altLang="en-US" dirty="0"/>
              <a:t>: Square-</a:t>
            </a:r>
            <a:r>
              <a:rPr lang="de-DE" altLang="en-US" dirty="0" err="1"/>
              <a:t>and</a:t>
            </a:r>
            <a:r>
              <a:rPr lang="de-DE" altLang="en-US" dirty="0"/>
              <a:t>-</a:t>
            </a:r>
            <a:r>
              <a:rPr lang="de-DE" altLang="en-US" dirty="0" err="1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44" y="1446663"/>
            <a:ext cx="8127241" cy="5039959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</a:rPr>
              <a:t>Computes </a:t>
            </a:r>
            <a:r>
              <a:rPr lang="en-US" altLang="en-US" sz="2000" i="1" dirty="0">
                <a:solidFill>
                  <a:srgbClr val="000000"/>
                </a:solidFill>
              </a:rPr>
              <a:t>x</a:t>
            </a:r>
            <a:r>
              <a:rPr lang="en-US" altLang="en-US" sz="2000" i="1" baseline="30000" dirty="0">
                <a:solidFill>
                  <a:srgbClr val="000000"/>
                </a:solidFill>
              </a:rPr>
              <a:t>26</a:t>
            </a:r>
            <a:r>
              <a:rPr lang="en-US" altLang="en-US" sz="2000" dirty="0">
                <a:solidFill>
                  <a:srgbClr val="000000"/>
                </a:solidFill>
              </a:rPr>
              <a:t> without modulo reduction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Binary representation of exponent: </a:t>
            </a:r>
            <a:r>
              <a:rPr lang="en-US" altLang="en-US" sz="2000" i="1" dirty="0">
                <a:solidFill>
                  <a:srgbClr val="000000"/>
                </a:solidFill>
              </a:rPr>
              <a:t>26 =(1,1,0,1,0)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2</a:t>
            </a:r>
            <a:r>
              <a:rPr lang="en-US" altLang="en-US" sz="2000" i="1" dirty="0">
                <a:solidFill>
                  <a:srgbClr val="000000"/>
                </a:solidFill>
              </a:rPr>
              <a:t>=(h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4</a:t>
            </a:r>
            <a:r>
              <a:rPr lang="en-US" altLang="en-US" sz="2000" i="1" dirty="0">
                <a:solidFill>
                  <a:srgbClr val="000000"/>
                </a:solidFill>
              </a:rPr>
              <a:t>,h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3</a:t>
            </a:r>
            <a:r>
              <a:rPr lang="en-US" altLang="en-US" sz="2000" i="1" dirty="0">
                <a:solidFill>
                  <a:srgbClr val="000000"/>
                </a:solidFill>
              </a:rPr>
              <a:t>,h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2</a:t>
            </a:r>
            <a:r>
              <a:rPr lang="en-US" altLang="en-US" sz="2000" i="1" dirty="0">
                <a:solidFill>
                  <a:srgbClr val="000000"/>
                </a:solidFill>
              </a:rPr>
              <a:t>,h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1</a:t>
            </a:r>
            <a:r>
              <a:rPr lang="en-US" altLang="en-US" sz="2000" i="1" dirty="0">
                <a:solidFill>
                  <a:srgbClr val="000000"/>
                </a:solidFill>
              </a:rPr>
              <a:t>,h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0</a:t>
            </a:r>
            <a:r>
              <a:rPr lang="en-US" altLang="en-US" sz="2000" i="1" dirty="0">
                <a:solidFill>
                  <a:srgbClr val="000000"/>
                </a:solidFill>
              </a:rPr>
              <a:t>)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2</a:t>
            </a:r>
          </a:p>
          <a:p>
            <a:endParaRPr lang="en-US" altLang="en-US" sz="2000" i="1" baseline="-25000" dirty="0">
              <a:solidFill>
                <a:srgbClr val="000000"/>
              </a:solidFill>
            </a:endParaRPr>
          </a:p>
          <a:p>
            <a:endParaRPr lang="en-US" altLang="en-US" sz="2000" i="1" baseline="-25000" dirty="0">
              <a:solidFill>
                <a:srgbClr val="000000"/>
              </a:solidFill>
            </a:endParaRPr>
          </a:p>
          <a:p>
            <a:endParaRPr lang="en-US" altLang="en-US" sz="2000" i="1" baseline="-25000" dirty="0">
              <a:solidFill>
                <a:srgbClr val="000000"/>
              </a:solidFill>
            </a:endParaRPr>
          </a:p>
          <a:p>
            <a:endParaRPr lang="en-US" altLang="en-US" sz="2000" i="1" baseline="-25000" dirty="0">
              <a:solidFill>
                <a:srgbClr val="000000"/>
              </a:solidFill>
            </a:endParaRPr>
          </a:p>
          <a:p>
            <a:endParaRPr lang="en-US" altLang="en-US" sz="2000" i="1" baseline="-25000" dirty="0">
              <a:solidFill>
                <a:srgbClr val="000000"/>
              </a:solidFill>
            </a:endParaRPr>
          </a:p>
          <a:p>
            <a:endParaRPr lang="en-US" altLang="en-US" sz="2000" i="1" baseline="-25000" dirty="0">
              <a:solidFill>
                <a:srgbClr val="000000"/>
              </a:solidFill>
            </a:endParaRPr>
          </a:p>
          <a:p>
            <a:endParaRPr lang="de-DE" altLang="en-US" sz="2000" dirty="0">
              <a:solidFill>
                <a:srgbClr val="000000"/>
              </a:solidFill>
            </a:endParaRPr>
          </a:p>
          <a:p>
            <a:endParaRPr lang="de-DE" altLang="en-US" sz="2000" dirty="0">
              <a:solidFill>
                <a:srgbClr val="000000"/>
              </a:solidFill>
            </a:endParaRPr>
          </a:p>
          <a:p>
            <a:endParaRPr lang="de-DE" altLang="en-US" sz="2000" dirty="0">
              <a:solidFill>
                <a:srgbClr val="000000"/>
              </a:solidFill>
            </a:endParaRPr>
          </a:p>
          <a:p>
            <a:endParaRPr lang="de-DE" altLang="en-US" sz="2000" dirty="0">
              <a:solidFill>
                <a:srgbClr val="000000"/>
              </a:solidFill>
            </a:endParaRPr>
          </a:p>
          <a:p>
            <a:endParaRPr lang="de-DE" altLang="en-US" sz="2000" dirty="0">
              <a:solidFill>
                <a:srgbClr val="000000"/>
              </a:solidFill>
            </a:endParaRPr>
          </a:p>
          <a:p>
            <a:endParaRPr lang="de-DE" altLang="en-US" sz="2000" dirty="0">
              <a:solidFill>
                <a:srgbClr val="000000"/>
              </a:solidFill>
            </a:endParaRPr>
          </a:p>
          <a:p>
            <a:endParaRPr lang="de-DE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02716"/>
              </p:ext>
            </p:extLst>
          </p:nvPr>
        </p:nvGraphicFramePr>
        <p:xfrm>
          <a:off x="1066800" y="2315096"/>
          <a:ext cx="7162800" cy="3962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574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</a:t>
                      </a:r>
                      <a:endParaRPr kumimoji="0" lang="de-DE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endParaRPr kumimoji="0" lang="de-DE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exponent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(1)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endParaRPr kumimoji="0" lang="de-DE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setting, h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processed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(10)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 h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 x = 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(11)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(110)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 h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(110)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altLang="zh-CN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de-DE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(1100)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 h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 x = 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(1101)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x</a:t>
                      </a:r>
                      <a:r>
                        <a:rPr kumimoji="0" lang="de-DE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(11010)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 h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(11010)</a:t>
                      </a:r>
                      <a:r>
                        <a:rPr kumimoji="0" lang="de-DE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charset="2"/>
                        <a:buNone/>
                        <a:tabLst/>
                      </a:pPr>
                      <a:r>
                        <a:rPr kumimoji="0" lang="de-D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de-DE" alt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de-DE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6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Complexity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Square-</a:t>
            </a:r>
            <a:r>
              <a:rPr lang="de-DE" altLang="en-US" dirty="0" err="1"/>
              <a:t>and</a:t>
            </a:r>
            <a:r>
              <a:rPr lang="de-DE" altLang="en-US" dirty="0"/>
              <a:t>-</a:t>
            </a:r>
            <a:r>
              <a:rPr lang="de-DE" altLang="en-US" dirty="0" err="1"/>
              <a:t>Multiply</a:t>
            </a:r>
            <a:r>
              <a:rPr lang="de-DE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368"/>
            <a:ext cx="8229600" cy="50672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square-and-multiply algorithm has a logarithmic complexity, i.e., its run time is proportional to the bit length (rather than the absolute value) of the exponent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Given an exponent with t+1 bits: </a:t>
            </a:r>
            <a:r>
              <a:rPr lang="en-US" altLang="en-US" sz="2000" i="1" dirty="0">
                <a:solidFill>
                  <a:srgbClr val="000000"/>
                </a:solidFill>
              </a:rPr>
              <a:t>H = (h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t</a:t>
            </a:r>
            <a:r>
              <a:rPr lang="en-US" altLang="en-US" sz="2000" i="1" dirty="0">
                <a:solidFill>
                  <a:srgbClr val="000000"/>
                </a:solidFill>
              </a:rPr>
              <a:t>,h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t-1</a:t>
            </a:r>
            <a:r>
              <a:rPr lang="en-US" altLang="en-US" sz="2000" i="1" dirty="0">
                <a:solidFill>
                  <a:srgbClr val="000000"/>
                </a:solidFill>
              </a:rPr>
              <a:t>, ..., h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0</a:t>
            </a:r>
            <a:r>
              <a:rPr lang="en-US" altLang="en-US" sz="2000" i="1" dirty="0">
                <a:solidFill>
                  <a:srgbClr val="000000"/>
                </a:solidFill>
              </a:rPr>
              <a:t>)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2 </a:t>
            </a:r>
            <a:br>
              <a:rPr lang="en-US" altLang="en-US" sz="2000" i="1" baseline="-25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with </a:t>
            </a:r>
            <a:r>
              <a:rPr lang="en-US" altLang="en-US" sz="2000" i="1" dirty="0" err="1">
                <a:solidFill>
                  <a:srgbClr val="000000"/>
                </a:solidFill>
              </a:rPr>
              <a:t>h</a:t>
            </a:r>
            <a:r>
              <a:rPr lang="en-US" altLang="en-US" sz="2000" i="1" baseline="-25000" dirty="0" err="1">
                <a:solidFill>
                  <a:srgbClr val="000000"/>
                </a:solidFill>
              </a:rPr>
              <a:t>t</a:t>
            </a:r>
            <a:r>
              <a:rPr lang="en-US" altLang="en-US" sz="2000" i="1" dirty="0">
                <a:solidFill>
                  <a:srgbClr val="000000"/>
                </a:solidFill>
              </a:rPr>
              <a:t> = 1</a:t>
            </a:r>
            <a:r>
              <a:rPr lang="en-US" altLang="en-US" sz="2000" dirty="0">
                <a:solidFill>
                  <a:srgbClr val="000000"/>
                </a:solidFill>
              </a:rPr>
              <a:t>, we need the following operations </a:t>
            </a:r>
          </a:p>
          <a:p>
            <a:pPr lvl="1">
              <a:lnSpc>
                <a:spcPct val="120000"/>
              </a:lnSpc>
            </a:pPr>
            <a:r>
              <a:rPr lang="en-US" altLang="en-US" sz="1800" i="1" dirty="0">
                <a:solidFill>
                  <a:srgbClr val="000000"/>
                </a:solidFill>
              </a:rPr>
              <a:t># </a:t>
            </a:r>
            <a:r>
              <a:rPr lang="en-US" altLang="en-US" sz="1800" i="1" dirty="0" err="1">
                <a:solidFill>
                  <a:srgbClr val="000000"/>
                </a:solidFill>
              </a:rPr>
              <a:t>Squarings</a:t>
            </a:r>
            <a:r>
              <a:rPr lang="en-US" altLang="en-US" sz="1800" i="1" dirty="0">
                <a:solidFill>
                  <a:srgbClr val="000000"/>
                </a:solidFill>
              </a:rPr>
              <a:t> 						= t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Average # multiplications</a:t>
            </a:r>
            <a:r>
              <a:rPr lang="en-US" altLang="en-US" sz="1800" i="1" dirty="0">
                <a:solidFill>
                  <a:srgbClr val="000000"/>
                </a:solidFill>
              </a:rPr>
              <a:t> 			= 0.5 t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>
                <a:solidFill>
                  <a:srgbClr val="000000"/>
                </a:solidFill>
              </a:rPr>
              <a:t>Total complexity: </a:t>
            </a:r>
            <a:r>
              <a:rPr lang="en-US" altLang="en-US" sz="1800" i="1" dirty="0">
                <a:solidFill>
                  <a:srgbClr val="000000"/>
                </a:solidFill>
              </a:rPr>
              <a:t>#SQ + #MUL 		= 1.5 t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Exponents are often randomly chosen, so 1.5 t is a good estimate for the average number of operations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Note that each squaring and each multiplication is an operation with very long numbers, e.g., 2048 bit integers.</a:t>
            </a:r>
          </a:p>
          <a:p>
            <a:pPr>
              <a:lnSpc>
                <a:spcPct val="120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625"/>
              </a:spcBef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Speed-</a:t>
            </a:r>
            <a:r>
              <a:rPr lang="de-DE" altLang="en-US" dirty="0" err="1"/>
              <a:t>Up</a:t>
            </a:r>
            <a:r>
              <a:rPr lang="de-DE" altLang="en-US" dirty="0"/>
              <a:t> </a:t>
            </a:r>
            <a:r>
              <a:rPr lang="de-DE" altLang="en-US" dirty="0" err="1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Modular exponentiation is computationally intensive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Even with the square-and-multiply algorithm, RSA can be quite slow on constrained devices such as smart cards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Some important tricks: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Short public exponent </a:t>
            </a:r>
            <a:r>
              <a:rPr lang="en-US" altLang="en-US" sz="2000" i="1" dirty="0">
                <a:solidFill>
                  <a:srgbClr val="000000"/>
                </a:solidFill>
              </a:rPr>
              <a:t>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Chinese Remainder Theorem (CRT)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Exponentiation with pre-computation </a:t>
            </a:r>
            <a:r>
              <a:rPr lang="en-US" altLang="en-US" sz="2000" i="1" dirty="0">
                <a:solidFill>
                  <a:srgbClr val="000000"/>
                </a:solidFill>
              </a:rPr>
              <a:t>(not covered here)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Fast </a:t>
            </a:r>
            <a:r>
              <a:rPr lang="de-DE" altLang="en-US" dirty="0" err="1"/>
              <a:t>encryption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</a:t>
            </a:r>
            <a:r>
              <a:rPr lang="de-DE" altLang="en-US" dirty="0" err="1"/>
              <a:t>small</a:t>
            </a:r>
            <a:r>
              <a:rPr lang="de-DE" altLang="en-US" dirty="0"/>
              <a:t> </a:t>
            </a:r>
            <a:r>
              <a:rPr lang="de-DE" altLang="en-US" dirty="0" err="1"/>
              <a:t>public</a:t>
            </a:r>
            <a:r>
              <a:rPr lang="de-DE" altLang="en-US" dirty="0"/>
              <a:t> </a:t>
            </a:r>
            <a:r>
              <a:rPr lang="de-DE" altLang="en-US" dirty="0" err="1"/>
              <a:t>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367"/>
            <a:ext cx="8229600" cy="5067255"/>
          </a:xfrm>
        </p:spPr>
        <p:txBody>
          <a:bodyPr>
            <a:no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</a:rPr>
              <a:t>Choosing a small public exponent </a:t>
            </a:r>
            <a:r>
              <a:rPr lang="en-US" altLang="en-US" sz="2200" i="1" dirty="0">
                <a:solidFill>
                  <a:srgbClr val="000000"/>
                </a:solidFill>
              </a:rPr>
              <a:t>e</a:t>
            </a:r>
            <a:r>
              <a:rPr lang="en-US" altLang="en-US" sz="2200" dirty="0">
                <a:solidFill>
                  <a:srgbClr val="000000"/>
                </a:solidFill>
              </a:rPr>
              <a:t> does not weaken the security of RSA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A small public exponent improves the speed of the RSA encryption significantly</a:t>
            </a:r>
          </a:p>
          <a:p>
            <a:endParaRPr lang="en-US" altLang="en-US" sz="2200" dirty="0">
              <a:solidFill>
                <a:srgbClr val="000000"/>
              </a:solidFill>
            </a:endParaRPr>
          </a:p>
          <a:p>
            <a:endParaRPr lang="en-US" altLang="en-US" sz="2200" dirty="0">
              <a:solidFill>
                <a:srgbClr val="000000"/>
              </a:solidFill>
            </a:endParaRPr>
          </a:p>
          <a:p>
            <a:endParaRPr lang="en-US" altLang="en-US" sz="2200" dirty="0">
              <a:solidFill>
                <a:srgbClr val="000000"/>
              </a:solidFill>
            </a:endParaRPr>
          </a:p>
          <a:p>
            <a:endParaRPr lang="en-US" altLang="en-US" sz="2200" dirty="0">
              <a:solidFill>
                <a:srgbClr val="000000"/>
              </a:solidFill>
            </a:endParaRPr>
          </a:p>
          <a:p>
            <a:endParaRPr lang="en-US" altLang="en-US" sz="2200" dirty="0">
              <a:solidFill>
                <a:srgbClr val="000000"/>
              </a:solidFill>
            </a:endParaRPr>
          </a:p>
          <a:p>
            <a:endParaRPr lang="en-US" altLang="en-US" sz="2200" dirty="0">
              <a:solidFill>
                <a:srgbClr val="000000"/>
              </a:solidFill>
            </a:endParaRPr>
          </a:p>
          <a:p>
            <a:r>
              <a:rPr lang="en-US" altLang="en-US" sz="2200" dirty="0">
                <a:solidFill>
                  <a:srgbClr val="000000"/>
                </a:solidFill>
              </a:rPr>
              <a:t>This is a commonly used trick (e.g., SSL/TLS, etc.) and makes RSA the fastest asymmetric scheme with regard to encryption!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262416"/>
              </p:ext>
            </p:extLst>
          </p:nvPr>
        </p:nvGraphicFramePr>
        <p:xfrm>
          <a:off x="1246496" y="2972938"/>
          <a:ext cx="6651008" cy="2308748"/>
        </p:xfrm>
        <a:graphic>
          <a:graphicData uri="http://schemas.openxmlformats.org/drawingml/2006/table">
            <a:tbl>
              <a:tblPr/>
              <a:tblGrid>
                <a:gridCol w="1667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674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64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7187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</a:t>
                      </a:r>
                      <a:r>
                        <a:rPr kumimoji="0" 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  <a:r>
                        <a:rPr kumimoji="0" 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endParaRPr kumimoji="0" 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#SQ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#MUL</a:t>
                      </a:r>
                      <a:endParaRPr kumimoji="0" 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187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de-DE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 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(11)</a:t>
                      </a:r>
                      <a:r>
                        <a:rPr kumimoji="0" lang="de-DE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+ 1 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187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de-DE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 = 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(1 0001)</a:t>
                      </a:r>
                      <a:r>
                        <a:rPr kumimoji="0" lang="de-DE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 </a:t>
                      </a: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187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de-DE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(1 0000 0000 0000 0001)</a:t>
                      </a:r>
                      <a:r>
                        <a:rPr kumimoji="0" lang="de-DE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+ 1 = 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Fast </a:t>
            </a:r>
            <a:r>
              <a:rPr lang="de-DE" altLang="en-US" dirty="0" err="1"/>
              <a:t>decryption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7606"/>
            <a:ext cx="8229600" cy="4999016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</a:rPr>
              <a:t>Choosing a small private key </a:t>
            </a:r>
            <a:r>
              <a:rPr lang="en-US" altLang="en-US" sz="2200" i="1" dirty="0">
                <a:solidFill>
                  <a:srgbClr val="000000"/>
                </a:solidFill>
              </a:rPr>
              <a:t>d</a:t>
            </a:r>
            <a:r>
              <a:rPr lang="en-US" altLang="en-US" sz="2200" dirty="0">
                <a:solidFill>
                  <a:srgbClr val="000000"/>
                </a:solidFill>
              </a:rPr>
              <a:t> results in security weaknesses!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In fact, d must have at least </a:t>
            </a:r>
            <a:r>
              <a:rPr lang="en-US" altLang="en-US" sz="2000" i="1" dirty="0">
                <a:solidFill>
                  <a:srgbClr val="000000"/>
                </a:solidFill>
              </a:rPr>
              <a:t>0.3t</a:t>
            </a:r>
            <a:r>
              <a:rPr lang="en-US" altLang="en-US" sz="2000" dirty="0">
                <a:solidFill>
                  <a:srgbClr val="000000"/>
                </a:solidFill>
              </a:rPr>
              <a:t> bits, where </a:t>
            </a:r>
            <a:r>
              <a:rPr lang="en-US" altLang="en-US" sz="2000" i="1" dirty="0">
                <a:solidFill>
                  <a:srgbClr val="000000"/>
                </a:solidFill>
              </a:rPr>
              <a:t>t</a:t>
            </a:r>
            <a:r>
              <a:rPr lang="en-US" altLang="en-US" sz="2000" dirty="0">
                <a:solidFill>
                  <a:srgbClr val="000000"/>
                </a:solidFill>
              </a:rPr>
              <a:t> is the bit length of the modulus </a:t>
            </a:r>
            <a:r>
              <a:rPr lang="en-US" altLang="en-US" sz="2000" i="1" dirty="0">
                <a:solidFill>
                  <a:srgbClr val="000000"/>
                </a:solidFill>
              </a:rPr>
              <a:t>n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However, the Chinese Remainder Theorem (CRT) can be used to (somewhat) accelerate exponentiation with the private key </a:t>
            </a:r>
            <a:r>
              <a:rPr lang="en-US" altLang="en-US" sz="2200" i="1" dirty="0">
                <a:solidFill>
                  <a:srgbClr val="000000"/>
                </a:solidFill>
              </a:rPr>
              <a:t>d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Based on the CRT we can replace the computation of </a:t>
            </a:r>
          </a:p>
          <a:p>
            <a:pPr algn="ctr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200" i="1" dirty="0" err="1">
                <a:solidFill>
                  <a:srgbClr val="000000"/>
                </a:solidFill>
              </a:rPr>
              <a:t>x</a:t>
            </a:r>
            <a:r>
              <a:rPr lang="en-US" altLang="en-US" sz="22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2200" i="1" baseline="30000" dirty="0">
                <a:solidFill>
                  <a:srgbClr val="000000"/>
                </a:solidFill>
              </a:rPr>
              <a:t> mod </a:t>
            </a:r>
            <a:r>
              <a:rPr lang="en-US" altLang="en-US" sz="2200" i="1" baseline="30000" dirty="0" err="1">
                <a:solidFill>
                  <a:srgbClr val="000000"/>
                </a:solidFill>
              </a:rPr>
              <a:t>Φ</a:t>
            </a:r>
            <a:r>
              <a:rPr lang="en-US" altLang="en-US" sz="2200" i="1" baseline="30000" dirty="0">
                <a:solidFill>
                  <a:srgbClr val="000000"/>
                </a:solidFill>
              </a:rPr>
              <a:t>(n) </a:t>
            </a:r>
            <a:r>
              <a:rPr lang="en-US" altLang="en-US" sz="2200" i="1" dirty="0">
                <a:solidFill>
                  <a:srgbClr val="000000"/>
                </a:solidFill>
              </a:rPr>
              <a:t>mod n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	by two computations </a:t>
            </a:r>
          </a:p>
          <a:p>
            <a:pPr algn="ctr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200" i="1" dirty="0" err="1">
                <a:solidFill>
                  <a:srgbClr val="000000"/>
                </a:solidFill>
              </a:rPr>
              <a:t>x</a:t>
            </a:r>
            <a:r>
              <a:rPr lang="en-US" altLang="en-US" sz="22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2200" i="1" dirty="0">
                <a:solidFill>
                  <a:srgbClr val="000000"/>
                </a:solidFill>
              </a:rPr>
              <a:t> </a:t>
            </a:r>
            <a:r>
              <a:rPr lang="en-US" altLang="en-US" sz="2200" i="1" baseline="30000" dirty="0">
                <a:solidFill>
                  <a:srgbClr val="000000"/>
                </a:solidFill>
              </a:rPr>
              <a:t>mod (p-1)</a:t>
            </a:r>
            <a:r>
              <a:rPr lang="en-US" altLang="en-US" sz="2200" i="1" dirty="0">
                <a:solidFill>
                  <a:srgbClr val="000000"/>
                </a:solidFill>
              </a:rPr>
              <a:t> mod p</a:t>
            </a:r>
            <a:r>
              <a:rPr lang="en-US" altLang="en-US" sz="2200" dirty="0">
                <a:solidFill>
                  <a:srgbClr val="000000"/>
                </a:solidFill>
              </a:rPr>
              <a:t> 	and 	</a:t>
            </a:r>
            <a:r>
              <a:rPr lang="en-US" altLang="en-US" sz="2200" i="1" dirty="0" err="1">
                <a:solidFill>
                  <a:srgbClr val="000000"/>
                </a:solidFill>
              </a:rPr>
              <a:t>x</a:t>
            </a:r>
            <a:r>
              <a:rPr lang="en-US" altLang="en-US" sz="22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2200" i="1" baseline="30000" dirty="0">
                <a:solidFill>
                  <a:srgbClr val="000000"/>
                </a:solidFill>
              </a:rPr>
              <a:t> mod (q-1)</a:t>
            </a:r>
            <a:r>
              <a:rPr lang="en-US" altLang="en-US" sz="2200" i="1" dirty="0">
                <a:solidFill>
                  <a:srgbClr val="000000"/>
                </a:solidFill>
              </a:rPr>
              <a:t> mod q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	where </a:t>
            </a:r>
            <a:r>
              <a:rPr lang="en-US" altLang="en-US" sz="2200" i="1" dirty="0">
                <a:solidFill>
                  <a:srgbClr val="000000"/>
                </a:solidFill>
              </a:rPr>
              <a:t>q</a:t>
            </a:r>
            <a:r>
              <a:rPr lang="en-US" altLang="en-US" sz="2200" dirty="0">
                <a:solidFill>
                  <a:srgbClr val="000000"/>
                </a:solidFill>
              </a:rPr>
              <a:t> and </a:t>
            </a:r>
            <a:r>
              <a:rPr lang="en-US" altLang="en-US" sz="2200" i="1" dirty="0">
                <a:solidFill>
                  <a:srgbClr val="000000"/>
                </a:solidFill>
              </a:rPr>
              <a:t>p</a:t>
            </a:r>
            <a:r>
              <a:rPr lang="en-US" altLang="en-US" sz="2200" dirty="0">
                <a:solidFill>
                  <a:srgbClr val="000000"/>
                </a:solidFill>
              </a:rPr>
              <a:t> are „small“ compared to </a:t>
            </a:r>
            <a:r>
              <a:rPr lang="en-US" altLang="en-US" sz="2200" i="1" dirty="0">
                <a:solidFill>
                  <a:srgbClr val="000000"/>
                </a:solidFill>
              </a:rPr>
              <a:t>n</a:t>
            </a:r>
          </a:p>
          <a:p>
            <a:pPr lvl="1"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  <a:buClr>
                <a:srgbClr val="007AC2"/>
              </a:buClr>
              <a:buSzPct val="120000"/>
              <a:buFont typeface="Arial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625"/>
              </a:spcBef>
            </a:pPr>
            <a:endParaRPr lang="en-US" altLang="en-US" sz="20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F2BAE-ADB0-1E4A-AB36-EF798FB0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BFAC6D-804A-704D-875B-A0F4F1B6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Preliminary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FCC759-D2CA-1D4F-82D0-EAF4B4EF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E6709B-13E3-EC48-B415-8D590C5F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Euler's</a:t>
            </a:r>
            <a:r>
              <a:rPr lang="de-DE" altLang="en-US" dirty="0"/>
              <a:t> Phi </a:t>
            </a:r>
            <a:r>
              <a:rPr lang="de-DE" altLang="en-US" dirty="0" err="1"/>
              <a:t>Function</a:t>
            </a:r>
            <a:r>
              <a:rPr lang="de-DE" altLang="en-US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958D85-9492-8343-A18A-17161C8A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85740"/>
            <a:ext cx="8441703" cy="50726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altLang="en-US" sz="2000" i="1" dirty="0"/>
              <a:t>New </a:t>
            </a:r>
            <a:r>
              <a:rPr lang="de-DE" altLang="en-US" sz="2000" i="1" dirty="0" err="1"/>
              <a:t>problem</a:t>
            </a:r>
            <a:r>
              <a:rPr lang="de-DE" altLang="en-US" sz="2000" i="1" dirty="0"/>
              <a:t>, </a:t>
            </a:r>
            <a:r>
              <a:rPr lang="de-DE" altLang="en-US" sz="2000" i="1" dirty="0" err="1"/>
              <a:t>important</a:t>
            </a:r>
            <a:r>
              <a:rPr lang="de-DE" altLang="en-US" sz="2000" i="1" dirty="0"/>
              <a:t> </a:t>
            </a:r>
            <a:r>
              <a:rPr lang="de-DE" altLang="en-US" sz="2000" i="1" dirty="0" err="1"/>
              <a:t>for</a:t>
            </a:r>
            <a:r>
              <a:rPr lang="de-DE" altLang="en-US" sz="2000" i="1" dirty="0"/>
              <a:t> </a:t>
            </a:r>
            <a:r>
              <a:rPr lang="de-DE" altLang="en-US" sz="2000" i="1" dirty="0" err="1"/>
              <a:t>public-key</a:t>
            </a:r>
            <a:r>
              <a:rPr lang="de-DE" altLang="en-US" sz="2000" i="1" dirty="0"/>
              <a:t> </a:t>
            </a:r>
            <a:r>
              <a:rPr lang="de-DE" altLang="en-US" sz="2000" i="1" dirty="0" err="1"/>
              <a:t>systems</a:t>
            </a:r>
            <a:r>
              <a:rPr lang="de-DE" altLang="en-US" sz="2000" i="1" dirty="0"/>
              <a:t>, e.g., RSA:</a:t>
            </a:r>
            <a:br>
              <a:rPr lang="de-DE" altLang="en-US" sz="2000" i="1" dirty="0"/>
            </a:br>
            <a:r>
              <a:rPr lang="de-DE" altLang="en-US" sz="2000" dirty="0" err="1"/>
              <a:t>Given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i="1" dirty="0"/>
              <a:t>m</a:t>
            </a:r>
            <a:r>
              <a:rPr lang="de-DE" altLang="en-US" sz="2000" dirty="0"/>
              <a:t> </a:t>
            </a:r>
            <a:r>
              <a:rPr lang="de-DE" altLang="en-US" sz="2000" dirty="0" err="1"/>
              <a:t>integers</a:t>
            </a:r>
            <a:r>
              <a:rPr lang="de-DE" altLang="en-US" sz="2000" dirty="0"/>
              <a:t> {0, 1, 2, …, </a:t>
            </a:r>
            <a:r>
              <a:rPr lang="de-DE" altLang="en-US" sz="2000" i="1" dirty="0"/>
              <a:t>m </a:t>
            </a:r>
            <a:r>
              <a:rPr lang="de-DE" altLang="en-US" sz="2000" dirty="0"/>
              <a:t>-1}, </a:t>
            </a:r>
            <a:br>
              <a:rPr lang="de-DE" altLang="en-US" sz="2000" dirty="0"/>
            </a:br>
            <a:r>
              <a:rPr lang="de-DE" altLang="en-US" sz="2000" b="1" dirty="0" err="1"/>
              <a:t>How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many</a:t>
            </a:r>
            <a:r>
              <a:rPr lang="de-DE" altLang="en-US" sz="2000" b="1" dirty="0"/>
              <a:t> </a:t>
            </a:r>
            <a:r>
              <a:rPr lang="de-DE" altLang="en-US" sz="2000" dirty="0" err="1"/>
              <a:t>numbers</a:t>
            </a:r>
            <a:r>
              <a:rPr lang="de-DE" altLang="en-US" sz="2000" dirty="0"/>
              <a:t> in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are</a:t>
            </a:r>
            <a:r>
              <a:rPr lang="de-DE" altLang="en-US" sz="2000" dirty="0"/>
              <a:t> </a:t>
            </a:r>
            <a:r>
              <a:rPr lang="de-DE" altLang="en-US" sz="2000" b="1" dirty="0" err="1"/>
              <a:t>relatively</a:t>
            </a:r>
            <a:r>
              <a:rPr lang="de-DE" altLang="en-US" sz="2000" b="1" dirty="0"/>
              <a:t> prime </a:t>
            </a:r>
            <a:r>
              <a:rPr lang="de-DE" altLang="en-US" sz="2000" b="1" dirty="0" err="1"/>
              <a:t>to</a:t>
            </a:r>
            <a:r>
              <a:rPr lang="de-DE" altLang="en-US" sz="2000" b="1" dirty="0"/>
              <a:t> </a:t>
            </a:r>
            <a:r>
              <a:rPr lang="de-DE" altLang="en-US" sz="2000" b="1" i="1" dirty="0"/>
              <a:t>m</a:t>
            </a:r>
            <a:r>
              <a:rPr lang="de-DE" altLang="en-US" sz="2000" b="1" dirty="0"/>
              <a:t> </a:t>
            </a:r>
            <a:r>
              <a:rPr lang="de-DE" altLang="en-US" sz="2000" dirty="0"/>
              <a:t>?</a:t>
            </a:r>
            <a:endParaRPr lang="de-DE" altLang="en-US" sz="1400" dirty="0"/>
          </a:p>
          <a:p>
            <a:pPr>
              <a:lnSpc>
                <a:spcPct val="110000"/>
              </a:lnSpc>
            </a:pPr>
            <a:r>
              <a:rPr lang="de-DE" altLang="en-US" sz="2000" dirty="0" err="1"/>
              <a:t>Answer</a:t>
            </a:r>
            <a:r>
              <a:rPr lang="de-DE" altLang="en-US" sz="2000" dirty="0"/>
              <a:t>: </a:t>
            </a:r>
            <a:r>
              <a:rPr lang="de-DE" altLang="en-US" sz="2000" b="1" dirty="0" err="1"/>
              <a:t>Euler‘s</a:t>
            </a:r>
            <a:r>
              <a:rPr lang="de-DE" altLang="en-US" sz="2000" b="1" dirty="0"/>
              <a:t> Phi </a:t>
            </a:r>
            <a:r>
              <a:rPr lang="de-DE" altLang="en-US" sz="2000" b="1" dirty="0" err="1"/>
              <a:t>function</a:t>
            </a:r>
            <a:r>
              <a:rPr lang="de-DE" altLang="en-US" sz="2000" b="1" dirty="0"/>
              <a:t> </a:t>
            </a:r>
            <a:r>
              <a:rPr lang="el-GR" altLang="en-US" sz="2000" b="1" i="1" dirty="0"/>
              <a:t>Φ</a:t>
            </a:r>
            <a:r>
              <a:rPr lang="de-DE" altLang="en-US" sz="2000" b="1" i="1" dirty="0"/>
              <a:t>(m)</a:t>
            </a:r>
            <a:endParaRPr lang="de-DE" altLang="en-US" sz="1400" b="1" dirty="0"/>
          </a:p>
          <a:p>
            <a:pPr>
              <a:lnSpc>
                <a:spcPct val="110000"/>
              </a:lnSpc>
            </a:pPr>
            <a:r>
              <a:rPr lang="de-DE" altLang="en-US" sz="2000" b="1" dirty="0" err="1"/>
              <a:t>Example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for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sets</a:t>
            </a:r>
            <a:r>
              <a:rPr lang="de-DE" altLang="en-US" sz="2000" dirty="0"/>
              <a:t> {0,1,2,3,4,5} (</a:t>
            </a:r>
            <a:r>
              <a:rPr lang="de-DE" altLang="en-US" sz="2000" i="1" dirty="0"/>
              <a:t>m</a:t>
            </a:r>
            <a:r>
              <a:rPr lang="de-DE" altLang="en-US" sz="2000" dirty="0"/>
              <a:t>=6)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{0,1,2,3,4} (</a:t>
            </a:r>
            <a:r>
              <a:rPr lang="de-DE" altLang="en-US" sz="2000" i="1" dirty="0"/>
              <a:t>m</a:t>
            </a:r>
            <a:r>
              <a:rPr lang="de-DE" altLang="en-US" sz="2000" dirty="0"/>
              <a:t>=5)</a:t>
            </a:r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</a:pPr>
            <a:endParaRPr lang="de-DE" altLang="en-US" sz="2000" dirty="0"/>
          </a:p>
          <a:p>
            <a:pPr>
              <a:lnSpc>
                <a:spcPct val="110000"/>
              </a:lnSpc>
              <a:buFontTx/>
              <a:buNone/>
            </a:pPr>
            <a:r>
              <a:rPr lang="de-DE" altLang="en-US" sz="2000" dirty="0">
                <a:sym typeface="Wingdings" pitchFamily="2" charset="2"/>
              </a:rPr>
              <a:t> 1 </a:t>
            </a:r>
            <a:r>
              <a:rPr lang="de-DE" altLang="en-US" sz="2000" dirty="0" err="1">
                <a:sym typeface="Wingdings" pitchFamily="2" charset="2"/>
              </a:rPr>
              <a:t>and</a:t>
            </a:r>
            <a:r>
              <a:rPr lang="de-DE" altLang="en-US" sz="2000" dirty="0">
                <a:sym typeface="Wingdings" pitchFamily="2" charset="2"/>
              </a:rPr>
              <a:t> 5 </a:t>
            </a:r>
            <a:r>
              <a:rPr lang="de-DE" altLang="en-US" sz="2000" dirty="0" err="1">
                <a:sym typeface="Wingdings" pitchFamily="2" charset="2"/>
              </a:rPr>
              <a:t>relatively</a:t>
            </a:r>
            <a:r>
              <a:rPr lang="de-DE" altLang="en-US" sz="2000" dirty="0">
                <a:sym typeface="Wingdings" pitchFamily="2" charset="2"/>
              </a:rPr>
              <a:t> prime </a:t>
            </a:r>
            <a:r>
              <a:rPr lang="de-DE" altLang="en-US" sz="2000" dirty="0" err="1">
                <a:sym typeface="Wingdings" pitchFamily="2" charset="2"/>
              </a:rPr>
              <a:t>to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i="1" dirty="0">
                <a:sym typeface="Wingdings" pitchFamily="2" charset="2"/>
              </a:rPr>
              <a:t>m</a:t>
            </a:r>
            <a:r>
              <a:rPr lang="de-DE" altLang="en-US" sz="2000" dirty="0">
                <a:sym typeface="Wingdings" pitchFamily="2" charset="2"/>
              </a:rPr>
              <a:t>=6, 		    		   </a:t>
            </a:r>
            <a:r>
              <a:rPr lang="el-GR" altLang="en-US" sz="2000" b="1" i="1" dirty="0"/>
              <a:t>Φ</a:t>
            </a:r>
            <a:r>
              <a:rPr lang="de-DE" altLang="en-US" sz="2000" b="1" dirty="0"/>
              <a:t>(5) = 4 </a:t>
            </a:r>
            <a:r>
              <a:rPr lang="de-DE" altLang="en-US" sz="2000" dirty="0">
                <a:sym typeface="Wingdings" pitchFamily="2" charset="2"/>
              </a:rPr>
              <a:t/>
            </a:r>
            <a:br>
              <a:rPr lang="de-DE" altLang="en-US" sz="2000" dirty="0">
                <a:sym typeface="Wingdings" pitchFamily="2" charset="2"/>
              </a:rPr>
            </a:br>
            <a:r>
              <a:rPr lang="de-DE" altLang="en-US" sz="2000" dirty="0">
                <a:sym typeface="Wingdings" pitchFamily="2" charset="2"/>
              </a:rPr>
              <a:t>	</a:t>
            </a:r>
            <a:r>
              <a:rPr lang="de-DE" altLang="en-US" sz="2000" dirty="0" err="1">
                <a:sym typeface="Wingdings" pitchFamily="2" charset="2"/>
              </a:rPr>
              <a:t>hence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el-GR" altLang="en-US" sz="2000" b="1" i="1" dirty="0"/>
              <a:t>Φ</a:t>
            </a:r>
            <a:r>
              <a:rPr lang="de-DE" altLang="en-US" sz="2000" b="1" dirty="0"/>
              <a:t>(6) = 2</a:t>
            </a:r>
            <a:endParaRPr lang="de-DE" altLang="en-US" sz="1400" b="1" dirty="0"/>
          </a:p>
          <a:p>
            <a:pPr>
              <a:lnSpc>
                <a:spcPct val="110000"/>
              </a:lnSpc>
            </a:pPr>
            <a:r>
              <a:rPr lang="de-DE" altLang="en-US" sz="2000" dirty="0" err="1"/>
              <a:t>Testing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one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gcd</a:t>
            </a:r>
            <a:r>
              <a:rPr lang="de-DE" altLang="en-US" sz="2000" dirty="0"/>
              <a:t> per </a:t>
            </a:r>
            <a:r>
              <a:rPr lang="de-DE" altLang="en-US" sz="2000" dirty="0" err="1"/>
              <a:t>number</a:t>
            </a:r>
            <a:r>
              <a:rPr lang="de-DE" altLang="en-US" sz="2000" dirty="0"/>
              <a:t> in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is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extremely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slow</a:t>
            </a:r>
            <a:r>
              <a:rPr lang="de-DE" altLang="en-US" sz="2000" b="1" dirty="0"/>
              <a:t> </a:t>
            </a:r>
            <a:r>
              <a:rPr lang="de-DE" altLang="en-US" sz="2000" b="1" dirty="0" err="1"/>
              <a:t>for</a:t>
            </a:r>
            <a:r>
              <a:rPr lang="de-DE" altLang="en-US" sz="2000" b="1" dirty="0"/>
              <a:t> large </a:t>
            </a:r>
            <a:r>
              <a:rPr lang="de-DE" altLang="en-US" sz="2000" b="1" i="1" dirty="0"/>
              <a:t>m</a:t>
            </a:r>
            <a:r>
              <a:rPr lang="de-DE" altLang="en-US" sz="2000" b="1" dirty="0"/>
              <a:t>.</a:t>
            </a:r>
            <a:endParaRPr lang="de-DE" alt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F8D188-1222-424D-8BB3-8114A7C8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23C8A6D6-5CAB-6A4D-89F3-AC97123C4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346666"/>
            <a:ext cx="1387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links 6">
            <a:extLst>
              <a:ext uri="{FF2B5EF4-FFF2-40B4-BE49-F238E27FC236}">
                <a16:creationId xmlns="" xmlns:a16="http://schemas.microsoft.com/office/drawing/2014/main" id="{7DE47BA4-3F75-C449-BF61-ACF0DFE7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703853"/>
            <a:ext cx="357187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7" name="Pfeil nach links 7">
            <a:extLst>
              <a:ext uri="{FF2B5EF4-FFF2-40B4-BE49-F238E27FC236}">
                <a16:creationId xmlns="" xmlns:a16="http://schemas.microsoft.com/office/drawing/2014/main" id="{58F90351-3000-234C-B209-E5331336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4846853"/>
            <a:ext cx="357187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E81FA91E-7F4E-E448-8356-21FFDC09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49" y="3489541"/>
            <a:ext cx="1416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feil nach links 11">
            <a:extLst>
              <a:ext uri="{FF2B5EF4-FFF2-40B4-BE49-F238E27FC236}">
                <a16:creationId xmlns="" xmlns:a16="http://schemas.microsoft.com/office/drawing/2014/main" id="{4DD2E05A-73F1-834E-BAC7-F88976A29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399" y="3846728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10" name="Pfeil nach links 12">
            <a:extLst>
              <a:ext uri="{FF2B5EF4-FFF2-40B4-BE49-F238E27FC236}">
                <a16:creationId xmlns="" xmlns:a16="http://schemas.microsoft.com/office/drawing/2014/main" id="{907B8BAA-5F64-8D45-B332-E1B8AE9B4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399" y="4132478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11" name="Pfeil nach links 13">
            <a:extLst>
              <a:ext uri="{FF2B5EF4-FFF2-40B4-BE49-F238E27FC236}">
                <a16:creationId xmlns="" xmlns:a16="http://schemas.microsoft.com/office/drawing/2014/main" id="{EEB38E5D-7823-EF47-8744-27446183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399" y="4418228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12" name="Pfeil nach links 14">
            <a:extLst>
              <a:ext uri="{FF2B5EF4-FFF2-40B4-BE49-F238E27FC236}">
                <a16:creationId xmlns="" xmlns:a16="http://schemas.microsoft.com/office/drawing/2014/main" id="{219F948E-C5BE-6746-BA46-7AFD1E02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399" y="4703978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435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9F9E07-DBA7-5945-A7F7-417C3FC1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Euler‘s</a:t>
            </a:r>
            <a:r>
              <a:rPr lang="de-DE" altLang="en-US" dirty="0"/>
              <a:t> Phi </a:t>
            </a:r>
            <a:r>
              <a:rPr lang="de-DE" altLang="en-US" dirty="0" err="1"/>
              <a:t>Function</a:t>
            </a:r>
            <a:r>
              <a:rPr lang="de-DE" altLang="en-US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FAFFEF-A470-B54C-9917-95713F02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0008"/>
            <a:ext cx="8229600" cy="491136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de-DE" altLang="en-US" sz="2000" b="1" dirty="0" err="1"/>
              <a:t>If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canonical</a:t>
            </a:r>
            <a:r>
              <a:rPr lang="de-DE" altLang="en-US" sz="2000" dirty="0"/>
              <a:t> </a:t>
            </a:r>
            <a:r>
              <a:rPr lang="de-DE" altLang="en-US" sz="2000" dirty="0" err="1"/>
              <a:t>factorization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i="1" dirty="0"/>
              <a:t>m</a:t>
            </a:r>
            <a:r>
              <a:rPr lang="de-DE" altLang="en-US" sz="2000" dirty="0"/>
              <a:t> </a:t>
            </a:r>
            <a:r>
              <a:rPr lang="de-DE" altLang="en-US" sz="2000" dirty="0" err="1"/>
              <a:t>known</a:t>
            </a:r>
            <a:r>
              <a:rPr lang="de-DE" altLang="en-US" sz="2000" b="1" dirty="0"/>
              <a:t>: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2000" dirty="0"/>
              <a:t>(</a:t>
            </a:r>
            <a:r>
              <a:rPr lang="de-DE" altLang="en-US" sz="2000" dirty="0" err="1"/>
              <a:t>where</a:t>
            </a:r>
            <a:r>
              <a:rPr lang="de-DE" altLang="en-US" sz="2000" dirty="0"/>
              <a:t> </a:t>
            </a:r>
            <a:r>
              <a:rPr lang="de-DE" altLang="en-US" sz="2000" i="1" dirty="0" err="1"/>
              <a:t>p</a:t>
            </a:r>
            <a:r>
              <a:rPr lang="de-DE" altLang="en-US" sz="2000" i="1" baseline="-25000" dirty="0" err="1"/>
              <a:t>i</a:t>
            </a:r>
            <a:r>
              <a:rPr lang="de-DE" altLang="en-US" sz="2000" dirty="0"/>
              <a:t> primes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</a:t>
            </a:r>
            <a:r>
              <a:rPr lang="de-DE" altLang="en-US" sz="2000" i="1" dirty="0"/>
              <a:t>e</a:t>
            </a:r>
            <a:r>
              <a:rPr lang="de-DE" altLang="en-US" sz="2000" i="1" baseline="-25000" dirty="0"/>
              <a:t>i</a:t>
            </a:r>
            <a:r>
              <a:rPr lang="de-DE" altLang="en-US" sz="2000" dirty="0"/>
              <a:t> positive </a:t>
            </a:r>
            <a:r>
              <a:rPr lang="de-DE" altLang="en-US" sz="2000" dirty="0" err="1"/>
              <a:t>integers</a:t>
            </a:r>
            <a:r>
              <a:rPr lang="de-DE" altLang="en-US" sz="2000" dirty="0"/>
              <a:t>)</a:t>
            </a:r>
          </a:p>
          <a:p>
            <a:pPr>
              <a:lnSpc>
                <a:spcPct val="130000"/>
              </a:lnSpc>
            </a:pPr>
            <a:r>
              <a:rPr lang="de-DE" altLang="en-US" sz="2000" b="1" dirty="0" err="1"/>
              <a:t>then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calculate</a:t>
            </a:r>
            <a:r>
              <a:rPr lang="de-DE" altLang="en-US" sz="2000" dirty="0"/>
              <a:t> Phi </a:t>
            </a:r>
            <a:r>
              <a:rPr lang="de-DE" altLang="en-US" sz="2000" dirty="0" err="1"/>
              <a:t>according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relation</a:t>
            </a:r>
            <a:r>
              <a:rPr lang="de-DE" altLang="en-US" sz="2000" dirty="0"/>
              <a:t>:</a:t>
            </a:r>
          </a:p>
          <a:p>
            <a:pPr marL="0" indent="0">
              <a:lnSpc>
                <a:spcPct val="130000"/>
              </a:lnSpc>
              <a:buNone/>
            </a:pPr>
            <a:endParaRPr lang="de-DE" altLang="en-US" sz="2000" dirty="0"/>
          </a:p>
          <a:p>
            <a:pPr>
              <a:lnSpc>
                <a:spcPct val="130000"/>
              </a:lnSpc>
            </a:pPr>
            <a:r>
              <a:rPr lang="de-DE" altLang="en-US" sz="2000" dirty="0"/>
              <a:t>Phi </a:t>
            </a:r>
            <a:r>
              <a:rPr lang="de-DE" altLang="en-US" sz="2000" dirty="0" err="1"/>
              <a:t>especially</a:t>
            </a:r>
            <a:r>
              <a:rPr lang="de-DE" altLang="en-US" sz="2000" dirty="0"/>
              <a:t> easy </a:t>
            </a:r>
            <a:r>
              <a:rPr lang="de-DE" altLang="en-US" sz="2000" dirty="0" err="1"/>
              <a:t>for</a:t>
            </a:r>
            <a:r>
              <a:rPr lang="de-DE" altLang="en-US" sz="2000" dirty="0"/>
              <a:t> </a:t>
            </a:r>
            <a:r>
              <a:rPr lang="de-DE" altLang="en-US" sz="2000" i="1" dirty="0"/>
              <a:t>e</a:t>
            </a:r>
            <a:r>
              <a:rPr lang="de-DE" altLang="en-US" sz="2000" i="1" baseline="-25000" dirty="0"/>
              <a:t>i</a:t>
            </a:r>
            <a:r>
              <a:rPr lang="de-DE" altLang="en-US" sz="2000" dirty="0"/>
              <a:t> = 1, e.g., </a:t>
            </a:r>
            <a:r>
              <a:rPr lang="de-DE" altLang="en-US" sz="2000" i="1" dirty="0"/>
              <a:t>m</a:t>
            </a:r>
            <a:r>
              <a:rPr lang="de-DE" altLang="en-US" sz="2000" dirty="0"/>
              <a:t> = </a:t>
            </a:r>
            <a:r>
              <a:rPr lang="de-DE" altLang="en-US" sz="2000" i="1" dirty="0"/>
              <a:t>p</a:t>
            </a:r>
            <a:r>
              <a:rPr lang="de-DE" altLang="en-US" sz="2000" dirty="0"/>
              <a:t>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</a:t>
            </a:r>
            <a:r>
              <a:rPr lang="de-DE" altLang="en-US" sz="2000" i="1" dirty="0" err="1"/>
              <a:t>q</a:t>
            </a:r>
            <a:r>
              <a:rPr lang="de-DE" altLang="en-US" sz="2000" dirty="0"/>
              <a:t>  </a:t>
            </a:r>
            <a:r>
              <a:rPr lang="de-DE" altLang="en-US" sz="2000" dirty="0">
                <a:sym typeface="Wingdings" pitchFamily="2" charset="2"/>
              </a:rPr>
              <a:t> </a:t>
            </a:r>
            <a:r>
              <a:rPr lang="el-GR" altLang="en-US" sz="2000" i="1" dirty="0"/>
              <a:t>Φ</a:t>
            </a:r>
            <a:r>
              <a:rPr lang="de-DE" altLang="en-US" sz="2000" i="1" dirty="0"/>
              <a:t>(m)</a:t>
            </a:r>
            <a:r>
              <a:rPr lang="de-DE" altLang="en-US" sz="2000" i="1" dirty="0">
                <a:sym typeface="Wingdings" pitchFamily="2" charset="2"/>
              </a:rPr>
              <a:t> </a:t>
            </a:r>
            <a:r>
              <a:rPr lang="de-DE" altLang="en-US" sz="2000" dirty="0">
                <a:sym typeface="Wingdings" pitchFamily="2" charset="2"/>
              </a:rPr>
              <a:t>= (</a:t>
            </a:r>
            <a:r>
              <a:rPr lang="de-DE" altLang="en-US" sz="2000" i="1" dirty="0">
                <a:sym typeface="Wingdings" pitchFamily="2" charset="2"/>
              </a:rPr>
              <a:t>p</a:t>
            </a:r>
            <a:r>
              <a:rPr lang="de-DE" altLang="en-US" sz="2000" dirty="0">
                <a:sym typeface="Wingdings" pitchFamily="2" charset="2"/>
              </a:rPr>
              <a:t>-1)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(</a:t>
            </a:r>
            <a:r>
              <a:rPr lang="de-DE" altLang="en-US" sz="2000" i="1" dirty="0"/>
              <a:t>q</a:t>
            </a:r>
            <a:r>
              <a:rPr lang="de-DE" altLang="en-US" sz="2000" dirty="0"/>
              <a:t>-1)</a:t>
            </a:r>
          </a:p>
          <a:p>
            <a:pPr>
              <a:lnSpc>
                <a:spcPct val="130000"/>
              </a:lnSpc>
            </a:pPr>
            <a:r>
              <a:rPr lang="de-DE" altLang="en-US" sz="2000" b="1" dirty="0" err="1"/>
              <a:t>Example</a:t>
            </a:r>
            <a:r>
              <a:rPr lang="de-DE" altLang="en-US" sz="2000" dirty="0"/>
              <a:t> </a:t>
            </a:r>
            <a:r>
              <a:rPr lang="de-DE" altLang="en-US" sz="2000" i="1" dirty="0"/>
              <a:t>m</a:t>
            </a:r>
            <a:r>
              <a:rPr lang="de-DE" altLang="en-US" sz="2000" dirty="0"/>
              <a:t> = 899 = 29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31: </a:t>
            </a:r>
            <a:r>
              <a:rPr lang="de-DE" altLang="en-US" sz="2000" dirty="0">
                <a:sym typeface="Wingdings" pitchFamily="2" charset="2"/>
              </a:rPr>
              <a:t> </a:t>
            </a:r>
            <a:br>
              <a:rPr lang="de-DE" altLang="en-US" sz="2000" dirty="0">
                <a:sym typeface="Wingdings" pitchFamily="2" charset="2"/>
              </a:rPr>
            </a:br>
            <a:r>
              <a:rPr lang="el-GR" altLang="en-US" sz="2000" b="1" i="1" dirty="0"/>
              <a:t>Φ</a:t>
            </a:r>
            <a:r>
              <a:rPr lang="de-DE" altLang="en-US" sz="2000" b="1" dirty="0"/>
              <a:t>(899)</a:t>
            </a:r>
            <a:r>
              <a:rPr lang="de-DE" altLang="en-US" sz="2000" dirty="0">
                <a:sym typeface="Wingdings" pitchFamily="2" charset="2"/>
              </a:rPr>
              <a:t> = (29-1)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(31-1) = 28 </a:t>
            </a:r>
            <a:r>
              <a:rPr lang="de-DE" altLang="en-US" sz="2000" baseline="30000" dirty="0"/>
              <a:t>.</a:t>
            </a:r>
            <a:r>
              <a:rPr lang="de-DE" altLang="en-US" sz="2000" dirty="0"/>
              <a:t> 30 </a:t>
            </a:r>
            <a:r>
              <a:rPr lang="de-DE" altLang="en-US" sz="2000" b="1" dirty="0"/>
              <a:t>= 840</a:t>
            </a:r>
          </a:p>
          <a:p>
            <a:pPr>
              <a:lnSpc>
                <a:spcPct val="130000"/>
              </a:lnSpc>
            </a:pPr>
            <a:r>
              <a:rPr lang="de-DE" altLang="en-US" sz="2000" b="1" dirty="0"/>
              <a:t>Note: </a:t>
            </a:r>
            <a:r>
              <a:rPr lang="de-DE" altLang="en-US" sz="2000" dirty="0" err="1"/>
              <a:t>Finding</a:t>
            </a:r>
            <a:r>
              <a:rPr lang="de-DE" altLang="en-US" sz="2000" b="1" dirty="0"/>
              <a:t> </a:t>
            </a:r>
            <a:r>
              <a:rPr lang="el-GR" altLang="en-US" sz="2000" i="1" dirty="0"/>
              <a:t>Φ</a:t>
            </a:r>
            <a:r>
              <a:rPr lang="de-DE" altLang="en-US" sz="2000" i="1" dirty="0"/>
              <a:t>(m)</a:t>
            </a:r>
            <a:r>
              <a:rPr lang="de-DE" altLang="en-US" sz="2000" i="1" dirty="0">
                <a:sym typeface="Wingdings" pitchFamily="2" charset="2"/>
              </a:rPr>
              <a:t>  </a:t>
            </a:r>
            <a:r>
              <a:rPr lang="de-DE" altLang="en-US" sz="2000" dirty="0" err="1">
                <a:sym typeface="Wingdings" pitchFamily="2" charset="2"/>
              </a:rPr>
              <a:t>is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computationally</a:t>
            </a:r>
            <a:r>
              <a:rPr lang="de-DE" altLang="en-US" sz="2000" dirty="0">
                <a:sym typeface="Wingdings" pitchFamily="2" charset="2"/>
              </a:rPr>
              <a:t> easy </a:t>
            </a:r>
            <a:r>
              <a:rPr lang="de-DE" altLang="en-US" sz="2000" b="1" dirty="0" err="1">
                <a:sym typeface="Wingdings" pitchFamily="2" charset="2"/>
              </a:rPr>
              <a:t>if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factorization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of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i="1" dirty="0">
                <a:sym typeface="Wingdings" pitchFamily="2" charset="2"/>
              </a:rPr>
              <a:t>m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is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known</a:t>
            </a:r>
            <a:r>
              <a:rPr lang="de-DE" altLang="en-US" sz="2000" b="1" dirty="0">
                <a:sym typeface="Wingdings" pitchFamily="2" charset="2"/>
              </a:rPr>
              <a:t> </a:t>
            </a:r>
            <a:r>
              <a:rPr lang="de-DE" altLang="en-US" sz="2000" dirty="0">
                <a:sym typeface="Wingdings" pitchFamily="2" charset="2"/>
              </a:rPr>
              <a:t>(</a:t>
            </a:r>
            <a:r>
              <a:rPr lang="de-DE" altLang="en-US" sz="2000" dirty="0" err="1">
                <a:sym typeface="Wingdings" pitchFamily="2" charset="2"/>
              </a:rPr>
              <a:t>otherwise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the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calculation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of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el-GR" altLang="en-US" sz="2000" i="1" dirty="0"/>
              <a:t>Φ</a:t>
            </a:r>
            <a:r>
              <a:rPr lang="de-DE" altLang="en-US" sz="2000" i="1" dirty="0"/>
              <a:t>(m)</a:t>
            </a:r>
            <a:r>
              <a:rPr lang="de-DE" altLang="en-US" sz="2000" i="1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becomes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computationally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infeasible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for</a:t>
            </a:r>
            <a:r>
              <a:rPr lang="de-DE" altLang="en-US" sz="2000" dirty="0">
                <a:sym typeface="Wingdings" pitchFamily="2" charset="2"/>
              </a:rPr>
              <a:t> large </a:t>
            </a:r>
            <a:r>
              <a:rPr lang="de-DE" altLang="en-US" sz="2000" dirty="0" err="1">
                <a:sym typeface="Wingdings" pitchFamily="2" charset="2"/>
              </a:rPr>
              <a:t>numbers</a:t>
            </a:r>
            <a:r>
              <a:rPr lang="de-DE" altLang="en-US" sz="2000" dirty="0">
                <a:sym typeface="Wingdings" pitchFamily="2" charset="2"/>
              </a:rPr>
              <a:t>)</a:t>
            </a:r>
          </a:p>
          <a:p>
            <a:pPr>
              <a:lnSpc>
                <a:spcPct val="13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1F028A-0033-CC42-B9FB-0D670F7F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D4F7F190-BAD1-0C46-A8BE-C124D701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55" y="150519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="" xmlns:a16="http://schemas.microsoft.com/office/drawing/2014/main" id="{F9918703-DEAD-9241-8CCF-1E0D1E167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98" y="2244594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0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C872A8-3BDD-2241-9F5C-D22F8DA4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Fermat‘s</a:t>
            </a:r>
            <a:r>
              <a:rPr lang="de-DE" altLang="en-US" dirty="0"/>
              <a:t> Little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A00B43-3A50-074C-9EE0-4334C361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57" y="1553071"/>
            <a:ext cx="8229600" cy="48864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altLang="en-US" sz="2000" dirty="0" err="1"/>
              <a:t>Given</a:t>
            </a:r>
            <a:r>
              <a:rPr lang="de-DE" altLang="en-US" sz="2000" dirty="0"/>
              <a:t> a </a:t>
            </a:r>
            <a:r>
              <a:rPr lang="de-DE" altLang="en-US" sz="2000" b="1" dirty="0"/>
              <a:t>prime </a:t>
            </a:r>
            <a:r>
              <a:rPr lang="de-DE" altLang="en-US" sz="2000" b="1" i="1" dirty="0"/>
              <a:t>p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an </a:t>
            </a:r>
            <a:r>
              <a:rPr lang="de-DE" altLang="en-US" sz="2000" b="1" dirty="0"/>
              <a:t>integer </a:t>
            </a:r>
            <a:r>
              <a:rPr lang="de-DE" altLang="en-US" sz="2000" b="1" i="1" dirty="0"/>
              <a:t>a</a:t>
            </a:r>
            <a:r>
              <a:rPr lang="de-DE" altLang="en-US" sz="2000" dirty="0"/>
              <a:t>:</a:t>
            </a:r>
          </a:p>
          <a:p>
            <a:pPr>
              <a:lnSpc>
                <a:spcPct val="120000"/>
              </a:lnSpc>
            </a:pPr>
            <a:r>
              <a:rPr lang="de-DE" altLang="en-US" sz="2000" dirty="0"/>
              <a:t>Can </a:t>
            </a:r>
            <a:r>
              <a:rPr lang="de-DE" altLang="en-US" sz="2000" dirty="0" err="1"/>
              <a:t>be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rewritten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as</a:t>
            </a:r>
            <a:r>
              <a:rPr lang="de-DE" altLang="en-US" sz="2000" dirty="0"/>
              <a:t>:</a:t>
            </a:r>
          </a:p>
          <a:p>
            <a:pPr>
              <a:lnSpc>
                <a:spcPct val="120000"/>
              </a:lnSpc>
            </a:pPr>
            <a:r>
              <a:rPr lang="de-DE" altLang="en-US" sz="2000" b="1" dirty="0" err="1"/>
              <a:t>Use</a:t>
            </a:r>
            <a:r>
              <a:rPr lang="de-DE" altLang="en-US" sz="2000" b="1" dirty="0"/>
              <a:t>: Find modular inverse</a:t>
            </a:r>
            <a:r>
              <a:rPr lang="de-DE" altLang="en-US" sz="2000" dirty="0"/>
              <a:t>, </a:t>
            </a:r>
            <a:r>
              <a:rPr lang="de-DE" altLang="en-US" sz="2000" dirty="0" err="1"/>
              <a:t>if</a:t>
            </a:r>
            <a:r>
              <a:rPr lang="de-DE" altLang="en-US" sz="2000" dirty="0"/>
              <a:t> p </a:t>
            </a:r>
            <a:r>
              <a:rPr lang="de-DE" altLang="en-US" sz="2000" dirty="0" err="1"/>
              <a:t>is</a:t>
            </a:r>
            <a:r>
              <a:rPr lang="de-DE" altLang="en-US" sz="2000" dirty="0"/>
              <a:t> prime. </a:t>
            </a:r>
            <a:r>
              <a:rPr lang="de-DE" altLang="en-US" sz="2000" dirty="0" err="1"/>
              <a:t>Rewrite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de-DE" altLang="en-US" sz="2000" dirty="0" err="1"/>
              <a:t>Comparing</a:t>
            </a:r>
            <a:r>
              <a:rPr lang="de-DE" altLang="en-US" sz="2000" dirty="0"/>
              <a:t> </a:t>
            </a:r>
            <a:r>
              <a:rPr lang="de-DE" altLang="en-US" sz="2000" dirty="0" err="1"/>
              <a:t>with</a:t>
            </a:r>
            <a:r>
              <a:rPr lang="de-DE" altLang="en-US" sz="2000" dirty="0"/>
              <a:t> </a:t>
            </a:r>
            <a:r>
              <a:rPr lang="de-DE" altLang="en-US" sz="2000" dirty="0" err="1"/>
              <a:t>definition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modular inverse: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de-DE" altLang="en-US" sz="2000" dirty="0">
                <a:sym typeface="Wingdings" pitchFamily="2" charset="2"/>
              </a:rPr>
              <a:t>                                  </a:t>
            </a:r>
            <a:r>
              <a:rPr lang="de-DE" altLang="en-US" sz="2000" dirty="0" err="1">
                <a:sym typeface="Wingdings" pitchFamily="2" charset="2"/>
              </a:rPr>
              <a:t>is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the</a:t>
            </a:r>
            <a:r>
              <a:rPr lang="de-DE" altLang="en-US" sz="2000" dirty="0">
                <a:sym typeface="Wingdings" pitchFamily="2" charset="2"/>
              </a:rPr>
              <a:t> modular inverse </a:t>
            </a:r>
            <a:r>
              <a:rPr lang="de-DE" altLang="en-US" sz="2000" dirty="0" err="1">
                <a:sym typeface="Wingdings" pitchFamily="2" charset="2"/>
              </a:rPr>
              <a:t>modulo</a:t>
            </a:r>
            <a:r>
              <a:rPr lang="de-DE" altLang="en-US" sz="2000" dirty="0">
                <a:sym typeface="Wingdings" pitchFamily="2" charset="2"/>
              </a:rPr>
              <a:t> a prime </a:t>
            </a:r>
            <a:r>
              <a:rPr lang="de-DE" altLang="en-US" sz="2000" i="1" dirty="0">
                <a:sym typeface="Wingdings" pitchFamily="2" charset="2"/>
              </a:rPr>
              <a:t>p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de-DE" altLang="en-US" sz="1200" dirty="0"/>
          </a:p>
          <a:p>
            <a:pPr>
              <a:lnSpc>
                <a:spcPct val="120000"/>
              </a:lnSpc>
              <a:buFontTx/>
              <a:buNone/>
            </a:pPr>
            <a:r>
              <a:rPr lang="de-DE" altLang="en-US" sz="2000" b="1" dirty="0" err="1"/>
              <a:t>Example</a:t>
            </a:r>
            <a:r>
              <a:rPr lang="de-DE" altLang="en-US" sz="2000" b="1" dirty="0"/>
              <a:t>: </a:t>
            </a:r>
            <a:r>
              <a:rPr lang="de-DE" altLang="en-US" sz="2000" i="1" dirty="0"/>
              <a:t>a</a:t>
            </a:r>
            <a:r>
              <a:rPr lang="de-DE" altLang="en-US" sz="2000" dirty="0"/>
              <a:t> = 2, </a:t>
            </a:r>
            <a:r>
              <a:rPr lang="de-DE" altLang="en-US" sz="2000" i="1" dirty="0"/>
              <a:t>p</a:t>
            </a:r>
            <a:r>
              <a:rPr lang="de-DE" altLang="en-US" sz="2000" dirty="0"/>
              <a:t> = 7</a:t>
            </a:r>
          </a:p>
          <a:p>
            <a:pPr>
              <a:lnSpc>
                <a:spcPct val="120000"/>
              </a:lnSpc>
              <a:buFontTx/>
              <a:buNone/>
            </a:pPr>
            <a:endParaRPr lang="de-DE" altLang="en-US" sz="2000" b="1" dirty="0"/>
          </a:p>
          <a:p>
            <a:pPr>
              <a:lnSpc>
                <a:spcPct val="120000"/>
              </a:lnSpc>
              <a:buFontTx/>
              <a:buNone/>
            </a:pPr>
            <a:endParaRPr lang="de-DE" altLang="en-US" sz="2000" b="1" dirty="0"/>
          </a:p>
          <a:p>
            <a:pPr>
              <a:lnSpc>
                <a:spcPct val="120000"/>
              </a:lnSpc>
            </a:pP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Fermat‘s</a:t>
            </a:r>
            <a:r>
              <a:rPr lang="de-DE" altLang="en-US" sz="2000" dirty="0">
                <a:sym typeface="Wingdings" pitchFamily="2" charset="2"/>
              </a:rPr>
              <a:t> Little Theorem </a:t>
            </a:r>
            <a:r>
              <a:rPr lang="de-DE" altLang="en-US" sz="2000" dirty="0" err="1">
                <a:sym typeface="Wingdings" pitchFamily="2" charset="2"/>
              </a:rPr>
              <a:t>works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dirty="0" err="1">
                <a:sym typeface="Wingdings" pitchFamily="2" charset="2"/>
              </a:rPr>
              <a:t>only</a:t>
            </a:r>
            <a:r>
              <a:rPr lang="de-DE" altLang="en-US" sz="2000" dirty="0">
                <a:sym typeface="Wingdings" pitchFamily="2" charset="2"/>
              </a:rPr>
              <a:t> </a:t>
            </a:r>
            <a:r>
              <a:rPr lang="de-DE" altLang="en-US" sz="2000" b="1" dirty="0" err="1">
                <a:sym typeface="Wingdings" pitchFamily="2" charset="2"/>
              </a:rPr>
              <a:t>modulo</a:t>
            </a:r>
            <a:r>
              <a:rPr lang="de-DE" altLang="en-US" sz="2000" b="1" dirty="0">
                <a:sym typeface="Wingdings" pitchFamily="2" charset="2"/>
              </a:rPr>
              <a:t> a prime </a:t>
            </a:r>
            <a:r>
              <a:rPr lang="de-DE" altLang="en-US" sz="2000" b="1" i="1" dirty="0">
                <a:sym typeface="Wingdings" pitchFamily="2" charset="2"/>
              </a:rPr>
              <a:t>p</a:t>
            </a:r>
            <a:r>
              <a:rPr lang="de-DE" altLang="en-US" sz="2000" b="1" dirty="0">
                <a:sym typeface="Wingdings" pitchFamily="2" charset="2"/>
              </a:rPr>
              <a:t> </a:t>
            </a:r>
            <a:endParaRPr lang="de-DE" altLang="en-US" sz="2000" b="1" dirty="0"/>
          </a:p>
          <a:p>
            <a:pPr>
              <a:lnSpc>
                <a:spcPct val="120000"/>
              </a:lnSpc>
              <a:buFontTx/>
              <a:buNone/>
            </a:pPr>
            <a:endParaRPr lang="de-DE" altLang="en-US" sz="2000" b="1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ABB460-FABC-0640-A5A5-A1AB164F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sp>
        <p:nvSpPr>
          <p:cNvPr id="6" name="Rechteck 17">
            <a:extLst>
              <a:ext uri="{FF2B5EF4-FFF2-40B4-BE49-F238E27FC236}">
                <a16:creationId xmlns="" xmlns:a16="http://schemas.microsoft.com/office/drawing/2014/main" id="{45EF7A0F-CDD1-9744-A8BD-9949E571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741" y="4680976"/>
            <a:ext cx="642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3600" b="1" dirty="0">
                <a:solidFill>
                  <a:srgbClr val="009900"/>
                </a:solidFill>
                <a:sym typeface="Wingdings" pitchFamily="2" charset="2"/>
              </a:rPr>
              <a:t></a:t>
            </a:r>
            <a:endParaRPr lang="de-DE" altLang="en-US" sz="3600" dirty="0"/>
          </a:p>
        </p:txBody>
      </p:sp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95CE314A-5438-664A-9D63-731D5EC6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02" y="2013802"/>
            <a:ext cx="21431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F725319-BC31-B44A-A533-2A9D7006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633" y="2463295"/>
            <a:ext cx="2286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651D84-D813-2149-80C5-68185106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73" y="2862951"/>
            <a:ext cx="20716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llipse 11">
            <a:extLst>
              <a:ext uri="{FF2B5EF4-FFF2-40B4-BE49-F238E27FC236}">
                <a16:creationId xmlns="" xmlns:a16="http://schemas.microsoft.com/office/drawing/2014/main" id="{C4A1FEFC-F553-A84F-908F-304FFDF502A5}"/>
              </a:ext>
            </a:extLst>
          </p:cNvPr>
          <p:cNvSpPr/>
          <p:nvPr/>
        </p:nvSpPr>
        <p:spPr>
          <a:xfrm>
            <a:off x="7007945" y="2440352"/>
            <a:ext cx="714375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Ellipse 12">
            <a:extLst>
              <a:ext uri="{FF2B5EF4-FFF2-40B4-BE49-F238E27FC236}">
                <a16:creationId xmlns="" xmlns:a16="http://schemas.microsoft.com/office/drawing/2014/main" id="{0F8C1E0C-4A58-9942-B573-97076B6EBB44}"/>
              </a:ext>
            </a:extLst>
          </p:cNvPr>
          <p:cNvSpPr/>
          <p:nvPr/>
        </p:nvSpPr>
        <p:spPr>
          <a:xfrm>
            <a:off x="6591025" y="2878191"/>
            <a:ext cx="571500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13" name="Picture 10">
            <a:extLst>
              <a:ext uri="{FF2B5EF4-FFF2-40B4-BE49-F238E27FC236}">
                <a16:creationId xmlns="" xmlns:a16="http://schemas.microsoft.com/office/drawing/2014/main" id="{54235483-82AA-6148-AB9C-23BAFA92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41" y="4323788"/>
            <a:ext cx="2928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>
            <a:extLst>
              <a:ext uri="{FF2B5EF4-FFF2-40B4-BE49-F238E27FC236}">
                <a16:creationId xmlns="" xmlns:a16="http://schemas.microsoft.com/office/drawing/2014/main" id="{E01F7EB5-7342-DE4B-AAF3-D99A5DD9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04" y="4823851"/>
            <a:ext cx="24098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5">
            <a:extLst>
              <a:ext uri="{FF2B5EF4-FFF2-40B4-BE49-F238E27FC236}">
                <a16:creationId xmlns="" xmlns:a16="http://schemas.microsoft.com/office/drawing/2014/main" id="{2B0B9220-F4BB-AC41-ABC6-02D87E9C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888" y="1590038"/>
            <a:ext cx="20716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4872" y="1595911"/>
            <a:ext cx="2143125" cy="432639"/>
            <a:chOff x="4874872" y="1595911"/>
            <a:chExt cx="2143125" cy="432639"/>
          </a:xfrm>
        </p:grpSpPr>
        <p:pic>
          <p:nvPicPr>
            <p:cNvPr id="7" name="Picture 2">
              <a:extLst>
                <a:ext uri="{FF2B5EF4-FFF2-40B4-BE49-F238E27FC236}">
                  <a16:creationId xmlns="" xmlns:a16="http://schemas.microsoft.com/office/drawing/2014/main" id="{D4B28FFD-AD9A-3848-A4A0-5E2AFA4D9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471" y="1601513"/>
              <a:ext cx="192881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hteck 16">
              <a:extLst>
                <a:ext uri="{FF2B5EF4-FFF2-40B4-BE49-F238E27FC236}">
                  <a16:creationId xmlns="" xmlns:a16="http://schemas.microsoft.com/office/drawing/2014/main" id="{6D8B22D4-1DC3-1346-83F4-541DCA39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872" y="1595911"/>
              <a:ext cx="2143125" cy="42862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de-DE" altLang="en-US"/>
            </a:p>
          </p:txBody>
        </p:sp>
      </p:grpSp>
      <p:pic>
        <p:nvPicPr>
          <p:cNvPr id="17" name="Picture 9">
            <a:extLst>
              <a:ext uri="{FF2B5EF4-FFF2-40B4-BE49-F238E27FC236}">
                <a16:creationId xmlns="" xmlns:a16="http://schemas.microsoft.com/office/drawing/2014/main" id="{BA1C066F-7240-834C-9F6E-9BBD6FDE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94" y="3203438"/>
            <a:ext cx="2428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2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EFE9A4-D98D-E04A-B4AB-A639F421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Euler‘s</a:t>
            </a:r>
            <a:r>
              <a:rPr lang="de-DE" altLang="en-US" dirty="0"/>
              <a:t>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9D1726-086B-D94D-9CC7-28C4982C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289"/>
            <a:ext cx="8229600" cy="497833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altLang="en-US" sz="2000" dirty="0" err="1"/>
              <a:t>Generalization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Fermat‘s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little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theorem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  <a:r>
              <a:rPr lang="de-DE" altLang="en-US" sz="2000" b="1" dirty="0" err="1"/>
              <a:t>any</a:t>
            </a:r>
            <a:r>
              <a:rPr lang="de-DE" altLang="en-US" sz="2000" b="1" dirty="0"/>
              <a:t> integer </a:t>
            </a:r>
            <a:r>
              <a:rPr lang="de-DE" altLang="en-US" sz="2000" b="1" dirty="0" err="1"/>
              <a:t>modulus</a:t>
            </a:r>
            <a:endParaRPr lang="de-DE" altLang="en-US" sz="2000" dirty="0"/>
          </a:p>
          <a:p>
            <a:pPr>
              <a:lnSpc>
                <a:spcPct val="120000"/>
              </a:lnSpc>
            </a:pPr>
            <a:r>
              <a:rPr lang="de-DE" altLang="en-US" sz="2000" dirty="0" err="1"/>
              <a:t>Given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two</a:t>
            </a:r>
            <a:r>
              <a:rPr lang="de-DE" altLang="en-US" sz="2000" dirty="0"/>
              <a:t> </a:t>
            </a:r>
            <a:r>
              <a:rPr lang="de-DE" altLang="en-US" sz="2000" b="1" dirty="0" err="1"/>
              <a:t>relatively</a:t>
            </a:r>
            <a:r>
              <a:rPr lang="de-DE" altLang="en-US" sz="2000" b="1" dirty="0"/>
              <a:t> prime </a:t>
            </a:r>
            <a:r>
              <a:rPr lang="de-DE" altLang="en-US" sz="2000" b="1" dirty="0" err="1"/>
              <a:t>integers</a:t>
            </a:r>
            <a:r>
              <a:rPr lang="de-DE" altLang="en-US" sz="2000" b="1" dirty="0"/>
              <a:t> </a:t>
            </a:r>
            <a:r>
              <a:rPr lang="de-DE" altLang="en-US" sz="2000" b="1" i="1" dirty="0"/>
              <a:t>a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</a:t>
            </a:r>
            <a:r>
              <a:rPr lang="de-DE" altLang="en-US" sz="2000" b="1" i="1" dirty="0"/>
              <a:t>m</a:t>
            </a:r>
            <a:r>
              <a:rPr lang="de-DE" altLang="en-US" sz="2000" b="1" dirty="0"/>
              <a:t> :</a:t>
            </a:r>
            <a:endParaRPr lang="de-DE" altLang="en-US" sz="2000" dirty="0"/>
          </a:p>
          <a:p>
            <a:pPr>
              <a:lnSpc>
                <a:spcPct val="120000"/>
              </a:lnSpc>
            </a:pPr>
            <a:r>
              <a:rPr lang="de-DE" altLang="en-US" sz="2000" b="1" dirty="0" err="1"/>
              <a:t>Example</a:t>
            </a:r>
            <a:r>
              <a:rPr lang="de-DE" altLang="en-US" sz="2000" dirty="0"/>
              <a:t>: </a:t>
            </a:r>
            <a:r>
              <a:rPr lang="de-DE" altLang="en-US" sz="2000" i="1" dirty="0"/>
              <a:t>m</a:t>
            </a:r>
            <a:r>
              <a:rPr lang="de-DE" altLang="en-US" sz="2000" dirty="0"/>
              <a:t>=12, </a:t>
            </a:r>
            <a:r>
              <a:rPr lang="de-DE" altLang="en-US" sz="2000" i="1" dirty="0"/>
              <a:t>a</a:t>
            </a:r>
            <a:r>
              <a:rPr lang="de-DE" altLang="en-US" sz="2000" dirty="0"/>
              <a:t>=5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de-DE" altLang="en-US" sz="2000" dirty="0"/>
              <a:t>1. </a:t>
            </a:r>
            <a:r>
              <a:rPr lang="de-DE" altLang="en-US" sz="2000" dirty="0" err="1"/>
              <a:t>Calculate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Euler‘s</a:t>
            </a:r>
            <a:r>
              <a:rPr lang="de-DE" altLang="en-US" sz="2000" dirty="0"/>
              <a:t> Phi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  <a:p>
            <a:pPr lvl="1">
              <a:lnSpc>
                <a:spcPct val="120000"/>
              </a:lnSpc>
              <a:buFontTx/>
              <a:buNone/>
            </a:pPr>
            <a:endParaRPr lang="de-DE" altLang="en-US" sz="20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de-DE" altLang="en-US" sz="2000" dirty="0"/>
              <a:t>2. </a:t>
            </a:r>
            <a:r>
              <a:rPr lang="de-DE" altLang="en-US" sz="2000" dirty="0" err="1"/>
              <a:t>Verify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Euler‘s</a:t>
            </a:r>
            <a:r>
              <a:rPr lang="de-DE" altLang="en-US" sz="2000" dirty="0"/>
              <a:t> Theorem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de-DE" altLang="en-US" sz="2000" dirty="0"/>
          </a:p>
          <a:p>
            <a:pPr>
              <a:lnSpc>
                <a:spcPct val="120000"/>
              </a:lnSpc>
            </a:pPr>
            <a:r>
              <a:rPr lang="de-DE" altLang="en-US" sz="2000" dirty="0" err="1"/>
              <a:t>Fermat‘s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little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theorem</a:t>
            </a:r>
            <a:r>
              <a:rPr lang="de-DE" altLang="en-US" sz="2000" dirty="0"/>
              <a:t> = </a:t>
            </a:r>
            <a:r>
              <a:rPr lang="de-DE" altLang="en-US" sz="2000" dirty="0" err="1"/>
              <a:t>special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case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Euler‘s</a:t>
            </a:r>
            <a:r>
              <a:rPr lang="de-DE" altLang="en-US" sz="2000" dirty="0"/>
              <a:t> Theorem</a:t>
            </a:r>
          </a:p>
          <a:p>
            <a:pPr>
              <a:lnSpc>
                <a:spcPct val="120000"/>
              </a:lnSpc>
            </a:pPr>
            <a:r>
              <a:rPr lang="de-DE" altLang="en-US" sz="2000" dirty="0" err="1"/>
              <a:t>For</a:t>
            </a:r>
            <a:r>
              <a:rPr lang="de-DE" altLang="en-US" sz="2000" dirty="0"/>
              <a:t> a prime </a:t>
            </a:r>
            <a:r>
              <a:rPr lang="de-DE" altLang="en-US" sz="2000" b="1" i="1" dirty="0"/>
              <a:t>p</a:t>
            </a:r>
            <a:r>
              <a:rPr lang="de-DE" altLang="en-US" sz="2000" dirty="0"/>
              <a:t>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de-DE" altLang="en-US" sz="2000" dirty="0">
                <a:sym typeface="Wingdings" pitchFamily="2" charset="2"/>
              </a:rPr>
              <a:t>     Fermat:</a:t>
            </a:r>
            <a:endParaRPr lang="de-DE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ED1EAA-B657-4043-9CAB-FB07952E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4F8B27C-902A-D041-A4A1-42CC38A9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936" y="1957421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1F11F272-78F7-0146-9EA1-F1BC8863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36" y="3235129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25B3144F-8AA0-E349-BEF3-DFADEFE4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36" y="4079849"/>
            <a:ext cx="426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="" xmlns:a16="http://schemas.microsoft.com/office/drawing/2014/main" id="{F6B71A61-695B-2341-BC55-123C63CD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14" y="4999783"/>
            <a:ext cx="30003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="" xmlns:a16="http://schemas.microsoft.com/office/drawing/2014/main" id="{6616EA5F-DFDD-464C-9DF6-2D894AD2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08" y="5390608"/>
            <a:ext cx="3286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2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RSA </a:t>
            </a:r>
            <a:r>
              <a:rPr lang="de-DE" altLang="en-US" dirty="0" err="1"/>
              <a:t>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</a:rPr>
              <a:t>Martin Hellman and Whitfield </a:t>
            </a:r>
            <a:r>
              <a:rPr lang="en-US" altLang="en-US" sz="2200" dirty="0" err="1">
                <a:solidFill>
                  <a:srgbClr val="000000"/>
                </a:solidFill>
              </a:rPr>
              <a:t>Diffie</a:t>
            </a:r>
            <a:r>
              <a:rPr lang="en-US" altLang="en-US" sz="2200" dirty="0">
                <a:solidFill>
                  <a:srgbClr val="000000"/>
                </a:solidFill>
              </a:rPr>
              <a:t> published their landmark public-key paper in 1976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Ronald </a:t>
            </a:r>
            <a:r>
              <a:rPr lang="en-US" altLang="en-US" sz="2200" u="sng" dirty="0" err="1">
                <a:solidFill>
                  <a:srgbClr val="000000"/>
                </a:solidFill>
              </a:rPr>
              <a:t>R</a:t>
            </a:r>
            <a:r>
              <a:rPr lang="en-US" altLang="en-US" sz="2200" dirty="0" err="1">
                <a:solidFill>
                  <a:srgbClr val="000000"/>
                </a:solidFill>
              </a:rPr>
              <a:t>ivest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dirty="0" err="1">
                <a:solidFill>
                  <a:srgbClr val="000000"/>
                </a:solidFill>
              </a:rPr>
              <a:t>Adi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>
                <a:solidFill>
                  <a:srgbClr val="000000"/>
                </a:solidFill>
              </a:rPr>
              <a:t>S</a:t>
            </a:r>
            <a:r>
              <a:rPr lang="en-US" altLang="en-US" sz="2200" dirty="0">
                <a:solidFill>
                  <a:srgbClr val="000000"/>
                </a:solidFill>
              </a:rPr>
              <a:t>hamir and Leonard </a:t>
            </a:r>
            <a:r>
              <a:rPr lang="en-US" altLang="en-US" sz="2200" u="sng" dirty="0" err="1">
                <a:solidFill>
                  <a:srgbClr val="000000"/>
                </a:solidFill>
              </a:rPr>
              <a:t>A</a:t>
            </a:r>
            <a:r>
              <a:rPr lang="en-US" altLang="en-US" sz="2200" dirty="0" err="1">
                <a:solidFill>
                  <a:srgbClr val="000000"/>
                </a:solidFill>
              </a:rPr>
              <a:t>dleman</a:t>
            </a:r>
            <a:r>
              <a:rPr lang="en-US" altLang="en-US" sz="2200" dirty="0">
                <a:solidFill>
                  <a:srgbClr val="000000"/>
                </a:solidFill>
              </a:rPr>
              <a:t> proposed the asymmetric RSA cryptosystem in1977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Until now, RSA is the most widely use asymmetric cryptosystem although elliptic curve cryptography (ECC) becomes increasingly popular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RSA is mainly used for two applications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Transport of (i.e., symmetric) keys (Ch. 13 of </a:t>
            </a:r>
            <a:r>
              <a:rPr lang="en-US" altLang="en-US" sz="2000" i="1" dirty="0">
                <a:solidFill>
                  <a:srgbClr val="000000"/>
                </a:solidFill>
              </a:rPr>
              <a:t>Understanding Cryptography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Digital signatures (Ch. 10 of </a:t>
            </a:r>
            <a:r>
              <a:rPr lang="en-US" altLang="en-US" sz="2000" i="1" dirty="0">
                <a:solidFill>
                  <a:srgbClr val="000000"/>
                </a:solidFill>
              </a:rPr>
              <a:t>Understanding Cryptography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E3834F-2513-AE48-A508-575DC6E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Encryption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2" y="1460309"/>
            <a:ext cx="8843406" cy="4858603"/>
          </a:xfrm>
        </p:spPr>
        <p:txBody>
          <a:bodyPr>
            <a:no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</a:rPr>
              <a:t>RSA operations are done over the integer ring </a:t>
            </a:r>
            <a:r>
              <a:rPr lang="en-US" altLang="en-US" sz="2000" i="1" dirty="0">
                <a:solidFill>
                  <a:srgbClr val="000000"/>
                </a:solidFill>
              </a:rPr>
              <a:t>Z</a:t>
            </a:r>
            <a:r>
              <a:rPr lang="en-US" altLang="en-US" sz="2000" i="1" baseline="-25000" dirty="0">
                <a:solidFill>
                  <a:srgbClr val="000000"/>
                </a:solidFill>
              </a:rPr>
              <a:t>n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(i.e., arithmetic modulo n), where </a:t>
            </a:r>
            <a:r>
              <a:rPr lang="en-US" altLang="en-US" sz="2000" i="1" dirty="0">
                <a:solidFill>
                  <a:srgbClr val="000000"/>
                </a:solidFill>
              </a:rPr>
              <a:t>n = p * q, </a:t>
            </a:r>
            <a:r>
              <a:rPr lang="en-US" altLang="en-US" sz="2000" dirty="0">
                <a:solidFill>
                  <a:srgbClr val="000000"/>
                </a:solidFill>
              </a:rPr>
              <a:t>with </a:t>
            </a:r>
            <a:r>
              <a:rPr lang="en-US" altLang="en-US" sz="2000" i="1" dirty="0">
                <a:solidFill>
                  <a:srgbClr val="000000"/>
                </a:solidFill>
              </a:rPr>
              <a:t>p, q</a:t>
            </a:r>
            <a:r>
              <a:rPr lang="en-US" altLang="en-US" sz="2000" dirty="0">
                <a:solidFill>
                  <a:srgbClr val="000000"/>
                </a:solidFill>
              </a:rPr>
              <a:t> being large primes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Encryption and decryption are simply exponentiations in the ring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In practice </a:t>
            </a:r>
            <a:r>
              <a:rPr lang="en-US" altLang="en-US" sz="2000" i="1" dirty="0">
                <a:solidFill>
                  <a:srgbClr val="000000"/>
                </a:solidFill>
              </a:rPr>
              <a:t>x, y, n</a:t>
            </a:r>
            <a:r>
              <a:rPr lang="en-US" altLang="en-US" sz="2000" dirty="0">
                <a:solidFill>
                  <a:srgbClr val="000000"/>
                </a:solidFill>
              </a:rPr>
              <a:t> and </a:t>
            </a:r>
            <a:r>
              <a:rPr lang="en-US" altLang="en-US" sz="2000" i="1" dirty="0">
                <a:solidFill>
                  <a:srgbClr val="000000"/>
                </a:solidFill>
              </a:rPr>
              <a:t>d</a:t>
            </a:r>
            <a:r>
              <a:rPr lang="en-US" altLang="en-US" sz="2000" dirty="0">
                <a:solidFill>
                  <a:srgbClr val="000000"/>
                </a:solidFill>
              </a:rPr>
              <a:t> are very long integer numbers (</a:t>
            </a:r>
            <a:r>
              <a:rPr lang="en-US" alt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≥</a:t>
            </a:r>
            <a:r>
              <a:rPr lang="en-US" altLang="en-US" sz="2000" dirty="0">
                <a:solidFill>
                  <a:srgbClr val="000000"/>
                </a:solidFill>
              </a:rPr>
              <a:t> 1024 bits)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The security of the scheme relies on the fact that it is hard to derive the „private exponent“ </a:t>
            </a:r>
            <a:r>
              <a:rPr lang="en-US" altLang="en-US" sz="2000" i="1" dirty="0">
                <a:solidFill>
                  <a:srgbClr val="000000"/>
                </a:solidFill>
              </a:rPr>
              <a:t>d</a:t>
            </a:r>
            <a:r>
              <a:rPr lang="en-US" altLang="en-US" sz="2000" dirty="0">
                <a:solidFill>
                  <a:srgbClr val="000000"/>
                </a:solidFill>
              </a:rPr>
              <a:t> given the public-key (</a:t>
            </a:r>
            <a:r>
              <a:rPr lang="en-US" altLang="en-US" sz="2000" i="1" dirty="0">
                <a:solidFill>
                  <a:srgbClr val="000000"/>
                </a:solidFill>
              </a:rPr>
              <a:t>n, e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00603" y="2562130"/>
            <a:ext cx="6997045" cy="2398092"/>
          </a:xfrm>
          <a:prstGeom prst="rect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354013" indent="-2667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Definition</a:t>
            </a:r>
            <a:endParaRPr lang="en-US" altLang="en-US" b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Given the public key 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en-US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n,e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 = </a:t>
            </a:r>
            <a:r>
              <a:rPr lang="en-US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en-US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pub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and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the private key 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d = </a:t>
            </a:r>
            <a:r>
              <a:rPr lang="en-US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en-US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pr</a:t>
            </a:r>
            <a:r>
              <a:rPr lang="en-US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we write</a:t>
            </a:r>
          </a:p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y = </a:t>
            </a:r>
            <a:r>
              <a:rPr lang="sv-S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sv-SE" altLang="en-US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sv-SE" altLang="en-US" baseline="-40000" dirty="0" err="1">
                <a:solidFill>
                  <a:srgbClr val="000000"/>
                </a:solidFill>
                <a:ea typeface="Arial" charset="0"/>
                <a:cs typeface="Arial" charset="0"/>
              </a:rPr>
              <a:t>pub</a:t>
            </a: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(x) ≡ </a:t>
            </a:r>
            <a:r>
              <a:rPr lang="sv-S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x</a:t>
            </a:r>
            <a:r>
              <a:rPr lang="sv-SE" altLang="en-US" baseline="30000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mod n</a:t>
            </a:r>
          </a:p>
          <a:p>
            <a:pPr algn="ctr"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x = </a:t>
            </a:r>
            <a:r>
              <a:rPr lang="sv-S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d</a:t>
            </a:r>
            <a:r>
              <a:rPr lang="sv-SE" altLang="en-US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sv-SE" altLang="en-US" baseline="-40000" dirty="0" err="1">
                <a:solidFill>
                  <a:srgbClr val="000000"/>
                </a:solidFill>
                <a:ea typeface="Arial" charset="0"/>
                <a:cs typeface="Arial" charset="0"/>
              </a:rPr>
              <a:t>pr</a:t>
            </a: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(y) ≡ </a:t>
            </a:r>
            <a:r>
              <a:rPr lang="sv-S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y</a:t>
            </a:r>
            <a:r>
              <a:rPr lang="sv-SE" altLang="en-US" baseline="30000" dirty="0" err="1">
                <a:solidFill>
                  <a:srgbClr val="000000"/>
                </a:solidFill>
                <a:ea typeface="Arial" charset="0"/>
                <a:cs typeface="Arial" charset="0"/>
              </a:rPr>
              <a:t>d</a:t>
            </a: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mod n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sv-SE" altLang="en-US" dirty="0" err="1">
                <a:solidFill>
                  <a:srgbClr val="000000"/>
                </a:solidFill>
              </a:rPr>
              <a:t>where</a:t>
            </a:r>
            <a:r>
              <a:rPr lang="sv-SE" altLang="en-US" dirty="0">
                <a:solidFill>
                  <a:srgbClr val="000000"/>
                </a:solidFill>
              </a:rPr>
              <a:t> x, y </a:t>
            </a:r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in</a:t>
            </a:r>
            <a:r>
              <a:rPr lang="de-DE" altLang="en-US" dirty="0">
                <a:ea typeface="Arial" charset="0"/>
                <a:cs typeface="Arial" charset="0"/>
              </a:rPr>
              <a:t> </a:t>
            </a:r>
            <a:r>
              <a:rPr lang="en-US" altLang="en-US" dirty="0">
                <a:ea typeface="Arial" charset="0"/>
                <a:cs typeface="Arial" charset="0"/>
              </a:rPr>
              <a:t>Z</a:t>
            </a:r>
            <a:r>
              <a:rPr lang="en-US" altLang="en-US" baseline="-25000" dirty="0">
                <a:ea typeface="Arial" charset="0"/>
                <a:cs typeface="Arial" charset="0"/>
              </a:rPr>
              <a:t>n. 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7AC2"/>
              </a:buClr>
              <a:buSzPct val="120000"/>
              <a:buFont typeface="Arial" charset="0"/>
              <a:buNone/>
            </a:pP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We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call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sv-SE" altLang="en-US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sv-SE" altLang="en-US" baseline="-40000" dirty="0" err="1">
                <a:solidFill>
                  <a:srgbClr val="000000"/>
                </a:solidFill>
                <a:ea typeface="Arial" charset="0"/>
                <a:cs typeface="Arial" charset="0"/>
              </a:rPr>
              <a:t>pub</a:t>
            </a: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() the </a:t>
            </a:r>
            <a:r>
              <a:rPr lang="sv-S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encryption</a:t>
            </a: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and </a:t>
            </a:r>
            <a:r>
              <a:rPr lang="sv-S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d</a:t>
            </a:r>
            <a:r>
              <a:rPr lang="sv-SE" altLang="en-US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sv-SE" altLang="en-US" baseline="-40000" dirty="0" err="1">
                <a:solidFill>
                  <a:srgbClr val="000000"/>
                </a:solidFill>
                <a:ea typeface="Arial" charset="0"/>
                <a:cs typeface="Arial" charset="0"/>
              </a:rPr>
              <a:t>pr</a:t>
            </a: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() the </a:t>
            </a:r>
            <a:r>
              <a:rPr lang="sv-S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decryption</a:t>
            </a:r>
            <a:r>
              <a:rPr lang="sv-S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18537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Key Generation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06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>
                <a:solidFill>
                  <a:srgbClr val="000000"/>
                </a:solidFill>
              </a:rPr>
              <a:t>Like all asymmetric schemes, RSA has set-up phase during which the private and public keys are computed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681" y="2637845"/>
            <a:ext cx="6624638" cy="3531095"/>
          </a:xfrm>
          <a:prstGeom prst="rect">
            <a:avLst/>
          </a:prstGeom>
          <a:noFill/>
          <a:ln w="25527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544513" indent="-4572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 u="sng" dirty="0">
                <a:solidFill>
                  <a:srgbClr val="000000"/>
                </a:solidFill>
                <a:ea typeface="Arial" charset="0"/>
                <a:cs typeface="Arial" charset="0"/>
              </a:rPr>
              <a:t>Algorithm: RSA Key Generation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Output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: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public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key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: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de-DE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pub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and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private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key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de-DE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pr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d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Choose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two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large primes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p,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q</a:t>
            </a:r>
            <a:endParaRPr lang="de-DE" altLang="en-US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Compute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p *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q</a:t>
            </a:r>
            <a:endParaRPr lang="de-DE" altLang="en-US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Compute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l-GR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Φ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 = (p-1) * (q-1)</a:t>
            </a:r>
            <a:endParaRPr lang="de-DE" altLang="en-US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Select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the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public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exponent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sv-S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in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{1, 2, …, </a:t>
            </a:r>
            <a:r>
              <a:rPr lang="el-GR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Φ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)-1}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such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that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/>
            </a:r>
            <a:b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</a:b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gcd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l-GR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Φ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 ) = 1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 startAt="5"/>
            </a:pP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Compute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the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private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key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d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such </a:t>
            </a:r>
            <a:r>
              <a:rPr lang="de-DE" altLang="en-US" dirty="0" err="1">
                <a:solidFill>
                  <a:srgbClr val="000000"/>
                </a:solidFill>
                <a:ea typeface="Arial" charset="0"/>
                <a:cs typeface="Arial" charset="0"/>
              </a:rPr>
              <a:t>that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d *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sv-S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≡ 1 mod </a:t>
            </a:r>
            <a:r>
              <a:rPr lang="el-GR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Φ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AutoNum type="arabicPeriod" startAt="5"/>
            </a:pPr>
            <a:r>
              <a:rPr lang="de-DE" altLang="en-US" b="1" dirty="0">
                <a:solidFill>
                  <a:srgbClr val="000000"/>
                </a:solidFill>
                <a:ea typeface="Arial" charset="0"/>
                <a:cs typeface="Arial" charset="0"/>
              </a:rPr>
              <a:t>RETURN</a:t>
            </a:r>
            <a:r>
              <a:rPr lang="de-DE" altLang="en-US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de-DE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pub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(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e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), </a:t>
            </a:r>
            <a:r>
              <a:rPr lang="de-DE" altLang="en-US" i="1" dirty="0" err="1">
                <a:solidFill>
                  <a:srgbClr val="000000"/>
                </a:solidFill>
                <a:ea typeface="Arial" charset="0"/>
                <a:cs typeface="Arial" charset="0"/>
              </a:rPr>
              <a:t>k</a:t>
            </a:r>
            <a:r>
              <a:rPr lang="de-DE" altLang="en-US" i="1" baseline="-25000" dirty="0" err="1">
                <a:solidFill>
                  <a:srgbClr val="000000"/>
                </a:solidFill>
                <a:ea typeface="Arial" charset="0"/>
                <a:cs typeface="Arial" charset="0"/>
              </a:rPr>
              <a:t>pr</a:t>
            </a:r>
            <a:r>
              <a:rPr lang="de-DE" altLang="en-US" i="1" dirty="0">
                <a:solidFill>
                  <a:srgbClr val="000000"/>
                </a:solidFill>
                <a:ea typeface="Arial" charset="0"/>
                <a:cs typeface="Arial" charset="0"/>
              </a:rPr>
              <a:t> = d</a:t>
            </a:r>
            <a:endParaRPr lang="el-GR" altLang="en-US" i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1234</Words>
  <Application>Microsoft Macintosh PowerPoint</Application>
  <PresentationFormat>On-screen Show (4:3)</PresentationFormat>
  <Paragraphs>280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Times New Roman</vt:lpstr>
      <vt:lpstr>Wingdings</vt:lpstr>
      <vt:lpstr>宋体</vt:lpstr>
      <vt:lpstr>Arial</vt:lpstr>
      <vt:lpstr>Office Theme</vt:lpstr>
      <vt:lpstr>RSA_01</vt:lpstr>
      <vt:lpstr>PowerPoint Presentation</vt:lpstr>
      <vt:lpstr>Euler's Phi Function (1)</vt:lpstr>
      <vt:lpstr>Euler‘s Phi Function (2)</vt:lpstr>
      <vt:lpstr>Fermat‘s Little Theorem</vt:lpstr>
      <vt:lpstr>Euler‘s Theorem</vt:lpstr>
      <vt:lpstr>RSA Cryptosystem</vt:lpstr>
      <vt:lpstr>Encryption and Decryption</vt:lpstr>
      <vt:lpstr>Key Generation (1)</vt:lpstr>
      <vt:lpstr>Key Generation (2)</vt:lpstr>
      <vt:lpstr>Example: RSA with small numbers</vt:lpstr>
      <vt:lpstr>RSA Implementation</vt:lpstr>
      <vt:lpstr>Square-and-Multiply</vt:lpstr>
      <vt:lpstr>Example: Square-and-Multiply</vt:lpstr>
      <vt:lpstr>Complexity of Square-and-Multiply </vt:lpstr>
      <vt:lpstr>Speed-Up Techniques</vt:lpstr>
      <vt:lpstr>Fast encryption with small public exponent</vt:lpstr>
      <vt:lpstr>Fast decryption with CRT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33</cp:revision>
  <dcterms:created xsi:type="dcterms:W3CDTF">2016-08-15T16:38:04Z</dcterms:created>
  <dcterms:modified xsi:type="dcterms:W3CDTF">2018-03-05T19:40:48Z</dcterms:modified>
</cp:coreProperties>
</file>