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9" r:id="rId4"/>
    <p:sldId id="257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84499"/>
  </p:normalViewPr>
  <p:slideViewPr>
    <p:cSldViewPr snapToGrid="0" snapToObjects="1">
      <p:cViewPr varScale="1">
        <p:scale>
          <a:sx n="75" d="100"/>
          <a:sy n="75" d="100"/>
        </p:scale>
        <p:origin x="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5A415-EA05-4646-B0D8-876B3F9D7BF4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8CAD-C561-164C-9A1B-5D0346B1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48CAD-C561-164C-9A1B-5D0346B134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9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3194-FCDA-9247-A382-F41E92C131CE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99C1-9990-6141-ABC5-46EAD9EB02C2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47C1-3A64-6D42-B2D0-15E50FD48F57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9942-981E-1545-B5D8-E618E36DB0E1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C34-9FD9-CB4F-9D85-A05B4678EEF4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81B0-7786-D745-98B8-7C2113E3C768}" type="datetime1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004-6251-0040-9F2A-6FFE25E97D7E}" type="datetime1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DDE1-32E7-534C-96BF-E3C96E3B7708}" type="datetime1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1192-D618-DE48-B981-ED01D4E8173E}" type="datetime1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6DCB-3E83-6E4D-B6C8-677CDD7C3606}" type="datetime1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F1B3-A868-4446-8842-EF915EEBF1C2}" type="datetime1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9A35C28-E7F5-C04E-AA2F-8AB98810E90E}" type="datetime1">
              <a:rPr lang="en-US" smtClean="0"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B02D915-7B4A-F24A-BD98-9A59DE02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RSA_02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7E4F139-6E7A-9D4D-999B-9CDB4136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Finding</a:t>
            </a:r>
            <a:r>
              <a:rPr lang="de-DE" altLang="en-US" dirty="0"/>
              <a:t> Large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664"/>
            <a:ext cx="8229600" cy="509095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Generating keys for RSA requires finding two large primes </a:t>
            </a:r>
            <a:r>
              <a:rPr lang="en-US" altLang="en-US" sz="2200" i="1" dirty="0">
                <a:solidFill>
                  <a:srgbClr val="000000"/>
                </a:solidFill>
              </a:rPr>
              <a:t>p</a:t>
            </a:r>
            <a:r>
              <a:rPr lang="en-US" altLang="en-US" sz="2200" dirty="0">
                <a:solidFill>
                  <a:srgbClr val="000000"/>
                </a:solidFill>
              </a:rPr>
              <a:t> and </a:t>
            </a:r>
            <a:r>
              <a:rPr lang="en-US" altLang="en-US" sz="2200" i="1" dirty="0">
                <a:solidFill>
                  <a:srgbClr val="000000"/>
                </a:solidFill>
              </a:rPr>
              <a:t>q </a:t>
            </a:r>
            <a:r>
              <a:rPr lang="en-US" altLang="en-US" sz="2200" dirty="0">
                <a:solidFill>
                  <a:srgbClr val="000000"/>
                </a:solidFill>
              </a:rPr>
              <a:t>such that </a:t>
            </a:r>
            <a:r>
              <a:rPr lang="en-US" altLang="en-US" sz="2200" i="1" dirty="0">
                <a:solidFill>
                  <a:srgbClr val="000000"/>
                </a:solidFill>
              </a:rPr>
              <a:t>n = p * q</a:t>
            </a:r>
            <a:r>
              <a:rPr lang="en-US" altLang="en-US" sz="2200" dirty="0">
                <a:solidFill>
                  <a:srgbClr val="000000"/>
                </a:solidFill>
              </a:rPr>
              <a:t> is sufficiently large</a:t>
            </a: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The size of </a:t>
            </a:r>
            <a:r>
              <a:rPr lang="en-US" altLang="en-US" sz="2200" i="1" dirty="0">
                <a:solidFill>
                  <a:srgbClr val="000000"/>
                </a:solidFill>
              </a:rPr>
              <a:t>p</a:t>
            </a:r>
            <a:r>
              <a:rPr lang="en-US" altLang="en-US" sz="2200" dirty="0">
                <a:solidFill>
                  <a:srgbClr val="000000"/>
                </a:solidFill>
              </a:rPr>
              <a:t> and </a:t>
            </a:r>
            <a:r>
              <a:rPr lang="en-US" altLang="en-US" sz="2200" i="1" dirty="0">
                <a:solidFill>
                  <a:srgbClr val="000000"/>
                </a:solidFill>
              </a:rPr>
              <a:t>q</a:t>
            </a:r>
            <a:r>
              <a:rPr lang="en-US" altLang="en-US" sz="2200" dirty="0">
                <a:solidFill>
                  <a:srgbClr val="000000"/>
                </a:solidFill>
              </a:rPr>
              <a:t> is typically half the size of the desired size of </a:t>
            </a:r>
            <a:r>
              <a:rPr lang="en-US" altLang="en-US" sz="2200" i="1" dirty="0">
                <a:solidFill>
                  <a:srgbClr val="00000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To find primes, random integers are generated and tested for primality:</a:t>
            </a:r>
          </a:p>
          <a:p>
            <a:pPr>
              <a:lnSpc>
                <a:spcPct val="110000"/>
              </a:lnSpc>
            </a:pPr>
            <a:endParaRPr lang="en-US" altLang="en-US" sz="2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8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The random number generator (RNG) should be non-predictable otherwise an attacker could guess the factorization of </a:t>
            </a:r>
            <a:r>
              <a:rPr lang="en-US" altLang="en-US" sz="2200" i="1" dirty="0">
                <a:solidFill>
                  <a:srgbClr val="00000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77862" y="3753851"/>
            <a:ext cx="7788275" cy="1631950"/>
            <a:chOff x="838200" y="3352800"/>
            <a:chExt cx="7788275" cy="163195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648200" y="4648200"/>
              <a:ext cx="457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de-DE" altLang="en-US" sz="1600">
                  <a:ea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38200" y="3352800"/>
              <a:ext cx="7788275" cy="1295400"/>
              <a:chOff x="838200" y="3352800"/>
              <a:chExt cx="7788275" cy="1295400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838200" y="3505200"/>
                <a:ext cx="1219200" cy="609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de-DE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RNG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505200" y="3505200"/>
                <a:ext cx="2743200" cy="609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de-DE" alt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Primality</a:t>
                </a:r>
                <a:r>
                  <a:rPr lang="de-DE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Test</a:t>
                </a:r>
              </a:p>
            </p:txBody>
          </p:sp>
          <p:sp>
            <p:nvSpPr>
              <p:cNvPr id="19" name="Line 6"/>
              <p:cNvSpPr>
                <a:spLocks noChangeShapeType="1"/>
              </p:cNvSpPr>
              <p:nvPr/>
            </p:nvSpPr>
            <p:spPr bwMode="auto">
              <a:xfrm>
                <a:off x="2133600" y="3810000"/>
                <a:ext cx="1295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V="1">
                <a:off x="4876800" y="41910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1905000" y="3429000"/>
                <a:ext cx="17684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de-DE" altLang="en-US" sz="1600">
                    <a:ea typeface="Arial" charset="0"/>
                    <a:cs typeface="Arial" charset="0"/>
                  </a:rPr>
                  <a:t>p'</a:t>
                </a: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6324600" y="381000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auto">
              <a:xfrm>
                <a:off x="6858000" y="3352800"/>
                <a:ext cx="1768475" cy="825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de-DE" altLang="en-US" sz="1600" dirty="0">
                    <a:ea typeface="Arial" charset="0"/>
                    <a:cs typeface="Arial" charset="0"/>
                  </a:rPr>
                  <a:t>p‘ </a:t>
                </a:r>
                <a:r>
                  <a:rPr lang="de-DE" altLang="en-US" sz="1600" dirty="0" err="1">
                    <a:ea typeface="Arial" charset="0"/>
                    <a:cs typeface="Arial" charset="0"/>
                  </a:rPr>
                  <a:t>is</a:t>
                </a:r>
                <a:r>
                  <a:rPr lang="de-DE" altLang="en-US" sz="1600" dirty="0">
                    <a:ea typeface="Arial" charset="0"/>
                    <a:cs typeface="Arial" charset="0"/>
                  </a:rPr>
                  <a:t> prime</a:t>
                </a:r>
              </a:p>
              <a:p>
                <a:pPr algn="ctr">
                  <a:buClr>
                    <a:srgbClr val="000000"/>
                  </a:buClr>
                  <a:buSzPct val="100000"/>
                </a:pPr>
                <a:r>
                  <a:rPr lang="de-DE" altLang="en-US" sz="1600" dirty="0">
                    <a:ea typeface="Arial" charset="0"/>
                    <a:cs typeface="Arial" charset="0"/>
                  </a:rPr>
                  <a:t>OR</a:t>
                </a:r>
              </a:p>
              <a:p>
                <a:pPr algn="ctr">
                  <a:buClr>
                    <a:srgbClr val="000000"/>
                  </a:buClr>
                  <a:buSzPct val="100000"/>
                </a:pPr>
                <a:r>
                  <a:rPr lang="de-DE" altLang="en-US" sz="1600" dirty="0">
                    <a:ea typeface="Arial" charset="0"/>
                    <a:cs typeface="Arial" charset="0"/>
                  </a:rPr>
                  <a:t>p‘ </a:t>
                </a:r>
                <a:r>
                  <a:rPr lang="de-DE" altLang="en-US" sz="1600" dirty="0" err="1">
                    <a:ea typeface="Arial" charset="0"/>
                    <a:cs typeface="Arial" charset="0"/>
                  </a:rPr>
                  <a:t>is</a:t>
                </a:r>
                <a:r>
                  <a:rPr lang="de-DE" altLang="en-US" sz="1600" dirty="0">
                    <a:ea typeface="Arial" charset="0"/>
                    <a:cs typeface="Arial" charset="0"/>
                  </a:rPr>
                  <a:t> </a:t>
                </a:r>
                <a:r>
                  <a:rPr lang="de-DE" altLang="en-US" sz="1600" dirty="0" err="1">
                    <a:ea typeface="Arial" charset="0"/>
                    <a:cs typeface="Arial" charset="0"/>
                  </a:rPr>
                  <a:t>composite</a:t>
                </a:r>
                <a:endParaRPr lang="de-DE" altLang="en-US" sz="1600" dirty="0">
                  <a:ea typeface="Arial" charset="0"/>
                  <a:cs typeface="Arial" charset="0"/>
                </a:endParaRPr>
              </a:p>
            </p:txBody>
          </p:sp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1905000" y="3810000"/>
                <a:ext cx="176847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de-DE" altLang="en-US" sz="1000">
                    <a:ea typeface="Arial" charset="0"/>
                    <a:cs typeface="Arial" charset="0"/>
                  </a:rPr>
                  <a:t>candidate</a:t>
                </a:r>
              </a:p>
              <a:p>
                <a:pPr algn="ctr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de-DE" altLang="en-US" sz="1000">
                    <a:ea typeface="Arial" charset="0"/>
                    <a:cs typeface="Arial" charset="0"/>
                  </a:rPr>
                  <a:t>prime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45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Primality</a:t>
            </a:r>
            <a:r>
              <a:rPr lang="de-DE" altLang="en-US" dirty="0"/>
              <a:t>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958"/>
            <a:ext cx="8229600" cy="49786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Factoring </a:t>
            </a:r>
            <a:r>
              <a:rPr lang="en-US" altLang="en-US" sz="2200" i="1" dirty="0">
                <a:solidFill>
                  <a:srgbClr val="000000"/>
                </a:solidFill>
              </a:rPr>
              <a:t>p</a:t>
            </a:r>
            <a:r>
              <a:rPr lang="en-US" altLang="en-US" sz="2200" dirty="0">
                <a:solidFill>
                  <a:srgbClr val="000000"/>
                </a:solidFill>
              </a:rPr>
              <a:t> and </a:t>
            </a:r>
            <a:r>
              <a:rPr lang="en-US" altLang="en-US" sz="2200" i="1" dirty="0">
                <a:solidFill>
                  <a:srgbClr val="000000"/>
                </a:solidFill>
              </a:rPr>
              <a:t>q</a:t>
            </a:r>
            <a:r>
              <a:rPr lang="en-US" altLang="en-US" sz="2200" dirty="0">
                <a:solidFill>
                  <a:srgbClr val="000000"/>
                </a:solidFill>
              </a:rPr>
              <a:t> to test for primality is typically not feasible </a:t>
            </a: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However, we are not interested in the factorization, we only want to know whether </a:t>
            </a:r>
            <a:r>
              <a:rPr lang="en-US" altLang="en-US" sz="2200" i="1" dirty="0">
                <a:solidFill>
                  <a:srgbClr val="000000"/>
                </a:solidFill>
              </a:rPr>
              <a:t>p</a:t>
            </a:r>
            <a:r>
              <a:rPr lang="en-US" altLang="en-US" sz="2200" dirty="0">
                <a:solidFill>
                  <a:srgbClr val="000000"/>
                </a:solidFill>
              </a:rPr>
              <a:t> and </a:t>
            </a:r>
            <a:r>
              <a:rPr lang="en-US" altLang="en-US" sz="2200" i="1" dirty="0">
                <a:solidFill>
                  <a:srgbClr val="000000"/>
                </a:solidFill>
              </a:rPr>
              <a:t>q</a:t>
            </a:r>
            <a:r>
              <a:rPr lang="en-US" altLang="en-US" sz="2200" dirty="0">
                <a:solidFill>
                  <a:srgbClr val="000000"/>
                </a:solidFill>
              </a:rPr>
              <a:t> are composite</a:t>
            </a: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Typical primality tests are probabilistic, i.e., they are not 100% accurate but their output is correct with very high probability</a:t>
            </a: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A probabilistic test has two outputs: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p‘ is composite – always true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p‘ is a prime – only true with a certain probability</a:t>
            </a: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Among the well-known primality tests are the following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Fermat Primality-Test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Miller-Rabin Primality-Test</a:t>
            </a:r>
          </a:p>
          <a:p>
            <a:pPr>
              <a:lnSpc>
                <a:spcPct val="110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625"/>
              </a:spcBef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Fermat </a:t>
            </a:r>
            <a:r>
              <a:rPr lang="de-DE" altLang="en-US" dirty="0" err="1"/>
              <a:t>Primality</a:t>
            </a:r>
            <a:r>
              <a:rPr lang="de-DE" altLang="en-US" dirty="0"/>
              <a:t>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7747"/>
            <a:ext cx="8522685" cy="50588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Basic idea: Fermat‘s Little Theorem holds for all primes, i.e., if a number </a:t>
            </a:r>
            <a:r>
              <a:rPr lang="en-US" altLang="en-US" i="1" dirty="0">
                <a:solidFill>
                  <a:srgbClr val="000000"/>
                </a:solidFill>
              </a:rPr>
              <a:t>p‘</a:t>
            </a:r>
            <a:r>
              <a:rPr lang="en-US" altLang="en-US" dirty="0">
                <a:solidFill>
                  <a:srgbClr val="000000"/>
                </a:solidFill>
              </a:rPr>
              <a:t> is found for which </a:t>
            </a:r>
            <a:r>
              <a:rPr lang="en-US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a</a:t>
            </a:r>
            <a:r>
              <a:rPr lang="en-US" altLang="en-US" i="1" baseline="30000" dirty="0">
                <a:solidFill>
                  <a:srgbClr val="000000"/>
                </a:solidFill>
                <a:ea typeface="Arial" charset="0"/>
                <a:cs typeface="Arial" charset="0"/>
              </a:rPr>
              <a:t>p‘-1</a:t>
            </a:r>
            <a:r>
              <a:rPr lang="en-US" altLang="en-US" sz="26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sz="36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≢</a:t>
            </a:r>
            <a:r>
              <a:rPr lang="en-US" altLang="en-US" i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1</a:t>
            </a:r>
            <a:r>
              <a:rPr lang="en-US" altLang="en-US" i="1" dirty="0">
                <a:solidFill>
                  <a:srgbClr val="000000"/>
                </a:solidFill>
              </a:rPr>
              <a:t> mod p‘</a:t>
            </a:r>
            <a:r>
              <a:rPr lang="en-US" altLang="en-US" dirty="0">
                <a:solidFill>
                  <a:srgbClr val="000000"/>
                </a:solidFill>
              </a:rPr>
              <a:t>, it is not a </a:t>
            </a:r>
            <a:r>
              <a:rPr lang="en-US" altLang="en-US" dirty="0" smtClean="0">
                <a:solidFill>
                  <a:srgbClr val="000000"/>
                </a:solidFill>
              </a:rPr>
              <a:t>prime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For certain numbers (</a:t>
            </a:r>
            <a:r>
              <a:rPr lang="en-US" altLang="en-US" dirty="0" err="1">
                <a:solidFill>
                  <a:srgbClr val="000000"/>
                </a:solidFill>
              </a:rPr>
              <a:t>Carchimchael</a:t>
            </a:r>
            <a:r>
              <a:rPr lang="en-US" altLang="en-US" dirty="0">
                <a:solidFill>
                  <a:srgbClr val="000000"/>
                </a:solidFill>
              </a:rPr>
              <a:t> numbers) this test returns „</a:t>
            </a:r>
            <a:r>
              <a:rPr lang="en-US" altLang="en-US" i="1" dirty="0">
                <a:solidFill>
                  <a:srgbClr val="000000"/>
                </a:solidFill>
              </a:rPr>
              <a:t>p‘</a:t>
            </a:r>
            <a:r>
              <a:rPr lang="en-US" altLang="en-US" dirty="0">
                <a:solidFill>
                  <a:srgbClr val="000000"/>
                </a:solidFill>
              </a:rPr>
              <a:t> is likely a prime“ often – although these numbers are composite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Therefore, the Miller-Rabin Test is preferred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88447" y="2125132"/>
            <a:ext cx="6624638" cy="2886431"/>
          </a:xfrm>
          <a:prstGeom prst="rect">
            <a:avLst/>
          </a:prstGeom>
          <a:noFill/>
          <a:ln w="25527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544513" indent="-4572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 u="sng" dirty="0">
                <a:solidFill>
                  <a:srgbClr val="000000"/>
                </a:solidFill>
                <a:ea typeface="Arial" charset="0"/>
                <a:cs typeface="Arial" charset="0"/>
              </a:rPr>
              <a:t>Algorithm: Fermat Primality-Test</a:t>
            </a:r>
          </a:p>
          <a:p>
            <a:pPr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b="1" dirty="0">
                <a:solidFill>
                  <a:srgbClr val="000000"/>
                </a:solidFill>
                <a:ea typeface="Arial" charset="0"/>
                <a:cs typeface="Arial" charset="0"/>
              </a:rPr>
              <a:t>Input: 	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Prime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candidate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p‘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security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parameter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</a:p>
          <a:p>
            <a:pPr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b="1" dirty="0">
                <a:solidFill>
                  <a:srgbClr val="000000"/>
                </a:solidFill>
                <a:ea typeface="Arial" charset="0"/>
                <a:cs typeface="Arial" charset="0"/>
              </a:rPr>
              <a:t>Output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: 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p‘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is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composite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“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or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„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p‘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is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likely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a prime</a:t>
            </a:r>
          </a:p>
          <a:p>
            <a:pPr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b="1" dirty="0">
                <a:solidFill>
                  <a:srgbClr val="000000"/>
                </a:solidFill>
                <a:ea typeface="Arial" charset="0"/>
                <a:cs typeface="Arial" charset="0"/>
              </a:rPr>
              <a:t>FOR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i = 1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b="1" dirty="0">
                <a:solidFill>
                  <a:srgbClr val="000000"/>
                </a:solidFill>
                <a:ea typeface="Arial" charset="0"/>
                <a:cs typeface="Arial" charset="0"/>
              </a:rPr>
              <a:t>TO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</a:p>
          <a:p>
            <a:pPr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choose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random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a </a:t>
            </a:r>
            <a:r>
              <a:rPr lang="en-US" altLang="zh-CN" i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in</a:t>
            </a:r>
            <a:r>
              <a:rPr lang="de-DE" altLang="en-US" i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{2,3, ..., p‘-2}</a:t>
            </a:r>
          </a:p>
          <a:p>
            <a:pPr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b="1" dirty="0">
                <a:solidFill>
                  <a:srgbClr val="000000"/>
                </a:solidFill>
                <a:ea typeface="Arial" charset="0"/>
                <a:cs typeface="Arial" charset="0"/>
              </a:rPr>
              <a:t>  IF 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a</a:t>
            </a:r>
            <a:r>
              <a:rPr lang="de-DE" altLang="en-US" baseline="30000" dirty="0">
                <a:solidFill>
                  <a:srgbClr val="000000"/>
                </a:solidFill>
                <a:ea typeface="Arial" charset="0"/>
                <a:cs typeface="Arial" charset="0"/>
              </a:rPr>
              <a:t>p‘-1 </a:t>
            </a:r>
            <a:r>
              <a:rPr lang="zh-CN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≢ </a:t>
            </a:r>
            <a:r>
              <a:rPr lang="sv-SE" altLang="en-US" dirty="0" smtClean="0">
                <a:solidFill>
                  <a:srgbClr val="000000"/>
                </a:solidFill>
                <a:ea typeface="Arial" charset="0"/>
                <a:cs typeface="Arial" charset="0"/>
              </a:rPr>
              <a:t>1 </a:t>
            </a:r>
            <a:r>
              <a:rPr lang="sv-S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mod p’ </a:t>
            </a:r>
            <a:r>
              <a:rPr lang="sv-SE" altLang="en-US" b="1" dirty="0">
                <a:solidFill>
                  <a:srgbClr val="000000"/>
                </a:solidFill>
                <a:ea typeface="Arial" charset="0"/>
                <a:cs typeface="Arial" charset="0"/>
              </a:rPr>
              <a:t>THEN</a:t>
            </a:r>
            <a:endParaRPr lang="de-DE" altLang="en-US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b="1" dirty="0">
                <a:solidFill>
                  <a:srgbClr val="000000"/>
                </a:solidFill>
                <a:ea typeface="Arial" charset="0"/>
                <a:cs typeface="Arial" charset="0"/>
              </a:rPr>
              <a:t>    RETURN 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p‘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is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composite</a:t>
            </a:r>
            <a:endParaRPr lang="de-DE" altLang="en-US" i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b="1" dirty="0">
                <a:solidFill>
                  <a:srgbClr val="000000"/>
                </a:solidFill>
                <a:ea typeface="Arial" charset="0"/>
                <a:cs typeface="Arial" charset="0"/>
              </a:rPr>
              <a:t>RETURN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p‘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is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likely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a prime</a:t>
            </a:r>
            <a:endParaRPr lang="de-DE" altLang="en-US" i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Theorem </a:t>
            </a:r>
            <a:r>
              <a:rPr lang="de-DE" altLang="en-US" dirty="0" err="1"/>
              <a:t>for</a:t>
            </a:r>
            <a:r>
              <a:rPr lang="de-DE" altLang="en-US" dirty="0"/>
              <a:t> Miller-</a:t>
            </a:r>
            <a:r>
              <a:rPr lang="de-DE" altLang="en-US" dirty="0" err="1"/>
              <a:t>Rabin‘s</a:t>
            </a:r>
            <a:r>
              <a:rPr lang="de-DE" altLang="en-US" dirty="0"/>
              <a:t> </a:t>
            </a:r>
            <a:r>
              <a:rPr lang="de-DE" altLang="en-US" dirty="0" err="1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6262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The more powerful Miller-Rabin Test is based on the following theorem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This theorem can be turned into an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7773" y="2351012"/>
            <a:ext cx="6268453" cy="3308598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544513" indent="-4572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2000" b="1" dirty="0">
                <a:ea typeface="Arial" charset="0"/>
                <a:cs typeface="Arial" charset="0"/>
              </a:rPr>
              <a:t>Theorem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2000" dirty="0" err="1">
                <a:ea typeface="Arial" charset="0"/>
                <a:cs typeface="Arial" charset="0"/>
              </a:rPr>
              <a:t>Given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dirty="0" err="1">
                <a:ea typeface="Arial" charset="0"/>
                <a:cs typeface="Arial" charset="0"/>
              </a:rPr>
              <a:t>the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dirty="0" err="1">
                <a:ea typeface="Arial" charset="0"/>
                <a:cs typeface="Arial" charset="0"/>
              </a:rPr>
              <a:t>decomposition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dirty="0" err="1">
                <a:ea typeface="Arial" charset="0"/>
                <a:cs typeface="Arial" charset="0"/>
              </a:rPr>
              <a:t>of</a:t>
            </a:r>
            <a:r>
              <a:rPr lang="de-DE" altLang="en-US" sz="2000" dirty="0">
                <a:ea typeface="Arial" charset="0"/>
                <a:cs typeface="Arial" charset="0"/>
              </a:rPr>
              <a:t> an </a:t>
            </a:r>
            <a:r>
              <a:rPr lang="de-DE" altLang="en-US" sz="2000" dirty="0" err="1">
                <a:ea typeface="Arial" charset="0"/>
                <a:cs typeface="Arial" charset="0"/>
              </a:rPr>
              <a:t>odd</a:t>
            </a:r>
            <a:r>
              <a:rPr lang="de-DE" altLang="en-US" sz="2000" dirty="0">
                <a:ea typeface="Arial" charset="0"/>
                <a:cs typeface="Arial" charset="0"/>
              </a:rPr>
              <a:t> prime </a:t>
            </a:r>
            <a:r>
              <a:rPr lang="de-DE" altLang="en-US" sz="2000" dirty="0" err="1">
                <a:ea typeface="Arial" charset="0"/>
                <a:cs typeface="Arial" charset="0"/>
              </a:rPr>
              <a:t>candidate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i="1" dirty="0">
                <a:ea typeface="Arial" charset="0"/>
                <a:cs typeface="Arial" charset="0"/>
              </a:rPr>
              <a:t>p‘ </a:t>
            </a:r>
          </a:p>
          <a:p>
            <a:pPr algn="ctr"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2000" i="1" dirty="0">
                <a:ea typeface="Arial" charset="0"/>
                <a:cs typeface="Arial" charset="0"/>
              </a:rPr>
              <a:t>p‘ – 1 = 2</a:t>
            </a:r>
            <a:r>
              <a:rPr lang="de-DE" altLang="en-US" sz="2000" i="1" baseline="30000" dirty="0">
                <a:ea typeface="Arial" charset="0"/>
                <a:cs typeface="Arial" charset="0"/>
              </a:rPr>
              <a:t>u * </a:t>
            </a:r>
            <a:r>
              <a:rPr lang="de-DE" altLang="en-US" sz="2000" i="1" dirty="0" err="1">
                <a:ea typeface="Arial" charset="0"/>
                <a:cs typeface="Arial" charset="0"/>
              </a:rPr>
              <a:t>r</a:t>
            </a:r>
            <a:endParaRPr lang="de-DE" altLang="en-US" sz="2000" i="1" dirty="0"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2000" dirty="0" err="1">
                <a:ea typeface="Arial" charset="0"/>
                <a:cs typeface="Arial" charset="0"/>
              </a:rPr>
              <a:t>where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i="1" dirty="0" err="1">
                <a:ea typeface="Arial" charset="0"/>
                <a:cs typeface="Arial" charset="0"/>
              </a:rPr>
              <a:t>r</a:t>
            </a:r>
            <a:r>
              <a:rPr lang="de-DE" altLang="en-US" sz="2000" i="1" dirty="0">
                <a:ea typeface="Arial" charset="0"/>
                <a:cs typeface="Arial" charset="0"/>
              </a:rPr>
              <a:t> </a:t>
            </a:r>
            <a:r>
              <a:rPr lang="de-DE" altLang="en-US" sz="2000" dirty="0" err="1">
                <a:ea typeface="Arial" charset="0"/>
                <a:cs typeface="Arial" charset="0"/>
              </a:rPr>
              <a:t>is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dirty="0" err="1">
                <a:ea typeface="Arial" charset="0"/>
                <a:cs typeface="Arial" charset="0"/>
              </a:rPr>
              <a:t>odd</a:t>
            </a:r>
            <a:r>
              <a:rPr lang="de-DE" altLang="en-US" sz="2000" dirty="0">
                <a:ea typeface="Arial" charset="0"/>
                <a:cs typeface="Arial" charset="0"/>
              </a:rPr>
              <a:t>. </a:t>
            </a:r>
            <a:r>
              <a:rPr lang="de-DE" altLang="en-US" sz="2000" dirty="0" err="1">
                <a:ea typeface="Arial" charset="0"/>
                <a:cs typeface="Arial" charset="0"/>
              </a:rPr>
              <a:t>If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dirty="0" err="1">
                <a:ea typeface="Arial" charset="0"/>
                <a:cs typeface="Arial" charset="0"/>
              </a:rPr>
              <a:t>we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dirty="0" err="1">
                <a:ea typeface="Arial" charset="0"/>
                <a:cs typeface="Arial" charset="0"/>
              </a:rPr>
              <a:t>can</a:t>
            </a:r>
            <a:r>
              <a:rPr lang="de-DE" altLang="en-US" sz="2000" dirty="0">
                <a:ea typeface="Arial" charset="0"/>
                <a:cs typeface="Arial" charset="0"/>
              </a:rPr>
              <a:t> find an integer </a:t>
            </a:r>
            <a:r>
              <a:rPr lang="de-DE" altLang="en-US" sz="2000" i="1" dirty="0">
                <a:ea typeface="Arial" charset="0"/>
                <a:cs typeface="Arial" charset="0"/>
              </a:rPr>
              <a:t>a</a:t>
            </a:r>
            <a:r>
              <a:rPr lang="de-DE" altLang="en-US" sz="2000" dirty="0">
                <a:ea typeface="Arial" charset="0"/>
                <a:cs typeface="Arial" charset="0"/>
              </a:rPr>
              <a:t> such </a:t>
            </a:r>
            <a:r>
              <a:rPr lang="de-DE" altLang="en-US" sz="2000" dirty="0" err="1">
                <a:ea typeface="Arial" charset="0"/>
                <a:cs typeface="Arial" charset="0"/>
              </a:rPr>
              <a:t>that</a:t>
            </a:r>
            <a:endParaRPr lang="de-DE" altLang="en-US" sz="2000" dirty="0">
              <a:ea typeface="Arial" charset="0"/>
              <a:cs typeface="Arial" charset="0"/>
            </a:endParaRPr>
          </a:p>
          <a:p>
            <a:pPr algn="ctr"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2000" i="1" dirty="0" err="1">
                <a:ea typeface="Arial" charset="0"/>
                <a:cs typeface="Arial" charset="0"/>
              </a:rPr>
              <a:t>a</a:t>
            </a:r>
            <a:r>
              <a:rPr lang="de-DE" altLang="en-US" sz="2000" i="1" baseline="30000" dirty="0" err="1">
                <a:ea typeface="Arial" charset="0"/>
                <a:cs typeface="Arial" charset="0"/>
              </a:rPr>
              <a:t>r</a:t>
            </a:r>
            <a:r>
              <a:rPr lang="de-DE" altLang="en-US" sz="2000" i="1" dirty="0">
                <a:ea typeface="Arial" charset="0"/>
                <a:cs typeface="Arial" charset="0"/>
              </a:rPr>
              <a:t>  </a:t>
            </a:r>
            <a:r>
              <a:rPr lang="sv-SE" altLang="en-US" sz="2000" i="1" dirty="0">
                <a:ea typeface="Arial" charset="0"/>
                <a:cs typeface="Arial" charset="0"/>
              </a:rPr>
              <a:t>≡</a:t>
            </a:r>
            <a:r>
              <a:rPr lang="de-DE" altLang="en-US" sz="2000" i="1" dirty="0">
                <a:ea typeface="Arial" charset="0"/>
                <a:cs typeface="Arial" charset="0"/>
              </a:rPr>
              <a:t> 1 </a:t>
            </a:r>
            <a:r>
              <a:rPr lang="de-DE" altLang="en-US" sz="2000" i="1" dirty="0" err="1">
                <a:ea typeface="Arial" charset="0"/>
                <a:cs typeface="Arial" charset="0"/>
              </a:rPr>
              <a:t>mod</a:t>
            </a:r>
            <a:r>
              <a:rPr lang="de-DE" altLang="en-US" sz="2000" i="1" dirty="0">
                <a:ea typeface="Arial" charset="0"/>
                <a:cs typeface="Arial" charset="0"/>
              </a:rPr>
              <a:t> p‘</a:t>
            </a:r>
            <a:r>
              <a:rPr lang="de-DE" altLang="en-US" sz="2000" dirty="0">
                <a:ea typeface="Arial" charset="0"/>
                <a:cs typeface="Arial" charset="0"/>
              </a:rPr>
              <a:t>        </a:t>
            </a:r>
            <a:r>
              <a:rPr lang="de-DE" altLang="en-US" sz="2000" dirty="0" err="1">
                <a:ea typeface="Arial" charset="0"/>
                <a:cs typeface="Arial" charset="0"/>
              </a:rPr>
              <a:t>and</a:t>
            </a:r>
            <a:r>
              <a:rPr lang="de-DE" altLang="en-US" sz="2000" dirty="0">
                <a:ea typeface="Arial" charset="0"/>
                <a:cs typeface="Arial" charset="0"/>
              </a:rPr>
              <a:t>       </a:t>
            </a:r>
            <a:r>
              <a:rPr lang="de-DE" altLang="en-US" sz="2000" i="1" dirty="0">
                <a:ea typeface="Arial" charset="0"/>
                <a:cs typeface="Arial" charset="0"/>
              </a:rPr>
              <a:t>a</a:t>
            </a:r>
            <a:r>
              <a:rPr lang="de-DE" altLang="en-US" sz="2000" i="1" baseline="30000" dirty="0">
                <a:ea typeface="Arial" charset="0"/>
                <a:cs typeface="Arial" charset="0"/>
              </a:rPr>
              <a:t>r</a:t>
            </a:r>
            <a:r>
              <a:rPr lang="de-DE" altLang="en-US" sz="2000" i="1" baseline="50000" dirty="0">
                <a:ea typeface="Arial" charset="0"/>
                <a:cs typeface="Arial" charset="0"/>
              </a:rPr>
              <a:t>2j</a:t>
            </a:r>
            <a:r>
              <a:rPr lang="de-DE" altLang="en-US" sz="2000" i="1" dirty="0">
                <a:ea typeface="Arial" charset="0"/>
                <a:cs typeface="Arial" charset="0"/>
              </a:rPr>
              <a:t>  </a:t>
            </a:r>
            <a:r>
              <a:rPr lang="sv-SE" altLang="en-US" sz="2000" i="1" dirty="0">
                <a:ea typeface="Arial" charset="0"/>
                <a:cs typeface="Arial" charset="0"/>
              </a:rPr>
              <a:t>≡</a:t>
            </a:r>
            <a:r>
              <a:rPr lang="de-DE" altLang="en-US" sz="3200" i="1" dirty="0">
                <a:latin typeface="Times New Roman" charset="0"/>
              </a:rPr>
              <a:t> </a:t>
            </a:r>
            <a:r>
              <a:rPr lang="de-DE" altLang="en-US" sz="2000" i="1" dirty="0">
                <a:ea typeface="Arial" charset="0"/>
                <a:cs typeface="Arial" charset="0"/>
              </a:rPr>
              <a:t>p‘ - 1 </a:t>
            </a:r>
            <a:r>
              <a:rPr lang="de-DE" altLang="en-US" sz="2000" i="1" dirty="0" err="1">
                <a:ea typeface="Arial" charset="0"/>
                <a:cs typeface="Arial" charset="0"/>
              </a:rPr>
              <a:t>mod</a:t>
            </a:r>
            <a:r>
              <a:rPr lang="de-DE" altLang="en-US" sz="2000" i="1" dirty="0">
                <a:ea typeface="Arial" charset="0"/>
                <a:cs typeface="Arial" charset="0"/>
              </a:rPr>
              <a:t> p‘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2000" dirty="0" err="1">
                <a:ea typeface="Arial" charset="0"/>
                <a:cs typeface="Arial" charset="0"/>
              </a:rPr>
              <a:t>For</a:t>
            </a:r>
            <a:r>
              <a:rPr lang="de-DE" altLang="en-US" sz="2000" dirty="0">
                <a:ea typeface="Arial" charset="0"/>
                <a:cs typeface="Arial" charset="0"/>
              </a:rPr>
              <a:t> all </a:t>
            </a:r>
            <a:r>
              <a:rPr lang="de-DE" altLang="en-US" sz="2000" i="1" dirty="0" err="1">
                <a:ea typeface="Arial" charset="0"/>
                <a:cs typeface="Arial" charset="0"/>
              </a:rPr>
              <a:t>j</a:t>
            </a:r>
            <a:r>
              <a:rPr lang="de-DE" altLang="en-US" sz="2000" i="1" dirty="0">
                <a:ea typeface="Arial" charset="0"/>
                <a:cs typeface="Arial" charset="0"/>
              </a:rPr>
              <a:t> = {0,1, ..., u-1}</a:t>
            </a:r>
            <a:r>
              <a:rPr lang="de-DE" altLang="en-US" sz="2000" dirty="0">
                <a:ea typeface="Arial" charset="0"/>
                <a:cs typeface="Arial" charset="0"/>
              </a:rPr>
              <a:t>, </a:t>
            </a:r>
            <a:r>
              <a:rPr lang="de-DE" altLang="en-US" sz="2000" dirty="0" err="1">
                <a:ea typeface="Arial" charset="0"/>
                <a:cs typeface="Arial" charset="0"/>
              </a:rPr>
              <a:t>then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i="1" dirty="0">
                <a:ea typeface="Arial" charset="0"/>
                <a:cs typeface="Arial" charset="0"/>
              </a:rPr>
              <a:t>p‘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dirty="0" err="1">
                <a:ea typeface="Arial" charset="0"/>
                <a:cs typeface="Arial" charset="0"/>
              </a:rPr>
              <a:t>is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dirty="0" err="1">
                <a:ea typeface="Arial" charset="0"/>
                <a:cs typeface="Arial" charset="0"/>
              </a:rPr>
              <a:t>composite</a:t>
            </a:r>
            <a:r>
              <a:rPr lang="de-DE" altLang="en-US" sz="2000" dirty="0">
                <a:ea typeface="Arial" charset="0"/>
                <a:cs typeface="Arial" charset="0"/>
              </a:rPr>
              <a:t>. 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2000" dirty="0" err="1">
                <a:ea typeface="Arial" charset="0"/>
                <a:cs typeface="Arial" charset="0"/>
              </a:rPr>
              <a:t>Otherwise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dirty="0" err="1">
                <a:ea typeface="Arial" charset="0"/>
                <a:cs typeface="Arial" charset="0"/>
              </a:rPr>
              <a:t>it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dirty="0" err="1">
                <a:ea typeface="Arial" charset="0"/>
                <a:cs typeface="Arial" charset="0"/>
              </a:rPr>
              <a:t>is</a:t>
            </a:r>
            <a:r>
              <a:rPr lang="de-DE" altLang="en-US" sz="2000" dirty="0">
                <a:ea typeface="Arial" charset="0"/>
                <a:cs typeface="Arial" charset="0"/>
              </a:rPr>
              <a:t> </a:t>
            </a:r>
            <a:r>
              <a:rPr lang="de-DE" altLang="en-US" sz="2000" dirty="0" err="1">
                <a:ea typeface="Arial" charset="0"/>
                <a:cs typeface="Arial" charset="0"/>
              </a:rPr>
              <a:t>probably</a:t>
            </a:r>
            <a:r>
              <a:rPr lang="de-DE" altLang="en-US" sz="2000" dirty="0">
                <a:ea typeface="Arial" charset="0"/>
                <a:cs typeface="Arial" charset="0"/>
              </a:rPr>
              <a:t> a prime.</a:t>
            </a:r>
          </a:p>
        </p:txBody>
      </p:sp>
    </p:spTree>
    <p:extLst>
      <p:ext uri="{BB962C8B-B14F-4D97-AF65-F5344CB8AC3E}">
        <p14:creationId xmlns:p14="http://schemas.microsoft.com/office/powerpoint/2010/main" val="7724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Miller-Rabin </a:t>
            </a:r>
            <a:r>
              <a:rPr lang="de-DE" altLang="en-US" dirty="0" err="1"/>
              <a:t>Primality</a:t>
            </a:r>
            <a:r>
              <a:rPr lang="de-DE" altLang="en-US" dirty="0"/>
              <a:t>-Test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72406" y="1346297"/>
            <a:ext cx="6624638" cy="5140325"/>
          </a:xfrm>
          <a:prstGeom prst="rect">
            <a:avLst/>
          </a:prstGeom>
          <a:noFill/>
          <a:ln w="25527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544513" indent="-4572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1600" b="1" u="sng" dirty="0">
                <a:solidFill>
                  <a:srgbClr val="000000"/>
                </a:solidFill>
                <a:ea typeface="Arial" charset="0"/>
                <a:cs typeface="Arial" charset="0"/>
              </a:rPr>
              <a:t>Algorithm: Miller-Rabin Primality-Test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Input: 	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Prime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candidate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p‘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with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p‘-1 = 2</a:t>
            </a:r>
            <a:r>
              <a:rPr lang="de-DE" altLang="en-US" sz="1600" i="1" baseline="30000" dirty="0">
                <a:solidFill>
                  <a:srgbClr val="000000"/>
                </a:solidFill>
                <a:ea typeface="Arial" charset="0"/>
                <a:cs typeface="Arial" charset="0"/>
              </a:rPr>
              <a:t>u * </a:t>
            </a:r>
            <a:r>
              <a:rPr lang="de-DE" altLang="en-US" sz="1600" i="1" baseline="30000" dirty="0" err="1">
                <a:solidFill>
                  <a:srgbClr val="000000"/>
                </a:solidFill>
                <a:ea typeface="Arial" charset="0"/>
                <a:cs typeface="Arial" charset="0"/>
              </a:rPr>
              <a:t>r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security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parameter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Output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: „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p‘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is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composite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“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or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„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p‘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is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likely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a prime“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FOR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i = 1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TO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choose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random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a </a:t>
            </a:r>
            <a:r>
              <a:rPr lang="en-US" altLang="en-US" sz="1600" i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in</a:t>
            </a:r>
            <a:r>
              <a:rPr lang="de-DE" altLang="en-US" sz="1600" i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{2,3, ..., p‘-2}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z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sv-S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≡ a</a:t>
            </a:r>
            <a:r>
              <a:rPr lang="sv-SE" altLang="en-US" sz="1600" i="1" baseline="30000" dirty="0">
                <a:solidFill>
                  <a:srgbClr val="000000"/>
                </a:solidFill>
                <a:ea typeface="Arial" charset="0"/>
                <a:cs typeface="Arial" charset="0"/>
              </a:rPr>
              <a:t>r</a:t>
            </a:r>
            <a:r>
              <a:rPr lang="sv-S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mod p’</a:t>
            </a:r>
            <a:endParaRPr lang="de-DE" altLang="en-US" sz="1600" i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  IF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z</a:t>
            </a:r>
            <a:r>
              <a:rPr lang="de-DE" altLang="en-US" sz="1600" i="1" baseline="300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sv-S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≠ 1</a:t>
            </a:r>
            <a:r>
              <a:rPr lang="sv-S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sv-S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AND</a:t>
            </a:r>
            <a:r>
              <a:rPr lang="sv-S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z</a:t>
            </a:r>
            <a:r>
              <a:rPr lang="de-DE" altLang="en-US" sz="1600" i="1" baseline="300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sv-S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≠ p’-1</a:t>
            </a:r>
            <a:r>
              <a:rPr lang="sv-S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sv-S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THEN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sv-S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    FOR </a:t>
            </a:r>
            <a:r>
              <a:rPr lang="sv-S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j = 1</a:t>
            </a:r>
            <a:r>
              <a:rPr lang="sv-S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 TO </a:t>
            </a:r>
            <a:r>
              <a:rPr lang="sv-S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u-1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sv-S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     z ≡ z</a:t>
            </a:r>
            <a:r>
              <a:rPr lang="sv-SE" altLang="en-US" sz="1600" i="1" baseline="30000" dirty="0">
                <a:solidFill>
                  <a:srgbClr val="000000"/>
                </a:solidFill>
                <a:ea typeface="Arial" charset="0"/>
                <a:cs typeface="Arial" charset="0"/>
              </a:rPr>
              <a:t>2</a:t>
            </a:r>
            <a:r>
              <a:rPr lang="sv-S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mod p’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sv-S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   </a:t>
            </a:r>
            <a:r>
              <a:rPr lang="sv-S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  IF </a:t>
            </a:r>
            <a:r>
              <a:rPr lang="sv-S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z = 1</a:t>
            </a:r>
            <a:r>
              <a:rPr lang="sv-S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 THEN</a:t>
            </a:r>
            <a:endParaRPr lang="de-DE" alt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        RETURN 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„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p‘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is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composite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“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   </a:t>
            </a: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IF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z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≠ p‘-1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THEN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      RETURN 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„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p‘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is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composite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“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RETURN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„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p‘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is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likely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a prime“</a:t>
            </a:r>
          </a:p>
        </p:txBody>
      </p:sp>
    </p:spTree>
    <p:extLst>
      <p:ext uri="{BB962C8B-B14F-4D97-AF65-F5344CB8AC3E}">
        <p14:creationId xmlns:p14="http://schemas.microsoft.com/office/powerpoint/2010/main" val="13751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Attacks</a:t>
            </a:r>
            <a:r>
              <a:rPr lang="de-DE" altLang="en-US" dirty="0"/>
              <a:t>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dirty="0" err="1"/>
              <a:t>Countermeasures</a:t>
            </a:r>
            <a:r>
              <a:rPr lang="de-DE" altLang="en-US" dirty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600200"/>
            <a:ext cx="8522685" cy="45259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de-DE" altLang="en-US" sz="2600" dirty="0" err="1">
                <a:solidFill>
                  <a:srgbClr val="000000"/>
                </a:solidFill>
              </a:rPr>
              <a:t>There</a:t>
            </a:r>
            <a:r>
              <a:rPr lang="de-DE" altLang="en-US" sz="2600" dirty="0">
                <a:solidFill>
                  <a:srgbClr val="000000"/>
                </a:solidFill>
              </a:rPr>
              <a:t> </a:t>
            </a:r>
            <a:r>
              <a:rPr lang="de-DE" altLang="en-US" sz="2600" dirty="0" err="1">
                <a:solidFill>
                  <a:srgbClr val="000000"/>
                </a:solidFill>
              </a:rPr>
              <a:t>are</a:t>
            </a:r>
            <a:r>
              <a:rPr lang="de-DE" altLang="en-US" sz="2600" dirty="0">
                <a:solidFill>
                  <a:srgbClr val="000000"/>
                </a:solidFill>
              </a:rPr>
              <a:t> </a:t>
            </a:r>
            <a:r>
              <a:rPr lang="de-DE" altLang="en-US" sz="2600" dirty="0" err="1">
                <a:solidFill>
                  <a:srgbClr val="000000"/>
                </a:solidFill>
              </a:rPr>
              <a:t>two</a:t>
            </a:r>
            <a:r>
              <a:rPr lang="de-DE" altLang="en-US" sz="2600" dirty="0">
                <a:solidFill>
                  <a:srgbClr val="000000"/>
                </a:solidFill>
              </a:rPr>
              <a:t> </a:t>
            </a:r>
            <a:r>
              <a:rPr lang="de-DE" altLang="en-US" sz="2600" dirty="0" err="1">
                <a:solidFill>
                  <a:srgbClr val="000000"/>
                </a:solidFill>
              </a:rPr>
              <a:t>distinct</a:t>
            </a:r>
            <a:r>
              <a:rPr lang="de-DE" altLang="en-US" sz="2600" dirty="0">
                <a:solidFill>
                  <a:srgbClr val="000000"/>
                </a:solidFill>
              </a:rPr>
              <a:t> </a:t>
            </a:r>
            <a:r>
              <a:rPr lang="de-DE" altLang="en-US" sz="2600" dirty="0" err="1">
                <a:solidFill>
                  <a:srgbClr val="000000"/>
                </a:solidFill>
              </a:rPr>
              <a:t>types</a:t>
            </a:r>
            <a:r>
              <a:rPr lang="de-DE" altLang="en-US" sz="2600" dirty="0">
                <a:solidFill>
                  <a:srgbClr val="000000"/>
                </a:solidFill>
              </a:rPr>
              <a:t> </a:t>
            </a:r>
            <a:r>
              <a:rPr lang="de-DE" altLang="en-US" sz="2600" dirty="0" err="1">
                <a:solidFill>
                  <a:srgbClr val="000000"/>
                </a:solidFill>
              </a:rPr>
              <a:t>of</a:t>
            </a:r>
            <a:r>
              <a:rPr lang="de-DE" altLang="en-US" sz="2600" dirty="0">
                <a:solidFill>
                  <a:srgbClr val="000000"/>
                </a:solidFill>
              </a:rPr>
              <a:t> </a:t>
            </a:r>
            <a:r>
              <a:rPr lang="de-DE" altLang="en-US" sz="2600" dirty="0" err="1">
                <a:solidFill>
                  <a:srgbClr val="000000"/>
                </a:solidFill>
              </a:rPr>
              <a:t>attacks</a:t>
            </a:r>
            <a:r>
              <a:rPr lang="de-DE" altLang="en-US" sz="2600" dirty="0">
                <a:solidFill>
                  <a:srgbClr val="000000"/>
                </a:solidFill>
              </a:rPr>
              <a:t> on </a:t>
            </a:r>
            <a:r>
              <a:rPr lang="de-DE" altLang="en-US" sz="2600" dirty="0" err="1">
                <a:solidFill>
                  <a:srgbClr val="000000"/>
                </a:solidFill>
              </a:rPr>
              <a:t>cryptosystems</a:t>
            </a:r>
            <a:endParaRPr lang="de-DE" altLang="en-US" sz="26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de-DE" altLang="en-US" sz="2400" b="1" dirty="0">
                <a:solidFill>
                  <a:srgbClr val="000000"/>
                </a:solidFill>
              </a:rPr>
              <a:t>Analytical </a:t>
            </a:r>
            <a:r>
              <a:rPr lang="de-DE" altLang="en-US" sz="2400" b="1" dirty="0" err="1">
                <a:solidFill>
                  <a:srgbClr val="000000"/>
                </a:solidFill>
              </a:rPr>
              <a:t>attacks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try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to</a:t>
            </a:r>
            <a:r>
              <a:rPr lang="de-DE" altLang="en-US" sz="2400" dirty="0">
                <a:solidFill>
                  <a:srgbClr val="000000"/>
                </a:solidFill>
              </a:rPr>
              <a:t> break </a:t>
            </a:r>
            <a:r>
              <a:rPr lang="de-DE" altLang="en-US" sz="2400" dirty="0" err="1">
                <a:solidFill>
                  <a:srgbClr val="000000"/>
                </a:solidFill>
              </a:rPr>
              <a:t>the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mathematical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structure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of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the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underlying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problem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of</a:t>
            </a:r>
            <a:r>
              <a:rPr lang="de-DE" altLang="en-US" sz="2400" dirty="0">
                <a:solidFill>
                  <a:srgbClr val="000000"/>
                </a:solidFill>
              </a:rPr>
              <a:t> RSA</a:t>
            </a:r>
          </a:p>
          <a:p>
            <a:pPr>
              <a:lnSpc>
                <a:spcPct val="120000"/>
              </a:lnSpc>
            </a:pPr>
            <a:r>
              <a:rPr lang="de-DE" altLang="en-US" sz="2400" b="1" dirty="0">
                <a:solidFill>
                  <a:srgbClr val="000000"/>
                </a:solidFill>
              </a:rPr>
              <a:t>Implementation </a:t>
            </a:r>
            <a:r>
              <a:rPr lang="de-DE" altLang="en-US" sz="2400" b="1" dirty="0" err="1">
                <a:solidFill>
                  <a:srgbClr val="000000"/>
                </a:solidFill>
              </a:rPr>
              <a:t>attacks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try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to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attack</a:t>
            </a:r>
            <a:r>
              <a:rPr lang="de-DE" altLang="en-US" sz="2400" dirty="0">
                <a:solidFill>
                  <a:srgbClr val="000000"/>
                </a:solidFill>
              </a:rPr>
              <a:t> a real-</a:t>
            </a:r>
            <a:r>
              <a:rPr lang="de-DE" altLang="en-US" sz="2400" dirty="0" err="1">
                <a:solidFill>
                  <a:srgbClr val="000000"/>
                </a:solidFill>
              </a:rPr>
              <a:t>world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implementation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by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exploiting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inherent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weaknesses</a:t>
            </a:r>
            <a:r>
              <a:rPr lang="de-DE" altLang="en-US" sz="2400" dirty="0">
                <a:solidFill>
                  <a:srgbClr val="000000"/>
                </a:solidFill>
              </a:rPr>
              <a:t> in </a:t>
            </a:r>
            <a:r>
              <a:rPr lang="de-DE" altLang="en-US" sz="2400" dirty="0" err="1">
                <a:solidFill>
                  <a:srgbClr val="000000"/>
                </a:solidFill>
              </a:rPr>
              <a:t>the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way</a:t>
            </a:r>
            <a:r>
              <a:rPr lang="de-DE" altLang="en-US" sz="2400" dirty="0">
                <a:solidFill>
                  <a:srgbClr val="000000"/>
                </a:solidFill>
              </a:rPr>
              <a:t> RSA </a:t>
            </a:r>
            <a:r>
              <a:rPr lang="de-DE" altLang="en-US" sz="2400" dirty="0" err="1">
                <a:solidFill>
                  <a:srgbClr val="000000"/>
                </a:solidFill>
              </a:rPr>
              <a:t>is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realized</a:t>
            </a:r>
            <a:r>
              <a:rPr lang="de-DE" altLang="en-US" sz="2400" dirty="0">
                <a:solidFill>
                  <a:srgbClr val="000000"/>
                </a:solidFill>
              </a:rPr>
              <a:t> in </a:t>
            </a:r>
            <a:r>
              <a:rPr lang="de-DE" altLang="en-US" sz="2400" dirty="0" err="1">
                <a:solidFill>
                  <a:srgbClr val="000000"/>
                </a:solidFill>
              </a:rPr>
              <a:t>software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or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hardware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625"/>
              </a:spcBef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Attacks</a:t>
            </a:r>
            <a:r>
              <a:rPr lang="de-DE" altLang="en-US" dirty="0"/>
              <a:t>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dirty="0" err="1"/>
              <a:t>Countermeasures</a:t>
            </a:r>
            <a:r>
              <a:rPr lang="de-DE" altLang="en-US" dirty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42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RSA is typically exposed to these analytical attack vectors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Mathematical attacks</a:t>
            </a:r>
            <a:endParaRPr lang="en-US" sz="2400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The best known attack is factoring of </a:t>
            </a:r>
            <a:r>
              <a:rPr lang="en-US" sz="2000" i="1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 in order to obtain </a:t>
            </a:r>
            <a:r>
              <a:rPr lang="en-US" sz="2000" i="1" dirty="0" err="1">
                <a:solidFill>
                  <a:srgbClr val="000000"/>
                </a:solidFill>
              </a:rPr>
              <a:t>Φ</a:t>
            </a:r>
            <a:r>
              <a:rPr lang="en-US" sz="2000" i="1" dirty="0">
                <a:solidFill>
                  <a:srgbClr val="000000"/>
                </a:solidFill>
              </a:rPr>
              <a:t>(n)</a:t>
            </a:r>
            <a:r>
              <a:rPr lang="en-US" sz="2000" i="1" baseline="3000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Can be prevented using a sufficiently large modulus </a:t>
            </a:r>
            <a:r>
              <a:rPr lang="en-US" sz="2000" i="1" dirty="0">
                <a:solidFill>
                  <a:srgbClr val="000000"/>
                </a:solidFill>
              </a:rPr>
              <a:t>n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The current factoring record is 664 bits. Thus, it is recommended that </a:t>
            </a:r>
            <a:r>
              <a:rPr lang="en-US" sz="2000" i="1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 should have a bit length between 1024 and 3072 bits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Protocol attacks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Exploit the malleability of RSA, i.e., the property that a </a:t>
            </a:r>
            <a:r>
              <a:rPr lang="en-US" sz="2000" dirty="0" err="1">
                <a:solidFill>
                  <a:srgbClr val="000000"/>
                </a:solidFill>
              </a:rPr>
              <a:t>ciphertext</a:t>
            </a:r>
            <a:r>
              <a:rPr lang="en-US" sz="2000" dirty="0">
                <a:solidFill>
                  <a:srgbClr val="000000"/>
                </a:solidFill>
              </a:rPr>
              <a:t> can be transformed into another </a:t>
            </a:r>
            <a:r>
              <a:rPr lang="en-US" sz="2000" dirty="0" err="1">
                <a:solidFill>
                  <a:srgbClr val="000000"/>
                </a:solidFill>
              </a:rPr>
              <a:t>ciphertext</a:t>
            </a:r>
            <a:r>
              <a:rPr lang="en-US" sz="2000" dirty="0">
                <a:solidFill>
                  <a:srgbClr val="000000"/>
                </a:solidFill>
              </a:rPr>
              <a:t> which decrypts to a related plaintext – without knowing the private key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Can be prevented by proper padding</a:t>
            </a:r>
            <a:endParaRPr lang="en-US" sz="2000" i="1" dirty="0">
              <a:solidFill>
                <a:srgbClr val="000000"/>
              </a:solidFill>
            </a:endParaRPr>
          </a:p>
          <a:p>
            <a:pPr lvl="3" defTabSz="449263">
              <a:lnSpc>
                <a:spcPct val="120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marL="338138" indent="-338138" defTabSz="449263">
              <a:lnSpc>
                <a:spcPct val="120000"/>
              </a:lnSpc>
              <a:spcBef>
                <a:spcPts val="625"/>
              </a:spcBef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Attacks</a:t>
            </a:r>
            <a:r>
              <a:rPr lang="de-DE" altLang="en-US" dirty="0"/>
              <a:t>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dirty="0" err="1"/>
              <a:t>Countermeasures</a:t>
            </a:r>
            <a:r>
              <a:rPr lang="de-DE" altLang="en-US" dirty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de-DE" altLang="en-US" sz="2400" dirty="0">
                <a:solidFill>
                  <a:srgbClr val="000000"/>
                </a:solidFill>
              </a:rPr>
              <a:t>Implementation </a:t>
            </a:r>
            <a:r>
              <a:rPr lang="de-DE" altLang="en-US" sz="2400" dirty="0" err="1">
                <a:solidFill>
                  <a:srgbClr val="000000"/>
                </a:solidFill>
              </a:rPr>
              <a:t>attacks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can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be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one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of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the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following</a:t>
            </a:r>
            <a:endParaRPr lang="de-DE" altLang="en-US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de-DE" altLang="en-US" sz="2400" b="1" dirty="0">
                <a:solidFill>
                  <a:srgbClr val="000000"/>
                </a:solidFill>
              </a:rPr>
              <a:t>Side-</a:t>
            </a:r>
            <a:r>
              <a:rPr lang="de-DE" altLang="en-US" sz="2400" b="1" dirty="0" err="1">
                <a:solidFill>
                  <a:srgbClr val="000000"/>
                </a:solidFill>
              </a:rPr>
              <a:t>channel</a:t>
            </a:r>
            <a:r>
              <a:rPr lang="de-DE" altLang="en-US" sz="2400" b="1" dirty="0">
                <a:solidFill>
                  <a:srgbClr val="000000"/>
                </a:solidFill>
              </a:rPr>
              <a:t> </a:t>
            </a:r>
            <a:r>
              <a:rPr lang="de-DE" altLang="en-US" sz="2400" b="1" dirty="0" err="1">
                <a:solidFill>
                  <a:srgbClr val="000000"/>
                </a:solidFill>
              </a:rPr>
              <a:t>analysis</a:t>
            </a:r>
            <a:endParaRPr lang="de-DE" altLang="en-US" sz="24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Exploit physical leakage of RSA implementation (e.g., power consumption, EM emanation, etc.)</a:t>
            </a:r>
          </a:p>
          <a:p>
            <a:pPr>
              <a:lnSpc>
                <a:spcPct val="120000"/>
              </a:lnSpc>
            </a:pPr>
            <a:r>
              <a:rPr lang="de-DE" altLang="en-US" sz="2400" b="1" dirty="0">
                <a:solidFill>
                  <a:srgbClr val="000000"/>
                </a:solidFill>
              </a:rPr>
              <a:t>Fault-</a:t>
            </a:r>
            <a:r>
              <a:rPr lang="de-DE" altLang="en-US" sz="2400" b="1" dirty="0" err="1">
                <a:solidFill>
                  <a:srgbClr val="000000"/>
                </a:solidFill>
              </a:rPr>
              <a:t>injection</a:t>
            </a:r>
            <a:r>
              <a:rPr lang="de-DE" altLang="en-US" sz="2400" b="1" dirty="0">
                <a:solidFill>
                  <a:srgbClr val="000000"/>
                </a:solidFill>
              </a:rPr>
              <a:t> </a:t>
            </a:r>
            <a:r>
              <a:rPr lang="de-DE" altLang="en-US" sz="2400" b="1" dirty="0" err="1">
                <a:solidFill>
                  <a:srgbClr val="000000"/>
                </a:solidFill>
              </a:rPr>
              <a:t>attacks</a:t>
            </a:r>
            <a:endParaRPr lang="de-DE" altLang="en-US" sz="24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de-DE" altLang="en-US" sz="2000" dirty="0" err="1">
                <a:solidFill>
                  <a:srgbClr val="000000"/>
                </a:solidFill>
              </a:rPr>
              <a:t>Inducing</a:t>
            </a:r>
            <a:r>
              <a:rPr lang="de-DE" altLang="en-US" sz="2000" dirty="0">
                <a:solidFill>
                  <a:srgbClr val="000000"/>
                </a:solidFill>
              </a:rPr>
              <a:t> </a:t>
            </a:r>
            <a:r>
              <a:rPr lang="de-DE" altLang="en-US" sz="2000" dirty="0" err="1">
                <a:solidFill>
                  <a:srgbClr val="000000"/>
                </a:solidFill>
              </a:rPr>
              <a:t>faults</a:t>
            </a:r>
            <a:r>
              <a:rPr lang="de-DE" altLang="en-US" sz="2000" dirty="0">
                <a:solidFill>
                  <a:srgbClr val="000000"/>
                </a:solidFill>
              </a:rPr>
              <a:t> in </a:t>
            </a:r>
            <a:r>
              <a:rPr lang="de-DE" altLang="en-US" sz="2000" dirty="0" err="1">
                <a:solidFill>
                  <a:srgbClr val="000000"/>
                </a:solidFill>
              </a:rPr>
              <a:t>the</a:t>
            </a:r>
            <a:r>
              <a:rPr lang="de-DE" altLang="en-US" sz="2000" dirty="0">
                <a:solidFill>
                  <a:srgbClr val="000000"/>
                </a:solidFill>
              </a:rPr>
              <a:t> </a:t>
            </a:r>
            <a:r>
              <a:rPr lang="de-DE" altLang="en-US" sz="2000" dirty="0" err="1">
                <a:solidFill>
                  <a:srgbClr val="000000"/>
                </a:solidFill>
              </a:rPr>
              <a:t>device</a:t>
            </a:r>
            <a:r>
              <a:rPr lang="de-DE" altLang="en-US" sz="2000" dirty="0">
                <a:solidFill>
                  <a:srgbClr val="000000"/>
                </a:solidFill>
              </a:rPr>
              <a:t> </a:t>
            </a:r>
            <a:r>
              <a:rPr lang="de-DE" altLang="en-US" sz="2000" dirty="0" err="1">
                <a:solidFill>
                  <a:srgbClr val="000000"/>
                </a:solidFill>
              </a:rPr>
              <a:t>while</a:t>
            </a:r>
            <a:r>
              <a:rPr lang="de-DE" altLang="en-US" sz="2000" dirty="0">
                <a:solidFill>
                  <a:srgbClr val="000000"/>
                </a:solidFill>
              </a:rPr>
              <a:t> CRT </a:t>
            </a:r>
            <a:r>
              <a:rPr lang="de-DE" altLang="en-US" sz="2000" dirty="0" err="1">
                <a:solidFill>
                  <a:srgbClr val="000000"/>
                </a:solidFill>
              </a:rPr>
              <a:t>is</a:t>
            </a:r>
            <a:r>
              <a:rPr lang="de-DE" altLang="en-US" sz="2000" dirty="0">
                <a:solidFill>
                  <a:srgbClr val="000000"/>
                </a:solidFill>
              </a:rPr>
              <a:t> </a:t>
            </a:r>
            <a:r>
              <a:rPr lang="de-DE" altLang="en-US" sz="2000" dirty="0" err="1">
                <a:solidFill>
                  <a:srgbClr val="000000"/>
                </a:solidFill>
              </a:rPr>
              <a:t>executed</a:t>
            </a:r>
            <a:r>
              <a:rPr lang="de-DE" altLang="en-US" sz="2000" dirty="0">
                <a:solidFill>
                  <a:srgbClr val="000000"/>
                </a:solidFill>
              </a:rPr>
              <a:t> </a:t>
            </a:r>
            <a:r>
              <a:rPr lang="de-DE" altLang="en-US" sz="2000" dirty="0" err="1">
                <a:solidFill>
                  <a:srgbClr val="000000"/>
                </a:solidFill>
              </a:rPr>
              <a:t>can</a:t>
            </a:r>
            <a:r>
              <a:rPr lang="de-DE" altLang="en-US" sz="2000" dirty="0">
                <a:solidFill>
                  <a:srgbClr val="000000"/>
                </a:solidFill>
              </a:rPr>
              <a:t> </a:t>
            </a:r>
            <a:r>
              <a:rPr lang="de-DE" altLang="en-US" sz="2000" dirty="0" err="1">
                <a:solidFill>
                  <a:srgbClr val="000000"/>
                </a:solidFill>
              </a:rPr>
              <a:t>lead</a:t>
            </a:r>
            <a:r>
              <a:rPr lang="de-DE" altLang="en-US" sz="2000" dirty="0">
                <a:solidFill>
                  <a:srgbClr val="000000"/>
                </a:solidFill>
              </a:rPr>
              <a:t> </a:t>
            </a:r>
            <a:r>
              <a:rPr lang="de-DE" altLang="en-US" sz="2000" dirty="0" err="1">
                <a:solidFill>
                  <a:srgbClr val="000000"/>
                </a:solidFill>
              </a:rPr>
              <a:t>to</a:t>
            </a:r>
            <a:r>
              <a:rPr lang="de-DE" altLang="en-US" sz="2000" dirty="0">
                <a:solidFill>
                  <a:srgbClr val="000000"/>
                </a:solidFill>
              </a:rPr>
              <a:t> a </a:t>
            </a:r>
            <a:r>
              <a:rPr lang="de-DE" altLang="en-US" sz="2000" dirty="0" err="1">
                <a:solidFill>
                  <a:srgbClr val="000000"/>
                </a:solidFill>
              </a:rPr>
              <a:t>complete</a:t>
            </a:r>
            <a:r>
              <a:rPr lang="de-DE" altLang="en-US" sz="2000" dirty="0">
                <a:solidFill>
                  <a:srgbClr val="000000"/>
                </a:solidFill>
              </a:rPr>
              <a:t> </a:t>
            </a:r>
            <a:r>
              <a:rPr lang="de-DE" altLang="en-US" sz="2000" dirty="0" err="1">
                <a:solidFill>
                  <a:srgbClr val="000000"/>
                </a:solidFill>
              </a:rPr>
              <a:t>leakage</a:t>
            </a:r>
            <a:r>
              <a:rPr lang="de-DE" altLang="en-US" sz="2000" dirty="0">
                <a:solidFill>
                  <a:srgbClr val="000000"/>
                </a:solidFill>
              </a:rPr>
              <a:t> </a:t>
            </a:r>
            <a:r>
              <a:rPr lang="de-DE" altLang="en-US" sz="2000" dirty="0" err="1">
                <a:solidFill>
                  <a:srgbClr val="000000"/>
                </a:solidFill>
              </a:rPr>
              <a:t>of</a:t>
            </a:r>
            <a:r>
              <a:rPr lang="de-DE" altLang="en-US" sz="2000" dirty="0">
                <a:solidFill>
                  <a:srgbClr val="000000"/>
                </a:solidFill>
              </a:rPr>
              <a:t> </a:t>
            </a:r>
            <a:r>
              <a:rPr lang="de-DE" altLang="en-US" sz="2000" dirty="0" err="1">
                <a:solidFill>
                  <a:srgbClr val="000000"/>
                </a:solidFill>
              </a:rPr>
              <a:t>the</a:t>
            </a:r>
            <a:r>
              <a:rPr lang="de-DE" altLang="en-US" sz="2000" dirty="0">
                <a:solidFill>
                  <a:srgbClr val="000000"/>
                </a:solidFill>
              </a:rPr>
              <a:t> private </a:t>
            </a:r>
            <a:r>
              <a:rPr lang="de-DE" altLang="en-US" sz="2000" dirty="0" err="1">
                <a:solidFill>
                  <a:srgbClr val="000000"/>
                </a:solidFill>
              </a:rPr>
              <a:t>key</a:t>
            </a:r>
            <a:endParaRPr lang="de-DE" altLang="en-US" sz="2000" dirty="0">
              <a:solidFill>
                <a:srgbClr val="000000"/>
              </a:solidFill>
            </a:endParaRPr>
          </a:p>
          <a:p>
            <a:pPr lvl="3">
              <a:lnSpc>
                <a:spcPct val="120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 lvl="3">
              <a:lnSpc>
                <a:spcPct val="120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625"/>
              </a:spcBef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Lessons</a:t>
            </a:r>
            <a:r>
              <a:rPr lang="de-DE" altLang="en-US" dirty="0"/>
              <a:t> </a:t>
            </a:r>
            <a:r>
              <a:rPr lang="de-DE" altLang="en-US" dirty="0" err="1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916"/>
            <a:ext cx="8229600" cy="482867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RSA is the most widely used public-key cryptosystem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RSA is mainly used for key transport and digital signatures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The public key</a:t>
            </a:r>
            <a:r>
              <a:rPr lang="en-US" altLang="en-US" sz="2200" i="1" dirty="0">
                <a:solidFill>
                  <a:srgbClr val="000000"/>
                </a:solidFill>
              </a:rPr>
              <a:t> e</a:t>
            </a:r>
            <a:r>
              <a:rPr lang="en-US" altLang="en-US" sz="2200" dirty="0">
                <a:solidFill>
                  <a:srgbClr val="000000"/>
                </a:solidFill>
              </a:rPr>
              <a:t> can be a short integer, the private key </a:t>
            </a:r>
            <a:r>
              <a:rPr lang="en-US" altLang="en-US" sz="2200" i="1" dirty="0">
                <a:solidFill>
                  <a:srgbClr val="000000"/>
                </a:solidFill>
              </a:rPr>
              <a:t>d</a:t>
            </a:r>
            <a:r>
              <a:rPr lang="en-US" altLang="en-US" sz="2200" dirty="0">
                <a:solidFill>
                  <a:srgbClr val="000000"/>
                </a:solidFill>
              </a:rPr>
              <a:t> needs to have the full length of the modulus </a:t>
            </a:r>
            <a:r>
              <a:rPr lang="en-US" altLang="en-US" sz="2200" i="1" dirty="0">
                <a:solidFill>
                  <a:srgbClr val="000000"/>
                </a:solidFill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RSA relies on the fact that it is hard to factorize </a:t>
            </a:r>
            <a:r>
              <a:rPr lang="en-US" altLang="en-US" sz="2200" i="1" dirty="0">
                <a:solidFill>
                  <a:srgbClr val="000000"/>
                </a:solidFill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Currently 1024-bit cannot be factored, but progress in factorization could bring this into reach within 10-15 years. Hence, RSA with a 2048 or 3076 bit modulus should be used for long-term security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A naïve implementation of RSA allows several attacks, and in practice RSA should be used together with padding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2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625"/>
              </a:spcBef>
            </a:pPr>
            <a:endParaRPr lang="en-US" altLang="en-US" sz="22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F96CC-4236-FE45-BBE6-0333F709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B30BF6-5C27-3C46-9137-4DCC3548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Chinese Remainder Theorem (CRT)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37FBBAB-1DFF-6948-8EAC-21BC058E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Fast </a:t>
            </a:r>
            <a:r>
              <a:rPr lang="de-DE" altLang="en-US" dirty="0" err="1"/>
              <a:t>decryption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CRT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7606"/>
            <a:ext cx="8229600" cy="4999016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rgbClr val="000000"/>
                </a:solidFill>
              </a:rPr>
              <a:t>Choosing a small private key </a:t>
            </a:r>
            <a:r>
              <a:rPr lang="en-US" altLang="en-US" sz="2200" i="1" dirty="0">
                <a:solidFill>
                  <a:srgbClr val="000000"/>
                </a:solidFill>
              </a:rPr>
              <a:t>d</a:t>
            </a:r>
            <a:r>
              <a:rPr lang="en-US" altLang="en-US" sz="2200" dirty="0">
                <a:solidFill>
                  <a:srgbClr val="000000"/>
                </a:solidFill>
              </a:rPr>
              <a:t> results in security weaknesses!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In fact, d must have at least </a:t>
            </a:r>
            <a:r>
              <a:rPr lang="en-US" altLang="en-US" sz="2000" i="1" dirty="0">
                <a:solidFill>
                  <a:srgbClr val="000000"/>
                </a:solidFill>
              </a:rPr>
              <a:t>0.3t</a:t>
            </a:r>
            <a:r>
              <a:rPr lang="en-US" altLang="en-US" sz="2000" dirty="0">
                <a:solidFill>
                  <a:srgbClr val="000000"/>
                </a:solidFill>
              </a:rPr>
              <a:t> bits, where </a:t>
            </a:r>
            <a:r>
              <a:rPr lang="en-US" altLang="en-US" sz="2000" i="1" dirty="0">
                <a:solidFill>
                  <a:srgbClr val="000000"/>
                </a:solidFill>
              </a:rPr>
              <a:t>t</a:t>
            </a:r>
            <a:r>
              <a:rPr lang="en-US" altLang="en-US" sz="2000" dirty="0">
                <a:solidFill>
                  <a:srgbClr val="000000"/>
                </a:solidFill>
              </a:rPr>
              <a:t> is the bit length of the modulus </a:t>
            </a:r>
            <a:r>
              <a:rPr lang="en-US" altLang="en-US" sz="2000" i="1" dirty="0">
                <a:solidFill>
                  <a:srgbClr val="000000"/>
                </a:solidFill>
              </a:rPr>
              <a:t>n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However, the Chinese Remainder Theorem (CRT) can be used to (somewhat) accelerate exponentiation with the private key </a:t>
            </a:r>
            <a:r>
              <a:rPr lang="en-US" altLang="en-US" sz="2200" i="1" dirty="0">
                <a:solidFill>
                  <a:srgbClr val="000000"/>
                </a:solidFill>
              </a:rPr>
              <a:t>d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Based on the CRT we can replace the computation of </a:t>
            </a:r>
          </a:p>
          <a:p>
            <a:pPr algn="ctr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en-US" altLang="en-US" sz="2200" i="1" dirty="0" err="1">
                <a:solidFill>
                  <a:srgbClr val="000000"/>
                </a:solidFill>
              </a:rPr>
              <a:t>x</a:t>
            </a:r>
            <a:r>
              <a:rPr lang="en-US" altLang="en-US" sz="2200" i="1" baseline="30000" dirty="0" err="1">
                <a:solidFill>
                  <a:srgbClr val="000000"/>
                </a:solidFill>
              </a:rPr>
              <a:t>d</a:t>
            </a:r>
            <a:r>
              <a:rPr lang="en-US" altLang="en-US" sz="2200" i="1" baseline="30000" dirty="0">
                <a:solidFill>
                  <a:srgbClr val="000000"/>
                </a:solidFill>
              </a:rPr>
              <a:t> mod </a:t>
            </a:r>
            <a:r>
              <a:rPr lang="en-US" altLang="en-US" sz="2200" i="1" baseline="30000" dirty="0" err="1">
                <a:solidFill>
                  <a:srgbClr val="000000"/>
                </a:solidFill>
              </a:rPr>
              <a:t>Φ</a:t>
            </a:r>
            <a:r>
              <a:rPr lang="en-US" altLang="en-US" sz="2200" i="1" baseline="30000" dirty="0">
                <a:solidFill>
                  <a:srgbClr val="000000"/>
                </a:solidFill>
              </a:rPr>
              <a:t>(n) </a:t>
            </a:r>
            <a:r>
              <a:rPr lang="en-US" altLang="en-US" sz="2200" i="1" dirty="0">
                <a:solidFill>
                  <a:srgbClr val="000000"/>
                </a:solidFill>
              </a:rPr>
              <a:t>mod n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	by two computations </a:t>
            </a:r>
          </a:p>
          <a:p>
            <a:pPr algn="ctr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en-US" altLang="en-US" sz="2200" i="1" dirty="0" err="1">
                <a:solidFill>
                  <a:srgbClr val="000000"/>
                </a:solidFill>
              </a:rPr>
              <a:t>x</a:t>
            </a:r>
            <a:r>
              <a:rPr lang="en-US" altLang="en-US" sz="2200" i="1" baseline="30000" dirty="0" err="1">
                <a:solidFill>
                  <a:srgbClr val="000000"/>
                </a:solidFill>
              </a:rPr>
              <a:t>d</a:t>
            </a:r>
            <a:r>
              <a:rPr lang="en-US" altLang="en-US" sz="2200" i="1" dirty="0">
                <a:solidFill>
                  <a:srgbClr val="000000"/>
                </a:solidFill>
              </a:rPr>
              <a:t> </a:t>
            </a:r>
            <a:r>
              <a:rPr lang="en-US" altLang="en-US" sz="2200" i="1" baseline="30000" dirty="0">
                <a:solidFill>
                  <a:srgbClr val="000000"/>
                </a:solidFill>
              </a:rPr>
              <a:t>mod (p-1)</a:t>
            </a:r>
            <a:r>
              <a:rPr lang="en-US" altLang="en-US" sz="2200" i="1" dirty="0">
                <a:solidFill>
                  <a:srgbClr val="000000"/>
                </a:solidFill>
              </a:rPr>
              <a:t> mod p</a:t>
            </a:r>
            <a:r>
              <a:rPr lang="en-US" altLang="en-US" sz="2200" dirty="0">
                <a:solidFill>
                  <a:srgbClr val="000000"/>
                </a:solidFill>
              </a:rPr>
              <a:t> 	and 	</a:t>
            </a:r>
            <a:r>
              <a:rPr lang="en-US" altLang="en-US" sz="2200" i="1" dirty="0" err="1">
                <a:solidFill>
                  <a:srgbClr val="000000"/>
                </a:solidFill>
              </a:rPr>
              <a:t>x</a:t>
            </a:r>
            <a:r>
              <a:rPr lang="en-US" altLang="en-US" sz="2200" i="1" baseline="30000" dirty="0" err="1">
                <a:solidFill>
                  <a:srgbClr val="000000"/>
                </a:solidFill>
              </a:rPr>
              <a:t>d</a:t>
            </a:r>
            <a:r>
              <a:rPr lang="en-US" altLang="en-US" sz="2200" i="1" baseline="30000" dirty="0">
                <a:solidFill>
                  <a:srgbClr val="000000"/>
                </a:solidFill>
              </a:rPr>
              <a:t> mod (q-1)</a:t>
            </a:r>
            <a:r>
              <a:rPr lang="en-US" altLang="en-US" sz="2200" i="1" dirty="0">
                <a:solidFill>
                  <a:srgbClr val="000000"/>
                </a:solidFill>
              </a:rPr>
              <a:t> mod q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	where </a:t>
            </a:r>
            <a:r>
              <a:rPr lang="en-US" altLang="en-US" sz="2200" i="1" dirty="0">
                <a:solidFill>
                  <a:srgbClr val="000000"/>
                </a:solidFill>
              </a:rPr>
              <a:t>q</a:t>
            </a:r>
            <a:r>
              <a:rPr lang="en-US" altLang="en-US" sz="2200" dirty="0">
                <a:solidFill>
                  <a:srgbClr val="000000"/>
                </a:solidFill>
              </a:rPr>
              <a:t> and </a:t>
            </a:r>
            <a:r>
              <a:rPr lang="en-US" altLang="en-US" sz="2200" i="1" dirty="0">
                <a:solidFill>
                  <a:srgbClr val="000000"/>
                </a:solidFill>
              </a:rPr>
              <a:t>p</a:t>
            </a:r>
            <a:r>
              <a:rPr lang="en-US" altLang="en-US" sz="2200" dirty="0">
                <a:solidFill>
                  <a:srgbClr val="000000"/>
                </a:solidFill>
              </a:rPr>
              <a:t> are „small“ compared to </a:t>
            </a:r>
            <a:r>
              <a:rPr lang="en-US" altLang="en-US" sz="2200" i="1" dirty="0">
                <a:solidFill>
                  <a:srgbClr val="000000"/>
                </a:solidFill>
              </a:rPr>
              <a:t>n</a:t>
            </a:r>
          </a:p>
          <a:p>
            <a:pPr lvl="1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Basic </a:t>
            </a:r>
            <a:r>
              <a:rPr lang="de-DE" altLang="en-US" dirty="0" err="1"/>
              <a:t>principle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CRT-</a:t>
            </a:r>
            <a:r>
              <a:rPr lang="de-DE" altLang="en-US" dirty="0" err="1"/>
              <a:t>based</a:t>
            </a:r>
            <a:r>
              <a:rPr lang="de-DE" altLang="en-US" dirty="0"/>
              <a:t> </a:t>
            </a:r>
            <a:r>
              <a:rPr lang="de-DE" altLang="en-US" dirty="0" err="1"/>
              <a:t>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46" y="4300702"/>
            <a:ext cx="8922502" cy="2077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CRT involves three distinct steps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(1) Transformation of operand into the CRT domain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(2) Modular exponentiation in the CRT domain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(3) Inverse transformation into the problem domain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These steps are equivalent to one modular exponentiation in problem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E3834F-2513-AE48-A508-575DC6EE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8160" y="1568114"/>
            <a:ext cx="8750300" cy="2590800"/>
            <a:chOff x="107950" y="990600"/>
            <a:chExt cx="8750300" cy="25908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19250" y="2133600"/>
              <a:ext cx="8382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771650" y="990600"/>
              <a:ext cx="5334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de-DE" altLang="en-US" sz="2000">
                  <a:ea typeface="Arial" charset="0"/>
                  <a:cs typeface="Arial" charset="0"/>
                </a:rPr>
                <a:t>x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771650" y="2209800"/>
              <a:ext cx="5334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de-DE" altLang="en-US" sz="2000">
                  <a:ea typeface="Arial" charset="0"/>
                  <a:cs typeface="Arial" charset="0"/>
                </a:rPr>
                <a:t>x</a:t>
              </a:r>
              <a:r>
                <a:rPr lang="de-DE" altLang="en-US" sz="2000" baseline="-25000"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771650" y="2895600"/>
              <a:ext cx="5334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de-DE" altLang="en-US">
                  <a:ea typeface="Arial" charset="0"/>
                  <a:cs typeface="Arial" charset="0"/>
                </a:rPr>
                <a:t>x</a:t>
              </a:r>
              <a:r>
                <a:rPr lang="de-DE" altLang="en-US" baseline="-25000"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000250" y="1600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810250" y="2209800"/>
              <a:ext cx="28956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de-DE" altLang="en-US" sz="2000">
                  <a:ea typeface="Arial" charset="0"/>
                  <a:cs typeface="Arial" charset="0"/>
                </a:rPr>
                <a:t>X</a:t>
              </a:r>
              <a:r>
                <a:rPr lang="de-DE" altLang="en-US" sz="2000" baseline="-25000">
                  <a:ea typeface="Arial" charset="0"/>
                  <a:cs typeface="Arial" charset="0"/>
                </a:rPr>
                <a:t>p</a:t>
              </a:r>
              <a:r>
                <a:rPr lang="de-DE" altLang="en-US" sz="2000" baseline="30000">
                  <a:ea typeface="Arial" charset="0"/>
                  <a:cs typeface="Arial" charset="0"/>
                </a:rPr>
                <a:t>d mod (p-1)</a:t>
              </a:r>
              <a:r>
                <a:rPr lang="de-DE" altLang="en-US" sz="2000">
                  <a:ea typeface="Arial" charset="0"/>
                  <a:cs typeface="Arial" charset="0"/>
                </a:rPr>
                <a:t> mod p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457450" y="2514600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85800" y="1905000"/>
              <a:ext cx="800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810250" y="2895600"/>
              <a:ext cx="28956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de-DE" altLang="en-US" sz="2000">
                  <a:ea typeface="Arial" charset="0"/>
                  <a:cs typeface="Arial" charset="0"/>
                </a:rPr>
                <a:t>X</a:t>
              </a:r>
              <a:r>
                <a:rPr lang="de-DE" altLang="en-US" sz="2000" baseline="-25000">
                  <a:ea typeface="Arial" charset="0"/>
                  <a:cs typeface="Arial" charset="0"/>
                </a:rPr>
                <a:t>q</a:t>
              </a:r>
              <a:r>
                <a:rPr lang="de-DE" altLang="en-US" sz="2000" baseline="30000">
                  <a:ea typeface="Arial" charset="0"/>
                  <a:cs typeface="Arial" charset="0"/>
                </a:rPr>
                <a:t>d mod (q-1)</a:t>
              </a:r>
              <a:r>
                <a:rPr lang="de-DE" altLang="en-US" sz="2000">
                  <a:ea typeface="Arial" charset="0"/>
                  <a:cs typeface="Arial" charset="0"/>
                </a:rPr>
                <a:t> mod q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57450" y="3200400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810250" y="990600"/>
              <a:ext cx="28956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de-DE" altLang="en-US" sz="2000">
                  <a:ea typeface="Arial" charset="0"/>
                  <a:cs typeface="Arial" charset="0"/>
                </a:rPr>
                <a:t>x</a:t>
              </a:r>
              <a:r>
                <a:rPr lang="de-DE" altLang="en-US" sz="2000" baseline="30000">
                  <a:ea typeface="Arial" charset="0"/>
                  <a:cs typeface="Arial" charset="0"/>
                </a:rPr>
                <a:t>d</a:t>
              </a:r>
              <a:r>
                <a:rPr lang="de-DE" altLang="en-US" sz="2000">
                  <a:ea typeface="Arial" charset="0"/>
                  <a:cs typeface="Arial" charset="0"/>
                </a:rPr>
                <a:t> mod n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7258050" y="1600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457450" y="1295400"/>
              <a:ext cx="327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657850" y="2133600"/>
              <a:ext cx="32004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41288" y="1000125"/>
              <a:ext cx="858837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de-DE" altLang="en-US"/>
                <a:t>Problem</a:t>
              </a:r>
              <a:br>
                <a:rPr lang="de-DE" altLang="en-US"/>
              </a:br>
              <a:r>
                <a:rPr lang="de-DE" altLang="en-US"/>
                <a:t>Domain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07950" y="2714625"/>
              <a:ext cx="13208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de-DE" altLang="en-US"/>
                <a:t>CRT Domain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CRT: </a:t>
            </a:r>
            <a:r>
              <a:rPr lang="de-DE" altLang="en-US" dirty="0" err="1"/>
              <a:t>Step</a:t>
            </a:r>
            <a:r>
              <a:rPr lang="de-DE" altLang="en-US" dirty="0"/>
              <a:t> 1 –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Transformation into the CRT domain requires the </a:t>
            </a:r>
            <a:r>
              <a:rPr lang="en-US" altLang="en-US" sz="2400" u="sng" dirty="0">
                <a:solidFill>
                  <a:srgbClr val="000000"/>
                </a:solidFill>
              </a:rPr>
              <a:t>knowledge of </a:t>
            </a:r>
            <a:r>
              <a:rPr lang="en-US" altLang="en-US" sz="2400" i="1" u="sng" dirty="0">
                <a:solidFill>
                  <a:srgbClr val="000000"/>
                </a:solidFill>
              </a:rPr>
              <a:t>p</a:t>
            </a:r>
            <a:r>
              <a:rPr lang="en-US" altLang="en-US" sz="2400" u="sng" dirty="0">
                <a:solidFill>
                  <a:srgbClr val="000000"/>
                </a:solidFill>
              </a:rPr>
              <a:t> and </a:t>
            </a:r>
            <a:r>
              <a:rPr lang="en-US" altLang="en-US" sz="2400" i="1" u="sng" dirty="0">
                <a:solidFill>
                  <a:srgbClr val="000000"/>
                </a:solidFill>
              </a:rPr>
              <a:t>q</a:t>
            </a:r>
          </a:p>
          <a:p>
            <a:pPr>
              <a:lnSpc>
                <a:spcPct val="120000"/>
              </a:lnSpc>
            </a:pPr>
            <a:r>
              <a:rPr lang="en-US" altLang="en-US" sz="2400" i="1" u="sng" dirty="0">
                <a:solidFill>
                  <a:srgbClr val="000000"/>
                </a:solidFill>
              </a:rPr>
              <a:t>p and q are only known to the owner of the private key</a:t>
            </a:r>
            <a:r>
              <a:rPr lang="en-US" altLang="en-US" sz="2400" dirty="0">
                <a:solidFill>
                  <a:srgbClr val="000000"/>
                </a:solidFill>
              </a:rPr>
              <a:t>, hence CRT cannot be applied to speed up encryption</a:t>
            </a:r>
          </a:p>
          <a:p>
            <a:pPr>
              <a:lnSpc>
                <a:spcPct val="120000"/>
              </a:lnSpc>
            </a:pPr>
            <a:r>
              <a:rPr lang="de-DE" altLang="en-US" sz="2400" dirty="0">
                <a:solidFill>
                  <a:srgbClr val="000000"/>
                </a:solidFill>
              </a:rPr>
              <a:t>The </a:t>
            </a:r>
            <a:r>
              <a:rPr lang="de-DE" altLang="en-US" sz="2400" dirty="0" err="1">
                <a:solidFill>
                  <a:srgbClr val="000000"/>
                </a:solidFill>
              </a:rPr>
              <a:t>transformation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computes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i="1" dirty="0">
                <a:solidFill>
                  <a:srgbClr val="000000"/>
                </a:solidFill>
              </a:rPr>
              <a:t>(</a:t>
            </a:r>
            <a:r>
              <a:rPr lang="de-DE" altLang="en-US" sz="2400" i="1" dirty="0" err="1">
                <a:solidFill>
                  <a:srgbClr val="000000"/>
                </a:solidFill>
              </a:rPr>
              <a:t>x</a:t>
            </a:r>
            <a:r>
              <a:rPr lang="de-DE" altLang="en-US" sz="2400" i="1" baseline="-25000" dirty="0" err="1">
                <a:solidFill>
                  <a:srgbClr val="000000"/>
                </a:solidFill>
              </a:rPr>
              <a:t>p</a:t>
            </a:r>
            <a:r>
              <a:rPr lang="de-DE" altLang="en-US" sz="2400" i="1" dirty="0">
                <a:solidFill>
                  <a:srgbClr val="000000"/>
                </a:solidFill>
              </a:rPr>
              <a:t>, </a:t>
            </a:r>
            <a:r>
              <a:rPr lang="de-DE" altLang="en-US" sz="2400" i="1" dirty="0" err="1">
                <a:solidFill>
                  <a:srgbClr val="000000"/>
                </a:solidFill>
              </a:rPr>
              <a:t>x</a:t>
            </a:r>
            <a:r>
              <a:rPr lang="de-DE" altLang="en-US" sz="2400" i="1" baseline="-25000" dirty="0" err="1">
                <a:solidFill>
                  <a:srgbClr val="000000"/>
                </a:solidFill>
              </a:rPr>
              <a:t>q</a:t>
            </a:r>
            <a:r>
              <a:rPr lang="de-DE" altLang="en-US" sz="2400" i="1" dirty="0">
                <a:solidFill>
                  <a:srgbClr val="000000"/>
                </a:solidFill>
              </a:rPr>
              <a:t>)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which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is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the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representation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of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i="1" dirty="0">
                <a:solidFill>
                  <a:srgbClr val="000000"/>
                </a:solidFill>
              </a:rPr>
              <a:t>x</a:t>
            </a:r>
            <a:r>
              <a:rPr lang="de-DE" altLang="en-US" sz="2400" dirty="0">
                <a:solidFill>
                  <a:srgbClr val="000000"/>
                </a:solidFill>
              </a:rPr>
              <a:t> in </a:t>
            </a:r>
            <a:r>
              <a:rPr lang="de-DE" altLang="en-US" sz="2400" dirty="0" err="1">
                <a:solidFill>
                  <a:srgbClr val="000000"/>
                </a:solidFill>
              </a:rPr>
              <a:t>the</a:t>
            </a:r>
            <a:r>
              <a:rPr lang="de-DE" altLang="en-US" sz="2400" dirty="0">
                <a:solidFill>
                  <a:srgbClr val="000000"/>
                </a:solidFill>
              </a:rPr>
              <a:t> CRT </a:t>
            </a:r>
            <a:r>
              <a:rPr lang="de-DE" altLang="en-US" sz="2400" dirty="0" err="1">
                <a:solidFill>
                  <a:srgbClr val="000000"/>
                </a:solidFill>
              </a:rPr>
              <a:t>domain</a:t>
            </a:r>
            <a:r>
              <a:rPr lang="de-DE" altLang="en-US" sz="2400" dirty="0">
                <a:solidFill>
                  <a:srgbClr val="000000"/>
                </a:solidFill>
              </a:rPr>
              <a:t>. </a:t>
            </a:r>
            <a:r>
              <a:rPr lang="de-DE" altLang="en-US" sz="2400" dirty="0" err="1">
                <a:solidFill>
                  <a:srgbClr val="000000"/>
                </a:solidFill>
              </a:rPr>
              <a:t>They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can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be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found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easily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by</a:t>
            </a:r>
            <a:r>
              <a:rPr lang="de-DE" altLang="en-US" sz="2400" dirty="0">
                <a:solidFill>
                  <a:srgbClr val="000000"/>
                </a:solidFill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</a:rPr>
              <a:t>computing</a:t>
            </a:r>
            <a:endParaRPr lang="de-DE" alt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24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x</a:t>
            </a:r>
            <a:r>
              <a:rPr lang="de-DE" altLang="en-US" sz="2400" i="1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p</a:t>
            </a:r>
            <a:r>
              <a:rPr lang="de-DE" altLang="en-US" sz="2400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sv-SE" altLang="en-US" sz="2400" i="1" dirty="0">
                <a:solidFill>
                  <a:srgbClr val="000000"/>
                </a:solidFill>
                <a:ea typeface="Arial" charset="0"/>
                <a:cs typeface="Arial" charset="0"/>
              </a:rPr>
              <a:t>≡</a:t>
            </a:r>
            <a:r>
              <a:rPr lang="de-DE" altLang="en-US" sz="2400" i="1" dirty="0">
                <a:solidFill>
                  <a:srgbClr val="000000"/>
                </a:solidFill>
                <a:ea typeface="Arial" charset="0"/>
                <a:cs typeface="Arial" charset="0"/>
              </a:rPr>
              <a:t> x </a:t>
            </a:r>
            <a:r>
              <a:rPr lang="de-DE" altLang="en-US" sz="24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mod</a:t>
            </a:r>
            <a:r>
              <a:rPr lang="de-DE" altLang="en-US" sz="2400" i="1" dirty="0">
                <a:solidFill>
                  <a:srgbClr val="000000"/>
                </a:solidFill>
                <a:ea typeface="Arial" charset="0"/>
                <a:cs typeface="Arial" charset="0"/>
              </a:rPr>
              <a:t> p</a:t>
            </a:r>
            <a:r>
              <a:rPr lang="de-DE" altLang="en-US" sz="2400" dirty="0">
                <a:solidFill>
                  <a:srgbClr val="000000"/>
                </a:solidFill>
                <a:ea typeface="Arial" charset="0"/>
                <a:cs typeface="Arial" charset="0"/>
              </a:rPr>
              <a:t>      </a:t>
            </a:r>
            <a:r>
              <a:rPr lang="de-DE" altLang="en-US" sz="2400" dirty="0" err="1">
                <a:solidFill>
                  <a:srgbClr val="000000"/>
                </a:solidFill>
                <a:ea typeface="Arial" charset="0"/>
                <a:cs typeface="Arial" charset="0"/>
              </a:rPr>
              <a:t>and</a:t>
            </a:r>
            <a:r>
              <a:rPr lang="de-DE" altLang="en-US" sz="2400" dirty="0">
                <a:solidFill>
                  <a:srgbClr val="000000"/>
                </a:solidFill>
                <a:ea typeface="Arial" charset="0"/>
                <a:cs typeface="Arial" charset="0"/>
              </a:rPr>
              <a:t>      </a:t>
            </a:r>
            <a:r>
              <a:rPr lang="de-DE" altLang="en-US" sz="24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x</a:t>
            </a:r>
            <a:r>
              <a:rPr lang="de-DE" altLang="en-US" sz="2400" i="1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q</a:t>
            </a:r>
            <a:r>
              <a:rPr lang="de-DE" altLang="en-US" sz="2400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sv-SE" altLang="en-US" sz="2400" i="1" dirty="0">
                <a:solidFill>
                  <a:srgbClr val="000000"/>
                </a:solidFill>
                <a:ea typeface="Arial" charset="0"/>
                <a:cs typeface="Arial" charset="0"/>
              </a:rPr>
              <a:t>≡</a:t>
            </a:r>
            <a:r>
              <a:rPr lang="de-DE" altLang="en-US" sz="2400" i="1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de-DE" altLang="en-US" sz="2400" i="1" dirty="0">
                <a:solidFill>
                  <a:srgbClr val="000000"/>
                </a:solidFill>
                <a:ea typeface="Arial" charset="0"/>
                <a:cs typeface="Arial" charset="0"/>
              </a:rPr>
              <a:t>x </a:t>
            </a:r>
            <a:r>
              <a:rPr lang="de-DE" altLang="en-US" sz="24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mod</a:t>
            </a:r>
            <a:r>
              <a:rPr lang="de-DE" altLang="en-US" sz="2400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24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q</a:t>
            </a:r>
            <a:endParaRPr lang="de-DE" altLang="en-US" sz="2400" i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CRT: </a:t>
            </a:r>
            <a:r>
              <a:rPr lang="de-DE" altLang="en-US" dirty="0" err="1"/>
              <a:t>Step</a:t>
            </a:r>
            <a:r>
              <a:rPr lang="de-DE" altLang="en-US" dirty="0"/>
              <a:t> 2 – </a:t>
            </a:r>
            <a:r>
              <a:rPr lang="de-DE" altLang="en-US" dirty="0" err="1"/>
              <a:t>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Given </a:t>
            </a:r>
            <a:r>
              <a:rPr lang="en-US" altLang="en-US" sz="2400" i="1" dirty="0" err="1">
                <a:solidFill>
                  <a:srgbClr val="000000"/>
                </a:solidFill>
              </a:rPr>
              <a:t>d</a:t>
            </a:r>
            <a:r>
              <a:rPr lang="en-US" altLang="en-US" sz="2400" i="1" baseline="-25000" dirty="0" err="1">
                <a:solidFill>
                  <a:srgbClr val="000000"/>
                </a:solidFill>
              </a:rPr>
              <a:t>p</a:t>
            </a:r>
            <a:r>
              <a:rPr lang="en-US" altLang="en-US" sz="2400" dirty="0">
                <a:solidFill>
                  <a:srgbClr val="000000"/>
                </a:solidFill>
              </a:rPr>
              <a:t> and </a:t>
            </a:r>
            <a:r>
              <a:rPr lang="en-US" altLang="en-US" sz="2400" i="1" dirty="0" err="1">
                <a:solidFill>
                  <a:srgbClr val="000000"/>
                </a:solidFill>
              </a:rPr>
              <a:t>d</a:t>
            </a:r>
            <a:r>
              <a:rPr lang="en-US" altLang="en-US" sz="2400" i="1" baseline="-25000" dirty="0" err="1">
                <a:solidFill>
                  <a:srgbClr val="000000"/>
                </a:solidFill>
              </a:rPr>
              <a:t>q</a:t>
            </a:r>
            <a:r>
              <a:rPr lang="en-US" altLang="en-US" sz="2400" dirty="0">
                <a:solidFill>
                  <a:srgbClr val="000000"/>
                </a:solidFill>
              </a:rPr>
              <a:t> such that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altLang="en-US" sz="2400" i="1" dirty="0">
                <a:ea typeface="Arial" charset="0"/>
                <a:cs typeface="Arial" charset="0"/>
              </a:rPr>
              <a:t>	</a:t>
            </a:r>
            <a:r>
              <a:rPr lang="de-DE" altLang="en-US" sz="2400" i="1" dirty="0" err="1">
                <a:ea typeface="Arial" charset="0"/>
                <a:cs typeface="Arial" charset="0"/>
              </a:rPr>
              <a:t>d</a:t>
            </a:r>
            <a:r>
              <a:rPr lang="de-DE" altLang="en-US" sz="2400" i="1" baseline="-25000" dirty="0" err="1">
                <a:ea typeface="Arial" charset="0"/>
                <a:cs typeface="Arial" charset="0"/>
              </a:rPr>
              <a:t>p</a:t>
            </a:r>
            <a:r>
              <a:rPr lang="de-DE" altLang="en-US" sz="2400" i="1" dirty="0">
                <a:ea typeface="Arial" charset="0"/>
                <a:cs typeface="Arial" charset="0"/>
              </a:rPr>
              <a:t> </a:t>
            </a:r>
            <a:r>
              <a:rPr lang="sv-SE" altLang="en-US" sz="2400" i="1" dirty="0">
                <a:ea typeface="Arial" charset="0"/>
                <a:cs typeface="Arial" charset="0"/>
              </a:rPr>
              <a:t>≡</a:t>
            </a:r>
            <a:r>
              <a:rPr lang="de-DE" altLang="en-US" sz="2400" i="1" dirty="0">
                <a:ea typeface="Arial" charset="0"/>
                <a:cs typeface="Arial" charset="0"/>
              </a:rPr>
              <a:t> d </a:t>
            </a:r>
            <a:r>
              <a:rPr lang="de-DE" altLang="en-US" sz="2400" i="1" dirty="0" err="1">
                <a:ea typeface="Arial" charset="0"/>
                <a:cs typeface="Arial" charset="0"/>
              </a:rPr>
              <a:t>mod</a:t>
            </a:r>
            <a:r>
              <a:rPr lang="de-DE" altLang="en-US" sz="2400" i="1" dirty="0">
                <a:ea typeface="Arial" charset="0"/>
                <a:cs typeface="Arial" charset="0"/>
              </a:rPr>
              <a:t> (p-1)    </a:t>
            </a:r>
            <a:r>
              <a:rPr lang="de-DE" altLang="en-US" sz="2400" dirty="0" err="1">
                <a:ea typeface="Arial" charset="0"/>
                <a:cs typeface="Arial" charset="0"/>
              </a:rPr>
              <a:t>and</a:t>
            </a:r>
            <a:r>
              <a:rPr lang="de-DE" altLang="en-US" sz="2400" i="1" dirty="0">
                <a:ea typeface="Arial" charset="0"/>
                <a:cs typeface="Arial" charset="0"/>
              </a:rPr>
              <a:t>      </a:t>
            </a:r>
            <a:r>
              <a:rPr lang="de-DE" altLang="en-US" sz="2400" i="1" dirty="0" err="1">
                <a:ea typeface="Arial" charset="0"/>
                <a:cs typeface="Arial" charset="0"/>
              </a:rPr>
              <a:t>d</a:t>
            </a:r>
            <a:r>
              <a:rPr lang="de-DE" altLang="en-US" sz="2400" i="1" baseline="-25000" dirty="0" err="1">
                <a:ea typeface="Arial" charset="0"/>
                <a:cs typeface="Arial" charset="0"/>
              </a:rPr>
              <a:t>q</a:t>
            </a:r>
            <a:r>
              <a:rPr lang="de-DE" altLang="en-US" sz="2400" i="1" dirty="0">
                <a:ea typeface="Arial" charset="0"/>
                <a:cs typeface="Arial" charset="0"/>
              </a:rPr>
              <a:t> </a:t>
            </a:r>
            <a:r>
              <a:rPr lang="sv-SE" altLang="en-US" sz="2400" i="1" dirty="0">
                <a:ea typeface="Arial" charset="0"/>
                <a:cs typeface="Arial" charset="0"/>
              </a:rPr>
              <a:t>≡</a:t>
            </a:r>
            <a:r>
              <a:rPr lang="de-DE" altLang="en-US" sz="2400" i="1" dirty="0">
                <a:latin typeface="Times New Roman" charset="0"/>
              </a:rPr>
              <a:t> </a:t>
            </a:r>
            <a:r>
              <a:rPr lang="de-DE" altLang="en-US" sz="2400" i="1" dirty="0">
                <a:ea typeface="Arial" charset="0"/>
                <a:cs typeface="Arial" charset="0"/>
              </a:rPr>
              <a:t>d </a:t>
            </a:r>
            <a:r>
              <a:rPr lang="de-DE" altLang="en-US" sz="2400" i="1" dirty="0" err="1">
                <a:ea typeface="Arial" charset="0"/>
                <a:cs typeface="Arial" charset="0"/>
              </a:rPr>
              <a:t>mod</a:t>
            </a:r>
            <a:r>
              <a:rPr lang="de-DE" altLang="en-US" sz="2400" i="1" dirty="0">
                <a:ea typeface="Arial" charset="0"/>
                <a:cs typeface="Arial" charset="0"/>
              </a:rPr>
              <a:t> (q-1)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One exponentiation in the problem domain requires two exponentiations in the CRT domain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400" i="1" dirty="0">
                <a:solidFill>
                  <a:srgbClr val="000000"/>
                </a:solidFill>
                <a:ea typeface="Arial" charset="0"/>
                <a:cs typeface="Arial" charset="0"/>
              </a:rPr>
              <a:t>			</a:t>
            </a:r>
            <a:r>
              <a:rPr lang="de-DE" altLang="en-US" sz="2400" i="1" dirty="0" err="1">
                <a:ea typeface="Arial" charset="0"/>
                <a:cs typeface="Arial" charset="0"/>
              </a:rPr>
              <a:t>y</a:t>
            </a:r>
            <a:r>
              <a:rPr lang="de-DE" altLang="en-US" sz="2400" i="1" baseline="-25000" dirty="0" err="1">
                <a:ea typeface="Arial" charset="0"/>
                <a:cs typeface="Arial" charset="0"/>
              </a:rPr>
              <a:t>p</a:t>
            </a:r>
            <a:r>
              <a:rPr lang="de-DE" altLang="en-US" sz="2400" i="1" dirty="0">
                <a:ea typeface="Arial" charset="0"/>
                <a:cs typeface="Arial" charset="0"/>
              </a:rPr>
              <a:t> </a:t>
            </a:r>
            <a:r>
              <a:rPr lang="sv-SE" altLang="en-US" sz="2400" i="1" dirty="0">
                <a:ea typeface="Arial" charset="0"/>
                <a:cs typeface="Arial" charset="0"/>
              </a:rPr>
              <a:t>≡ </a:t>
            </a:r>
            <a:r>
              <a:rPr lang="sv-SE" altLang="en-US" sz="2400" i="1" dirty="0" err="1">
                <a:ea typeface="Arial" charset="0"/>
                <a:cs typeface="Arial" charset="0"/>
              </a:rPr>
              <a:t>x</a:t>
            </a:r>
            <a:r>
              <a:rPr lang="sv-SE" altLang="en-US" sz="2400" i="1" baseline="-25000" dirty="0" err="1">
                <a:ea typeface="Arial" charset="0"/>
                <a:cs typeface="Arial" charset="0"/>
              </a:rPr>
              <a:t>p</a:t>
            </a:r>
            <a:r>
              <a:rPr lang="sv-SE" altLang="en-US" sz="2400" i="1" baseline="30000" dirty="0" err="1">
                <a:ea typeface="Arial" charset="0"/>
                <a:cs typeface="Arial" charset="0"/>
              </a:rPr>
              <a:t>d</a:t>
            </a:r>
            <a:r>
              <a:rPr lang="sv-SE" altLang="en-US" sz="2400" i="1" baseline="20000" dirty="0" err="1">
                <a:ea typeface="Arial" charset="0"/>
                <a:cs typeface="Arial" charset="0"/>
              </a:rPr>
              <a:t>p</a:t>
            </a:r>
            <a:r>
              <a:rPr lang="sv-SE" altLang="en-US" sz="2400" i="1" baseline="30000" dirty="0">
                <a:ea typeface="Arial" charset="0"/>
                <a:cs typeface="Arial" charset="0"/>
              </a:rPr>
              <a:t> </a:t>
            </a:r>
            <a:r>
              <a:rPr lang="sv-SE" altLang="en-US" sz="2400" i="1" dirty="0">
                <a:ea typeface="Arial" charset="0"/>
                <a:cs typeface="Arial" charset="0"/>
              </a:rPr>
              <a:t>mod p      </a:t>
            </a:r>
            <a:r>
              <a:rPr lang="sv-SE" altLang="en-US" sz="2400" dirty="0">
                <a:ea typeface="Arial" charset="0"/>
                <a:cs typeface="Arial" charset="0"/>
              </a:rPr>
              <a:t>and</a:t>
            </a:r>
            <a:r>
              <a:rPr lang="sv-SE" altLang="en-US" sz="2400" i="1" dirty="0">
                <a:ea typeface="Arial" charset="0"/>
                <a:cs typeface="Arial" charset="0"/>
              </a:rPr>
              <a:t>      </a:t>
            </a:r>
            <a:r>
              <a:rPr lang="sv-SE" altLang="en-US" sz="2400" i="1" dirty="0" err="1">
                <a:ea typeface="Arial" charset="0"/>
                <a:cs typeface="Arial" charset="0"/>
              </a:rPr>
              <a:t>y</a:t>
            </a:r>
            <a:r>
              <a:rPr lang="sv-SE" altLang="en-US" sz="2400" i="1" baseline="-25000" dirty="0" err="1">
                <a:ea typeface="Arial" charset="0"/>
                <a:cs typeface="Arial" charset="0"/>
              </a:rPr>
              <a:t>q</a:t>
            </a:r>
            <a:r>
              <a:rPr lang="sv-SE" altLang="en-US" sz="2400" i="1" dirty="0">
                <a:ea typeface="Arial" charset="0"/>
                <a:cs typeface="Arial" charset="0"/>
              </a:rPr>
              <a:t> ≡ </a:t>
            </a:r>
            <a:r>
              <a:rPr lang="sv-SE" altLang="en-US" sz="2400" i="1" dirty="0" err="1">
                <a:ea typeface="Arial" charset="0"/>
                <a:cs typeface="Arial" charset="0"/>
              </a:rPr>
              <a:t>x</a:t>
            </a:r>
            <a:r>
              <a:rPr lang="sv-SE" altLang="en-US" sz="2400" i="1" baseline="-25000" dirty="0" err="1">
                <a:ea typeface="Arial" charset="0"/>
                <a:cs typeface="Arial" charset="0"/>
              </a:rPr>
              <a:t>q</a:t>
            </a:r>
            <a:r>
              <a:rPr lang="sv-SE" altLang="en-US" sz="2400" i="1" baseline="30000" dirty="0" err="1">
                <a:ea typeface="Arial" charset="0"/>
                <a:cs typeface="Arial" charset="0"/>
              </a:rPr>
              <a:t>d</a:t>
            </a:r>
            <a:r>
              <a:rPr lang="sv-SE" altLang="en-US" sz="2400" i="1" baseline="20000" dirty="0" err="1">
                <a:ea typeface="Arial" charset="0"/>
                <a:cs typeface="Arial" charset="0"/>
              </a:rPr>
              <a:t>q</a:t>
            </a:r>
            <a:r>
              <a:rPr lang="sv-SE" altLang="en-US" sz="2400" i="1" dirty="0">
                <a:ea typeface="Arial" charset="0"/>
                <a:cs typeface="Arial" charset="0"/>
              </a:rPr>
              <a:t> mod q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In practice, p and q are chosen to have half the bit length of </a:t>
            </a:r>
            <a:r>
              <a:rPr lang="en-US" altLang="en-US" sz="2400" i="1" dirty="0">
                <a:solidFill>
                  <a:srgbClr val="000000"/>
                </a:solidFill>
              </a:rPr>
              <a:t>n</a:t>
            </a:r>
            <a:r>
              <a:rPr lang="en-US" altLang="en-US" sz="2400" dirty="0">
                <a:solidFill>
                  <a:srgbClr val="000000"/>
                </a:solidFill>
              </a:rPr>
              <a:t>, i.e., </a:t>
            </a:r>
            <a:r>
              <a:rPr lang="en-US" altLang="en-US" sz="2400" i="1" dirty="0">
                <a:solidFill>
                  <a:srgbClr val="000000"/>
                </a:solidFill>
              </a:rPr>
              <a:t>|p| </a:t>
            </a:r>
            <a:r>
              <a:rPr lang="en-US" altLang="en-US" sz="2400" i="1" dirty="0">
                <a:solidFill>
                  <a:srgbClr val="000000"/>
                </a:solidFill>
                <a:ea typeface="Arial" charset="0"/>
                <a:cs typeface="Arial" charset="0"/>
              </a:rPr>
              <a:t>≈</a:t>
            </a:r>
            <a:r>
              <a:rPr lang="en-US" altLang="en-US" sz="2400" i="1" dirty="0">
                <a:solidFill>
                  <a:srgbClr val="000000"/>
                </a:solidFill>
              </a:rPr>
              <a:t> |q| </a:t>
            </a:r>
            <a:r>
              <a:rPr lang="en-US" altLang="en-US" sz="2400" i="1" dirty="0">
                <a:solidFill>
                  <a:srgbClr val="000000"/>
                </a:solidFill>
                <a:ea typeface="Arial" charset="0"/>
                <a:cs typeface="Arial" charset="0"/>
              </a:rPr>
              <a:t>≈ </a:t>
            </a:r>
            <a:r>
              <a:rPr lang="en-US" altLang="en-US" sz="2400" i="1" dirty="0">
                <a:solidFill>
                  <a:srgbClr val="000000"/>
                </a:solidFill>
              </a:rPr>
              <a:t>|n|/2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06" y="16607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de-DE" altLang="en-US" dirty="0"/>
              <a:t>CRT: </a:t>
            </a:r>
            <a:r>
              <a:rPr lang="de-DE" altLang="en-US" dirty="0" err="1"/>
              <a:t>Step</a:t>
            </a:r>
            <a:r>
              <a:rPr lang="de-DE" altLang="en-US" dirty="0"/>
              <a:t> 3 – Inverse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626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Inverse transformation requires modular inversion twice, which is computationally expensive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altLang="en-US" sz="2400" i="1" dirty="0">
                <a:ea typeface="Arial" charset="0"/>
                <a:cs typeface="Arial" charset="0"/>
              </a:rPr>
              <a:t>			</a:t>
            </a:r>
            <a:r>
              <a:rPr lang="de-DE" altLang="en-US" sz="2400" i="1" dirty="0" err="1">
                <a:ea typeface="Arial" charset="0"/>
                <a:cs typeface="Arial" charset="0"/>
              </a:rPr>
              <a:t>c</a:t>
            </a:r>
            <a:r>
              <a:rPr lang="de-DE" altLang="en-US" sz="2400" i="1" baseline="-25000" dirty="0" err="1">
                <a:ea typeface="Arial" charset="0"/>
                <a:cs typeface="Arial" charset="0"/>
              </a:rPr>
              <a:t>p</a:t>
            </a:r>
            <a:r>
              <a:rPr lang="de-DE" altLang="en-US" sz="2400" i="1" dirty="0">
                <a:ea typeface="Arial" charset="0"/>
                <a:cs typeface="Arial" charset="0"/>
              </a:rPr>
              <a:t> </a:t>
            </a:r>
            <a:r>
              <a:rPr lang="sv-SE" altLang="en-US" sz="2400" i="1" dirty="0">
                <a:ea typeface="Arial" charset="0"/>
                <a:cs typeface="Arial" charset="0"/>
              </a:rPr>
              <a:t>≡</a:t>
            </a:r>
            <a:r>
              <a:rPr lang="de-DE" altLang="en-US" sz="2400" i="1" dirty="0">
                <a:ea typeface="Arial" charset="0"/>
                <a:cs typeface="Arial" charset="0"/>
              </a:rPr>
              <a:t> q</a:t>
            </a:r>
            <a:r>
              <a:rPr lang="de-DE" altLang="en-US" sz="2400" i="1" baseline="30000" dirty="0">
                <a:ea typeface="Arial" charset="0"/>
                <a:cs typeface="Arial" charset="0"/>
              </a:rPr>
              <a:t>-1</a:t>
            </a:r>
            <a:r>
              <a:rPr lang="de-DE" altLang="en-US" sz="2400" i="1" dirty="0">
                <a:ea typeface="Arial" charset="0"/>
                <a:cs typeface="Arial" charset="0"/>
              </a:rPr>
              <a:t> </a:t>
            </a:r>
            <a:r>
              <a:rPr lang="de-DE" altLang="en-US" sz="2400" i="1" dirty="0" err="1">
                <a:ea typeface="Arial" charset="0"/>
                <a:cs typeface="Arial" charset="0"/>
              </a:rPr>
              <a:t>mod</a:t>
            </a:r>
            <a:r>
              <a:rPr lang="de-DE" altLang="en-US" sz="2400" i="1" dirty="0">
                <a:ea typeface="Arial" charset="0"/>
                <a:cs typeface="Arial" charset="0"/>
              </a:rPr>
              <a:t> p      </a:t>
            </a:r>
            <a:r>
              <a:rPr lang="de-DE" altLang="en-US" sz="2400" dirty="0" err="1">
                <a:ea typeface="Arial" charset="0"/>
                <a:cs typeface="Arial" charset="0"/>
              </a:rPr>
              <a:t>and</a:t>
            </a:r>
            <a:r>
              <a:rPr lang="de-DE" altLang="en-US" sz="2400" i="1" dirty="0">
                <a:ea typeface="Arial" charset="0"/>
                <a:cs typeface="Arial" charset="0"/>
              </a:rPr>
              <a:t>      </a:t>
            </a:r>
            <a:r>
              <a:rPr lang="de-DE" altLang="en-US" sz="2400" i="1" dirty="0" err="1">
                <a:ea typeface="Arial" charset="0"/>
                <a:cs typeface="Arial" charset="0"/>
              </a:rPr>
              <a:t>c</a:t>
            </a:r>
            <a:r>
              <a:rPr lang="de-DE" altLang="en-US" sz="2400" i="1" baseline="-25000" dirty="0" err="1">
                <a:ea typeface="Arial" charset="0"/>
                <a:cs typeface="Arial" charset="0"/>
              </a:rPr>
              <a:t>q</a:t>
            </a:r>
            <a:r>
              <a:rPr lang="de-DE" altLang="en-US" sz="2400" i="1" dirty="0">
                <a:ea typeface="Arial" charset="0"/>
                <a:cs typeface="Arial" charset="0"/>
              </a:rPr>
              <a:t> </a:t>
            </a:r>
            <a:r>
              <a:rPr lang="sv-SE" altLang="en-US" sz="2400" i="1" dirty="0">
                <a:ea typeface="Arial" charset="0"/>
                <a:cs typeface="Arial" charset="0"/>
              </a:rPr>
              <a:t>≡</a:t>
            </a:r>
            <a:r>
              <a:rPr lang="de-DE" altLang="en-US" sz="2400" i="1" dirty="0">
                <a:latin typeface="Times New Roman" charset="0"/>
              </a:rPr>
              <a:t> </a:t>
            </a:r>
            <a:r>
              <a:rPr lang="de-DE" altLang="en-US" sz="2400" i="1" dirty="0">
                <a:ea typeface="Arial" charset="0"/>
                <a:cs typeface="Arial" charset="0"/>
              </a:rPr>
              <a:t>p</a:t>
            </a:r>
            <a:r>
              <a:rPr lang="de-DE" altLang="en-US" sz="2400" i="1" baseline="30000" dirty="0">
                <a:ea typeface="Arial" charset="0"/>
                <a:cs typeface="Arial" charset="0"/>
              </a:rPr>
              <a:t>-1</a:t>
            </a:r>
            <a:r>
              <a:rPr lang="de-DE" altLang="en-US" sz="2400" i="1" dirty="0">
                <a:ea typeface="Arial" charset="0"/>
                <a:cs typeface="Arial" charset="0"/>
              </a:rPr>
              <a:t> </a:t>
            </a:r>
            <a:r>
              <a:rPr lang="de-DE" altLang="en-US" sz="2400" i="1" dirty="0" err="1">
                <a:ea typeface="Arial" charset="0"/>
                <a:cs typeface="Arial" charset="0"/>
              </a:rPr>
              <a:t>mod</a:t>
            </a:r>
            <a:r>
              <a:rPr lang="de-DE" altLang="en-US" sz="2400" i="1" dirty="0">
                <a:ea typeface="Arial" charset="0"/>
                <a:cs typeface="Arial" charset="0"/>
              </a:rPr>
              <a:t> </a:t>
            </a:r>
            <a:r>
              <a:rPr lang="de-DE" altLang="en-US" sz="2400" i="1" dirty="0" err="1">
                <a:ea typeface="Arial" charset="0"/>
                <a:cs typeface="Arial" charset="0"/>
              </a:rPr>
              <a:t>q</a:t>
            </a:r>
            <a:endParaRPr lang="de-DE" altLang="en-US" sz="2400" i="1" dirty="0"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Inverse transformation assembles </a:t>
            </a:r>
            <a:r>
              <a:rPr lang="en-US" altLang="en-US" sz="2400" i="1" dirty="0" err="1">
                <a:solidFill>
                  <a:srgbClr val="000000"/>
                </a:solidFill>
              </a:rPr>
              <a:t>y</a:t>
            </a:r>
            <a:r>
              <a:rPr lang="en-US" altLang="en-US" sz="2400" i="1" baseline="-25000" dirty="0" err="1">
                <a:solidFill>
                  <a:srgbClr val="000000"/>
                </a:solidFill>
              </a:rPr>
              <a:t>p</a:t>
            </a:r>
            <a:r>
              <a:rPr lang="en-US" altLang="en-US" sz="2400" i="1" dirty="0">
                <a:solidFill>
                  <a:srgbClr val="000000"/>
                </a:solidFill>
              </a:rPr>
              <a:t>, </a:t>
            </a:r>
            <a:r>
              <a:rPr lang="en-US" altLang="en-US" sz="2400" i="1" dirty="0" err="1">
                <a:solidFill>
                  <a:srgbClr val="000000"/>
                </a:solidFill>
              </a:rPr>
              <a:t>y</a:t>
            </a:r>
            <a:r>
              <a:rPr lang="en-US" altLang="en-US" sz="2400" i="1" baseline="-25000" dirty="0" err="1">
                <a:solidFill>
                  <a:srgbClr val="000000"/>
                </a:solidFill>
              </a:rPr>
              <a:t>q</a:t>
            </a:r>
            <a:r>
              <a:rPr lang="en-US" altLang="en-US" sz="2400" dirty="0">
                <a:solidFill>
                  <a:srgbClr val="000000"/>
                </a:solidFill>
              </a:rPr>
              <a:t> to the final result </a:t>
            </a:r>
            <a:r>
              <a:rPr lang="en-US" altLang="en-US" sz="2400" i="1" dirty="0">
                <a:solidFill>
                  <a:srgbClr val="000000"/>
                </a:solidFill>
              </a:rPr>
              <a:t>y mod n</a:t>
            </a:r>
            <a:r>
              <a:rPr lang="en-US" altLang="en-US" sz="2400" dirty="0">
                <a:solidFill>
                  <a:srgbClr val="000000"/>
                </a:solidFill>
              </a:rPr>
              <a:t> in the problem domain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altLang="en-US" sz="2400" i="1" dirty="0">
                <a:ea typeface="Arial" charset="0"/>
                <a:cs typeface="Arial" charset="0"/>
              </a:rPr>
              <a:t>			</a:t>
            </a:r>
            <a:r>
              <a:rPr lang="de-DE" altLang="en-US" sz="2400" i="1" dirty="0" err="1">
                <a:ea typeface="Arial" charset="0"/>
                <a:cs typeface="Arial" charset="0"/>
              </a:rPr>
              <a:t>y</a:t>
            </a:r>
            <a:r>
              <a:rPr lang="de-DE" altLang="en-US" sz="2400" i="1" dirty="0">
                <a:ea typeface="Arial" charset="0"/>
                <a:cs typeface="Arial" charset="0"/>
              </a:rPr>
              <a:t> </a:t>
            </a:r>
            <a:r>
              <a:rPr lang="sv-SE" altLang="en-US" sz="2400" i="1" dirty="0">
                <a:ea typeface="Arial" charset="0"/>
                <a:cs typeface="Arial" charset="0"/>
              </a:rPr>
              <a:t>≡</a:t>
            </a:r>
            <a:r>
              <a:rPr lang="de-DE" altLang="en-US" sz="2400" i="1" dirty="0">
                <a:ea typeface="Arial" charset="0"/>
                <a:cs typeface="Arial" charset="0"/>
              </a:rPr>
              <a:t> [ </a:t>
            </a:r>
            <a:r>
              <a:rPr lang="de-DE" altLang="en-US" sz="2400" i="1" dirty="0" err="1">
                <a:ea typeface="Arial" charset="0"/>
                <a:cs typeface="Arial" charset="0"/>
              </a:rPr>
              <a:t>q</a:t>
            </a:r>
            <a:r>
              <a:rPr lang="de-DE" altLang="en-US" sz="2400" i="1" dirty="0">
                <a:ea typeface="Arial" charset="0"/>
                <a:cs typeface="Arial" charset="0"/>
              </a:rPr>
              <a:t> * </a:t>
            </a:r>
            <a:r>
              <a:rPr lang="de-DE" altLang="en-US" sz="2400" i="1" dirty="0" err="1">
                <a:ea typeface="Arial" charset="0"/>
                <a:cs typeface="Arial" charset="0"/>
              </a:rPr>
              <a:t>c</a:t>
            </a:r>
            <a:r>
              <a:rPr lang="de-DE" altLang="en-US" sz="2400" i="1" baseline="-25000" dirty="0" err="1">
                <a:ea typeface="Arial" charset="0"/>
                <a:cs typeface="Arial" charset="0"/>
              </a:rPr>
              <a:t>p</a:t>
            </a:r>
            <a:r>
              <a:rPr lang="de-DE" altLang="en-US" sz="2400" i="1" baseline="-25000" dirty="0">
                <a:ea typeface="Arial" charset="0"/>
                <a:cs typeface="Arial" charset="0"/>
              </a:rPr>
              <a:t> </a:t>
            </a:r>
            <a:r>
              <a:rPr lang="de-DE" altLang="en-US" sz="2400" i="1" dirty="0">
                <a:ea typeface="Arial" charset="0"/>
                <a:cs typeface="Arial" charset="0"/>
              </a:rPr>
              <a:t>] * </a:t>
            </a:r>
            <a:r>
              <a:rPr lang="de-DE" altLang="en-US" sz="2400" i="1" dirty="0" err="1">
                <a:ea typeface="Arial" charset="0"/>
                <a:cs typeface="Arial" charset="0"/>
              </a:rPr>
              <a:t>y</a:t>
            </a:r>
            <a:r>
              <a:rPr lang="de-DE" altLang="en-US" sz="2400" i="1" baseline="-25000" dirty="0" err="1">
                <a:ea typeface="Arial" charset="0"/>
                <a:cs typeface="Arial" charset="0"/>
              </a:rPr>
              <a:t>p</a:t>
            </a:r>
            <a:r>
              <a:rPr lang="de-DE" altLang="en-US" sz="2400" i="1" dirty="0">
                <a:ea typeface="Arial" charset="0"/>
                <a:cs typeface="Arial" charset="0"/>
              </a:rPr>
              <a:t> + [ p * </a:t>
            </a:r>
            <a:r>
              <a:rPr lang="de-DE" altLang="en-US" sz="2400" i="1" dirty="0" err="1">
                <a:ea typeface="Arial" charset="0"/>
                <a:cs typeface="Arial" charset="0"/>
              </a:rPr>
              <a:t>c</a:t>
            </a:r>
            <a:r>
              <a:rPr lang="de-DE" altLang="en-US" sz="2400" i="1" baseline="-25000" dirty="0" err="1">
                <a:ea typeface="Arial" charset="0"/>
                <a:cs typeface="Arial" charset="0"/>
              </a:rPr>
              <a:t>q</a:t>
            </a:r>
            <a:r>
              <a:rPr lang="de-DE" altLang="en-US" sz="2400" i="1" baseline="-25000" dirty="0">
                <a:ea typeface="Arial" charset="0"/>
                <a:cs typeface="Arial" charset="0"/>
              </a:rPr>
              <a:t> </a:t>
            </a:r>
            <a:r>
              <a:rPr lang="de-DE" altLang="en-US" sz="2400" i="1" dirty="0">
                <a:ea typeface="Arial" charset="0"/>
                <a:cs typeface="Arial" charset="0"/>
              </a:rPr>
              <a:t>] * </a:t>
            </a:r>
            <a:r>
              <a:rPr lang="de-DE" altLang="en-US" sz="2400" i="1" dirty="0" err="1">
                <a:ea typeface="Arial" charset="0"/>
                <a:cs typeface="Arial" charset="0"/>
              </a:rPr>
              <a:t>y</a:t>
            </a:r>
            <a:r>
              <a:rPr lang="de-DE" altLang="en-US" sz="2400" i="1" baseline="-25000" dirty="0" err="1">
                <a:ea typeface="Arial" charset="0"/>
                <a:cs typeface="Arial" charset="0"/>
              </a:rPr>
              <a:t>q</a:t>
            </a:r>
            <a:r>
              <a:rPr lang="de-DE" altLang="en-US" sz="2400" i="1" dirty="0">
                <a:ea typeface="Arial" charset="0"/>
                <a:cs typeface="Arial" charset="0"/>
              </a:rPr>
              <a:t> </a:t>
            </a:r>
            <a:r>
              <a:rPr lang="de-DE" altLang="en-US" sz="2400" i="1" dirty="0" err="1">
                <a:ea typeface="Arial" charset="0"/>
                <a:cs typeface="Arial" charset="0"/>
              </a:rPr>
              <a:t>mod</a:t>
            </a:r>
            <a:r>
              <a:rPr lang="de-DE" altLang="en-US" sz="2400" i="1" dirty="0">
                <a:ea typeface="Arial" charset="0"/>
                <a:cs typeface="Arial" charset="0"/>
              </a:rPr>
              <a:t> </a:t>
            </a:r>
            <a:r>
              <a:rPr lang="de-DE" altLang="en-US" sz="2400" i="1" dirty="0" err="1">
                <a:ea typeface="Arial" charset="0"/>
                <a:cs typeface="Arial" charset="0"/>
              </a:rPr>
              <a:t>n</a:t>
            </a:r>
            <a:endParaRPr lang="de-DE" altLang="en-US" sz="2400" i="1" dirty="0"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The primes </a:t>
            </a:r>
            <a:r>
              <a:rPr lang="en-US" altLang="en-US" sz="2400" i="1" dirty="0">
                <a:solidFill>
                  <a:srgbClr val="000000"/>
                </a:solidFill>
              </a:rPr>
              <a:t>p</a:t>
            </a:r>
            <a:r>
              <a:rPr lang="en-US" altLang="en-US" sz="2400" dirty="0">
                <a:solidFill>
                  <a:srgbClr val="000000"/>
                </a:solidFill>
              </a:rPr>
              <a:t> and </a:t>
            </a:r>
            <a:r>
              <a:rPr lang="en-US" altLang="en-US" sz="2400" i="1" dirty="0">
                <a:solidFill>
                  <a:srgbClr val="000000"/>
                </a:solidFill>
              </a:rPr>
              <a:t>q</a:t>
            </a:r>
            <a:r>
              <a:rPr lang="en-US" altLang="en-US" sz="2400" dirty="0">
                <a:solidFill>
                  <a:srgbClr val="000000"/>
                </a:solidFill>
              </a:rPr>
              <a:t> typically change infrequently, therefore the cost of inversion can be neglected because the two </a:t>
            </a:r>
            <a:r>
              <a:rPr lang="en-US" altLang="en-US" sz="2400" dirty="0" err="1">
                <a:solidFill>
                  <a:srgbClr val="000000"/>
                </a:solidFill>
              </a:rPr>
              <a:t>expresssions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		</a:t>
            </a:r>
            <a:r>
              <a:rPr lang="de-DE" altLang="en-US" sz="2400" i="1" dirty="0">
                <a:ea typeface="Arial" charset="0"/>
                <a:cs typeface="Arial" charset="0"/>
              </a:rPr>
              <a:t>[ </a:t>
            </a:r>
            <a:r>
              <a:rPr lang="de-DE" altLang="en-US" sz="2400" i="1" dirty="0" err="1">
                <a:ea typeface="Arial" charset="0"/>
                <a:cs typeface="Arial" charset="0"/>
              </a:rPr>
              <a:t>q</a:t>
            </a:r>
            <a:r>
              <a:rPr lang="de-DE" altLang="en-US" sz="2400" i="1" dirty="0">
                <a:ea typeface="Arial" charset="0"/>
                <a:cs typeface="Arial" charset="0"/>
              </a:rPr>
              <a:t> * </a:t>
            </a:r>
            <a:r>
              <a:rPr lang="de-DE" altLang="en-US" sz="2400" i="1" dirty="0" err="1">
                <a:ea typeface="Arial" charset="0"/>
                <a:cs typeface="Arial" charset="0"/>
              </a:rPr>
              <a:t>c</a:t>
            </a:r>
            <a:r>
              <a:rPr lang="de-DE" altLang="en-US" sz="2400" i="1" baseline="-25000" dirty="0" err="1">
                <a:ea typeface="Arial" charset="0"/>
                <a:cs typeface="Arial" charset="0"/>
              </a:rPr>
              <a:t>p</a:t>
            </a:r>
            <a:r>
              <a:rPr lang="de-DE" altLang="en-US" sz="2400" i="1" baseline="-25000" dirty="0">
                <a:ea typeface="Arial" charset="0"/>
                <a:cs typeface="Arial" charset="0"/>
              </a:rPr>
              <a:t> </a:t>
            </a:r>
            <a:r>
              <a:rPr lang="de-DE" altLang="en-US" sz="2400" i="1" dirty="0">
                <a:ea typeface="Arial" charset="0"/>
                <a:cs typeface="Arial" charset="0"/>
              </a:rPr>
              <a:t>]  </a:t>
            </a:r>
            <a:r>
              <a:rPr lang="en-US" altLang="en-US" sz="2400" dirty="0">
                <a:solidFill>
                  <a:srgbClr val="000000"/>
                </a:solidFill>
              </a:rPr>
              <a:t>and </a:t>
            </a:r>
            <a:r>
              <a:rPr lang="de-DE" altLang="en-US" sz="2400" i="1" dirty="0">
                <a:ea typeface="Arial" charset="0"/>
                <a:cs typeface="Arial" charset="0"/>
              </a:rPr>
              <a:t>[ p * </a:t>
            </a:r>
            <a:r>
              <a:rPr lang="de-DE" altLang="en-US" sz="2400" i="1" dirty="0" err="1">
                <a:ea typeface="Arial" charset="0"/>
                <a:cs typeface="Arial" charset="0"/>
              </a:rPr>
              <a:t>c</a:t>
            </a:r>
            <a:r>
              <a:rPr lang="de-DE" altLang="en-US" sz="2400" i="1" baseline="-25000" dirty="0" err="1">
                <a:ea typeface="Arial" charset="0"/>
                <a:cs typeface="Arial" charset="0"/>
              </a:rPr>
              <a:t>q</a:t>
            </a:r>
            <a:r>
              <a:rPr lang="de-DE" altLang="en-US" sz="2400" i="1" baseline="-25000" dirty="0">
                <a:ea typeface="Arial" charset="0"/>
                <a:cs typeface="Arial" charset="0"/>
              </a:rPr>
              <a:t> </a:t>
            </a:r>
            <a:r>
              <a:rPr lang="de-DE" altLang="en-US" sz="2400" i="1" dirty="0">
                <a:ea typeface="Arial" charset="0"/>
                <a:cs typeface="Arial" charset="0"/>
              </a:rPr>
              <a:t>]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can be precomputed and 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067"/>
            <a:ext cx="8229600" cy="49795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 = 11, q = 13, n = p*q = 143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Symbol" charset="2"/>
                <a:ea typeface="Symbol" charset="2"/>
                <a:cs typeface="Symbol" charset="2"/>
              </a:rPr>
              <a:t>F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(n) = (p-1)*(q-1) = 120, e = 7, d = e</a:t>
            </a:r>
            <a:r>
              <a:rPr lang="en-US" sz="2400" baseline="30000" dirty="0" smtClean="0">
                <a:latin typeface="Arial" charset="0"/>
                <a:ea typeface="Arial" charset="0"/>
                <a:cs typeface="Arial" charset="0"/>
              </a:rPr>
              <a:t>-1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=103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y = 15 and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y</a:t>
            </a:r>
            <a:r>
              <a:rPr lang="en-US" sz="2400" baseline="30000" dirty="0" err="1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= 15</a:t>
            </a:r>
            <a:r>
              <a:rPr lang="en-US" sz="2400" baseline="30000" dirty="0" smtClean="0">
                <a:latin typeface="Arial" charset="0"/>
                <a:ea typeface="Arial" charset="0"/>
                <a:cs typeface="Arial" charset="0"/>
              </a:rPr>
              <a:t>103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mod 143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Step 1: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y</a:t>
            </a:r>
            <a:r>
              <a:rPr lang="en-US" sz="2400" baseline="-250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≡ 15 ≡ 4 mod 11,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y</a:t>
            </a:r>
            <a:r>
              <a:rPr lang="en-US" sz="2400" baseline="-25000" dirty="0" err="1" smtClean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≡ 15 ≡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2 mod 13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Step 2: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2400" baseline="-250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≡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103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≡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3 mod 10,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altLang="zh-CN" sz="2400" baseline="-25000" dirty="0" err="1" smtClean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≡ 103 ≡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7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mod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Step 3: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sz="2400" baseline="-250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≡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y</a:t>
            </a:r>
            <a:r>
              <a:rPr lang="en-US" sz="2400" baseline="-250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^d</a:t>
            </a:r>
            <a:r>
              <a:rPr lang="en-US" sz="2400" baseline="-250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= 4</a:t>
            </a:r>
            <a:r>
              <a:rPr lang="en-US" sz="2400" baseline="30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= 64 ≡ 9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mod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11,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		 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sz="2400" baseline="-25000" dirty="0" err="1" smtClean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≡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y</a:t>
            </a:r>
            <a:r>
              <a:rPr lang="en-US" sz="2400" baseline="-25000" dirty="0" err="1" smtClean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^d</a:t>
            </a:r>
            <a:r>
              <a:rPr lang="en-US" sz="2400" baseline="-25000" dirty="0" err="1" smtClean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400" baseline="30000" dirty="0" smtClean="0">
                <a:latin typeface="Arial" charset="0"/>
                <a:ea typeface="Arial" charset="0"/>
                <a:cs typeface="Arial" charset="0"/>
              </a:rPr>
              <a:t>7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128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≡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11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mod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Step 4: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2400" baseline="-250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= 13</a:t>
            </a:r>
            <a:r>
              <a:rPr lang="en-US" sz="2400" baseline="30000" dirty="0" smtClean="0">
                <a:latin typeface="Arial" charset="0"/>
                <a:ea typeface="Arial" charset="0"/>
                <a:cs typeface="Arial" charset="0"/>
              </a:rPr>
              <a:t>-1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≡ 6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mod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11,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2400" baseline="-25000" dirty="0" err="1" smtClean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11</a:t>
            </a:r>
            <a:r>
              <a:rPr lang="en-US" sz="2400" baseline="30000" dirty="0" smtClean="0">
                <a:latin typeface="Arial" charset="0"/>
                <a:ea typeface="Arial" charset="0"/>
                <a:cs typeface="Arial" charset="0"/>
              </a:rPr>
              <a:t>-1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≡ 6 mod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Thus, x ≡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qc</a:t>
            </a:r>
            <a:r>
              <a:rPr lang="en-US" altLang="zh-CN" sz="2400" baseline="-250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altLang="zh-CN" sz="2400" baseline="-250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 + (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pc</a:t>
            </a:r>
            <a:r>
              <a:rPr lang="en-US" altLang="zh-CN" sz="2400" baseline="-25000" dirty="0" err="1" smtClean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altLang="zh-CN" sz="2400" baseline="-25000" dirty="0" err="1" smtClean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 mod 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            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≡ (13*6)*9 + (11*6)*11 mod 143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           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≡ 1428 mod 143 ≡ 141 mod 143</a:t>
            </a:r>
            <a:endParaRPr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Complexity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CRT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832"/>
            <a:ext cx="8229600" cy="5026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We ignore the transformation and inverse transformation steps since their costs can be neglected under reasonable assumptions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Assuming that </a:t>
            </a:r>
            <a:r>
              <a:rPr lang="en-US" altLang="en-US" sz="2000" i="1" dirty="0">
                <a:solidFill>
                  <a:srgbClr val="000000"/>
                </a:solidFill>
              </a:rPr>
              <a:t>n</a:t>
            </a:r>
            <a:r>
              <a:rPr lang="en-US" altLang="en-US" sz="2000" dirty="0">
                <a:solidFill>
                  <a:srgbClr val="000000"/>
                </a:solidFill>
              </a:rPr>
              <a:t> has </a:t>
            </a:r>
            <a:r>
              <a:rPr lang="en-US" altLang="en-US" sz="2000" i="1" dirty="0">
                <a:solidFill>
                  <a:srgbClr val="000000"/>
                </a:solidFill>
              </a:rPr>
              <a:t>t+1</a:t>
            </a:r>
            <a:r>
              <a:rPr lang="en-US" altLang="en-US" sz="2000" dirty="0">
                <a:solidFill>
                  <a:srgbClr val="000000"/>
                </a:solidFill>
              </a:rPr>
              <a:t> bits, both </a:t>
            </a:r>
            <a:r>
              <a:rPr lang="en-US" altLang="en-US" sz="2000" i="1" dirty="0">
                <a:solidFill>
                  <a:srgbClr val="000000"/>
                </a:solidFill>
              </a:rPr>
              <a:t>p</a:t>
            </a:r>
            <a:r>
              <a:rPr lang="en-US" altLang="en-US" sz="2000" dirty="0">
                <a:solidFill>
                  <a:srgbClr val="000000"/>
                </a:solidFill>
              </a:rPr>
              <a:t> and </a:t>
            </a:r>
            <a:r>
              <a:rPr lang="en-US" altLang="en-US" sz="2000" i="1" dirty="0">
                <a:solidFill>
                  <a:srgbClr val="000000"/>
                </a:solidFill>
              </a:rPr>
              <a:t>q</a:t>
            </a:r>
            <a:r>
              <a:rPr lang="en-US" altLang="en-US" sz="2000" dirty="0">
                <a:solidFill>
                  <a:srgbClr val="000000"/>
                </a:solidFill>
              </a:rPr>
              <a:t> are about </a:t>
            </a:r>
            <a:r>
              <a:rPr lang="en-US" altLang="en-US" sz="2000" i="1" dirty="0">
                <a:solidFill>
                  <a:srgbClr val="000000"/>
                </a:solidFill>
              </a:rPr>
              <a:t>t/2</a:t>
            </a:r>
            <a:r>
              <a:rPr lang="en-US" altLang="en-US" sz="2000" dirty="0">
                <a:solidFill>
                  <a:srgbClr val="000000"/>
                </a:solidFill>
              </a:rPr>
              <a:t> bits long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 complexity is determined by the two exponentiations in the CRT domain. The operands are only </a:t>
            </a:r>
            <a:r>
              <a:rPr lang="en-US" altLang="en-US" sz="2000" i="1" dirty="0">
                <a:solidFill>
                  <a:srgbClr val="000000"/>
                </a:solidFill>
              </a:rPr>
              <a:t>t/2</a:t>
            </a:r>
            <a:r>
              <a:rPr lang="en-US" altLang="en-US" sz="2000" dirty="0">
                <a:solidFill>
                  <a:srgbClr val="000000"/>
                </a:solidFill>
              </a:rPr>
              <a:t> bits long. For the exponentiations we use the square-and-multiply algorithm: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>
                <a:solidFill>
                  <a:srgbClr val="000000"/>
                </a:solidFill>
              </a:rPr>
              <a:t># </a:t>
            </a:r>
            <a:r>
              <a:rPr lang="en-US" altLang="en-US" sz="1800" dirty="0" err="1">
                <a:solidFill>
                  <a:srgbClr val="000000"/>
                </a:solidFill>
              </a:rPr>
              <a:t>squarings</a:t>
            </a:r>
            <a:r>
              <a:rPr lang="en-US" altLang="en-US" sz="1800" dirty="0">
                <a:solidFill>
                  <a:srgbClr val="000000"/>
                </a:solidFill>
              </a:rPr>
              <a:t> (one exp.): </a:t>
            </a:r>
            <a:r>
              <a:rPr lang="en-US" altLang="en-US" sz="1800" i="1" dirty="0">
                <a:solidFill>
                  <a:srgbClr val="000000"/>
                </a:solidFill>
              </a:rPr>
              <a:t>#SQ = 0.5 t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>
                <a:solidFill>
                  <a:srgbClr val="000000"/>
                </a:solidFill>
              </a:rPr>
              <a:t># aver. multiplications (one exp.): #MUL = 0.25t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>
                <a:solidFill>
                  <a:srgbClr val="000000"/>
                </a:solidFill>
              </a:rPr>
              <a:t>Total complexity: </a:t>
            </a:r>
            <a:r>
              <a:rPr lang="en-US" altLang="en-US" sz="1800" i="1" dirty="0">
                <a:solidFill>
                  <a:srgbClr val="000000"/>
                </a:solidFill>
              </a:rPr>
              <a:t>2 * (#MUL + #SQ) = 1.5t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This looks the same as regular </a:t>
            </a:r>
            <a:r>
              <a:rPr lang="en-US" altLang="en-US" sz="2000" dirty="0" err="1">
                <a:solidFill>
                  <a:srgbClr val="000000"/>
                </a:solidFill>
              </a:rPr>
              <a:t>exponentations</a:t>
            </a:r>
            <a:r>
              <a:rPr lang="en-US" altLang="en-US" sz="2000" dirty="0">
                <a:solidFill>
                  <a:srgbClr val="000000"/>
                </a:solidFill>
              </a:rPr>
              <a:t>, but since the operands have half the bit length compared to regular exponent., each operation (i.e., </a:t>
            </a:r>
            <a:r>
              <a:rPr lang="en-US" altLang="en-US" sz="2000" dirty="0" err="1">
                <a:solidFill>
                  <a:srgbClr val="000000"/>
                </a:solidFill>
              </a:rPr>
              <a:t>multipl</a:t>
            </a:r>
            <a:r>
              <a:rPr lang="en-US" altLang="en-US" sz="2000" dirty="0">
                <a:solidFill>
                  <a:srgbClr val="000000"/>
                </a:solidFill>
              </a:rPr>
              <a:t>. and squaring) is 4 times faster!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Hence CRT is </a:t>
            </a:r>
            <a:r>
              <a:rPr lang="en-US" altLang="en-US" sz="2000" b="1" dirty="0">
                <a:solidFill>
                  <a:srgbClr val="FF0000"/>
                </a:solidFill>
              </a:rPr>
              <a:t>4 times</a:t>
            </a:r>
            <a:r>
              <a:rPr lang="en-US" altLang="en-US" sz="2000" dirty="0">
                <a:solidFill>
                  <a:srgbClr val="FF0000"/>
                </a:solidFill>
              </a:rPr>
              <a:t> faster than straightforward exponentiation</a:t>
            </a:r>
          </a:p>
          <a:p>
            <a:pPr>
              <a:lnSpc>
                <a:spcPct val="110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625"/>
              </a:spcBef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1185</Words>
  <Application>Microsoft Macintosh PowerPoint</Application>
  <PresentationFormat>On-screen Show (4:3)</PresentationFormat>
  <Paragraphs>207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Symbol</vt:lpstr>
      <vt:lpstr>Times New Roman</vt:lpstr>
      <vt:lpstr>宋体</vt:lpstr>
      <vt:lpstr>Arial</vt:lpstr>
      <vt:lpstr>Office Theme</vt:lpstr>
      <vt:lpstr>RSA_02</vt:lpstr>
      <vt:lpstr>PowerPoint Presentation</vt:lpstr>
      <vt:lpstr>Fast decryption with CRT</vt:lpstr>
      <vt:lpstr>Basic principle of CRT-based exponentiation</vt:lpstr>
      <vt:lpstr>CRT: Step 1 – Transformation</vt:lpstr>
      <vt:lpstr>CRT: Step 2 – Exponentiation</vt:lpstr>
      <vt:lpstr>CRT: Step 3 – Inverse Transformation</vt:lpstr>
      <vt:lpstr>CRT: Example</vt:lpstr>
      <vt:lpstr>Complexity of CRT</vt:lpstr>
      <vt:lpstr>Finding Large Primes</vt:lpstr>
      <vt:lpstr>Primality Tests</vt:lpstr>
      <vt:lpstr>Fermat Primality-Test</vt:lpstr>
      <vt:lpstr>Theorem for Miller-Rabin‘s test</vt:lpstr>
      <vt:lpstr>Miller-Rabin Primality-Test</vt:lpstr>
      <vt:lpstr>Attacks and Countermeasures (1)</vt:lpstr>
      <vt:lpstr>Attacks and Countermeasures (2)</vt:lpstr>
      <vt:lpstr>Attacks and Countermeasures (3)</vt:lpstr>
      <vt:lpstr>Lessons Learned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41</cp:revision>
  <dcterms:created xsi:type="dcterms:W3CDTF">2016-08-15T16:38:04Z</dcterms:created>
  <dcterms:modified xsi:type="dcterms:W3CDTF">2018-03-07T19:47:39Z</dcterms:modified>
</cp:coreProperties>
</file>