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81" r:id="rId4"/>
    <p:sldId id="283" r:id="rId5"/>
    <p:sldId id="282" r:id="rId6"/>
    <p:sldId id="276" r:id="rId7"/>
    <p:sldId id="277" r:id="rId8"/>
    <p:sldId id="257" r:id="rId9"/>
    <p:sldId id="258" r:id="rId10"/>
    <p:sldId id="259" r:id="rId11"/>
    <p:sldId id="260" r:id="rId12"/>
    <p:sldId id="285" r:id="rId13"/>
    <p:sldId id="274" r:id="rId14"/>
    <p:sldId id="275" r:id="rId15"/>
    <p:sldId id="268" r:id="rId16"/>
    <p:sldId id="269" r:id="rId17"/>
    <p:sldId id="270" r:id="rId18"/>
    <p:sldId id="286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13"/>
    <p:restoredTop sz="94679"/>
  </p:normalViewPr>
  <p:slideViewPr>
    <p:cSldViewPr snapToGrid="0" snapToObjects="1">
      <p:cViewPr varScale="1">
        <p:scale>
          <a:sx n="93" d="100"/>
          <a:sy n="93" d="100"/>
        </p:scale>
        <p:origin x="22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A415-EA05-4646-B0D8-876B3F9D7BF4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8CAD-C561-164C-9A1B-5D0346B1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48CAD-C561-164C-9A1B-5D0346B13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75B7-4B4C-4845-9E02-33038492DCBA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C7E4-BE66-E34F-A394-C00622345610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8777-756F-C94A-AA72-9F26377B213A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1949-D79D-3942-A706-1BF019816926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38D2-3666-4B4C-A1D8-C620C4E90945}" type="datetime1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46AE-413B-1549-AEA8-4C51C9F74B35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D6E6-3388-654E-AAB5-2BD0BEE4176E}" type="datetime1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9EDC-E43D-F747-ABE4-8A388BBB1896}" type="datetime1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F857-B1CD-E342-AD9F-99E483C33DF7}" type="datetime1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0BD-FCA2-FD46-BE5A-3ECF2C67344A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C890-19A4-084C-9EF6-3608A0AA025D}" type="datetime1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6E6E5F2-D50A-4B45-A731-4E2F6ADC6933}" type="datetime1">
              <a:rPr lang="en-US" smtClean="0"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02D915-7B4A-F24A-BD98-9A59DE02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Discrete</a:t>
            </a:r>
            <a:r>
              <a:rPr lang="zh-CN" altLang="en-US" sz="4000" dirty="0" smtClean="0"/>
              <a:t> </a:t>
            </a:r>
            <a:r>
              <a:rPr lang="en-US" sz="4000" dirty="0" smtClean="0"/>
              <a:t>Logarithm</a:t>
            </a:r>
            <a:endParaRPr lang="en-US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7E4F139-6E7A-9D4D-999B-9CDB413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Diffie–Hellman Key </a:t>
            </a:r>
            <a:r>
              <a:rPr lang="de-DE" altLang="en-US" dirty="0" smtClean="0"/>
              <a:t>Exchange:</a:t>
            </a:r>
            <a:br>
              <a:rPr lang="de-DE" altLang="en-US" dirty="0" smtClean="0"/>
            </a:br>
            <a:r>
              <a:rPr lang="de-DE" altLang="en-US" dirty="0" err="1" smtClean="0"/>
              <a:t>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1766" y="1355379"/>
            <a:ext cx="4286250" cy="642937"/>
          </a:xfrm>
        </p:spPr>
        <p:txBody>
          <a:bodyPr/>
          <a:lstStyle/>
          <a:p>
            <a:pPr marL="342900" indent="-342900" algn="ctr">
              <a:lnSpc>
                <a:spcPct val="90000"/>
              </a:lnSpc>
              <a:buFontTx/>
              <a:buNone/>
            </a:pPr>
            <a:r>
              <a:rPr lang="de-DE" altLang="en-US" sz="2400">
                <a:solidFill>
                  <a:schemeClr val="tx2"/>
                </a:solidFill>
              </a:rPr>
              <a:t>Alice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820891" y="1353528"/>
            <a:ext cx="4429125" cy="32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de-DE" altLang="en-US" sz="2400" smtClean="0">
                <a:solidFill>
                  <a:schemeClr val="tx2"/>
                </a:solidFill>
              </a:rPr>
              <a:t>Bob</a:t>
            </a:r>
            <a:endParaRPr lang="de-DE" altLang="en-US" sz="2400">
              <a:solidFill>
                <a:schemeClr val="tx2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458816" y="3154845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3458816" y="3764445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V="1">
            <a:off x="391766" y="5136045"/>
            <a:ext cx="8429625" cy="254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3535016" y="6137967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56841" y="1783245"/>
            <a:ext cx="331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</a:t>
            </a:r>
            <a:r>
              <a:rPr lang="de-DE" altLang="en-US" dirty="0" err="1"/>
              <a:t>random</a:t>
            </a:r>
            <a:r>
              <a:rPr lang="de-DE" altLang="en-US" dirty="0"/>
              <a:t> private </a:t>
            </a:r>
            <a:r>
              <a:rPr lang="de-DE" altLang="en-US" dirty="0" err="1"/>
              <a:t>key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prA</a:t>
            </a:r>
            <a:r>
              <a:rPr lang="de-DE" altLang="en-US" i="1" dirty="0"/>
              <a:t>=a </a:t>
            </a:r>
            <a:r>
              <a:rPr lang="en-US" altLang="en-US" dirty="0"/>
              <a:t>∈</a:t>
            </a:r>
            <a:r>
              <a:rPr lang="de-DE" altLang="en-US" dirty="0"/>
              <a:t>{1,2,…,</a:t>
            </a:r>
            <a:r>
              <a:rPr lang="de-DE" altLang="en-US" i="1" dirty="0"/>
              <a:t>p</a:t>
            </a:r>
            <a:r>
              <a:rPr lang="de-DE" altLang="en-US" dirty="0"/>
              <a:t>-1}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757516" y="1783245"/>
            <a:ext cx="331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</a:t>
            </a:r>
            <a:r>
              <a:rPr lang="de-DE" altLang="en-US" dirty="0" err="1"/>
              <a:t>random</a:t>
            </a:r>
            <a:r>
              <a:rPr lang="de-DE" altLang="en-US" dirty="0"/>
              <a:t> private </a:t>
            </a:r>
            <a:r>
              <a:rPr lang="de-DE" altLang="en-US" dirty="0" err="1"/>
              <a:t>key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prB</a:t>
            </a:r>
            <a:r>
              <a:rPr lang="de-DE" altLang="en-US" i="1" dirty="0"/>
              <a:t>=b </a:t>
            </a:r>
            <a:r>
              <a:rPr lang="en-US" altLang="en-US" dirty="0"/>
              <a:t>∈</a:t>
            </a:r>
            <a:r>
              <a:rPr lang="de-DE" altLang="en-US" dirty="0"/>
              <a:t> {1,2,…,</a:t>
            </a:r>
            <a:r>
              <a:rPr lang="de-DE" altLang="en-US" i="1" dirty="0"/>
              <a:t>p</a:t>
            </a:r>
            <a:r>
              <a:rPr lang="de-DE" altLang="en-US" dirty="0"/>
              <a:t>-1}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56841" y="2718283"/>
            <a:ext cx="356580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corresponding</a:t>
            </a:r>
            <a:r>
              <a:rPr lang="de-DE" altLang="en-US" dirty="0"/>
              <a:t> </a:t>
            </a:r>
            <a:r>
              <a:rPr lang="de-DE" altLang="en-US" dirty="0" err="1"/>
              <a:t>public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pubA</a:t>
            </a:r>
            <a:r>
              <a:rPr lang="de-DE" altLang="en-US" i="1" dirty="0"/>
              <a:t>= A = α</a:t>
            </a:r>
            <a:r>
              <a:rPr lang="de-DE" altLang="en-US" i="1" baseline="30000" dirty="0"/>
              <a:t>a</a:t>
            </a:r>
            <a:r>
              <a:rPr lang="de-DE" altLang="en-US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5658676" y="3294545"/>
            <a:ext cx="34782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correspondig</a:t>
            </a:r>
            <a:r>
              <a:rPr lang="de-DE" altLang="en-US" dirty="0"/>
              <a:t> </a:t>
            </a:r>
            <a:r>
              <a:rPr lang="de-DE" altLang="en-US" dirty="0" err="1"/>
              <a:t>public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pubB</a:t>
            </a:r>
            <a:r>
              <a:rPr lang="de-DE" altLang="en-US" i="1" dirty="0"/>
              <a:t>= B = α</a:t>
            </a:r>
            <a:r>
              <a:rPr lang="de-DE" altLang="en-US" i="1" baseline="30000" dirty="0"/>
              <a:t>b</a:t>
            </a:r>
            <a:r>
              <a:rPr lang="de-DE" altLang="en-US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356841" y="4159733"/>
            <a:ext cx="32400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common</a:t>
            </a:r>
            <a:r>
              <a:rPr lang="de-DE" altLang="en-US" dirty="0"/>
              <a:t> </a:t>
            </a:r>
            <a:r>
              <a:rPr lang="de-DE" altLang="en-US" dirty="0" err="1"/>
              <a:t>secret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AB</a:t>
            </a:r>
            <a:r>
              <a:rPr lang="de-DE" altLang="en-US" i="1" dirty="0"/>
              <a:t> = </a:t>
            </a:r>
            <a:r>
              <a:rPr lang="de-DE" altLang="en-US" i="1" dirty="0" err="1"/>
              <a:t>B</a:t>
            </a:r>
            <a:r>
              <a:rPr lang="de-DE" altLang="en-US" i="1" baseline="30000" dirty="0" err="1"/>
              <a:t>a</a:t>
            </a:r>
            <a:r>
              <a:rPr lang="de-DE" altLang="en-US" dirty="0"/>
              <a:t> = (</a:t>
            </a:r>
            <a:r>
              <a:rPr lang="de-DE" altLang="en-US" i="1" dirty="0"/>
              <a:t>α</a:t>
            </a:r>
            <a:r>
              <a:rPr lang="de-DE" altLang="en-US" i="1" baseline="30000" dirty="0"/>
              <a:t>a</a:t>
            </a:r>
            <a:r>
              <a:rPr lang="de-DE" altLang="en-US" dirty="0"/>
              <a:t>)</a:t>
            </a:r>
            <a:r>
              <a:rPr lang="de-DE" altLang="en-US" baseline="30000" dirty="0"/>
              <a:t>b</a:t>
            </a:r>
            <a:r>
              <a:rPr lang="de-DE" altLang="en-US" baseline="12000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5757516" y="4159733"/>
            <a:ext cx="32400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common</a:t>
            </a:r>
            <a:r>
              <a:rPr lang="de-DE" altLang="en-US" dirty="0"/>
              <a:t> </a:t>
            </a:r>
            <a:r>
              <a:rPr lang="de-DE" altLang="en-US" dirty="0" err="1"/>
              <a:t>secret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/>
              <a:t>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AB</a:t>
            </a:r>
            <a:r>
              <a:rPr lang="de-DE" altLang="en-US" i="1" dirty="0"/>
              <a:t> = A</a:t>
            </a:r>
            <a:r>
              <a:rPr lang="de-DE" altLang="en-US" i="1" baseline="30000" dirty="0"/>
              <a:t>b</a:t>
            </a:r>
            <a:r>
              <a:rPr lang="de-DE" altLang="en-US" dirty="0"/>
              <a:t> = (</a:t>
            </a:r>
            <a:r>
              <a:rPr lang="de-DE" altLang="en-US" i="1" dirty="0"/>
              <a:t>α</a:t>
            </a:r>
            <a:r>
              <a:rPr lang="de-DE" altLang="en-US" i="1" baseline="30000" dirty="0"/>
              <a:t>b</a:t>
            </a:r>
            <a:r>
              <a:rPr lang="de-DE" altLang="en-US" dirty="0"/>
              <a:t>)</a:t>
            </a:r>
            <a:r>
              <a:rPr lang="de-DE" altLang="en-US" baseline="30000" dirty="0"/>
              <a:t>a</a:t>
            </a:r>
            <a:r>
              <a:rPr lang="de-DE" altLang="en-US" baseline="12000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4317654" y="2791308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/>
              <a:t>A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4317654" y="3439008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/>
              <a:t>B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4390679" y="5788717"/>
            <a:ext cx="18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/>
              <a:t>y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1149004" y="5931592"/>
            <a:ext cx="1655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 dirty="0" err="1"/>
              <a:t>y</a:t>
            </a:r>
            <a:r>
              <a:rPr lang="de-DE" altLang="en-US" sz="2000" i="1" dirty="0"/>
              <a:t> = </a:t>
            </a:r>
            <a:r>
              <a:rPr lang="de-DE" altLang="en-US" sz="2000" i="1" dirty="0" err="1"/>
              <a:t>AES</a:t>
            </a:r>
            <a:r>
              <a:rPr lang="de-DE" altLang="en-US" sz="2000" i="1" baseline="-25000" dirty="0" err="1"/>
              <a:t>kAB</a:t>
            </a:r>
            <a:r>
              <a:rPr lang="de-DE" altLang="en-US" sz="2000" i="1" dirty="0"/>
              <a:t>(x)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622704" y="5931592"/>
            <a:ext cx="227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 dirty="0"/>
              <a:t>x = AES</a:t>
            </a:r>
            <a:r>
              <a:rPr lang="de-DE" altLang="en-US" sz="2000" i="1" baseline="30000" dirty="0"/>
              <a:t>-1</a:t>
            </a:r>
            <a:r>
              <a:rPr lang="de-DE" altLang="en-US" sz="2000" i="1" baseline="-25000" dirty="0"/>
              <a:t>kAB</a:t>
            </a:r>
            <a:r>
              <a:rPr lang="de-DE" altLang="en-US" sz="2000" i="1" dirty="0"/>
              <a:t>(</a:t>
            </a:r>
            <a:r>
              <a:rPr lang="de-DE" altLang="en-US" sz="2000" i="1" dirty="0" err="1"/>
              <a:t>y</a:t>
            </a:r>
            <a:r>
              <a:rPr lang="de-DE" altLang="en-US" sz="2000" i="1" dirty="0"/>
              <a:t>)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320329" y="5333105"/>
            <a:ext cx="36023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We</a:t>
            </a:r>
            <a:r>
              <a:rPr lang="de-DE" altLang="en-US" dirty="0"/>
              <a:t> </a:t>
            </a:r>
            <a:r>
              <a:rPr lang="de-DE" altLang="en-US" dirty="0" err="1"/>
              <a:t>can</a:t>
            </a:r>
            <a:r>
              <a:rPr lang="de-DE" altLang="en-US" dirty="0"/>
              <a:t> </a:t>
            </a:r>
            <a:r>
              <a:rPr lang="de-DE" altLang="en-US" dirty="0" err="1"/>
              <a:t>now</a:t>
            </a:r>
            <a:r>
              <a:rPr lang="de-DE" altLang="en-US" dirty="0"/>
              <a:t> </a:t>
            </a:r>
            <a:r>
              <a:rPr lang="de-DE" altLang="en-US" dirty="0" err="1"/>
              <a:t>use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joint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> </a:t>
            </a:r>
            <a:r>
              <a:rPr lang="de-DE" altLang="en-US" dirty="0" err="1"/>
              <a:t>k</a:t>
            </a:r>
            <a:r>
              <a:rPr lang="de-DE" altLang="en-US" baseline="-25000" dirty="0" err="1"/>
              <a:t>AB</a:t>
            </a:r>
            <a:r>
              <a:rPr lang="de-DE" altLang="en-US" dirty="0"/>
              <a:t> </a:t>
            </a:r>
            <a:r>
              <a:rPr lang="de-DE" altLang="en-US" dirty="0" err="1"/>
              <a:t>for</a:t>
            </a:r>
            <a:r>
              <a:rPr lang="de-DE" altLang="en-US" dirty="0"/>
              <a:t> </a:t>
            </a:r>
            <a:r>
              <a:rPr lang="de-DE" altLang="en-US" dirty="0" err="1"/>
              <a:t>encryption</a:t>
            </a:r>
            <a:r>
              <a:rPr lang="de-DE" altLang="en-US" dirty="0"/>
              <a:t>, e.g., </a:t>
            </a:r>
            <a:r>
              <a:rPr lang="de-DE" altLang="en-US" dirty="0" err="1"/>
              <a:t>with</a:t>
            </a:r>
            <a:r>
              <a:rPr lang="de-DE" altLang="en-US" dirty="0"/>
              <a:t> AES</a:t>
            </a:r>
            <a:endParaRPr lang="de-DE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7746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Diffie–Hellman Key Exchange: </a:t>
            </a:r>
            <a:r>
              <a:rPr lang="de-DE" altLang="en-US" dirty="0" err="1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5506" y="1773656"/>
            <a:ext cx="4286250" cy="642937"/>
          </a:xfrm>
        </p:spPr>
        <p:txBody>
          <a:bodyPr/>
          <a:lstStyle/>
          <a:p>
            <a:pPr marL="342900" indent="-342900" algn="ctr">
              <a:lnSpc>
                <a:spcPct val="90000"/>
              </a:lnSpc>
              <a:buFontTx/>
              <a:buNone/>
            </a:pPr>
            <a:r>
              <a:rPr lang="de-DE" altLang="en-US" sz="2400">
                <a:solidFill>
                  <a:schemeClr val="tx2"/>
                </a:solidFill>
              </a:rPr>
              <a:t>Alice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714875" y="1832394"/>
            <a:ext cx="4429125" cy="32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de-DE" altLang="en-US" sz="2400" smtClean="0">
                <a:solidFill>
                  <a:schemeClr val="tx2"/>
                </a:solidFill>
              </a:rPr>
              <a:t>Bob</a:t>
            </a:r>
            <a:endParaRPr lang="de-DE" altLang="en-US" sz="2400">
              <a:solidFill>
                <a:schemeClr val="tx2"/>
              </a:solidFill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392556" y="3705643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3392556" y="4315243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90581" y="2334043"/>
            <a:ext cx="331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</a:t>
            </a:r>
            <a:r>
              <a:rPr lang="de-DE" altLang="en-US" dirty="0" err="1"/>
              <a:t>random</a:t>
            </a:r>
            <a:r>
              <a:rPr lang="de-DE" altLang="en-US" dirty="0"/>
              <a:t> private </a:t>
            </a:r>
            <a:r>
              <a:rPr lang="de-DE" altLang="en-US" dirty="0" err="1"/>
              <a:t>key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prA</a:t>
            </a:r>
            <a:r>
              <a:rPr lang="de-DE" altLang="en-US" i="1" dirty="0"/>
              <a:t>= a = 5</a:t>
            </a:r>
            <a:endParaRPr lang="de-DE" altLang="en-US" dirty="0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5691256" y="2334043"/>
            <a:ext cx="33131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</a:t>
            </a:r>
            <a:r>
              <a:rPr lang="de-DE" altLang="en-US" dirty="0" err="1"/>
              <a:t>random</a:t>
            </a:r>
            <a:r>
              <a:rPr lang="de-DE" altLang="en-US" dirty="0"/>
              <a:t> private </a:t>
            </a:r>
            <a:r>
              <a:rPr lang="de-DE" altLang="en-US" dirty="0" err="1"/>
              <a:t>key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prB</a:t>
            </a:r>
            <a:r>
              <a:rPr lang="de-DE" altLang="en-US" i="1" dirty="0"/>
              <a:t>=b =</a:t>
            </a:r>
            <a:r>
              <a:rPr lang="de-DE" altLang="en-US" dirty="0"/>
              <a:t> 12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90580" y="3269081"/>
            <a:ext cx="35260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corresponding</a:t>
            </a:r>
            <a:r>
              <a:rPr lang="de-DE" altLang="en-US" dirty="0"/>
              <a:t> </a:t>
            </a:r>
            <a:r>
              <a:rPr lang="de-DE" altLang="en-US" dirty="0" err="1"/>
              <a:t>public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pubA</a:t>
            </a:r>
            <a:r>
              <a:rPr lang="de-DE" altLang="en-US" i="1" dirty="0"/>
              <a:t>= A = 2</a:t>
            </a:r>
            <a:r>
              <a:rPr lang="de-DE" altLang="en-US" i="1" baseline="30000" dirty="0"/>
              <a:t>5</a:t>
            </a:r>
            <a:r>
              <a:rPr lang="de-DE" altLang="en-US" dirty="0"/>
              <a:t> = 3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29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5624995" y="3845343"/>
            <a:ext cx="345274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correspondig</a:t>
            </a:r>
            <a:r>
              <a:rPr lang="de-DE" altLang="en-US" dirty="0"/>
              <a:t> </a:t>
            </a:r>
            <a:r>
              <a:rPr lang="de-DE" altLang="en-US" dirty="0" err="1"/>
              <a:t>public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pubB</a:t>
            </a:r>
            <a:r>
              <a:rPr lang="de-DE" altLang="en-US" i="1" dirty="0"/>
              <a:t>= B = 2</a:t>
            </a:r>
            <a:r>
              <a:rPr lang="de-DE" altLang="en-US" i="1" baseline="30000" dirty="0"/>
              <a:t>12</a:t>
            </a:r>
            <a:r>
              <a:rPr lang="de-DE" altLang="en-US" dirty="0"/>
              <a:t> = 7 </a:t>
            </a:r>
            <a:r>
              <a:rPr lang="de-DE" altLang="en-US" dirty="0" err="1"/>
              <a:t>mod</a:t>
            </a:r>
            <a:r>
              <a:rPr lang="de-DE" altLang="en-US" dirty="0"/>
              <a:t> 29</a:t>
            </a:r>
            <a:endParaRPr lang="de-DE" altLang="en-US" i="1" dirty="0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90581" y="4591263"/>
            <a:ext cx="32400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common</a:t>
            </a:r>
            <a:r>
              <a:rPr lang="de-DE" altLang="en-US" dirty="0"/>
              <a:t> </a:t>
            </a:r>
            <a:r>
              <a:rPr lang="de-DE" altLang="en-US" dirty="0" err="1"/>
              <a:t>secret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 err="1"/>
              <a:t>k</a:t>
            </a:r>
            <a:r>
              <a:rPr lang="de-DE" altLang="en-US" i="1" baseline="-25000" dirty="0" err="1"/>
              <a:t>AB</a:t>
            </a:r>
            <a:r>
              <a:rPr lang="de-DE" altLang="en-US" i="1" dirty="0"/>
              <a:t> = </a:t>
            </a:r>
            <a:r>
              <a:rPr lang="de-DE" altLang="en-US" i="1" dirty="0" err="1"/>
              <a:t>B</a:t>
            </a:r>
            <a:r>
              <a:rPr lang="de-DE" altLang="en-US" i="1" baseline="30000" dirty="0" err="1"/>
              <a:t>a</a:t>
            </a:r>
            <a:r>
              <a:rPr lang="de-DE" altLang="en-US" dirty="0"/>
              <a:t> = 7</a:t>
            </a:r>
            <a:r>
              <a:rPr lang="de-DE" altLang="en-US" i="1" baseline="30000" dirty="0"/>
              <a:t>5</a:t>
            </a:r>
            <a:r>
              <a:rPr lang="de-DE" altLang="en-US" baseline="12000" dirty="0"/>
              <a:t> </a:t>
            </a:r>
            <a:r>
              <a:rPr lang="de-DE" altLang="en-US" dirty="0"/>
              <a:t> = 16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29</a:t>
            </a: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5691256" y="4591263"/>
            <a:ext cx="32400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common</a:t>
            </a:r>
            <a:r>
              <a:rPr lang="de-DE" altLang="en-US" dirty="0"/>
              <a:t> </a:t>
            </a:r>
            <a:r>
              <a:rPr lang="de-DE" altLang="en-US" dirty="0" err="1"/>
              <a:t>secret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i="1" dirty="0"/>
              <a:t>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AB</a:t>
            </a:r>
            <a:r>
              <a:rPr lang="de-DE" altLang="en-US" i="1" dirty="0"/>
              <a:t> = A</a:t>
            </a:r>
            <a:r>
              <a:rPr lang="de-DE" altLang="en-US" i="1" baseline="30000" dirty="0"/>
              <a:t>b</a:t>
            </a:r>
            <a:r>
              <a:rPr lang="de-DE" altLang="en-US" dirty="0"/>
              <a:t> = 3</a:t>
            </a:r>
            <a:r>
              <a:rPr lang="de-DE" altLang="en-US" i="1" baseline="30000" dirty="0"/>
              <a:t>12</a:t>
            </a:r>
            <a:r>
              <a:rPr lang="de-DE" altLang="en-US" baseline="12000" dirty="0"/>
              <a:t> </a:t>
            </a:r>
            <a:r>
              <a:rPr lang="de-DE" altLang="en-US" dirty="0"/>
              <a:t>= 16 </a:t>
            </a:r>
            <a:r>
              <a:rPr lang="de-DE" altLang="en-US" dirty="0" err="1"/>
              <a:t>mod</a:t>
            </a:r>
            <a:r>
              <a:rPr lang="de-DE" altLang="en-US" dirty="0"/>
              <a:t> 29</a:t>
            </a:r>
            <a:endParaRPr lang="de-DE" altLang="en-US" i="1" dirty="0"/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4251394" y="3342106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/>
              <a:t>A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251394" y="3989806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/>
              <a:t>B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25506" y="1461676"/>
            <a:ext cx="8429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en-US" dirty="0"/>
              <a:t>Domain </a:t>
            </a:r>
            <a:r>
              <a:rPr lang="de-DE" altLang="en-US" dirty="0" err="1"/>
              <a:t>parameters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  <a:r>
              <a:rPr lang="de-DE" altLang="en-US" dirty="0"/>
              <a:t>=29, </a:t>
            </a:r>
            <a:r>
              <a:rPr lang="de-DE" altLang="en-US" i="1" dirty="0"/>
              <a:t>α</a:t>
            </a:r>
            <a:r>
              <a:rPr lang="de-DE" altLang="en-US" dirty="0"/>
              <a:t>=2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133598" y="5217044"/>
            <a:ext cx="4956315" cy="126957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en-US" dirty="0">
                <a:solidFill>
                  <a:srgbClr val="FF0000"/>
                </a:solidFill>
              </a:rPr>
              <a:t>Proof </a:t>
            </a:r>
            <a:r>
              <a:rPr lang="de-DE" altLang="en-US" dirty="0" err="1">
                <a:solidFill>
                  <a:srgbClr val="FF0000"/>
                </a:solidFill>
              </a:rPr>
              <a:t>of</a:t>
            </a:r>
            <a:r>
              <a:rPr lang="de-DE" altLang="en-US" dirty="0">
                <a:solidFill>
                  <a:srgbClr val="FF0000"/>
                </a:solidFill>
              </a:rPr>
              <a:t> </a:t>
            </a:r>
            <a:r>
              <a:rPr lang="de-DE" altLang="en-US" dirty="0" err="1">
                <a:solidFill>
                  <a:srgbClr val="FF0000"/>
                </a:solidFill>
              </a:rPr>
              <a:t>correctness</a:t>
            </a:r>
            <a:r>
              <a:rPr lang="de-DE" altLang="en-US" dirty="0">
                <a:solidFill>
                  <a:srgbClr val="FF0000"/>
                </a:solidFill>
              </a:rPr>
              <a:t>:</a:t>
            </a:r>
          </a:p>
          <a:p>
            <a:r>
              <a:rPr lang="de-DE" altLang="en-US" i="1" dirty="0">
                <a:solidFill>
                  <a:srgbClr val="FF0000"/>
                </a:solidFill>
              </a:rPr>
              <a:t>Alice </a:t>
            </a:r>
            <a:r>
              <a:rPr lang="de-DE" altLang="en-US" i="1" dirty="0" err="1">
                <a:solidFill>
                  <a:srgbClr val="FF0000"/>
                </a:solidFill>
              </a:rPr>
              <a:t>computes</a:t>
            </a:r>
            <a:r>
              <a:rPr lang="de-DE" altLang="en-US" i="1" dirty="0">
                <a:solidFill>
                  <a:srgbClr val="FF0000"/>
                </a:solidFill>
              </a:rPr>
              <a:t>: </a:t>
            </a:r>
            <a:r>
              <a:rPr lang="de-DE" altLang="en-US" i="1" dirty="0" err="1">
                <a:solidFill>
                  <a:srgbClr val="FF0000"/>
                </a:solidFill>
              </a:rPr>
              <a:t>B</a:t>
            </a:r>
            <a:r>
              <a:rPr lang="de-DE" altLang="en-US" i="1" baseline="30000" dirty="0" err="1">
                <a:solidFill>
                  <a:srgbClr val="FF0000"/>
                </a:solidFill>
              </a:rPr>
              <a:t>a</a:t>
            </a:r>
            <a:r>
              <a:rPr lang="de-DE" altLang="en-US" dirty="0">
                <a:solidFill>
                  <a:srgbClr val="FF0000"/>
                </a:solidFill>
              </a:rPr>
              <a:t> = (</a:t>
            </a:r>
            <a:r>
              <a:rPr lang="de-DE" altLang="en-US" i="1" dirty="0">
                <a:solidFill>
                  <a:srgbClr val="FF0000"/>
                </a:solidFill>
              </a:rPr>
              <a:t>α</a:t>
            </a:r>
            <a:r>
              <a:rPr lang="de-DE" altLang="en-US" i="1" baseline="30000" dirty="0">
                <a:solidFill>
                  <a:srgbClr val="FF0000"/>
                </a:solidFill>
              </a:rPr>
              <a:t>b</a:t>
            </a:r>
            <a:r>
              <a:rPr lang="de-DE" altLang="en-US" dirty="0">
                <a:solidFill>
                  <a:srgbClr val="FF0000"/>
                </a:solidFill>
              </a:rPr>
              <a:t>)</a:t>
            </a:r>
            <a:r>
              <a:rPr lang="de-DE" altLang="en-US" i="1" baseline="30000" dirty="0">
                <a:solidFill>
                  <a:srgbClr val="FF0000"/>
                </a:solidFill>
              </a:rPr>
              <a:t>a </a:t>
            </a:r>
            <a:r>
              <a:rPr lang="de-DE" altLang="en-US" i="1" dirty="0">
                <a:solidFill>
                  <a:srgbClr val="FF0000"/>
                </a:solidFill>
              </a:rPr>
              <a:t> </a:t>
            </a:r>
            <a:r>
              <a:rPr lang="de-DE" altLang="en-US" i="1" dirty="0" err="1">
                <a:solidFill>
                  <a:srgbClr val="FF0000"/>
                </a:solidFill>
              </a:rPr>
              <a:t>mod</a:t>
            </a:r>
            <a:r>
              <a:rPr lang="de-DE" altLang="en-US" i="1" dirty="0">
                <a:solidFill>
                  <a:srgbClr val="FF0000"/>
                </a:solidFill>
              </a:rPr>
              <a:t> p</a:t>
            </a:r>
            <a:br>
              <a:rPr lang="de-DE" altLang="en-US" i="1" dirty="0">
                <a:solidFill>
                  <a:srgbClr val="FF0000"/>
                </a:solidFill>
              </a:rPr>
            </a:br>
            <a:r>
              <a:rPr lang="de-DE" altLang="en-US" i="1" dirty="0">
                <a:solidFill>
                  <a:srgbClr val="FF0000"/>
                </a:solidFill>
              </a:rPr>
              <a:t>Bob </a:t>
            </a:r>
            <a:r>
              <a:rPr lang="de-DE" altLang="en-US" i="1" dirty="0" err="1">
                <a:solidFill>
                  <a:srgbClr val="FF0000"/>
                </a:solidFill>
              </a:rPr>
              <a:t>computes</a:t>
            </a:r>
            <a:r>
              <a:rPr lang="de-DE" altLang="en-US" i="1" dirty="0">
                <a:solidFill>
                  <a:srgbClr val="FF0000"/>
                </a:solidFill>
              </a:rPr>
              <a:t>:  A</a:t>
            </a:r>
            <a:r>
              <a:rPr lang="de-DE" altLang="en-US" i="1" baseline="30000" dirty="0">
                <a:solidFill>
                  <a:srgbClr val="FF0000"/>
                </a:solidFill>
              </a:rPr>
              <a:t>b</a:t>
            </a:r>
            <a:r>
              <a:rPr lang="de-DE" altLang="en-US" dirty="0">
                <a:solidFill>
                  <a:srgbClr val="FF0000"/>
                </a:solidFill>
              </a:rPr>
              <a:t> = (</a:t>
            </a:r>
            <a:r>
              <a:rPr lang="de-DE" altLang="en-US" i="1" dirty="0">
                <a:solidFill>
                  <a:srgbClr val="FF0000"/>
                </a:solidFill>
              </a:rPr>
              <a:t>α</a:t>
            </a:r>
            <a:r>
              <a:rPr lang="de-DE" altLang="en-US" i="1" baseline="30000" dirty="0">
                <a:solidFill>
                  <a:srgbClr val="FF0000"/>
                </a:solidFill>
              </a:rPr>
              <a:t>a</a:t>
            </a:r>
            <a:r>
              <a:rPr lang="de-DE" altLang="en-US" dirty="0">
                <a:solidFill>
                  <a:srgbClr val="FF0000"/>
                </a:solidFill>
              </a:rPr>
              <a:t>)</a:t>
            </a:r>
            <a:r>
              <a:rPr lang="de-DE" altLang="en-US" i="1" baseline="30000" dirty="0">
                <a:solidFill>
                  <a:srgbClr val="FF0000"/>
                </a:solidFill>
              </a:rPr>
              <a:t>b </a:t>
            </a:r>
            <a:r>
              <a:rPr lang="de-DE" altLang="en-US" i="1" dirty="0">
                <a:solidFill>
                  <a:srgbClr val="FF0000"/>
                </a:solidFill>
              </a:rPr>
              <a:t>  </a:t>
            </a:r>
            <a:r>
              <a:rPr lang="de-DE" altLang="en-US" i="1" dirty="0" err="1">
                <a:solidFill>
                  <a:srgbClr val="FF0000"/>
                </a:solidFill>
              </a:rPr>
              <a:t>mod</a:t>
            </a:r>
            <a:r>
              <a:rPr lang="de-DE" altLang="en-US" i="1" dirty="0">
                <a:solidFill>
                  <a:srgbClr val="FF0000"/>
                </a:solidFill>
              </a:rPr>
              <a:t> p </a:t>
            </a:r>
          </a:p>
          <a:p>
            <a:r>
              <a:rPr lang="de-DE" altLang="en-US" i="1" dirty="0">
                <a:solidFill>
                  <a:srgbClr val="FF0000"/>
                </a:solidFill>
              </a:rPr>
              <a:t>i.e., Alice </a:t>
            </a:r>
            <a:r>
              <a:rPr lang="de-DE" altLang="en-US" i="1" dirty="0" err="1">
                <a:solidFill>
                  <a:srgbClr val="FF0000"/>
                </a:solidFill>
              </a:rPr>
              <a:t>and</a:t>
            </a:r>
            <a:r>
              <a:rPr lang="de-DE" altLang="en-US" i="1" dirty="0">
                <a:solidFill>
                  <a:srgbClr val="FF0000"/>
                </a:solidFill>
              </a:rPr>
              <a:t> Bob </a:t>
            </a:r>
            <a:r>
              <a:rPr lang="de-DE" altLang="en-US" i="1" dirty="0" err="1">
                <a:solidFill>
                  <a:srgbClr val="FF0000"/>
                </a:solidFill>
              </a:rPr>
              <a:t>compute</a:t>
            </a:r>
            <a:r>
              <a:rPr lang="de-DE" altLang="en-US" i="1" dirty="0">
                <a:solidFill>
                  <a:srgbClr val="FF0000"/>
                </a:solidFill>
              </a:rPr>
              <a:t> </a:t>
            </a:r>
            <a:r>
              <a:rPr lang="de-DE" altLang="en-US" i="1" dirty="0" err="1">
                <a:solidFill>
                  <a:srgbClr val="FF0000"/>
                </a:solidFill>
              </a:rPr>
              <a:t>the</a:t>
            </a:r>
            <a:r>
              <a:rPr lang="de-DE" altLang="en-US" i="1" dirty="0">
                <a:solidFill>
                  <a:srgbClr val="FF0000"/>
                </a:solidFill>
              </a:rPr>
              <a:t> same </a:t>
            </a:r>
            <a:r>
              <a:rPr lang="de-DE" altLang="en-US" i="1" dirty="0" err="1">
                <a:solidFill>
                  <a:srgbClr val="FF0000"/>
                </a:solidFill>
              </a:rPr>
              <a:t>key</a:t>
            </a:r>
            <a:r>
              <a:rPr lang="de-DE" altLang="en-US" i="1" dirty="0">
                <a:solidFill>
                  <a:srgbClr val="FF0000"/>
                </a:solidFill>
              </a:rPr>
              <a:t> </a:t>
            </a:r>
            <a:r>
              <a:rPr lang="de-DE" altLang="en-US" i="1" dirty="0" err="1">
                <a:solidFill>
                  <a:srgbClr val="FF0000"/>
                </a:solidFill>
              </a:rPr>
              <a:t>k</a:t>
            </a:r>
            <a:r>
              <a:rPr lang="de-DE" altLang="en-US" i="1" baseline="-25000" dirty="0" err="1">
                <a:solidFill>
                  <a:srgbClr val="FF0000"/>
                </a:solidFill>
              </a:rPr>
              <a:t>AB</a:t>
            </a:r>
            <a:r>
              <a:rPr lang="de-DE" altLang="en-US" baseline="-25000" dirty="0">
                <a:solidFill>
                  <a:srgbClr val="FF0000"/>
                </a:solidFill>
              </a:rPr>
              <a:t> </a:t>
            </a:r>
            <a:r>
              <a:rPr lang="de-DE" altLang="en-US" dirty="0">
                <a:solidFill>
                  <a:srgbClr val="FF0000"/>
                </a:solidFill>
              </a:rPr>
              <a:t>! </a:t>
            </a:r>
            <a:endParaRPr lang="de-DE" altLang="en-US" dirty="0" smtClean="0">
              <a:solidFill>
                <a:srgbClr val="FF0000"/>
              </a:solidFill>
            </a:endParaRPr>
          </a:p>
          <a:p>
            <a:endParaRPr lang="de-DE" altLang="en-US" sz="105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Attacks</a:t>
            </a:r>
            <a:r>
              <a:rPr lang="de-DE" altLang="en-US" dirty="0"/>
              <a:t> </a:t>
            </a:r>
            <a:r>
              <a:rPr lang="de-DE" altLang="en-US" dirty="0" err="1"/>
              <a:t>against</a:t>
            </a:r>
            <a:r>
              <a:rPr lang="de-DE" altLang="en-US" dirty="0"/>
              <a:t> </a:t>
            </a:r>
            <a:r>
              <a:rPr lang="de-DE" altLang="en-US" dirty="0" smtClean="0"/>
              <a:t>DLP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177"/>
            <a:ext cx="8368748" cy="652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en-US" sz="2200" dirty="0" smtClean="0"/>
              <a:t>Summary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</a:t>
            </a:r>
            <a:r>
              <a:rPr lang="de-DE" altLang="en-US" sz="2200" dirty="0" err="1"/>
              <a:t>records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for</a:t>
            </a:r>
            <a:r>
              <a:rPr lang="de-DE" altLang="en-US" sz="2200" dirty="0"/>
              <a:t> </a:t>
            </a:r>
            <a:r>
              <a:rPr lang="de-DE" altLang="en-US" sz="2200" dirty="0" err="1"/>
              <a:t>computing</a:t>
            </a:r>
            <a:r>
              <a:rPr lang="de-DE" altLang="en-US" sz="2200" dirty="0"/>
              <a:t> </a:t>
            </a:r>
            <a:r>
              <a:rPr lang="de-DE" altLang="en-US" sz="2200" dirty="0" err="1"/>
              <a:t>discrete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logarithms</a:t>
            </a:r>
            <a:r>
              <a:rPr lang="de-DE" altLang="en-US" sz="2200" dirty="0"/>
              <a:t> in </a:t>
            </a:r>
            <a:r>
              <a:rPr lang="de-DE" altLang="en-US" sz="2200" dirty="0" err="1"/>
              <a:t>Z</a:t>
            </a:r>
            <a:r>
              <a:rPr lang="de-DE" altLang="en-US" sz="2200" i="1" baseline="-25000" dirty="0" err="1"/>
              <a:t>p</a:t>
            </a:r>
            <a:r>
              <a:rPr lang="de-DE" altLang="en-US" sz="2200" i="1" dirty="0"/>
              <a:t>*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elle 5"/>
          <p:cNvGraphicFramePr>
            <a:graphicFrameLocks noGrp="1"/>
          </p:cNvGraphicFramePr>
          <p:nvPr>
            <p:extLst/>
          </p:nvPr>
        </p:nvGraphicFramePr>
        <p:xfrm>
          <a:off x="1593574" y="1962015"/>
          <a:ext cx="6096000" cy="317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Decimal</a:t>
                      </a:r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sz="2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digits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Bit </a:t>
                      </a:r>
                      <a:r>
                        <a:rPr lang="de-DE" sz="2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length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58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193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1991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68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216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1996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85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282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1998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100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332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1999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120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399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2001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135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448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2006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160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532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2007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8174" y="5148249"/>
            <a:ext cx="868680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Wingdings" pitchFamily="2" charset="2"/>
              <a:buNone/>
              <a:defRPr/>
            </a:pP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order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prevent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attacks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compute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DLP,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it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recommended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use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primes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length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at least 1024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bits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schemes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such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de-DE" sz="2200" kern="0" dirty="0">
                <a:latin typeface="Arial" charset="0"/>
                <a:ea typeface="Arial" charset="0"/>
                <a:cs typeface="Arial" charset="0"/>
              </a:rPr>
              <a:t> Diffie-Hellman in </a:t>
            </a:r>
            <a:r>
              <a:rPr lang="de-DE" sz="2200" kern="0" dirty="0" err="1">
                <a:latin typeface="Arial" charset="0"/>
                <a:ea typeface="Arial" charset="0"/>
                <a:cs typeface="Arial" charset="0"/>
              </a:rPr>
              <a:t>Z</a:t>
            </a:r>
            <a:r>
              <a:rPr lang="de-DE" sz="2200" i="1" kern="0" baseline="-250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de-DE" sz="2200" i="1" kern="0" dirty="0">
                <a:latin typeface="Arial" charset="0"/>
                <a:ea typeface="Arial" charset="0"/>
                <a:cs typeface="Arial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748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Security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C</a:t>
            </a:r>
            <a:r>
              <a:rPr lang="de-DE" altLang="en-US" dirty="0" err="1" smtClean="0"/>
              <a:t>lassical</a:t>
            </a:r>
            <a:r>
              <a:rPr lang="de-DE" altLang="en-US" dirty="0" smtClean="0"/>
              <a:t> </a:t>
            </a:r>
            <a:r>
              <a:rPr lang="de-DE" altLang="en-US" dirty="0"/>
              <a:t>Diffie–Hellman Key </a:t>
            </a:r>
            <a:r>
              <a:rPr lang="de-DE" altLang="en-US" dirty="0" smtClean="0"/>
              <a:t>Exchange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487"/>
            <a:ext cx="8408504" cy="504213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de-DE" altLang="en-US" sz="2400" dirty="0" err="1" smtClean="0"/>
              <a:t>Which</a:t>
            </a:r>
            <a:r>
              <a:rPr lang="de-DE" altLang="en-US" sz="2400" dirty="0" smtClean="0"/>
              <a:t> </a:t>
            </a:r>
            <a:r>
              <a:rPr lang="de-DE" altLang="en-US" sz="2400" dirty="0" err="1"/>
              <a:t>information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does</a:t>
            </a:r>
            <a:r>
              <a:rPr lang="de-DE" altLang="en-US" sz="2400" dirty="0"/>
              <a:t> Oscar </a:t>
            </a:r>
            <a:r>
              <a:rPr lang="de-DE" altLang="en-US" sz="2400" dirty="0" err="1"/>
              <a:t>have</a:t>
            </a:r>
            <a:r>
              <a:rPr lang="de-DE" altLang="en-US" sz="2400" dirty="0"/>
              <a:t>?</a:t>
            </a:r>
          </a:p>
          <a:p>
            <a:pPr lvl="1">
              <a:lnSpc>
                <a:spcPct val="140000"/>
              </a:lnSpc>
            </a:pPr>
            <a:r>
              <a:rPr lang="de-DE" altLang="en-US" sz="2000" i="1" dirty="0"/>
              <a:t>α</a:t>
            </a:r>
            <a:r>
              <a:rPr lang="de-DE" altLang="en-US" sz="2000" dirty="0"/>
              <a:t>, </a:t>
            </a:r>
            <a:r>
              <a:rPr lang="de-DE" altLang="en-US" sz="2000" i="1" dirty="0"/>
              <a:t>p</a:t>
            </a:r>
          </a:p>
          <a:p>
            <a:pPr lvl="1">
              <a:lnSpc>
                <a:spcPct val="140000"/>
              </a:lnSpc>
            </a:pPr>
            <a:r>
              <a:rPr lang="de-DE" altLang="en-US" sz="2000" i="1" dirty="0" err="1"/>
              <a:t>k</a:t>
            </a:r>
            <a:r>
              <a:rPr lang="de-DE" altLang="en-US" sz="2000" i="1" baseline="-25000" dirty="0" err="1"/>
              <a:t>pubA</a:t>
            </a:r>
            <a:r>
              <a:rPr lang="de-DE" altLang="en-US" sz="2000" i="1" baseline="-25000" dirty="0"/>
              <a:t> </a:t>
            </a:r>
            <a:r>
              <a:rPr lang="de-DE" altLang="en-US" sz="2000" i="1" dirty="0"/>
              <a:t>= A = α</a:t>
            </a:r>
            <a:r>
              <a:rPr lang="de-DE" altLang="en-US" sz="2000" i="1" baseline="30000" dirty="0"/>
              <a:t>a</a:t>
            </a:r>
            <a:r>
              <a:rPr lang="de-DE" altLang="en-US" sz="2000" dirty="0"/>
              <a:t> </a:t>
            </a:r>
            <a:r>
              <a:rPr lang="de-DE" altLang="en-US" sz="2000" dirty="0" err="1"/>
              <a:t>mod</a:t>
            </a:r>
            <a:r>
              <a:rPr lang="de-DE" altLang="en-US" sz="2000" dirty="0"/>
              <a:t> </a:t>
            </a:r>
            <a:r>
              <a:rPr lang="de-DE" altLang="en-US" sz="2000" i="1" dirty="0"/>
              <a:t>p</a:t>
            </a:r>
          </a:p>
          <a:p>
            <a:pPr lvl="1">
              <a:lnSpc>
                <a:spcPct val="140000"/>
              </a:lnSpc>
            </a:pPr>
            <a:r>
              <a:rPr lang="de-DE" altLang="en-US" sz="2000" i="1" dirty="0" err="1"/>
              <a:t>k</a:t>
            </a:r>
            <a:r>
              <a:rPr lang="de-DE" altLang="en-US" sz="2000" i="1" baseline="-25000" dirty="0" err="1"/>
              <a:t>pubB</a:t>
            </a:r>
            <a:r>
              <a:rPr lang="de-DE" altLang="en-US" sz="2000" i="1" baseline="-25000" dirty="0"/>
              <a:t> </a:t>
            </a:r>
            <a:r>
              <a:rPr lang="de-DE" altLang="en-US" sz="2000" i="1" dirty="0"/>
              <a:t>= B = α</a:t>
            </a:r>
            <a:r>
              <a:rPr lang="de-DE" altLang="en-US" sz="2000" i="1" baseline="30000" dirty="0"/>
              <a:t>b</a:t>
            </a:r>
            <a:r>
              <a:rPr lang="de-DE" altLang="en-US" sz="2000" dirty="0"/>
              <a:t> </a:t>
            </a:r>
            <a:r>
              <a:rPr lang="de-DE" altLang="en-US" sz="2000" dirty="0" err="1"/>
              <a:t>mod</a:t>
            </a:r>
            <a:r>
              <a:rPr lang="de-DE" altLang="en-US" sz="2000" dirty="0"/>
              <a:t> </a:t>
            </a:r>
            <a:r>
              <a:rPr lang="de-DE" altLang="en-US" sz="2000" i="1" dirty="0"/>
              <a:t>p</a:t>
            </a:r>
            <a:endParaRPr lang="de-DE" altLang="en-US" sz="2000" dirty="0"/>
          </a:p>
          <a:p>
            <a:pPr>
              <a:lnSpc>
                <a:spcPct val="140000"/>
              </a:lnSpc>
            </a:pPr>
            <a:r>
              <a:rPr lang="de-DE" altLang="en-US" sz="2400" dirty="0" err="1"/>
              <a:t>Which</a:t>
            </a:r>
            <a:r>
              <a:rPr lang="de-DE" altLang="en-US" sz="2400" dirty="0"/>
              <a:t> </a:t>
            </a:r>
            <a:r>
              <a:rPr lang="de-DE" altLang="en-US" sz="2400" dirty="0" err="1"/>
              <a:t>information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does</a:t>
            </a:r>
            <a:r>
              <a:rPr lang="de-DE" altLang="en-US" sz="2400" dirty="0"/>
              <a:t> Oscar </a:t>
            </a:r>
            <a:r>
              <a:rPr lang="de-DE" altLang="en-US" sz="2400" dirty="0" err="1"/>
              <a:t>want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to</a:t>
            </a:r>
            <a:r>
              <a:rPr lang="de-DE" altLang="en-US" sz="2400" dirty="0"/>
              <a:t> </a:t>
            </a:r>
            <a:r>
              <a:rPr lang="de-DE" altLang="en-US" sz="2400" dirty="0" err="1"/>
              <a:t>have</a:t>
            </a:r>
            <a:r>
              <a:rPr lang="de-DE" altLang="en-US" sz="2400" dirty="0"/>
              <a:t>?</a:t>
            </a:r>
          </a:p>
          <a:p>
            <a:pPr lvl="1">
              <a:lnSpc>
                <a:spcPct val="140000"/>
              </a:lnSpc>
            </a:pPr>
            <a:r>
              <a:rPr lang="de-DE" altLang="en-US" sz="2000" i="1" dirty="0" err="1"/>
              <a:t>k</a:t>
            </a:r>
            <a:r>
              <a:rPr lang="de-DE" altLang="en-US" sz="2000" i="1" baseline="-25000" dirty="0" err="1"/>
              <a:t>AB</a:t>
            </a:r>
            <a:r>
              <a:rPr lang="de-DE" altLang="en-US" sz="2000" i="1" baseline="-25000" dirty="0"/>
              <a:t> </a:t>
            </a:r>
            <a:r>
              <a:rPr lang="de-DE" altLang="en-US" sz="2000" i="1" dirty="0"/>
              <a:t>= α</a:t>
            </a:r>
            <a:r>
              <a:rPr lang="de-DE" altLang="en-US" sz="2000" i="1" baseline="30000" dirty="0" err="1"/>
              <a:t>ba</a:t>
            </a:r>
            <a:r>
              <a:rPr lang="de-DE" altLang="en-US" sz="2000" dirty="0"/>
              <a:t> =</a:t>
            </a:r>
            <a:r>
              <a:rPr lang="de-DE" altLang="en-US" sz="2000" i="1" dirty="0"/>
              <a:t> α</a:t>
            </a:r>
            <a:r>
              <a:rPr lang="de-DE" altLang="en-US" sz="2000" i="1" baseline="30000" dirty="0"/>
              <a:t>ab</a:t>
            </a:r>
            <a:r>
              <a:rPr lang="de-DE" altLang="en-US" sz="2000" dirty="0"/>
              <a:t> = </a:t>
            </a:r>
            <a:r>
              <a:rPr lang="de-DE" altLang="en-US" sz="2000" dirty="0" err="1"/>
              <a:t>mod</a:t>
            </a:r>
            <a:r>
              <a:rPr lang="de-DE" altLang="en-US" sz="2000" dirty="0"/>
              <a:t> </a:t>
            </a:r>
            <a:r>
              <a:rPr lang="de-DE" altLang="en-US" sz="2000" i="1" dirty="0"/>
              <a:t>p</a:t>
            </a:r>
          </a:p>
          <a:p>
            <a:pPr lvl="1">
              <a:lnSpc>
                <a:spcPct val="140000"/>
              </a:lnSpc>
            </a:pPr>
            <a:r>
              <a:rPr lang="de-DE" altLang="en-US" sz="2000" dirty="0"/>
              <a:t>This </a:t>
            </a:r>
            <a:r>
              <a:rPr lang="de-DE" altLang="en-US" sz="2000" dirty="0" err="1"/>
              <a:t>is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kown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as</a:t>
            </a:r>
            <a:r>
              <a:rPr lang="de-DE" altLang="en-US" sz="2000" dirty="0"/>
              <a:t> Diffie-Hellman Problem (DHP</a:t>
            </a:r>
            <a:r>
              <a:rPr lang="de-DE" altLang="en-US" sz="2000" dirty="0" smtClean="0"/>
              <a:t>)</a:t>
            </a:r>
            <a:endParaRPr lang="de-DE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Security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C</a:t>
            </a:r>
            <a:r>
              <a:rPr lang="de-DE" altLang="en-US" dirty="0" err="1" smtClean="0"/>
              <a:t>lassical</a:t>
            </a:r>
            <a:r>
              <a:rPr lang="de-DE" altLang="en-US" dirty="0" smtClean="0"/>
              <a:t> </a:t>
            </a:r>
            <a:r>
              <a:rPr lang="de-DE" altLang="en-US" dirty="0"/>
              <a:t>Diffie–Hellman Key </a:t>
            </a:r>
            <a:r>
              <a:rPr lang="de-DE" altLang="en-US" dirty="0" smtClean="0"/>
              <a:t>Exchange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487"/>
            <a:ext cx="8408504" cy="504213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de-DE" altLang="en-US" sz="2400" dirty="0" smtClean="0"/>
              <a:t>The </a:t>
            </a:r>
            <a:r>
              <a:rPr lang="de-DE" altLang="en-US" sz="2400" dirty="0" err="1"/>
              <a:t>only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known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way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to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solve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the</a:t>
            </a:r>
            <a:r>
              <a:rPr lang="de-DE" altLang="en-US" sz="2400" dirty="0"/>
              <a:t> DHP </a:t>
            </a:r>
            <a:r>
              <a:rPr lang="de-DE" altLang="en-US" sz="2400" dirty="0" err="1"/>
              <a:t>is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to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solve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the</a:t>
            </a:r>
            <a:r>
              <a:rPr lang="de-DE" altLang="en-US" sz="2400" dirty="0"/>
              <a:t> DLP, i.e.</a:t>
            </a:r>
          </a:p>
          <a:p>
            <a:pPr lvl="1">
              <a:lnSpc>
                <a:spcPct val="140000"/>
              </a:lnSpc>
              <a:buFontTx/>
              <a:buAutoNum type="arabicPeriod"/>
            </a:pPr>
            <a:r>
              <a:rPr lang="de-DE" altLang="en-US" sz="2000" dirty="0" err="1"/>
              <a:t>Compute</a:t>
            </a:r>
            <a:r>
              <a:rPr lang="de-DE" altLang="en-US" sz="2000" dirty="0"/>
              <a:t> </a:t>
            </a:r>
            <a:r>
              <a:rPr lang="de-DE" altLang="en-US" sz="2000" i="1" dirty="0"/>
              <a:t>a = log</a:t>
            </a:r>
            <a:r>
              <a:rPr lang="de-DE" altLang="en-US" sz="2000" i="1" baseline="-25000" dirty="0"/>
              <a:t>α </a:t>
            </a:r>
            <a:r>
              <a:rPr lang="de-DE" altLang="en-US" sz="2000" i="1" dirty="0"/>
              <a:t>A</a:t>
            </a:r>
            <a:r>
              <a:rPr lang="de-DE" altLang="en-US" sz="2000" dirty="0"/>
              <a:t> </a:t>
            </a:r>
            <a:r>
              <a:rPr lang="de-DE" altLang="en-US" sz="2000" dirty="0" err="1"/>
              <a:t>mod</a:t>
            </a:r>
            <a:r>
              <a:rPr lang="de-DE" altLang="en-US" sz="2000" dirty="0"/>
              <a:t> </a:t>
            </a:r>
            <a:r>
              <a:rPr lang="de-DE" altLang="en-US" sz="2000" i="1" dirty="0"/>
              <a:t>p</a:t>
            </a:r>
          </a:p>
          <a:p>
            <a:pPr lvl="1">
              <a:lnSpc>
                <a:spcPct val="140000"/>
              </a:lnSpc>
              <a:buFontTx/>
              <a:buAutoNum type="arabicPeriod"/>
            </a:pPr>
            <a:r>
              <a:rPr lang="de-DE" altLang="en-US" sz="2000" i="1" dirty="0" err="1"/>
              <a:t>Compute</a:t>
            </a:r>
            <a:r>
              <a:rPr lang="de-DE" altLang="en-US" sz="2000" i="1" dirty="0"/>
              <a:t> </a:t>
            </a:r>
            <a:r>
              <a:rPr lang="de-DE" altLang="en-US" sz="2000" i="1" dirty="0" err="1"/>
              <a:t>k</a:t>
            </a:r>
            <a:r>
              <a:rPr lang="de-DE" altLang="en-US" sz="2000" i="1" baseline="-25000" dirty="0" err="1"/>
              <a:t>AB</a:t>
            </a:r>
            <a:r>
              <a:rPr lang="de-DE" altLang="en-US" sz="2000" i="1" baseline="-25000" dirty="0"/>
              <a:t> </a:t>
            </a:r>
            <a:r>
              <a:rPr lang="de-DE" altLang="en-US" sz="2000" i="1" dirty="0"/>
              <a:t>= </a:t>
            </a:r>
            <a:r>
              <a:rPr lang="de-DE" altLang="en-US" sz="2000" i="1" dirty="0" err="1"/>
              <a:t>B</a:t>
            </a:r>
            <a:r>
              <a:rPr lang="de-DE" altLang="en-US" sz="2000" i="1" baseline="30000" dirty="0" err="1"/>
              <a:t>a</a:t>
            </a:r>
            <a:r>
              <a:rPr lang="de-DE" altLang="en-US" sz="2000" i="1" dirty="0"/>
              <a:t> </a:t>
            </a:r>
            <a:r>
              <a:rPr lang="de-DE" altLang="en-US" sz="2000" dirty="0"/>
              <a:t>=</a:t>
            </a:r>
            <a:r>
              <a:rPr lang="de-DE" altLang="en-US" sz="2000" i="1" dirty="0"/>
              <a:t> α</a:t>
            </a:r>
            <a:r>
              <a:rPr lang="de-DE" altLang="en-US" sz="2000" i="1" baseline="30000" dirty="0" err="1"/>
              <a:t>ba</a:t>
            </a:r>
            <a:r>
              <a:rPr lang="de-DE" altLang="en-US" sz="2000" dirty="0"/>
              <a:t> = </a:t>
            </a:r>
            <a:r>
              <a:rPr lang="de-DE" altLang="en-US" sz="2000" dirty="0" err="1"/>
              <a:t>mod</a:t>
            </a:r>
            <a:r>
              <a:rPr lang="de-DE" altLang="en-US" sz="2000" dirty="0"/>
              <a:t> </a:t>
            </a:r>
            <a:r>
              <a:rPr lang="de-DE" altLang="en-US" sz="2000" i="1" dirty="0"/>
              <a:t>p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de-DE" altLang="en-US" sz="2000" dirty="0" err="1"/>
              <a:t>It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is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conjectured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that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DHP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DLP </a:t>
            </a:r>
            <a:r>
              <a:rPr lang="de-DE" altLang="en-US" sz="2000" dirty="0" err="1"/>
              <a:t>are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equivalent</a:t>
            </a:r>
            <a:r>
              <a:rPr lang="de-DE" altLang="en-US" sz="2000" dirty="0"/>
              <a:t>, i.e., </a:t>
            </a:r>
            <a:r>
              <a:rPr lang="de-DE" altLang="en-US" sz="2000" dirty="0" err="1"/>
              <a:t>solving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DHP </a:t>
            </a:r>
            <a:r>
              <a:rPr lang="de-DE" altLang="en-US" sz="2000" dirty="0" err="1"/>
              <a:t>implies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solving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DLP.</a:t>
            </a:r>
          </a:p>
          <a:p>
            <a:pPr>
              <a:lnSpc>
                <a:spcPct val="140000"/>
              </a:lnSpc>
            </a:pPr>
            <a:r>
              <a:rPr lang="de-DE" altLang="en-US" sz="2400" dirty="0" err="1"/>
              <a:t>To</a:t>
            </a:r>
            <a:r>
              <a:rPr lang="de-DE" altLang="en-US" sz="2400" dirty="0"/>
              <a:t> </a:t>
            </a:r>
            <a:r>
              <a:rPr lang="de-DE" altLang="en-US" sz="2400" dirty="0" err="1"/>
              <a:t>prevent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attacks</a:t>
            </a:r>
            <a:r>
              <a:rPr lang="de-DE" altLang="en-US" sz="2400" dirty="0"/>
              <a:t>, i.e., </a:t>
            </a:r>
            <a:r>
              <a:rPr lang="de-DE" altLang="en-US" sz="2400" dirty="0" err="1"/>
              <a:t>to</a:t>
            </a:r>
            <a:r>
              <a:rPr lang="de-DE" altLang="en-US" sz="2400" dirty="0"/>
              <a:t> </a:t>
            </a:r>
            <a:r>
              <a:rPr lang="de-DE" altLang="en-US" sz="2400" dirty="0" err="1"/>
              <a:t>prevent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that</a:t>
            </a:r>
            <a:r>
              <a:rPr lang="de-DE" altLang="en-US" sz="2400" dirty="0"/>
              <a:t> </a:t>
            </a:r>
            <a:r>
              <a:rPr lang="de-DE" altLang="en-US" sz="2400" dirty="0" err="1"/>
              <a:t>the</a:t>
            </a:r>
            <a:r>
              <a:rPr lang="de-DE" altLang="en-US" sz="2400" dirty="0"/>
              <a:t> DLP </a:t>
            </a:r>
            <a:r>
              <a:rPr lang="de-DE" altLang="en-US" sz="2400" dirty="0" err="1"/>
              <a:t>can</a:t>
            </a:r>
            <a:r>
              <a:rPr lang="de-DE" altLang="en-US" sz="2400" dirty="0"/>
              <a:t> </a:t>
            </a:r>
            <a:r>
              <a:rPr lang="de-DE" altLang="en-US" sz="2400" dirty="0" err="1"/>
              <a:t>be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solved</a:t>
            </a:r>
            <a:r>
              <a:rPr lang="de-DE" altLang="en-US" sz="2400" dirty="0"/>
              <a:t>, </a:t>
            </a:r>
            <a:r>
              <a:rPr lang="de-DE" altLang="en-US" sz="2400" dirty="0" err="1"/>
              <a:t>choose</a:t>
            </a:r>
            <a:r>
              <a:rPr lang="de-DE" altLang="en-US" sz="2400" dirty="0"/>
              <a:t/>
            </a:r>
            <a:br>
              <a:rPr lang="de-DE" altLang="en-US" sz="2400" dirty="0"/>
            </a:br>
            <a:r>
              <a:rPr lang="de-DE" altLang="en-US" sz="2400" dirty="0"/>
              <a:t> </a:t>
            </a:r>
            <a:r>
              <a:rPr lang="de-DE" altLang="en-US" sz="2400" i="1" dirty="0"/>
              <a:t>p</a:t>
            </a:r>
            <a:r>
              <a:rPr lang="de-DE" altLang="en-US" sz="2400" dirty="0"/>
              <a:t> </a:t>
            </a:r>
            <a:r>
              <a:rPr lang="de-DE" altLang="en-US" sz="2400" dirty="0">
                <a:sym typeface="Symbol" charset="2"/>
              </a:rPr>
              <a:t>&gt;</a:t>
            </a:r>
            <a:r>
              <a:rPr lang="de-DE" altLang="en-US" sz="2400" dirty="0"/>
              <a:t> </a:t>
            </a:r>
            <a:r>
              <a:rPr lang="de-DE" altLang="en-US" sz="2400" dirty="0" smtClean="0"/>
              <a:t>2</a:t>
            </a:r>
            <a:r>
              <a:rPr lang="de-DE" altLang="en-US" sz="2400" baseline="30000" dirty="0" smtClean="0"/>
              <a:t>1024</a:t>
            </a:r>
            <a:endParaRPr lang="de-DE" alt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Elgamal</a:t>
            </a:r>
            <a:r>
              <a:rPr lang="de-DE" altLang="en-US" dirty="0"/>
              <a:t> Encryption </a:t>
            </a:r>
            <a:r>
              <a:rPr lang="de-DE" altLang="en-US" dirty="0" err="1"/>
              <a:t>Scheme</a:t>
            </a:r>
            <a:r>
              <a:rPr lang="de-DE" altLang="en-US" dirty="0"/>
              <a:t>: </a:t>
            </a:r>
            <a:r>
              <a:rPr lang="de-DE" altLang="en-US" dirty="0" err="1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 smtClean="0"/>
              <a:t>Proposed </a:t>
            </a:r>
            <a:r>
              <a:rPr lang="en-US" altLang="en-US" sz="2400" dirty="0"/>
              <a:t>by </a:t>
            </a:r>
            <a:r>
              <a:rPr lang="en-US" altLang="en-US" sz="2400" dirty="0" err="1"/>
              <a:t>Taher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Elgamal</a:t>
            </a:r>
            <a:r>
              <a:rPr lang="en-US" altLang="en-US" sz="2400" dirty="0"/>
              <a:t> in </a:t>
            </a:r>
            <a:r>
              <a:rPr lang="en-US" altLang="en-US" sz="2400" dirty="0" smtClean="0"/>
              <a:t>1985</a:t>
            </a:r>
          </a:p>
          <a:p>
            <a:pPr>
              <a:lnSpc>
                <a:spcPct val="130000"/>
              </a:lnSpc>
            </a:pPr>
            <a:r>
              <a:rPr lang="en-US" altLang="en-US" sz="2400" dirty="0" smtClean="0"/>
              <a:t>Can </a:t>
            </a:r>
            <a:r>
              <a:rPr lang="en-US" altLang="en-US" sz="2400" dirty="0"/>
              <a:t>be viewed as an extension of the </a:t>
            </a:r>
            <a:r>
              <a:rPr lang="de-DE" altLang="en-US" sz="2400" dirty="0"/>
              <a:t>DHKE </a:t>
            </a:r>
            <a:r>
              <a:rPr lang="de-DE" altLang="en-US" sz="2400" dirty="0" err="1" smtClean="0"/>
              <a:t>protocol</a:t>
            </a:r>
            <a:endParaRPr lang="de-DE" altLang="en-US" sz="2400" dirty="0" smtClean="0"/>
          </a:p>
          <a:p>
            <a:pPr>
              <a:lnSpc>
                <a:spcPct val="130000"/>
              </a:lnSpc>
            </a:pPr>
            <a:r>
              <a:rPr lang="en-US" altLang="en-US" sz="2400" dirty="0" smtClean="0"/>
              <a:t>Based </a:t>
            </a:r>
            <a:r>
              <a:rPr lang="en-US" altLang="en-US" sz="2400" dirty="0"/>
              <a:t>on the intractability of the discrete logarithm problem and the </a:t>
            </a:r>
            <a:r>
              <a:rPr lang="en-US" altLang="en-US" sz="2400" dirty="0" err="1"/>
              <a:t>Diffie</a:t>
            </a:r>
            <a:r>
              <a:rPr lang="en-US" altLang="en-US" sz="2400" dirty="0"/>
              <a:t>–Hellman problem</a:t>
            </a:r>
            <a:endParaRPr lang="de-DE" altLang="en-US" sz="2400" dirty="0"/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Elgamal</a:t>
            </a:r>
            <a:r>
              <a:rPr lang="de-DE" altLang="en-US" dirty="0"/>
              <a:t> Encryption </a:t>
            </a:r>
            <a:r>
              <a:rPr lang="de-DE" altLang="en-US" dirty="0" err="1"/>
              <a:t>Scheme</a:t>
            </a:r>
            <a:r>
              <a:rPr lang="de-DE" altLang="en-US" dirty="0"/>
              <a:t>: </a:t>
            </a:r>
            <a:r>
              <a:rPr lang="de-DE" altLang="en-US" dirty="0" err="1"/>
              <a:t>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2125" y="1421643"/>
            <a:ext cx="428625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de-DE" sz="2400" kern="0">
                <a:solidFill>
                  <a:schemeClr val="tx2"/>
                </a:solidFill>
                <a:latin typeface="+mn-lt"/>
              </a:rPr>
              <a:t>Alice</a:t>
            </a:r>
            <a:endParaRPr lang="de-DE" sz="24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921250" y="1405768"/>
            <a:ext cx="44291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de-DE" sz="2400" kern="0">
                <a:solidFill>
                  <a:schemeClr val="tx2"/>
                </a:solidFill>
                <a:latin typeface="+mn-lt"/>
              </a:rPr>
              <a:t>Bob</a:t>
            </a:r>
            <a:endParaRPr lang="de-DE" sz="24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559175" y="3530673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3635375" y="4837185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965825" y="1849510"/>
            <a:ext cx="3313113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</a:t>
            </a:r>
            <a:r>
              <a:rPr lang="de-DE" altLang="en-US" i="1" dirty="0"/>
              <a:t>d</a:t>
            </a:r>
            <a:r>
              <a:rPr lang="de-DE" altLang="en-US" dirty="0"/>
              <a:t> 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prB</a:t>
            </a:r>
            <a:r>
              <a:rPr lang="de-DE" altLang="en-US" i="1" dirty="0"/>
              <a:t> </a:t>
            </a:r>
            <a:r>
              <a:rPr lang="en-US" altLang="en-US" dirty="0"/>
              <a:t>∈</a:t>
            </a:r>
            <a:r>
              <a:rPr lang="de-DE" altLang="en-US" dirty="0"/>
              <a:t> {2,…,</a:t>
            </a:r>
            <a:r>
              <a:rPr lang="de-DE" altLang="en-US" i="1" dirty="0"/>
              <a:t>p</a:t>
            </a:r>
            <a:r>
              <a:rPr lang="de-DE" altLang="en-US" dirty="0"/>
              <a:t>-2}</a:t>
            </a:r>
          </a:p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el-GR" altLang="en-US" i="1" dirty="0"/>
              <a:t>β</a:t>
            </a:r>
            <a:r>
              <a:rPr lang="de-DE" altLang="en-US" dirty="0"/>
              <a:t> 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pubB</a:t>
            </a:r>
            <a:r>
              <a:rPr lang="de-DE" altLang="en-US" i="1" dirty="0"/>
              <a:t>= α</a:t>
            </a:r>
            <a:r>
              <a:rPr lang="de-DE" altLang="en-US" i="1" baseline="30000" dirty="0"/>
              <a:t>d</a:t>
            </a:r>
            <a:r>
              <a:rPr lang="de-DE" altLang="en-US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57200" y="2543457"/>
            <a:ext cx="324961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</a:t>
            </a:r>
            <a:r>
              <a:rPr lang="de-DE" altLang="en-US" i="1" dirty="0"/>
              <a:t>i</a:t>
            </a:r>
            <a:r>
              <a:rPr lang="de-DE" altLang="en-US" dirty="0"/>
              <a:t> 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prA</a:t>
            </a:r>
            <a:r>
              <a:rPr lang="de-DE" altLang="en-US" i="1" dirty="0"/>
              <a:t> </a:t>
            </a:r>
            <a:r>
              <a:rPr lang="en-US" altLang="en-US" dirty="0"/>
              <a:t>∈</a:t>
            </a:r>
            <a:r>
              <a:rPr lang="de-DE" altLang="en-US" dirty="0"/>
              <a:t> {2,…,</a:t>
            </a:r>
            <a:r>
              <a:rPr lang="de-DE" altLang="en-US" i="1" dirty="0"/>
              <a:t>p</a:t>
            </a:r>
            <a:r>
              <a:rPr lang="de-DE" altLang="en-US" dirty="0"/>
              <a:t>-2}</a:t>
            </a:r>
          </a:p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ephemeral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dirty="0"/>
              <a:t>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E</a:t>
            </a:r>
            <a:r>
              <a:rPr lang="de-DE" altLang="en-US" dirty="0"/>
              <a:t> 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pubA</a:t>
            </a:r>
            <a:r>
              <a:rPr lang="de-DE" altLang="en-US" i="1" dirty="0"/>
              <a:t>= α</a:t>
            </a:r>
            <a:r>
              <a:rPr lang="de-DE" altLang="en-US" i="1" baseline="30000" dirty="0"/>
              <a:t>i</a:t>
            </a:r>
            <a:r>
              <a:rPr lang="de-DE" altLang="en-US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5965825" y="3617365"/>
            <a:ext cx="3025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M</a:t>
            </a:r>
            <a:r>
              <a:rPr lang="de-DE" altLang="en-US" i="1" baseline="-25000" dirty="0"/>
              <a:t> </a:t>
            </a:r>
            <a:r>
              <a:rPr lang="de-DE" altLang="en-US" i="1" dirty="0"/>
              <a:t>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E</a:t>
            </a:r>
            <a:r>
              <a:rPr lang="de-DE" altLang="en-US" i="1" baseline="30000" dirty="0" err="1"/>
              <a:t>d</a:t>
            </a:r>
            <a:r>
              <a:rPr lang="de-DE" altLang="en-US" i="1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457200" y="3879991"/>
            <a:ext cx="3240088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M</a:t>
            </a:r>
            <a:r>
              <a:rPr lang="de-DE" altLang="en-US" i="1" baseline="-25000" dirty="0"/>
              <a:t> </a:t>
            </a:r>
            <a:r>
              <a:rPr lang="de-DE" altLang="en-US" i="1" dirty="0"/>
              <a:t>= </a:t>
            </a:r>
            <a:r>
              <a:rPr lang="el-GR" altLang="en-US" i="1" dirty="0"/>
              <a:t>β</a:t>
            </a:r>
            <a:r>
              <a:rPr lang="de-DE" altLang="en-US" i="1" baseline="30000" dirty="0"/>
              <a:t>i</a:t>
            </a:r>
            <a:r>
              <a:rPr lang="de-DE" altLang="en-US" i="1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  <a:p>
            <a:pPr>
              <a:spcBef>
                <a:spcPct val="50000"/>
              </a:spcBef>
            </a:pPr>
            <a:r>
              <a:rPr lang="de-DE" altLang="en-US" dirty="0" err="1"/>
              <a:t>encrypt</a:t>
            </a:r>
            <a:r>
              <a:rPr lang="de-DE" altLang="en-US" dirty="0"/>
              <a:t> </a:t>
            </a:r>
            <a:r>
              <a:rPr lang="de-DE" altLang="en-US" dirty="0" err="1"/>
              <a:t>message</a:t>
            </a:r>
            <a:r>
              <a:rPr lang="de-DE" altLang="en-US" dirty="0"/>
              <a:t> </a:t>
            </a:r>
            <a:r>
              <a:rPr lang="de-DE" altLang="en-US" i="1" dirty="0"/>
              <a:t>x</a:t>
            </a:r>
            <a:r>
              <a:rPr lang="de-DE" altLang="en-US" dirty="0"/>
              <a:t> </a:t>
            </a:r>
            <a:r>
              <a:rPr lang="en-US" altLang="en-US" dirty="0"/>
              <a:t>∈ </a:t>
            </a:r>
            <a:r>
              <a:rPr lang="de-DE" altLang="en-US" dirty="0" err="1"/>
              <a:t>Z</a:t>
            </a:r>
            <a:r>
              <a:rPr lang="de-DE" altLang="en-US" i="1" baseline="-25000" dirty="0" err="1"/>
              <a:t>p</a:t>
            </a:r>
            <a:r>
              <a:rPr lang="de-DE" altLang="en-US" i="1" dirty="0"/>
              <a:t>*:</a:t>
            </a:r>
            <a:br>
              <a:rPr lang="de-DE" altLang="en-US" i="1" dirty="0"/>
            </a:br>
            <a:r>
              <a:rPr lang="de-DE" altLang="en-US" i="1" dirty="0" err="1"/>
              <a:t>y</a:t>
            </a:r>
            <a:r>
              <a:rPr lang="de-DE" altLang="en-US" i="1" dirty="0"/>
              <a:t> = </a:t>
            </a:r>
            <a:r>
              <a:rPr lang="de-DE" altLang="en-US" i="1" dirty="0" err="1"/>
              <a:t>x·k</a:t>
            </a:r>
            <a:r>
              <a:rPr lang="de-DE" altLang="en-US" i="1" baseline="-25000" dirty="0" err="1"/>
              <a:t>M</a:t>
            </a:r>
            <a:r>
              <a:rPr lang="de-DE" altLang="en-US" i="1" baseline="-25000" dirty="0"/>
              <a:t> </a:t>
            </a:r>
            <a:r>
              <a:rPr lang="de-DE" altLang="en-US" i="1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4560888" y="3167135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/>
              <a:t>k</a:t>
            </a:r>
            <a:r>
              <a:rPr lang="de-DE" altLang="en-US" sz="2000" i="1" baseline="-25000"/>
              <a:t>E</a:t>
            </a:r>
            <a:endParaRPr lang="de-DE" altLang="en-US" sz="2000" i="1"/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4597400" y="4487935"/>
            <a:ext cx="18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/>
              <a:t>y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563938" y="2559123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570413" y="2201935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 altLang="en-US" sz="2000" i="1"/>
              <a:t>β</a:t>
            </a:r>
            <a:endParaRPr lang="de-DE" altLang="en-US" sz="2000" i="1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5957888" y="4938302"/>
            <a:ext cx="32400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decrypt</a:t>
            </a:r>
            <a:r>
              <a:rPr lang="de-DE" altLang="en-US" dirty="0"/>
              <a:t> </a:t>
            </a:r>
            <a:r>
              <a:rPr lang="de-DE" altLang="en-US" i="1" dirty="0"/>
              <a:t>x = y·k</a:t>
            </a:r>
            <a:r>
              <a:rPr lang="de-DE" altLang="en-US" i="1" baseline="-25000" dirty="0"/>
              <a:t>M</a:t>
            </a:r>
            <a:r>
              <a:rPr lang="de-DE" altLang="en-US" i="1" baseline="30000" dirty="0"/>
              <a:t>-1</a:t>
            </a:r>
            <a:r>
              <a:rPr lang="de-DE" altLang="en-US" i="1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847034" y="5503591"/>
            <a:ext cx="76438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de-DE" altLang="en-US" dirty="0"/>
              <a:t>This </a:t>
            </a:r>
            <a:r>
              <a:rPr lang="de-DE" altLang="en-US" dirty="0" err="1"/>
              <a:t>looks</a:t>
            </a:r>
            <a:r>
              <a:rPr lang="de-DE" altLang="en-US" dirty="0"/>
              <a:t> </a:t>
            </a:r>
            <a:r>
              <a:rPr lang="de-DE" altLang="en-US" dirty="0" err="1"/>
              <a:t>very</a:t>
            </a:r>
            <a:r>
              <a:rPr lang="de-DE" altLang="en-US" dirty="0"/>
              <a:t> </a:t>
            </a:r>
            <a:r>
              <a:rPr lang="de-DE" altLang="en-US" dirty="0" err="1"/>
              <a:t>similar</a:t>
            </a:r>
            <a:r>
              <a:rPr lang="de-DE" altLang="en-US" dirty="0"/>
              <a:t> </a:t>
            </a:r>
            <a:r>
              <a:rPr lang="de-DE" altLang="en-US" dirty="0" err="1"/>
              <a:t>to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DHKE! The </a:t>
            </a:r>
            <a:r>
              <a:rPr lang="de-DE" altLang="en-US" dirty="0" err="1"/>
              <a:t>actual</a:t>
            </a:r>
            <a:r>
              <a:rPr lang="de-DE" altLang="en-US" dirty="0"/>
              <a:t> </a:t>
            </a:r>
            <a:r>
              <a:rPr lang="de-DE" altLang="en-US" dirty="0" err="1"/>
              <a:t>Elgamal</a:t>
            </a:r>
            <a:r>
              <a:rPr lang="de-DE" altLang="en-US" dirty="0"/>
              <a:t> </a:t>
            </a:r>
            <a:r>
              <a:rPr lang="de-DE" altLang="en-US" dirty="0" err="1"/>
              <a:t>protocol</a:t>
            </a:r>
            <a:r>
              <a:rPr lang="de-DE" altLang="en-US" dirty="0"/>
              <a:t> </a:t>
            </a:r>
            <a:r>
              <a:rPr lang="de-DE" altLang="en-US" dirty="0" err="1"/>
              <a:t>re</a:t>
            </a:r>
            <a:r>
              <a:rPr lang="de-DE" altLang="en-US" dirty="0"/>
              <a:t>-orders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computations</a:t>
            </a:r>
            <a:r>
              <a:rPr lang="de-DE" altLang="en-US" dirty="0"/>
              <a:t> </a:t>
            </a:r>
            <a:r>
              <a:rPr lang="de-DE" altLang="en-US" dirty="0" err="1"/>
              <a:t>which</a:t>
            </a:r>
            <a:r>
              <a:rPr lang="de-DE" altLang="en-US" dirty="0"/>
              <a:t> </a:t>
            </a:r>
            <a:r>
              <a:rPr lang="de-DE" altLang="en-US" dirty="0" err="1"/>
              <a:t>helps</a:t>
            </a:r>
            <a:r>
              <a:rPr lang="de-DE" altLang="en-US" dirty="0"/>
              <a:t> </a:t>
            </a:r>
            <a:r>
              <a:rPr lang="de-DE" altLang="en-US" dirty="0" err="1"/>
              <a:t>to</a:t>
            </a:r>
            <a:r>
              <a:rPr lang="de-DE" altLang="en-US" dirty="0"/>
              <a:t> save </a:t>
            </a:r>
            <a:r>
              <a:rPr lang="de-DE" altLang="en-US" dirty="0" err="1"/>
              <a:t>one</a:t>
            </a:r>
            <a:r>
              <a:rPr lang="de-DE" altLang="en-US" dirty="0"/>
              <a:t> </a:t>
            </a:r>
            <a:r>
              <a:rPr lang="de-DE" altLang="en-US" dirty="0" err="1" smtClean="0"/>
              <a:t>communication</a:t>
            </a:r>
            <a:r>
              <a:rPr lang="de-DE" altLang="en-US" dirty="0" smtClean="0"/>
              <a:t> (cf. </a:t>
            </a:r>
            <a:r>
              <a:rPr lang="de-DE" altLang="en-US" dirty="0" err="1" smtClean="0"/>
              <a:t>next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slide</a:t>
            </a:r>
            <a:r>
              <a:rPr lang="de-DE" altLang="en-US" dirty="0" smtClean="0"/>
              <a:t>)</a:t>
            </a:r>
            <a:endParaRPr lang="de-DE" altLang="en-US" i="1" dirty="0"/>
          </a:p>
        </p:txBody>
      </p:sp>
    </p:spTree>
    <p:extLst>
      <p:ext uri="{BB962C8B-B14F-4D97-AF65-F5344CB8AC3E}">
        <p14:creationId xmlns:p14="http://schemas.microsoft.com/office/powerpoint/2010/main" val="11870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Elgamal</a:t>
            </a:r>
            <a:r>
              <a:rPr lang="de-DE" altLang="en-US" dirty="0"/>
              <a:t> </a:t>
            </a:r>
            <a:r>
              <a:rPr lang="de-DE" altLang="en-US" dirty="0" smtClean="0"/>
              <a:t>Encryption </a:t>
            </a:r>
            <a:r>
              <a:rPr lang="de-DE" altLang="en-US" dirty="0" err="1" smtClean="0"/>
              <a:t>Scheme</a:t>
            </a:r>
            <a:r>
              <a:rPr lang="de-DE" altLang="en-US" dirty="0" smtClean="0"/>
              <a:t>: </a:t>
            </a:r>
            <a:r>
              <a:rPr lang="de-DE" altLang="en-US" dirty="0"/>
              <a:t>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2010" y="1487903"/>
            <a:ext cx="428625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de-DE" sz="2400" kern="0">
                <a:solidFill>
                  <a:schemeClr val="tx2"/>
                </a:solidFill>
                <a:latin typeface="+mn-lt"/>
              </a:rPr>
              <a:t>Alice</a:t>
            </a:r>
            <a:endParaRPr lang="de-DE" sz="24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781135" y="1472028"/>
            <a:ext cx="44291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de-DE" sz="2400" kern="0">
                <a:solidFill>
                  <a:schemeClr val="tx2"/>
                </a:solidFill>
                <a:latin typeface="+mn-lt"/>
              </a:rPr>
              <a:t>Bob</a:t>
            </a:r>
            <a:endParaRPr lang="de-DE" sz="24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3495260" y="5393153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754273" y="1900653"/>
            <a:ext cx="3313112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large prime </a:t>
            </a:r>
            <a:r>
              <a:rPr lang="de-DE" altLang="en-US" i="1" dirty="0"/>
              <a:t>p</a:t>
            </a:r>
          </a:p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primitive </a:t>
            </a:r>
            <a:r>
              <a:rPr lang="de-DE" altLang="en-US" dirty="0" err="1"/>
              <a:t>element</a:t>
            </a:r>
            <a:r>
              <a:rPr lang="de-DE" altLang="en-US" dirty="0"/>
              <a:t>  </a:t>
            </a:r>
            <a:r>
              <a:rPr lang="de-DE" altLang="en-US" i="1" dirty="0"/>
              <a:t>α </a:t>
            </a:r>
            <a:r>
              <a:rPr lang="en-US" altLang="en-US" dirty="0"/>
              <a:t>∈</a:t>
            </a:r>
            <a:r>
              <a:rPr lang="de-DE" altLang="en-US" dirty="0"/>
              <a:t> </a:t>
            </a:r>
            <a:r>
              <a:rPr lang="de-DE" altLang="en-US" dirty="0" err="1" smtClean="0"/>
              <a:t>Z</a:t>
            </a:r>
            <a:r>
              <a:rPr lang="de-DE" altLang="en-US" i="1" baseline="-25000" dirty="0" err="1" smtClean="0"/>
              <a:t>p</a:t>
            </a:r>
            <a:r>
              <a:rPr lang="de-DE" altLang="en-US" i="1" dirty="0" smtClean="0"/>
              <a:t>* </a:t>
            </a:r>
            <a:r>
              <a:rPr lang="de-DE" altLang="en-US" dirty="0" err="1" smtClean="0"/>
              <a:t>or</a:t>
            </a:r>
            <a:r>
              <a:rPr lang="de-DE" altLang="en-US" dirty="0" smtClean="0"/>
              <a:t> </a:t>
            </a:r>
            <a:r>
              <a:rPr lang="de-DE" altLang="en-US" dirty="0"/>
              <a:t>in a </a:t>
            </a:r>
            <a:r>
              <a:rPr lang="de-DE" altLang="en-US" dirty="0" err="1"/>
              <a:t>subgroup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Z</a:t>
            </a:r>
            <a:r>
              <a:rPr lang="de-DE" altLang="en-US" i="1" baseline="-25000" dirty="0" err="1"/>
              <a:t>p</a:t>
            </a:r>
            <a:r>
              <a:rPr lang="de-DE" altLang="en-US" i="1" dirty="0"/>
              <a:t>*</a:t>
            </a:r>
            <a:endParaRPr lang="de-DE" altLang="en-US" dirty="0"/>
          </a:p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</a:t>
            </a:r>
            <a:r>
              <a:rPr lang="de-DE" altLang="en-US" i="1" dirty="0"/>
              <a:t>d</a:t>
            </a:r>
            <a:r>
              <a:rPr lang="de-DE" altLang="en-US" dirty="0"/>
              <a:t> 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prB</a:t>
            </a:r>
            <a:r>
              <a:rPr lang="de-DE" altLang="en-US" i="1" dirty="0"/>
              <a:t> </a:t>
            </a:r>
            <a:r>
              <a:rPr lang="en-US" altLang="en-US" dirty="0"/>
              <a:t>∈</a:t>
            </a:r>
            <a:r>
              <a:rPr lang="de-DE" altLang="en-US" dirty="0"/>
              <a:t> {2,…,</a:t>
            </a:r>
            <a:r>
              <a:rPr lang="de-DE" altLang="en-US" i="1" dirty="0"/>
              <a:t>p</a:t>
            </a:r>
            <a:r>
              <a:rPr lang="de-DE" altLang="en-US" dirty="0"/>
              <a:t>-2}</a:t>
            </a:r>
          </a:p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el-GR" altLang="en-US" i="1" dirty="0"/>
              <a:t>β</a:t>
            </a:r>
            <a:r>
              <a:rPr lang="de-DE" altLang="en-US" dirty="0"/>
              <a:t> 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pubB</a:t>
            </a:r>
            <a:r>
              <a:rPr lang="de-DE" altLang="en-US" i="1" dirty="0"/>
              <a:t>= α</a:t>
            </a:r>
            <a:r>
              <a:rPr lang="de-DE" altLang="en-US" i="1" baseline="30000" dirty="0"/>
              <a:t>d</a:t>
            </a:r>
            <a:r>
              <a:rPr lang="de-DE" altLang="en-US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09135" y="3328784"/>
            <a:ext cx="3429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choose</a:t>
            </a:r>
            <a:r>
              <a:rPr lang="de-DE" altLang="en-US" dirty="0"/>
              <a:t> i 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prA</a:t>
            </a:r>
            <a:r>
              <a:rPr lang="de-DE" altLang="en-US" i="1" dirty="0"/>
              <a:t> </a:t>
            </a:r>
            <a:r>
              <a:rPr lang="en-US" altLang="en-US" dirty="0"/>
              <a:t>∈</a:t>
            </a:r>
            <a:r>
              <a:rPr lang="de-DE" altLang="en-US" dirty="0"/>
              <a:t> {2,…,</a:t>
            </a:r>
            <a:r>
              <a:rPr lang="de-DE" altLang="en-US" i="1" dirty="0"/>
              <a:t>p</a:t>
            </a:r>
            <a:r>
              <a:rPr lang="de-DE" altLang="en-US" dirty="0"/>
              <a:t>-2}</a:t>
            </a:r>
          </a:p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E</a:t>
            </a:r>
            <a:r>
              <a:rPr lang="de-DE" altLang="en-US" dirty="0"/>
              <a:t> 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pubA</a:t>
            </a:r>
            <a:r>
              <a:rPr lang="de-DE" altLang="en-US" i="1" dirty="0"/>
              <a:t>= α</a:t>
            </a:r>
            <a:r>
              <a:rPr lang="de-DE" altLang="en-US" i="1" baseline="30000" dirty="0"/>
              <a:t>i</a:t>
            </a:r>
            <a:r>
              <a:rPr lang="de-DE" altLang="en-US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  <a:endParaRPr lang="de-DE" altLang="en-US" dirty="0"/>
          </a:p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masking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> 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M</a:t>
            </a:r>
            <a:r>
              <a:rPr lang="de-DE" altLang="en-US" i="1" baseline="-25000" dirty="0"/>
              <a:t> </a:t>
            </a:r>
            <a:r>
              <a:rPr lang="de-DE" altLang="en-US" i="1" dirty="0"/>
              <a:t>= </a:t>
            </a:r>
            <a:r>
              <a:rPr lang="el-GR" altLang="en-US" i="1" dirty="0"/>
              <a:t>β</a:t>
            </a:r>
            <a:r>
              <a:rPr lang="de-DE" altLang="en-US" i="1" baseline="30000" dirty="0"/>
              <a:t>i</a:t>
            </a:r>
            <a:r>
              <a:rPr lang="de-DE" altLang="en-US" i="1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  <a:endParaRPr lang="de-DE" altLang="en-US" dirty="0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5770796" y="5438436"/>
            <a:ext cx="35004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compute</a:t>
            </a:r>
            <a:r>
              <a:rPr lang="de-DE" altLang="en-US" dirty="0"/>
              <a:t> </a:t>
            </a:r>
            <a:r>
              <a:rPr lang="de-DE" altLang="en-US" dirty="0" err="1"/>
              <a:t>masking</a:t>
            </a:r>
            <a:r>
              <a:rPr lang="de-DE" altLang="en-US" dirty="0"/>
              <a:t> </a:t>
            </a:r>
            <a:r>
              <a:rPr lang="de-DE" altLang="en-US" dirty="0" err="1"/>
              <a:t>key</a:t>
            </a:r>
            <a:r>
              <a:rPr lang="de-DE" altLang="en-US" dirty="0"/>
              <a:t>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M</a:t>
            </a:r>
            <a:r>
              <a:rPr lang="de-DE" altLang="en-US" i="1" baseline="-25000" dirty="0"/>
              <a:t> </a:t>
            </a:r>
            <a:r>
              <a:rPr lang="de-DE" altLang="en-US" i="1" dirty="0"/>
              <a:t>= </a:t>
            </a:r>
            <a:r>
              <a:rPr lang="de-DE" altLang="en-US" i="1" dirty="0" err="1"/>
              <a:t>k</a:t>
            </a:r>
            <a:r>
              <a:rPr lang="de-DE" altLang="en-US" i="1" baseline="-25000" dirty="0" err="1"/>
              <a:t>E</a:t>
            </a:r>
            <a:r>
              <a:rPr lang="de-DE" altLang="en-US" i="1" baseline="30000" dirty="0" err="1"/>
              <a:t>d</a:t>
            </a:r>
            <a:r>
              <a:rPr lang="de-DE" altLang="en-US" i="1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209135" y="4901028"/>
            <a:ext cx="32400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encrypt</a:t>
            </a:r>
            <a:r>
              <a:rPr lang="de-DE" altLang="en-US" dirty="0"/>
              <a:t> </a:t>
            </a:r>
            <a:r>
              <a:rPr lang="de-DE" altLang="en-US" dirty="0" err="1"/>
              <a:t>message</a:t>
            </a:r>
            <a:r>
              <a:rPr lang="de-DE" altLang="en-US" dirty="0"/>
              <a:t> </a:t>
            </a:r>
            <a:r>
              <a:rPr lang="de-DE" altLang="en-US" i="1" dirty="0"/>
              <a:t>x</a:t>
            </a:r>
            <a:r>
              <a:rPr lang="de-DE" altLang="en-US" dirty="0"/>
              <a:t> </a:t>
            </a:r>
            <a:r>
              <a:rPr lang="en-US" altLang="en-US" dirty="0"/>
              <a:t>∈ </a:t>
            </a:r>
            <a:r>
              <a:rPr lang="de-DE" altLang="en-US" dirty="0" err="1"/>
              <a:t>Z</a:t>
            </a:r>
            <a:r>
              <a:rPr lang="de-DE" altLang="en-US" i="1" baseline="-25000" dirty="0" err="1"/>
              <a:t>p</a:t>
            </a:r>
            <a:r>
              <a:rPr lang="de-DE" altLang="en-US" i="1" dirty="0"/>
              <a:t>*:</a:t>
            </a:r>
            <a:br>
              <a:rPr lang="de-DE" altLang="en-US" i="1" dirty="0"/>
            </a:br>
            <a:r>
              <a:rPr lang="de-DE" altLang="en-US" i="1" dirty="0" err="1"/>
              <a:t>y</a:t>
            </a:r>
            <a:r>
              <a:rPr lang="de-DE" altLang="en-US" i="1" dirty="0"/>
              <a:t> = </a:t>
            </a:r>
            <a:r>
              <a:rPr lang="de-DE" altLang="en-US" i="1" dirty="0" err="1"/>
              <a:t>x·k</a:t>
            </a:r>
            <a:r>
              <a:rPr lang="de-DE" altLang="en-US" i="1" baseline="-25000" dirty="0" err="1"/>
              <a:t>M</a:t>
            </a:r>
            <a:r>
              <a:rPr lang="de-DE" altLang="en-US" i="1" baseline="-25000" dirty="0"/>
              <a:t> </a:t>
            </a:r>
            <a:r>
              <a:rPr lang="de-DE" altLang="en-US" i="1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3923885" y="5043903"/>
            <a:ext cx="1214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DE" altLang="en-US" sz="2000" i="1"/>
              <a:t>(k</a:t>
            </a:r>
            <a:r>
              <a:rPr lang="de-DE" altLang="en-US" sz="2000" i="1" baseline="-25000"/>
              <a:t>E</a:t>
            </a:r>
            <a:r>
              <a:rPr lang="de-DE" altLang="en-US" sz="2000" i="1"/>
              <a:t>, y)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3423823" y="3615153"/>
            <a:ext cx="2133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638135" y="3257965"/>
            <a:ext cx="200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sz="2000" i="1"/>
              <a:t>k</a:t>
            </a:r>
            <a:r>
              <a:rPr lang="de-DE" altLang="en-US" sz="2000" i="1" baseline="-25000"/>
              <a:t>pubB </a:t>
            </a:r>
            <a:r>
              <a:rPr lang="de-DE" altLang="en-US" sz="2000" i="1"/>
              <a:t>= (p, α, </a:t>
            </a:r>
            <a:r>
              <a:rPr lang="el-GR" altLang="en-US" sz="2000" i="1"/>
              <a:t>β</a:t>
            </a:r>
            <a:r>
              <a:rPr lang="de-DE" altLang="en-US" sz="2000" i="1"/>
              <a:t>)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777533" y="5993466"/>
            <a:ext cx="3240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en-US" dirty="0" err="1"/>
              <a:t>decrypt</a:t>
            </a:r>
            <a:r>
              <a:rPr lang="de-DE" altLang="en-US" dirty="0"/>
              <a:t> </a:t>
            </a:r>
            <a:r>
              <a:rPr lang="de-DE" altLang="en-US" i="1" dirty="0"/>
              <a:t>x = y·k</a:t>
            </a:r>
            <a:r>
              <a:rPr lang="de-DE" altLang="en-US" i="1" baseline="-25000" dirty="0"/>
              <a:t>M</a:t>
            </a:r>
            <a:r>
              <a:rPr lang="de-DE" altLang="en-US" i="1" baseline="30000" dirty="0"/>
              <a:t>-1</a:t>
            </a:r>
            <a:r>
              <a:rPr lang="de-DE" altLang="en-US" i="1" dirty="0"/>
              <a:t> </a:t>
            </a:r>
            <a:r>
              <a:rPr lang="de-DE" altLang="en-US" dirty="0" err="1"/>
              <a:t>mod</a:t>
            </a:r>
            <a:r>
              <a:rPr lang="de-DE" altLang="en-US" dirty="0"/>
              <a:t> </a:t>
            </a:r>
            <a:r>
              <a:rPr lang="de-DE" altLang="en-US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84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/>
              <a:t>Elgamal</a:t>
            </a:r>
            <a:r>
              <a:rPr lang="de-DE" altLang="en-US" dirty="0"/>
              <a:t> Encryption </a:t>
            </a:r>
            <a:r>
              <a:rPr lang="de-DE" altLang="en-US" dirty="0" err="1"/>
              <a:t>Scheme</a:t>
            </a:r>
            <a:r>
              <a:rPr lang="de-DE" altLang="en-US" dirty="0"/>
              <a:t>: </a:t>
            </a:r>
            <a:r>
              <a:rPr lang="de-DE" altLang="en-US" dirty="0" err="1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" y="1562104"/>
            <a:ext cx="9144000" cy="41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Computational</a:t>
            </a:r>
            <a:r>
              <a:rPr lang="de-DE" altLang="en-US" dirty="0"/>
              <a:t> </a:t>
            </a:r>
            <a:r>
              <a:rPr lang="de-DE" altLang="en-US" dirty="0" err="1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739"/>
            <a:ext cx="8395252" cy="5028883"/>
          </a:xfrm>
        </p:spPr>
        <p:txBody>
          <a:bodyPr>
            <a:normAutofit/>
          </a:bodyPr>
          <a:lstStyle/>
          <a:p>
            <a:r>
              <a:rPr lang="de-DE" altLang="en-US" sz="2200" dirty="0" smtClean="0"/>
              <a:t>Key </a:t>
            </a:r>
            <a:r>
              <a:rPr lang="de-DE" altLang="en-US" sz="2200" dirty="0"/>
              <a:t>Generation</a:t>
            </a:r>
          </a:p>
          <a:p>
            <a:pPr lvl="1"/>
            <a:r>
              <a:rPr lang="de-DE" altLang="en-US" sz="2000" dirty="0"/>
              <a:t>Generation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prime </a:t>
            </a:r>
            <a:r>
              <a:rPr lang="de-DE" altLang="en-US" sz="2000" i="1" dirty="0"/>
              <a:t>p </a:t>
            </a:r>
          </a:p>
          <a:p>
            <a:pPr lvl="1"/>
            <a:r>
              <a:rPr lang="de-DE" altLang="en-US" sz="2000" i="1" dirty="0"/>
              <a:t>p</a:t>
            </a:r>
            <a:r>
              <a:rPr lang="de-DE" altLang="en-US" sz="2000" dirty="0"/>
              <a:t> </a:t>
            </a:r>
            <a:r>
              <a:rPr lang="de-DE" altLang="en-US" sz="2000" dirty="0" err="1"/>
              <a:t>has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size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at least 1024 </a:t>
            </a:r>
            <a:r>
              <a:rPr lang="de-DE" altLang="en-US" sz="2000" dirty="0" err="1"/>
              <a:t>bits</a:t>
            </a:r>
            <a:endParaRPr lang="de-DE" altLang="en-US" sz="2000" dirty="0"/>
          </a:p>
          <a:p>
            <a:pPr lvl="1"/>
            <a:r>
              <a:rPr lang="de-DE" altLang="en-US" sz="2000" dirty="0"/>
              <a:t>P</a:t>
            </a:r>
            <a:r>
              <a:rPr lang="de-DE" altLang="en-US" sz="2000" dirty="0" smtClean="0"/>
              <a:t>rime-</a:t>
            </a:r>
            <a:r>
              <a:rPr lang="de-DE" altLang="en-US" sz="2000" dirty="0" err="1" smtClean="0"/>
              <a:t>finding</a:t>
            </a:r>
            <a:r>
              <a:rPr lang="de-DE" altLang="en-US" sz="2000" dirty="0" smtClean="0"/>
              <a:t> </a:t>
            </a:r>
            <a:r>
              <a:rPr lang="de-DE" altLang="en-US" sz="2000" dirty="0" err="1" smtClean="0"/>
              <a:t>algorithms</a:t>
            </a:r>
            <a:endParaRPr lang="de-DE" altLang="en-US" sz="2000" dirty="0" smtClean="0"/>
          </a:p>
          <a:p>
            <a:r>
              <a:rPr lang="de-DE" altLang="en-US" sz="2200" dirty="0"/>
              <a:t>Encryption</a:t>
            </a:r>
          </a:p>
          <a:p>
            <a:pPr lvl="1"/>
            <a:r>
              <a:rPr lang="de-DE" altLang="en-US" sz="2000" dirty="0" err="1"/>
              <a:t>Requires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two</a:t>
            </a:r>
            <a:r>
              <a:rPr lang="de-DE" altLang="en-US" sz="2000" dirty="0"/>
              <a:t> modular </a:t>
            </a:r>
            <a:r>
              <a:rPr lang="de-DE" altLang="en-US" sz="2000" dirty="0" err="1"/>
              <a:t>exponentiations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a modular </a:t>
            </a:r>
            <a:r>
              <a:rPr lang="de-DE" altLang="en-US" sz="2000" dirty="0" err="1"/>
              <a:t>multiplictation</a:t>
            </a:r>
            <a:endParaRPr lang="de-DE" altLang="en-US" sz="2000" dirty="0"/>
          </a:p>
          <a:p>
            <a:pPr lvl="1"/>
            <a:r>
              <a:rPr lang="de-DE" altLang="en-US" sz="2000" dirty="0"/>
              <a:t>All </a:t>
            </a:r>
            <a:r>
              <a:rPr lang="de-DE" altLang="en-US" sz="2000" dirty="0" err="1"/>
              <a:t>operands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have</a:t>
            </a:r>
            <a:r>
              <a:rPr lang="de-DE" altLang="en-US" sz="2000" dirty="0"/>
              <a:t> a </a:t>
            </a:r>
            <a:r>
              <a:rPr lang="de-DE" altLang="en-US" sz="2000" dirty="0" err="1"/>
              <a:t>bitlength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of</a:t>
            </a:r>
            <a:r>
              <a:rPr lang="de-DE" altLang="en-US" sz="2000" dirty="0"/>
              <a:t>  </a:t>
            </a:r>
            <a:r>
              <a:rPr lang="de-DE" altLang="en-US" sz="2000" dirty="0" smtClean="0"/>
              <a:t>log</a:t>
            </a:r>
            <a:r>
              <a:rPr lang="de-DE" altLang="en-US" sz="2000" i="1" baseline="-25000" dirty="0" smtClean="0"/>
              <a:t>2 </a:t>
            </a:r>
            <a:r>
              <a:rPr lang="de-DE" altLang="en-US" sz="2000" i="1" dirty="0" smtClean="0"/>
              <a:t>p</a:t>
            </a:r>
            <a:endParaRPr lang="de-DE" altLang="en-US" sz="2000" i="1" dirty="0"/>
          </a:p>
          <a:p>
            <a:pPr lvl="1"/>
            <a:r>
              <a:rPr lang="de-DE" altLang="en-US" sz="2000" dirty="0" err="1"/>
              <a:t>Efficient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execution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requires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methods</a:t>
            </a:r>
            <a:r>
              <a:rPr lang="de-DE" altLang="en-US" sz="2000" dirty="0"/>
              <a:t> such </a:t>
            </a:r>
            <a:r>
              <a:rPr lang="de-DE" altLang="en-US" sz="2000" dirty="0" err="1"/>
              <a:t>as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square-and-multiply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algorithm</a:t>
            </a:r>
            <a:r>
              <a:rPr lang="de-DE" altLang="en-US" sz="2000" dirty="0"/>
              <a:t> </a:t>
            </a:r>
            <a:endParaRPr lang="de-DE" altLang="en-US" sz="2000" dirty="0" smtClean="0"/>
          </a:p>
          <a:p>
            <a:r>
              <a:rPr lang="de-DE" altLang="en-US" sz="2200" dirty="0" err="1"/>
              <a:t>Decryption</a:t>
            </a:r>
            <a:endParaRPr lang="de-DE" altLang="en-US" sz="2200" dirty="0"/>
          </a:p>
          <a:p>
            <a:pPr lvl="1"/>
            <a:r>
              <a:rPr lang="de-DE" altLang="en-US" sz="2000" dirty="0" err="1" smtClean="0"/>
              <a:t>Requires</a:t>
            </a:r>
            <a:r>
              <a:rPr lang="de-DE" altLang="en-US" sz="2000" dirty="0" smtClean="0"/>
              <a:t> </a:t>
            </a:r>
            <a:r>
              <a:rPr lang="de-DE" altLang="en-US" sz="2000" dirty="0" err="1"/>
              <a:t>one</a:t>
            </a:r>
            <a:r>
              <a:rPr lang="de-DE" altLang="en-US" sz="2000" dirty="0"/>
              <a:t> modular </a:t>
            </a:r>
            <a:r>
              <a:rPr lang="de-DE" altLang="en-US" sz="2000" dirty="0" err="1"/>
              <a:t>exponentiation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</a:t>
            </a:r>
            <a:r>
              <a:rPr lang="de-DE" altLang="en-US" sz="2000" dirty="0" err="1"/>
              <a:t>one</a:t>
            </a:r>
            <a:r>
              <a:rPr lang="de-DE" altLang="en-US" sz="2000" dirty="0"/>
              <a:t> modulare </a:t>
            </a:r>
            <a:r>
              <a:rPr lang="de-DE" altLang="en-US" sz="2000" dirty="0" err="1" smtClean="0"/>
              <a:t>inversion</a:t>
            </a:r>
            <a:endParaRPr lang="de-DE" altLang="en-US" sz="2000" dirty="0"/>
          </a:p>
          <a:p>
            <a:pPr>
              <a:buFont typeface="Wingdings" charset="2"/>
              <a:buChar char="§"/>
            </a:pPr>
            <a:endParaRPr lang="de-DE" alt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altLang="en-US" sz="4000" b="1" dirty="0" smtClean="0"/>
          </a:p>
          <a:p>
            <a:pPr marL="0" indent="0">
              <a:buNone/>
            </a:pPr>
            <a:endParaRPr lang="de-DE" altLang="en-US" sz="4000" b="1" dirty="0"/>
          </a:p>
          <a:p>
            <a:pPr marL="0" indent="0" algn="ctr">
              <a:buNone/>
            </a:pPr>
            <a:r>
              <a:rPr lang="de-DE" altLang="en-US" sz="4000" b="1" dirty="0" err="1" smtClean="0"/>
              <a:t>Discrete</a:t>
            </a:r>
            <a:r>
              <a:rPr lang="de-DE" altLang="en-US" sz="4000" b="1" dirty="0" smtClean="0"/>
              <a:t> </a:t>
            </a:r>
            <a:r>
              <a:rPr lang="de-DE" altLang="en-US" sz="4000" b="1" dirty="0" err="1"/>
              <a:t>Logarithm</a:t>
            </a:r>
            <a:r>
              <a:rPr lang="de-DE" altLang="en-US" sz="4000" b="1" dirty="0"/>
              <a:t> Problem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 altLang="en-US" sz="2400" dirty="0" smtClean="0"/>
              <a:t>Passive </a:t>
            </a:r>
            <a:r>
              <a:rPr lang="de-DE" altLang="en-US" sz="2400" dirty="0" err="1"/>
              <a:t>attacks</a:t>
            </a:r>
            <a:endParaRPr lang="de-DE" altLang="en-US" sz="2400" dirty="0"/>
          </a:p>
          <a:p>
            <a:pPr lvl="1">
              <a:lnSpc>
                <a:spcPct val="120000"/>
              </a:lnSpc>
            </a:pPr>
            <a:r>
              <a:rPr lang="de-DE" altLang="en-US" sz="2000" dirty="0" err="1"/>
              <a:t>Attacker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eavesdrops</a:t>
            </a:r>
            <a:r>
              <a:rPr lang="de-DE" altLang="en-US" sz="2000" dirty="0"/>
              <a:t> </a:t>
            </a:r>
            <a:r>
              <a:rPr lang="de-DE" altLang="en-US" sz="2000" i="1" dirty="0"/>
              <a:t>p, α, </a:t>
            </a:r>
            <a:r>
              <a:rPr lang="el-GR" altLang="en-US" sz="2000" i="1" dirty="0"/>
              <a:t>β </a:t>
            </a:r>
            <a:r>
              <a:rPr lang="de-DE" altLang="en-US" sz="2000" i="1" dirty="0"/>
              <a:t>= α</a:t>
            </a:r>
            <a:r>
              <a:rPr lang="de-DE" altLang="en-US" sz="2000" i="1" baseline="30000" dirty="0"/>
              <a:t>d</a:t>
            </a:r>
            <a:r>
              <a:rPr lang="de-DE" altLang="en-US" sz="2000" i="1" dirty="0"/>
              <a:t> , </a:t>
            </a:r>
            <a:r>
              <a:rPr lang="de-DE" altLang="en-US" sz="2000" i="1" dirty="0" err="1"/>
              <a:t>k</a:t>
            </a:r>
            <a:r>
              <a:rPr lang="de-DE" altLang="en-US" sz="2000" i="1" baseline="-25000" dirty="0" err="1"/>
              <a:t>E</a:t>
            </a:r>
            <a:r>
              <a:rPr lang="de-DE" altLang="en-US" sz="2000" dirty="0"/>
              <a:t> = </a:t>
            </a:r>
            <a:r>
              <a:rPr lang="de-DE" altLang="en-US" sz="2000" i="1" dirty="0"/>
              <a:t>α</a:t>
            </a:r>
            <a:r>
              <a:rPr lang="de-DE" altLang="en-US" sz="2000" i="1" baseline="30000" dirty="0"/>
              <a:t>i</a:t>
            </a:r>
            <a:r>
              <a:rPr lang="de-DE" altLang="en-US" sz="2000" i="1" dirty="0"/>
              <a:t>, </a:t>
            </a:r>
            <a:r>
              <a:rPr lang="de-DE" altLang="en-US" sz="2000" i="1" dirty="0" err="1"/>
              <a:t>y</a:t>
            </a:r>
            <a:r>
              <a:rPr lang="de-DE" altLang="en-US" sz="2000" i="1" dirty="0"/>
              <a:t> = x·</a:t>
            </a:r>
            <a:r>
              <a:rPr lang="el-GR" altLang="en-US" sz="2000" i="1" dirty="0"/>
              <a:t> β</a:t>
            </a:r>
            <a:r>
              <a:rPr lang="de-DE" altLang="en-US" sz="2000" i="1" baseline="30000" dirty="0"/>
              <a:t>i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and</a:t>
            </a:r>
            <a:r>
              <a:rPr lang="de-DE" altLang="en-US" sz="2000" dirty="0"/>
              <a:t> </a:t>
            </a:r>
            <a:r>
              <a:rPr lang="de-DE" altLang="en-US" sz="2000" dirty="0" err="1"/>
              <a:t>wants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to</a:t>
            </a:r>
            <a:r>
              <a:rPr lang="de-DE" altLang="en-US" sz="2000" dirty="0"/>
              <a:t> </a:t>
            </a:r>
            <a:r>
              <a:rPr lang="de-DE" altLang="en-US" sz="2000" dirty="0" err="1"/>
              <a:t>recover</a:t>
            </a:r>
            <a:r>
              <a:rPr lang="de-DE" altLang="en-US" sz="2000" dirty="0"/>
              <a:t> </a:t>
            </a:r>
            <a:r>
              <a:rPr lang="de-DE" altLang="en-US" sz="2000" i="1" dirty="0"/>
              <a:t>x</a:t>
            </a:r>
          </a:p>
          <a:p>
            <a:pPr lvl="1">
              <a:lnSpc>
                <a:spcPct val="120000"/>
              </a:lnSpc>
            </a:pPr>
            <a:r>
              <a:rPr lang="de-DE" altLang="en-US" sz="2000" dirty="0"/>
              <a:t>Problem </a:t>
            </a:r>
            <a:r>
              <a:rPr lang="de-DE" altLang="en-US" sz="2000" dirty="0" err="1"/>
              <a:t>relies</a:t>
            </a:r>
            <a:r>
              <a:rPr lang="de-DE" altLang="en-US" sz="2000" dirty="0"/>
              <a:t> on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smtClean="0"/>
              <a:t>DLP</a:t>
            </a:r>
            <a:endParaRPr lang="de-DE" altLang="en-US" dirty="0"/>
          </a:p>
          <a:p>
            <a:pPr>
              <a:lnSpc>
                <a:spcPct val="120000"/>
              </a:lnSpc>
            </a:pPr>
            <a:r>
              <a:rPr lang="de-DE" altLang="en-US" sz="2400" dirty="0" err="1"/>
              <a:t>Active</a:t>
            </a:r>
            <a:r>
              <a:rPr lang="de-DE" altLang="en-US" sz="2400" dirty="0"/>
              <a:t> </a:t>
            </a:r>
            <a:r>
              <a:rPr lang="de-DE" altLang="en-US" sz="2400" dirty="0" err="1"/>
              <a:t>attacks</a:t>
            </a:r>
            <a:endParaRPr lang="de-DE" altLang="en-US" sz="2400" dirty="0"/>
          </a:p>
          <a:p>
            <a:pPr lvl="1">
              <a:lnSpc>
                <a:spcPct val="120000"/>
              </a:lnSpc>
            </a:pPr>
            <a:r>
              <a:rPr lang="de-DE" altLang="en-US" sz="2000" dirty="0" err="1"/>
              <a:t>If</a:t>
            </a:r>
            <a:r>
              <a:rPr lang="de-DE" altLang="en-US" sz="2000" dirty="0"/>
              <a:t> 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public</a:t>
            </a:r>
            <a:r>
              <a:rPr lang="de-DE" altLang="en-US" sz="2000" dirty="0"/>
              <a:t> </a:t>
            </a:r>
            <a:r>
              <a:rPr lang="de-DE" altLang="en-US" sz="2000" dirty="0" err="1"/>
              <a:t>keys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are</a:t>
            </a:r>
            <a:r>
              <a:rPr lang="de-DE" altLang="en-US" sz="2000" dirty="0"/>
              <a:t> not </a:t>
            </a:r>
            <a:r>
              <a:rPr lang="de-DE" altLang="en-US" sz="2000" dirty="0" err="1"/>
              <a:t>authentic</a:t>
            </a:r>
            <a:r>
              <a:rPr lang="de-DE" altLang="en-US" sz="2000" dirty="0"/>
              <a:t>, an </a:t>
            </a:r>
            <a:r>
              <a:rPr lang="de-DE" altLang="en-US" sz="2000" dirty="0" err="1"/>
              <a:t>attacker</a:t>
            </a:r>
            <a:r>
              <a:rPr lang="de-DE" altLang="en-US" sz="2000" dirty="0"/>
              <a:t> </a:t>
            </a:r>
            <a:r>
              <a:rPr lang="de-DE" altLang="en-US" sz="2000" dirty="0" err="1"/>
              <a:t>could</a:t>
            </a:r>
            <a:r>
              <a:rPr lang="de-DE" altLang="en-US" sz="2000" dirty="0"/>
              <a:t> send an </a:t>
            </a:r>
            <a:r>
              <a:rPr lang="de-DE" altLang="en-US" sz="2000" dirty="0" err="1"/>
              <a:t>incorrect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public</a:t>
            </a:r>
            <a:r>
              <a:rPr lang="de-DE" altLang="en-US" sz="2000" dirty="0"/>
              <a:t> </a:t>
            </a:r>
            <a:r>
              <a:rPr lang="de-DE" altLang="en-US" sz="2000" dirty="0" err="1"/>
              <a:t>key</a:t>
            </a:r>
            <a:r>
              <a:rPr lang="de-DE" altLang="en-US" sz="2000" dirty="0"/>
              <a:t> </a:t>
            </a:r>
            <a:endParaRPr lang="de-DE" altLang="en-US" sz="2000" dirty="0" smtClean="0"/>
          </a:p>
          <a:p>
            <a:pPr lvl="1">
              <a:lnSpc>
                <a:spcPct val="120000"/>
              </a:lnSpc>
            </a:pPr>
            <a:r>
              <a:rPr lang="de-DE" altLang="en-US" sz="2000" dirty="0" smtClean="0"/>
              <a:t>An </a:t>
            </a:r>
            <a:r>
              <a:rPr lang="de-DE" altLang="en-US" sz="2000" dirty="0" err="1"/>
              <a:t>a</a:t>
            </a:r>
            <a:r>
              <a:rPr lang="de-DE" altLang="en-US" sz="2000" dirty="0" err="1" smtClean="0"/>
              <a:t>ttack</a:t>
            </a:r>
            <a:r>
              <a:rPr lang="de-DE" altLang="en-US" sz="2000" dirty="0" smtClean="0"/>
              <a:t> </a:t>
            </a:r>
            <a:r>
              <a:rPr lang="de-DE" altLang="en-US" sz="2000" dirty="0" err="1"/>
              <a:t>is</a:t>
            </a:r>
            <a:r>
              <a:rPr lang="de-DE" altLang="en-US" sz="2000" dirty="0"/>
              <a:t> also </a:t>
            </a:r>
            <a:r>
              <a:rPr lang="de-DE" altLang="en-US" sz="2000" dirty="0" err="1"/>
              <a:t>possible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if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secret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exponent</a:t>
            </a:r>
            <a:r>
              <a:rPr lang="de-DE" altLang="en-US" sz="2000" dirty="0"/>
              <a:t> </a:t>
            </a:r>
            <a:r>
              <a:rPr lang="de-DE" altLang="en-US" sz="2000" i="1" dirty="0"/>
              <a:t>i</a:t>
            </a:r>
            <a:r>
              <a:rPr lang="de-DE" altLang="en-US" sz="2000" dirty="0"/>
              <a:t> </a:t>
            </a:r>
            <a:r>
              <a:rPr lang="de-DE" altLang="en-US" sz="2000" dirty="0" err="1"/>
              <a:t>is</a:t>
            </a:r>
            <a:r>
              <a:rPr lang="de-DE" altLang="en-US" sz="2000" dirty="0"/>
              <a:t> </a:t>
            </a:r>
            <a:r>
              <a:rPr lang="de-DE" altLang="en-US" sz="2000" dirty="0" err="1"/>
              <a:t>being</a:t>
            </a:r>
            <a:r>
              <a:rPr lang="de-DE" altLang="en-US" sz="2000" dirty="0"/>
              <a:t> </a:t>
            </a:r>
            <a:r>
              <a:rPr lang="de-DE" altLang="en-US" sz="2000" dirty="0" err="1"/>
              <a:t>used</a:t>
            </a:r>
            <a:r>
              <a:rPr lang="de-DE" altLang="en-US" sz="2000" dirty="0"/>
              <a:t> </a:t>
            </a:r>
            <a:r>
              <a:rPr lang="de-DE" altLang="en-US" sz="2000" dirty="0" err="1"/>
              <a:t>more</a:t>
            </a:r>
            <a:r>
              <a:rPr lang="de-DE" altLang="en-US" sz="2000" dirty="0"/>
              <a:t> </a:t>
            </a:r>
            <a:r>
              <a:rPr lang="de-DE" altLang="en-US" sz="2000" dirty="0" err="1"/>
              <a:t>than</a:t>
            </a:r>
            <a:r>
              <a:rPr lang="de-DE" altLang="en-US" sz="2000" dirty="0"/>
              <a:t> </a:t>
            </a:r>
            <a:r>
              <a:rPr lang="de-DE" altLang="en-US" sz="2000" dirty="0" err="1" smtClean="0"/>
              <a:t>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/>
              <a:t>Lessons</a:t>
            </a:r>
            <a:r>
              <a:rPr lang="de-DE" altLang="en-US" dirty="0"/>
              <a:t> </a:t>
            </a:r>
            <a:r>
              <a:rPr lang="de-DE" altLang="en-US" dirty="0" err="1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496"/>
            <a:ext cx="8395252" cy="4989126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The </a:t>
            </a:r>
            <a:r>
              <a:rPr lang="en-US" altLang="en-US" sz="2000" dirty="0" err="1"/>
              <a:t>Diffie</a:t>
            </a:r>
            <a:r>
              <a:rPr lang="en-US" altLang="en-US" sz="2000" dirty="0"/>
              <a:t>–Hellman protocol is a widely used method for key exchange. It is </a:t>
            </a:r>
            <a:r>
              <a:rPr lang="de-DE" altLang="en-US" sz="2000" dirty="0" err="1"/>
              <a:t>based</a:t>
            </a:r>
            <a:r>
              <a:rPr lang="de-DE" altLang="en-US" sz="2000" dirty="0"/>
              <a:t> on </a:t>
            </a:r>
            <a:r>
              <a:rPr lang="de-DE" altLang="en-US" sz="2000" dirty="0" err="1"/>
              <a:t>cyclic</a:t>
            </a:r>
            <a:r>
              <a:rPr lang="de-DE" altLang="en-US" sz="2000" dirty="0"/>
              <a:t> </a:t>
            </a:r>
            <a:r>
              <a:rPr lang="de-DE" altLang="en-US" sz="2000" dirty="0" err="1" smtClean="0"/>
              <a:t>groups</a:t>
            </a:r>
            <a:r>
              <a:rPr lang="de-DE" altLang="en-US" sz="2000" dirty="0" smtClean="0"/>
              <a:t>.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/>
              <a:t>discrete logarithm problem is one of the most important one-way functions in modern asymmetric cryptography. Many public-key algorithms are based on </a:t>
            </a:r>
            <a:r>
              <a:rPr lang="de-DE" altLang="en-US" sz="2000" dirty="0" smtClean="0"/>
              <a:t>it.</a:t>
            </a:r>
          </a:p>
          <a:p>
            <a:r>
              <a:rPr lang="en-US" altLang="en-US" sz="2000" dirty="0" smtClean="0"/>
              <a:t>For </a:t>
            </a:r>
            <a:r>
              <a:rPr lang="en-US" altLang="en-US" sz="2000" dirty="0"/>
              <a:t>the </a:t>
            </a:r>
            <a:r>
              <a:rPr lang="en-US" altLang="en-US" sz="2000" dirty="0" err="1"/>
              <a:t>Diffie</a:t>
            </a:r>
            <a:r>
              <a:rPr lang="en-US" altLang="en-US" sz="2000" dirty="0"/>
              <a:t>–Hellman protocol in </a:t>
            </a:r>
            <a:r>
              <a:rPr lang="en-US" altLang="en-US" sz="2000" dirty="0" err="1"/>
              <a:t>Z</a:t>
            </a:r>
            <a:r>
              <a:rPr lang="en-US" altLang="en-US" sz="2000" i="1" baseline="-25000" dirty="0" err="1"/>
              <a:t>p</a:t>
            </a:r>
            <a:r>
              <a:rPr lang="en-US" altLang="en-US" sz="2000" i="1" dirty="0"/>
              <a:t>*, the prime p should be at least 1024 bits </a:t>
            </a:r>
            <a:r>
              <a:rPr lang="en-US" altLang="en-US" sz="2000" dirty="0"/>
              <a:t>long. This provides a security roughly equivalent to an 80-bit symmetric </a:t>
            </a:r>
            <a:r>
              <a:rPr lang="en-US" altLang="en-US" sz="2000" dirty="0" smtClean="0"/>
              <a:t>cipher.</a:t>
            </a:r>
          </a:p>
          <a:p>
            <a:r>
              <a:rPr lang="en-US" altLang="en-US" sz="2000" dirty="0" smtClean="0"/>
              <a:t>For </a:t>
            </a:r>
            <a:r>
              <a:rPr lang="en-US" altLang="en-US" sz="2000" dirty="0"/>
              <a:t>a better long-term security, a prime of length 2048 bits should be chosen. </a:t>
            </a:r>
            <a:endParaRPr lang="en-US" altLang="en-US" sz="2000" dirty="0" smtClean="0"/>
          </a:p>
          <a:p>
            <a:r>
              <a:rPr lang="en-US" altLang="en-US" sz="2000" dirty="0" smtClean="0"/>
              <a:t>The </a:t>
            </a:r>
            <a:r>
              <a:rPr lang="en-US" altLang="en-US" sz="2000" dirty="0" err="1"/>
              <a:t>Elgamal</a:t>
            </a:r>
            <a:r>
              <a:rPr lang="en-US" altLang="en-US" sz="2000" dirty="0"/>
              <a:t> scheme is an extension of the DHKE where the derived session key is used as a multiplicative masked to encrypt a </a:t>
            </a:r>
            <a:r>
              <a:rPr lang="en-US" altLang="en-US" sz="2000" dirty="0" smtClean="0"/>
              <a:t>message.</a:t>
            </a:r>
          </a:p>
          <a:p>
            <a:r>
              <a:rPr lang="en-US" altLang="en-US" sz="2000" dirty="0" err="1" smtClean="0"/>
              <a:t>Elgamal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a probabilistic encryption scheme, i.e., encrypting two identical messages does not yield two identical </a:t>
            </a:r>
            <a:r>
              <a:rPr lang="en-US" altLang="en-US" sz="2000" dirty="0" err="1"/>
              <a:t>ciphertexts</a:t>
            </a:r>
            <a:r>
              <a:rPr lang="en-US" alt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" y="5903258"/>
            <a:ext cx="9090212" cy="771622"/>
          </a:xfrm>
        </p:spPr>
        <p:txBody>
          <a:bodyPr>
            <a:normAutofit/>
          </a:bodyPr>
          <a:lstStyle/>
          <a:p>
            <a:r>
              <a:rPr lang="de-DE" altLang="en-US" sz="2000" dirty="0" err="1" smtClean="0"/>
              <a:t>Z</a:t>
            </a:r>
            <a:r>
              <a:rPr lang="de-DE" altLang="en-US" sz="2000" i="1" baseline="-25000" dirty="0" err="1" smtClean="0"/>
              <a:t>p</a:t>
            </a:r>
            <a:r>
              <a:rPr lang="de-DE" altLang="en-US" sz="2000" i="1" dirty="0" smtClean="0"/>
              <a:t>*</a:t>
            </a:r>
            <a:r>
              <a:rPr lang="de-DE" altLang="en-US" sz="2000" dirty="0" smtClean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the set of positive integers smaller than </a:t>
            </a:r>
            <a:r>
              <a:rPr lang="en-US" sz="2000" i="1" dirty="0"/>
              <a:t>p</a:t>
            </a:r>
            <a:r>
              <a:rPr lang="en-US" sz="2000" i="1" dirty="0" smtClean="0"/>
              <a:t> </a:t>
            </a:r>
            <a:r>
              <a:rPr lang="en-US" sz="2000" dirty="0"/>
              <a:t>which are relatively prime to </a:t>
            </a:r>
            <a:r>
              <a:rPr lang="en-US" sz="2000" i="1" dirty="0"/>
              <a:t>p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335972"/>
            <a:ext cx="7137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6" y="4531848"/>
            <a:ext cx="8015941" cy="204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6" y="1339441"/>
            <a:ext cx="8015941" cy="32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0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</a:t>
            </a:r>
            <a:r>
              <a:rPr lang="en-US" dirty="0" smtClean="0"/>
              <a:t>Group: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3" y="1600946"/>
            <a:ext cx="8780202" cy="39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6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en-US" dirty="0" err="1" smtClean="0"/>
              <a:t>Discrete</a:t>
            </a:r>
            <a:r>
              <a:rPr lang="de-DE" altLang="en-US" dirty="0" smtClean="0"/>
              <a:t> </a:t>
            </a:r>
            <a:r>
              <a:rPr lang="de-DE" altLang="en-US" dirty="0" err="1"/>
              <a:t>Logarithm</a:t>
            </a:r>
            <a:r>
              <a:rPr lang="de-DE" altLang="en-US" dirty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470992"/>
            <a:ext cx="8522685" cy="5015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en-US" sz="2200" dirty="0" err="1" smtClean="0"/>
              <a:t>Discrete</a:t>
            </a:r>
            <a:r>
              <a:rPr lang="de-DE" altLang="en-US" sz="2200" dirty="0" smtClean="0"/>
              <a:t> </a:t>
            </a:r>
            <a:r>
              <a:rPr lang="de-DE" altLang="en-US" sz="2200" dirty="0" err="1"/>
              <a:t>Logarithm</a:t>
            </a:r>
            <a:r>
              <a:rPr lang="de-DE" altLang="en-US" sz="2200" dirty="0"/>
              <a:t> Problem (DLP) in </a:t>
            </a:r>
            <a:r>
              <a:rPr lang="de-DE" altLang="en-US" sz="2200" dirty="0" err="1"/>
              <a:t>Z</a:t>
            </a:r>
            <a:r>
              <a:rPr lang="de-DE" altLang="en-US" sz="2200" i="1" baseline="-25000" dirty="0" err="1"/>
              <a:t>p</a:t>
            </a:r>
            <a:r>
              <a:rPr lang="de-DE" altLang="en-US" sz="2200" i="1" dirty="0"/>
              <a:t>*</a:t>
            </a:r>
          </a:p>
          <a:p>
            <a:r>
              <a:rPr lang="en-US" altLang="en-US" sz="2200" dirty="0"/>
              <a:t>Given is the finite cyclic group </a:t>
            </a:r>
            <a:r>
              <a:rPr lang="de-DE" altLang="en-US" sz="2200" dirty="0" err="1"/>
              <a:t>Z</a:t>
            </a:r>
            <a:r>
              <a:rPr lang="de-DE" altLang="en-US" sz="2200" baseline="-25000" dirty="0" err="1"/>
              <a:t>p</a:t>
            </a:r>
            <a:r>
              <a:rPr lang="de-DE" altLang="en-US" sz="2200" dirty="0"/>
              <a:t>*</a:t>
            </a:r>
            <a:r>
              <a:rPr lang="en-US" altLang="en-US" sz="2200" dirty="0"/>
              <a:t> of order </a:t>
            </a:r>
            <a:r>
              <a:rPr lang="en-US" altLang="en-US" sz="2200" i="1" dirty="0"/>
              <a:t>p</a:t>
            </a:r>
            <a:r>
              <a:rPr lang="en-US" altLang="en-US" sz="2200" dirty="0"/>
              <a:t>−1 and a primitive element</a:t>
            </a:r>
            <a:r>
              <a:rPr lang="en-US" altLang="en-US" sz="2200" i="1" dirty="0"/>
              <a:t> </a:t>
            </a:r>
            <a:r>
              <a:rPr lang="de-DE" altLang="en-US" sz="2200" i="1" dirty="0"/>
              <a:t>α</a:t>
            </a:r>
            <a:r>
              <a:rPr lang="en-US" altLang="en-US" sz="2200" i="1" dirty="0"/>
              <a:t> </a:t>
            </a:r>
            <a:r>
              <a:rPr lang="en-US" altLang="en-US" sz="2200" dirty="0"/>
              <a:t>∈ </a:t>
            </a:r>
            <a:r>
              <a:rPr lang="de-DE" altLang="en-US" sz="2200" dirty="0" err="1"/>
              <a:t>Z</a:t>
            </a:r>
            <a:r>
              <a:rPr lang="de-DE" altLang="en-US" sz="2200" i="1" baseline="-25000" dirty="0" err="1"/>
              <a:t>p</a:t>
            </a:r>
            <a:r>
              <a:rPr lang="de-DE" altLang="en-US" sz="2200" dirty="0"/>
              <a:t>*</a:t>
            </a:r>
            <a:r>
              <a:rPr lang="en-US" altLang="en-US" sz="2200" dirty="0"/>
              <a:t> and another element</a:t>
            </a:r>
            <a:r>
              <a:rPr lang="en-US" altLang="en-US" sz="2200" i="1" dirty="0"/>
              <a:t> </a:t>
            </a:r>
            <a:r>
              <a:rPr lang="el-GR" altLang="en-US" sz="2200" i="1" dirty="0"/>
              <a:t>β</a:t>
            </a:r>
            <a:r>
              <a:rPr lang="en-US" altLang="en-US" sz="2200" i="1" dirty="0"/>
              <a:t> </a:t>
            </a:r>
            <a:r>
              <a:rPr lang="en-US" altLang="en-US" sz="2200" dirty="0"/>
              <a:t>∈ </a:t>
            </a:r>
            <a:r>
              <a:rPr lang="de-DE" altLang="en-US" sz="2200" dirty="0" err="1"/>
              <a:t>Z</a:t>
            </a:r>
            <a:r>
              <a:rPr lang="de-DE" altLang="en-US" sz="2200" i="1" baseline="-25000" dirty="0" err="1"/>
              <a:t>p</a:t>
            </a:r>
            <a:r>
              <a:rPr lang="de-DE" altLang="en-US" sz="2200" dirty="0"/>
              <a:t>*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The DLP is the problem of determining the integer 1 ≤ </a:t>
            </a:r>
            <a:r>
              <a:rPr lang="en-US" altLang="en-US" sz="2200" i="1" dirty="0"/>
              <a:t>x</a:t>
            </a:r>
            <a:r>
              <a:rPr lang="en-US" altLang="en-US" sz="2200" dirty="0"/>
              <a:t> ≤ </a:t>
            </a:r>
            <a:r>
              <a:rPr lang="en-US" altLang="en-US" sz="2200" i="1" dirty="0"/>
              <a:t>p</a:t>
            </a:r>
            <a:r>
              <a:rPr lang="en-US" altLang="en-US" sz="2200" dirty="0"/>
              <a:t>−1 such that</a:t>
            </a:r>
            <a:br>
              <a:rPr lang="en-US" altLang="en-US" sz="2200" dirty="0"/>
            </a:br>
            <a:r>
              <a:rPr lang="de-DE" altLang="en-US" sz="2200" i="1" dirty="0"/>
              <a:t>α</a:t>
            </a:r>
            <a:r>
              <a:rPr lang="de-DE" altLang="en-US" sz="2200" i="1" baseline="30000" dirty="0"/>
              <a:t>x</a:t>
            </a:r>
            <a:r>
              <a:rPr lang="de-DE" altLang="en-US" sz="2200" dirty="0"/>
              <a:t> ≡ </a:t>
            </a:r>
            <a:r>
              <a:rPr lang="el-GR" altLang="en-US" sz="2200" i="1" dirty="0"/>
              <a:t>β</a:t>
            </a:r>
            <a:r>
              <a:rPr lang="de-DE" altLang="en-US" sz="2200" dirty="0"/>
              <a:t> </a:t>
            </a:r>
            <a:r>
              <a:rPr lang="de-DE" altLang="en-US" sz="2200" dirty="0" err="1"/>
              <a:t>mod</a:t>
            </a:r>
            <a:r>
              <a:rPr lang="de-DE" altLang="en-US" sz="2200" dirty="0"/>
              <a:t> </a:t>
            </a:r>
            <a:r>
              <a:rPr lang="de-DE" altLang="en-US" sz="2200" i="1" dirty="0"/>
              <a:t>p</a:t>
            </a:r>
          </a:p>
          <a:p>
            <a:r>
              <a:rPr lang="de-DE" altLang="en-US" sz="2200" dirty="0"/>
              <a:t>This </a:t>
            </a:r>
            <a:r>
              <a:rPr lang="de-DE" altLang="en-US" sz="2200" dirty="0" err="1"/>
              <a:t>computation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is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called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</a:t>
            </a:r>
            <a:r>
              <a:rPr lang="de-DE" altLang="en-US" sz="2200" b="1" u="sng" dirty="0" err="1"/>
              <a:t>discrete</a:t>
            </a:r>
            <a:r>
              <a:rPr lang="de-DE" altLang="en-US" sz="2200" b="1" u="sng" dirty="0"/>
              <a:t> </a:t>
            </a:r>
            <a:r>
              <a:rPr lang="de-DE" altLang="en-US" sz="2200" b="1" u="sng" dirty="0" err="1"/>
              <a:t>logarithm</a:t>
            </a:r>
            <a:r>
              <a:rPr lang="de-DE" altLang="en-US" sz="2200" b="1" u="sng" dirty="0"/>
              <a:t> </a:t>
            </a:r>
            <a:r>
              <a:rPr lang="de-DE" altLang="en-US" sz="2200" b="1" u="sng" dirty="0" err="1"/>
              <a:t>problem</a:t>
            </a:r>
            <a:r>
              <a:rPr lang="de-DE" altLang="en-US" sz="2200" b="1" u="sng" dirty="0"/>
              <a:t> (</a:t>
            </a:r>
            <a:r>
              <a:rPr lang="de-DE" altLang="en-US" sz="2200" b="1" u="sng" dirty="0" smtClean="0"/>
              <a:t>DLP)</a:t>
            </a:r>
            <a:endParaRPr lang="de-DE" altLang="en-US" sz="2200" b="1" u="sng" dirty="0"/>
          </a:p>
          <a:p>
            <a:pPr marL="0" indent="0">
              <a:buNone/>
            </a:pPr>
            <a:r>
              <a:rPr lang="de-DE" altLang="en-US" sz="2200" dirty="0"/>
              <a:t>	</a:t>
            </a:r>
            <a:r>
              <a:rPr lang="de-DE" altLang="en-US" sz="2200" dirty="0" smtClean="0"/>
              <a:t>						</a:t>
            </a:r>
            <a:r>
              <a:rPr lang="de-DE" altLang="en-US" sz="2200" i="1" dirty="0" smtClean="0"/>
              <a:t>x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= </a:t>
            </a:r>
            <a:r>
              <a:rPr lang="de-DE" altLang="en-US" sz="2200" i="1" dirty="0"/>
              <a:t>log</a:t>
            </a:r>
            <a:r>
              <a:rPr lang="de-DE" altLang="en-US" sz="2200" i="1" baseline="-25000" dirty="0"/>
              <a:t>α</a:t>
            </a:r>
            <a:r>
              <a:rPr lang="de-DE" altLang="en-US" sz="2200" i="1" dirty="0"/>
              <a:t> </a:t>
            </a:r>
            <a:r>
              <a:rPr lang="el-GR" altLang="en-US" sz="2200" i="1" dirty="0"/>
              <a:t>β</a:t>
            </a:r>
            <a:r>
              <a:rPr lang="de-DE" altLang="en-US" sz="2200" dirty="0"/>
              <a:t> </a:t>
            </a:r>
            <a:r>
              <a:rPr lang="de-DE" altLang="en-US" sz="2200" dirty="0" err="1"/>
              <a:t>mod</a:t>
            </a:r>
            <a:r>
              <a:rPr lang="de-DE" altLang="en-US" sz="2200" dirty="0"/>
              <a:t> </a:t>
            </a:r>
            <a:r>
              <a:rPr lang="de-DE" altLang="en-US" sz="2200" i="1" dirty="0"/>
              <a:t>p</a:t>
            </a:r>
            <a:r>
              <a:rPr lang="de-DE" altLang="en-US" sz="2200" dirty="0"/>
              <a:t> </a:t>
            </a:r>
          </a:p>
          <a:p>
            <a:endParaRPr lang="de-DE" altLang="en-US" sz="1200" dirty="0"/>
          </a:p>
          <a:p>
            <a:r>
              <a:rPr lang="de-DE" altLang="en-US" sz="2200" dirty="0" err="1"/>
              <a:t>Example</a:t>
            </a:r>
            <a:r>
              <a:rPr lang="de-DE" altLang="en-US" sz="2200" dirty="0"/>
              <a:t>: </a:t>
            </a:r>
            <a:r>
              <a:rPr lang="de-DE" altLang="en-US" sz="2200" dirty="0" err="1"/>
              <a:t>Compute</a:t>
            </a:r>
            <a:r>
              <a:rPr lang="de-DE" altLang="en-US" sz="2200" dirty="0"/>
              <a:t> </a:t>
            </a:r>
            <a:r>
              <a:rPr lang="de-DE" altLang="en-US" sz="2200" i="1" dirty="0"/>
              <a:t>x</a:t>
            </a:r>
            <a:r>
              <a:rPr lang="de-DE" altLang="en-US" sz="2200" dirty="0"/>
              <a:t>  </a:t>
            </a:r>
            <a:r>
              <a:rPr lang="de-DE" altLang="en-US" sz="2200" dirty="0" err="1"/>
              <a:t>for</a:t>
            </a:r>
            <a:r>
              <a:rPr lang="de-DE" altLang="en-US" sz="2200" dirty="0"/>
              <a:t>  5</a:t>
            </a:r>
            <a:r>
              <a:rPr lang="de-DE" altLang="en-US" sz="2200" i="1" baseline="30000" dirty="0"/>
              <a:t>x</a:t>
            </a:r>
            <a:r>
              <a:rPr lang="de-DE" altLang="en-US" sz="2200" dirty="0"/>
              <a:t> ≡ 41 </a:t>
            </a:r>
            <a:r>
              <a:rPr lang="de-DE" altLang="en-US" sz="2200" dirty="0" err="1"/>
              <a:t>mod</a:t>
            </a:r>
            <a:r>
              <a:rPr lang="de-DE" altLang="en-US" sz="2200" dirty="0"/>
              <a:t> </a:t>
            </a:r>
            <a:r>
              <a:rPr lang="de-DE" altLang="en-US" sz="2200" dirty="0" smtClean="0"/>
              <a:t>47</a:t>
            </a:r>
            <a:endParaRPr lang="de-DE" altLang="en-US" sz="2200" dirty="0"/>
          </a:p>
          <a:p>
            <a:r>
              <a:rPr lang="de-DE" altLang="en-US" sz="2200" dirty="0" err="1"/>
              <a:t>Remark</a:t>
            </a:r>
            <a:r>
              <a:rPr lang="de-DE" altLang="en-US" sz="2200" dirty="0"/>
              <a:t>: </a:t>
            </a:r>
            <a:r>
              <a:rPr lang="de-DE" altLang="en-US" sz="2200" dirty="0" err="1"/>
              <a:t>For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coverage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</a:t>
            </a:r>
            <a:r>
              <a:rPr lang="de-DE" altLang="en-US" sz="2200" dirty="0" err="1"/>
              <a:t>groups</a:t>
            </a:r>
            <a:r>
              <a:rPr lang="de-DE" altLang="en-US" sz="2200" dirty="0"/>
              <a:t> </a:t>
            </a:r>
            <a:r>
              <a:rPr lang="de-DE" altLang="en-US" sz="2200" dirty="0" err="1"/>
              <a:t>and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cylcic</a:t>
            </a:r>
            <a:r>
              <a:rPr lang="de-DE" altLang="en-US" sz="2200" dirty="0"/>
              <a:t> </a:t>
            </a:r>
            <a:r>
              <a:rPr lang="de-DE" altLang="en-US" sz="2200" dirty="0" err="1"/>
              <a:t>groups</a:t>
            </a:r>
            <a:r>
              <a:rPr lang="de-DE" altLang="en-US" sz="2200" dirty="0"/>
              <a:t>, </a:t>
            </a:r>
            <a:r>
              <a:rPr lang="de-DE" altLang="en-US" sz="2200" dirty="0" err="1"/>
              <a:t>we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refer</a:t>
            </a:r>
            <a:r>
              <a:rPr lang="de-DE" altLang="en-US" sz="2200" dirty="0"/>
              <a:t> </a:t>
            </a:r>
            <a:r>
              <a:rPr lang="de-DE" altLang="en-US" sz="2200" dirty="0" err="1"/>
              <a:t>to</a:t>
            </a:r>
            <a:r>
              <a:rPr lang="de-DE" altLang="en-US" sz="2200" dirty="0"/>
              <a:t> Chapter 8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Understanding </a:t>
            </a:r>
            <a:r>
              <a:rPr lang="de-DE" altLang="en-US" sz="2200" dirty="0" err="1"/>
              <a:t>Cryptography</a:t>
            </a:r>
            <a:endParaRPr lang="de-DE" altLang="en-US" sz="22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 err="1" smtClean="0"/>
              <a:t>Generalized</a:t>
            </a:r>
            <a:r>
              <a:rPr lang="de-DE" altLang="en-US" dirty="0" smtClean="0"/>
              <a:t> </a:t>
            </a:r>
            <a:r>
              <a:rPr lang="de-DE" altLang="en-US" dirty="0" err="1"/>
              <a:t>Discrete</a:t>
            </a:r>
            <a:r>
              <a:rPr lang="de-DE" altLang="en-US" dirty="0"/>
              <a:t> </a:t>
            </a:r>
            <a:r>
              <a:rPr lang="de-DE" altLang="en-US" dirty="0" err="1"/>
              <a:t>Logarithm</a:t>
            </a:r>
            <a:r>
              <a:rPr lang="de-DE" altLang="en-US" dirty="0"/>
              <a:t> </a:t>
            </a:r>
            <a:r>
              <a:rPr lang="de-DE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200" dirty="0" smtClean="0"/>
              <a:t>Given </a:t>
            </a:r>
            <a:r>
              <a:rPr lang="en-US" altLang="en-US" sz="2200" dirty="0"/>
              <a:t>is a finite cyclic group </a:t>
            </a:r>
            <a:r>
              <a:rPr lang="en-US" altLang="en-US" sz="2200" i="1" dirty="0"/>
              <a:t>G</a:t>
            </a:r>
            <a:r>
              <a:rPr lang="en-US" altLang="en-US" sz="2200" dirty="0"/>
              <a:t> with the group operation ◦ and cardinality </a:t>
            </a:r>
            <a:r>
              <a:rPr lang="en-US" altLang="en-US" sz="2200" i="1" dirty="0"/>
              <a:t>n</a:t>
            </a:r>
            <a:r>
              <a:rPr lang="en-US" altLang="en-US" sz="2200" dirty="0"/>
              <a:t>. </a:t>
            </a:r>
            <a:endParaRPr lang="en-US" altLang="en-US" sz="2200" dirty="0" smtClean="0"/>
          </a:p>
          <a:p>
            <a:pPr>
              <a:lnSpc>
                <a:spcPct val="120000"/>
              </a:lnSpc>
            </a:pPr>
            <a:r>
              <a:rPr lang="en-US" altLang="en-US" sz="2200" dirty="0" smtClean="0"/>
              <a:t>We </a:t>
            </a:r>
            <a:r>
              <a:rPr lang="en-US" altLang="en-US" sz="2200" dirty="0"/>
              <a:t>consider a primitive element </a:t>
            </a:r>
            <a:r>
              <a:rPr lang="de-DE" altLang="en-US" sz="2200" i="1" dirty="0"/>
              <a:t>α</a:t>
            </a:r>
            <a:r>
              <a:rPr lang="en-US" altLang="en-US" sz="2200" i="1" dirty="0"/>
              <a:t> ∈ G </a:t>
            </a:r>
            <a:r>
              <a:rPr lang="en-US" altLang="en-US" sz="2200" dirty="0"/>
              <a:t>and another element </a:t>
            </a:r>
            <a:r>
              <a:rPr lang="el-GR" altLang="en-US" sz="2200" i="1" dirty="0"/>
              <a:t>β</a:t>
            </a:r>
            <a:r>
              <a:rPr lang="en-US" altLang="en-US" sz="2200" i="1" dirty="0"/>
              <a:t> ∈ G</a:t>
            </a:r>
            <a:r>
              <a:rPr lang="en-US" altLang="en-US" sz="2200" dirty="0"/>
              <a:t>. </a:t>
            </a:r>
            <a:endParaRPr lang="en-US" altLang="en-US" sz="2200" dirty="0" smtClean="0"/>
          </a:p>
          <a:p>
            <a:pPr>
              <a:lnSpc>
                <a:spcPct val="120000"/>
              </a:lnSpc>
            </a:pPr>
            <a:r>
              <a:rPr lang="en-US" altLang="en-US" sz="2200" dirty="0" smtClean="0"/>
              <a:t>The </a:t>
            </a:r>
            <a:r>
              <a:rPr lang="en-US" altLang="en-US" sz="2200" dirty="0"/>
              <a:t>discrete logarithm problem is finding the integer </a:t>
            </a:r>
            <a:r>
              <a:rPr lang="en-US" altLang="en-US" sz="2200" i="1" dirty="0"/>
              <a:t>x</a:t>
            </a:r>
            <a:r>
              <a:rPr lang="en-US" altLang="en-US" sz="2200" dirty="0"/>
              <a:t>, where </a:t>
            </a:r>
            <a:r>
              <a:rPr lang="en-US" altLang="en-US" sz="2200" i="1" dirty="0"/>
              <a:t>1 ≤ x ≤ n</a:t>
            </a:r>
            <a:r>
              <a:rPr lang="en-US" altLang="en-US" sz="2200" dirty="0"/>
              <a:t>, such that: </a:t>
            </a:r>
            <a:endParaRPr lang="en-US" altLang="en-US" sz="2200" dirty="0" smtClean="0"/>
          </a:p>
          <a:p>
            <a:pPr>
              <a:lnSpc>
                <a:spcPct val="120000"/>
              </a:lnSpc>
            </a:pPr>
            <a:endParaRPr lang="en-US" altLang="en-US" sz="1200" i="1" dirty="0"/>
          </a:p>
          <a:p>
            <a:pPr algn="ctr">
              <a:lnSpc>
                <a:spcPct val="120000"/>
              </a:lnSpc>
              <a:buFont typeface="Wingdings" charset="2"/>
              <a:buNone/>
            </a:pPr>
            <a:r>
              <a:rPr lang="el-GR" altLang="en-US" sz="2200" i="1" dirty="0"/>
              <a:t>β</a:t>
            </a:r>
            <a:r>
              <a:rPr lang="de-DE" altLang="en-US" sz="2200" i="1" dirty="0"/>
              <a:t> = α ◦ α ◦ α ◦. . .◦ α = α</a:t>
            </a:r>
            <a:r>
              <a:rPr lang="de-DE" altLang="en-US" sz="2200" i="1" baseline="30000" dirty="0"/>
              <a:t>x</a:t>
            </a:r>
          </a:p>
          <a:p>
            <a:pPr>
              <a:lnSpc>
                <a:spcPct val="120000"/>
              </a:lnSpc>
              <a:buFont typeface="Wingdings" charset="2"/>
              <a:buChar char="§"/>
            </a:pPr>
            <a:endParaRPr lang="de-DE" altLang="en-US" sz="2200" baseline="30000" dirty="0"/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58622" y="4922357"/>
            <a:ext cx="1914525" cy="624023"/>
            <a:chOff x="3571875" y="4286250"/>
            <a:chExt cx="1500188" cy="398179"/>
          </a:xfrm>
        </p:grpSpPr>
        <p:sp>
          <p:nvSpPr>
            <p:cNvPr id="7" name="Geschweifte Klammer links 6"/>
            <p:cNvSpPr>
              <a:spLocks/>
            </p:cNvSpPr>
            <p:nvPr/>
          </p:nvSpPr>
          <p:spPr bwMode="auto">
            <a:xfrm rot="16200000">
              <a:off x="4214812" y="3643313"/>
              <a:ext cx="214313" cy="1500188"/>
            </a:xfrm>
            <a:prstGeom prst="leftBrace">
              <a:avLst>
                <a:gd name="adj1" fmla="val 8329"/>
                <a:gd name="adj2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8" name="Textfeld 7"/>
            <p:cNvSpPr txBox="1">
              <a:spLocks noChangeArrowheads="1"/>
            </p:cNvSpPr>
            <p:nvPr/>
          </p:nvSpPr>
          <p:spPr bwMode="auto">
            <a:xfrm>
              <a:off x="3929063" y="4429125"/>
              <a:ext cx="928687" cy="255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de-DE" altLang="en-US" sz="2000" i="1" dirty="0"/>
                <a:t>x</a:t>
              </a:r>
              <a:r>
                <a:rPr lang="de-DE" altLang="en-US" sz="2000" dirty="0"/>
                <a:t> </a:t>
              </a:r>
              <a:r>
                <a:rPr lang="de-DE" altLang="en-US" sz="2000" dirty="0" err="1"/>
                <a:t>times</a:t>
              </a:r>
              <a:endParaRPr lang="de-DE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8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Diffie–Hellman Key Exchange: </a:t>
            </a:r>
            <a:r>
              <a:rPr lang="de-DE" altLang="en-US" dirty="0" err="1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en-US" sz="2200" dirty="0" err="1" smtClean="0"/>
              <a:t>Proposed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in 1976 </a:t>
            </a:r>
            <a:r>
              <a:rPr lang="de-DE" altLang="en-US" sz="2200" dirty="0" err="1"/>
              <a:t>by</a:t>
            </a:r>
            <a:r>
              <a:rPr lang="de-DE" altLang="en-US" sz="2200" dirty="0"/>
              <a:t> </a:t>
            </a:r>
            <a:r>
              <a:rPr lang="de-DE" altLang="en-US" sz="2200" b="1" dirty="0"/>
              <a:t>Whitfield Diffie </a:t>
            </a:r>
            <a:r>
              <a:rPr lang="de-DE" altLang="en-US" sz="2200" b="1" dirty="0" err="1"/>
              <a:t>and</a:t>
            </a:r>
            <a:r>
              <a:rPr lang="de-DE" altLang="en-US" sz="2200" b="1" dirty="0"/>
              <a:t> Martin Hellman</a:t>
            </a:r>
            <a:r>
              <a:rPr lang="de-DE" altLang="en-US" sz="2200" dirty="0"/>
              <a:t/>
            </a:r>
            <a:br>
              <a:rPr lang="de-DE" altLang="en-US" sz="2200" dirty="0"/>
            </a:br>
            <a:endParaRPr lang="de-DE" altLang="en-US" sz="2200" dirty="0"/>
          </a:p>
          <a:p>
            <a:r>
              <a:rPr lang="de-DE" altLang="en-US" sz="2200" b="1" dirty="0" err="1"/>
              <a:t>Widely</a:t>
            </a:r>
            <a:r>
              <a:rPr lang="de-DE" altLang="en-US" sz="2200" b="1" dirty="0"/>
              <a:t> </a:t>
            </a:r>
            <a:r>
              <a:rPr lang="de-DE" altLang="en-US" sz="2200" b="1" dirty="0" err="1"/>
              <a:t>used</a:t>
            </a:r>
            <a:r>
              <a:rPr lang="de-DE" altLang="en-US" sz="2200" dirty="0"/>
              <a:t>, e.g. in </a:t>
            </a:r>
            <a:r>
              <a:rPr lang="en-US" altLang="en-US" sz="2200" dirty="0"/>
              <a:t>Secure Shell (SSH), Transport Layer Security (TLS), and Internet Protocol Security </a:t>
            </a:r>
            <a:r>
              <a:rPr lang="de-DE" altLang="en-US" sz="2200" dirty="0"/>
              <a:t>(IPSec)</a:t>
            </a:r>
            <a:br>
              <a:rPr lang="de-DE" altLang="en-US" sz="2200" dirty="0"/>
            </a:br>
            <a:endParaRPr lang="de-DE" altLang="en-US" sz="2200" dirty="0"/>
          </a:p>
          <a:p>
            <a:r>
              <a:rPr lang="de-DE" altLang="en-US" sz="2200" dirty="0"/>
              <a:t>The Diffie–Hellman Key Exchange (DHKE) </a:t>
            </a:r>
            <a:r>
              <a:rPr lang="de-DE" altLang="en-US" sz="2200" dirty="0" err="1"/>
              <a:t>is</a:t>
            </a:r>
            <a:r>
              <a:rPr lang="de-DE" altLang="en-US" sz="2200" dirty="0"/>
              <a:t> a </a:t>
            </a:r>
            <a:r>
              <a:rPr lang="de-DE" altLang="en-US" sz="2200" dirty="0" err="1"/>
              <a:t>key</a:t>
            </a:r>
            <a:r>
              <a:rPr lang="de-DE" altLang="en-US" sz="2200" dirty="0"/>
              <a:t> </a:t>
            </a:r>
            <a:r>
              <a:rPr lang="de-DE" altLang="en-US" sz="2200" dirty="0" err="1"/>
              <a:t>exchange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protocol</a:t>
            </a:r>
            <a:r>
              <a:rPr lang="de-DE" altLang="en-US" sz="2200" dirty="0"/>
              <a:t> </a:t>
            </a:r>
            <a:r>
              <a:rPr lang="de-DE" altLang="en-US" sz="2200" dirty="0" err="1"/>
              <a:t>and</a:t>
            </a:r>
            <a:r>
              <a:rPr lang="de-DE" altLang="en-US" sz="2200" dirty="0"/>
              <a:t> </a:t>
            </a:r>
            <a:r>
              <a:rPr lang="de-DE" altLang="en-US" sz="2200" b="1" dirty="0"/>
              <a:t>not </a:t>
            </a:r>
            <a:r>
              <a:rPr lang="de-DE" altLang="en-US" sz="2200" b="1" dirty="0" err="1"/>
              <a:t>used</a:t>
            </a:r>
            <a:r>
              <a:rPr lang="de-DE" altLang="en-US" sz="2200" dirty="0"/>
              <a:t> </a:t>
            </a:r>
            <a:r>
              <a:rPr lang="de-DE" altLang="en-US" sz="2200" dirty="0" err="1"/>
              <a:t>for</a:t>
            </a:r>
            <a:r>
              <a:rPr lang="de-DE" altLang="en-US" sz="2200" dirty="0"/>
              <a:t> </a:t>
            </a:r>
            <a:r>
              <a:rPr lang="de-DE" altLang="en-US" sz="2200" dirty="0" err="1" smtClean="0"/>
              <a:t>encryption</a:t>
            </a:r>
            <a:r>
              <a:rPr lang="de-DE" altLang="en-US" sz="2200" dirty="0"/>
              <a:t> </a:t>
            </a:r>
            <a:r>
              <a:rPr lang="de-DE" altLang="en-US" sz="2200" dirty="0" smtClean="0"/>
              <a:t>(</a:t>
            </a:r>
            <a:r>
              <a:rPr lang="de-DE" altLang="en-US" sz="2200" dirty="0" err="1" smtClean="0"/>
              <a:t>For</a:t>
            </a:r>
            <a:r>
              <a:rPr lang="de-DE" altLang="en-US" sz="2200" dirty="0" smtClean="0"/>
              <a:t>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purpose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of</a:t>
            </a:r>
            <a:r>
              <a:rPr lang="de-DE" altLang="en-US" sz="2200" dirty="0"/>
              <a:t> </a:t>
            </a:r>
            <a:r>
              <a:rPr lang="de-DE" altLang="en-US" sz="2200" dirty="0" err="1"/>
              <a:t>encryption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based</a:t>
            </a:r>
            <a:r>
              <a:rPr lang="de-DE" altLang="en-US" sz="2200" dirty="0"/>
              <a:t> on </a:t>
            </a:r>
            <a:r>
              <a:rPr lang="de-DE" altLang="en-US" sz="2200" dirty="0" err="1"/>
              <a:t>the</a:t>
            </a:r>
            <a:r>
              <a:rPr lang="de-DE" altLang="en-US" sz="2200" dirty="0"/>
              <a:t> DHKE, </a:t>
            </a:r>
            <a:r>
              <a:rPr lang="de-DE" altLang="en-US" sz="2200" dirty="0" err="1"/>
              <a:t>ElGamal</a:t>
            </a:r>
            <a:r>
              <a:rPr lang="de-DE" altLang="en-US" sz="2200" dirty="0"/>
              <a:t> </a:t>
            </a:r>
            <a:r>
              <a:rPr lang="de-DE" altLang="en-US" sz="2200" dirty="0" err="1"/>
              <a:t>can</a:t>
            </a:r>
            <a:r>
              <a:rPr lang="de-DE" altLang="en-US" sz="2200" dirty="0"/>
              <a:t> </a:t>
            </a:r>
            <a:r>
              <a:rPr lang="de-DE" altLang="en-US" sz="2200" dirty="0" err="1"/>
              <a:t>be</a:t>
            </a:r>
            <a:r>
              <a:rPr lang="de-DE" altLang="en-US" sz="2200" dirty="0"/>
              <a:t> </a:t>
            </a:r>
            <a:r>
              <a:rPr lang="de-DE" altLang="en-US" sz="2200" dirty="0" err="1"/>
              <a:t>used</a:t>
            </a:r>
            <a:r>
              <a:rPr lang="de-DE" altLang="en-US" sz="2200" dirty="0"/>
              <a:t>.)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E3834F-2513-AE48-A508-575DC6E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en-US" dirty="0"/>
              <a:t>Diffie–Hellman Key Exchange: </a:t>
            </a:r>
            <a:r>
              <a:rPr lang="de-DE" altLang="en-US" dirty="0" smtClean="0"/>
              <a:t/>
            </a:r>
            <a:br>
              <a:rPr lang="de-DE" altLang="en-US" dirty="0" smtClean="0"/>
            </a:br>
            <a:r>
              <a:rPr lang="de-DE" altLang="en-US" dirty="0" smtClean="0"/>
              <a:t>Set-</a:t>
            </a:r>
            <a:r>
              <a:rPr lang="de-DE" altLang="en-US" dirty="0" err="1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400" dirty="0" smtClean="0"/>
              <a:t>Set-up Steps: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en-US" sz="2400" dirty="0" smtClean="0"/>
              <a:t>Choose </a:t>
            </a:r>
            <a:r>
              <a:rPr lang="en-US" altLang="en-US" sz="2400" dirty="0"/>
              <a:t>a large prime </a:t>
            </a:r>
            <a:r>
              <a:rPr lang="en-US" altLang="en-US" sz="2400" i="1" dirty="0"/>
              <a:t>p.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en-US" sz="2400" dirty="0"/>
              <a:t>Choose an integer </a:t>
            </a:r>
            <a:r>
              <a:rPr lang="el-GR" altLang="en-US" sz="2400" i="1" dirty="0"/>
              <a:t>α</a:t>
            </a:r>
            <a:r>
              <a:rPr lang="en-US" altLang="en-US" sz="2400" dirty="0"/>
              <a:t> ∈ {2,3, . . . , </a:t>
            </a:r>
            <a:r>
              <a:rPr lang="en-US" altLang="en-US" sz="2400" i="1" dirty="0"/>
              <a:t>p−2}.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en-US" sz="2400" dirty="0"/>
              <a:t>Publish </a:t>
            </a:r>
            <a:r>
              <a:rPr lang="en-US" altLang="en-US" sz="2400" i="1" dirty="0"/>
              <a:t>p </a:t>
            </a:r>
            <a:r>
              <a:rPr lang="en-US" altLang="en-US" sz="2400" dirty="0"/>
              <a:t>and</a:t>
            </a:r>
            <a:r>
              <a:rPr lang="en-US" altLang="en-US" sz="2400" i="1" dirty="0"/>
              <a:t> </a:t>
            </a:r>
            <a:r>
              <a:rPr lang="el-GR" altLang="en-US" sz="2400" i="1" dirty="0"/>
              <a:t>α</a:t>
            </a:r>
            <a:r>
              <a:rPr lang="en-US" altLang="en-US" sz="2400" i="1" dirty="0"/>
              <a:t>.</a:t>
            </a:r>
            <a:endParaRPr lang="de-DE" altLang="en-US" sz="2400" dirty="0"/>
          </a:p>
          <a:p>
            <a:pPr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1053</Words>
  <Application>Microsoft Macintosh PowerPoint</Application>
  <PresentationFormat>On-screen Show (4:3)</PresentationFormat>
  <Paragraphs>187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Symbol</vt:lpstr>
      <vt:lpstr>Wingdings</vt:lpstr>
      <vt:lpstr>宋体</vt:lpstr>
      <vt:lpstr>Arial</vt:lpstr>
      <vt:lpstr>Office Theme</vt:lpstr>
      <vt:lpstr>Discrete Logarithm</vt:lpstr>
      <vt:lpstr>PowerPoint Presentation</vt:lpstr>
      <vt:lpstr>Preliminary (1)</vt:lpstr>
      <vt:lpstr>Preliminary (2)</vt:lpstr>
      <vt:lpstr>Cyclic Group: Example</vt:lpstr>
      <vt:lpstr>Discrete Logarithm Problem</vt:lpstr>
      <vt:lpstr>Generalized Discrete Logarithm Problem</vt:lpstr>
      <vt:lpstr>Diffie–Hellman Key Exchange: Overview</vt:lpstr>
      <vt:lpstr>Diffie–Hellman Key Exchange:  Set-up</vt:lpstr>
      <vt:lpstr>Diffie–Hellman Key Exchange: Process</vt:lpstr>
      <vt:lpstr>Diffie–Hellman Key Exchange: Example</vt:lpstr>
      <vt:lpstr>Attacks against DLP</vt:lpstr>
      <vt:lpstr>Security of Classical Diffie–Hellman Key Exchange (1) </vt:lpstr>
      <vt:lpstr>Security of Classical Diffie–Hellman Key Exchange (2) </vt:lpstr>
      <vt:lpstr>Elgamal Encryption Scheme: Overview</vt:lpstr>
      <vt:lpstr>Elgamal Encryption Scheme: Principle</vt:lpstr>
      <vt:lpstr>Elgamal Encryption Scheme: Protocol</vt:lpstr>
      <vt:lpstr>Elgamal Encryption Scheme: Example</vt:lpstr>
      <vt:lpstr>Computational Aspects</vt:lpstr>
      <vt:lpstr>Security</vt:lpstr>
      <vt:lpstr>Lessons Learned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72</cp:revision>
  <dcterms:created xsi:type="dcterms:W3CDTF">2016-08-15T16:38:04Z</dcterms:created>
  <dcterms:modified xsi:type="dcterms:W3CDTF">2018-03-19T19:05:52Z</dcterms:modified>
</cp:coreProperties>
</file>