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73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6"/>
    <p:restoredTop sz="84291"/>
  </p:normalViewPr>
  <p:slideViewPr>
    <p:cSldViewPr snapToGrid="0" snapToObjects="1">
      <p:cViewPr varScale="1">
        <p:scale>
          <a:sx n="85" d="100"/>
          <a:sy n="85" d="100"/>
        </p:scale>
        <p:origin x="100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5A415-EA05-4646-B0D8-876B3F9D7BF4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8CAD-C561-164C-9A1B-5D0346B1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48CAD-C561-164C-9A1B-5D0346B13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3E24-4E39-BB4D-9A13-B8335917A4DB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716-AAC6-6E4F-BDD2-8885D7E6986F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B5A-5C7E-614A-A20C-633F0D2A6368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0F93-1370-4E49-A8C5-F371DC90A993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7D7-C134-1143-B3A5-AA8E6791C3AD}" type="datetime1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BAF3-D2D6-C940-8C84-AC5A1203E38F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CDFA-C7E3-E544-9435-93E737328172}" type="datetime1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1EF5-A1F0-E14D-A206-CEA56A84836B}" type="datetime1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6CC-E00D-6C42-88A0-4127551BF6E8}" type="datetime1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476-BFD2-2B4B-A9B2-44699DFDE2FD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5B8-D6A6-594E-8CAF-ADC46EF43600}" type="datetime1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67EC70F-E51C-694D-8250-1028AD8538EB}" type="datetime1">
              <a:rPr lang="en-US" smtClean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02D915-7B4A-F24A-BD98-9A59DE02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/>
              <a:t>Hash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Function_01</a:t>
            </a:r>
            <a:endParaRPr lang="en-US" sz="4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7E4F139-6E7A-9D4D-999B-9CDB4136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Hash </a:t>
            </a:r>
            <a:r>
              <a:rPr lang="en-US" kern="0" dirty="0" smtClean="0"/>
              <a:t>Function: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46466"/>
            <a:ext cx="8229600" cy="27563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kern="0" dirty="0" smtClean="0"/>
              <a:t>MD5 </a:t>
            </a:r>
            <a:r>
              <a:rPr lang="mr-IN" sz="2000" b="1" kern="0" dirty="0" smtClean="0"/>
              <a:t>–</a:t>
            </a:r>
            <a:r>
              <a:rPr lang="en-US" sz="2000" kern="0" dirty="0" smtClean="0"/>
              <a:t> family</a:t>
            </a:r>
          </a:p>
          <a:p>
            <a:pPr>
              <a:lnSpc>
                <a:spcPct val="120000"/>
              </a:lnSpc>
            </a:pPr>
            <a:r>
              <a:rPr lang="en-US" sz="2000" b="1" kern="0" dirty="0" smtClean="0"/>
              <a:t>SHA-1</a:t>
            </a:r>
            <a:r>
              <a:rPr lang="en-US" sz="2000" kern="0" dirty="0"/>
              <a:t>: output - 160 </a:t>
            </a:r>
            <a:r>
              <a:rPr lang="en-US" sz="2000" kern="0" dirty="0" smtClean="0"/>
              <a:t>bit</a:t>
            </a:r>
            <a:r>
              <a:rPr lang="en-US" sz="2000" kern="0" dirty="0"/>
              <a:t>; input - 512 bit chunks of message </a:t>
            </a:r>
            <a:r>
              <a:rPr lang="en-US" sz="2000" i="1" kern="0" dirty="0" smtClean="0"/>
              <a:t>x;</a:t>
            </a:r>
            <a:r>
              <a:rPr lang="zh-CN" altLang="en-US" sz="2000" kern="0" dirty="0"/>
              <a:t> </a:t>
            </a:r>
            <a:r>
              <a:rPr lang="en-US" sz="2000" kern="0" dirty="0" smtClean="0"/>
              <a:t>operations </a:t>
            </a:r>
            <a:r>
              <a:rPr lang="en-US" sz="2000" kern="0" dirty="0"/>
              <a:t>- bitwise AND, OR, XOR, </a:t>
            </a:r>
            <a:r>
              <a:rPr lang="en-US" sz="2000" kern="0" dirty="0" smtClean="0"/>
              <a:t>complement </a:t>
            </a:r>
            <a:r>
              <a:rPr lang="en-US" sz="2000" kern="0" dirty="0"/>
              <a:t>cyclic </a:t>
            </a:r>
            <a:r>
              <a:rPr lang="en-US" sz="2000" kern="0" dirty="0" smtClean="0"/>
              <a:t>shifts.</a:t>
            </a:r>
          </a:p>
          <a:p>
            <a:pPr>
              <a:lnSpc>
                <a:spcPct val="120000"/>
              </a:lnSpc>
            </a:pPr>
            <a:r>
              <a:rPr lang="en-US" sz="2000" b="1" kern="0" dirty="0" smtClean="0"/>
              <a:t>RIPE-MD </a:t>
            </a:r>
            <a:r>
              <a:rPr lang="en-US" sz="2000" b="1" kern="0" dirty="0"/>
              <a:t>160:</a:t>
            </a:r>
            <a:r>
              <a:rPr lang="en-US" sz="2000" kern="0" dirty="0"/>
              <a:t> output </a:t>
            </a:r>
            <a:r>
              <a:rPr lang="en-US" sz="2000" kern="0" dirty="0" smtClean="0"/>
              <a:t>- 160 bit</a:t>
            </a:r>
            <a:r>
              <a:rPr lang="en-US" sz="2000" kern="0" dirty="0"/>
              <a:t>; input - 512 bit chunks of message </a:t>
            </a:r>
            <a:r>
              <a:rPr lang="en-US" sz="2000" i="1" kern="0" dirty="0"/>
              <a:t>x</a:t>
            </a:r>
            <a:r>
              <a:rPr lang="en-US" sz="2000" kern="0" dirty="0"/>
              <a:t>; operations – like in SHA-1, but two in parallel and combinations of them after each round.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06705" y="1571628"/>
            <a:ext cx="7121525" cy="1604566"/>
            <a:chOff x="827088" y="1000125"/>
            <a:chExt cx="7121525" cy="160456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928938" y="1000125"/>
              <a:ext cx="2519362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>
                  <a:latin typeface="Arial" charset="0"/>
                  <a:ea typeface="Arial" charset="0"/>
                  <a:cs typeface="Arial" charset="0"/>
                </a:rPr>
                <a:t>Hash </a:t>
              </a:r>
              <a:r>
                <a:rPr lang="en-US" sz="2000" kern="0" dirty="0">
                  <a:latin typeface="Arial" charset="0"/>
                  <a:ea typeface="Arial" charset="0"/>
                  <a:cs typeface="Arial" charset="0"/>
                </a:rPr>
                <a:t>Algorithms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dirty="0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5429250" y="1928813"/>
              <a:ext cx="2519363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dirty="0"/>
                <a:t>based on</a:t>
              </a:r>
              <a:br>
                <a:rPr lang="en-US" altLang="en-US" sz="2000" dirty="0"/>
              </a:br>
              <a:r>
                <a:rPr lang="en-US" altLang="en-US" sz="2000" dirty="0"/>
                <a:t>block ciphers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827088" y="1989138"/>
              <a:ext cx="251936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dirty="0"/>
                <a:t>Special Algorithms,</a:t>
              </a:r>
              <a:br>
                <a:rPr lang="en-US" altLang="en-US" sz="2000" dirty="0"/>
              </a:br>
              <a:r>
                <a:rPr lang="en-US" altLang="en-US" sz="2000" dirty="0"/>
                <a:t>e.g. MD5 - family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979613" y="1412875"/>
              <a:ext cx="1728787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643438" y="1412875"/>
              <a:ext cx="1928812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906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Example</a:t>
            </a:r>
            <a:r>
              <a:rPr lang="de-DE" altLang="en-US" dirty="0"/>
              <a:t>: </a:t>
            </a:r>
            <a:r>
              <a:rPr lang="de-DE" altLang="en-US" dirty="0" smtClean="0"/>
              <a:t>Secure </a:t>
            </a:r>
            <a:r>
              <a:rPr lang="de-DE" altLang="en-US" dirty="0"/>
              <a:t>Hash </a:t>
            </a:r>
            <a:r>
              <a:rPr lang="de-DE" altLang="en-US" dirty="0" err="1"/>
              <a:t>Algorithm</a:t>
            </a:r>
            <a:r>
              <a:rPr lang="de-DE" altLang="en-US" dirty="0"/>
              <a:t> </a:t>
            </a:r>
            <a:r>
              <a:rPr lang="de-DE" altLang="en-US" dirty="0" smtClean="0"/>
              <a:t>SHA-1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6557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altLang="en-US" sz="2400" dirty="0" smtClean="0"/>
              <a:t>Part </a:t>
            </a:r>
            <a:r>
              <a:rPr lang="de-DE" altLang="en-US" sz="2400" dirty="0" err="1"/>
              <a:t>of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the</a:t>
            </a:r>
            <a:r>
              <a:rPr lang="de-DE" altLang="en-US" sz="2400" dirty="0"/>
              <a:t> MD-4 </a:t>
            </a:r>
            <a:r>
              <a:rPr lang="de-DE" altLang="en-US" sz="2400" dirty="0" err="1"/>
              <a:t>family</a:t>
            </a:r>
            <a:r>
              <a:rPr lang="de-DE" alt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de-DE" altLang="en-US" sz="2400" dirty="0" err="1"/>
              <a:t>Based</a:t>
            </a:r>
            <a:r>
              <a:rPr lang="de-DE" altLang="en-US" sz="2400" dirty="0"/>
              <a:t> on a Merkle-</a:t>
            </a:r>
            <a:r>
              <a:rPr lang="de-DE" altLang="en-US" sz="2400" dirty="0" err="1"/>
              <a:t>Dåmgard</a:t>
            </a:r>
            <a:r>
              <a:rPr lang="de-DE" altLang="en-US" sz="2400" dirty="0"/>
              <a:t> </a:t>
            </a:r>
            <a:r>
              <a:rPr lang="de-DE" altLang="en-US" sz="2400" dirty="0" err="1"/>
              <a:t>construction</a:t>
            </a:r>
            <a:r>
              <a:rPr lang="de-DE" alt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de-DE" altLang="en-US" sz="2400" dirty="0"/>
              <a:t>160-bit </a:t>
            </a:r>
            <a:r>
              <a:rPr lang="de-DE" altLang="en-US" sz="2400" dirty="0" err="1"/>
              <a:t>output</a:t>
            </a:r>
            <a:r>
              <a:rPr lang="de-DE" altLang="en-US" sz="2400" dirty="0"/>
              <a:t> </a:t>
            </a:r>
            <a:r>
              <a:rPr lang="de-DE" altLang="en-US" sz="2400" dirty="0" err="1"/>
              <a:t>from</a:t>
            </a:r>
            <a:r>
              <a:rPr lang="de-DE" altLang="en-US" sz="2400" dirty="0"/>
              <a:t> a </a:t>
            </a:r>
            <a:r>
              <a:rPr lang="de-DE" altLang="en-US" sz="2400" dirty="0" err="1"/>
              <a:t>message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of</a:t>
            </a:r>
            <a:r>
              <a:rPr lang="de-DE" altLang="en-US" sz="2400" dirty="0"/>
              <a:t> </a:t>
            </a:r>
            <a:r>
              <a:rPr lang="de-DE" altLang="en-US" sz="2400" dirty="0" err="1"/>
              <a:t>maximum</a:t>
            </a:r>
            <a:r>
              <a:rPr lang="de-DE" altLang="en-US" sz="2400" dirty="0"/>
              <a:t> </a:t>
            </a:r>
            <a:r>
              <a:rPr lang="de-DE" altLang="en-US" sz="2400" dirty="0" err="1"/>
              <a:t>length</a:t>
            </a:r>
            <a:r>
              <a:rPr lang="de-DE" altLang="en-US" sz="2400" dirty="0"/>
              <a:t>  2</a:t>
            </a:r>
            <a:r>
              <a:rPr lang="de-DE" altLang="en-US" sz="2400" baseline="30000" dirty="0"/>
              <a:t>64</a:t>
            </a:r>
            <a:r>
              <a:rPr lang="de-DE" altLang="en-US" sz="2400" dirty="0"/>
              <a:t> </a:t>
            </a:r>
            <a:r>
              <a:rPr lang="de-DE" altLang="en-US" sz="2400" dirty="0" err="1"/>
              <a:t>bit</a:t>
            </a:r>
            <a:r>
              <a:rPr lang="de-DE" alt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de-DE" altLang="en-US" sz="2400" dirty="0" err="1"/>
              <a:t>Widely</a:t>
            </a:r>
            <a:r>
              <a:rPr lang="de-DE" altLang="en-US" sz="2400" dirty="0"/>
              <a:t> </a:t>
            </a:r>
            <a:r>
              <a:rPr lang="de-DE" altLang="en-US" sz="2400" dirty="0" err="1"/>
              <a:t>used</a:t>
            </a:r>
            <a:r>
              <a:rPr lang="de-DE" altLang="en-US" sz="2400" dirty="0"/>
              <a:t> </a:t>
            </a:r>
            <a:r>
              <a:rPr lang="de-DE" altLang="en-US" sz="2400" dirty="0" smtClean="0"/>
              <a:t>(</a:t>
            </a:r>
            <a:r>
              <a:rPr lang="de-DE" altLang="en-US" sz="2400" dirty="0" err="1" smtClean="0"/>
              <a:t>even</a:t>
            </a:r>
            <a:r>
              <a:rPr lang="de-DE" altLang="en-US" sz="2400" dirty="0" smtClean="0"/>
              <a:t> </a:t>
            </a:r>
            <a:r>
              <a:rPr lang="de-DE" altLang="en-US" sz="2400" dirty="0" err="1"/>
              <a:t>tough</a:t>
            </a:r>
            <a:r>
              <a:rPr lang="de-DE" altLang="en-US" sz="2400" dirty="0"/>
              <a:t> </a:t>
            </a:r>
            <a:r>
              <a:rPr lang="de-DE" altLang="en-US" sz="2400" dirty="0" err="1"/>
              <a:t>some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weaknesses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are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known</a:t>
            </a:r>
            <a:r>
              <a:rPr lang="de-DE" altLang="en-US" sz="2400" dirty="0"/>
              <a:t>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SHA-1</a:t>
            </a:r>
            <a:r>
              <a:rPr lang="en-US" altLang="zh-CN" dirty="0" smtClean="0"/>
              <a:t>:</a:t>
            </a:r>
            <a:r>
              <a:rPr lang="de-DE" altLang="en-US" dirty="0" smtClean="0"/>
              <a:t> </a:t>
            </a:r>
            <a:r>
              <a:rPr lang="de-DE" altLang="en-US" dirty="0"/>
              <a:t>High Level Diagramm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258"/>
            <a:ext cx="8229600" cy="1191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en-US" sz="2200" dirty="0" err="1"/>
              <a:t>Compression</a:t>
            </a:r>
            <a:r>
              <a:rPr lang="de-DE" altLang="en-US" sz="2200" dirty="0"/>
              <a:t> </a:t>
            </a:r>
            <a:r>
              <a:rPr lang="de-DE" altLang="en-US" sz="2200" dirty="0" err="1"/>
              <a:t>Function</a:t>
            </a:r>
            <a:r>
              <a:rPr lang="de-DE" altLang="en-US" sz="2200" dirty="0"/>
              <a:t> </a:t>
            </a:r>
            <a:r>
              <a:rPr lang="de-DE" altLang="en-US" sz="2200" dirty="0" err="1"/>
              <a:t>consists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80 </a:t>
            </a:r>
            <a:r>
              <a:rPr lang="de-DE" altLang="en-US" sz="2200" dirty="0" err="1"/>
              <a:t>rounds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which</a:t>
            </a:r>
            <a:r>
              <a:rPr lang="de-DE" altLang="en-US" sz="2200" dirty="0"/>
              <a:t> </a:t>
            </a:r>
            <a:r>
              <a:rPr lang="de-DE" altLang="en-US" sz="2200" dirty="0" err="1"/>
              <a:t>are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divided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into</a:t>
            </a:r>
            <a:r>
              <a:rPr lang="de-DE" altLang="en-US" sz="2200" dirty="0"/>
              <a:t> </a:t>
            </a:r>
            <a:r>
              <a:rPr lang="de-DE" altLang="en-US" sz="2200" dirty="0" err="1"/>
              <a:t>four</a:t>
            </a:r>
            <a:r>
              <a:rPr lang="de-DE" altLang="en-US" sz="2200" dirty="0"/>
              <a:t> </a:t>
            </a:r>
            <a:r>
              <a:rPr lang="de-DE" altLang="en-US" sz="2200" dirty="0" err="1"/>
              <a:t>stages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20 </a:t>
            </a:r>
            <a:r>
              <a:rPr lang="de-DE" altLang="en-US" sz="2200" dirty="0" err="1"/>
              <a:t>rounds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each</a:t>
            </a:r>
            <a:endParaRPr lang="de-DE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pic>
        <p:nvPicPr>
          <p:cNvPr id="5" name="Inhaltsplatzhalter 5" descr="SHA_high_le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95" y="2239061"/>
            <a:ext cx="545280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34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SHA-1: </a:t>
            </a:r>
            <a:r>
              <a:rPr lang="de-DE" altLang="en-US" dirty="0" err="1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2685" cy="15022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altLang="en-US" sz="2200" dirty="0" smtClean="0"/>
              <a:t>Message </a:t>
            </a:r>
            <a:r>
              <a:rPr lang="de-DE" altLang="en-US" sz="2200" dirty="0"/>
              <a:t>x </a:t>
            </a:r>
            <a:r>
              <a:rPr lang="de-DE" altLang="en-US" sz="2200" dirty="0" err="1"/>
              <a:t>has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to</a:t>
            </a:r>
            <a:r>
              <a:rPr lang="de-DE" altLang="en-US" sz="2200" dirty="0"/>
              <a:t> </a:t>
            </a:r>
            <a:r>
              <a:rPr lang="de-DE" altLang="en-US" sz="2200" dirty="0" err="1"/>
              <a:t>be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padded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to</a:t>
            </a:r>
            <a:r>
              <a:rPr lang="de-DE" altLang="en-US" sz="2200" dirty="0"/>
              <a:t> fit a </a:t>
            </a:r>
            <a:r>
              <a:rPr lang="de-DE" altLang="en-US" sz="2200" dirty="0" err="1"/>
              <a:t>size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a multiple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512 </a:t>
            </a:r>
            <a:r>
              <a:rPr lang="de-DE" altLang="en-US" sz="2200" dirty="0" err="1"/>
              <a:t>bit</a:t>
            </a:r>
            <a:r>
              <a:rPr lang="de-DE" altLang="en-US" sz="2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de-DE" altLang="en-US" sz="2200" dirty="0" err="1" smtClean="0"/>
              <a:t>Padding</a:t>
            </a:r>
            <a:r>
              <a:rPr lang="de-DE" altLang="en-US" sz="2200" dirty="0" smtClean="0"/>
              <a:t>: 1 </a:t>
            </a:r>
            <a:r>
              <a:rPr lang="de-DE" altLang="en-US" sz="2200" dirty="0" err="1" smtClean="0"/>
              <a:t>followed</a:t>
            </a:r>
            <a:r>
              <a:rPr lang="de-DE" altLang="en-US" sz="2200" dirty="0" smtClean="0"/>
              <a:t> </a:t>
            </a:r>
            <a:r>
              <a:rPr lang="de-DE" altLang="en-US" sz="2200" dirty="0" err="1" smtClean="0"/>
              <a:t>by</a:t>
            </a:r>
            <a:r>
              <a:rPr lang="de-DE" altLang="en-US" sz="2200" dirty="0"/>
              <a:t> </a:t>
            </a:r>
            <a:r>
              <a:rPr lang="de-DE" altLang="en-US" sz="2200" i="1" dirty="0" err="1" smtClean="0"/>
              <a:t>k</a:t>
            </a:r>
            <a:r>
              <a:rPr lang="de-DE" altLang="en-US" sz="2200" dirty="0"/>
              <a:t> </a:t>
            </a:r>
            <a:r>
              <a:rPr lang="de-DE" altLang="en-US" sz="2200" dirty="0" err="1" smtClean="0"/>
              <a:t>zero</a:t>
            </a:r>
            <a:r>
              <a:rPr lang="de-DE" altLang="en-US" sz="2200" dirty="0" smtClean="0"/>
              <a:t> </a:t>
            </a:r>
            <a:r>
              <a:rPr lang="de-DE" altLang="en-US" sz="2200" dirty="0" err="1" smtClean="0"/>
              <a:t>bits</a:t>
            </a:r>
            <a:r>
              <a:rPr lang="de-DE" altLang="en-US" sz="2200" dirty="0" smtClean="0"/>
              <a:t> + 64-bit </a:t>
            </a:r>
            <a:r>
              <a:rPr lang="de-DE" altLang="en-US" sz="2200" dirty="0" err="1" smtClean="0"/>
              <a:t>representation</a:t>
            </a:r>
            <a:endParaRPr lang="de-DE" altLang="en-US" sz="2200" dirty="0"/>
          </a:p>
          <a:p>
            <a:pPr>
              <a:lnSpc>
                <a:spcPct val="120000"/>
              </a:lnSpc>
            </a:pPr>
            <a:r>
              <a:rPr lang="de-DE" altLang="en-US" sz="2200" dirty="0" err="1"/>
              <a:t>k</a:t>
            </a:r>
            <a:r>
              <a:rPr lang="de-DE" altLang="en-US" sz="2200" dirty="0"/>
              <a:t> ≡ 512 − 64 − 1 − l = 448 − (l + 1) </a:t>
            </a:r>
            <a:r>
              <a:rPr lang="de-DE" altLang="en-US" sz="2200" dirty="0" err="1"/>
              <a:t>mod</a:t>
            </a:r>
            <a:r>
              <a:rPr lang="de-DE" altLang="en-US" sz="2200" dirty="0"/>
              <a:t> </a:t>
            </a:r>
            <a:r>
              <a:rPr lang="de-DE" altLang="en-US" sz="2200" dirty="0" smtClean="0"/>
              <a:t>512</a:t>
            </a:r>
            <a:endParaRPr lang="de-DE" altLang="en-US" sz="2200" dirty="0"/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pic>
        <p:nvPicPr>
          <p:cNvPr id="5" name="Grafik 5" descr="sha1_pad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1" y="3233061"/>
            <a:ext cx="8303079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41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Given </a:t>
            </a:r>
            <a:r>
              <a:rPr lang="en-US" sz="2200" dirty="0"/>
              <a:t>is the message “</a:t>
            </a:r>
            <a:r>
              <a:rPr lang="en-US" sz="2200" dirty="0" err="1"/>
              <a:t>abc</a:t>
            </a:r>
            <a:r>
              <a:rPr lang="en-US" sz="2200" dirty="0"/>
              <a:t> ” consisting of three 8-bit ASCII </a:t>
            </a:r>
            <a:r>
              <a:rPr lang="en-US" sz="2200" dirty="0" smtClean="0"/>
              <a:t>characters with </a:t>
            </a:r>
            <a:r>
              <a:rPr lang="en-US" sz="2200" dirty="0"/>
              <a:t>a total length of l =  24 bits</a:t>
            </a:r>
            <a:r>
              <a:rPr lang="en-US" sz="2200" dirty="0" smtClean="0"/>
              <a:t>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We append a “1” followed by </a:t>
            </a:r>
            <a:r>
              <a:rPr lang="en-US" sz="2200" i="1" dirty="0"/>
              <a:t>k </a:t>
            </a:r>
            <a:r>
              <a:rPr lang="en-US" sz="2200" dirty="0"/>
              <a:t>= 423 zero bits, where </a:t>
            </a:r>
            <a:r>
              <a:rPr lang="en-US" sz="2200" i="1" dirty="0"/>
              <a:t>k </a:t>
            </a:r>
            <a:r>
              <a:rPr lang="en-US" sz="2200" dirty="0"/>
              <a:t>is determined by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Finally, we append the 64-bit value which contains the binary representation of the length </a:t>
            </a:r>
            <a:r>
              <a:rPr lang="en-US" sz="2200" i="1" dirty="0"/>
              <a:t>l </a:t>
            </a:r>
            <a:r>
              <a:rPr lang="en-US" sz="2200" dirty="0"/>
              <a:t>= 24</a:t>
            </a:r>
            <a:r>
              <a:rPr lang="en-US" sz="2200" baseline="-25000" dirty="0"/>
              <a:t>10</a:t>
            </a:r>
            <a:r>
              <a:rPr lang="en-US" sz="2200" dirty="0"/>
              <a:t> = 11000</a:t>
            </a:r>
            <a:r>
              <a:rPr lang="en-US" sz="2200" baseline="-25000" dirty="0"/>
              <a:t>2</a:t>
            </a:r>
            <a:r>
              <a:rPr lang="en-US" sz="2200" dirty="0"/>
              <a:t>. The padded message is then given by 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2324094"/>
            <a:ext cx="43942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08176"/>
            <a:ext cx="53340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5488202"/>
            <a:ext cx="7670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8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SHA-1: Hash </a:t>
            </a:r>
            <a:r>
              <a:rPr lang="de-DE" altLang="en-US" dirty="0" err="1"/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1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 smtClean="0"/>
              <a:t>Each </a:t>
            </a:r>
            <a:r>
              <a:rPr lang="en-US" altLang="en-US" sz="2400" dirty="0"/>
              <a:t>message block x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is processed in four stages with 20 rounds </a:t>
            </a:r>
            <a:r>
              <a:rPr lang="en-US" altLang="en-US" sz="2400" dirty="0" smtClean="0"/>
              <a:t>each</a:t>
            </a:r>
          </a:p>
          <a:p>
            <a:pPr marL="0" indent="0">
              <a:buNone/>
            </a:pP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2400" b="1" dirty="0" smtClean="0"/>
              <a:t>SHA-1 </a:t>
            </a:r>
            <a:r>
              <a:rPr lang="en-US" altLang="en-US" sz="2400" b="1" dirty="0"/>
              <a:t>uses:</a:t>
            </a:r>
          </a:p>
          <a:p>
            <a:r>
              <a:rPr lang="en-US" altLang="en-US" sz="2200" dirty="0" smtClean="0"/>
              <a:t>A </a:t>
            </a:r>
            <a:r>
              <a:rPr lang="en-US" altLang="en-US" sz="2200" dirty="0"/>
              <a:t>message schedule which computes a 32-bit word W</a:t>
            </a:r>
            <a:r>
              <a:rPr lang="en-US" altLang="en-US" sz="2200" baseline="-25000" dirty="0"/>
              <a:t>0</a:t>
            </a:r>
            <a:r>
              <a:rPr lang="en-US" altLang="en-US" sz="2200" dirty="0"/>
              <a:t>,W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,...,W</a:t>
            </a:r>
            <a:r>
              <a:rPr lang="en-US" altLang="en-US" sz="2200" baseline="-25000" dirty="0"/>
              <a:t>79</a:t>
            </a:r>
            <a:r>
              <a:rPr lang="en-US" altLang="en-US" sz="2200" dirty="0"/>
              <a:t> for each of the 80 rounds</a:t>
            </a:r>
          </a:p>
          <a:p>
            <a:r>
              <a:rPr lang="en-US" altLang="en-US" sz="2200" dirty="0" smtClean="0"/>
              <a:t>Five </a:t>
            </a:r>
            <a:r>
              <a:rPr lang="en-US" altLang="en-US" sz="2200" dirty="0"/>
              <a:t>working registers of size of 32 bits A,B,C,D,E</a:t>
            </a:r>
          </a:p>
          <a:p>
            <a:r>
              <a:rPr lang="en-US" altLang="en-US" sz="2200" dirty="0" smtClean="0"/>
              <a:t>A </a:t>
            </a:r>
            <a:r>
              <a:rPr lang="en-US" altLang="en-US" sz="2200" dirty="0"/>
              <a:t>hash value H</a:t>
            </a:r>
            <a:r>
              <a:rPr lang="en-US" altLang="en-US" sz="2200" baseline="-25000" dirty="0"/>
              <a:t>i</a:t>
            </a:r>
            <a:r>
              <a:rPr lang="en-US" altLang="en-US" sz="2200" dirty="0"/>
              <a:t> consisting of ﬁve 32-bit words H</a:t>
            </a:r>
            <a:r>
              <a:rPr lang="en-US" altLang="en-US" sz="2200" baseline="-25000" dirty="0"/>
              <a:t>i</a:t>
            </a:r>
            <a:r>
              <a:rPr lang="en-US" altLang="en-US" sz="2200" baseline="30000" dirty="0"/>
              <a:t>(0)</a:t>
            </a:r>
            <a:r>
              <a:rPr lang="en-US" altLang="en-US" sz="2200" dirty="0"/>
              <a:t>, H</a:t>
            </a:r>
            <a:r>
              <a:rPr lang="en-US" altLang="en-US" sz="2200" baseline="-25000" dirty="0"/>
              <a:t>i</a:t>
            </a:r>
            <a:r>
              <a:rPr lang="en-US" altLang="en-US" sz="2200" baseline="30000" dirty="0"/>
              <a:t>(1)</a:t>
            </a:r>
            <a:r>
              <a:rPr lang="en-US" altLang="en-US" sz="2200" dirty="0"/>
              <a:t>, H</a:t>
            </a:r>
            <a:r>
              <a:rPr lang="en-US" altLang="en-US" sz="2200" baseline="-25000" dirty="0"/>
              <a:t>i</a:t>
            </a:r>
            <a:r>
              <a:rPr lang="en-US" altLang="en-US" sz="2200" baseline="30000" dirty="0"/>
              <a:t>(2) </a:t>
            </a:r>
            <a:r>
              <a:rPr lang="en-US" altLang="en-US" sz="2200" dirty="0"/>
              <a:t>, H</a:t>
            </a:r>
            <a:r>
              <a:rPr lang="en-US" altLang="en-US" sz="2200" baseline="-25000" dirty="0"/>
              <a:t>i</a:t>
            </a:r>
            <a:r>
              <a:rPr lang="en-US" altLang="en-US" sz="2200" baseline="30000" dirty="0"/>
              <a:t>(3)</a:t>
            </a:r>
            <a:r>
              <a:rPr lang="en-US" altLang="en-US" sz="2200" dirty="0"/>
              <a:t>, H</a:t>
            </a:r>
            <a:r>
              <a:rPr lang="en-US" altLang="en-US" sz="2200" baseline="-25000" dirty="0"/>
              <a:t>i</a:t>
            </a:r>
            <a:r>
              <a:rPr lang="en-US" altLang="en-US" sz="2200" baseline="30000" dirty="0"/>
              <a:t>(4)</a:t>
            </a:r>
            <a:endParaRPr lang="en-US" altLang="en-US" sz="2200" dirty="0"/>
          </a:p>
          <a:p>
            <a:r>
              <a:rPr lang="en-US" altLang="en-US" sz="2200" dirty="0"/>
              <a:t>In the beginning, the hash value holds the initial value H</a:t>
            </a:r>
            <a:r>
              <a:rPr lang="en-US" altLang="en-US" sz="2200" baseline="-25000" dirty="0"/>
              <a:t>0</a:t>
            </a:r>
            <a:r>
              <a:rPr lang="en-US" altLang="en-US" sz="2200" dirty="0"/>
              <a:t>, which is replaced by a new hash value after the processing of each single message block. </a:t>
            </a:r>
          </a:p>
          <a:p>
            <a:r>
              <a:rPr lang="en-US" altLang="en-US" sz="2200" dirty="0"/>
              <a:t>The ﬁnal hash value </a:t>
            </a:r>
            <a:r>
              <a:rPr lang="en-US" altLang="en-US" sz="2200" dirty="0" err="1"/>
              <a:t>H</a:t>
            </a:r>
            <a:r>
              <a:rPr lang="en-US" altLang="en-US" sz="2200" baseline="-25000" dirty="0" err="1"/>
              <a:t>n</a:t>
            </a:r>
            <a:r>
              <a:rPr lang="en-US" altLang="en-US" sz="2200" dirty="0"/>
              <a:t> is equal to the output h(x) of SHA-1.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SHA-1: </a:t>
            </a:r>
            <a:r>
              <a:rPr lang="de-DE" altLang="en-US" dirty="0" err="1"/>
              <a:t>F</a:t>
            </a:r>
            <a:r>
              <a:rPr lang="de-DE" altLang="en-US" dirty="0" err="1" smtClean="0"/>
              <a:t>our</a:t>
            </a:r>
            <a:r>
              <a:rPr lang="de-DE" altLang="en-US" dirty="0" smtClean="0"/>
              <a:t> </a:t>
            </a:r>
            <a:r>
              <a:rPr lang="de-DE" altLang="en-US" dirty="0" err="1"/>
              <a:t>A</a:t>
            </a:r>
            <a:r>
              <a:rPr lang="de-DE" altLang="en-US" dirty="0" err="1" smtClean="0"/>
              <a:t>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74" y="0"/>
            <a:ext cx="3934326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685702"/>
            <a:ext cx="49965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Each stage is composed of 20 rounds, where parts of the message block are processed by the function </a:t>
            </a:r>
            <a:r>
              <a:rPr lang="en-US" sz="2200" i="1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200" i="1" baseline="-250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2200" i="1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together with some stage-dependent constant </a:t>
            </a:r>
            <a:r>
              <a:rPr lang="en-US" sz="2200" i="1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200" i="1" baseline="-250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2200" i="1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The output after 80 rounds is added to the input value </a:t>
            </a:r>
            <a:r>
              <a:rPr lang="en-US" sz="2200" i="1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sz="2200" i="1" baseline="-250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−1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modulo 2</a:t>
            </a:r>
            <a:r>
              <a:rPr lang="en-US" sz="2200" baseline="30000" dirty="0">
                <a:latin typeface="Arial" charset="0"/>
                <a:ea typeface="Arial" charset="0"/>
                <a:cs typeface="Arial" charset="0"/>
              </a:rPr>
              <a:t>32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in word-wise fashion 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0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SHA-1: </a:t>
            </a:r>
            <a:r>
              <a:rPr lang="en-US" dirty="0"/>
              <a:t>SHA </a:t>
            </a:r>
            <a:r>
              <a:rPr lang="en-US" dirty="0" smtClean="0"/>
              <a:t>Rounds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07652"/>
              </p:ext>
            </p:extLst>
          </p:nvPr>
        </p:nvGraphicFramePr>
        <p:xfrm>
          <a:off x="340858" y="4550759"/>
          <a:ext cx="8429625" cy="18573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6487"/>
                <a:gridCol w="1277938"/>
                <a:gridCol w="2128837"/>
                <a:gridCol w="3916363"/>
              </a:tblGrid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Stage t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Round j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Constant  </a:t>
                      </a:r>
                      <a:r>
                        <a:rPr kumimoji="0" lang="en-US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</a:t>
                      </a:r>
                      <a:r>
                        <a:rPr kumimoji="0" lang="en-US" altLang="en-US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alt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f</a:t>
                      </a:r>
                      <a:r>
                        <a:rPr kumimoji="0" lang="en-US" altLang="en-US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00…19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K=5A827999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f(B,C,D)=(B∧C)∨(¯B∧D)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20…39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K=6ED9EBA1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f(B,C,D)=B⊕C⊕D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40…59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K=8F1BBCDC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f(B,C,D)=(B⊕C)∨(B⊕D)∨(C⊕D)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60…79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K=CA62C1D6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f(B,C,D)=B⊕C⊕D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E</a:t>
            </a:r>
            <a:r>
              <a:rPr lang="en-US" sz="2200" dirty="0" smtClean="0"/>
              <a:t>very </a:t>
            </a:r>
            <a:r>
              <a:rPr lang="en-US" sz="2200" dirty="0"/>
              <a:t>20 rounds a new function and a new constant are being </a:t>
            </a:r>
            <a:r>
              <a:rPr lang="en-US" sz="2200" dirty="0" smtClean="0"/>
              <a:t>used 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The </a:t>
            </a:r>
            <a:r>
              <a:rPr lang="en-US" sz="2200" i="1" dirty="0" err="1" smtClean="0"/>
              <a:t>f</a:t>
            </a:r>
            <a:r>
              <a:rPr lang="en-US" sz="2200" i="1" baseline="-25000" dirty="0" err="1" smtClean="0"/>
              <a:t>t</a:t>
            </a:r>
            <a:r>
              <a:rPr lang="en-US" sz="2200" dirty="0" smtClean="0"/>
              <a:t> </a:t>
            </a:r>
            <a:r>
              <a:rPr lang="en-US" sz="2200" dirty="0"/>
              <a:t>function only uses bitwise Boolean opera- </a:t>
            </a:r>
            <a:r>
              <a:rPr lang="en-US" sz="2200" dirty="0" err="1"/>
              <a:t>tions</a:t>
            </a:r>
            <a:r>
              <a:rPr lang="en-US" sz="2200" dirty="0"/>
              <a:t>, namely logical AND (∧), OR (∨), NOT (top bar) and </a:t>
            </a:r>
            <a:r>
              <a:rPr lang="en-US" sz="2200" dirty="0" smtClean="0"/>
              <a:t>XOR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These </a:t>
            </a:r>
            <a:r>
              <a:rPr lang="en-US" sz="2200" dirty="0"/>
              <a:t>operation are applied to 32-bit variables and are very fast to implement on modern PCs 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036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0" y="1454639"/>
            <a:ext cx="8522685" cy="48864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kern="0" dirty="0" smtClean="0"/>
              <a:t>Hash </a:t>
            </a:r>
            <a:r>
              <a:rPr lang="en-US" sz="2200" kern="0" dirty="0"/>
              <a:t>functions are keyless. The two most important applications of hash functions are their use in digital signatures and in message authentication codes such as </a:t>
            </a:r>
            <a:r>
              <a:rPr lang="en-US" sz="2200" kern="0" dirty="0" smtClean="0"/>
              <a:t>HMAC.</a:t>
            </a:r>
          </a:p>
          <a:p>
            <a:pPr>
              <a:lnSpc>
                <a:spcPct val="120000"/>
              </a:lnSpc>
            </a:pPr>
            <a:r>
              <a:rPr lang="en-US" sz="2200" kern="0" dirty="0" smtClean="0"/>
              <a:t>The  </a:t>
            </a:r>
            <a:r>
              <a:rPr lang="en-US" sz="2200" kern="0" dirty="0"/>
              <a:t>three  security  requirements  for  hash  functions  are  one-</a:t>
            </a:r>
            <a:r>
              <a:rPr lang="en-US" sz="2200" kern="0" dirty="0" err="1"/>
              <a:t>wayness</a:t>
            </a:r>
            <a:r>
              <a:rPr lang="en-US" sz="2200" kern="0" dirty="0"/>
              <a:t>,  second preimage resistance and collision </a:t>
            </a:r>
            <a:r>
              <a:rPr lang="en-US" sz="2200" kern="0" dirty="0" smtClean="0"/>
              <a:t>resistance.</a:t>
            </a:r>
          </a:p>
          <a:p>
            <a:pPr>
              <a:lnSpc>
                <a:spcPct val="120000"/>
              </a:lnSpc>
            </a:pPr>
            <a:r>
              <a:rPr lang="en-US" sz="2200" kern="0" dirty="0" smtClean="0"/>
              <a:t>Hash </a:t>
            </a:r>
            <a:r>
              <a:rPr lang="en-US" sz="2200" kern="0" dirty="0"/>
              <a:t>functions should have at least 160-bit output length in order to withstand collision attacks; 256 bit or more is desirable for long-term </a:t>
            </a:r>
            <a:r>
              <a:rPr lang="en-US" sz="2200" kern="0" dirty="0" smtClean="0"/>
              <a:t>security.</a:t>
            </a:r>
          </a:p>
          <a:p>
            <a:pPr>
              <a:lnSpc>
                <a:spcPct val="120000"/>
              </a:lnSpc>
            </a:pPr>
            <a:r>
              <a:rPr lang="en-US" sz="2200" kern="0" dirty="0" smtClean="0"/>
              <a:t>Serious </a:t>
            </a:r>
            <a:r>
              <a:rPr lang="en-US" sz="2200" kern="0" dirty="0"/>
              <a:t>security weaknesses have been found in SHA-1, and the hash function should be phased 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280031" cy="1143000"/>
          </a:xfrm>
        </p:spPr>
        <p:txBody>
          <a:bodyPr>
            <a:normAutofit/>
          </a:bodyPr>
          <a:lstStyle/>
          <a:p>
            <a:r>
              <a:rPr lang="de-DE" altLang="en-US" dirty="0" smtClean="0"/>
              <a:t>Review </a:t>
            </a:r>
            <a:r>
              <a:rPr lang="de-DE" altLang="en-US" dirty="0" err="1"/>
              <a:t>of</a:t>
            </a:r>
            <a:r>
              <a:rPr lang="de-DE" altLang="en-US" dirty="0"/>
              <a:t> Digital </a:t>
            </a:r>
            <a:r>
              <a:rPr lang="de-DE" altLang="en-US" dirty="0" err="1" smtClean="0"/>
              <a:t>Signature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  <p:pic>
        <p:nvPicPr>
          <p:cNvPr id="5" name="Grafik 20" descr="digital_signature_princi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00188"/>
            <a:ext cx="8196263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9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en-US" dirty="0" err="1"/>
              <a:t>Why</a:t>
            </a:r>
            <a:r>
              <a:rPr lang="de-DE" altLang="en-US" dirty="0"/>
              <a:t> </a:t>
            </a:r>
            <a:r>
              <a:rPr lang="de-DE" altLang="en-US" dirty="0" err="1"/>
              <a:t>we</a:t>
            </a:r>
            <a:r>
              <a:rPr lang="de-DE" altLang="en-US" dirty="0"/>
              <a:t> </a:t>
            </a:r>
            <a:r>
              <a:rPr lang="de-DE" altLang="en-US" dirty="0" err="1"/>
              <a:t>need</a:t>
            </a:r>
            <a:r>
              <a:rPr lang="de-DE" altLang="en-US" dirty="0"/>
              <a:t> </a:t>
            </a:r>
            <a:r>
              <a:rPr lang="de-DE" altLang="en-US" dirty="0" err="1"/>
              <a:t>hash</a:t>
            </a:r>
            <a:r>
              <a:rPr lang="de-DE" altLang="en-US" dirty="0"/>
              <a:t> </a:t>
            </a:r>
            <a:r>
              <a:rPr lang="de-DE" altLang="en-US" dirty="0" err="1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53244"/>
            <a:ext cx="9029700" cy="4849585"/>
          </a:xfrm>
        </p:spPr>
        <p:txBody>
          <a:bodyPr>
            <a:noAutofit/>
          </a:bodyPr>
          <a:lstStyle/>
          <a:p>
            <a:r>
              <a:rPr lang="en-US" sz="2200" b="1" kern="0" dirty="0" smtClean="0"/>
              <a:t>Problem</a:t>
            </a:r>
            <a:r>
              <a:rPr lang="en-US" sz="2200" b="1" kern="0" dirty="0"/>
              <a:t>: </a:t>
            </a:r>
            <a:r>
              <a:rPr lang="en-US" sz="2200" kern="0" dirty="0" smtClean="0"/>
              <a:t>Naive</a:t>
            </a:r>
            <a:r>
              <a:rPr lang="en-US" sz="2200" b="1" kern="0" dirty="0" smtClean="0"/>
              <a:t> </a:t>
            </a:r>
            <a:r>
              <a:rPr lang="en-US" sz="2200" kern="0" dirty="0"/>
              <a:t>signing of long messages generates a signature of same </a:t>
            </a:r>
            <a:r>
              <a:rPr lang="en-US" sz="2200" kern="0" dirty="0" smtClean="0"/>
              <a:t>length.</a:t>
            </a:r>
          </a:p>
          <a:p>
            <a:endParaRPr lang="en-US" sz="2200" kern="0" dirty="0"/>
          </a:p>
          <a:p>
            <a:endParaRPr lang="en-US" sz="2200" kern="0" dirty="0" smtClean="0"/>
          </a:p>
          <a:p>
            <a:endParaRPr lang="en-US" sz="2200" kern="0" dirty="0" smtClean="0"/>
          </a:p>
          <a:p>
            <a:pPr marL="0" indent="0">
              <a:buNone/>
            </a:pPr>
            <a:r>
              <a:rPr lang="zh-CN" altLang="en-US" sz="2200" kern="0" dirty="0"/>
              <a:t> </a:t>
            </a:r>
            <a:r>
              <a:rPr lang="zh-CN" altLang="en-US" sz="2200" kern="0" dirty="0" smtClean="0"/>
              <a:t>    </a:t>
            </a:r>
            <a:endParaRPr lang="en-US" altLang="zh-CN" sz="2200" kern="0" dirty="0"/>
          </a:p>
          <a:p>
            <a:pPr marL="0" indent="0">
              <a:buNone/>
            </a:pPr>
            <a:r>
              <a:rPr lang="zh-CN" altLang="en-US" sz="2200" kern="0" dirty="0" smtClean="0"/>
              <a:t>     </a:t>
            </a:r>
            <a:r>
              <a:rPr lang="en-US" sz="2200" kern="0" dirty="0" smtClean="0"/>
              <a:t>Three Problems</a:t>
            </a:r>
            <a:r>
              <a:rPr lang="en-US" altLang="zh-CN" sz="2200" kern="0" dirty="0" smtClean="0"/>
              <a:t>:</a:t>
            </a:r>
            <a:r>
              <a:rPr lang="zh-CN" altLang="en-US" sz="2200" kern="0" dirty="0" smtClean="0"/>
              <a:t> </a:t>
            </a:r>
            <a:r>
              <a:rPr lang="en-US" sz="2200" kern="0" dirty="0" smtClean="0"/>
              <a:t>Computational overhead</a:t>
            </a:r>
            <a:r>
              <a:rPr lang="en-US" altLang="zh-CN" sz="2200" kern="0" dirty="0" smtClean="0"/>
              <a:t>,</a:t>
            </a:r>
            <a:r>
              <a:rPr lang="zh-CN" altLang="en-US" sz="2200" kern="0" dirty="0" smtClean="0"/>
              <a:t> </a:t>
            </a:r>
            <a:r>
              <a:rPr lang="en-US" sz="2200" kern="0" dirty="0" smtClean="0"/>
              <a:t>Message overhead</a:t>
            </a:r>
            <a:r>
              <a:rPr lang="en-US" altLang="zh-CN" sz="2200" kern="0" dirty="0" smtClean="0"/>
              <a:t>,</a:t>
            </a:r>
            <a:r>
              <a:rPr lang="zh-CN" altLang="en-US" sz="2200" kern="0" dirty="0" smtClean="0"/>
              <a:t>   </a:t>
            </a:r>
            <a:r>
              <a:rPr lang="en-US" sz="2200" kern="0" dirty="0" smtClean="0"/>
              <a:t>Security limitations</a:t>
            </a:r>
          </a:p>
          <a:p>
            <a:r>
              <a:rPr lang="en-US" sz="2200" b="1" kern="0" dirty="0" smtClean="0"/>
              <a:t>Solution:</a:t>
            </a:r>
            <a:r>
              <a:rPr lang="zh-CN" altLang="en-US" sz="2200" b="1" kern="0" dirty="0" smtClean="0"/>
              <a:t> </a:t>
            </a:r>
            <a:r>
              <a:rPr lang="en-US" sz="2200" kern="0" dirty="0" smtClean="0"/>
              <a:t>Instead </a:t>
            </a:r>
            <a:r>
              <a:rPr lang="en-US" sz="2200" kern="0" dirty="0"/>
              <a:t>of signing the whole message, sign only a digest (=hash) </a:t>
            </a:r>
          </a:p>
          <a:p>
            <a:pPr marL="0" indent="0">
              <a:buNone/>
            </a:pPr>
            <a:r>
              <a:rPr lang="zh-CN" altLang="en-US" sz="2200" kern="0" dirty="0" smtClean="0"/>
              <a:t>    </a:t>
            </a:r>
            <a:r>
              <a:rPr lang="en-US" sz="2200" kern="0" dirty="0" smtClean="0"/>
              <a:t>Also </a:t>
            </a:r>
            <a:r>
              <a:rPr lang="en-US" sz="2200" kern="0" dirty="0"/>
              <a:t>secure, but much </a:t>
            </a:r>
            <a:r>
              <a:rPr lang="en-US" sz="2200" kern="0" dirty="0" smtClean="0"/>
              <a:t>faster</a:t>
            </a:r>
          </a:p>
          <a:p>
            <a:r>
              <a:rPr lang="en-US" sz="2200" b="1" kern="0" dirty="0" smtClean="0"/>
              <a:t>Needed:</a:t>
            </a:r>
            <a:r>
              <a:rPr lang="zh-CN" altLang="en-US" sz="2200" b="1" kern="0" dirty="0" smtClean="0"/>
              <a:t> </a:t>
            </a:r>
            <a:r>
              <a:rPr lang="en-US" sz="2200" kern="0" dirty="0" smtClean="0"/>
              <a:t>Hash </a:t>
            </a:r>
            <a:r>
              <a:rPr lang="en-US" sz="2200" kern="0" dirty="0"/>
              <a:t>Functions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E3834F-2513-AE48-A508-575DC6EE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5" name="Grafik 6" descr="block_wise_sign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183944"/>
            <a:ext cx="6477000" cy="1447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Digital Signature with </a:t>
            </a:r>
            <a:r>
              <a:rPr lang="en-US" altLang="en-US" dirty="0" smtClean="0"/>
              <a:t>a Hash </a:t>
            </a:r>
            <a:r>
              <a:rPr lang="en-US" altLang="en-US" dirty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380" y="1593510"/>
            <a:ext cx="4566505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b="1" kern="0" dirty="0" smtClean="0"/>
              <a:t>Notes:</a:t>
            </a:r>
          </a:p>
          <a:p>
            <a:pPr>
              <a:lnSpc>
                <a:spcPct val="130000"/>
              </a:lnSpc>
            </a:pPr>
            <a:r>
              <a:rPr lang="en-US" sz="2200" i="1" kern="0" dirty="0" smtClean="0"/>
              <a:t>x </a:t>
            </a:r>
            <a:r>
              <a:rPr lang="en-US" sz="2200" kern="0" dirty="0"/>
              <a:t>has fixed </a:t>
            </a:r>
            <a:r>
              <a:rPr lang="en-US" sz="2200" kern="0" dirty="0" smtClean="0"/>
              <a:t>length</a:t>
            </a:r>
          </a:p>
          <a:p>
            <a:pPr>
              <a:lnSpc>
                <a:spcPct val="130000"/>
              </a:lnSpc>
            </a:pPr>
            <a:r>
              <a:rPr lang="en-US" sz="2200" i="1" kern="0" dirty="0" smtClean="0"/>
              <a:t>z</a:t>
            </a:r>
            <a:r>
              <a:rPr lang="en-US" sz="2200" i="1" kern="0" dirty="0"/>
              <a:t>, y</a:t>
            </a:r>
            <a:r>
              <a:rPr lang="en-US" sz="2200" kern="0" dirty="0"/>
              <a:t> have fixed </a:t>
            </a:r>
            <a:r>
              <a:rPr lang="en-US" sz="2200" kern="0" dirty="0" smtClean="0"/>
              <a:t>length</a:t>
            </a:r>
          </a:p>
          <a:p>
            <a:pPr>
              <a:lnSpc>
                <a:spcPct val="130000"/>
              </a:lnSpc>
            </a:pPr>
            <a:r>
              <a:rPr lang="en-US" sz="2200" i="1" kern="0" dirty="0" smtClean="0"/>
              <a:t>z</a:t>
            </a:r>
            <a:r>
              <a:rPr lang="en-US" sz="2200" i="1" kern="0" dirty="0"/>
              <a:t>, x </a:t>
            </a:r>
            <a:r>
              <a:rPr lang="en-US" sz="2200" kern="0" dirty="0"/>
              <a:t>do not have equal length in </a:t>
            </a:r>
            <a:r>
              <a:rPr lang="en-US" sz="2200" kern="0" dirty="0" smtClean="0"/>
              <a:t>general</a:t>
            </a:r>
          </a:p>
          <a:p>
            <a:pPr>
              <a:lnSpc>
                <a:spcPct val="130000"/>
              </a:lnSpc>
            </a:pPr>
            <a:r>
              <a:rPr lang="en-US" sz="2200" i="1" kern="0" dirty="0" smtClean="0"/>
              <a:t>h(x</a:t>
            </a:r>
            <a:r>
              <a:rPr lang="en-US" sz="2200" i="1" kern="0" dirty="0"/>
              <a:t>)</a:t>
            </a:r>
            <a:r>
              <a:rPr lang="en-US" sz="2200" kern="0" dirty="0"/>
              <a:t> does not require a </a:t>
            </a:r>
            <a:r>
              <a:rPr lang="en-US" sz="2200" kern="0" dirty="0" smtClean="0"/>
              <a:t>key</a:t>
            </a:r>
          </a:p>
          <a:p>
            <a:pPr>
              <a:lnSpc>
                <a:spcPct val="130000"/>
              </a:lnSpc>
            </a:pPr>
            <a:r>
              <a:rPr lang="en-US" sz="2200" i="1" kern="0" dirty="0" smtClean="0"/>
              <a:t>h(x</a:t>
            </a:r>
            <a:r>
              <a:rPr lang="en-US" sz="2200" i="1" kern="0" dirty="0"/>
              <a:t>)</a:t>
            </a:r>
            <a:r>
              <a:rPr lang="en-US" sz="2200" kern="0" dirty="0"/>
              <a:t> is </a:t>
            </a:r>
            <a:r>
              <a:rPr lang="en-US" sz="2200" kern="0" dirty="0" smtClean="0"/>
              <a:t>public</a:t>
            </a:r>
            <a:endParaRPr lang="en-US" sz="2200" kern="0" dirty="0"/>
          </a:p>
          <a:p>
            <a:pPr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33"/>
          <p:cNvGrpSpPr>
            <a:grpSpLocks noChangeAspect="1"/>
          </p:cNvGrpSpPr>
          <p:nvPr/>
        </p:nvGrpSpPr>
        <p:grpSpPr bwMode="auto">
          <a:xfrm>
            <a:off x="690457" y="1593510"/>
            <a:ext cx="3298650" cy="4572000"/>
            <a:chOff x="521" y="1207"/>
            <a:chExt cx="1860" cy="257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703" y="1207"/>
              <a:ext cx="1451" cy="363"/>
              <a:chOff x="703" y="1207"/>
              <a:chExt cx="1451" cy="363"/>
            </a:xfrm>
          </p:grpSpPr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703" y="1207"/>
                <a:ext cx="1451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4" name="Text Box 11"/>
              <p:cNvSpPr txBox="1">
                <a:spLocks noChangeArrowheads="1"/>
              </p:cNvSpPr>
              <p:nvPr/>
            </p:nvSpPr>
            <p:spPr bwMode="auto">
              <a:xfrm>
                <a:off x="703" y="1298"/>
                <a:ext cx="14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i="1"/>
                  <a:t>x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703" y="2069"/>
              <a:ext cx="1451" cy="409"/>
              <a:chOff x="703" y="2069"/>
              <a:chExt cx="1451" cy="409"/>
            </a:xfrm>
          </p:grpSpPr>
          <p:sp>
            <p:nvSpPr>
              <p:cNvPr id="21" name="AutoShape 12"/>
              <p:cNvSpPr>
                <a:spLocks noChangeArrowheads="1"/>
              </p:cNvSpPr>
              <p:nvPr/>
            </p:nvSpPr>
            <p:spPr bwMode="auto">
              <a:xfrm>
                <a:off x="703" y="2069"/>
                <a:ext cx="1451" cy="40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6 w 21600"/>
                  <a:gd name="T13" fmla="*/ 4489 h 21600"/>
                  <a:gd name="T14" fmla="*/ 17104 w 21600"/>
                  <a:gd name="T15" fmla="*/ 171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703" y="2160"/>
                <a:ext cx="14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i="1" dirty="0" err="1"/>
                  <a:t>z</a:t>
                </a:r>
                <a:r>
                  <a:rPr lang="en-US" altLang="en-US" i="1" baseline="-25000" dirty="0" err="1"/>
                  <a:t>i</a:t>
                </a:r>
                <a:r>
                  <a:rPr lang="en-US" altLang="en-US" i="1" baseline="-25000" dirty="0"/>
                  <a:t> </a:t>
                </a:r>
                <a:r>
                  <a:rPr lang="en-US" altLang="en-US" i="1" dirty="0"/>
                  <a:t>= h( x</a:t>
                </a:r>
                <a:r>
                  <a:rPr lang="en-US" altLang="en-US" i="1" baseline="-25000" dirty="0"/>
                  <a:t>i</a:t>
                </a:r>
                <a:r>
                  <a:rPr lang="en-US" altLang="en-US" i="1" dirty="0"/>
                  <a:t> || z</a:t>
                </a:r>
                <a:r>
                  <a:rPr lang="en-US" altLang="en-US" i="1" baseline="-25000" dirty="0"/>
                  <a:t>i-1 </a:t>
                </a:r>
                <a:r>
                  <a:rPr lang="en-US" altLang="en-US" i="1" dirty="0"/>
                  <a:t>)</a:t>
                </a: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1066" y="3067"/>
              <a:ext cx="725" cy="363"/>
              <a:chOff x="703" y="1207"/>
              <a:chExt cx="1451" cy="363"/>
            </a:xfrm>
          </p:grpSpPr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703" y="1207"/>
                <a:ext cx="1451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703" y="1298"/>
                <a:ext cx="1451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i="1" dirty="0" err="1" smtClean="0"/>
                  <a:t>Sig</a:t>
                </a:r>
                <a:r>
                  <a:rPr lang="en-US" altLang="en-US" i="1" baseline="-25000" dirty="0" err="1" smtClean="0"/>
                  <a:t>k</a:t>
                </a:r>
                <a:r>
                  <a:rPr lang="en-US" altLang="en-US" i="1" baseline="-50000" dirty="0" err="1" smtClean="0"/>
                  <a:t>pr</a:t>
                </a:r>
                <a:r>
                  <a:rPr lang="en-US" altLang="en-US" i="1" dirty="0" smtClean="0"/>
                  <a:t>(z</a:t>
                </a:r>
                <a:r>
                  <a:rPr lang="en-US" altLang="en-US" i="1" dirty="0"/>
                  <a:t>)</a:t>
                </a:r>
              </a:p>
            </p:txBody>
          </p:sp>
        </p:grp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1429" y="157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429" y="2478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521" y="2704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V="1">
              <a:off x="521" y="179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521" y="1797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1202" y="179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1429" y="343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1383" y="1706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x</a:t>
              </a:r>
              <a:r>
                <a:rPr lang="en-US" altLang="en-US" i="1" baseline="-25000"/>
                <a:t>i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1383" y="2750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z</a:t>
              </a:r>
              <a:endParaRPr lang="en-US" altLang="en-US" i="1" baseline="-25000"/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429" y="3612"/>
              <a:ext cx="9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y = sig</a:t>
              </a:r>
              <a:r>
                <a:rPr lang="en-US" altLang="en-US" i="1" baseline="-25000"/>
                <a:t>k</a:t>
              </a:r>
              <a:r>
                <a:rPr lang="en-US" altLang="en-US" i="1" baseline="-50000"/>
                <a:t>pr</a:t>
              </a:r>
              <a:r>
                <a:rPr lang="en-US" altLang="en-US" i="1"/>
                <a:t>(z)</a:t>
              </a:r>
              <a:endParaRPr lang="en-US" altLang="en-US" i="1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126582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-381000">
              <a:spcBef>
                <a:spcPct val="20000"/>
              </a:spcBef>
              <a:defRPr/>
            </a:pPr>
            <a:r>
              <a:rPr lang="en-US" kern="0" dirty="0"/>
              <a:t>Basic Protocol for </a:t>
            </a:r>
            <a:r>
              <a:rPr lang="en-US" kern="0" dirty="0" smtClean="0"/>
              <a:t>Digital</a:t>
            </a:r>
            <a:r>
              <a:rPr lang="zh-CN" altLang="en-US" kern="0" dirty="0" smtClean="0"/>
              <a:t> </a:t>
            </a:r>
            <a:r>
              <a:rPr lang="en-US" dirty="0"/>
              <a:t>Signatures</a:t>
            </a:r>
            <a:r>
              <a:rPr lang="en-US" kern="0" dirty="0" smtClean="0"/>
              <a:t> </a:t>
            </a:r>
            <a:r>
              <a:rPr lang="en-US" kern="0" dirty="0"/>
              <a:t>with a Hash </a:t>
            </a:r>
            <a:r>
              <a:rPr lang="en-US" kern="0" dirty="0" smtClean="0"/>
              <a:t>Function</a:t>
            </a:r>
            <a:endParaRPr lang="de-DE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8351" y="2010911"/>
            <a:ext cx="1511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en-US" sz="3200"/>
              <a:t>Alice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72264" y="2010911"/>
            <a:ext cx="1511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en-US" sz="3200"/>
              <a:t>Bob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45289" y="316184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/>
              <a:t>z = h(x)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745289" y="3619048"/>
            <a:ext cx="188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/>
              <a:t>s = sig</a:t>
            </a:r>
            <a:r>
              <a:rPr lang="de-DE" altLang="en-US" sz="2400" i="1" baseline="-25000"/>
              <a:t>K</a:t>
            </a:r>
            <a:r>
              <a:rPr lang="de-DE" altLang="en-US" sz="2400" i="1" baseline="-50000"/>
              <a:t>pr</a:t>
            </a:r>
            <a:r>
              <a:rPr lang="de-DE" altLang="en-US" sz="2400" i="1"/>
              <a:t>(z)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819401" y="4174673"/>
            <a:ext cx="3505200" cy="457200"/>
            <a:chOff x="1536" y="2496"/>
            <a:chExt cx="2208" cy="288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1536" y="278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304" y="2496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en-US" sz="2400" i="1"/>
                <a:t>(x, s)</a:t>
              </a:r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85801" y="478427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/>
              <a:t>z' = h(x)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85801" y="5241473"/>
            <a:ext cx="318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/>
              <a:t>ver</a:t>
            </a:r>
            <a:r>
              <a:rPr lang="de-DE" altLang="en-US" sz="2400" i="1" baseline="-25000"/>
              <a:t>K</a:t>
            </a:r>
            <a:r>
              <a:rPr lang="de-DE" altLang="en-US" sz="2400" i="1" baseline="-50000"/>
              <a:t>pub</a:t>
            </a:r>
            <a:r>
              <a:rPr lang="de-DE" altLang="en-US" sz="2400" i="1"/>
              <a:t>(s,z')=true/false</a:t>
            </a: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2871789" y="2241098"/>
            <a:ext cx="3505200" cy="457200"/>
            <a:chOff x="1536" y="2496"/>
            <a:chExt cx="2208" cy="288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H="1" flipV="1">
              <a:off x="1536" y="278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2304" y="2496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en-US" sz="2400" i="1"/>
                <a:t>K</a:t>
              </a:r>
              <a:r>
                <a:rPr lang="de-DE" altLang="en-US" sz="2400" i="1" baseline="-25000"/>
                <a:t>pub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1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0" dirty="0" smtClean="0"/>
              <a:t>Principal </a:t>
            </a:r>
            <a:r>
              <a:rPr lang="en-US" altLang="zh-CN" kern="0" dirty="0" smtClean="0"/>
              <a:t>I</a:t>
            </a:r>
            <a:r>
              <a:rPr lang="en-US" kern="0" dirty="0" smtClean="0"/>
              <a:t>nput</a:t>
            </a:r>
            <a:r>
              <a:rPr lang="en-US" altLang="zh-CN" kern="0" dirty="0" smtClean="0"/>
              <a:t>-O</a:t>
            </a:r>
            <a:r>
              <a:rPr lang="en-US" kern="0" dirty="0" smtClean="0"/>
              <a:t>utput </a:t>
            </a:r>
            <a:r>
              <a:rPr lang="en-US" altLang="zh-CN" kern="0" dirty="0"/>
              <a:t>B</a:t>
            </a:r>
            <a:r>
              <a:rPr lang="en-US" kern="0" dirty="0" smtClean="0"/>
              <a:t>ehavior </a:t>
            </a:r>
            <a:r>
              <a:rPr lang="en-US" kern="0" dirty="0"/>
              <a:t>of </a:t>
            </a:r>
            <a:r>
              <a:rPr lang="en-US" altLang="zh-CN" kern="0" dirty="0" smtClean="0"/>
              <a:t>H</a:t>
            </a:r>
            <a:r>
              <a:rPr lang="en-US" kern="0" dirty="0" smtClean="0"/>
              <a:t>ash </a:t>
            </a:r>
            <a:r>
              <a:rPr lang="en-US" altLang="zh-CN" kern="0" dirty="0"/>
              <a:t>F</a:t>
            </a:r>
            <a:r>
              <a:rPr lang="en-US" kern="0" dirty="0" smtClean="0"/>
              <a:t>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pic>
        <p:nvPicPr>
          <p:cNvPr id="5" name="Grafik 3" descr="hash_princi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49186"/>
            <a:ext cx="852963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57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kern="0" dirty="0"/>
              <a:t>Hash </a:t>
            </a:r>
            <a:r>
              <a:rPr lang="en-US" kern="0" dirty="0" smtClean="0"/>
              <a:t>Function: </a:t>
            </a:r>
            <a:br>
              <a:rPr lang="en-US" kern="0" dirty="0" smtClean="0"/>
            </a:br>
            <a:r>
              <a:rPr lang="en-US" kern="0" dirty="0" smtClean="0"/>
              <a:t>Security Properties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2685" cy="45259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Preimage </a:t>
            </a:r>
            <a:r>
              <a:rPr lang="en-US" sz="2400" b="1" dirty="0"/>
              <a:t>resistance:</a:t>
            </a:r>
            <a:r>
              <a:rPr lang="en-US" sz="2400" dirty="0"/>
              <a:t> For a given output z, it is impossible to ﬁnd </a:t>
            </a:r>
            <a:r>
              <a:rPr lang="en-US" sz="2400" dirty="0" smtClean="0"/>
              <a:t>any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input </a:t>
            </a:r>
            <a:r>
              <a:rPr lang="en-US" sz="2400" dirty="0"/>
              <a:t>x such that h(x) = z, i.e., h(x) is one-way. </a:t>
            </a:r>
          </a:p>
          <a:p>
            <a:pPr>
              <a:defRPr/>
            </a:pP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b="1" dirty="0" smtClean="0"/>
              <a:t>Second </a:t>
            </a:r>
            <a:r>
              <a:rPr lang="en-US" sz="2400" b="1" dirty="0"/>
              <a:t>preimage resistance: </a:t>
            </a:r>
            <a:r>
              <a:rPr lang="en-US" sz="2400" dirty="0"/>
              <a:t>Given x</a:t>
            </a:r>
            <a:r>
              <a:rPr lang="en-US" sz="2400" baseline="-25000" dirty="0"/>
              <a:t>1</a:t>
            </a:r>
            <a:r>
              <a:rPr lang="en-US" sz="2400" dirty="0"/>
              <a:t>, and thus h(x</a:t>
            </a:r>
            <a:r>
              <a:rPr lang="en-US" sz="2400" baseline="-25000" dirty="0"/>
              <a:t>1</a:t>
            </a:r>
            <a:r>
              <a:rPr lang="en-US" sz="2400" dirty="0"/>
              <a:t>), it is </a:t>
            </a:r>
            <a:r>
              <a:rPr lang="en-US" sz="2400" dirty="0" smtClean="0"/>
              <a:t>computationally </a:t>
            </a:r>
            <a:r>
              <a:rPr lang="en-US" sz="2400" dirty="0"/>
              <a:t>infeasible to ﬁnd any x</a:t>
            </a:r>
            <a:r>
              <a:rPr lang="en-US" sz="2400" baseline="-25000" dirty="0"/>
              <a:t>2</a:t>
            </a:r>
            <a:r>
              <a:rPr lang="en-US" sz="2400" dirty="0"/>
              <a:t> such that h(x</a:t>
            </a:r>
            <a:r>
              <a:rPr lang="en-US" sz="2400" baseline="-25000" dirty="0"/>
              <a:t>1</a:t>
            </a:r>
            <a:r>
              <a:rPr lang="en-US" sz="2400" dirty="0"/>
              <a:t>) = h(x</a:t>
            </a:r>
            <a:r>
              <a:rPr lang="en-US" sz="2400" baseline="-25000" dirty="0"/>
              <a:t>2</a:t>
            </a:r>
            <a:r>
              <a:rPr lang="en-US" sz="2400" dirty="0"/>
              <a:t>).</a:t>
            </a:r>
          </a:p>
          <a:p>
            <a:pPr>
              <a:defRPr/>
            </a:pP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b="1" dirty="0" smtClean="0"/>
              <a:t>Collision </a:t>
            </a:r>
            <a:r>
              <a:rPr lang="en-US" sz="2400" b="1" dirty="0"/>
              <a:t>resistance: </a:t>
            </a:r>
            <a:r>
              <a:rPr lang="en-US" sz="2400" dirty="0"/>
              <a:t>It is </a:t>
            </a:r>
            <a:r>
              <a:rPr lang="en-US" sz="2400" dirty="0" smtClean="0"/>
              <a:t>computationally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infeasible </a:t>
            </a:r>
            <a:r>
              <a:rPr lang="en-US" sz="2400" dirty="0"/>
              <a:t>to ﬁnd any </a:t>
            </a:r>
            <a:r>
              <a:rPr lang="en-US" sz="2400" dirty="0" smtClean="0"/>
              <a:t>pairs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≠ x</a:t>
            </a:r>
            <a:r>
              <a:rPr lang="en-US" sz="2400" baseline="-25000" dirty="0"/>
              <a:t>2</a:t>
            </a:r>
            <a:r>
              <a:rPr lang="en-US" sz="2400" dirty="0"/>
              <a:t> such that h(x</a:t>
            </a:r>
            <a:r>
              <a:rPr lang="en-US" sz="2400" baseline="-25000" dirty="0"/>
              <a:t>1</a:t>
            </a:r>
            <a:r>
              <a:rPr lang="en-US" sz="2400" dirty="0"/>
              <a:t>) = h(x</a:t>
            </a:r>
            <a:r>
              <a:rPr lang="en-US" sz="2400" baseline="-25000" dirty="0"/>
              <a:t>2</a:t>
            </a:r>
            <a:r>
              <a:rPr lang="en-US" sz="2400" dirty="0"/>
              <a:t>).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0" dirty="0"/>
              <a:t>Hash Function: </a:t>
            </a:r>
            <a:br>
              <a:rPr lang="en-US" kern="0" dirty="0"/>
            </a:br>
            <a:r>
              <a:rPr lang="en-US" kern="0" dirty="0"/>
              <a:t>Security Properties </a:t>
            </a:r>
            <a:r>
              <a:rPr lang="en-US" kern="0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pic>
        <p:nvPicPr>
          <p:cNvPr id="5" name="Grafik 5" descr="hash_function_propert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4" y="1679807"/>
            <a:ext cx="88106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27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Hash </a:t>
            </a:r>
            <a:r>
              <a:rPr lang="en-US" kern="0" dirty="0" smtClean="0"/>
              <a:t>Function: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7572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kern="0" dirty="0"/>
              <a:t>It turns out that </a:t>
            </a:r>
            <a:r>
              <a:rPr lang="en-US" sz="2400" kern="0" dirty="0" smtClean="0"/>
              <a:t>collis</a:t>
            </a:r>
            <a:r>
              <a:rPr lang="en-US" altLang="zh-CN" sz="2400" kern="0" dirty="0" smtClean="0"/>
              <a:t>i</a:t>
            </a:r>
            <a:r>
              <a:rPr lang="en-US" sz="2400" kern="0" dirty="0" smtClean="0"/>
              <a:t>on </a:t>
            </a:r>
            <a:r>
              <a:rPr lang="en-US" sz="2400" kern="0" dirty="0"/>
              <a:t>resistance causes </a:t>
            </a:r>
            <a:r>
              <a:rPr lang="en-US" sz="2400" kern="0" dirty="0" smtClean="0"/>
              <a:t>most</a:t>
            </a:r>
            <a:r>
              <a:rPr lang="zh-CN" altLang="en-US" sz="2400" kern="0" dirty="0" smtClean="0"/>
              <a:t> </a:t>
            </a:r>
            <a:r>
              <a:rPr lang="en-US" sz="2400" kern="0" dirty="0" smtClean="0"/>
              <a:t>problems</a:t>
            </a:r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How </a:t>
            </a:r>
            <a:r>
              <a:rPr lang="en-US" sz="2400" kern="0" dirty="0"/>
              <a:t>hard is it to find a collision with a probability of </a:t>
            </a:r>
            <a:r>
              <a:rPr lang="en-US" sz="2400" kern="0" dirty="0" smtClean="0"/>
              <a:t>0.5?</a:t>
            </a:r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Related </a:t>
            </a:r>
            <a:r>
              <a:rPr lang="en-US" sz="2400" kern="0" dirty="0"/>
              <a:t>Problem: How many people are needed such that two of them have the same birthday with a probability of </a:t>
            </a:r>
            <a:r>
              <a:rPr lang="en-US" sz="2400" kern="0" dirty="0" smtClean="0"/>
              <a:t>0.5? </a:t>
            </a:r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No</a:t>
            </a:r>
            <a:r>
              <a:rPr lang="en-US" sz="2400" kern="0" dirty="0"/>
              <a:t>! Not 365/2=183.   23 are enough ! This is called the birthday </a:t>
            </a:r>
            <a:r>
              <a:rPr lang="en-US" sz="2400" kern="0" dirty="0" err="1"/>
              <a:t>paradoxon</a:t>
            </a:r>
            <a:r>
              <a:rPr lang="en-US" sz="2400" kern="0" dirty="0"/>
              <a:t> (Search takes ≈√2</a:t>
            </a:r>
            <a:r>
              <a:rPr lang="en-US" sz="2400" kern="0" baseline="30000" dirty="0"/>
              <a:t>n</a:t>
            </a:r>
            <a:r>
              <a:rPr lang="en-US" sz="2400" kern="0" dirty="0"/>
              <a:t> steps</a:t>
            </a:r>
            <a:r>
              <a:rPr lang="en-US" sz="2400" kern="0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To </a:t>
            </a:r>
            <a:r>
              <a:rPr lang="en-US" sz="2400" kern="0" dirty="0"/>
              <a:t>deal with this paradox, hash functions need a output size of at least 160 bits.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1003</Words>
  <Application>Microsoft Macintosh PowerPoint</Application>
  <PresentationFormat>On-screen Show (4:3)</PresentationFormat>
  <Paragraphs>134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宋体</vt:lpstr>
      <vt:lpstr>Arial</vt:lpstr>
      <vt:lpstr>Office Theme</vt:lpstr>
      <vt:lpstr>Hash Function_01</vt:lpstr>
      <vt:lpstr>Review of Digital Signature</vt:lpstr>
      <vt:lpstr>Why we need hash functions</vt:lpstr>
      <vt:lpstr>Digital Signature with a Hash Function</vt:lpstr>
      <vt:lpstr>Basic Protocol for Digital Signatures with a Hash Function</vt:lpstr>
      <vt:lpstr>Principal Input-Output Behavior of Hash Functions</vt:lpstr>
      <vt:lpstr>Hash Function:  Security Properties (1)</vt:lpstr>
      <vt:lpstr>Hash Function:  Security Properties (2)</vt:lpstr>
      <vt:lpstr>Hash Function: Security</vt:lpstr>
      <vt:lpstr>Hash Function: Algorithms</vt:lpstr>
      <vt:lpstr>Example: Secure Hash Algorithm SHA-1</vt:lpstr>
      <vt:lpstr>SHA-1: High Level Diagramm</vt:lpstr>
      <vt:lpstr>SHA-1: Padding</vt:lpstr>
      <vt:lpstr>SHA-1: Example</vt:lpstr>
      <vt:lpstr>SHA-1: Hash Computation</vt:lpstr>
      <vt:lpstr>SHA-1: Four Atages</vt:lpstr>
      <vt:lpstr>SHA-1: SHA Rounds </vt:lpstr>
      <vt:lpstr>Lessons Learned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59</cp:revision>
  <dcterms:created xsi:type="dcterms:W3CDTF">2016-08-15T16:38:04Z</dcterms:created>
  <dcterms:modified xsi:type="dcterms:W3CDTF">2018-03-26T20:15:58Z</dcterms:modified>
</cp:coreProperties>
</file>