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aven Pro Black"/>
      <p:bold r:id="rId21"/>
    </p:embeddedFont>
    <p:embeddedFont>
      <p:font typeface="Maven Pro"/>
      <p:regular r:id="rId22"/>
      <p:bold r:id="rId23"/>
    </p:embeddedFont>
    <p:embeddedFont>
      <p:font typeface="Maven Pro Medium"/>
      <p:regular r:id="rId24"/>
      <p:bold r:id="rId25"/>
    </p:embeddedFont>
    <p:embeddedFont>
      <p:font typeface="Cambria Math"/>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E9AFA7D-2E79-420C-BD71-2F5A36BE3CD9}">
  <a:tblStyle styleId="{AE9AFA7D-2E79-420C-BD71-2F5A36BE3CD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avenPro-regular.fntdata"/><Relationship Id="rId21" Type="http://schemas.openxmlformats.org/officeDocument/2006/relationships/font" Target="fonts/MavenProBlack-bold.fntdata"/><Relationship Id="rId24" Type="http://schemas.openxmlformats.org/officeDocument/2006/relationships/font" Target="fonts/MavenProMedium-regular.fntdata"/><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mbriaMath-regular.fntdata"/><Relationship Id="rId25" Type="http://schemas.openxmlformats.org/officeDocument/2006/relationships/font" Target="fonts/MavenPro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68b3a57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68b3a57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6b3c140ec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6b3c140ec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8b6c38a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8b6c38a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8b6c38a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8b6c38a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6b3c140ec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6b3c140ec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8b3a578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8b3a578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8284d51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8284d51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68b3a57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68b3a57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8b6c38a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8b6c38a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b6c38a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b6c38a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8bd5287f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bd5287f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8c19bdd3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8c19bdd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8b6c38a1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8b6c38a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1424E"/>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5200"/>
              <a:buFont typeface="Maven Pro Medium"/>
              <a:buNone/>
              <a:defRPr sz="5200">
                <a:solidFill>
                  <a:schemeClr val="dk1"/>
                </a:solidFill>
                <a:latin typeface="Maven Pro Medium"/>
                <a:ea typeface="Maven Pro Medium"/>
                <a:cs typeface="Maven Pro Medium"/>
                <a:sym typeface="Maven Pro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rgbClr val="F8D605"/>
        </a:solidFill>
      </p:bgPr>
    </p:bg>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Font typeface="Maven Pro Black"/>
              <a:buNone/>
              <a:defRPr sz="12000">
                <a:latin typeface="Maven Pro Black"/>
                <a:ea typeface="Maven Pro Black"/>
                <a:cs typeface="Maven Pro Black"/>
                <a:sym typeface="Maven Pro Black"/>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000"/>
              </a:spcBef>
              <a:spcAft>
                <a:spcPts val="0"/>
              </a:spcAft>
              <a:buSzPts val="1400"/>
              <a:buChar char="○"/>
              <a:defRPr/>
            </a:lvl2pPr>
            <a:lvl3pPr indent="-317500" lvl="2" marL="1371600" algn="ctr">
              <a:spcBef>
                <a:spcPts val="1000"/>
              </a:spcBef>
              <a:spcAft>
                <a:spcPts val="0"/>
              </a:spcAft>
              <a:buSzPts val="1400"/>
              <a:buChar char="■"/>
              <a:defRPr/>
            </a:lvl3pPr>
            <a:lvl4pPr indent="-317500" lvl="3" marL="1828800" algn="ctr">
              <a:spcBef>
                <a:spcPts val="1000"/>
              </a:spcBef>
              <a:spcAft>
                <a:spcPts val="0"/>
              </a:spcAft>
              <a:buSzPts val="1400"/>
              <a:buChar char="●"/>
              <a:defRPr/>
            </a:lvl4pPr>
            <a:lvl5pPr indent="-317500" lvl="4" marL="2286000" algn="ctr">
              <a:spcBef>
                <a:spcPts val="1000"/>
              </a:spcBef>
              <a:spcAft>
                <a:spcPts val="0"/>
              </a:spcAft>
              <a:buSzPts val="1400"/>
              <a:buChar char="○"/>
              <a:defRPr/>
            </a:lvl5pPr>
            <a:lvl6pPr indent="-317500" lvl="5" marL="2743200" algn="ctr">
              <a:spcBef>
                <a:spcPts val="1000"/>
              </a:spcBef>
              <a:spcAft>
                <a:spcPts val="0"/>
              </a:spcAft>
              <a:buSzPts val="1400"/>
              <a:buChar char="■"/>
              <a:defRPr/>
            </a:lvl6pPr>
            <a:lvl7pPr indent="-317500" lvl="6" marL="3200400" algn="ctr">
              <a:spcBef>
                <a:spcPts val="1000"/>
              </a:spcBef>
              <a:spcAft>
                <a:spcPts val="0"/>
              </a:spcAft>
              <a:buSzPts val="1400"/>
              <a:buChar char="●"/>
              <a:defRPr/>
            </a:lvl7pPr>
            <a:lvl8pPr indent="-317500" lvl="7" marL="3657600" algn="ctr">
              <a:spcBef>
                <a:spcPts val="1000"/>
              </a:spcBef>
              <a:spcAft>
                <a:spcPts val="0"/>
              </a:spcAft>
              <a:buSzPts val="1400"/>
              <a:buChar char="○"/>
              <a:defRPr/>
            </a:lvl8pPr>
            <a:lvl9pPr indent="-317500" lvl="8" marL="4114800" algn="ctr">
              <a:spcBef>
                <a:spcPts val="1000"/>
              </a:spcBef>
              <a:spcAft>
                <a:spcPts val="10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FE8900"/>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3600"/>
              <a:buFont typeface="Maven Pro"/>
              <a:buNone/>
              <a:defRPr sz="3600">
                <a:solidFill>
                  <a:schemeClr val="dk1"/>
                </a:solidFill>
                <a:latin typeface="Maven Pro"/>
                <a:ea typeface="Maven Pro"/>
                <a:cs typeface="Maven Pro"/>
                <a:sym typeface="Maven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Font typeface="Maven Pro"/>
              <a:buNone/>
              <a:defRPr>
                <a:latin typeface="Maven Pro"/>
                <a:ea typeface="Maven Pro"/>
                <a:cs typeface="Maven Pro"/>
                <a:sym typeface="Maven Pr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lnSpc>
                <a:spcPct val="112000"/>
              </a:lnSpc>
              <a:spcBef>
                <a:spcPts val="0"/>
              </a:spcBef>
              <a:spcAft>
                <a:spcPts val="0"/>
              </a:spcAft>
              <a:buSzPts val="1800"/>
              <a:buChar char="●"/>
              <a:defRPr/>
            </a:lvl1pPr>
            <a:lvl2pPr indent="-317500" lvl="1" marL="914400">
              <a:lnSpc>
                <a:spcPct val="112000"/>
              </a:lnSpc>
              <a:spcBef>
                <a:spcPts val="500"/>
              </a:spcBef>
              <a:spcAft>
                <a:spcPts val="0"/>
              </a:spcAft>
              <a:buSzPts val="1400"/>
              <a:buChar char="○"/>
              <a:defRPr/>
            </a:lvl2pPr>
            <a:lvl3pPr indent="-317500" lvl="2" marL="1371600">
              <a:lnSpc>
                <a:spcPct val="112000"/>
              </a:lnSpc>
              <a:spcBef>
                <a:spcPts val="500"/>
              </a:spcBef>
              <a:spcAft>
                <a:spcPts val="0"/>
              </a:spcAft>
              <a:buSzPts val="1400"/>
              <a:buChar char="■"/>
              <a:defRPr/>
            </a:lvl3pPr>
            <a:lvl4pPr indent="-317500" lvl="3" marL="1828800">
              <a:lnSpc>
                <a:spcPct val="112000"/>
              </a:lnSpc>
              <a:spcBef>
                <a:spcPts val="500"/>
              </a:spcBef>
              <a:spcAft>
                <a:spcPts val="0"/>
              </a:spcAft>
              <a:buSzPts val="1400"/>
              <a:buChar char="●"/>
              <a:defRPr/>
            </a:lvl4pPr>
            <a:lvl5pPr indent="-317500" lvl="4" marL="2286000">
              <a:lnSpc>
                <a:spcPct val="112000"/>
              </a:lnSpc>
              <a:spcBef>
                <a:spcPts val="500"/>
              </a:spcBef>
              <a:spcAft>
                <a:spcPts val="0"/>
              </a:spcAft>
              <a:buSzPts val="1400"/>
              <a:buChar char="○"/>
              <a:defRPr/>
            </a:lvl5pPr>
            <a:lvl6pPr indent="-317500" lvl="5" marL="2743200">
              <a:lnSpc>
                <a:spcPct val="112000"/>
              </a:lnSpc>
              <a:spcBef>
                <a:spcPts val="500"/>
              </a:spcBef>
              <a:spcAft>
                <a:spcPts val="0"/>
              </a:spcAft>
              <a:buSzPts val="1400"/>
              <a:buChar char="■"/>
              <a:defRPr/>
            </a:lvl6pPr>
            <a:lvl7pPr indent="-317500" lvl="6" marL="3200400">
              <a:lnSpc>
                <a:spcPct val="112000"/>
              </a:lnSpc>
              <a:spcBef>
                <a:spcPts val="500"/>
              </a:spcBef>
              <a:spcAft>
                <a:spcPts val="0"/>
              </a:spcAft>
              <a:buSzPts val="1400"/>
              <a:buChar char="●"/>
              <a:defRPr/>
            </a:lvl7pPr>
            <a:lvl8pPr indent="-317500" lvl="7" marL="3657600">
              <a:lnSpc>
                <a:spcPct val="112000"/>
              </a:lnSpc>
              <a:spcBef>
                <a:spcPts val="500"/>
              </a:spcBef>
              <a:spcAft>
                <a:spcPts val="0"/>
              </a:spcAft>
              <a:buSzPts val="1400"/>
              <a:buChar char="○"/>
              <a:defRPr/>
            </a:lvl8pPr>
            <a:lvl9pPr indent="-317500" lvl="8" marL="4114800">
              <a:lnSpc>
                <a:spcPct val="112000"/>
              </a:lnSpc>
              <a:spcBef>
                <a:spcPts val="500"/>
              </a:spcBef>
              <a:spcAft>
                <a:spcPts val="5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lnSpc>
                <a:spcPct val="115000"/>
              </a:lnSpc>
              <a:spcBef>
                <a:spcPts val="0"/>
              </a:spcBef>
              <a:spcAft>
                <a:spcPts val="0"/>
              </a:spcAft>
              <a:buSzPts val="1400"/>
              <a:buChar char="●"/>
              <a:defRPr sz="1400"/>
            </a:lvl1pPr>
            <a:lvl2pPr indent="-304800" lvl="1" marL="914400">
              <a:lnSpc>
                <a:spcPct val="115000"/>
              </a:lnSpc>
              <a:spcBef>
                <a:spcPts val="1000"/>
              </a:spcBef>
              <a:spcAft>
                <a:spcPts val="0"/>
              </a:spcAft>
              <a:buSzPts val="1200"/>
              <a:buChar char="○"/>
              <a:defRPr sz="1200"/>
            </a:lvl2pPr>
            <a:lvl3pPr indent="-304800" lvl="2" marL="1371600">
              <a:lnSpc>
                <a:spcPct val="115000"/>
              </a:lnSpc>
              <a:spcBef>
                <a:spcPts val="1000"/>
              </a:spcBef>
              <a:spcAft>
                <a:spcPts val="0"/>
              </a:spcAft>
              <a:buSzPts val="1200"/>
              <a:buChar char="■"/>
              <a:defRPr sz="1200"/>
            </a:lvl3pPr>
            <a:lvl4pPr indent="-304800" lvl="3" marL="1828800">
              <a:lnSpc>
                <a:spcPct val="115000"/>
              </a:lnSpc>
              <a:spcBef>
                <a:spcPts val="1000"/>
              </a:spcBef>
              <a:spcAft>
                <a:spcPts val="0"/>
              </a:spcAft>
              <a:buSzPts val="1200"/>
              <a:buChar char="●"/>
              <a:defRPr sz="1200"/>
            </a:lvl4pPr>
            <a:lvl5pPr indent="-304800" lvl="4" marL="2286000">
              <a:lnSpc>
                <a:spcPct val="115000"/>
              </a:lnSpc>
              <a:spcBef>
                <a:spcPts val="1000"/>
              </a:spcBef>
              <a:spcAft>
                <a:spcPts val="0"/>
              </a:spcAft>
              <a:buSzPts val="1200"/>
              <a:buChar char="○"/>
              <a:defRPr sz="1200"/>
            </a:lvl5pPr>
            <a:lvl6pPr indent="-304800" lvl="5" marL="2743200">
              <a:lnSpc>
                <a:spcPct val="115000"/>
              </a:lnSpc>
              <a:spcBef>
                <a:spcPts val="1000"/>
              </a:spcBef>
              <a:spcAft>
                <a:spcPts val="0"/>
              </a:spcAft>
              <a:buSzPts val="1200"/>
              <a:buChar char="■"/>
              <a:defRPr sz="1200"/>
            </a:lvl6pPr>
            <a:lvl7pPr indent="-304800" lvl="6" marL="3200400">
              <a:lnSpc>
                <a:spcPct val="115000"/>
              </a:lnSpc>
              <a:spcBef>
                <a:spcPts val="1000"/>
              </a:spcBef>
              <a:spcAft>
                <a:spcPts val="0"/>
              </a:spcAft>
              <a:buSzPts val="1200"/>
              <a:buChar char="●"/>
              <a:defRPr sz="1200"/>
            </a:lvl7pPr>
            <a:lvl8pPr indent="-304800" lvl="7" marL="3657600">
              <a:lnSpc>
                <a:spcPct val="115000"/>
              </a:lnSpc>
              <a:spcBef>
                <a:spcPts val="1000"/>
              </a:spcBef>
              <a:spcAft>
                <a:spcPts val="0"/>
              </a:spcAft>
              <a:buSzPts val="1200"/>
              <a:buChar char="○"/>
              <a:defRPr sz="1200"/>
            </a:lvl8pPr>
            <a:lvl9pPr indent="-304800" lvl="8" marL="4114800">
              <a:lnSpc>
                <a:spcPct val="115000"/>
              </a:lnSpc>
              <a:spcBef>
                <a:spcPts val="1000"/>
              </a:spcBef>
              <a:spcAft>
                <a:spcPts val="10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lnSpc>
                <a:spcPct val="115000"/>
              </a:lnSpc>
              <a:spcBef>
                <a:spcPts val="0"/>
              </a:spcBef>
              <a:spcAft>
                <a:spcPts val="0"/>
              </a:spcAft>
              <a:buSzPts val="1400"/>
              <a:buChar char="●"/>
              <a:defRPr sz="1400"/>
            </a:lvl1pPr>
            <a:lvl2pPr indent="-304800" lvl="1" marL="914400">
              <a:lnSpc>
                <a:spcPct val="115000"/>
              </a:lnSpc>
              <a:spcBef>
                <a:spcPts val="1000"/>
              </a:spcBef>
              <a:spcAft>
                <a:spcPts val="0"/>
              </a:spcAft>
              <a:buSzPts val="1200"/>
              <a:buChar char="○"/>
              <a:defRPr sz="1200"/>
            </a:lvl2pPr>
            <a:lvl3pPr indent="-304800" lvl="2" marL="1371600">
              <a:lnSpc>
                <a:spcPct val="115000"/>
              </a:lnSpc>
              <a:spcBef>
                <a:spcPts val="1000"/>
              </a:spcBef>
              <a:spcAft>
                <a:spcPts val="0"/>
              </a:spcAft>
              <a:buSzPts val="1200"/>
              <a:buChar char="■"/>
              <a:defRPr sz="1200"/>
            </a:lvl3pPr>
            <a:lvl4pPr indent="-304800" lvl="3" marL="1828800">
              <a:lnSpc>
                <a:spcPct val="115000"/>
              </a:lnSpc>
              <a:spcBef>
                <a:spcPts val="1000"/>
              </a:spcBef>
              <a:spcAft>
                <a:spcPts val="0"/>
              </a:spcAft>
              <a:buSzPts val="1200"/>
              <a:buChar char="●"/>
              <a:defRPr sz="1200"/>
            </a:lvl4pPr>
            <a:lvl5pPr indent="-304800" lvl="4" marL="2286000">
              <a:lnSpc>
                <a:spcPct val="115000"/>
              </a:lnSpc>
              <a:spcBef>
                <a:spcPts val="1000"/>
              </a:spcBef>
              <a:spcAft>
                <a:spcPts val="0"/>
              </a:spcAft>
              <a:buSzPts val="1200"/>
              <a:buChar char="○"/>
              <a:defRPr sz="1200"/>
            </a:lvl5pPr>
            <a:lvl6pPr indent="-304800" lvl="5" marL="2743200">
              <a:lnSpc>
                <a:spcPct val="115000"/>
              </a:lnSpc>
              <a:spcBef>
                <a:spcPts val="1000"/>
              </a:spcBef>
              <a:spcAft>
                <a:spcPts val="0"/>
              </a:spcAft>
              <a:buSzPts val="1200"/>
              <a:buChar char="■"/>
              <a:defRPr sz="1200"/>
            </a:lvl6pPr>
            <a:lvl7pPr indent="-304800" lvl="6" marL="3200400">
              <a:lnSpc>
                <a:spcPct val="115000"/>
              </a:lnSpc>
              <a:spcBef>
                <a:spcPts val="1000"/>
              </a:spcBef>
              <a:spcAft>
                <a:spcPts val="0"/>
              </a:spcAft>
              <a:buSzPts val="1200"/>
              <a:buChar char="●"/>
              <a:defRPr sz="1200"/>
            </a:lvl7pPr>
            <a:lvl8pPr indent="-304800" lvl="7" marL="3657600">
              <a:lnSpc>
                <a:spcPct val="115000"/>
              </a:lnSpc>
              <a:spcBef>
                <a:spcPts val="1000"/>
              </a:spcBef>
              <a:spcAft>
                <a:spcPts val="0"/>
              </a:spcAft>
              <a:buSzPts val="1200"/>
              <a:buChar char="○"/>
              <a:defRPr sz="1200"/>
            </a:lvl8pPr>
            <a:lvl9pPr indent="-304800" lvl="8" marL="4114800">
              <a:lnSpc>
                <a:spcPct val="115000"/>
              </a:lnSpc>
              <a:spcBef>
                <a:spcPts val="1000"/>
              </a:spcBef>
              <a:spcAft>
                <a:spcPts val="10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050401"/>
              </a:buClr>
              <a:buSzPts val="2800"/>
              <a:buNone/>
              <a:defRPr>
                <a:solidFill>
                  <a:srgbClr val="05040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D92B2B"/>
        </a:solidFill>
      </p:bgPr>
    </p:bg>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Clr>
                <a:schemeClr val="dk1"/>
              </a:buClr>
              <a:buSzPts val="4800"/>
              <a:buFont typeface="Maven Pro"/>
              <a:buNone/>
              <a:defRPr sz="4800">
                <a:solidFill>
                  <a:schemeClr val="dk1"/>
                </a:solidFill>
                <a:latin typeface="Maven Pro"/>
                <a:ea typeface="Maven Pro"/>
                <a:cs typeface="Maven Pro"/>
                <a:sym typeface="Maven Pro"/>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rgbClr val="050401"/>
              </a:buClr>
              <a:buSzPts val="4200"/>
              <a:buNone/>
              <a:defRPr sz="4200">
                <a:solidFill>
                  <a:srgbClr val="05040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000"/>
              </a:spcBef>
              <a:spcAft>
                <a:spcPts val="0"/>
              </a:spcAft>
              <a:buClr>
                <a:schemeClr val="dk1"/>
              </a:buClr>
              <a:buSzPts val="1400"/>
              <a:buChar char="○"/>
              <a:defRPr>
                <a:solidFill>
                  <a:schemeClr val="dk1"/>
                </a:solidFill>
              </a:defRPr>
            </a:lvl2pPr>
            <a:lvl3pPr indent="-317500" lvl="2" marL="1371600">
              <a:spcBef>
                <a:spcPts val="1000"/>
              </a:spcBef>
              <a:spcAft>
                <a:spcPts val="0"/>
              </a:spcAft>
              <a:buClr>
                <a:srgbClr val="FFFFFF"/>
              </a:buClr>
              <a:buSzPts val="1400"/>
              <a:buChar char="■"/>
              <a:defRPr>
                <a:solidFill>
                  <a:srgbClr val="FFFFFF"/>
                </a:solidFill>
              </a:defRPr>
            </a:lvl3pPr>
            <a:lvl4pPr indent="-317500" lvl="3" marL="1828800">
              <a:spcBef>
                <a:spcPts val="1000"/>
              </a:spcBef>
              <a:spcAft>
                <a:spcPts val="0"/>
              </a:spcAft>
              <a:buClr>
                <a:schemeClr val="dk1"/>
              </a:buClr>
              <a:buSzPts val="1400"/>
              <a:buChar char="●"/>
              <a:defRPr>
                <a:solidFill>
                  <a:schemeClr val="dk1"/>
                </a:solidFill>
              </a:defRPr>
            </a:lvl4pPr>
            <a:lvl5pPr indent="-317500" lvl="4" marL="2286000">
              <a:spcBef>
                <a:spcPts val="1000"/>
              </a:spcBef>
              <a:spcAft>
                <a:spcPts val="0"/>
              </a:spcAft>
              <a:buClr>
                <a:schemeClr val="dk1"/>
              </a:buClr>
              <a:buSzPts val="1400"/>
              <a:buChar char="○"/>
              <a:defRPr>
                <a:solidFill>
                  <a:schemeClr val="dk1"/>
                </a:solidFill>
              </a:defRPr>
            </a:lvl5pPr>
            <a:lvl6pPr indent="-317500" lvl="5" marL="2743200">
              <a:spcBef>
                <a:spcPts val="1000"/>
              </a:spcBef>
              <a:spcAft>
                <a:spcPts val="0"/>
              </a:spcAft>
              <a:buClr>
                <a:schemeClr val="dk1"/>
              </a:buClr>
              <a:buSzPts val="1400"/>
              <a:buChar char="■"/>
              <a:defRPr>
                <a:solidFill>
                  <a:schemeClr val="dk1"/>
                </a:solidFill>
              </a:defRPr>
            </a:lvl6pPr>
            <a:lvl7pPr indent="-317500" lvl="6" marL="3200400">
              <a:spcBef>
                <a:spcPts val="1000"/>
              </a:spcBef>
              <a:spcAft>
                <a:spcPts val="0"/>
              </a:spcAft>
              <a:buClr>
                <a:schemeClr val="dk1"/>
              </a:buClr>
              <a:buSzPts val="1400"/>
              <a:buChar char="●"/>
              <a:defRPr>
                <a:solidFill>
                  <a:schemeClr val="dk1"/>
                </a:solidFill>
              </a:defRPr>
            </a:lvl7pPr>
            <a:lvl8pPr indent="-317500" lvl="7" marL="3657600">
              <a:spcBef>
                <a:spcPts val="1000"/>
              </a:spcBef>
              <a:spcAft>
                <a:spcPts val="0"/>
              </a:spcAft>
              <a:buClr>
                <a:schemeClr val="dk1"/>
              </a:buClr>
              <a:buSzPts val="1400"/>
              <a:buChar char="○"/>
              <a:defRPr>
                <a:solidFill>
                  <a:schemeClr val="dk1"/>
                </a:solidFill>
              </a:defRPr>
            </a:lvl8pPr>
            <a:lvl9pPr indent="-317500" lvl="8" marL="4114800">
              <a:spcBef>
                <a:spcPts val="1000"/>
              </a:spcBef>
              <a:spcAft>
                <a:spcPts val="10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F0F0F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050401"/>
              </a:buClr>
              <a:buSzPts val="2800"/>
              <a:buNone/>
              <a:defRPr sz="2800">
                <a:solidFill>
                  <a:srgbClr val="05040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4000"/>
              </a:lnSpc>
              <a:spcBef>
                <a:spcPts val="0"/>
              </a:spcBef>
              <a:spcAft>
                <a:spcPts val="0"/>
              </a:spcAft>
              <a:buClr>
                <a:srgbClr val="303036"/>
              </a:buClr>
              <a:buSzPts val="1800"/>
              <a:buChar char="●"/>
              <a:defRPr sz="1800">
                <a:solidFill>
                  <a:srgbClr val="303036"/>
                </a:solidFill>
              </a:defRPr>
            </a:lvl1pPr>
            <a:lvl2pPr indent="-317500" lvl="1" marL="914400">
              <a:lnSpc>
                <a:spcPct val="114000"/>
              </a:lnSpc>
              <a:spcBef>
                <a:spcPts val="1000"/>
              </a:spcBef>
              <a:spcAft>
                <a:spcPts val="0"/>
              </a:spcAft>
              <a:buClr>
                <a:srgbClr val="303036"/>
              </a:buClr>
              <a:buSzPts val="1400"/>
              <a:buChar char="○"/>
              <a:defRPr>
                <a:solidFill>
                  <a:srgbClr val="303036"/>
                </a:solidFill>
              </a:defRPr>
            </a:lvl2pPr>
            <a:lvl3pPr indent="-317500" lvl="2" marL="1371600">
              <a:lnSpc>
                <a:spcPct val="114000"/>
              </a:lnSpc>
              <a:spcBef>
                <a:spcPts val="1000"/>
              </a:spcBef>
              <a:spcAft>
                <a:spcPts val="0"/>
              </a:spcAft>
              <a:buClr>
                <a:srgbClr val="303036"/>
              </a:buClr>
              <a:buSzPts val="1400"/>
              <a:buChar char="■"/>
              <a:defRPr>
                <a:solidFill>
                  <a:srgbClr val="303036"/>
                </a:solidFill>
              </a:defRPr>
            </a:lvl3pPr>
            <a:lvl4pPr indent="-317500" lvl="3" marL="1828800">
              <a:lnSpc>
                <a:spcPct val="114000"/>
              </a:lnSpc>
              <a:spcBef>
                <a:spcPts val="1000"/>
              </a:spcBef>
              <a:spcAft>
                <a:spcPts val="0"/>
              </a:spcAft>
              <a:buClr>
                <a:srgbClr val="303036"/>
              </a:buClr>
              <a:buSzPts val="1400"/>
              <a:buChar char="●"/>
              <a:defRPr>
                <a:solidFill>
                  <a:srgbClr val="303036"/>
                </a:solidFill>
              </a:defRPr>
            </a:lvl4pPr>
            <a:lvl5pPr indent="-317500" lvl="4" marL="2286000">
              <a:lnSpc>
                <a:spcPct val="114000"/>
              </a:lnSpc>
              <a:spcBef>
                <a:spcPts val="1000"/>
              </a:spcBef>
              <a:spcAft>
                <a:spcPts val="0"/>
              </a:spcAft>
              <a:buClr>
                <a:srgbClr val="303036"/>
              </a:buClr>
              <a:buSzPts val="1400"/>
              <a:buChar char="○"/>
              <a:defRPr>
                <a:solidFill>
                  <a:srgbClr val="303036"/>
                </a:solidFill>
              </a:defRPr>
            </a:lvl5pPr>
            <a:lvl6pPr indent="-317500" lvl="5" marL="2743200">
              <a:lnSpc>
                <a:spcPct val="114000"/>
              </a:lnSpc>
              <a:spcBef>
                <a:spcPts val="1000"/>
              </a:spcBef>
              <a:spcAft>
                <a:spcPts val="0"/>
              </a:spcAft>
              <a:buClr>
                <a:srgbClr val="303036"/>
              </a:buClr>
              <a:buSzPts val="1400"/>
              <a:buChar char="■"/>
              <a:defRPr>
                <a:solidFill>
                  <a:srgbClr val="303036"/>
                </a:solidFill>
              </a:defRPr>
            </a:lvl6pPr>
            <a:lvl7pPr indent="-317500" lvl="6" marL="3200400">
              <a:lnSpc>
                <a:spcPct val="114000"/>
              </a:lnSpc>
              <a:spcBef>
                <a:spcPts val="1000"/>
              </a:spcBef>
              <a:spcAft>
                <a:spcPts val="0"/>
              </a:spcAft>
              <a:buClr>
                <a:srgbClr val="303036"/>
              </a:buClr>
              <a:buSzPts val="1400"/>
              <a:buChar char="●"/>
              <a:defRPr>
                <a:solidFill>
                  <a:srgbClr val="303036"/>
                </a:solidFill>
              </a:defRPr>
            </a:lvl7pPr>
            <a:lvl8pPr indent="-317500" lvl="7" marL="3657600">
              <a:lnSpc>
                <a:spcPct val="114000"/>
              </a:lnSpc>
              <a:spcBef>
                <a:spcPts val="1000"/>
              </a:spcBef>
              <a:spcAft>
                <a:spcPts val="0"/>
              </a:spcAft>
              <a:buClr>
                <a:srgbClr val="303036"/>
              </a:buClr>
              <a:buSzPts val="1400"/>
              <a:buChar char="○"/>
              <a:defRPr>
                <a:solidFill>
                  <a:srgbClr val="303036"/>
                </a:solidFill>
              </a:defRPr>
            </a:lvl8pPr>
            <a:lvl9pPr indent="-317500" lvl="8" marL="4114800">
              <a:lnSpc>
                <a:spcPct val="114000"/>
              </a:lnSpc>
              <a:spcBef>
                <a:spcPts val="1000"/>
              </a:spcBef>
              <a:spcAft>
                <a:spcPts val="1000"/>
              </a:spcAft>
              <a:buClr>
                <a:srgbClr val="303036"/>
              </a:buClr>
              <a:buSzPts val="1400"/>
              <a:buChar char="■"/>
              <a:defRPr>
                <a:solidFill>
                  <a:srgbClr val="303036"/>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hyperlink" Target="https://tspace.library.utoronto.ca/bitstream/1807/91839/3/Chen_Li_201811_PhD_thesis.pdf" TargetMode="External"/><Relationship Id="rId5" Type="http://schemas.openxmlformats.org/officeDocument/2006/relationships/hyperlink" Target="https://web.stanford.edu/~boyd/cvxbook/bv_cvxslides.pdf" TargetMode="External"/><Relationship Id="rId6" Type="http://schemas.openxmlformats.org/officeDocument/2006/relationships/hyperlink" Target="https://web.stanford.edu/~boyd/cvxbook/bv_cvxbook.pdf" TargetMode="External"/><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rid.cs.gsu.edu/cao/Teaching/19SP8220/Contents/L09-Qo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cs.ubc.ca/labs/lci/mlrg/slides/non_convex_optimization.pdf" TargetMode="External"/><Relationship Id="rId4" Type="http://schemas.openxmlformats.org/officeDocument/2006/relationships/hyperlink" Target="https://en.wikipedia.org/wiki/Penalty_method" TargetMode="External"/><Relationship Id="rId5" Type="http://schemas.openxmlformats.org/officeDocument/2006/relationships/hyperlink" Target="https://en.wikipedia.org/wiki/Gradient_descent" TargetMode="External"/><Relationship Id="rId6" Type="http://schemas.openxmlformats.org/officeDocument/2006/relationships/hyperlink" Target="https://en.wikipedia.org/wiki/Lagrange_multiplier" TargetMode="External"/><Relationship Id="rId7" Type="http://schemas.openxmlformats.org/officeDocument/2006/relationships/hyperlink" Target="https://en.wikipedia.org/wiki/Simplex_algorith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Datacenter Networks</a:t>
            </a:r>
            <a:endParaRPr/>
          </a:p>
        </p:txBody>
      </p:sp>
      <p:sp>
        <p:nvSpPr>
          <p:cNvPr id="55" name="Google Shape;55;p13"/>
          <p:cNvSpPr txBox="1"/>
          <p:nvPr>
            <p:ph idx="1" type="subTitle"/>
          </p:nvPr>
        </p:nvSpPr>
        <p:spPr>
          <a:xfrm>
            <a:off x="311700" y="3159400"/>
            <a:ext cx="8645700" cy="100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Presented </a:t>
            </a:r>
            <a:r>
              <a:rPr lang="en" sz="2000"/>
              <a:t>b</a:t>
            </a:r>
            <a:r>
              <a:rPr lang="en" sz="2000"/>
              <a:t>y: </a:t>
            </a:r>
            <a:r>
              <a:rPr lang="en" sz="2000"/>
              <a:t>Krishangee</a:t>
            </a:r>
            <a:r>
              <a:rPr lang="en" sz="2000"/>
              <a:t> Bora, Wasfi Momen, and Swapnil Pandey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Execution</a:t>
            </a:r>
            <a:endParaRPr/>
          </a:p>
        </p:txBody>
      </p:sp>
      <p:sp>
        <p:nvSpPr>
          <p:cNvPr id="207" name="Google Shape;207;p22"/>
          <p:cNvSpPr txBox="1"/>
          <p:nvPr>
            <p:ph idx="1" type="body"/>
          </p:nvPr>
        </p:nvSpPr>
        <p:spPr>
          <a:xfrm>
            <a:off x="311700" y="12236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Chen's utility function:</a:t>
            </a:r>
            <a:endParaRPr/>
          </a:p>
          <a:p>
            <a:pPr indent="-317500" lvl="1" marL="914400" rtl="0" algn="l">
              <a:spcBef>
                <a:spcPts val="0"/>
              </a:spcBef>
              <a:spcAft>
                <a:spcPts val="0"/>
              </a:spcAft>
              <a:buSzPts val="1400"/>
              <a:buChar char="-"/>
            </a:pPr>
            <a:r>
              <a:rPr lang="en"/>
              <a:t>We took a look at this function for giving utility for a time-sensitive (DS) coflow:</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317500" lvl="0" marL="914400" rtl="0" algn="l">
              <a:spcBef>
                <a:spcPts val="500"/>
              </a:spcBef>
              <a:spcAft>
                <a:spcPts val="0"/>
              </a:spcAft>
              <a:buSzPts val="1400"/>
              <a:buChar char="-"/>
            </a:pPr>
            <a:r>
              <a:rPr lang="en" sz="1400"/>
              <a:t>p1 as priority parameter, p2 as decay, p3 as desired time for a particular flow sigmoid function to scale utility with. </a:t>
            </a:r>
            <a:endParaRPr sz="1400"/>
          </a:p>
          <a:p>
            <a:pPr indent="-342900" lvl="0" marL="457200" rtl="0" algn="l">
              <a:spcBef>
                <a:spcPts val="0"/>
              </a:spcBef>
              <a:spcAft>
                <a:spcPts val="0"/>
              </a:spcAft>
              <a:buSzPts val="1800"/>
              <a:buChar char="-"/>
            </a:pPr>
            <a:r>
              <a:rPr lang="en"/>
              <a:t>Barrier method: </a:t>
            </a:r>
            <a:endParaRPr/>
          </a:p>
          <a:p>
            <a:pPr indent="-317500" lvl="1" marL="914400" rtl="0" algn="l">
              <a:spcBef>
                <a:spcPts val="0"/>
              </a:spcBef>
              <a:spcAft>
                <a:spcPts val="0"/>
              </a:spcAft>
              <a:buSzPts val="1400"/>
              <a:buChar char="-"/>
            </a:pPr>
            <a:r>
              <a:rPr lang="en"/>
              <a:t>Attempts to violate constraints for every variable in a convex objective within a threshold. Threshold is given as m/t. (m as the number of variables to optimize)</a:t>
            </a:r>
            <a:endParaRPr/>
          </a:p>
        </p:txBody>
      </p:sp>
      <p:pic>
        <p:nvPicPr>
          <p:cNvPr id="208" name="Google Shape;208;p22"/>
          <p:cNvPicPr preferRelativeResize="0"/>
          <p:nvPr/>
        </p:nvPicPr>
        <p:blipFill>
          <a:blip r:embed="rId3">
            <a:alphaModFix/>
          </a:blip>
          <a:stretch>
            <a:fillRect/>
          </a:stretch>
        </p:blipFill>
        <p:spPr>
          <a:xfrm>
            <a:off x="2196050" y="1946500"/>
            <a:ext cx="2507025" cy="625250"/>
          </a:xfrm>
          <a:prstGeom prst="rect">
            <a:avLst/>
          </a:prstGeom>
          <a:noFill/>
          <a:ln cap="flat" cmpd="sng" w="19050">
            <a:solidFill>
              <a:schemeClr val="dk2"/>
            </a:solidFill>
            <a:prstDash val="solid"/>
            <a:round/>
            <a:headEnd len="sm" w="sm" type="none"/>
            <a:tailEnd len="sm" w="sm" type="none"/>
          </a:ln>
        </p:spPr>
      </p:pic>
      <p:sp>
        <p:nvSpPr>
          <p:cNvPr id="209" name="Google Shape;209;p22"/>
          <p:cNvSpPr txBox="1"/>
          <p:nvPr/>
        </p:nvSpPr>
        <p:spPr>
          <a:xfrm>
            <a:off x="-2638275" y="366775"/>
            <a:ext cx="2476800" cy="420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2000"/>
              </a:lnSpc>
              <a:spcBef>
                <a:spcPts val="0"/>
              </a:spcBef>
              <a:spcAft>
                <a:spcPts val="0"/>
              </a:spcAft>
              <a:buNone/>
            </a:pPr>
            <a:r>
              <a:rPr lang="en" u="sng">
                <a:solidFill>
                  <a:schemeClr val="accent5"/>
                </a:solidFill>
                <a:hlinkClick r:id="rId4"/>
              </a:rPr>
              <a:t>https://tspace.library.utoronto.ca/bitstream/1807/91839/3/Chen_Li_201811_PhD_thesis.pdf</a:t>
            </a:r>
            <a:r>
              <a:rPr lang="en">
                <a:solidFill>
                  <a:srgbClr val="303036"/>
                </a:solidFill>
              </a:rPr>
              <a:t> page 84 </a:t>
            </a:r>
            <a:endParaRPr>
              <a:solidFill>
                <a:srgbClr val="303036"/>
              </a:solidFill>
            </a:endParaRPr>
          </a:p>
          <a:p>
            <a:pPr indent="0" lvl="0" marL="0" rtl="0" algn="l">
              <a:lnSpc>
                <a:spcPct val="112000"/>
              </a:lnSpc>
              <a:spcBef>
                <a:spcPts val="500"/>
              </a:spcBef>
              <a:spcAft>
                <a:spcPts val="0"/>
              </a:spcAft>
              <a:buNone/>
            </a:pPr>
            <a:r>
              <a:t/>
            </a:r>
            <a:endParaRPr>
              <a:solidFill>
                <a:srgbClr val="303036"/>
              </a:solidFill>
            </a:endParaRPr>
          </a:p>
          <a:p>
            <a:pPr indent="0" lvl="0" marL="0" rtl="0" algn="l">
              <a:lnSpc>
                <a:spcPct val="112000"/>
              </a:lnSpc>
              <a:spcBef>
                <a:spcPts val="500"/>
              </a:spcBef>
              <a:spcAft>
                <a:spcPts val="500"/>
              </a:spcAft>
              <a:buNone/>
            </a:pPr>
            <a:r>
              <a:rPr lang="en" u="sng">
                <a:solidFill>
                  <a:schemeClr val="accent5"/>
                </a:solidFill>
                <a:hlinkClick r:id="rId5"/>
              </a:rPr>
              <a:t>https://web.stanford.edu/~boyd/cvxbook/bv_cvxslides.pdf</a:t>
            </a:r>
            <a:r>
              <a:rPr lang="en">
                <a:solidFill>
                  <a:srgbClr val="303036"/>
                </a:solidFill>
              </a:rPr>
              <a:t> page 273. Book here at page 568: </a:t>
            </a:r>
            <a:r>
              <a:rPr lang="en" u="sng">
                <a:solidFill>
                  <a:schemeClr val="accent5"/>
                </a:solidFill>
                <a:hlinkClick r:id="rId6"/>
              </a:rPr>
              <a:t>https://web.stanford.edu/~boyd/cvxbook/bv_cvxbook.pdf</a:t>
            </a:r>
            <a:r>
              <a:rPr lang="en">
                <a:solidFill>
                  <a:srgbClr val="303036"/>
                </a:solidFill>
              </a:rPr>
              <a:t> </a:t>
            </a:r>
            <a:endParaRPr>
              <a:solidFill>
                <a:srgbClr val="303036"/>
              </a:solidFill>
            </a:endParaRPr>
          </a:p>
        </p:txBody>
      </p:sp>
      <p:grpSp>
        <p:nvGrpSpPr>
          <p:cNvPr id="210" name="Google Shape;210;p22"/>
          <p:cNvGrpSpPr/>
          <p:nvPr/>
        </p:nvGrpSpPr>
        <p:grpSpPr>
          <a:xfrm>
            <a:off x="2802860" y="4098163"/>
            <a:ext cx="3538266" cy="470700"/>
            <a:chOff x="9390622" y="3072238"/>
            <a:chExt cx="3538266" cy="470700"/>
          </a:xfrm>
        </p:grpSpPr>
        <p:sp>
          <p:nvSpPr>
            <p:cNvPr id="211" name="Google Shape;211;p22"/>
            <p:cNvSpPr txBox="1"/>
            <p:nvPr/>
          </p:nvSpPr>
          <p:spPr>
            <a:xfrm>
              <a:off x="9390663" y="3072238"/>
              <a:ext cx="3538200" cy="470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2"/>
            <p:cNvPicPr preferRelativeResize="0"/>
            <p:nvPr/>
          </p:nvPicPr>
          <p:blipFill>
            <a:blip r:embed="rId7">
              <a:alphaModFix/>
            </a:blip>
            <a:stretch>
              <a:fillRect/>
            </a:stretch>
          </p:blipFill>
          <p:spPr>
            <a:xfrm>
              <a:off x="9390622" y="3072275"/>
              <a:ext cx="3538266" cy="470635"/>
            </a:xfrm>
            <a:prstGeom prst="rect">
              <a:avLst/>
            </a:prstGeom>
            <a:noFill/>
            <a:ln cap="flat" cmpd="sng" w="19050">
              <a:solidFill>
                <a:schemeClr val="dk2"/>
              </a:solidFill>
              <a:prstDash val="solid"/>
              <a:round/>
              <a:headEnd len="sm" w="sm" type="none"/>
              <a:tailEnd len="sm" w="sm" type="none"/>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3"/>
          <p:cNvPicPr preferRelativeResize="0"/>
          <p:nvPr/>
        </p:nvPicPr>
        <p:blipFill>
          <a:blip r:embed="rId3">
            <a:alphaModFix/>
          </a:blip>
          <a:stretch>
            <a:fillRect/>
          </a:stretch>
        </p:blipFill>
        <p:spPr>
          <a:xfrm>
            <a:off x="166688" y="1229900"/>
            <a:ext cx="8810625" cy="2428875"/>
          </a:xfrm>
          <a:prstGeom prst="rect">
            <a:avLst/>
          </a:prstGeom>
          <a:noFill/>
          <a:ln cap="flat" cmpd="sng" w="19050">
            <a:solidFill>
              <a:schemeClr val="dk2"/>
            </a:solidFill>
            <a:prstDash val="solid"/>
            <a:round/>
            <a:headEnd len="sm" w="sm" type="none"/>
            <a:tailEnd len="sm" w="sm" type="none"/>
          </a:ln>
        </p:spPr>
      </p:pic>
      <p:sp>
        <p:nvSpPr>
          <p:cNvPr id="218" name="Google Shape;218;p23"/>
          <p:cNvSpPr txBox="1"/>
          <p:nvPr/>
        </p:nvSpPr>
        <p:spPr>
          <a:xfrm>
            <a:off x="-1088750" y="236150"/>
            <a:ext cx="3382200" cy="43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txBox="1"/>
          <p:nvPr/>
        </p:nvSpPr>
        <p:spPr>
          <a:xfrm>
            <a:off x="-4013675" y="190575"/>
            <a:ext cx="3772500" cy="46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Algorithm representing barrier method.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Centering is Netwon's centering (itself an algoritm) where you update each x optimal solutions with their gradients and doing a line search algorithm.</a:t>
            </a:r>
            <a:endParaRPr/>
          </a:p>
          <a:p>
            <a:pPr indent="-317500" lvl="0" marL="457200" rtl="0" algn="l">
              <a:spcBef>
                <a:spcPts val="0"/>
              </a:spcBef>
              <a:spcAft>
                <a:spcPts val="0"/>
              </a:spcAft>
              <a:buSzPts val="1400"/>
              <a:buChar char="-"/>
            </a:pPr>
            <a:r>
              <a:rPr lang="en"/>
              <a:t>Update every x with its optimal centered x according to threshold t.</a:t>
            </a:r>
            <a:endParaRPr/>
          </a:p>
          <a:p>
            <a:pPr indent="-317500" lvl="0" marL="457200" rtl="0" algn="l">
              <a:spcBef>
                <a:spcPts val="0"/>
              </a:spcBef>
              <a:spcAft>
                <a:spcPts val="0"/>
              </a:spcAft>
              <a:buSzPts val="1400"/>
              <a:buChar char="-"/>
            </a:pPr>
            <a:r>
              <a:rPr lang="en"/>
              <a:t>Increase threshold. </a:t>
            </a:r>
            <a:endParaRPr/>
          </a:p>
          <a:p>
            <a:pPr indent="-317500" lvl="0" marL="457200" rtl="0" algn="l">
              <a:spcBef>
                <a:spcPts val="0"/>
              </a:spcBef>
              <a:spcAft>
                <a:spcPts val="0"/>
              </a:spcAft>
              <a:buSzPts val="1400"/>
              <a:buChar char="-"/>
            </a:pPr>
            <a:r>
              <a:rPr lang="en"/>
              <a:t>If the max threshold is reach, stop the program</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of Implementation</a:t>
            </a:r>
            <a:endParaRPr/>
          </a:p>
        </p:txBody>
      </p:sp>
      <p:sp>
        <p:nvSpPr>
          <p:cNvPr id="225" name="Google Shape;2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is what the authors did:</a:t>
            </a:r>
            <a:endParaRPr/>
          </a:p>
          <a:p>
            <a:pPr indent="-317500" lvl="1" marL="914400" rtl="0" algn="l">
              <a:spcBef>
                <a:spcPts val="0"/>
              </a:spcBef>
              <a:spcAft>
                <a:spcPts val="0"/>
              </a:spcAft>
              <a:buSzPts val="1400"/>
              <a:buChar char="-"/>
            </a:pPr>
            <a:r>
              <a:rPr lang="en"/>
              <a:t>Apache Spark implementation</a:t>
            </a:r>
            <a:endParaRPr/>
          </a:p>
          <a:p>
            <a:pPr indent="-317500" lvl="2" marL="1371600" rtl="0" algn="l">
              <a:spcBef>
                <a:spcPts val="0"/>
              </a:spcBef>
              <a:spcAft>
                <a:spcPts val="0"/>
              </a:spcAft>
              <a:buSzPts val="1400"/>
              <a:buChar char="-"/>
            </a:pPr>
            <a:r>
              <a:rPr lang="en"/>
              <a:t>Fully modeled a LP problem in Apache Spark</a:t>
            </a:r>
            <a:endParaRPr/>
          </a:p>
          <a:p>
            <a:pPr indent="-317500" lvl="2" marL="1371600" rtl="0" algn="l">
              <a:spcBef>
                <a:spcPts val="0"/>
              </a:spcBef>
              <a:spcAft>
                <a:spcPts val="0"/>
              </a:spcAft>
              <a:buSzPts val="1400"/>
              <a:buChar char="-"/>
            </a:pPr>
            <a:r>
              <a:rPr lang="en"/>
              <a:t>Set up multiple Amazon datacenters with their scheduling algorithm</a:t>
            </a:r>
            <a:endParaRPr/>
          </a:p>
          <a:p>
            <a:pPr indent="-317500" lvl="2" marL="1371600" rtl="0" algn="l">
              <a:spcBef>
                <a:spcPts val="0"/>
              </a:spcBef>
              <a:spcAft>
                <a:spcPts val="0"/>
              </a:spcAft>
              <a:buSzPts val="1400"/>
              <a:buChar char="-"/>
            </a:pPr>
            <a:r>
              <a:rPr lang="en"/>
              <a:t>Ran huge data analytics datasets to test</a:t>
            </a:r>
            <a:endParaRPr/>
          </a:p>
          <a:p>
            <a:pPr indent="-342900" lvl="0" marL="457200" rtl="0" algn="l">
              <a:spcBef>
                <a:spcPts val="0"/>
              </a:spcBef>
              <a:spcAft>
                <a:spcPts val="0"/>
              </a:spcAft>
              <a:buSzPts val="1800"/>
              <a:buChar char="-"/>
            </a:pPr>
            <a:r>
              <a:rPr lang="en"/>
              <a:t>This is what we're doing:</a:t>
            </a:r>
            <a:endParaRPr/>
          </a:p>
          <a:p>
            <a:pPr indent="-317500" lvl="1" marL="914400" rtl="0" algn="l">
              <a:spcBef>
                <a:spcPts val="0"/>
              </a:spcBef>
              <a:spcAft>
                <a:spcPts val="0"/>
              </a:spcAft>
              <a:buSzPts val="1400"/>
              <a:buChar char="-"/>
            </a:pPr>
            <a:r>
              <a:rPr lang="en"/>
              <a:t>Model a statistical representation of our model in linear programming with python</a:t>
            </a:r>
            <a:endParaRPr/>
          </a:p>
          <a:p>
            <a:pPr indent="-317500" lvl="1" marL="914400" rtl="0" algn="l">
              <a:spcBef>
                <a:spcPts val="0"/>
              </a:spcBef>
              <a:spcAft>
                <a:spcPts val="0"/>
              </a:spcAft>
              <a:buSzPts val="1400"/>
              <a:buChar char="-"/>
            </a:pPr>
            <a:r>
              <a:rPr lang="en"/>
              <a:t>Current status:</a:t>
            </a:r>
            <a:endParaRPr/>
          </a:p>
          <a:p>
            <a:pPr indent="-317500" lvl="2" marL="1371600" rtl="0" algn="l">
              <a:spcBef>
                <a:spcPts val="0"/>
              </a:spcBef>
              <a:spcAft>
                <a:spcPts val="0"/>
              </a:spcAft>
              <a:buSzPts val="1400"/>
              <a:buChar char="-"/>
            </a:pPr>
            <a:r>
              <a:rPr lang="en"/>
              <a:t>Linear programming model going</a:t>
            </a:r>
            <a:endParaRPr/>
          </a:p>
          <a:p>
            <a:pPr indent="-317500" lvl="2" marL="1371600" rtl="0" algn="l">
              <a:spcBef>
                <a:spcPts val="0"/>
              </a:spcBef>
              <a:spcAft>
                <a:spcPts val="0"/>
              </a:spcAft>
              <a:buSzPts val="1400"/>
              <a:buChar char="-"/>
            </a:pPr>
            <a:r>
              <a:rPr lang="en"/>
              <a:t>Barrier function next to be implemented, finding correct constraints for the data</a:t>
            </a:r>
            <a:endParaRPr/>
          </a:p>
          <a:p>
            <a:pPr indent="-317500" lvl="2" marL="1371600" rtl="0" algn="l">
              <a:spcBef>
                <a:spcPts val="0"/>
              </a:spcBef>
              <a:spcAft>
                <a:spcPts val="0"/>
              </a:spcAft>
              <a:buSzPts val="1400"/>
              <a:buChar char="-"/>
            </a:pPr>
            <a:r>
              <a:rPr lang="en"/>
              <a:t>Finding metrics and a baseline to compare to. </a:t>
            </a:r>
            <a:endParaRPr/>
          </a:p>
          <a:p>
            <a:pPr indent="-317500" lvl="2" marL="1371600" rtl="0" algn="l">
              <a:spcBef>
                <a:spcPts val="0"/>
              </a:spcBef>
              <a:spcAft>
                <a:spcPts val="0"/>
              </a:spcAft>
              <a:buSzPts val="1400"/>
              <a:buChar char="-"/>
            </a:pPr>
            <a:r>
              <a:rPr lang="en"/>
              <a:t>Experimenting</a:t>
            </a:r>
            <a:r>
              <a:rPr lang="en"/>
              <a:t> with threshold value.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Results</a:t>
            </a:r>
            <a:endParaRPr/>
          </a:p>
        </p:txBody>
      </p:sp>
      <p:sp>
        <p:nvSpPr>
          <p:cNvPr id="231" name="Google Shape;231;p25"/>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2000"/>
              </a:lnSpc>
              <a:spcBef>
                <a:spcPts val="0"/>
              </a:spcBef>
              <a:spcAft>
                <a:spcPts val="0"/>
              </a:spcAft>
              <a:buClr>
                <a:srgbClr val="303036"/>
              </a:buClr>
              <a:buSzPts val="1800"/>
              <a:buFont typeface="Arial"/>
              <a:buChar char="-"/>
            </a:pPr>
            <a:r>
              <a:rPr lang="en"/>
              <a:t>We expect results to be higher than the author's baseline.</a:t>
            </a:r>
            <a:endParaRPr/>
          </a:p>
          <a:p>
            <a:pPr indent="-317500" lvl="1" marL="914400" marR="0" rtl="0" algn="l">
              <a:lnSpc>
                <a:spcPct val="112000"/>
              </a:lnSpc>
              <a:spcBef>
                <a:spcPts val="0"/>
              </a:spcBef>
              <a:spcAft>
                <a:spcPts val="0"/>
              </a:spcAft>
              <a:buSzPts val="1400"/>
              <a:buChar char="-"/>
            </a:pPr>
            <a:r>
              <a:rPr lang="en"/>
              <a:t>Makes sense since we are violating constraints given by the authors' model.</a:t>
            </a:r>
            <a:endParaRPr/>
          </a:p>
          <a:p>
            <a:pPr indent="-317500" lvl="1" marL="914400" marR="0" rtl="0" algn="l">
              <a:lnSpc>
                <a:spcPct val="112000"/>
              </a:lnSpc>
              <a:spcBef>
                <a:spcPts val="0"/>
              </a:spcBef>
              <a:spcAft>
                <a:spcPts val="0"/>
              </a:spcAft>
              <a:buSzPts val="1400"/>
              <a:buChar char="-"/>
            </a:pPr>
            <a:r>
              <a:rPr lang="en"/>
              <a:t>Establishing comparable baseline might result is loss of generality</a:t>
            </a:r>
            <a:endParaRPr/>
          </a:p>
          <a:p>
            <a:pPr indent="-342900" lvl="0" marL="457200" marR="0" rtl="0" algn="l">
              <a:lnSpc>
                <a:spcPct val="112000"/>
              </a:lnSpc>
              <a:spcBef>
                <a:spcPts val="0"/>
              </a:spcBef>
              <a:spcAft>
                <a:spcPts val="0"/>
              </a:spcAft>
              <a:buSzPts val="1800"/>
              <a:buChar char="-"/>
            </a:pPr>
            <a:r>
              <a:rPr lang="en"/>
              <a:t>LP problems are very interesting and represent one of the many approximation fields dedicated to solving hard problems like Dominant Set or Vertex Coverage. </a:t>
            </a:r>
            <a:endParaRPr/>
          </a:p>
          <a:p>
            <a:pPr indent="-342900" lvl="0" marL="457200" marR="0" rtl="0" algn="l">
              <a:lnSpc>
                <a:spcPct val="112000"/>
              </a:lnSpc>
              <a:spcBef>
                <a:spcPts val="0"/>
              </a:spcBef>
              <a:spcAft>
                <a:spcPts val="0"/>
              </a:spcAft>
              <a:buSzPts val="1800"/>
              <a:buChar char="-"/>
            </a:pPr>
            <a:r>
              <a:rPr lang="en"/>
              <a:t>Focus on </a:t>
            </a:r>
            <a:r>
              <a:rPr i="1" lang="en"/>
              <a:t>performance isolation </a:t>
            </a:r>
            <a:r>
              <a:rPr lang="en"/>
              <a:t>and </a:t>
            </a:r>
            <a:r>
              <a:rPr i="1" lang="en"/>
              <a:t>objective</a:t>
            </a:r>
            <a:endParaRPr i="1"/>
          </a:p>
          <a:p>
            <a:pPr indent="457200" lvl="0" marL="0" marR="0" rtl="0" algn="l">
              <a:lnSpc>
                <a:spcPct val="112000"/>
              </a:lnSpc>
              <a:spcBef>
                <a:spcPts val="500"/>
              </a:spcBef>
              <a:spcAft>
                <a:spcPts val="500"/>
              </a:spcAft>
              <a:buNone/>
            </a:pPr>
            <a:r>
              <a:rPr i="1" lang="en"/>
              <a:t>s</a:t>
            </a:r>
            <a:r>
              <a:rPr i="1" lang="en"/>
              <a:t>cheduling</a:t>
            </a:r>
            <a:r>
              <a:rPr lang="en"/>
              <a:t> only just now coming to research.</a:t>
            </a:r>
            <a:endParaRPr/>
          </a:p>
        </p:txBody>
      </p:sp>
      <p:pic>
        <p:nvPicPr>
          <p:cNvPr id="232" name="Google Shape;232;p25"/>
          <p:cNvPicPr preferRelativeResize="0"/>
          <p:nvPr/>
        </p:nvPicPr>
        <p:blipFill>
          <a:blip r:embed="rId3">
            <a:alphaModFix/>
          </a:blip>
          <a:stretch>
            <a:fillRect/>
          </a:stretch>
        </p:blipFill>
        <p:spPr>
          <a:xfrm>
            <a:off x="5802775" y="2737663"/>
            <a:ext cx="3171825" cy="22193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Thank You!</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Scheduling jobs and congestive control with performance isolation and objective scheduling </a:t>
            </a:r>
            <a:endParaRPr sz="2000"/>
          </a:p>
          <a:p>
            <a:pPr indent="-355600" lvl="0" marL="457200" rtl="0" algn="l">
              <a:spcBef>
                <a:spcPts val="0"/>
              </a:spcBef>
              <a:spcAft>
                <a:spcPts val="0"/>
              </a:spcAft>
              <a:buSzPts val="2000"/>
              <a:buChar char="-"/>
            </a:pPr>
            <a:r>
              <a:rPr lang="en" sz="2000"/>
              <a:t>Our implementation idea was to see if we can add a utility function for scheduling jobs.</a:t>
            </a:r>
            <a:endParaRPr sz="2000"/>
          </a:p>
          <a:p>
            <a:pPr indent="-342900" lvl="1" marL="914400" rtl="0" algn="l">
              <a:spcBef>
                <a:spcPts val="0"/>
              </a:spcBef>
              <a:spcAft>
                <a:spcPts val="0"/>
              </a:spcAft>
              <a:buSzPts val="1800"/>
              <a:buChar char="-"/>
            </a:pPr>
            <a:r>
              <a:rPr lang="en" sz="1800"/>
              <a:t>This was hard problem</a:t>
            </a:r>
            <a:endParaRPr sz="1800"/>
          </a:p>
          <a:p>
            <a:pPr indent="-342900" lvl="2" marL="1371600" rtl="0" algn="l">
              <a:spcBef>
                <a:spcPts val="0"/>
              </a:spcBef>
              <a:spcAft>
                <a:spcPts val="0"/>
              </a:spcAft>
              <a:buSzPts val="1800"/>
              <a:buChar char="-"/>
            </a:pPr>
            <a:r>
              <a:rPr lang="en" sz="1800"/>
              <a:t>how to </a:t>
            </a:r>
            <a:r>
              <a:rPr lang="en" sz="1800"/>
              <a:t>guarantee</a:t>
            </a:r>
            <a:r>
              <a:rPr lang="en" sz="1800"/>
              <a:t> some measure of utility without killing task completion times and fairness?</a:t>
            </a:r>
            <a:endParaRPr sz="1800"/>
          </a:p>
          <a:p>
            <a:pPr indent="-342900" lvl="2" marL="1371600" rtl="0" algn="l">
              <a:spcBef>
                <a:spcPts val="0"/>
              </a:spcBef>
              <a:spcAft>
                <a:spcPts val="0"/>
              </a:spcAft>
              <a:buSzPts val="1800"/>
              <a:buChar char="-"/>
            </a:pPr>
            <a:r>
              <a:rPr lang="en" sz="1800"/>
              <a:t>w</a:t>
            </a:r>
            <a:r>
              <a:rPr lang="en" sz="1800"/>
              <a:t>ere there any other tools that could've helped us to solve this problem?</a:t>
            </a:r>
            <a:endParaRPr sz="1800"/>
          </a:p>
        </p:txBody>
      </p:sp>
      <p:sp>
        <p:nvSpPr>
          <p:cNvPr id="62" name="Google Shape;62;p14"/>
          <p:cNvSpPr txBox="1"/>
          <p:nvPr/>
        </p:nvSpPr>
        <p:spPr>
          <a:xfrm>
            <a:off x="-3474400" y="260225"/>
            <a:ext cx="3252900" cy="4883400"/>
          </a:xfrm>
          <a:prstGeom prst="rect">
            <a:avLst/>
          </a:prstGeom>
          <a:noFill/>
          <a:ln>
            <a:noFill/>
          </a:ln>
        </p:spPr>
        <p:txBody>
          <a:bodyPr anchorCtr="0" anchor="t" bIns="91425" lIns="91425" spcFirstLastPara="1" rIns="91425" wrap="square" tIns="91425">
            <a:noAutofit/>
          </a:bodyPr>
          <a:lstStyle/>
          <a:p>
            <a:pPr indent="-285750" lvl="0" marL="457200" rtl="0" algn="l">
              <a:lnSpc>
                <a:spcPct val="112000"/>
              </a:lnSpc>
              <a:spcBef>
                <a:spcPts val="0"/>
              </a:spcBef>
              <a:spcAft>
                <a:spcPts val="0"/>
              </a:spcAft>
              <a:buClr>
                <a:srgbClr val="303036"/>
              </a:buClr>
              <a:buSzPts val="900"/>
              <a:buChar char="-"/>
            </a:pPr>
            <a:r>
              <a:rPr lang="en" sz="900">
                <a:solidFill>
                  <a:srgbClr val="303036"/>
                </a:solidFill>
              </a:rPr>
              <a:t>Scheduling jobs and congestive control with performance isolation and objective scheduling </a:t>
            </a:r>
            <a:endParaRPr sz="900">
              <a:solidFill>
                <a:srgbClr val="303036"/>
              </a:solidFill>
            </a:endParaRPr>
          </a:p>
          <a:p>
            <a:pPr indent="-285750" lvl="0" marL="457200" rtl="0" algn="l">
              <a:lnSpc>
                <a:spcPct val="112000"/>
              </a:lnSpc>
              <a:spcBef>
                <a:spcPts val="0"/>
              </a:spcBef>
              <a:spcAft>
                <a:spcPts val="0"/>
              </a:spcAft>
              <a:buClr>
                <a:srgbClr val="303036"/>
              </a:buClr>
              <a:buSzPts val="900"/>
              <a:buChar char="-"/>
            </a:pPr>
            <a:r>
              <a:rPr lang="en" sz="900">
                <a:solidFill>
                  <a:srgbClr val="303036"/>
                </a:solidFill>
              </a:rPr>
              <a:t>COMPLETED add a flowchart  (can rip from old diagrams)</a:t>
            </a:r>
            <a:endParaRPr sz="900">
              <a:solidFill>
                <a:srgbClr val="303036"/>
              </a:solidFill>
            </a:endParaRPr>
          </a:p>
          <a:p>
            <a:pPr indent="-285750" lvl="1" marL="914400" rtl="0" algn="l">
              <a:lnSpc>
                <a:spcPct val="112000"/>
              </a:lnSpc>
              <a:spcBef>
                <a:spcPts val="0"/>
              </a:spcBef>
              <a:spcAft>
                <a:spcPts val="0"/>
              </a:spcAft>
              <a:buClr>
                <a:srgbClr val="303036"/>
              </a:buClr>
              <a:buSzPts val="900"/>
              <a:buChar char="-"/>
            </a:pPr>
            <a:r>
              <a:rPr lang="en" sz="900">
                <a:solidFill>
                  <a:srgbClr val="303036"/>
                </a:solidFill>
              </a:rPr>
              <a:t>Input: Matrices representing input and constraints along with objective function</a:t>
            </a:r>
            <a:endParaRPr sz="900">
              <a:solidFill>
                <a:srgbClr val="303036"/>
              </a:solidFill>
            </a:endParaRPr>
          </a:p>
          <a:p>
            <a:pPr indent="-285750" lvl="1" marL="914400" rtl="0" algn="l">
              <a:lnSpc>
                <a:spcPct val="112000"/>
              </a:lnSpc>
              <a:spcBef>
                <a:spcPts val="0"/>
              </a:spcBef>
              <a:spcAft>
                <a:spcPts val="0"/>
              </a:spcAft>
              <a:buClr>
                <a:srgbClr val="303036"/>
              </a:buClr>
              <a:buSzPts val="900"/>
              <a:buChar char="-"/>
            </a:pPr>
            <a:r>
              <a:rPr lang="en" sz="900">
                <a:solidFill>
                  <a:srgbClr val="303036"/>
                </a:solidFill>
              </a:rPr>
              <a:t>Function: The scheduler</a:t>
            </a:r>
            <a:endParaRPr sz="900">
              <a:solidFill>
                <a:srgbClr val="303036"/>
              </a:solidFill>
            </a:endParaRPr>
          </a:p>
          <a:p>
            <a:pPr indent="-285750" lvl="1" marL="914400" rtl="0" algn="l">
              <a:lnSpc>
                <a:spcPct val="112000"/>
              </a:lnSpc>
              <a:spcBef>
                <a:spcPts val="0"/>
              </a:spcBef>
              <a:spcAft>
                <a:spcPts val="0"/>
              </a:spcAft>
              <a:buClr>
                <a:srgbClr val="303036"/>
              </a:buClr>
              <a:buSzPts val="900"/>
              <a:buChar char="-"/>
            </a:pPr>
            <a:r>
              <a:rPr lang="en" sz="900">
                <a:solidFill>
                  <a:srgbClr val="303036"/>
                </a:solidFill>
              </a:rPr>
              <a:t>Output: Sorted tasks of decreasing completion time that can be assigned to datacenters. </a:t>
            </a:r>
            <a:endParaRPr sz="900">
              <a:solidFill>
                <a:srgbClr val="303036"/>
              </a:solidFill>
            </a:endParaRPr>
          </a:p>
          <a:p>
            <a:pPr indent="-285750" lvl="0" marL="457200" rtl="0" algn="l">
              <a:lnSpc>
                <a:spcPct val="112000"/>
              </a:lnSpc>
              <a:spcBef>
                <a:spcPts val="0"/>
              </a:spcBef>
              <a:spcAft>
                <a:spcPts val="0"/>
              </a:spcAft>
              <a:buClr>
                <a:srgbClr val="303036"/>
              </a:buClr>
              <a:buSzPts val="900"/>
              <a:buChar char="-"/>
            </a:pPr>
            <a:r>
              <a:rPr lang="en" sz="900">
                <a:solidFill>
                  <a:srgbClr val="303036"/>
                </a:solidFill>
              </a:rPr>
              <a:t>Our implementation idea was to see if we can add a utility function</a:t>
            </a:r>
            <a:endParaRPr sz="900">
              <a:solidFill>
                <a:srgbClr val="303036"/>
              </a:solidFill>
            </a:endParaRPr>
          </a:p>
          <a:p>
            <a:pPr indent="-285750" lvl="1" marL="914400" rtl="0" algn="l">
              <a:lnSpc>
                <a:spcPct val="112000"/>
              </a:lnSpc>
              <a:spcBef>
                <a:spcPts val="0"/>
              </a:spcBef>
              <a:spcAft>
                <a:spcPts val="0"/>
              </a:spcAft>
              <a:buClr>
                <a:srgbClr val="303036"/>
              </a:buClr>
              <a:buSzPts val="900"/>
              <a:buChar char="-"/>
            </a:pPr>
            <a:r>
              <a:rPr lang="en" sz="900">
                <a:solidFill>
                  <a:srgbClr val="303036"/>
                </a:solidFill>
              </a:rPr>
              <a:t>Show simple modification of objective function with utility added.</a:t>
            </a:r>
            <a:endParaRPr sz="900">
              <a:solidFill>
                <a:srgbClr val="303036"/>
              </a:solidFill>
            </a:endParaRPr>
          </a:p>
          <a:p>
            <a:pPr indent="-285750" lvl="1" marL="914400" rtl="0" algn="l">
              <a:lnSpc>
                <a:spcPct val="112000"/>
              </a:lnSpc>
              <a:spcBef>
                <a:spcPts val="0"/>
              </a:spcBef>
              <a:spcAft>
                <a:spcPts val="0"/>
              </a:spcAft>
              <a:buClr>
                <a:srgbClr val="303036"/>
              </a:buClr>
              <a:buSzPts val="900"/>
              <a:buChar char="-"/>
            </a:pPr>
            <a:r>
              <a:rPr lang="en" sz="900">
                <a:solidFill>
                  <a:srgbClr val="303036"/>
                </a:solidFill>
              </a:rPr>
              <a:t>Mention this was hard problem</a:t>
            </a:r>
            <a:endParaRPr sz="900">
              <a:solidFill>
                <a:srgbClr val="303036"/>
              </a:solidFill>
            </a:endParaRPr>
          </a:p>
          <a:p>
            <a:pPr indent="-285750" lvl="2" marL="1371600" rtl="0" algn="l">
              <a:lnSpc>
                <a:spcPct val="112000"/>
              </a:lnSpc>
              <a:spcBef>
                <a:spcPts val="0"/>
              </a:spcBef>
              <a:spcAft>
                <a:spcPts val="0"/>
              </a:spcAft>
              <a:buClr>
                <a:srgbClr val="303036"/>
              </a:buClr>
              <a:buSzPts val="900"/>
              <a:buChar char="-"/>
            </a:pPr>
            <a:r>
              <a:rPr lang="en" sz="900">
                <a:solidFill>
                  <a:srgbClr val="303036"/>
                </a:solidFill>
              </a:rPr>
              <a:t>how to guarantee fairness without killing task completion times?</a:t>
            </a:r>
            <a:endParaRPr sz="900">
              <a:solidFill>
                <a:srgbClr val="303036"/>
              </a:solidFill>
            </a:endParaRPr>
          </a:p>
          <a:p>
            <a:pPr indent="-285750" lvl="3" marL="1828800" rtl="0" algn="l">
              <a:lnSpc>
                <a:spcPct val="112000"/>
              </a:lnSpc>
              <a:spcBef>
                <a:spcPts val="0"/>
              </a:spcBef>
              <a:spcAft>
                <a:spcPts val="0"/>
              </a:spcAft>
              <a:buClr>
                <a:srgbClr val="303036"/>
              </a:buClr>
              <a:buSzPts val="900"/>
              <a:buChar char="-"/>
            </a:pPr>
            <a:r>
              <a:rPr lang="en" sz="900">
                <a:solidFill>
                  <a:srgbClr val="303036"/>
                </a:solidFill>
              </a:rPr>
              <a:t>Instead we actively consider constraints via constraint-breaking methods used in Convex Optimization problems such as barrier method or penalty method.</a:t>
            </a:r>
            <a:endParaRPr sz="900">
              <a:solidFill>
                <a:srgbClr val="303036"/>
              </a:solidFill>
            </a:endParaRPr>
          </a:p>
          <a:p>
            <a:pPr indent="-285750" lvl="2" marL="1371600" rtl="0" algn="l">
              <a:lnSpc>
                <a:spcPct val="112000"/>
              </a:lnSpc>
              <a:spcBef>
                <a:spcPts val="0"/>
              </a:spcBef>
              <a:spcAft>
                <a:spcPts val="0"/>
              </a:spcAft>
              <a:buClr>
                <a:srgbClr val="303036"/>
              </a:buClr>
              <a:buSzPts val="900"/>
              <a:buChar char="-"/>
            </a:pPr>
            <a:r>
              <a:rPr lang="en" sz="900">
                <a:solidFill>
                  <a:srgbClr val="303036"/>
                </a:solidFill>
              </a:rPr>
              <a:t>Which utility function would be best for this?</a:t>
            </a:r>
            <a:endParaRPr sz="900">
              <a:solidFill>
                <a:srgbClr val="303036"/>
              </a:solidFill>
            </a:endParaRPr>
          </a:p>
          <a:p>
            <a:pPr indent="0" lvl="0" marL="0" rtl="0" algn="l">
              <a:spcBef>
                <a:spcPts val="500"/>
              </a:spcBef>
              <a:spcAft>
                <a:spcPts val="0"/>
              </a:spcAft>
              <a:buNone/>
            </a:pPr>
            <a:r>
              <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grpSp>
        <p:nvGrpSpPr>
          <p:cNvPr id="67" name="Google Shape;67;p15"/>
          <p:cNvGrpSpPr/>
          <p:nvPr/>
        </p:nvGrpSpPr>
        <p:grpSpPr>
          <a:xfrm>
            <a:off x="742400" y="2670924"/>
            <a:ext cx="1657288" cy="706941"/>
            <a:chOff x="1593634" y="2448126"/>
            <a:chExt cx="2205600" cy="1060200"/>
          </a:xfrm>
        </p:grpSpPr>
        <p:sp>
          <p:nvSpPr>
            <p:cNvPr id="68" name="Google Shape;68;p15"/>
            <p:cNvSpPr/>
            <p:nvPr/>
          </p:nvSpPr>
          <p:spPr>
            <a:xfrm>
              <a:off x="1593634" y="2448126"/>
              <a:ext cx="2205600" cy="1060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nvSpPr>
          <p:spPr>
            <a:xfrm>
              <a:off x="1805134" y="2635627"/>
              <a:ext cx="1782600" cy="6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Scheduler</a:t>
              </a:r>
              <a:endParaRPr sz="1800"/>
            </a:p>
          </p:txBody>
        </p:sp>
      </p:grpSp>
      <p:sp>
        <p:nvSpPr>
          <p:cNvPr id="70" name="Google Shape;70;p15"/>
          <p:cNvSpPr txBox="1"/>
          <p:nvPr/>
        </p:nvSpPr>
        <p:spPr>
          <a:xfrm>
            <a:off x="3467075" y="1294560"/>
            <a:ext cx="1104900" cy="3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resource capacity</a:t>
            </a:r>
            <a:endParaRPr sz="1200"/>
          </a:p>
        </p:txBody>
      </p:sp>
      <p:grpSp>
        <p:nvGrpSpPr>
          <p:cNvPr id="71" name="Google Shape;71;p15"/>
          <p:cNvGrpSpPr/>
          <p:nvPr/>
        </p:nvGrpSpPr>
        <p:grpSpPr>
          <a:xfrm>
            <a:off x="234810" y="426783"/>
            <a:ext cx="859233" cy="802677"/>
            <a:chOff x="607975" y="441075"/>
            <a:chExt cx="1134900" cy="1060200"/>
          </a:xfrm>
        </p:grpSpPr>
        <p:sp>
          <p:nvSpPr>
            <p:cNvPr id="72" name="Google Shape;72;p15"/>
            <p:cNvSpPr txBox="1"/>
            <p:nvPr/>
          </p:nvSpPr>
          <p:spPr>
            <a:xfrm>
              <a:off x="607975" y="441075"/>
              <a:ext cx="1134900" cy="106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mbria Math"/>
                  <a:ea typeface="Cambria Math"/>
                  <a:cs typeface="Cambria Math"/>
                  <a:sym typeface="Cambria Math"/>
                </a:rPr>
                <a:t>31 24 30 10 14 23</a:t>
              </a:r>
              <a:endParaRPr sz="1100">
                <a:latin typeface="Cambria Math"/>
                <a:ea typeface="Cambria Math"/>
                <a:cs typeface="Cambria Math"/>
                <a:sym typeface="Cambria Math"/>
              </a:endParaRPr>
            </a:p>
            <a:p>
              <a:pPr indent="0" lvl="0" marL="0" rtl="0" algn="ctr">
                <a:lnSpc>
                  <a:spcPct val="115000"/>
                </a:lnSpc>
                <a:spcBef>
                  <a:spcPts val="0"/>
                </a:spcBef>
                <a:spcAft>
                  <a:spcPts val="0"/>
                </a:spcAft>
                <a:buNone/>
              </a:pPr>
              <a:r>
                <a:rPr lang="en" sz="1100">
                  <a:latin typeface="Cambria Math"/>
                  <a:ea typeface="Cambria Math"/>
                  <a:cs typeface="Cambria Math"/>
                  <a:sym typeface="Cambria Math"/>
                </a:rPr>
                <a:t>40 12 33</a:t>
              </a:r>
              <a:endParaRPr sz="1100">
                <a:latin typeface="Cambria Math"/>
                <a:ea typeface="Cambria Math"/>
                <a:cs typeface="Cambria Math"/>
                <a:sym typeface="Cambria Math"/>
              </a:endParaRPr>
            </a:p>
          </p:txBody>
        </p:sp>
        <p:grpSp>
          <p:nvGrpSpPr>
            <p:cNvPr id="73" name="Google Shape;73;p15"/>
            <p:cNvGrpSpPr/>
            <p:nvPr/>
          </p:nvGrpSpPr>
          <p:grpSpPr>
            <a:xfrm>
              <a:off x="631402" y="468522"/>
              <a:ext cx="198300" cy="1005310"/>
              <a:chOff x="555352" y="441072"/>
              <a:chExt cx="198300" cy="1005310"/>
            </a:xfrm>
          </p:grpSpPr>
          <p:cxnSp>
            <p:nvCxnSpPr>
              <p:cNvPr id="74" name="Google Shape;74;p15"/>
              <p:cNvCxnSpPr/>
              <p:nvPr/>
            </p:nvCxnSpPr>
            <p:spPr>
              <a:xfrm>
                <a:off x="555386" y="4410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75" name="Google Shape;75;p15"/>
              <p:cNvCxnSpPr/>
              <p:nvPr/>
            </p:nvCxnSpPr>
            <p:spPr>
              <a:xfrm>
                <a:off x="555352" y="14463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76" name="Google Shape;76;p15"/>
              <p:cNvCxnSpPr/>
              <p:nvPr/>
            </p:nvCxnSpPr>
            <p:spPr>
              <a:xfrm>
                <a:off x="555352" y="441073"/>
                <a:ext cx="198300" cy="0"/>
              </a:xfrm>
              <a:prstGeom prst="straightConnector1">
                <a:avLst/>
              </a:prstGeom>
              <a:noFill/>
              <a:ln cap="flat" cmpd="sng" w="19050">
                <a:solidFill>
                  <a:srgbClr val="303030"/>
                </a:solidFill>
                <a:prstDash val="solid"/>
                <a:round/>
                <a:headEnd len="med" w="med" type="none"/>
                <a:tailEnd len="med" w="med" type="none"/>
              </a:ln>
            </p:spPr>
          </p:cxnSp>
        </p:grpSp>
        <p:grpSp>
          <p:nvGrpSpPr>
            <p:cNvPr id="77" name="Google Shape;77;p15"/>
            <p:cNvGrpSpPr/>
            <p:nvPr/>
          </p:nvGrpSpPr>
          <p:grpSpPr>
            <a:xfrm>
              <a:off x="1511302" y="468522"/>
              <a:ext cx="198309" cy="1005310"/>
              <a:chOff x="1160727" y="465872"/>
              <a:chExt cx="198309" cy="1005310"/>
            </a:xfrm>
          </p:grpSpPr>
          <p:cxnSp>
            <p:nvCxnSpPr>
              <p:cNvPr id="78" name="Google Shape;78;p15"/>
              <p:cNvCxnSpPr/>
              <p:nvPr/>
            </p:nvCxnSpPr>
            <p:spPr>
              <a:xfrm>
                <a:off x="1359036" y="4658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79" name="Google Shape;79;p15"/>
              <p:cNvCxnSpPr/>
              <p:nvPr/>
            </p:nvCxnSpPr>
            <p:spPr>
              <a:xfrm>
                <a:off x="1160727" y="14711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80" name="Google Shape;80;p15"/>
              <p:cNvCxnSpPr/>
              <p:nvPr/>
            </p:nvCxnSpPr>
            <p:spPr>
              <a:xfrm>
                <a:off x="1160727" y="465873"/>
                <a:ext cx="198300" cy="0"/>
              </a:xfrm>
              <a:prstGeom prst="straightConnector1">
                <a:avLst/>
              </a:prstGeom>
              <a:noFill/>
              <a:ln cap="flat" cmpd="sng" w="19050">
                <a:solidFill>
                  <a:srgbClr val="303030"/>
                </a:solidFill>
                <a:prstDash val="solid"/>
                <a:round/>
                <a:headEnd len="med" w="med" type="none"/>
                <a:tailEnd len="med" w="med" type="none"/>
              </a:ln>
            </p:spPr>
          </p:cxnSp>
        </p:grpSp>
      </p:grpSp>
      <p:grpSp>
        <p:nvGrpSpPr>
          <p:cNvPr id="81" name="Google Shape;81;p15"/>
          <p:cNvGrpSpPr/>
          <p:nvPr/>
        </p:nvGrpSpPr>
        <p:grpSpPr>
          <a:xfrm>
            <a:off x="1325582" y="426783"/>
            <a:ext cx="859233" cy="802677"/>
            <a:chOff x="607975" y="441075"/>
            <a:chExt cx="1134900" cy="1060200"/>
          </a:xfrm>
        </p:grpSpPr>
        <p:sp>
          <p:nvSpPr>
            <p:cNvPr id="82" name="Google Shape;82;p15"/>
            <p:cNvSpPr txBox="1"/>
            <p:nvPr/>
          </p:nvSpPr>
          <p:spPr>
            <a:xfrm>
              <a:off x="607975" y="441075"/>
              <a:ext cx="1134900" cy="106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mbria Math"/>
                  <a:ea typeface="Cambria Math"/>
                  <a:cs typeface="Cambria Math"/>
                  <a:sym typeface="Cambria Math"/>
                </a:rPr>
                <a:t>94 89 30 86 53 27 70 90 25 </a:t>
              </a:r>
              <a:endParaRPr sz="1100">
                <a:latin typeface="Cambria Math"/>
                <a:ea typeface="Cambria Math"/>
                <a:cs typeface="Cambria Math"/>
                <a:sym typeface="Cambria Math"/>
              </a:endParaRPr>
            </a:p>
          </p:txBody>
        </p:sp>
        <p:grpSp>
          <p:nvGrpSpPr>
            <p:cNvPr id="83" name="Google Shape;83;p15"/>
            <p:cNvGrpSpPr/>
            <p:nvPr/>
          </p:nvGrpSpPr>
          <p:grpSpPr>
            <a:xfrm>
              <a:off x="631402" y="468522"/>
              <a:ext cx="198300" cy="1005310"/>
              <a:chOff x="555352" y="441072"/>
              <a:chExt cx="198300" cy="1005310"/>
            </a:xfrm>
          </p:grpSpPr>
          <p:cxnSp>
            <p:nvCxnSpPr>
              <p:cNvPr id="84" name="Google Shape;84;p15"/>
              <p:cNvCxnSpPr/>
              <p:nvPr/>
            </p:nvCxnSpPr>
            <p:spPr>
              <a:xfrm>
                <a:off x="555386" y="4410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85" name="Google Shape;85;p15"/>
              <p:cNvCxnSpPr/>
              <p:nvPr/>
            </p:nvCxnSpPr>
            <p:spPr>
              <a:xfrm>
                <a:off x="555352" y="14463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86" name="Google Shape;86;p15"/>
              <p:cNvCxnSpPr/>
              <p:nvPr/>
            </p:nvCxnSpPr>
            <p:spPr>
              <a:xfrm>
                <a:off x="555352" y="441073"/>
                <a:ext cx="198300" cy="0"/>
              </a:xfrm>
              <a:prstGeom prst="straightConnector1">
                <a:avLst/>
              </a:prstGeom>
              <a:noFill/>
              <a:ln cap="flat" cmpd="sng" w="19050">
                <a:solidFill>
                  <a:srgbClr val="303030"/>
                </a:solidFill>
                <a:prstDash val="solid"/>
                <a:round/>
                <a:headEnd len="med" w="med" type="none"/>
                <a:tailEnd len="med" w="med" type="none"/>
              </a:ln>
            </p:spPr>
          </p:cxnSp>
        </p:grpSp>
        <p:grpSp>
          <p:nvGrpSpPr>
            <p:cNvPr id="87" name="Google Shape;87;p15"/>
            <p:cNvGrpSpPr/>
            <p:nvPr/>
          </p:nvGrpSpPr>
          <p:grpSpPr>
            <a:xfrm>
              <a:off x="1511302" y="468522"/>
              <a:ext cx="198309" cy="1005310"/>
              <a:chOff x="1160727" y="465872"/>
              <a:chExt cx="198309" cy="1005310"/>
            </a:xfrm>
          </p:grpSpPr>
          <p:cxnSp>
            <p:nvCxnSpPr>
              <p:cNvPr id="88" name="Google Shape;88;p15"/>
              <p:cNvCxnSpPr/>
              <p:nvPr/>
            </p:nvCxnSpPr>
            <p:spPr>
              <a:xfrm>
                <a:off x="1359036" y="4658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89" name="Google Shape;89;p15"/>
              <p:cNvCxnSpPr/>
              <p:nvPr/>
            </p:nvCxnSpPr>
            <p:spPr>
              <a:xfrm>
                <a:off x="1160727" y="14711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90" name="Google Shape;90;p15"/>
              <p:cNvCxnSpPr/>
              <p:nvPr/>
            </p:nvCxnSpPr>
            <p:spPr>
              <a:xfrm>
                <a:off x="1160727" y="465873"/>
                <a:ext cx="198300" cy="0"/>
              </a:xfrm>
              <a:prstGeom prst="straightConnector1">
                <a:avLst/>
              </a:prstGeom>
              <a:noFill/>
              <a:ln cap="flat" cmpd="sng" w="19050">
                <a:solidFill>
                  <a:srgbClr val="303030"/>
                </a:solidFill>
                <a:prstDash val="solid"/>
                <a:round/>
                <a:headEnd len="med" w="med" type="none"/>
                <a:tailEnd len="med" w="med" type="none"/>
              </a:ln>
            </p:spPr>
          </p:cxnSp>
        </p:grpSp>
      </p:grpSp>
      <p:sp>
        <p:nvSpPr>
          <p:cNvPr id="91" name="Google Shape;91;p15"/>
          <p:cNvSpPr txBox="1"/>
          <p:nvPr/>
        </p:nvSpPr>
        <p:spPr>
          <a:xfrm>
            <a:off x="2293509" y="1294560"/>
            <a:ext cx="1104900" cy="3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a:t>
            </a:r>
            <a:r>
              <a:rPr lang="en" sz="1200"/>
              <a:t>ink bandwidth</a:t>
            </a:r>
            <a:endParaRPr sz="1200"/>
          </a:p>
        </p:txBody>
      </p:sp>
      <p:grpSp>
        <p:nvGrpSpPr>
          <p:cNvPr id="92" name="Google Shape;92;p15"/>
          <p:cNvGrpSpPr/>
          <p:nvPr/>
        </p:nvGrpSpPr>
        <p:grpSpPr>
          <a:xfrm>
            <a:off x="2416353" y="441187"/>
            <a:ext cx="859233" cy="802677"/>
            <a:chOff x="607975" y="441075"/>
            <a:chExt cx="1134900" cy="1060200"/>
          </a:xfrm>
        </p:grpSpPr>
        <p:sp>
          <p:nvSpPr>
            <p:cNvPr id="93" name="Google Shape;93;p15"/>
            <p:cNvSpPr txBox="1"/>
            <p:nvPr/>
          </p:nvSpPr>
          <p:spPr>
            <a:xfrm>
              <a:off x="607975" y="441075"/>
              <a:ext cx="1134900" cy="106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mbria Math"/>
                  <a:ea typeface="Cambria Math"/>
                  <a:cs typeface="Cambria Math"/>
                  <a:sym typeface="Cambria Math"/>
                </a:rPr>
                <a:t>20 10 30 40 100 30</a:t>
              </a:r>
              <a:endParaRPr sz="1100">
                <a:latin typeface="Cambria Math"/>
                <a:ea typeface="Cambria Math"/>
                <a:cs typeface="Cambria Math"/>
                <a:sym typeface="Cambria Math"/>
              </a:endParaRPr>
            </a:p>
            <a:p>
              <a:pPr indent="0" lvl="0" marL="0" rtl="0" algn="ctr">
                <a:lnSpc>
                  <a:spcPct val="115000"/>
                </a:lnSpc>
                <a:spcBef>
                  <a:spcPts val="0"/>
                </a:spcBef>
                <a:spcAft>
                  <a:spcPts val="0"/>
                </a:spcAft>
                <a:buNone/>
              </a:pPr>
              <a:r>
                <a:rPr lang="en" sz="1100">
                  <a:latin typeface="Cambria Math"/>
                  <a:ea typeface="Cambria Math"/>
                  <a:cs typeface="Cambria Math"/>
                  <a:sym typeface="Cambria Math"/>
                </a:rPr>
                <a:t>30 20 10</a:t>
              </a:r>
              <a:endParaRPr sz="1100">
                <a:latin typeface="Cambria Math"/>
                <a:ea typeface="Cambria Math"/>
                <a:cs typeface="Cambria Math"/>
                <a:sym typeface="Cambria Math"/>
              </a:endParaRPr>
            </a:p>
          </p:txBody>
        </p:sp>
        <p:grpSp>
          <p:nvGrpSpPr>
            <p:cNvPr id="94" name="Google Shape;94;p15"/>
            <p:cNvGrpSpPr/>
            <p:nvPr/>
          </p:nvGrpSpPr>
          <p:grpSpPr>
            <a:xfrm>
              <a:off x="631402" y="468522"/>
              <a:ext cx="198300" cy="1005310"/>
              <a:chOff x="555352" y="441072"/>
              <a:chExt cx="198300" cy="1005310"/>
            </a:xfrm>
          </p:grpSpPr>
          <p:cxnSp>
            <p:nvCxnSpPr>
              <p:cNvPr id="95" name="Google Shape;95;p15"/>
              <p:cNvCxnSpPr/>
              <p:nvPr/>
            </p:nvCxnSpPr>
            <p:spPr>
              <a:xfrm>
                <a:off x="555386" y="4410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96" name="Google Shape;96;p15"/>
              <p:cNvCxnSpPr/>
              <p:nvPr/>
            </p:nvCxnSpPr>
            <p:spPr>
              <a:xfrm>
                <a:off x="555352" y="14463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97" name="Google Shape;97;p15"/>
              <p:cNvCxnSpPr/>
              <p:nvPr/>
            </p:nvCxnSpPr>
            <p:spPr>
              <a:xfrm>
                <a:off x="555352" y="441073"/>
                <a:ext cx="198300" cy="0"/>
              </a:xfrm>
              <a:prstGeom prst="straightConnector1">
                <a:avLst/>
              </a:prstGeom>
              <a:noFill/>
              <a:ln cap="flat" cmpd="sng" w="19050">
                <a:solidFill>
                  <a:srgbClr val="303030"/>
                </a:solidFill>
                <a:prstDash val="solid"/>
                <a:round/>
                <a:headEnd len="med" w="med" type="none"/>
                <a:tailEnd len="med" w="med" type="none"/>
              </a:ln>
            </p:spPr>
          </p:cxnSp>
        </p:grpSp>
        <p:grpSp>
          <p:nvGrpSpPr>
            <p:cNvPr id="98" name="Google Shape;98;p15"/>
            <p:cNvGrpSpPr/>
            <p:nvPr/>
          </p:nvGrpSpPr>
          <p:grpSpPr>
            <a:xfrm>
              <a:off x="1511302" y="468522"/>
              <a:ext cx="198309" cy="1005310"/>
              <a:chOff x="1160727" y="465872"/>
              <a:chExt cx="198309" cy="1005310"/>
            </a:xfrm>
          </p:grpSpPr>
          <p:cxnSp>
            <p:nvCxnSpPr>
              <p:cNvPr id="99" name="Google Shape;99;p15"/>
              <p:cNvCxnSpPr/>
              <p:nvPr/>
            </p:nvCxnSpPr>
            <p:spPr>
              <a:xfrm>
                <a:off x="1359036" y="4658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100" name="Google Shape;100;p15"/>
              <p:cNvCxnSpPr/>
              <p:nvPr/>
            </p:nvCxnSpPr>
            <p:spPr>
              <a:xfrm>
                <a:off x="1160727" y="14711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101" name="Google Shape;101;p15"/>
              <p:cNvCxnSpPr/>
              <p:nvPr/>
            </p:nvCxnSpPr>
            <p:spPr>
              <a:xfrm>
                <a:off x="1160727" y="465873"/>
                <a:ext cx="198300" cy="0"/>
              </a:xfrm>
              <a:prstGeom prst="straightConnector1">
                <a:avLst/>
              </a:prstGeom>
              <a:noFill/>
              <a:ln cap="flat" cmpd="sng" w="19050">
                <a:solidFill>
                  <a:srgbClr val="303030"/>
                </a:solidFill>
                <a:prstDash val="solid"/>
                <a:round/>
                <a:headEnd len="med" w="med" type="none"/>
                <a:tailEnd len="med" w="med" type="none"/>
              </a:ln>
            </p:spPr>
          </p:cxnSp>
        </p:grpSp>
      </p:grpSp>
      <p:sp>
        <p:nvSpPr>
          <p:cNvPr id="102" name="Google Shape;102;p15"/>
          <p:cNvSpPr txBox="1"/>
          <p:nvPr/>
        </p:nvSpPr>
        <p:spPr>
          <a:xfrm>
            <a:off x="1202755" y="1294540"/>
            <a:ext cx="1104900" cy="3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a:t>
            </a:r>
            <a:r>
              <a:rPr lang="en" sz="1200"/>
              <a:t>nput data size</a:t>
            </a:r>
            <a:endParaRPr sz="1200"/>
          </a:p>
        </p:txBody>
      </p:sp>
      <p:grpSp>
        <p:nvGrpSpPr>
          <p:cNvPr id="103" name="Google Shape;103;p15"/>
          <p:cNvGrpSpPr/>
          <p:nvPr/>
        </p:nvGrpSpPr>
        <p:grpSpPr>
          <a:xfrm>
            <a:off x="3589917" y="426783"/>
            <a:ext cx="859233" cy="802677"/>
            <a:chOff x="607975" y="441075"/>
            <a:chExt cx="1134900" cy="1060200"/>
          </a:xfrm>
        </p:grpSpPr>
        <p:sp>
          <p:nvSpPr>
            <p:cNvPr id="104" name="Google Shape;104;p15"/>
            <p:cNvSpPr txBox="1"/>
            <p:nvPr/>
          </p:nvSpPr>
          <p:spPr>
            <a:xfrm>
              <a:off x="607975" y="441075"/>
              <a:ext cx="1134900" cy="106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Cambria Math"/>
                  <a:ea typeface="Cambria Math"/>
                  <a:cs typeface="Cambria Math"/>
                  <a:sym typeface="Cambria Math"/>
                </a:rPr>
                <a:t>34 50 30</a:t>
              </a:r>
              <a:endParaRPr sz="1100">
                <a:latin typeface="Cambria Math"/>
                <a:ea typeface="Cambria Math"/>
                <a:cs typeface="Cambria Math"/>
                <a:sym typeface="Cambria Math"/>
              </a:endParaRPr>
            </a:p>
            <a:p>
              <a:pPr indent="0" lvl="0" marL="0" rtl="0" algn="ctr">
                <a:lnSpc>
                  <a:spcPct val="115000"/>
                </a:lnSpc>
                <a:spcBef>
                  <a:spcPts val="0"/>
                </a:spcBef>
                <a:spcAft>
                  <a:spcPts val="0"/>
                </a:spcAft>
                <a:buNone/>
              </a:pPr>
              <a:r>
                <a:rPr lang="en" sz="1100">
                  <a:latin typeface="Cambria Math"/>
                  <a:ea typeface="Cambria Math"/>
                  <a:cs typeface="Cambria Math"/>
                  <a:sym typeface="Cambria Math"/>
                </a:rPr>
                <a:t>10 23 20</a:t>
              </a:r>
              <a:endParaRPr sz="1100">
                <a:latin typeface="Cambria Math"/>
                <a:ea typeface="Cambria Math"/>
                <a:cs typeface="Cambria Math"/>
                <a:sym typeface="Cambria Math"/>
              </a:endParaRPr>
            </a:p>
            <a:p>
              <a:pPr indent="0" lvl="0" marL="0" rtl="0" algn="ctr">
                <a:lnSpc>
                  <a:spcPct val="115000"/>
                </a:lnSpc>
                <a:spcBef>
                  <a:spcPts val="0"/>
                </a:spcBef>
                <a:spcAft>
                  <a:spcPts val="0"/>
                </a:spcAft>
                <a:buNone/>
              </a:pPr>
              <a:r>
                <a:rPr lang="en" sz="1100">
                  <a:latin typeface="Cambria Math"/>
                  <a:ea typeface="Cambria Math"/>
                  <a:cs typeface="Cambria Math"/>
                  <a:sym typeface="Cambria Math"/>
                </a:rPr>
                <a:t>50 20 34</a:t>
              </a:r>
              <a:endParaRPr sz="1100">
                <a:latin typeface="Cambria Math"/>
                <a:ea typeface="Cambria Math"/>
                <a:cs typeface="Cambria Math"/>
                <a:sym typeface="Cambria Math"/>
              </a:endParaRPr>
            </a:p>
          </p:txBody>
        </p:sp>
        <p:grpSp>
          <p:nvGrpSpPr>
            <p:cNvPr id="105" name="Google Shape;105;p15"/>
            <p:cNvGrpSpPr/>
            <p:nvPr/>
          </p:nvGrpSpPr>
          <p:grpSpPr>
            <a:xfrm>
              <a:off x="631402" y="468522"/>
              <a:ext cx="198300" cy="1005310"/>
              <a:chOff x="555352" y="441072"/>
              <a:chExt cx="198300" cy="1005310"/>
            </a:xfrm>
          </p:grpSpPr>
          <p:cxnSp>
            <p:nvCxnSpPr>
              <p:cNvPr id="106" name="Google Shape;106;p15"/>
              <p:cNvCxnSpPr/>
              <p:nvPr/>
            </p:nvCxnSpPr>
            <p:spPr>
              <a:xfrm>
                <a:off x="555386" y="4410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107" name="Google Shape;107;p15"/>
              <p:cNvCxnSpPr/>
              <p:nvPr/>
            </p:nvCxnSpPr>
            <p:spPr>
              <a:xfrm>
                <a:off x="555352" y="14463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108" name="Google Shape;108;p15"/>
              <p:cNvCxnSpPr/>
              <p:nvPr/>
            </p:nvCxnSpPr>
            <p:spPr>
              <a:xfrm>
                <a:off x="555352" y="441073"/>
                <a:ext cx="198300" cy="0"/>
              </a:xfrm>
              <a:prstGeom prst="straightConnector1">
                <a:avLst/>
              </a:prstGeom>
              <a:noFill/>
              <a:ln cap="flat" cmpd="sng" w="19050">
                <a:solidFill>
                  <a:srgbClr val="303030"/>
                </a:solidFill>
                <a:prstDash val="solid"/>
                <a:round/>
                <a:headEnd len="med" w="med" type="none"/>
                <a:tailEnd len="med" w="med" type="none"/>
              </a:ln>
            </p:spPr>
          </p:cxnSp>
        </p:grpSp>
        <p:grpSp>
          <p:nvGrpSpPr>
            <p:cNvPr id="109" name="Google Shape;109;p15"/>
            <p:cNvGrpSpPr/>
            <p:nvPr/>
          </p:nvGrpSpPr>
          <p:grpSpPr>
            <a:xfrm>
              <a:off x="1511302" y="468522"/>
              <a:ext cx="198309" cy="1005310"/>
              <a:chOff x="1160727" y="465872"/>
              <a:chExt cx="198309" cy="1005310"/>
            </a:xfrm>
          </p:grpSpPr>
          <p:cxnSp>
            <p:nvCxnSpPr>
              <p:cNvPr id="110" name="Google Shape;110;p15"/>
              <p:cNvCxnSpPr/>
              <p:nvPr/>
            </p:nvCxnSpPr>
            <p:spPr>
              <a:xfrm>
                <a:off x="1359036" y="465872"/>
                <a:ext cx="0" cy="1005300"/>
              </a:xfrm>
              <a:prstGeom prst="straightConnector1">
                <a:avLst/>
              </a:prstGeom>
              <a:noFill/>
              <a:ln cap="flat" cmpd="sng" w="19050">
                <a:solidFill>
                  <a:srgbClr val="303030"/>
                </a:solidFill>
                <a:prstDash val="solid"/>
                <a:round/>
                <a:headEnd len="med" w="med" type="none"/>
                <a:tailEnd len="med" w="med" type="none"/>
              </a:ln>
            </p:spPr>
          </p:cxnSp>
          <p:cxnSp>
            <p:nvCxnSpPr>
              <p:cNvPr id="111" name="Google Shape;111;p15"/>
              <p:cNvCxnSpPr/>
              <p:nvPr/>
            </p:nvCxnSpPr>
            <p:spPr>
              <a:xfrm>
                <a:off x="1160727" y="1471182"/>
                <a:ext cx="198300" cy="0"/>
              </a:xfrm>
              <a:prstGeom prst="straightConnector1">
                <a:avLst/>
              </a:prstGeom>
              <a:noFill/>
              <a:ln cap="flat" cmpd="sng" w="19050">
                <a:solidFill>
                  <a:srgbClr val="303030"/>
                </a:solidFill>
                <a:prstDash val="solid"/>
                <a:round/>
                <a:headEnd len="med" w="med" type="none"/>
                <a:tailEnd len="med" w="med" type="none"/>
              </a:ln>
            </p:spPr>
          </p:cxnSp>
          <p:cxnSp>
            <p:nvCxnSpPr>
              <p:cNvPr id="112" name="Google Shape;112;p15"/>
              <p:cNvCxnSpPr/>
              <p:nvPr/>
            </p:nvCxnSpPr>
            <p:spPr>
              <a:xfrm>
                <a:off x="1160727" y="465873"/>
                <a:ext cx="198300" cy="0"/>
              </a:xfrm>
              <a:prstGeom prst="straightConnector1">
                <a:avLst/>
              </a:prstGeom>
              <a:noFill/>
              <a:ln cap="flat" cmpd="sng" w="19050">
                <a:solidFill>
                  <a:srgbClr val="303030"/>
                </a:solidFill>
                <a:prstDash val="solid"/>
                <a:round/>
                <a:headEnd len="med" w="med" type="none"/>
                <a:tailEnd len="med" w="med" type="none"/>
              </a:ln>
            </p:spPr>
          </p:cxnSp>
        </p:grpSp>
      </p:grpSp>
      <p:sp>
        <p:nvSpPr>
          <p:cNvPr id="113" name="Google Shape;113;p15"/>
          <p:cNvSpPr txBox="1"/>
          <p:nvPr/>
        </p:nvSpPr>
        <p:spPr>
          <a:xfrm>
            <a:off x="111969" y="1294560"/>
            <a:ext cx="1104900" cy="3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execution time</a:t>
            </a:r>
            <a:endParaRPr sz="1200"/>
          </a:p>
        </p:txBody>
      </p:sp>
      <p:cxnSp>
        <p:nvCxnSpPr>
          <p:cNvPr id="114" name="Google Shape;114;p15"/>
          <p:cNvCxnSpPr>
            <a:endCxn id="68" idx="0"/>
          </p:cNvCxnSpPr>
          <p:nvPr/>
        </p:nvCxnSpPr>
        <p:spPr>
          <a:xfrm>
            <a:off x="755644" y="1763124"/>
            <a:ext cx="815400" cy="9078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5"/>
          <p:cNvCxnSpPr>
            <a:endCxn id="68" idx="0"/>
          </p:cNvCxnSpPr>
          <p:nvPr/>
        </p:nvCxnSpPr>
        <p:spPr>
          <a:xfrm flipH="1">
            <a:off x="1571044" y="1725324"/>
            <a:ext cx="159300" cy="9456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5"/>
          <p:cNvCxnSpPr>
            <a:endCxn id="68" idx="0"/>
          </p:cNvCxnSpPr>
          <p:nvPr/>
        </p:nvCxnSpPr>
        <p:spPr>
          <a:xfrm flipH="1">
            <a:off x="1571044" y="1730124"/>
            <a:ext cx="1010100" cy="9408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5"/>
          <p:cNvCxnSpPr>
            <a:endCxn id="68" idx="0"/>
          </p:cNvCxnSpPr>
          <p:nvPr/>
        </p:nvCxnSpPr>
        <p:spPr>
          <a:xfrm flipH="1">
            <a:off x="1571044" y="1620624"/>
            <a:ext cx="2046600" cy="1050300"/>
          </a:xfrm>
          <a:prstGeom prst="straightConnector1">
            <a:avLst/>
          </a:prstGeom>
          <a:noFill/>
          <a:ln cap="flat" cmpd="sng" w="9525">
            <a:solidFill>
              <a:schemeClr val="dk2"/>
            </a:solidFill>
            <a:prstDash val="solid"/>
            <a:round/>
            <a:headEnd len="med" w="med" type="none"/>
            <a:tailEnd len="med" w="med" type="none"/>
          </a:ln>
        </p:spPr>
      </p:cxnSp>
      <p:graphicFrame>
        <p:nvGraphicFramePr>
          <p:cNvPr id="118" name="Google Shape;118;p15"/>
          <p:cNvGraphicFramePr/>
          <p:nvPr/>
        </p:nvGraphicFramePr>
        <p:xfrm>
          <a:off x="3429663" y="2745775"/>
          <a:ext cx="3000000" cy="3000000"/>
        </p:xfrm>
        <a:graphic>
          <a:graphicData uri="http://schemas.openxmlformats.org/drawingml/2006/table">
            <a:tbl>
              <a:tblPr>
                <a:noFill/>
                <a:tableStyleId>{AE9AFA7D-2E79-420C-BD71-2F5A36BE3CD9}</a:tableStyleId>
              </a:tblPr>
              <a:tblGrid>
                <a:gridCol w="551400"/>
                <a:gridCol w="551400"/>
                <a:gridCol w="551400"/>
                <a:gridCol w="551400"/>
              </a:tblGrid>
              <a:tr h="497675">
                <a:tc>
                  <a:txBody>
                    <a:bodyPr>
                      <a:noAutofit/>
                    </a:bodyPr>
                    <a:lstStyle/>
                    <a:p>
                      <a:pPr indent="0" lvl="0" marL="0" rtl="0" algn="l">
                        <a:lnSpc>
                          <a:spcPct val="115000"/>
                        </a:lnSpc>
                        <a:spcBef>
                          <a:spcPts val="0"/>
                        </a:spcBef>
                        <a:spcAft>
                          <a:spcPts val="0"/>
                        </a:spcAft>
                        <a:buNone/>
                      </a:pPr>
                      <a:r>
                        <a:rPr lang="en" sz="2000">
                          <a:latin typeface="Cambria"/>
                          <a:ea typeface="Cambria"/>
                          <a:cs typeface="Cambria"/>
                          <a:sym typeface="Cambria"/>
                        </a:rPr>
                        <a:t>𝜏</a:t>
                      </a:r>
                      <a:r>
                        <a:rPr baseline="-25000" lang="en" sz="1800"/>
                        <a:t>1</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2000">
                          <a:latin typeface="Cambria"/>
                          <a:ea typeface="Cambria"/>
                          <a:cs typeface="Cambria"/>
                          <a:sym typeface="Cambria"/>
                        </a:rPr>
                        <a:t>𝜏</a:t>
                      </a:r>
                      <a:r>
                        <a:rPr baseline="-25000" lang="en" sz="1800"/>
                        <a:t>2</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2000">
                          <a:latin typeface="Cambria"/>
                          <a:ea typeface="Cambria"/>
                          <a:cs typeface="Cambria"/>
                          <a:sym typeface="Cambria"/>
                        </a:rPr>
                        <a:t>𝜏</a:t>
                      </a:r>
                      <a:r>
                        <a:rPr baseline="-25000" lang="en" sz="1800"/>
                        <a:t>3</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2000">
                          <a:latin typeface="Cambria"/>
                          <a:ea typeface="Cambria"/>
                          <a:cs typeface="Cambria"/>
                          <a:sym typeface="Cambria"/>
                        </a:rPr>
                        <a:t>𝜏</a:t>
                      </a:r>
                      <a:r>
                        <a:rPr baseline="-25000" lang="en" sz="1800"/>
                        <a:t>4</a:t>
                      </a:r>
                      <a:endParaRPr baseline="-25000" sz="1800"/>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19" name="Google Shape;119;p15"/>
          <p:cNvSpPr txBox="1"/>
          <p:nvPr/>
        </p:nvSpPr>
        <p:spPr>
          <a:xfrm>
            <a:off x="717850" y="3761850"/>
            <a:ext cx="3118200" cy="497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latin typeface="Cambria"/>
                <a:ea typeface="Cambria"/>
                <a:cs typeface="Cambria"/>
                <a:sym typeface="Cambria"/>
              </a:rPr>
              <a:t>Objective: </a:t>
            </a:r>
            <a:r>
              <a:rPr lang="en" sz="1800">
                <a:latin typeface="Cambria"/>
                <a:ea typeface="Cambria"/>
                <a:cs typeface="Cambria"/>
                <a:sym typeface="Cambria"/>
              </a:rPr>
              <a:t>𝜏</a:t>
            </a:r>
            <a:r>
              <a:rPr baseline="-25000" lang="en" sz="1800"/>
              <a:t>k   </a:t>
            </a:r>
            <a:r>
              <a:rPr lang="en" sz="1800">
                <a:latin typeface="Cambria"/>
                <a:ea typeface="Cambria"/>
                <a:cs typeface="Cambria"/>
                <a:sym typeface="Cambria"/>
              </a:rPr>
              <a:t>= </a:t>
            </a:r>
            <a:r>
              <a:rPr lang="en" sz="1800">
                <a:latin typeface="Cambria"/>
                <a:ea typeface="Cambria"/>
                <a:cs typeface="Cambria"/>
                <a:sym typeface="Cambria"/>
              </a:rPr>
              <a:t>m</a:t>
            </a:r>
            <a:r>
              <a:rPr lang="en" sz="1800">
                <a:latin typeface="Cambria"/>
                <a:ea typeface="Cambria"/>
                <a:cs typeface="Cambria"/>
                <a:sym typeface="Cambria"/>
              </a:rPr>
              <a:t>ax (</a:t>
            </a:r>
            <a:r>
              <a:rPr lang="en" sz="1800">
                <a:latin typeface="Cambria"/>
                <a:ea typeface="Cambria"/>
                <a:cs typeface="Cambria"/>
                <a:sym typeface="Cambria"/>
              </a:rPr>
              <a:t>c</a:t>
            </a:r>
            <a:r>
              <a:rPr lang="en" sz="1800">
                <a:latin typeface="Cambria"/>
                <a:ea typeface="Cambria"/>
                <a:cs typeface="Cambria"/>
                <a:sym typeface="Cambria"/>
              </a:rPr>
              <a:t> + e)</a:t>
            </a:r>
            <a:r>
              <a:rPr lang="en" sz="2400">
                <a:latin typeface="Cambria"/>
                <a:ea typeface="Cambria"/>
                <a:cs typeface="Cambria"/>
                <a:sym typeface="Cambria"/>
              </a:rPr>
              <a:t> </a:t>
            </a:r>
            <a:endParaRPr/>
          </a:p>
        </p:txBody>
      </p:sp>
      <p:sp>
        <p:nvSpPr>
          <p:cNvPr id="120" name="Google Shape;120;p15"/>
          <p:cNvSpPr txBox="1"/>
          <p:nvPr/>
        </p:nvSpPr>
        <p:spPr>
          <a:xfrm>
            <a:off x="1538350" y="4289300"/>
            <a:ext cx="14772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t>
            </a:r>
            <a:r>
              <a:rPr lang="en" sz="900"/>
              <a:t>c is input data size / link bandwidth. </a:t>
            </a:r>
            <a:r>
              <a:rPr lang="en" sz="900"/>
              <a:t>e</a:t>
            </a:r>
            <a:r>
              <a:rPr lang="en" sz="900"/>
              <a:t> is execution time.</a:t>
            </a:r>
            <a:endParaRPr sz="900"/>
          </a:p>
        </p:txBody>
      </p:sp>
      <p:sp>
        <p:nvSpPr>
          <p:cNvPr id="121" name="Google Shape;121;p15"/>
          <p:cNvSpPr/>
          <p:nvPr/>
        </p:nvSpPr>
        <p:spPr>
          <a:xfrm>
            <a:off x="2532613" y="2786788"/>
            <a:ext cx="803400" cy="47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txBox="1"/>
          <p:nvPr/>
        </p:nvSpPr>
        <p:spPr>
          <a:xfrm>
            <a:off x="5107450" y="3317725"/>
            <a:ext cx="508800" cy="3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Math"/>
                <a:ea typeface="Cambria Math"/>
                <a:cs typeface="Cambria Math"/>
                <a:sym typeface="Cambria Math"/>
              </a:rPr>
              <a:t>min</a:t>
            </a:r>
            <a:endParaRPr>
              <a:latin typeface="Cambria Math"/>
              <a:ea typeface="Cambria Math"/>
              <a:cs typeface="Cambria Math"/>
              <a:sym typeface="Cambria Math"/>
            </a:endParaRPr>
          </a:p>
        </p:txBody>
      </p:sp>
      <p:sp>
        <p:nvSpPr>
          <p:cNvPr id="123" name="Google Shape;123;p15"/>
          <p:cNvSpPr txBox="1"/>
          <p:nvPr/>
        </p:nvSpPr>
        <p:spPr>
          <a:xfrm>
            <a:off x="3429675" y="3298675"/>
            <a:ext cx="508800" cy="34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Math"/>
                <a:ea typeface="Cambria Math"/>
                <a:cs typeface="Cambria Math"/>
                <a:sym typeface="Cambria Math"/>
              </a:rPr>
              <a:t>max</a:t>
            </a:r>
            <a:endParaRPr>
              <a:latin typeface="Cambria Math"/>
              <a:ea typeface="Cambria Math"/>
              <a:cs typeface="Cambria Math"/>
              <a:sym typeface="Cambria Math"/>
            </a:endParaRPr>
          </a:p>
        </p:txBody>
      </p:sp>
      <p:grpSp>
        <p:nvGrpSpPr>
          <p:cNvPr id="124" name="Google Shape;124;p15"/>
          <p:cNvGrpSpPr/>
          <p:nvPr/>
        </p:nvGrpSpPr>
        <p:grpSpPr>
          <a:xfrm>
            <a:off x="7524126" y="1404938"/>
            <a:ext cx="989357" cy="715622"/>
            <a:chOff x="5613868" y="3452208"/>
            <a:chExt cx="1138500" cy="823500"/>
          </a:xfrm>
        </p:grpSpPr>
        <p:sp>
          <p:nvSpPr>
            <p:cNvPr id="125" name="Google Shape;125;p15"/>
            <p:cNvSpPr/>
            <p:nvPr/>
          </p:nvSpPr>
          <p:spPr>
            <a:xfrm>
              <a:off x="5613868" y="3452208"/>
              <a:ext cx="1138500" cy="823500"/>
            </a:xfrm>
            <a:prstGeom prst="roundRect">
              <a:avLst>
                <a:gd fmla="val 16667" name="adj"/>
              </a:avLst>
            </a:prstGeom>
            <a:no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txBox="1"/>
            <p:nvPr/>
          </p:nvSpPr>
          <p:spPr>
            <a:xfrm>
              <a:off x="5842610" y="3665810"/>
              <a:ext cx="681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1</a:t>
              </a:r>
              <a:endParaRPr/>
            </a:p>
          </p:txBody>
        </p:sp>
      </p:grpSp>
      <p:grpSp>
        <p:nvGrpSpPr>
          <p:cNvPr id="127" name="Google Shape;127;p15"/>
          <p:cNvGrpSpPr/>
          <p:nvPr/>
        </p:nvGrpSpPr>
        <p:grpSpPr>
          <a:xfrm>
            <a:off x="7524124" y="2738000"/>
            <a:ext cx="989356" cy="715622"/>
            <a:chOff x="5582625" y="3238600"/>
            <a:chExt cx="1138500" cy="823500"/>
          </a:xfrm>
        </p:grpSpPr>
        <p:sp>
          <p:nvSpPr>
            <p:cNvPr id="128" name="Google Shape;128;p15"/>
            <p:cNvSpPr/>
            <p:nvPr/>
          </p:nvSpPr>
          <p:spPr>
            <a:xfrm>
              <a:off x="5582625" y="3238600"/>
              <a:ext cx="1138500" cy="823500"/>
            </a:xfrm>
            <a:prstGeom prst="roundRect">
              <a:avLst>
                <a:gd fmla="val 16667" name="adj"/>
              </a:avLst>
            </a:prstGeom>
            <a:no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txBox="1"/>
            <p:nvPr/>
          </p:nvSpPr>
          <p:spPr>
            <a:xfrm>
              <a:off x="5811381" y="3452203"/>
              <a:ext cx="681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2</a:t>
              </a:r>
              <a:endParaRPr/>
            </a:p>
          </p:txBody>
        </p:sp>
      </p:grpSp>
      <p:grpSp>
        <p:nvGrpSpPr>
          <p:cNvPr id="130" name="Google Shape;130;p15"/>
          <p:cNvGrpSpPr/>
          <p:nvPr/>
        </p:nvGrpSpPr>
        <p:grpSpPr>
          <a:xfrm>
            <a:off x="7524126" y="4071070"/>
            <a:ext cx="989357" cy="715621"/>
            <a:chOff x="5582625" y="3238600"/>
            <a:chExt cx="1138500" cy="823500"/>
          </a:xfrm>
        </p:grpSpPr>
        <p:sp>
          <p:nvSpPr>
            <p:cNvPr id="131" name="Google Shape;131;p15"/>
            <p:cNvSpPr/>
            <p:nvPr/>
          </p:nvSpPr>
          <p:spPr>
            <a:xfrm>
              <a:off x="5582625" y="3238600"/>
              <a:ext cx="1138500" cy="823500"/>
            </a:xfrm>
            <a:prstGeom prst="roundRect">
              <a:avLst>
                <a:gd fmla="val 16667" name="adj"/>
              </a:avLst>
            </a:prstGeom>
            <a:no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txBox="1"/>
            <p:nvPr/>
          </p:nvSpPr>
          <p:spPr>
            <a:xfrm>
              <a:off x="5811381" y="3452203"/>
              <a:ext cx="681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DC 3</a:t>
              </a:r>
              <a:endParaRPr/>
            </a:p>
          </p:txBody>
        </p:sp>
      </p:grpSp>
      <p:cxnSp>
        <p:nvCxnSpPr>
          <p:cNvPr id="133" name="Google Shape;133;p15"/>
          <p:cNvCxnSpPr>
            <a:endCxn id="131" idx="1"/>
          </p:cNvCxnSpPr>
          <p:nvPr/>
        </p:nvCxnSpPr>
        <p:spPr>
          <a:xfrm>
            <a:off x="5737626" y="3199181"/>
            <a:ext cx="1786500" cy="1229700"/>
          </a:xfrm>
          <a:prstGeom prst="straightConnector1">
            <a:avLst/>
          </a:prstGeom>
          <a:noFill/>
          <a:ln cap="flat" cmpd="sng" w="9525">
            <a:solidFill>
              <a:srgbClr val="303030"/>
            </a:solidFill>
            <a:prstDash val="solid"/>
            <a:round/>
            <a:headEnd len="med" w="med" type="none"/>
            <a:tailEnd len="med" w="med" type="triangle"/>
          </a:ln>
        </p:spPr>
      </p:cxnSp>
      <p:cxnSp>
        <p:nvCxnSpPr>
          <p:cNvPr id="134" name="Google Shape;134;p15"/>
          <p:cNvCxnSpPr>
            <a:endCxn id="125" idx="1"/>
          </p:cNvCxnSpPr>
          <p:nvPr/>
        </p:nvCxnSpPr>
        <p:spPr>
          <a:xfrm flipH="1" rot="10800000">
            <a:off x="5775726" y="1762749"/>
            <a:ext cx="1748400" cy="1203600"/>
          </a:xfrm>
          <a:prstGeom prst="straightConnector1">
            <a:avLst/>
          </a:prstGeom>
          <a:noFill/>
          <a:ln cap="flat" cmpd="sng" w="9525">
            <a:solidFill>
              <a:srgbClr val="303030"/>
            </a:solidFill>
            <a:prstDash val="solid"/>
            <a:round/>
            <a:headEnd len="med" w="med" type="none"/>
            <a:tailEnd len="med" w="med" type="triangle"/>
          </a:ln>
        </p:spPr>
      </p:cxnSp>
      <p:cxnSp>
        <p:nvCxnSpPr>
          <p:cNvPr id="135" name="Google Shape;135;p15"/>
          <p:cNvCxnSpPr>
            <a:endCxn id="128" idx="1"/>
          </p:cNvCxnSpPr>
          <p:nvPr/>
        </p:nvCxnSpPr>
        <p:spPr>
          <a:xfrm flipH="1" rot="10800000">
            <a:off x="5756824" y="3095811"/>
            <a:ext cx="1767300" cy="8400"/>
          </a:xfrm>
          <a:prstGeom prst="straightConnector1">
            <a:avLst/>
          </a:prstGeom>
          <a:noFill/>
          <a:ln cap="flat" cmpd="sng" w="9525">
            <a:solidFill>
              <a:srgbClr val="303030"/>
            </a:solidFill>
            <a:prstDash val="solid"/>
            <a:round/>
            <a:headEnd len="med" w="med" type="none"/>
            <a:tailEnd len="med" w="med" type="triangle"/>
          </a:ln>
        </p:spPr>
      </p:cxnSp>
      <p:sp>
        <p:nvSpPr>
          <p:cNvPr id="136" name="Google Shape;136;p15"/>
          <p:cNvSpPr/>
          <p:nvPr/>
        </p:nvSpPr>
        <p:spPr>
          <a:xfrm flipH="1">
            <a:off x="4786925" y="488200"/>
            <a:ext cx="3324600" cy="679800"/>
          </a:xfrm>
          <a:prstGeom prst="bentArrow">
            <a:avLst>
              <a:gd fmla="val 37316" name="adj1"/>
              <a:gd fmla="val 33320" name="adj2"/>
              <a:gd fmla="val 50000" name="adj3"/>
              <a:gd fmla="val 51301"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txBox="1"/>
          <p:nvPr/>
        </p:nvSpPr>
        <p:spPr>
          <a:xfrm>
            <a:off x="-3296575" y="309350"/>
            <a:ext cx="3009000" cy="4614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Known Research Concepts</a:t>
            </a:r>
            <a:endParaRPr/>
          </a:p>
        </p:txBody>
      </p:sp>
      <p:sp>
        <p:nvSpPr>
          <p:cNvPr id="143" name="Google Shape;14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TCP as we know it can be used for shorter span of network coverage.</a:t>
            </a:r>
            <a:endParaRPr/>
          </a:p>
          <a:p>
            <a:pPr indent="-342900" lvl="0" marL="457200" rtl="0" algn="l">
              <a:spcBef>
                <a:spcPts val="0"/>
              </a:spcBef>
              <a:spcAft>
                <a:spcPts val="0"/>
              </a:spcAft>
              <a:buSzPts val="1800"/>
              <a:buChar char="-"/>
            </a:pPr>
            <a:r>
              <a:rPr lang="en"/>
              <a:t>QoS: Quality of Service can be </a:t>
            </a:r>
            <a:r>
              <a:rPr lang="en"/>
              <a:t>referred</a:t>
            </a:r>
            <a:r>
              <a:rPr lang="en"/>
              <a:t> to as the technique of managing the data traffic in order to reduce network </a:t>
            </a:r>
            <a:r>
              <a:rPr lang="en"/>
              <a:t>anomalies</a:t>
            </a:r>
            <a:r>
              <a:rPr lang="en"/>
              <a:t> such as packet loss, latency jitters etc, which could be accomplished by -</a:t>
            </a:r>
            <a:endParaRPr/>
          </a:p>
          <a:p>
            <a:pPr indent="-317500" lvl="1" marL="914400" rtl="0" algn="l">
              <a:spcBef>
                <a:spcPts val="0"/>
              </a:spcBef>
              <a:spcAft>
                <a:spcPts val="0"/>
              </a:spcAft>
              <a:buSzPts val="1400"/>
              <a:buChar char="-"/>
            </a:pPr>
            <a:r>
              <a:rPr lang="en"/>
              <a:t>Prioritizing</a:t>
            </a:r>
            <a:endParaRPr/>
          </a:p>
          <a:p>
            <a:pPr indent="-317500" lvl="1" marL="914400" rtl="0" algn="l">
              <a:spcBef>
                <a:spcPts val="0"/>
              </a:spcBef>
              <a:spcAft>
                <a:spcPts val="0"/>
              </a:spcAft>
              <a:buSzPts val="1400"/>
              <a:buChar char="-"/>
            </a:pPr>
            <a:r>
              <a:rPr lang="en"/>
              <a:t>Resource reservation</a:t>
            </a:r>
            <a:endParaRPr/>
          </a:p>
          <a:p>
            <a:pPr indent="-317500" lvl="1" marL="914400" rtl="0" algn="l">
              <a:spcBef>
                <a:spcPts val="0"/>
              </a:spcBef>
              <a:spcAft>
                <a:spcPts val="0"/>
              </a:spcAft>
              <a:buSzPts val="1400"/>
              <a:buChar char="-"/>
            </a:pPr>
            <a:r>
              <a:rPr lang="en"/>
              <a:t>And Control mechanisms</a:t>
            </a:r>
            <a:endParaRPr/>
          </a:p>
          <a:p>
            <a:pPr indent="-317500" lvl="1" marL="914400" rtl="0" algn="l">
              <a:spcBef>
                <a:spcPts val="0"/>
              </a:spcBef>
              <a:spcAft>
                <a:spcPts val="0"/>
              </a:spcAft>
              <a:buSzPts val="1400"/>
              <a:buChar char="-"/>
            </a:pPr>
            <a:r>
              <a:rPr b="1" lang="en"/>
              <a:t>The idea of admission control -&gt; when we get a new user do we accept flow or not based on if it will decrease utility.</a:t>
            </a:r>
            <a:endParaRPr b="1"/>
          </a:p>
          <a:p>
            <a:pPr indent="-317500" lvl="2" marL="1371600" rtl="0" algn="l">
              <a:spcBef>
                <a:spcPts val="0"/>
              </a:spcBef>
              <a:spcAft>
                <a:spcPts val="0"/>
              </a:spcAft>
              <a:buSzPts val="1400"/>
              <a:buChar char="-"/>
            </a:pPr>
            <a:r>
              <a:rPr lang="en"/>
              <a:t>Can't do that here. We need </a:t>
            </a:r>
            <a:r>
              <a:rPr lang="en"/>
              <a:t>guarantee</a:t>
            </a:r>
            <a:r>
              <a:rPr lang="en"/>
              <a:t> that task will be done even with 0 utility. (Flow &lt;= 0 shouldn't be possible since Constraint of x=1 exists) </a:t>
            </a:r>
            <a:endParaRPr/>
          </a:p>
          <a:p>
            <a:pPr indent="-317500" lvl="1" marL="914400" rtl="0" algn="l">
              <a:spcBef>
                <a:spcPts val="0"/>
              </a:spcBef>
              <a:spcAft>
                <a:spcPts val="0"/>
              </a:spcAft>
              <a:buSzPts val="1400"/>
              <a:buChar char="-"/>
            </a:pPr>
            <a:r>
              <a:rPr lang="en"/>
              <a:t>Instead of admission control, we can look into convex optimization to see if QoS is possible while maintaining its properties of performance isolation and objective scheduling. </a:t>
            </a:r>
            <a:endParaRPr/>
          </a:p>
        </p:txBody>
      </p:sp>
      <p:sp>
        <p:nvSpPr>
          <p:cNvPr id="144" name="Google Shape;144;p16"/>
          <p:cNvSpPr txBox="1"/>
          <p:nvPr/>
        </p:nvSpPr>
        <p:spPr>
          <a:xfrm>
            <a:off x="-3850525" y="204150"/>
            <a:ext cx="3659400" cy="47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Prior class knowledge: </a:t>
            </a:r>
            <a:r>
              <a:rPr lang="en" u="sng">
                <a:solidFill>
                  <a:schemeClr val="hlink"/>
                </a:solidFill>
                <a:hlinkClick r:id="rId3"/>
              </a:rPr>
              <a:t>https://grid.cs.gsu.edu/cao/Teaching/19SP8220/Contents/L09-QoS.pdf</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QoS, we asked whether a new task could be accepted based on admission control.</a:t>
            </a:r>
            <a:endParaRPr/>
          </a:p>
          <a:p>
            <a:pPr indent="-317500" lvl="0" marL="457200" rtl="0" algn="l">
              <a:spcBef>
                <a:spcPts val="0"/>
              </a:spcBef>
              <a:spcAft>
                <a:spcPts val="0"/>
              </a:spcAft>
              <a:buSzPts val="1400"/>
              <a:buChar char="-"/>
            </a:pPr>
            <a:r>
              <a:rPr lang="en"/>
              <a:t>This was made via priority classes providing isolation for the flows.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isolation described in the papers and for our project, we want to "mess up" the other tasks in the solution in order to accommodate this new task, but still keep it within reasonable utility.</a:t>
            </a:r>
            <a:endParaRPr/>
          </a:p>
          <a:p>
            <a:pPr indent="-317500" lvl="0" marL="457200" rtl="0" algn="l">
              <a:spcBef>
                <a:spcPts val="0"/>
              </a:spcBef>
              <a:spcAft>
                <a:spcPts val="0"/>
              </a:spcAft>
              <a:buSzPts val="1400"/>
              <a:buChar char="-"/>
            </a:pPr>
            <a:r>
              <a:rPr lang="en"/>
              <a:t>This will be made via understanding convex optimization functions that will help in an LP problem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solidFill>
                  <a:srgbClr val="000000"/>
                </a:solidFill>
              </a:rPr>
              <a:t>We tried different ways of examining our problem and finding useful mathematical tools to provide a solution. </a:t>
            </a:r>
            <a:endParaRPr>
              <a:solidFill>
                <a:srgbClr val="000000"/>
              </a:solidFill>
            </a:endParaRPr>
          </a:p>
          <a:p>
            <a:pPr indent="-342900" lvl="0" marL="457200" marR="0" rtl="0" algn="l">
              <a:lnSpc>
                <a:spcPct val="112000"/>
              </a:lnSpc>
              <a:spcBef>
                <a:spcPts val="0"/>
              </a:spcBef>
              <a:spcAft>
                <a:spcPts val="0"/>
              </a:spcAft>
              <a:buSzPts val="1800"/>
              <a:buChar char="-"/>
            </a:pPr>
            <a:r>
              <a:rPr lang="en"/>
              <a:t>Optimization problems are made up of three things: the </a:t>
            </a:r>
            <a:r>
              <a:rPr i="1" lang="en"/>
              <a:t>objective function, inequality constraints, and equality constraints.</a:t>
            </a:r>
            <a:endParaRPr/>
          </a:p>
          <a:p>
            <a:pPr indent="-342900" lvl="0" marL="457200" marR="0" rtl="0" algn="l">
              <a:lnSpc>
                <a:spcPct val="112000"/>
              </a:lnSpc>
              <a:spcBef>
                <a:spcPts val="0"/>
              </a:spcBef>
              <a:spcAft>
                <a:spcPts val="0"/>
              </a:spcAft>
              <a:buSzPts val="1800"/>
              <a:buChar char="-"/>
            </a:pPr>
            <a:r>
              <a:rPr lang="en"/>
              <a:t>Convex optimization gives some guarantees of finding an optimal solution. </a:t>
            </a:r>
            <a:endParaRPr/>
          </a:p>
          <a:p>
            <a:pPr indent="-317500" lvl="1" marL="914400" marR="0" rtl="0" algn="l">
              <a:lnSpc>
                <a:spcPct val="112000"/>
              </a:lnSpc>
              <a:spcBef>
                <a:spcPts val="0"/>
              </a:spcBef>
              <a:spcAft>
                <a:spcPts val="0"/>
              </a:spcAft>
              <a:buSzPts val="1400"/>
              <a:buChar char="-"/>
            </a:pPr>
            <a:r>
              <a:rPr lang="en"/>
              <a:t>But we need to find a region around this optimal solution that still satisfies constraints to a certain degree.</a:t>
            </a:r>
            <a:endParaRPr/>
          </a:p>
          <a:p>
            <a:pPr indent="-342900" lvl="0" marL="457200" marR="0" rtl="0" algn="l">
              <a:lnSpc>
                <a:spcPct val="112000"/>
              </a:lnSpc>
              <a:spcBef>
                <a:spcPts val="0"/>
              </a:spcBef>
              <a:spcAft>
                <a:spcPts val="0"/>
              </a:spcAft>
              <a:buSzPts val="1800"/>
              <a:buChar char="-"/>
            </a:pPr>
            <a:r>
              <a:rPr lang="en"/>
              <a:t>We now look at several topics that we discovered on our way to find a better understanding of the problem...</a:t>
            </a:r>
            <a:endParaRPr/>
          </a:p>
        </p:txBody>
      </p:sp>
      <p:sp>
        <p:nvSpPr>
          <p:cNvPr id="150" name="Google Shape;15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Convex Optimization </a:t>
            </a:r>
            <a:endParaRPr/>
          </a:p>
        </p:txBody>
      </p:sp>
      <p:sp>
        <p:nvSpPr>
          <p:cNvPr id="151" name="Google Shape;151;p17"/>
          <p:cNvSpPr txBox="1"/>
          <p:nvPr/>
        </p:nvSpPr>
        <p:spPr>
          <a:xfrm>
            <a:off x="-2661200" y="736950"/>
            <a:ext cx="2520900" cy="3793500"/>
          </a:xfrm>
          <a:prstGeom prst="rect">
            <a:avLst/>
          </a:prstGeom>
          <a:noFill/>
          <a:ln>
            <a:noFill/>
          </a:ln>
        </p:spPr>
        <p:txBody>
          <a:bodyPr anchorCtr="0" anchor="t" bIns="91425" lIns="91425" spcFirstLastPara="1" rIns="91425" wrap="square" tIns="91425">
            <a:noAutofit/>
          </a:bodyPr>
          <a:lstStyle/>
          <a:p>
            <a:pPr indent="0" lvl="0" marL="0" rtl="0" algn="l">
              <a:lnSpc>
                <a:spcPct val="112000"/>
              </a:lnSpc>
              <a:spcBef>
                <a:spcPts val="0"/>
              </a:spcBef>
              <a:spcAft>
                <a:spcPts val="0"/>
              </a:spcAft>
              <a:buNone/>
            </a:pPr>
            <a:r>
              <a:rPr lang="en" sz="800">
                <a:solidFill>
                  <a:srgbClr val="303036"/>
                </a:solidFill>
              </a:rPr>
              <a:t>Convex Optimization Problems</a:t>
            </a:r>
            <a:endParaRPr sz="800">
              <a:solidFill>
                <a:srgbClr val="303036"/>
              </a:solidFill>
            </a:endParaRPr>
          </a:p>
          <a:p>
            <a:pPr indent="-279400" lvl="0" marL="457200" rtl="0" algn="l">
              <a:lnSpc>
                <a:spcPct val="112000"/>
              </a:lnSpc>
              <a:spcBef>
                <a:spcPts val="500"/>
              </a:spcBef>
              <a:spcAft>
                <a:spcPts val="0"/>
              </a:spcAft>
              <a:buClr>
                <a:srgbClr val="303036"/>
              </a:buClr>
              <a:buSzPts val="800"/>
              <a:buChar char="-"/>
            </a:pPr>
            <a:r>
              <a:rPr lang="en" sz="800">
                <a:solidFill>
                  <a:srgbClr val="303036"/>
                </a:solidFill>
              </a:rPr>
              <a:t>Overview: </a:t>
            </a:r>
            <a:r>
              <a:rPr lang="en" sz="800" u="sng">
                <a:solidFill>
                  <a:schemeClr val="accent5"/>
                </a:solidFill>
                <a:hlinkClick r:id="rId3"/>
              </a:rPr>
              <a:t>https://www.cs.ubc.ca/labs/lci/mlrg/slides/non_convex_optimization.pdf</a:t>
            </a:r>
            <a:r>
              <a:rPr lang="en" sz="800">
                <a:solidFill>
                  <a:srgbClr val="303036"/>
                </a:solidFill>
              </a:rPr>
              <a:t> </a:t>
            </a:r>
            <a:endParaRPr sz="800">
              <a:solidFill>
                <a:srgbClr val="303036"/>
              </a:solidFill>
            </a:endParaRPr>
          </a:p>
          <a:p>
            <a:pPr indent="-279400" lvl="0" marL="457200" rtl="0" algn="l">
              <a:lnSpc>
                <a:spcPct val="112000"/>
              </a:lnSpc>
              <a:spcBef>
                <a:spcPts val="0"/>
              </a:spcBef>
              <a:spcAft>
                <a:spcPts val="0"/>
              </a:spcAft>
              <a:buClr>
                <a:srgbClr val="303036"/>
              </a:buClr>
              <a:buSzPts val="800"/>
              <a:buChar char="-"/>
            </a:pPr>
            <a:r>
              <a:rPr lang="en" sz="800">
                <a:solidFill>
                  <a:srgbClr val="303036"/>
                </a:solidFill>
              </a:rPr>
              <a:t>Other ideas in Convex Optimization</a:t>
            </a:r>
            <a:endParaRPr sz="800">
              <a:solidFill>
                <a:srgbClr val="303036"/>
              </a:solidFill>
            </a:endParaRPr>
          </a:p>
          <a:p>
            <a:pPr indent="-279400" lvl="0" marL="457200" rtl="0" algn="l">
              <a:lnSpc>
                <a:spcPct val="112000"/>
              </a:lnSpc>
              <a:spcBef>
                <a:spcPts val="0"/>
              </a:spcBef>
              <a:spcAft>
                <a:spcPts val="0"/>
              </a:spcAft>
              <a:buClr>
                <a:srgbClr val="303036"/>
              </a:buClr>
              <a:buSzPts val="800"/>
              <a:buChar char="-"/>
            </a:pPr>
            <a:r>
              <a:rPr lang="en" sz="800" u="sng">
                <a:solidFill>
                  <a:schemeClr val="accent5"/>
                </a:solidFill>
                <a:hlinkClick r:id="rId4"/>
              </a:rPr>
              <a:t>https://en.wikipedia.org/wiki/Penalty_method</a:t>
            </a:r>
            <a:r>
              <a:rPr lang="en" sz="800">
                <a:solidFill>
                  <a:srgbClr val="303036"/>
                </a:solidFill>
              </a:rPr>
              <a:t>  </a:t>
            </a:r>
            <a:endParaRPr sz="800">
              <a:solidFill>
                <a:srgbClr val="303036"/>
              </a:solidFill>
            </a:endParaRPr>
          </a:p>
          <a:p>
            <a:pPr indent="-279400" lvl="0" marL="457200" rtl="0" algn="l">
              <a:lnSpc>
                <a:spcPct val="112000"/>
              </a:lnSpc>
              <a:spcBef>
                <a:spcPts val="0"/>
              </a:spcBef>
              <a:spcAft>
                <a:spcPts val="0"/>
              </a:spcAft>
              <a:buClr>
                <a:srgbClr val="303036"/>
              </a:buClr>
              <a:buSzPts val="800"/>
              <a:buChar char="-"/>
            </a:pPr>
            <a:r>
              <a:rPr lang="en" sz="800" u="sng">
                <a:solidFill>
                  <a:schemeClr val="accent5"/>
                </a:solidFill>
                <a:hlinkClick r:id="rId5"/>
              </a:rPr>
              <a:t>https://en.wikipedia.org/wiki/Gradient_descent</a:t>
            </a:r>
            <a:r>
              <a:rPr lang="en" sz="800">
                <a:solidFill>
                  <a:srgbClr val="303036"/>
                </a:solidFill>
              </a:rPr>
              <a:t> </a:t>
            </a:r>
            <a:endParaRPr sz="800">
              <a:solidFill>
                <a:srgbClr val="303036"/>
              </a:solidFill>
            </a:endParaRPr>
          </a:p>
          <a:p>
            <a:pPr indent="-279400" lvl="0" marL="457200" rtl="0" algn="l">
              <a:lnSpc>
                <a:spcPct val="112000"/>
              </a:lnSpc>
              <a:spcBef>
                <a:spcPts val="0"/>
              </a:spcBef>
              <a:spcAft>
                <a:spcPts val="0"/>
              </a:spcAft>
              <a:buClr>
                <a:srgbClr val="303036"/>
              </a:buClr>
              <a:buSzPts val="800"/>
              <a:buChar char="-"/>
            </a:pPr>
            <a:r>
              <a:rPr lang="en" sz="800" u="sng">
                <a:solidFill>
                  <a:schemeClr val="accent5"/>
                </a:solidFill>
                <a:hlinkClick r:id="rId6"/>
              </a:rPr>
              <a:t>https://en.wikipedia.org/wiki/Lagrange_multiplier</a:t>
            </a:r>
            <a:r>
              <a:rPr lang="en" sz="800">
                <a:solidFill>
                  <a:srgbClr val="303036"/>
                </a:solidFill>
              </a:rPr>
              <a:t> guarantees a optimal solution somewhere along feasible region.</a:t>
            </a:r>
            <a:endParaRPr sz="800">
              <a:solidFill>
                <a:srgbClr val="303036"/>
              </a:solidFill>
            </a:endParaRPr>
          </a:p>
          <a:p>
            <a:pPr indent="-279400" lvl="0" marL="457200" rtl="0" algn="l">
              <a:lnSpc>
                <a:spcPct val="112000"/>
              </a:lnSpc>
              <a:spcBef>
                <a:spcPts val="0"/>
              </a:spcBef>
              <a:spcAft>
                <a:spcPts val="0"/>
              </a:spcAft>
              <a:buClr>
                <a:srgbClr val="303036"/>
              </a:buClr>
              <a:buSzPts val="800"/>
              <a:buChar char="-"/>
            </a:pPr>
            <a:r>
              <a:rPr lang="en" sz="800" u="sng">
                <a:solidFill>
                  <a:schemeClr val="accent5"/>
                </a:solidFill>
                <a:hlinkClick r:id="rId7"/>
              </a:rPr>
              <a:t>https://en.wikipedia.org/wiki/Simplex_algorithm</a:t>
            </a:r>
            <a:r>
              <a:rPr lang="en" sz="800">
                <a:solidFill>
                  <a:srgbClr val="303036"/>
                </a:solidFill>
              </a:rPr>
              <a:t> </a:t>
            </a:r>
            <a:endParaRPr sz="800">
              <a:solidFill>
                <a:srgbClr val="303036"/>
              </a:solidFill>
            </a:endParaRPr>
          </a:p>
          <a:p>
            <a:pPr indent="0" lvl="0" marL="0" rtl="0" algn="l">
              <a:lnSpc>
                <a:spcPct val="112000"/>
              </a:lnSpc>
              <a:spcBef>
                <a:spcPts val="500"/>
              </a:spcBef>
              <a:spcAft>
                <a:spcPts val="0"/>
              </a:spcAft>
              <a:buNone/>
            </a:pPr>
            <a:r>
              <a:rPr lang="en" sz="800">
                <a:solidFill>
                  <a:srgbClr val="303036"/>
                </a:solidFill>
              </a:rPr>
              <a:t>Emphasis should be on the feasible region, the idea of the Dominant Set Problem/Convex Hull for optimal functions, and the idea that all of these concepts can help build a solution that might not pick the only optimal solution but one closests for utility considerations. </a:t>
            </a:r>
            <a:endParaRPr sz="800">
              <a:solidFill>
                <a:srgbClr val="303036"/>
              </a:solidFill>
            </a:endParaRPr>
          </a:p>
          <a:p>
            <a:pPr indent="0" lvl="0" marL="0" rtl="0" algn="l">
              <a:spcBef>
                <a:spcPts val="500"/>
              </a:spcBef>
              <a:spcAft>
                <a:spcPts val="0"/>
              </a:spcAft>
              <a:buNone/>
            </a:pPr>
            <a:r>
              <a:rPr lang="en" sz="800"/>
              <a:t>We tried different ways of </a:t>
            </a:r>
            <a:r>
              <a:rPr lang="en" sz="800"/>
              <a:t>examining</a:t>
            </a:r>
            <a:r>
              <a:rPr lang="en" sz="800"/>
              <a:t> our problem and finding useful </a:t>
            </a:r>
            <a:r>
              <a:rPr lang="en" sz="800"/>
              <a:t>mathematical</a:t>
            </a:r>
            <a:r>
              <a:rPr lang="en" sz="800"/>
              <a:t> tools to </a:t>
            </a:r>
            <a:r>
              <a:rPr lang="en" sz="800"/>
              <a:t>provide</a:t>
            </a:r>
            <a:r>
              <a:rPr lang="en" sz="800"/>
              <a:t> a </a:t>
            </a:r>
            <a:r>
              <a:rPr lang="en" sz="800"/>
              <a:t>solution</a:t>
            </a:r>
            <a:r>
              <a:rPr lang="en" sz="800"/>
              <a: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In a </a:t>
            </a:r>
            <a:r>
              <a:rPr lang="en" sz="800"/>
              <a:t>guaranteed</a:t>
            </a:r>
            <a:r>
              <a:rPr lang="en" sz="800"/>
              <a:t> space where a feasible region exists, these concepts help find ways to the optimal solution.</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p:txBody>
      </p:sp>
      <p:sp>
        <p:nvSpPr>
          <p:cNvPr id="152" name="Google Shape;152;p17"/>
          <p:cNvSpPr/>
          <p:nvPr/>
        </p:nvSpPr>
        <p:spPr>
          <a:xfrm>
            <a:off x="8116275" y="4590625"/>
            <a:ext cx="78300" cy="78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7469700" y="3789400"/>
            <a:ext cx="1362600" cy="1180500"/>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7685725" y="4216625"/>
            <a:ext cx="78300" cy="78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7"/>
          <p:cNvCxnSpPr>
            <a:stCxn id="154" idx="5"/>
            <a:endCxn id="152" idx="5"/>
          </p:cNvCxnSpPr>
          <p:nvPr/>
        </p:nvCxnSpPr>
        <p:spPr>
          <a:xfrm>
            <a:off x="7752558" y="4283458"/>
            <a:ext cx="430500" cy="37410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17"/>
          <p:cNvSpPr/>
          <p:nvPr/>
        </p:nvSpPr>
        <p:spPr>
          <a:xfrm>
            <a:off x="8390325" y="3982300"/>
            <a:ext cx="78300" cy="78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8468625" y="3869541"/>
            <a:ext cx="363675" cy="552525"/>
          </a:xfrm>
          <a:custGeom>
            <a:rect b="b" l="l" r="r" t="t"/>
            <a:pathLst>
              <a:path extrusionOk="0" h="22101" w="14547">
                <a:moveTo>
                  <a:pt x="0" y="6260"/>
                </a:moveTo>
                <a:cubicBezTo>
                  <a:pt x="2389" y="5317"/>
                  <a:pt x="12981" y="-2037"/>
                  <a:pt x="14332" y="603"/>
                </a:cubicBezTo>
                <a:cubicBezTo>
                  <a:pt x="15684" y="3243"/>
                  <a:pt x="9146" y="18518"/>
                  <a:pt x="8109" y="22101"/>
                </a:cubicBezTo>
              </a:path>
            </a:pathLst>
          </a:custGeom>
          <a:noFill/>
          <a:ln cap="flat" cmpd="sng" w="9525">
            <a:solidFill>
              <a:schemeClr val="dk2"/>
            </a:solidFill>
            <a:prstDash val="solid"/>
            <a:round/>
            <a:headEnd len="med" w="med" type="none"/>
            <a:tailEnd len="med" w="med" type="none"/>
          </a:ln>
        </p:spPr>
      </p:sp>
      <p:sp>
        <p:nvSpPr>
          <p:cNvPr id="158" name="Google Shape;158;p17"/>
          <p:cNvSpPr/>
          <p:nvPr/>
        </p:nvSpPr>
        <p:spPr>
          <a:xfrm>
            <a:off x="8611313" y="4422075"/>
            <a:ext cx="78300" cy="78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 (Krishangee)</a:t>
            </a:r>
            <a:endParaRPr/>
          </a:p>
        </p:txBody>
      </p:sp>
      <p:sp>
        <p:nvSpPr>
          <p:cNvPr id="164" name="Google Shape;16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500"/>
              </a:spcAft>
              <a:buNone/>
            </a:pPr>
            <a:r>
              <a:t/>
            </a:r>
            <a:endParaRPr/>
          </a:p>
        </p:txBody>
      </p:sp>
      <p:pic>
        <p:nvPicPr>
          <p:cNvPr id="165" name="Google Shape;165;p18"/>
          <p:cNvPicPr preferRelativeResize="0"/>
          <p:nvPr/>
        </p:nvPicPr>
        <p:blipFill>
          <a:blip r:embed="rId3">
            <a:alphaModFix/>
          </a:blip>
          <a:stretch>
            <a:fillRect/>
          </a:stretch>
        </p:blipFill>
        <p:spPr>
          <a:xfrm>
            <a:off x="0" y="0"/>
            <a:ext cx="9034374" cy="5143499"/>
          </a:xfrm>
          <a:prstGeom prst="rect">
            <a:avLst/>
          </a:prstGeom>
          <a:noFill/>
          <a:ln>
            <a:noFill/>
          </a:ln>
        </p:spPr>
      </p:pic>
      <p:sp>
        <p:nvSpPr>
          <p:cNvPr id="166" name="Google Shape;166;p18"/>
          <p:cNvSpPr txBox="1"/>
          <p:nvPr/>
        </p:nvSpPr>
        <p:spPr>
          <a:xfrm>
            <a:off x="-3494750" y="34900"/>
            <a:ext cx="3273300" cy="47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We looked at gradient descent one of the ways to find an optimal solution.</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Gradient Descent is iteratively "stepping" towards the optimal solution. </a:t>
            </a:r>
            <a:endParaRPr sz="1000"/>
          </a:p>
          <a:p>
            <a:pPr indent="-292100" lvl="0" marL="457200" rtl="0" algn="l">
              <a:spcBef>
                <a:spcPts val="0"/>
              </a:spcBef>
              <a:spcAft>
                <a:spcPts val="0"/>
              </a:spcAft>
              <a:buSzPts val="1000"/>
              <a:buChar char="-"/>
            </a:pPr>
            <a:r>
              <a:rPr lang="en" sz="1000"/>
              <a:t>For example, we can try to find a minimum of a function by taking the derivative of it. </a:t>
            </a:r>
            <a:endParaRPr sz="1000"/>
          </a:p>
          <a:p>
            <a:pPr indent="-292100" lvl="0" marL="457200" rtl="0" algn="l">
              <a:spcBef>
                <a:spcPts val="0"/>
              </a:spcBef>
              <a:spcAft>
                <a:spcPts val="0"/>
              </a:spcAft>
              <a:buSzPts val="1000"/>
              <a:buChar char="-"/>
            </a:pPr>
            <a:r>
              <a:rPr lang="en" sz="1000"/>
              <a:t>To perform gradient descent,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It wont work out due to the following reasons::-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arenR"/>
            </a:pPr>
            <a:r>
              <a:rPr lang="en" sz="1000"/>
              <a:t>Gradient descent tries to find the optimal solution, but we're trying to find a space around the optimal such that our constraints are still </a:t>
            </a:r>
            <a:r>
              <a:rPr lang="en" sz="1000"/>
              <a:t>satisfied</a:t>
            </a:r>
            <a:r>
              <a:rPr lang="en" sz="1000"/>
              <a:t>. </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E.g.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Imagine a circle where the center is the 	optimal solution. Gradient descent is starting from the edge of the circle and working towards the inner in the form of line segments. You will eventually find the center.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However, we wish to find a suboptimal solution yet binded by our constraints aka a circle within a circle. </a:t>
            </a:r>
            <a:r>
              <a:rPr b="1" lang="en" sz="1000"/>
              <a:t>Gradient Descent does not provide this, but it helped us understand a way of finding a solution for our paper.</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p:nvPr/>
        </p:nvSpPr>
        <p:spPr>
          <a:xfrm>
            <a:off x="2675275" y="103525"/>
            <a:ext cx="4655700" cy="46557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4916725" y="2344975"/>
            <a:ext cx="172800" cy="17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19"/>
          <p:cNvCxnSpPr>
            <a:stCxn id="171" idx="4"/>
          </p:cNvCxnSpPr>
          <p:nvPr/>
        </p:nvCxnSpPr>
        <p:spPr>
          <a:xfrm rot="10800000">
            <a:off x="4505125" y="4212625"/>
            <a:ext cx="498000" cy="5466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19"/>
          <p:cNvCxnSpPr/>
          <p:nvPr/>
        </p:nvCxnSpPr>
        <p:spPr>
          <a:xfrm flipH="1" rot="10800000">
            <a:off x="4515300" y="3806200"/>
            <a:ext cx="274500" cy="4167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19"/>
          <p:cNvCxnSpPr/>
          <p:nvPr/>
        </p:nvCxnSpPr>
        <p:spPr>
          <a:xfrm rot="10800000">
            <a:off x="4627125" y="3236725"/>
            <a:ext cx="172800" cy="5694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19"/>
          <p:cNvCxnSpPr/>
          <p:nvPr/>
        </p:nvCxnSpPr>
        <p:spPr>
          <a:xfrm flipH="1" rot="10800000">
            <a:off x="4647450" y="2779550"/>
            <a:ext cx="122100" cy="4980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9"/>
          <p:cNvCxnSpPr>
            <a:endCxn id="172" idx="3"/>
          </p:cNvCxnSpPr>
          <p:nvPr/>
        </p:nvCxnSpPr>
        <p:spPr>
          <a:xfrm flipH="1" rot="10800000">
            <a:off x="4769531" y="2492469"/>
            <a:ext cx="172500" cy="3378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19"/>
          <p:cNvSpPr txBox="1"/>
          <p:nvPr/>
        </p:nvSpPr>
        <p:spPr>
          <a:xfrm>
            <a:off x="-3809850" y="258525"/>
            <a:ext cx="3547500" cy="48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We looked at gradient descent one of the ways to find an optimal solution.</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Gradient Descent is iteratively "stepping" towards the optimal solution. </a:t>
            </a:r>
            <a:endParaRPr sz="1000"/>
          </a:p>
          <a:p>
            <a:pPr indent="-292100" lvl="0" marL="457200" rtl="0" algn="l">
              <a:spcBef>
                <a:spcPts val="0"/>
              </a:spcBef>
              <a:spcAft>
                <a:spcPts val="0"/>
              </a:spcAft>
              <a:buSzPts val="1000"/>
              <a:buChar char="-"/>
            </a:pPr>
            <a:r>
              <a:rPr lang="en" sz="1000"/>
              <a:t>For example, we can try to find a minimum of a function by taking the derivative of it. </a:t>
            </a:r>
            <a:endParaRPr sz="1000"/>
          </a:p>
          <a:p>
            <a:pPr indent="-292100" lvl="0" marL="457200" rtl="0" algn="l">
              <a:spcBef>
                <a:spcPts val="0"/>
              </a:spcBef>
              <a:spcAft>
                <a:spcPts val="0"/>
              </a:spcAft>
              <a:buSzPts val="1000"/>
              <a:buChar char="-"/>
            </a:pPr>
            <a:r>
              <a:rPr lang="en" sz="1000"/>
              <a:t>To perform gradient descent,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It wont work out due to the following reasons::-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arenR"/>
            </a:pPr>
            <a:r>
              <a:rPr lang="en" sz="1000"/>
              <a:t>Gradient descent tries to find the optimal solution, but we're trying to find a space around the optimal such that our constraints are still satisfied. </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E.g.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Imagine a circle where the center is the 	optimal solution. Gradient descent is starting from the edge of the circle and working towards the inner in the form of line segments. You will eventually find the center.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However, we wish to find a suboptimal solution yet binded by our constraints aka a circle within a circle. </a:t>
            </a:r>
            <a:r>
              <a:rPr b="1" lang="en" sz="1000"/>
              <a:t>Gradient Descent does not provide this, but it helped us understand a way of finding a solution for our paper.</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0"/>
          <p:cNvSpPr/>
          <p:nvPr/>
        </p:nvSpPr>
        <p:spPr>
          <a:xfrm>
            <a:off x="4510075" y="1938325"/>
            <a:ext cx="986100" cy="986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2675275" y="103525"/>
            <a:ext cx="4655700" cy="46557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4916725" y="2344975"/>
            <a:ext cx="172800" cy="1728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0"/>
          <p:cNvCxnSpPr>
            <a:stCxn id="184" idx="4"/>
          </p:cNvCxnSpPr>
          <p:nvPr/>
        </p:nvCxnSpPr>
        <p:spPr>
          <a:xfrm rot="10800000">
            <a:off x="4505125" y="4212625"/>
            <a:ext cx="498000" cy="5466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0"/>
          <p:cNvCxnSpPr/>
          <p:nvPr/>
        </p:nvCxnSpPr>
        <p:spPr>
          <a:xfrm flipH="1" rot="10800000">
            <a:off x="4515300" y="3806200"/>
            <a:ext cx="274500" cy="4167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0"/>
          <p:cNvCxnSpPr/>
          <p:nvPr/>
        </p:nvCxnSpPr>
        <p:spPr>
          <a:xfrm rot="10800000">
            <a:off x="4627125" y="3236725"/>
            <a:ext cx="172800" cy="5694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0"/>
          <p:cNvCxnSpPr/>
          <p:nvPr/>
        </p:nvCxnSpPr>
        <p:spPr>
          <a:xfrm flipH="1" rot="10800000">
            <a:off x="4647450" y="2779550"/>
            <a:ext cx="122100" cy="4980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0"/>
          <p:cNvCxnSpPr>
            <a:endCxn id="185" idx="3"/>
          </p:cNvCxnSpPr>
          <p:nvPr/>
        </p:nvCxnSpPr>
        <p:spPr>
          <a:xfrm flipH="1" rot="10800000">
            <a:off x="4769531" y="2492469"/>
            <a:ext cx="172500" cy="337800"/>
          </a:xfrm>
          <a:prstGeom prst="straightConnector1">
            <a:avLst/>
          </a:prstGeom>
          <a:noFill/>
          <a:ln cap="flat" cmpd="sng" w="9525">
            <a:solidFill>
              <a:schemeClr val="dk2"/>
            </a:solidFill>
            <a:prstDash val="solid"/>
            <a:round/>
            <a:headEnd len="med" w="med" type="none"/>
            <a:tailEnd len="med" w="med" type="triangle"/>
          </a:ln>
        </p:spPr>
      </p:cxnSp>
      <p:sp>
        <p:nvSpPr>
          <p:cNvPr id="191" name="Google Shape;191;p20"/>
          <p:cNvSpPr txBox="1"/>
          <p:nvPr/>
        </p:nvSpPr>
        <p:spPr>
          <a:xfrm>
            <a:off x="-3273125" y="38400"/>
            <a:ext cx="3000000" cy="50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We looked at gradient descent one of the ways to find an optimal solution.</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Gradient Descent is iteratively "stepping" towards the optimal solution. </a:t>
            </a:r>
            <a:endParaRPr sz="1000"/>
          </a:p>
          <a:p>
            <a:pPr indent="-292100" lvl="0" marL="457200" rtl="0" algn="l">
              <a:spcBef>
                <a:spcPts val="0"/>
              </a:spcBef>
              <a:spcAft>
                <a:spcPts val="0"/>
              </a:spcAft>
              <a:buSzPts val="1000"/>
              <a:buChar char="-"/>
            </a:pPr>
            <a:r>
              <a:rPr lang="en" sz="1000"/>
              <a:t>For example, we can try to find a minimum of a function by taking the derivative of it. </a:t>
            </a:r>
            <a:endParaRPr sz="1000"/>
          </a:p>
          <a:p>
            <a:pPr indent="-292100" lvl="0" marL="457200" rtl="0" algn="l">
              <a:spcBef>
                <a:spcPts val="0"/>
              </a:spcBef>
              <a:spcAft>
                <a:spcPts val="0"/>
              </a:spcAft>
              <a:buSzPts val="1000"/>
              <a:buChar char="-"/>
            </a:pPr>
            <a:r>
              <a:rPr lang="en" sz="1000"/>
              <a:t>To perform gradient descent,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It wont work out due to the following reasons::-</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arenR"/>
            </a:pPr>
            <a:r>
              <a:rPr lang="en" sz="1000"/>
              <a:t>Gradient descent tries to find the optimal solution, but we're trying to find a space around the optimal such that our constraints are still satisfied. </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E.g.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Imagine a circle where the center is the 	optimal solution. Gradient descent is starting from the edge of the circle and working towards the inner in the form of line segments. You will eventually find the center.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However, we wish to find a suboptimal solution yet binded by our constraints aka a circle within a circle. </a:t>
            </a:r>
            <a:r>
              <a:rPr b="1" lang="en" sz="1000"/>
              <a:t>Gradient Descent does not provide this, but it helped us understand a way of finding a solution for our paper.</a:t>
            </a:r>
            <a:endParaRPr b="1"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Penalty Method</a:t>
            </a:r>
            <a:endParaRPr/>
          </a:p>
        </p:txBody>
      </p:sp>
      <p:sp>
        <p:nvSpPr>
          <p:cNvPr id="197" name="Google Shape;19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It’s the simple method of solving constrained optimisation by replacing it with series of unconstrained problems, which could be done by adding an </a:t>
            </a:r>
            <a:r>
              <a:rPr b="1" lang="en"/>
              <a:t>Penalty function</a:t>
            </a:r>
            <a:r>
              <a:rPr lang="en"/>
              <a:t>.</a:t>
            </a:r>
            <a:endParaRPr/>
          </a:p>
          <a:p>
            <a:pPr indent="-342900" lvl="0" marL="457200" rtl="0" algn="l">
              <a:spcBef>
                <a:spcPts val="0"/>
              </a:spcBef>
              <a:spcAft>
                <a:spcPts val="0"/>
              </a:spcAft>
              <a:buSzPts val="1800"/>
              <a:buChar char="●"/>
            </a:pPr>
            <a:r>
              <a:rPr lang="en"/>
              <a:t>The goal of penalty functions is to convert constrained problems into unconstrained problems by introducing an artificial penalty for violating the constraint.</a:t>
            </a:r>
            <a:endParaRPr/>
          </a:p>
          <a:p>
            <a:pPr indent="0" lvl="0" marL="457200" rtl="0" algn="l">
              <a:spcBef>
                <a:spcPts val="500"/>
              </a:spcBef>
              <a:spcAft>
                <a:spcPts val="500"/>
              </a:spcAft>
              <a:buNone/>
            </a:pPr>
            <a:r>
              <a:t/>
            </a:r>
            <a:endParaRPr/>
          </a:p>
        </p:txBody>
      </p:sp>
      <p:sp>
        <p:nvSpPr>
          <p:cNvPr id="198" name="Google Shape;198;p21"/>
          <p:cNvSpPr txBox="1"/>
          <p:nvPr/>
        </p:nvSpPr>
        <p:spPr>
          <a:xfrm>
            <a:off x="-3062775" y="199250"/>
            <a:ext cx="2866500" cy="44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Penalty functions allow you to violate constraints within a </a:t>
            </a:r>
            <a:r>
              <a:rPr lang="en"/>
              <a:t>coefficient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Barrier method allows you to do it by threshold.</a:t>
            </a:r>
            <a:endParaRPr/>
          </a:p>
          <a:p>
            <a:pPr indent="-317500" lvl="0" marL="457200" rtl="0" algn="l">
              <a:spcBef>
                <a:spcPts val="0"/>
              </a:spcBef>
              <a:spcAft>
                <a:spcPts val="0"/>
              </a:spcAft>
              <a:buSzPts val="1400"/>
              <a:buChar char="-"/>
            </a:pPr>
            <a:r>
              <a:rPr lang="en"/>
              <a:t>Can scale gracefully with constraints rather than applying it generally to an objective function or its inequality or equality.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Hey @wasfi I can’t find anything good to write about barrier fn also the stuff that i wrote about penalty method , is it enough?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the minimum</a:t>
            </a:r>
            <a:endParaRPr/>
          </a:p>
        </p:txBody>
      </p:sp>
      <p:sp>
        <p:nvSpPr>
          <p:cNvPr id="199" name="Google Shape;199;p21"/>
          <p:cNvSpPr txBox="1"/>
          <p:nvPr/>
        </p:nvSpPr>
        <p:spPr>
          <a:xfrm>
            <a:off x="2124250" y="3328350"/>
            <a:ext cx="1362300" cy="620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Cambria Math"/>
                <a:ea typeface="Cambria Math"/>
                <a:cs typeface="Cambria Math"/>
                <a:sym typeface="Cambria Math"/>
              </a:rPr>
              <a:t>m</a:t>
            </a:r>
            <a:r>
              <a:rPr lang="en" sz="2000">
                <a:latin typeface="Cambria Math"/>
                <a:ea typeface="Cambria Math"/>
                <a:cs typeface="Cambria Math"/>
                <a:sym typeface="Cambria Math"/>
              </a:rPr>
              <a:t>in f(x)</a:t>
            </a:r>
            <a:endParaRPr sz="2000">
              <a:latin typeface="Cambria Math"/>
              <a:ea typeface="Cambria Math"/>
              <a:cs typeface="Cambria Math"/>
              <a:sym typeface="Cambria Math"/>
            </a:endParaRPr>
          </a:p>
        </p:txBody>
      </p:sp>
      <p:cxnSp>
        <p:nvCxnSpPr>
          <p:cNvPr id="200" name="Google Shape;200;p21"/>
          <p:cNvCxnSpPr>
            <a:stCxn id="199" idx="3"/>
          </p:cNvCxnSpPr>
          <p:nvPr/>
        </p:nvCxnSpPr>
        <p:spPr>
          <a:xfrm>
            <a:off x="3486550" y="3638400"/>
            <a:ext cx="1362300" cy="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1"/>
          <p:cNvSpPr txBox="1"/>
          <p:nvPr/>
        </p:nvSpPr>
        <p:spPr>
          <a:xfrm>
            <a:off x="4848850" y="3328350"/>
            <a:ext cx="2388600" cy="620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Cambria Math"/>
              <a:ea typeface="Cambria Math"/>
              <a:cs typeface="Cambria Math"/>
              <a:sym typeface="Cambria Math"/>
            </a:endParaRPr>
          </a:p>
          <a:p>
            <a:pPr indent="0" lvl="0" marL="0" rtl="0" algn="ctr">
              <a:spcBef>
                <a:spcPts val="0"/>
              </a:spcBef>
              <a:spcAft>
                <a:spcPts val="0"/>
              </a:spcAft>
              <a:buNone/>
            </a:pPr>
            <a:r>
              <a:rPr lang="en" sz="2000">
                <a:latin typeface="Cambria Math"/>
                <a:ea typeface="Cambria Math"/>
                <a:cs typeface="Cambria Math"/>
                <a:sym typeface="Cambria Math"/>
              </a:rPr>
              <a:t>min f(x) + σ g*		 </a:t>
            </a:r>
            <a:endParaRPr sz="2000">
              <a:latin typeface="Cambria Math"/>
              <a:ea typeface="Cambria Math"/>
              <a:cs typeface="Cambria Math"/>
              <a:sym typeface="Cambria Math"/>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