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86" r:id="rId1"/>
  </p:sldMasterIdLst>
  <p:notesMasterIdLst>
    <p:notesMasterId r:id="rId8"/>
  </p:notesMasterIdLst>
  <p:handoutMasterIdLst>
    <p:handoutMasterId r:id="rId9"/>
  </p:handoutMasterIdLst>
  <p:sldIdLst>
    <p:sldId id="626" r:id="rId2"/>
    <p:sldId id="640" r:id="rId3"/>
    <p:sldId id="643" r:id="rId4"/>
    <p:sldId id="645" r:id="rId5"/>
    <p:sldId id="648" r:id="rId6"/>
    <p:sldId id="647" r:id="rId7"/>
  </p:sldIdLst>
  <p:sldSz cx="9144000" cy="6858000" type="letter"/>
  <p:notesSz cx="467995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7" autoAdjust="0"/>
    <p:restoredTop sz="85000" autoAdjust="0"/>
  </p:normalViewPr>
  <p:slideViewPr>
    <p:cSldViewPr>
      <p:cViewPr varScale="1">
        <p:scale>
          <a:sx n="70" d="100"/>
          <a:sy n="70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27238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51125" y="0"/>
            <a:ext cx="2027238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26FE0-81CF-FB40-AD5B-86A9250F9644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027238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51125" y="8250238"/>
            <a:ext cx="2027238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B1EAF-05CE-5A44-9118-D96D89A7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0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27238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51125" y="0"/>
            <a:ext cx="2027238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102A-4E4A-491E-9B7A-BD39193C49B8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8313" y="4125913"/>
            <a:ext cx="3743325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027238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51125" y="8250238"/>
            <a:ext cx="2027238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F4437-CEBD-4AAA-BFBA-6362080A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" y="650875"/>
            <a:ext cx="4343400" cy="3257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F4437-CEBD-4AAA-BFBA-6362080A4A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600200"/>
            <a:ext cx="5867400" cy="1117600"/>
          </a:xfrm>
          <a:effectLst>
            <a:outerShdw blurRad="88900" dir="5400000" algn="ctr" rotWithShape="0">
              <a:schemeClr val="bg1">
                <a:alpha val="67000"/>
              </a:schemeClr>
            </a:outerShdw>
          </a:effectLst>
        </p:spPr>
        <p:txBody>
          <a:bodyPr>
            <a:noAutofit/>
          </a:bodyPr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TitilliumText22L Xb" pitchFamily="50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514600"/>
            <a:ext cx="3276600" cy="711200"/>
          </a:xfrm>
          <a:effectLst>
            <a:outerShdw blurRad="88900" dir="5400000" algn="ctr" rotWithShape="0">
              <a:schemeClr val="bg1">
                <a:alpha val="67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>
              <a:buNone/>
              <a:defRPr lang="en-US" sz="32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2" descr="C:\data\JDLDEV\projects\CableLabs\graphics\cablelabs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04327"/>
            <a:ext cx="3657600" cy="75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5156200"/>
            <a:ext cx="3429000" cy="406400"/>
          </a:xfrm>
          <a:effectLst>
            <a:outerShdw blurRad="88900" dir="5400000" algn="ctr" rotWithShape="0">
              <a:schemeClr val="bg1">
                <a:alpha val="67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Presenter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5461000"/>
            <a:ext cx="3429000" cy="304800"/>
          </a:xfrm>
          <a:effectLst>
            <a:outerShdw blurRad="88900" dir="5400000" algn="ctr" rotWithShape="0">
              <a:schemeClr val="bg1">
                <a:alpha val="67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>
              <a:buNone/>
              <a:def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marL="0" lvl="0" indent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6273800"/>
            <a:ext cx="4948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Cable Television Laboratories, Inc. 2013.  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8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77812"/>
            <a:ext cx="8839200" cy="758825"/>
          </a:xfrm>
          <a:effectLst/>
        </p:spPr>
        <p:txBody>
          <a:bodyPr anchor="b"/>
          <a:lstStyle>
            <a:lvl1pPr algn="l">
              <a:defRPr sz="3600" b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glow rad="63500">
                    <a:schemeClr val="bg1">
                      <a:alpha val="15000"/>
                    </a:schemeClr>
                  </a:glo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" y="1600200"/>
            <a:ext cx="8839200" cy="4165600"/>
          </a:xfrm>
        </p:spPr>
        <p:txBody>
          <a:bodyPr/>
          <a:lstStyle>
            <a:lvl1pPr>
              <a:defRPr b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" y="889000"/>
            <a:ext cx="6400800" cy="406400"/>
          </a:xfrm>
          <a:effectLst/>
        </p:spPr>
        <p:txBody>
          <a:bodyPr anchor="ctr"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1"/>
                </a:solidFill>
                <a:effectLst>
                  <a:glow rad="50800">
                    <a:schemeClr val="bg1">
                      <a:alpha val="15000"/>
                    </a:schemeClr>
                  </a:glo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4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09800"/>
            <a:ext cx="8610600" cy="1219200"/>
          </a:xfrm>
          <a:effectLst/>
        </p:spPr>
        <p:txBody>
          <a:bodyPr anchor="b"/>
          <a:lstStyle>
            <a:lvl1pPr algn="l">
              <a:defRPr sz="5400" b="1" baseline="0">
                <a:solidFill>
                  <a:schemeClr val="bg1"/>
                </a:solidFill>
                <a:effectLst>
                  <a:glow rad="50800">
                    <a:schemeClr val="bg1">
                      <a:alpha val="15000"/>
                    </a:schemeClr>
                  </a:glow>
                </a:effectLst>
                <a:latin typeface="TitilliumMaps26L" pitchFamily="50" charset="0"/>
              </a:defRPr>
            </a:lvl1pPr>
          </a:lstStyle>
          <a:p>
            <a:r>
              <a:rPr lang="en-US" dirty="0" smtClean="0"/>
              <a:t>2013 Roadmap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530600"/>
            <a:ext cx="6400800" cy="406400"/>
          </a:xfrm>
          <a:effectLst/>
        </p:spPr>
        <p:txBody>
          <a:bodyPr anchor="ctr">
            <a:noAutofit/>
          </a:bodyPr>
          <a:lstStyle>
            <a:lvl1pPr marL="0" indent="0" algn="l">
              <a:buNone/>
              <a:defRPr sz="3600" b="0" i="0" spc="-150">
                <a:solidFill>
                  <a:schemeClr val="bg1"/>
                </a:solidFill>
                <a:effectLst>
                  <a:glow rad="63500">
                    <a:schemeClr val="bg1">
                      <a:alpha val="15000"/>
                    </a:schemeClr>
                  </a:glow>
                </a:effectLst>
                <a:latin typeface="TitilliumMaps26L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4749800"/>
            <a:ext cx="2813050" cy="406400"/>
          </a:xfrm>
        </p:spPr>
        <p:txBody>
          <a:bodyPr>
            <a:noAutofit/>
          </a:bodyPr>
          <a:lstStyle>
            <a:lvl1pPr marL="0" indent="0">
              <a:buNone/>
              <a:defRPr sz="1800" b="0" spc="-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here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5054600"/>
            <a:ext cx="2813050" cy="4064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TitilliumTitle12" pitchFamily="50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pic>
        <p:nvPicPr>
          <p:cNvPr id="1027" name="Picture 3" descr="C:\data\JDLDEV\projects\CableLabs\graphics\cablelabs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6070602"/>
            <a:ext cx="2667000" cy="5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74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77801"/>
            <a:ext cx="8839200" cy="758825"/>
          </a:xfrm>
          <a:effectLst/>
        </p:spPr>
        <p:txBody>
          <a:bodyPr anchor="b"/>
          <a:lstStyle>
            <a:lvl1pPr algn="l">
              <a:defRPr sz="3600" b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glow rad="63500">
                    <a:schemeClr val="bg1">
                      <a:alpha val="15000"/>
                    </a:schemeClr>
                  </a:glo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" y="1600200"/>
            <a:ext cx="8839200" cy="4165600"/>
          </a:xfrm>
        </p:spPr>
        <p:txBody>
          <a:bodyPr/>
          <a:lstStyle>
            <a:lvl1pPr>
              <a:defRPr b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" y="889000"/>
            <a:ext cx="6400800" cy="406400"/>
          </a:xfrm>
          <a:effectLst/>
        </p:spPr>
        <p:txBody>
          <a:bodyPr anchor="ctr"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1"/>
                </a:solidFill>
                <a:effectLst>
                  <a:glow rad="50800">
                    <a:schemeClr val="bg1">
                      <a:alpha val="15000"/>
                    </a:schemeClr>
                  </a:glo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0706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E4359386-05E0-4F47-AE78-12F821A002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4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14" y="177812"/>
            <a:ext cx="8839197" cy="715961"/>
          </a:xfrm>
          <a:prstGeom prst="rect">
            <a:avLst/>
          </a:prstGeom>
          <a:effectLst>
            <a:outerShdw blurRad="63500" sx="109000" sy="109000" algn="ctr" rotWithShape="0">
              <a:schemeClr val="bg1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14" y="1600213"/>
            <a:ext cx="8839197" cy="42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702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 spc="-15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 spc="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0" kern="1200" spc="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kern="1200" spc="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 spc="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 spc="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77812"/>
            <a:ext cx="8839200" cy="5841988"/>
          </a:xfrm>
        </p:spPr>
        <p:txBody>
          <a:bodyPr/>
          <a:lstStyle/>
          <a:p>
            <a:r>
              <a:rPr lang="en-US" sz="6000" b="1" dirty="0" smtClean="0">
                <a:solidFill>
                  <a:srgbClr val="008000"/>
                </a:solidFill>
                <a:latin typeface="Helvetica"/>
                <a:cs typeface="Helvetica"/>
              </a:rPr>
              <a:t>Permit Planning Project</a:t>
            </a:r>
            <a:br>
              <a:rPr lang="en-US" sz="6000" b="1" dirty="0" smtClean="0">
                <a:solidFill>
                  <a:srgbClr val="008000"/>
                </a:solidFill>
                <a:latin typeface="Helvetica"/>
                <a:cs typeface="Helvetica"/>
              </a:rPr>
            </a:br>
            <a:r>
              <a:rPr lang="en-US" sz="6000" b="1" dirty="0" smtClean="0">
                <a:solidFill>
                  <a:srgbClr val="008000"/>
                </a:solidFill>
                <a:latin typeface="Helvetica"/>
                <a:cs typeface="Helvetica"/>
              </a:rPr>
              <a:t>(C3PO) </a:t>
            </a:r>
            <a:endParaRPr lang="en-US" sz="6000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pic>
        <p:nvPicPr>
          <p:cNvPr id="4" name="Picture 3" descr="SHA_logo_CMY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28600"/>
            <a:ext cx="2133600" cy="1700340"/>
          </a:xfrm>
          <a:prstGeom prst="rect">
            <a:avLst/>
          </a:prstGeom>
        </p:spPr>
      </p:pic>
      <p:pic>
        <p:nvPicPr>
          <p:cNvPr id="3" name="Picture 2" descr="Screen Shot 2015-07-06 at 10.41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3733800" cy="15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2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78"/>
            <a:ext cx="8839200" cy="119379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Screen 1 - Discovery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94267" y="990600"/>
            <a:ext cx="4182534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4359386-05E0-4F47-AE78-12F821A0029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4038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78"/>
            <a:ext cx="8839200" cy="119379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Screen 2 – Select Project 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94267" y="990600"/>
            <a:ext cx="4182534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4359386-05E0-4F47-AE78-12F821A0029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79248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0600" y="3048000"/>
            <a:ext cx="38100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Thumbnail Description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Selected Documents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Map of Site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Non-jargon Description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Link to All Formal Submissions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Link to User Generated Info</a:t>
            </a:r>
          </a:p>
          <a:p>
            <a:pPr marL="342900" indent="-342900">
              <a:buAutoNum type="arabicPeriod"/>
            </a:pPr>
            <a:r>
              <a:rPr lang="en-US" dirty="0" smtClean="0"/>
              <a:t>Link to Read-only Comments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191000"/>
            <a:ext cx="2286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Annotated List of Documents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Status of Project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Involved !! </a:t>
            </a:r>
          </a:p>
        </p:txBody>
      </p:sp>
    </p:spTree>
    <p:extLst>
      <p:ext uri="{BB962C8B-B14F-4D97-AF65-F5344CB8AC3E}">
        <p14:creationId xmlns:p14="http://schemas.microsoft.com/office/powerpoint/2010/main" val="66697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78"/>
            <a:ext cx="8839200" cy="119379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Screen 3 </a:t>
            </a:r>
            <a:br>
              <a:rPr lang="en-US" sz="3200" b="1" dirty="0" smtClean="0"/>
            </a:br>
            <a:r>
              <a:rPr lang="en-US" sz="3200" b="1" dirty="0" smtClean="0"/>
              <a:t>Create User Profile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4359386-05E0-4F47-AE78-12F821A0029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IMG_33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04800"/>
            <a:ext cx="3305577" cy="586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0" y="533400"/>
            <a:ext cx="14544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C3PO </a:t>
            </a:r>
            <a:r>
              <a:rPr lang="en-US" dirty="0" err="1" smtClean="0"/>
              <a:t>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78"/>
            <a:ext cx="8839200" cy="159952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Screen 4</a:t>
            </a:r>
            <a:br>
              <a:rPr lang="en-US" sz="3200" b="1" dirty="0" smtClean="0"/>
            </a:br>
            <a:r>
              <a:rPr lang="en-US" sz="3200" b="1" dirty="0" smtClean="0"/>
              <a:t>Notifications </a:t>
            </a:r>
            <a:br>
              <a:rPr lang="en-US" sz="3200" b="1" dirty="0" smtClean="0"/>
            </a:br>
            <a:r>
              <a:rPr lang="en-US" sz="3200" b="1" dirty="0" smtClean="0"/>
              <a:t>Module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4359386-05E0-4F47-AE78-12F821A0029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IMG_33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28600"/>
            <a:ext cx="3305577" cy="586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9600" y="1295400"/>
            <a:ext cx="17238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Armory Project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1828800"/>
            <a:ext cx="19041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Boulder Junction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1295400"/>
            <a:ext cx="512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2362200"/>
            <a:ext cx="2283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Comment Period Open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2895600"/>
            <a:ext cx="20548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City Council Hearing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553200" y="2286000"/>
            <a:ext cx="512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3810000"/>
            <a:ext cx="512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0" y="4419600"/>
            <a:ext cx="3276600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8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78"/>
            <a:ext cx="8839200" cy="119379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Screen 5</a:t>
            </a:r>
            <a:br>
              <a:rPr lang="en-US" sz="3200" b="1" dirty="0" smtClean="0"/>
            </a:br>
            <a:r>
              <a:rPr lang="en-US" sz="3200" b="1" dirty="0" smtClean="0"/>
              <a:t>Participation Module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4359386-05E0-4F47-AE78-12F821A0029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IMG_33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152400"/>
            <a:ext cx="339143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0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3 CableLabs Template Members+NDA Vendors Only">
  <a:themeElements>
    <a:clrScheme name="CableLabs1">
      <a:dk1>
        <a:srgbClr val="0C0C0C"/>
      </a:dk1>
      <a:lt1>
        <a:sysClr val="window" lastClr="FFFFFF"/>
      </a:lt1>
      <a:dk2>
        <a:srgbClr val="7F7F7F"/>
      </a:dk2>
      <a:lt2>
        <a:srgbClr val="D8D8D8"/>
      </a:lt2>
      <a:accent1>
        <a:srgbClr val="2C75B2"/>
      </a:accent1>
      <a:accent2>
        <a:srgbClr val="48C0D8"/>
      </a:accent2>
      <a:accent3>
        <a:srgbClr val="3F3F3F"/>
      </a:accent3>
      <a:accent4>
        <a:srgbClr val="7F7F7F"/>
      </a:accent4>
      <a:accent5>
        <a:srgbClr val="BDE05A"/>
      </a:accent5>
      <a:accent6>
        <a:srgbClr val="FFD72D"/>
      </a:accent6>
      <a:hlink>
        <a:srgbClr val="000000"/>
      </a:hlink>
      <a:folHlink>
        <a:srgbClr val="A5A5A5"/>
      </a:folHlink>
    </a:clrScheme>
    <a:fontScheme name="CableLabs2">
      <a:majorFont>
        <a:latin typeface="TitilliumText22L Rg"/>
        <a:ea typeface=""/>
        <a:cs typeface=""/>
      </a:majorFont>
      <a:minorFont>
        <a:latin typeface="TitilliumText22L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53895</TotalTime>
  <Words>92</Words>
  <Application>Microsoft Macintosh PowerPoint</Application>
  <PresentationFormat>Letter Paper (8.5x11 in)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2013 CableLabs Template Members+NDA Vendors Only</vt:lpstr>
      <vt:lpstr>Permit Planning Project (C3PO) </vt:lpstr>
      <vt:lpstr>Screen 1 - Discovery</vt:lpstr>
      <vt:lpstr>Screen 2 – Select Project </vt:lpstr>
      <vt:lpstr>Screen 3  Create User Profile</vt:lpstr>
      <vt:lpstr>Screen 4 Notifications  Module</vt:lpstr>
      <vt:lpstr>Screen 5 Participation Module</vt:lpstr>
    </vt:vector>
  </TitlesOfParts>
  <Manager/>
  <Company>Cable Television Laboratories,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Bernie McKibben</dc:creator>
  <cp:keywords/>
  <dc:description/>
  <cp:lastModifiedBy>Donald Dulchinos</cp:lastModifiedBy>
  <cp:revision>3264</cp:revision>
  <cp:lastPrinted>2015-07-06T16:42:39Z</cp:lastPrinted>
  <dcterms:created xsi:type="dcterms:W3CDTF">2013-01-11T21:23:57Z</dcterms:created>
  <dcterms:modified xsi:type="dcterms:W3CDTF">2015-07-14T16:21:51Z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