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0D"/>
    <a:srgbClr val="2E8993"/>
    <a:srgbClr val="A4DA5C"/>
    <a:srgbClr val="378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DD931-5DA4-479A-8597-41A5E00E223D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0F76A8B-E207-44F7-A85C-51E116B7E100}">
      <dgm:prSet phldrT="[Texto]" custT="1"/>
      <dgm:spPr>
        <a:solidFill>
          <a:srgbClr val="2E8993"/>
        </a:solidFill>
      </dgm:spPr>
      <dgm:t>
        <a:bodyPr/>
        <a:lstStyle/>
        <a:p>
          <a:r>
            <a:rPr lang="pt-BR" sz="1800" b="1" dirty="0" smtClean="0"/>
            <a:t>GOV</a:t>
          </a:r>
          <a:endParaRPr lang="pt-BR" sz="1800" b="1" dirty="0"/>
        </a:p>
      </dgm:t>
    </dgm:pt>
    <dgm:pt modelId="{6F8B5305-A4F3-4094-B3DA-D053A1341EB0}" type="parTrans" cxnId="{67F36992-21F3-4AF8-8780-3D6087D90D2E}">
      <dgm:prSet/>
      <dgm:spPr/>
      <dgm:t>
        <a:bodyPr/>
        <a:lstStyle/>
        <a:p>
          <a:endParaRPr lang="pt-BR" sz="1800" b="1"/>
        </a:p>
      </dgm:t>
    </dgm:pt>
    <dgm:pt modelId="{D6321793-7C11-4B89-8E64-C1A9B557873D}" type="sibTrans" cxnId="{67F36992-21F3-4AF8-8780-3D6087D90D2E}">
      <dgm:prSet/>
      <dgm:spPr/>
      <dgm:t>
        <a:bodyPr/>
        <a:lstStyle/>
        <a:p>
          <a:endParaRPr lang="pt-BR" sz="1800" b="1"/>
        </a:p>
      </dgm:t>
    </dgm:pt>
    <dgm:pt modelId="{F1853A0D-D622-43D8-8B74-936A0BBFFC2F}">
      <dgm:prSet phldrT="[Texto]" custT="1"/>
      <dgm:spPr/>
      <dgm:t>
        <a:bodyPr/>
        <a:lstStyle/>
        <a:p>
          <a:r>
            <a:rPr lang="pt-BR" sz="1800" b="1" dirty="0" smtClean="0"/>
            <a:t>Licença   R$ 10 mil</a:t>
          </a:r>
          <a:endParaRPr lang="pt-BR" sz="1800" b="1" dirty="0"/>
        </a:p>
      </dgm:t>
    </dgm:pt>
    <dgm:pt modelId="{4CAF25CF-FFB7-4285-B046-7F9054549A7D}" type="parTrans" cxnId="{573E87B4-93CD-45B2-91E5-3365E80AC217}">
      <dgm:prSet/>
      <dgm:spPr/>
      <dgm:t>
        <a:bodyPr/>
        <a:lstStyle/>
        <a:p>
          <a:endParaRPr lang="pt-BR" sz="1800" b="1"/>
        </a:p>
      </dgm:t>
    </dgm:pt>
    <dgm:pt modelId="{2390CBFF-9610-4380-8879-1F613B30E4BF}" type="sibTrans" cxnId="{573E87B4-93CD-45B2-91E5-3365E80AC217}">
      <dgm:prSet/>
      <dgm:spPr/>
      <dgm:t>
        <a:bodyPr/>
        <a:lstStyle/>
        <a:p>
          <a:endParaRPr lang="pt-BR" sz="1800" b="1"/>
        </a:p>
      </dgm:t>
    </dgm:pt>
    <dgm:pt modelId="{91BEF0D6-D45C-42DE-850A-7A5EE355BDA3}">
      <dgm:prSet phldrT="[Texto]" custT="1"/>
      <dgm:spPr>
        <a:solidFill>
          <a:srgbClr val="F3900D"/>
        </a:solidFill>
      </dgm:spPr>
      <dgm:t>
        <a:bodyPr/>
        <a:lstStyle/>
        <a:p>
          <a:r>
            <a:rPr lang="pt-BR" sz="1800" b="1" dirty="0" smtClean="0"/>
            <a:t>B2B</a:t>
          </a:r>
          <a:endParaRPr lang="pt-BR" sz="1800" b="1" dirty="0"/>
        </a:p>
      </dgm:t>
    </dgm:pt>
    <dgm:pt modelId="{B5749B62-5EBD-4278-8CC3-22F5600A9A5C}" type="parTrans" cxnId="{3A9142F2-88F3-4C0B-AFFF-974C44AE99DC}">
      <dgm:prSet/>
      <dgm:spPr/>
      <dgm:t>
        <a:bodyPr/>
        <a:lstStyle/>
        <a:p>
          <a:endParaRPr lang="pt-BR" sz="1800" b="1"/>
        </a:p>
      </dgm:t>
    </dgm:pt>
    <dgm:pt modelId="{4D09873E-A682-4B0B-90EC-78BA601DE3A7}" type="sibTrans" cxnId="{3A9142F2-88F3-4C0B-AFFF-974C44AE99DC}">
      <dgm:prSet/>
      <dgm:spPr/>
      <dgm:t>
        <a:bodyPr/>
        <a:lstStyle/>
        <a:p>
          <a:endParaRPr lang="pt-BR" sz="1800" b="1"/>
        </a:p>
      </dgm:t>
    </dgm:pt>
    <dgm:pt modelId="{0AA594C9-DD3A-4962-B3DF-FB2EB3F48553}">
      <dgm:prSet phldrT="[Texto]" custT="1"/>
      <dgm:spPr/>
      <dgm:t>
        <a:bodyPr/>
        <a:lstStyle/>
        <a:p>
          <a:r>
            <a:rPr lang="pt-BR" sz="1800" b="1" dirty="0" err="1" smtClean="0"/>
            <a:t>User</a:t>
          </a:r>
          <a:r>
            <a:rPr lang="pt-BR" sz="1800" b="1" dirty="0" smtClean="0"/>
            <a:t>     R$  30/mês</a:t>
          </a:r>
          <a:endParaRPr lang="pt-BR" sz="1800" b="1" dirty="0"/>
        </a:p>
      </dgm:t>
    </dgm:pt>
    <dgm:pt modelId="{EC092CA9-3B60-4684-86E4-3E64DA9BB0B6}" type="parTrans" cxnId="{7BC438A6-5F1B-460B-ABFF-7AA43B1D8574}">
      <dgm:prSet/>
      <dgm:spPr/>
      <dgm:t>
        <a:bodyPr/>
        <a:lstStyle/>
        <a:p>
          <a:endParaRPr lang="pt-BR" sz="1800" b="1"/>
        </a:p>
      </dgm:t>
    </dgm:pt>
    <dgm:pt modelId="{A169331D-D987-4A73-ABD2-A99366949B99}" type="sibTrans" cxnId="{7BC438A6-5F1B-460B-ABFF-7AA43B1D8574}">
      <dgm:prSet/>
      <dgm:spPr/>
      <dgm:t>
        <a:bodyPr/>
        <a:lstStyle/>
        <a:p>
          <a:endParaRPr lang="pt-BR" sz="1800" b="1"/>
        </a:p>
      </dgm:t>
    </dgm:pt>
    <dgm:pt modelId="{53183A24-A6ED-4729-8618-B7A7601C12F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800" b="1" dirty="0" smtClean="0"/>
            <a:t>Licença   R$ 1 mil</a:t>
          </a:r>
          <a:endParaRPr lang="pt-BR" sz="1800" b="1" dirty="0"/>
        </a:p>
      </dgm:t>
    </dgm:pt>
    <dgm:pt modelId="{A3FF9D92-BEEA-4188-B912-9D46381F4E9E}" type="parTrans" cxnId="{1513E3EA-ADBE-4796-8778-FBDF5DED3E61}">
      <dgm:prSet/>
      <dgm:spPr/>
      <dgm:t>
        <a:bodyPr/>
        <a:lstStyle/>
        <a:p>
          <a:endParaRPr lang="pt-BR" sz="1800" b="1"/>
        </a:p>
      </dgm:t>
    </dgm:pt>
    <dgm:pt modelId="{08D10DB6-6FA4-4F50-815C-5300D42B5DA7}" type="sibTrans" cxnId="{1513E3EA-ADBE-4796-8778-FBDF5DED3E61}">
      <dgm:prSet/>
      <dgm:spPr/>
      <dgm:t>
        <a:bodyPr/>
        <a:lstStyle/>
        <a:p>
          <a:endParaRPr lang="pt-BR" sz="1800" b="1"/>
        </a:p>
      </dgm:t>
    </dgm:pt>
    <dgm:pt modelId="{079CDC5A-8AFC-480E-8189-8878A5DB805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800" b="1" dirty="0" err="1" smtClean="0"/>
            <a:t>User</a:t>
          </a:r>
          <a:r>
            <a:rPr lang="pt-BR" sz="1800" b="1" dirty="0" smtClean="0"/>
            <a:t>     R$ 30/mês</a:t>
          </a:r>
          <a:endParaRPr lang="pt-BR" sz="1800" b="1" dirty="0"/>
        </a:p>
      </dgm:t>
    </dgm:pt>
    <dgm:pt modelId="{EA11F26D-F124-41DD-9CF8-BDAE9C98A601}" type="parTrans" cxnId="{65D1B24C-A952-4640-86D3-56A8E5034DF1}">
      <dgm:prSet/>
      <dgm:spPr/>
      <dgm:t>
        <a:bodyPr/>
        <a:lstStyle/>
        <a:p>
          <a:endParaRPr lang="pt-BR" sz="1800" b="1"/>
        </a:p>
      </dgm:t>
    </dgm:pt>
    <dgm:pt modelId="{27D1321D-424D-489A-B652-D8AF53612534}" type="sibTrans" cxnId="{65D1B24C-A952-4640-86D3-56A8E5034DF1}">
      <dgm:prSet/>
      <dgm:spPr/>
      <dgm:t>
        <a:bodyPr/>
        <a:lstStyle/>
        <a:p>
          <a:endParaRPr lang="pt-BR" sz="1800" b="1"/>
        </a:p>
      </dgm:t>
    </dgm:pt>
    <dgm:pt modelId="{BB7C2D69-5253-4692-96C0-D63FBDD72ECF}" type="pres">
      <dgm:prSet presAssocID="{F4EDD931-5DA4-479A-8597-41A5E00E22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AB946E5-C651-4FF7-8C17-20F17AB09B88}" type="pres">
      <dgm:prSet presAssocID="{A0F76A8B-E207-44F7-A85C-51E116B7E100}" presName="compositeNode" presStyleCnt="0">
        <dgm:presLayoutVars>
          <dgm:bulletEnabled val="1"/>
        </dgm:presLayoutVars>
      </dgm:prSet>
      <dgm:spPr/>
    </dgm:pt>
    <dgm:pt modelId="{538A98F0-6293-4EE9-B636-9F0EF1A4E301}" type="pres">
      <dgm:prSet presAssocID="{A0F76A8B-E207-44F7-A85C-51E116B7E100}" presName="bgRect" presStyleLbl="node1" presStyleIdx="0" presStyleCnt="2" custScaleX="96469" custLinFactY="200000" custLinFactNeighborX="-20390" custLinFactNeighborY="291277"/>
      <dgm:spPr/>
      <dgm:t>
        <a:bodyPr/>
        <a:lstStyle/>
        <a:p>
          <a:endParaRPr lang="pt-BR"/>
        </a:p>
      </dgm:t>
    </dgm:pt>
    <dgm:pt modelId="{980FD20C-668C-4947-A221-CDC10C762BD8}" type="pres">
      <dgm:prSet presAssocID="{A0F76A8B-E207-44F7-A85C-51E116B7E100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2A5F76-3994-4033-AB67-BD54966AD1F5}" type="pres">
      <dgm:prSet presAssocID="{A0F76A8B-E207-44F7-A85C-51E116B7E100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3894CB-3891-4626-B504-D8F91EC18F6D}" type="pres">
      <dgm:prSet presAssocID="{D6321793-7C11-4B89-8E64-C1A9B557873D}" presName="hSp" presStyleCnt="0"/>
      <dgm:spPr/>
    </dgm:pt>
    <dgm:pt modelId="{EB8C4D1A-5358-4295-BBB4-177D06846452}" type="pres">
      <dgm:prSet presAssocID="{D6321793-7C11-4B89-8E64-C1A9B557873D}" presName="vProcSp" presStyleCnt="0"/>
      <dgm:spPr/>
    </dgm:pt>
    <dgm:pt modelId="{5629E5BA-DE15-4C8E-8831-B398B6D1895A}" type="pres">
      <dgm:prSet presAssocID="{D6321793-7C11-4B89-8E64-C1A9B557873D}" presName="vSp1" presStyleCnt="0"/>
      <dgm:spPr/>
    </dgm:pt>
    <dgm:pt modelId="{7BDA979D-E96E-4720-B6D1-10C8A1DE9FC6}" type="pres">
      <dgm:prSet presAssocID="{D6321793-7C11-4B89-8E64-C1A9B557873D}" presName="simulatedConn" presStyleLbl="solidFgAcc1" presStyleIdx="0" presStyleCnt="1" custScaleY="519762" custLinFactY="-19489" custLinFactNeighborY="-100000"/>
      <dgm:spPr>
        <a:solidFill>
          <a:schemeClr val="bg1"/>
        </a:solidFill>
      </dgm:spPr>
    </dgm:pt>
    <dgm:pt modelId="{DBA16E07-BDBB-4DAC-8DD5-CB14EA9A87C8}" type="pres">
      <dgm:prSet presAssocID="{D6321793-7C11-4B89-8E64-C1A9B557873D}" presName="vSp2" presStyleCnt="0"/>
      <dgm:spPr/>
    </dgm:pt>
    <dgm:pt modelId="{5E8A6D72-02BE-48E4-BD99-B3409CCD5D24}" type="pres">
      <dgm:prSet presAssocID="{D6321793-7C11-4B89-8E64-C1A9B557873D}" presName="sibTrans" presStyleCnt="0"/>
      <dgm:spPr/>
    </dgm:pt>
    <dgm:pt modelId="{8EC9EC61-512A-4491-B4D3-26F60C8404D3}" type="pres">
      <dgm:prSet presAssocID="{91BEF0D6-D45C-42DE-850A-7A5EE355BDA3}" presName="compositeNode" presStyleCnt="0">
        <dgm:presLayoutVars>
          <dgm:bulletEnabled val="1"/>
        </dgm:presLayoutVars>
      </dgm:prSet>
      <dgm:spPr/>
    </dgm:pt>
    <dgm:pt modelId="{14FA009E-D294-4518-A418-A60916BB99F6}" type="pres">
      <dgm:prSet presAssocID="{91BEF0D6-D45C-42DE-850A-7A5EE355BDA3}" presName="bgRect" presStyleLbl="node1" presStyleIdx="1" presStyleCnt="2"/>
      <dgm:spPr/>
      <dgm:t>
        <a:bodyPr/>
        <a:lstStyle/>
        <a:p>
          <a:endParaRPr lang="pt-BR"/>
        </a:p>
      </dgm:t>
    </dgm:pt>
    <dgm:pt modelId="{36B0584E-60A7-4117-A8A2-754614062AE8}" type="pres">
      <dgm:prSet presAssocID="{91BEF0D6-D45C-42DE-850A-7A5EE355BDA3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53EF23-A014-4E31-9803-42F68302C50E}" type="pres">
      <dgm:prSet presAssocID="{91BEF0D6-D45C-42DE-850A-7A5EE355BDA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D1B24C-A952-4640-86D3-56A8E5034DF1}" srcId="{91BEF0D6-D45C-42DE-850A-7A5EE355BDA3}" destId="{079CDC5A-8AFC-480E-8189-8878A5DB8054}" srcOrd="1" destOrd="0" parTransId="{EA11F26D-F124-41DD-9CF8-BDAE9C98A601}" sibTransId="{27D1321D-424D-489A-B652-D8AF53612534}"/>
    <dgm:cxn modelId="{21AD3620-6E22-4A8E-8EBD-3A38218C3C54}" type="presOf" srcId="{91BEF0D6-D45C-42DE-850A-7A5EE355BDA3}" destId="{14FA009E-D294-4518-A418-A60916BB99F6}" srcOrd="0" destOrd="0" presId="urn:microsoft.com/office/officeart/2005/8/layout/hProcess7"/>
    <dgm:cxn modelId="{3A9142F2-88F3-4C0B-AFFF-974C44AE99DC}" srcId="{F4EDD931-5DA4-479A-8597-41A5E00E223D}" destId="{91BEF0D6-D45C-42DE-850A-7A5EE355BDA3}" srcOrd="1" destOrd="0" parTransId="{B5749B62-5EBD-4278-8CC3-22F5600A9A5C}" sibTransId="{4D09873E-A682-4B0B-90EC-78BA601DE3A7}"/>
    <dgm:cxn modelId="{B745EBD0-E013-42BF-ACFF-D189353D31A1}" type="presOf" srcId="{079CDC5A-8AFC-480E-8189-8878A5DB8054}" destId="{A553EF23-A014-4E31-9803-42F68302C50E}" srcOrd="0" destOrd="1" presId="urn:microsoft.com/office/officeart/2005/8/layout/hProcess7"/>
    <dgm:cxn modelId="{F24B48F4-43E6-4DD4-B36E-CC47D0AEEE62}" type="presOf" srcId="{F4EDD931-5DA4-479A-8597-41A5E00E223D}" destId="{BB7C2D69-5253-4692-96C0-D63FBDD72ECF}" srcOrd="0" destOrd="0" presId="urn:microsoft.com/office/officeart/2005/8/layout/hProcess7"/>
    <dgm:cxn modelId="{4AA529F2-D7BB-4CB8-B60C-1D3F4250D58A}" type="presOf" srcId="{F1853A0D-D622-43D8-8B74-936A0BBFFC2F}" destId="{372A5F76-3994-4033-AB67-BD54966AD1F5}" srcOrd="0" destOrd="0" presId="urn:microsoft.com/office/officeart/2005/8/layout/hProcess7"/>
    <dgm:cxn modelId="{4DAD7805-1CF0-4FF7-AE3A-E672E193629C}" type="presOf" srcId="{53183A24-A6ED-4729-8618-B7A7601C12FF}" destId="{A553EF23-A014-4E31-9803-42F68302C50E}" srcOrd="0" destOrd="0" presId="urn:microsoft.com/office/officeart/2005/8/layout/hProcess7"/>
    <dgm:cxn modelId="{573E87B4-93CD-45B2-91E5-3365E80AC217}" srcId="{A0F76A8B-E207-44F7-A85C-51E116B7E100}" destId="{F1853A0D-D622-43D8-8B74-936A0BBFFC2F}" srcOrd="0" destOrd="0" parTransId="{4CAF25CF-FFB7-4285-B046-7F9054549A7D}" sibTransId="{2390CBFF-9610-4380-8879-1F613B30E4BF}"/>
    <dgm:cxn modelId="{7BC438A6-5F1B-460B-ABFF-7AA43B1D8574}" srcId="{A0F76A8B-E207-44F7-A85C-51E116B7E100}" destId="{0AA594C9-DD3A-4962-B3DF-FB2EB3F48553}" srcOrd="1" destOrd="0" parTransId="{EC092CA9-3B60-4684-86E4-3E64DA9BB0B6}" sibTransId="{A169331D-D987-4A73-ABD2-A99366949B99}"/>
    <dgm:cxn modelId="{776CA5EB-D342-4CE3-B9D0-1C498F381ED5}" type="presOf" srcId="{A0F76A8B-E207-44F7-A85C-51E116B7E100}" destId="{980FD20C-668C-4947-A221-CDC10C762BD8}" srcOrd="1" destOrd="0" presId="urn:microsoft.com/office/officeart/2005/8/layout/hProcess7"/>
    <dgm:cxn modelId="{1513E3EA-ADBE-4796-8778-FBDF5DED3E61}" srcId="{91BEF0D6-D45C-42DE-850A-7A5EE355BDA3}" destId="{53183A24-A6ED-4729-8618-B7A7601C12FF}" srcOrd="0" destOrd="0" parTransId="{A3FF9D92-BEEA-4188-B912-9D46381F4E9E}" sibTransId="{08D10DB6-6FA4-4F50-815C-5300D42B5DA7}"/>
    <dgm:cxn modelId="{1F23196D-BC52-45BD-BB08-9BC68B1541DC}" type="presOf" srcId="{A0F76A8B-E207-44F7-A85C-51E116B7E100}" destId="{538A98F0-6293-4EE9-B636-9F0EF1A4E301}" srcOrd="0" destOrd="0" presId="urn:microsoft.com/office/officeart/2005/8/layout/hProcess7"/>
    <dgm:cxn modelId="{9A955295-5623-4F6F-8471-8E27F53AFDAB}" type="presOf" srcId="{0AA594C9-DD3A-4962-B3DF-FB2EB3F48553}" destId="{372A5F76-3994-4033-AB67-BD54966AD1F5}" srcOrd="0" destOrd="1" presId="urn:microsoft.com/office/officeart/2005/8/layout/hProcess7"/>
    <dgm:cxn modelId="{7CDBBE92-B176-470A-A411-0BBD5092D9E8}" type="presOf" srcId="{91BEF0D6-D45C-42DE-850A-7A5EE355BDA3}" destId="{36B0584E-60A7-4117-A8A2-754614062AE8}" srcOrd="1" destOrd="0" presId="urn:microsoft.com/office/officeart/2005/8/layout/hProcess7"/>
    <dgm:cxn modelId="{67F36992-21F3-4AF8-8780-3D6087D90D2E}" srcId="{F4EDD931-5DA4-479A-8597-41A5E00E223D}" destId="{A0F76A8B-E207-44F7-A85C-51E116B7E100}" srcOrd="0" destOrd="0" parTransId="{6F8B5305-A4F3-4094-B3DA-D053A1341EB0}" sibTransId="{D6321793-7C11-4B89-8E64-C1A9B557873D}"/>
    <dgm:cxn modelId="{63EADFAF-32CA-4CF1-A68B-91A1C44C16C7}" type="presParOf" srcId="{BB7C2D69-5253-4692-96C0-D63FBDD72ECF}" destId="{9AB946E5-C651-4FF7-8C17-20F17AB09B88}" srcOrd="0" destOrd="0" presId="urn:microsoft.com/office/officeart/2005/8/layout/hProcess7"/>
    <dgm:cxn modelId="{EE0CDC04-16F3-4D35-9182-073C29E6E802}" type="presParOf" srcId="{9AB946E5-C651-4FF7-8C17-20F17AB09B88}" destId="{538A98F0-6293-4EE9-B636-9F0EF1A4E301}" srcOrd="0" destOrd="0" presId="urn:microsoft.com/office/officeart/2005/8/layout/hProcess7"/>
    <dgm:cxn modelId="{9A5347AD-1A66-4D77-AAAE-9F5966456E61}" type="presParOf" srcId="{9AB946E5-C651-4FF7-8C17-20F17AB09B88}" destId="{980FD20C-668C-4947-A221-CDC10C762BD8}" srcOrd="1" destOrd="0" presId="urn:microsoft.com/office/officeart/2005/8/layout/hProcess7"/>
    <dgm:cxn modelId="{424980DF-C04A-4075-B1BD-7534D937A06D}" type="presParOf" srcId="{9AB946E5-C651-4FF7-8C17-20F17AB09B88}" destId="{372A5F76-3994-4033-AB67-BD54966AD1F5}" srcOrd="2" destOrd="0" presId="urn:microsoft.com/office/officeart/2005/8/layout/hProcess7"/>
    <dgm:cxn modelId="{484C2759-E1E3-4A46-8869-09F2E27750EE}" type="presParOf" srcId="{BB7C2D69-5253-4692-96C0-D63FBDD72ECF}" destId="{383894CB-3891-4626-B504-D8F91EC18F6D}" srcOrd="1" destOrd="0" presId="urn:microsoft.com/office/officeart/2005/8/layout/hProcess7"/>
    <dgm:cxn modelId="{F4125A0F-F41B-46AF-BE5A-E17F5CDEE4C6}" type="presParOf" srcId="{BB7C2D69-5253-4692-96C0-D63FBDD72ECF}" destId="{EB8C4D1A-5358-4295-BBB4-177D06846452}" srcOrd="2" destOrd="0" presId="urn:microsoft.com/office/officeart/2005/8/layout/hProcess7"/>
    <dgm:cxn modelId="{150843FD-CE3E-4B19-AB67-B32DA2881D17}" type="presParOf" srcId="{EB8C4D1A-5358-4295-BBB4-177D06846452}" destId="{5629E5BA-DE15-4C8E-8831-B398B6D1895A}" srcOrd="0" destOrd="0" presId="urn:microsoft.com/office/officeart/2005/8/layout/hProcess7"/>
    <dgm:cxn modelId="{524DC99C-3FEB-4BD5-B470-8CFAF5298477}" type="presParOf" srcId="{EB8C4D1A-5358-4295-BBB4-177D06846452}" destId="{7BDA979D-E96E-4720-B6D1-10C8A1DE9FC6}" srcOrd="1" destOrd="0" presId="urn:microsoft.com/office/officeart/2005/8/layout/hProcess7"/>
    <dgm:cxn modelId="{E9B2FEAE-512B-422C-935D-973422B4ED51}" type="presParOf" srcId="{EB8C4D1A-5358-4295-BBB4-177D06846452}" destId="{DBA16E07-BDBB-4DAC-8DD5-CB14EA9A87C8}" srcOrd="2" destOrd="0" presId="urn:microsoft.com/office/officeart/2005/8/layout/hProcess7"/>
    <dgm:cxn modelId="{1F26EC86-1A11-49A7-956B-D6E9475CC9A6}" type="presParOf" srcId="{BB7C2D69-5253-4692-96C0-D63FBDD72ECF}" destId="{5E8A6D72-02BE-48E4-BD99-B3409CCD5D24}" srcOrd="3" destOrd="0" presId="urn:microsoft.com/office/officeart/2005/8/layout/hProcess7"/>
    <dgm:cxn modelId="{9B8CBC7A-8C77-48F5-8269-1D226B006010}" type="presParOf" srcId="{BB7C2D69-5253-4692-96C0-D63FBDD72ECF}" destId="{8EC9EC61-512A-4491-B4D3-26F60C8404D3}" srcOrd="4" destOrd="0" presId="urn:microsoft.com/office/officeart/2005/8/layout/hProcess7"/>
    <dgm:cxn modelId="{AAF1A043-D187-43A4-9FB3-2BD9E07FC258}" type="presParOf" srcId="{8EC9EC61-512A-4491-B4D3-26F60C8404D3}" destId="{14FA009E-D294-4518-A418-A60916BB99F6}" srcOrd="0" destOrd="0" presId="urn:microsoft.com/office/officeart/2005/8/layout/hProcess7"/>
    <dgm:cxn modelId="{78F21AE8-6FFE-48AA-9188-13EBBC20CE39}" type="presParOf" srcId="{8EC9EC61-512A-4491-B4D3-26F60C8404D3}" destId="{36B0584E-60A7-4117-A8A2-754614062AE8}" srcOrd="1" destOrd="0" presId="urn:microsoft.com/office/officeart/2005/8/layout/hProcess7"/>
    <dgm:cxn modelId="{41CC041D-7D9B-40D3-8D0A-B1D32A616B7A}" type="presParOf" srcId="{8EC9EC61-512A-4491-B4D3-26F60C8404D3}" destId="{A553EF23-A014-4E31-9803-42F68302C50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42A-7CEF-4814-A8EA-4A7FD2087240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0F0FA-EF57-43B1-A9EA-7DB8C512D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6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3775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Construtoras Curitiba:  1081 ( Associadas </a:t>
            </a:r>
            <a:r>
              <a:rPr lang="pt-BR" dirty="0" err="1" smtClean="0"/>
              <a:t>Sinduscon</a:t>
            </a:r>
            <a:r>
              <a:rPr lang="pt-B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F0FA-EF57-43B1-A9EA-7DB8C512D9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75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9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74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2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38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9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1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B043-0D2E-40A4-B7BC-5E5D25B71026}" type="datetimeFigureOut">
              <a:rPr lang="pt-BR" smtClean="0"/>
              <a:t>09/10/2016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12C7-F4CF-4C2B-99C2-ED7A49C0D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904" t="35095" r="25386" b="33702"/>
          <a:stretch/>
        </p:blipFill>
        <p:spPr>
          <a:xfrm>
            <a:off x="2639864" y="1957590"/>
            <a:ext cx="7611719" cy="26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499333" y="2278506"/>
            <a:ext cx="7068416" cy="1179042"/>
          </a:xfrm>
          <a:prstGeom prst="rect">
            <a:avLst/>
          </a:prstGeom>
          <a:solidFill>
            <a:srgbClr val="378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753" y="236106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A4DA5C"/>
                </a:solidFill>
                <a:latin typeface="+mn-lt"/>
              </a:rPr>
              <a:t>Proposta de Valor</a:t>
            </a:r>
            <a:endParaRPr lang="pt-BR" b="1" dirty="0">
              <a:solidFill>
                <a:srgbClr val="A4DA5C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2739" y="2511797"/>
            <a:ext cx="6021604" cy="7958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chemeClr val="bg1"/>
                </a:solidFill>
              </a:rPr>
              <a:t>Modernização do Processo de Fiscalização de Construção Civil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3902299" y="3911325"/>
            <a:ext cx="1442434" cy="824248"/>
          </a:xfrm>
          <a:prstGeom prst="straightConnector1">
            <a:avLst/>
          </a:prstGeom>
          <a:ln w="38100">
            <a:solidFill>
              <a:srgbClr val="A4D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6635646" y="3911325"/>
            <a:ext cx="1313646" cy="824248"/>
          </a:xfrm>
          <a:prstGeom prst="straightConnector1">
            <a:avLst/>
          </a:prstGeom>
          <a:ln w="38100">
            <a:solidFill>
              <a:srgbClr val="A4D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5084421"/>
            <a:ext cx="4225345" cy="906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Preenchimento Digital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do Diário de Obra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619553" y="4965850"/>
            <a:ext cx="5533129" cy="1143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600" dirty="0" smtClean="0"/>
              <a:t>Coleta de dados por Speech-</a:t>
            </a:r>
            <a:r>
              <a:rPr lang="pt-BR" sz="2600" dirty="0" err="1" smtClean="0"/>
              <a:t>to</a:t>
            </a:r>
            <a:r>
              <a:rPr lang="pt-BR" sz="2600" dirty="0" smtClean="0"/>
              <a:t>-</a:t>
            </a:r>
            <a:r>
              <a:rPr lang="pt-BR" sz="2600" dirty="0" err="1" smtClean="0"/>
              <a:t>Text</a:t>
            </a:r>
            <a:r>
              <a:rPr lang="pt-BR" sz="2600" dirty="0" smtClean="0"/>
              <a:t> para auxiliar na validação dos itens da planilha de medição de serviços</a:t>
            </a:r>
            <a:endParaRPr lang="pt-BR" sz="26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26904" t="35095" r="25386" b="33702"/>
          <a:stretch/>
        </p:blipFill>
        <p:spPr>
          <a:xfrm>
            <a:off x="8694296" y="277557"/>
            <a:ext cx="3242872" cy="1130296"/>
          </a:xfrm>
          <a:prstGeom prst="rect">
            <a:avLst/>
          </a:prstGeom>
        </p:spPr>
      </p:pic>
      <p:cxnSp>
        <p:nvCxnSpPr>
          <p:cNvPr id="12" name="Conector reto 11"/>
          <p:cNvCxnSpPr/>
          <p:nvPr/>
        </p:nvCxnSpPr>
        <p:spPr>
          <a:xfrm>
            <a:off x="329784" y="1522991"/>
            <a:ext cx="114075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4853" y="5925081"/>
            <a:ext cx="2711121" cy="582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/>
              <a:t>Penetração B2B **</a:t>
            </a:r>
            <a:endParaRPr lang="pt-BR" sz="2400" b="1" dirty="0" smtClean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3985838" y="1963174"/>
            <a:ext cx="1365327" cy="45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smtClean="0"/>
              <a:t>1º ANO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122625" y="2569337"/>
            <a:ext cx="10718694" cy="58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smtClean="0"/>
              <a:t>Clientes</a:t>
            </a:r>
            <a:endParaRPr lang="pt-BR" sz="2400" b="1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180302" y="1963173"/>
            <a:ext cx="1365327" cy="45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smtClean="0"/>
              <a:t>2º ANO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582645" y="4258905"/>
            <a:ext cx="10718694" cy="58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smtClean="0"/>
              <a:t>Obras Atendidas/ mês</a:t>
            </a:r>
            <a:endParaRPr lang="pt-BR" sz="2400" b="1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8645563" y="1932578"/>
            <a:ext cx="1365327" cy="45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smtClean="0"/>
              <a:t>3º ANO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103701" y="3164027"/>
            <a:ext cx="2733759" cy="45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smtClean="0"/>
              <a:t>Usuários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b="1" dirty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929892" y="4841628"/>
            <a:ext cx="3702633" cy="45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smtClean="0"/>
              <a:t>Penetração GOV *</a:t>
            </a:r>
            <a:endParaRPr lang="pt-BR" sz="1800" b="1" dirty="0"/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509666" y="3713496"/>
            <a:ext cx="2960914" cy="457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smtClean="0"/>
              <a:t>Municípios Atendidos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60545"/>
              </p:ext>
            </p:extLst>
          </p:nvPr>
        </p:nvGraphicFramePr>
        <p:xfrm>
          <a:off x="3192963" y="1788195"/>
          <a:ext cx="8086395" cy="461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65"/>
                <a:gridCol w="2695465"/>
                <a:gridCol w="2695465"/>
              </a:tblGrid>
              <a:tr h="5502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1º ano</a:t>
                      </a:r>
                      <a:endParaRPr lang="pt-BR" sz="2400" dirty="0"/>
                    </a:p>
                  </a:txBody>
                  <a:tcPr>
                    <a:solidFill>
                      <a:srgbClr val="A4DA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  2º ano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A4DA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</a:t>
                      </a:r>
                      <a:r>
                        <a:rPr lang="pt-BR" sz="1800" dirty="0" smtClean="0"/>
                        <a:t> </a:t>
                      </a:r>
                      <a:r>
                        <a:rPr lang="pt-BR" sz="2400" dirty="0" smtClean="0"/>
                        <a:t>3º ano</a:t>
                      </a:r>
                      <a:endParaRPr lang="pt-BR" sz="2400" dirty="0"/>
                    </a:p>
                  </a:txBody>
                  <a:tcPr>
                    <a:solidFill>
                      <a:srgbClr val="A4DA5C"/>
                    </a:solidFill>
                  </a:tcPr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101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303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604</a:t>
                      </a:r>
                      <a:endParaRPr lang="pt-BR" sz="2400" b="1" dirty="0"/>
                    </a:p>
                  </a:txBody>
                  <a:tcPr/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1300</a:t>
                      </a:r>
                      <a:endParaRPr lang="pt-BR" sz="2400" dirty="0"/>
                    </a:p>
                  </a:txBody>
                  <a:tcPr/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399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1,2 mil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1,32 mil</a:t>
                      </a:r>
                      <a:endParaRPr lang="pt-BR" sz="2400" dirty="0"/>
                    </a:p>
                  </a:txBody>
                  <a:tcPr/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200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600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860</a:t>
                      </a:r>
                      <a:endParaRPr lang="pt-BR" sz="2400" b="1" dirty="0"/>
                    </a:p>
                  </a:txBody>
                  <a:tcPr/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10%</a:t>
                      </a:r>
                      <a:endParaRPr lang="pt-B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31%</a:t>
                      </a:r>
                      <a:endParaRPr lang="pt-B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35%</a:t>
                      </a:r>
                      <a:endParaRPr lang="pt-BR" sz="2400" b="0" dirty="0"/>
                    </a:p>
                  </a:txBody>
                  <a:tcPr/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200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600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1200</a:t>
                      </a:r>
                      <a:endParaRPr lang="pt-BR" sz="2400" b="1" dirty="0"/>
                    </a:p>
                  </a:txBody>
                  <a:tcPr/>
                </a:tc>
              </a:tr>
              <a:tr h="55499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0,1%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0,3%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0,6%</a:t>
                      </a:r>
                      <a:endParaRPr lang="pt-BR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tângulo 20"/>
          <p:cNvSpPr/>
          <p:nvPr/>
        </p:nvSpPr>
        <p:spPr>
          <a:xfrm>
            <a:off x="5792100" y="6419938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* 3,7 mil municípios BR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8720440" y="6417864"/>
            <a:ext cx="258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* 233 mil construtoras BR</a:t>
            </a:r>
            <a:endParaRPr lang="pt-BR" dirty="0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086358" y="5342358"/>
            <a:ext cx="10718694" cy="58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smtClean="0"/>
              <a:t>Obras B2B / mês</a:t>
            </a:r>
            <a:endParaRPr lang="pt-BR" sz="2400" b="1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361753" y="2361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A4DA5C"/>
                </a:solidFill>
                <a:latin typeface="+mn-lt"/>
              </a:rPr>
              <a:t>Potencial de Mercado GOV/B2B</a:t>
            </a:r>
            <a:endParaRPr lang="pt-BR" b="1" dirty="0">
              <a:solidFill>
                <a:srgbClr val="A4DA5C"/>
              </a:solidFill>
              <a:latin typeface="+mn-lt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/>
          <a:srcRect l="26904" t="35095" r="25386" b="33702"/>
          <a:stretch/>
        </p:blipFill>
        <p:spPr>
          <a:xfrm>
            <a:off x="8694296" y="277557"/>
            <a:ext cx="3242872" cy="1130296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>
            <a:off x="329784" y="1522991"/>
            <a:ext cx="114075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8627" y="3147039"/>
            <a:ext cx="2009025" cy="58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sz="2000" b="1" dirty="0"/>
              <a:t>Receita </a:t>
            </a:r>
            <a:r>
              <a:rPr lang="pt-BR" sz="2000" b="1" dirty="0" err="1"/>
              <a:t>Líq</a:t>
            </a:r>
            <a:endParaRPr lang="pt-BR" sz="2000" b="1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332982830"/>
              </p:ext>
            </p:extLst>
          </p:nvPr>
        </p:nvGraphicFramePr>
        <p:xfrm>
          <a:off x="6120984" y="5616650"/>
          <a:ext cx="5816184" cy="97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78627" y="3729762"/>
            <a:ext cx="2009025" cy="58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sz="2000" b="1" dirty="0"/>
              <a:t>VPL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8094689" y="4522347"/>
            <a:ext cx="2407173" cy="39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sz="1800" dirty="0" smtClean="0"/>
              <a:t>Custo de Capital 7% a.a.</a:t>
            </a:r>
            <a:endParaRPr lang="pt-BR" sz="20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3966"/>
              </p:ext>
            </p:extLst>
          </p:nvPr>
        </p:nvGraphicFramePr>
        <p:xfrm>
          <a:off x="2263573" y="2420637"/>
          <a:ext cx="8086395" cy="200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65"/>
                <a:gridCol w="2695465"/>
                <a:gridCol w="2695465"/>
              </a:tblGrid>
              <a:tr h="79505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1º ano</a:t>
                      </a:r>
                      <a:endParaRPr lang="pt-BR" sz="2400" dirty="0"/>
                    </a:p>
                  </a:txBody>
                  <a:tcPr>
                    <a:solidFill>
                      <a:srgbClr val="A4DA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  2º ano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A4DA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</a:t>
                      </a:r>
                      <a:r>
                        <a:rPr lang="pt-BR" sz="1800" dirty="0" smtClean="0"/>
                        <a:t> </a:t>
                      </a:r>
                      <a:r>
                        <a:rPr lang="pt-BR" sz="2400" dirty="0" smtClean="0"/>
                        <a:t>3º ano</a:t>
                      </a:r>
                      <a:endParaRPr lang="pt-BR" sz="2400" dirty="0"/>
                    </a:p>
                  </a:txBody>
                  <a:tcPr>
                    <a:solidFill>
                      <a:srgbClr val="A4DA5C"/>
                    </a:solidFill>
                  </a:tcPr>
                </a:tc>
              </a:tr>
              <a:tr h="60320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R$ 351 mil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R$ 1</a:t>
                      </a:r>
                      <a:r>
                        <a:rPr lang="pt-BR" sz="2400" b="1" baseline="0" dirty="0" smtClean="0"/>
                        <a:t>,1 MM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R$ 2,7</a:t>
                      </a:r>
                      <a:r>
                        <a:rPr lang="pt-BR" sz="2400" b="1" baseline="0" dirty="0" smtClean="0"/>
                        <a:t> MM</a:t>
                      </a:r>
                      <a:endParaRPr lang="pt-BR" sz="2400" b="1" dirty="0"/>
                    </a:p>
                  </a:txBody>
                  <a:tcPr/>
                </a:tc>
              </a:tr>
              <a:tr h="6032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R$ 171 mil</a:t>
                      </a:r>
                      <a:endParaRPr lang="pt-BR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R$ 741 mil</a:t>
                      </a:r>
                      <a:endParaRPr lang="pt-BR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R$ 2,08 MM</a:t>
                      </a:r>
                      <a:endParaRPr lang="pt-BR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361753" y="236106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A4DA5C"/>
                </a:solidFill>
                <a:latin typeface="+mn-lt"/>
              </a:rPr>
              <a:t>Viabilidade</a:t>
            </a:r>
            <a:endParaRPr lang="pt-BR" b="1" dirty="0">
              <a:solidFill>
                <a:srgbClr val="A4DA5C"/>
              </a:solidFill>
              <a:latin typeface="+mn-lt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7"/>
          <a:srcRect l="26904" t="35095" r="25386" b="33702"/>
          <a:stretch/>
        </p:blipFill>
        <p:spPr>
          <a:xfrm>
            <a:off x="8694296" y="277557"/>
            <a:ext cx="3242872" cy="1130296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>
            <a:off x="329784" y="1522991"/>
            <a:ext cx="114075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182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Proposta de Valor</vt:lpstr>
      <vt:lpstr>Apresentação do PowerPoint</vt:lpstr>
      <vt:lpstr>Viabilidade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Weigert</dc:creator>
  <cp:lastModifiedBy>Ana Paula Weigert</cp:lastModifiedBy>
  <cp:revision>25</cp:revision>
  <dcterms:created xsi:type="dcterms:W3CDTF">2016-10-08T20:57:02Z</dcterms:created>
  <dcterms:modified xsi:type="dcterms:W3CDTF">2016-10-09T05:23:15Z</dcterms:modified>
</cp:coreProperties>
</file>