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96" y="2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f031593e5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BACKGROUND: Here, “death” refers to actual death events in data (not predicted feature like survival rate)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Underlying data: PA.gov</a:t>
            </a:r>
            <a:endParaRPr/>
          </a:p>
        </p:txBody>
      </p:sp>
      <p:sp>
        <p:nvSpPr>
          <p:cNvPr id="147" name="Google Shape;147;g7f031593e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BACKGROUND INFO Error bars are 95% confidence interval based on the Gaussian approximation for standard error of proportions</a:t>
            </a:r>
            <a:endParaRPr/>
          </a:p>
        </p:txBody>
      </p:sp>
      <p:sp>
        <p:nvSpPr>
          <p:cNvPr id="157" name="Google Shape;1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Note: Next slide presents these same data in table form, with added details</a:t>
            </a:r>
            <a:endParaRPr/>
          </a:p>
          <a:p>
            <a:pPr marL="0" lvl="0" indent="0" algn="l" rtl="0">
              <a:lnSpc>
                <a:spcPct val="100000"/>
              </a:lnSpc>
              <a:spcBef>
                <a:spcPts val="0"/>
              </a:spcBef>
              <a:spcAft>
                <a:spcPts val="0"/>
              </a:spcAft>
              <a:buSzPts val="1100"/>
              <a:buNone/>
            </a:pPr>
            <a:r>
              <a:rPr lang="en-US"/>
              <a:t>For edit: Consider adding odds ratio immediately above bars per pair (and stars for significance)</a:t>
            </a:r>
            <a:endParaRPr/>
          </a:p>
        </p:txBody>
      </p:sp>
      <p:sp>
        <p:nvSpPr>
          <p:cNvPr id="164" name="Google Shape;16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Prevention Point data saying “who they are”, best they can do with survey-collection methods</a:t>
            </a:r>
            <a:endParaRPr/>
          </a:p>
        </p:txBody>
      </p:sp>
      <p:sp>
        <p:nvSpPr>
          <p:cNvPr id="177" name="Google Shape;1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Takeaways: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PA.gov is the most “useful”/thorough data, relative to Prevention Point and CDC. (Evidence of the importance of well-funded data collection efforts). Commend reporting efforts for other organizations to follow (effort from police).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Importance of having someone dedicated to this data collection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Vulnerable age groups.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b="1"/>
              <a:t>[Call for action - improve data gathering, reiterate saturation and age group difference]</a:t>
            </a:r>
            <a:endParaRPr b="1"/>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Data source is Census Bureau and CDC (“2019 Annual Surveillance Report of Drug-Related Risks and Outcomes”)  Not all 50 states drawn for clarity.</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Data not sufficient to explain </a:t>
            </a:r>
            <a:r>
              <a:rPr lang="en-US" i="1"/>
              <a:t>why</a:t>
            </a:r>
            <a:r>
              <a:rPr lang="en-US"/>
              <a:t> spike in 2017 we can only speculate</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i="1"/>
              <a:t>Suggestions for revision: 49 thin gray lines and one thick red line, or top ten with 4 above PA and 5 below</a:t>
            </a:r>
            <a:endParaRPr i="1"/>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Stella: In the following figure, the average daily number of overdose ranges between 13.4 and 17.3 cases per day. Overdose cases start to rise on Thursdays and peak on Fridays and Saturdays. The % of cases administered with Narcan and the survival rate track each other consistently. Days that have higher rates of Narcan administered also see higher survival rates, except the slight discrepancy on Sundays. Narcan administration rate averages 66.0%, and survival rate averages to be 77.2%. The peak overdose on Saturdays also coincides with one of the lowest Narcan administration rates and survival rates, calling for greater availability of Narcan on Saturdays due to the case loads. Wednesdays, despite relatively lower overdose cases, see another low point in Narcan administration and survival rates, suggesting possibly fewer good samaritans in the middle of the week.  </a:t>
            </a:r>
            <a:endParaRPr/>
          </a:p>
          <a:p>
            <a:pPr marL="457200" lvl="0" indent="-298450" algn="l" rtl="0">
              <a:lnSpc>
                <a:spcPct val="100000"/>
              </a:lnSpc>
              <a:spcBef>
                <a:spcPts val="0"/>
              </a:spcBef>
              <a:spcAft>
                <a:spcPts val="0"/>
              </a:spcAft>
              <a:buSzPts val="1100"/>
              <a:buChar char="●"/>
            </a:pPr>
            <a:r>
              <a:rPr lang="en-US" sz="1100" b="0" i="0" u="none" strike="noStrike" cap="none">
                <a:solidFill>
                  <a:srgbClr val="000000"/>
                </a:solidFill>
                <a:latin typeface="Arial"/>
                <a:ea typeface="Arial"/>
                <a:cs typeface="Arial"/>
                <a:sym typeface="Arial"/>
              </a:rPr>
              <a:t>In the following figure, the average hourly number of overdoses ranges between 1.1 and 1.6 cases per hour. Overdose cases start at the lowest around 4am and gradually climb up to 7pm to reach the peak. Between 5pm and midnight see the most overdose cases. Consistent with the weekly trends, the narcan administration and survival rates track each other consistently. We do see greater variability in the Narcan administration rate as the day goes by. Every morning between 8am and 9am see the lowest percentage of cases administered with Narcan at about only 50%, compared to the hourly average 65%. The lowest survival rate happens in the 7th hour of the day. </a:t>
            </a:r>
            <a:endParaRPr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Other PA counties follow bell curve, Philadelphia skews older.  30-39 peak in both groups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Y axis is percentage within total OD group not total population.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For context, can we show distribution of ages in total PA population, inside and outside PA?</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Possible merge two youngest and two oldest (note - also done for regression analysis)</a:t>
            </a:r>
            <a:endParaRPr/>
          </a:p>
          <a:p>
            <a:pPr marL="0" lvl="0" indent="0" algn="l" rtl="0">
              <a:lnSpc>
                <a:spcPct val="100000"/>
              </a:lnSpc>
              <a:spcBef>
                <a:spcPts val="0"/>
              </a:spcBef>
              <a:spcAft>
                <a:spcPts val="0"/>
              </a:spcAft>
              <a:buSzPts val="1100"/>
              <a:buNone/>
            </a:pPr>
            <a:endParaRPr/>
          </a:p>
        </p:txBody>
      </p:sp>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f0c365b65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7f0c365b65_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Certain age groups 30+ are more vulnerable to death from overdose if Narcan is not administered. However, Naloxone greatly reduces that risk</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BACKGROUND INFO: Local polynomial regression used to smooth data.  Shaded region is 95% confidence interval. Log 10 scaling of X axis for clarity.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This graph reflects the ADMINISTRATION rate of narcan relative to all overdose events per county (not survival)</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Underlying data: PA.gov data (the big one)</a:t>
            </a:r>
            <a:endParaRPr/>
          </a:p>
          <a:p>
            <a:pPr marL="0" lvl="0" indent="0" algn="l" rtl="0">
              <a:lnSpc>
                <a:spcPct val="100000"/>
              </a:lnSpc>
              <a:spcBef>
                <a:spcPts val="0"/>
              </a:spcBef>
              <a:spcAft>
                <a:spcPts val="0"/>
              </a:spcAft>
              <a:buSzPts val="1100"/>
              <a:buNone/>
            </a:pPr>
            <a:endParaRPr/>
          </a:p>
          <a:p>
            <a:pPr marL="0" lvl="0" indent="0" algn="l" rtl="0">
              <a:spcBef>
                <a:spcPts val="0"/>
              </a:spcBef>
              <a:spcAft>
                <a:spcPts val="0"/>
              </a:spcAft>
              <a:buClr>
                <a:schemeClr val="dk1"/>
              </a:buClr>
              <a:buSzPts val="1600"/>
              <a:buFont typeface="Arial"/>
              <a:buNone/>
            </a:pPr>
            <a:r>
              <a:rPr lang="en-US" sz="1600">
                <a:solidFill>
                  <a:schemeClr val="dk1"/>
                </a:solidFill>
              </a:rPr>
              <a:t>Philadelphia has higher # of cases and use of Narcan but is not an outlier</a:t>
            </a:r>
            <a:endParaRPr sz="1400">
              <a:solidFill>
                <a:schemeClr val="dk1"/>
              </a:solidFill>
            </a:endParaRPr>
          </a:p>
          <a:p>
            <a:pPr marL="0" lvl="0" indent="0" algn="l" rtl="0">
              <a:lnSpc>
                <a:spcPct val="100000"/>
              </a:lnSpc>
              <a:spcBef>
                <a:spcPts val="0"/>
              </a:spcBef>
              <a:spcAft>
                <a:spcPts val="0"/>
              </a:spcAft>
              <a:buSzPts val="1100"/>
              <a:buNone/>
            </a:pPr>
            <a:endParaRPr/>
          </a:p>
        </p:txBody>
      </p:sp>
      <p:sp>
        <p:nvSpPr>
          <p:cNvPr id="132" name="Google Shape;13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4" name="Google Shape;14;p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3887391" y="740569"/>
            <a:ext cx="4629150" cy="3655219"/>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4" name="Google Shape;64;p11"/>
          <p:cNvSpPr txBox="1">
            <a:spLocks noGrp="1"/>
          </p:cNvSpPr>
          <p:nvPr>
            <p:ph type="body" idx="2"/>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5" name="Google Shape;65;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a:spLocks noGrp="1"/>
          </p:cNvSpPr>
          <p:nvPr>
            <p:ph type="pic" idx="2"/>
          </p:nvPr>
        </p:nvSpPr>
        <p:spPr>
          <a:xfrm>
            <a:off x="3887391" y="740569"/>
            <a:ext cx="4629150" cy="365521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1" name="Google Shape;71;p12"/>
          <p:cNvSpPr txBox="1">
            <a:spLocks noGrp="1"/>
          </p:cNvSpPr>
          <p:nvPr>
            <p:ph type="body" idx="1"/>
          </p:nvPr>
        </p:nvSpPr>
        <p:spPr>
          <a:xfrm>
            <a:off x="629841" y="1543050"/>
            <a:ext cx="2949178" cy="285869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2" name="Google Shape;72;p1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body" idx="1"/>
          </p:nvPr>
        </p:nvSpPr>
        <p:spPr>
          <a:xfrm rot="5400000">
            <a:off x="2940248" y="-942379"/>
            <a:ext cx="3263504"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rot="5400000">
            <a:off x="5350073" y="1467446"/>
            <a:ext cx="4358879"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4"/>
          <p:cNvSpPr txBox="1">
            <a:spLocks noGrp="1"/>
          </p:cNvSpPr>
          <p:nvPr>
            <p:ph type="body" idx="1"/>
          </p:nvPr>
        </p:nvSpPr>
        <p:spPr>
          <a:xfrm rot="5400000">
            <a:off x="1349573" y="-447079"/>
            <a:ext cx="4358879"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4" name="Google Shape;84;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Clr>
                <a:schemeClr val="dk1"/>
              </a:buClr>
              <a:buSzPts val="3600"/>
              <a:buFont typeface="Calibri"/>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5" name="Google Shape;25;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9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1600"/>
              </a:spcBef>
              <a:spcAft>
                <a:spcPts val="0"/>
              </a:spcAft>
              <a:buClr>
                <a:schemeClr val="dk1"/>
              </a:buClr>
              <a:buSzPts val="1400"/>
              <a:buChar char="○"/>
              <a:defRPr/>
            </a:lvl2pPr>
            <a:lvl3pPr marL="1371600" lvl="2" indent="-317500" algn="l">
              <a:lnSpc>
                <a:spcPct val="90000"/>
              </a:lnSpc>
              <a:spcBef>
                <a:spcPts val="1600"/>
              </a:spcBef>
              <a:spcAft>
                <a:spcPts val="0"/>
              </a:spcAft>
              <a:buClr>
                <a:schemeClr val="dk1"/>
              </a:buClr>
              <a:buSzPts val="1400"/>
              <a:buChar char="■"/>
              <a:defRPr/>
            </a:lvl3pPr>
            <a:lvl4pPr marL="1828800" lvl="3" indent="-317500" algn="l">
              <a:lnSpc>
                <a:spcPct val="90000"/>
              </a:lnSpc>
              <a:spcBef>
                <a:spcPts val="1600"/>
              </a:spcBef>
              <a:spcAft>
                <a:spcPts val="0"/>
              </a:spcAft>
              <a:buClr>
                <a:schemeClr val="dk1"/>
              </a:buClr>
              <a:buSzPts val="1400"/>
              <a:buChar char="●"/>
              <a:defRPr/>
            </a:lvl4pPr>
            <a:lvl5pPr marL="2286000" lvl="4" indent="-317500" algn="l">
              <a:lnSpc>
                <a:spcPct val="90000"/>
              </a:lnSpc>
              <a:spcBef>
                <a:spcPts val="1600"/>
              </a:spcBef>
              <a:spcAft>
                <a:spcPts val="0"/>
              </a:spcAft>
              <a:buClr>
                <a:schemeClr val="dk1"/>
              </a:buClr>
              <a:buSzPts val="1400"/>
              <a:buChar char="○"/>
              <a:defRPr/>
            </a:lvl5pPr>
            <a:lvl6pPr marL="2743200" lvl="5" indent="-317500" algn="l">
              <a:lnSpc>
                <a:spcPct val="90000"/>
              </a:lnSpc>
              <a:spcBef>
                <a:spcPts val="1600"/>
              </a:spcBef>
              <a:spcAft>
                <a:spcPts val="0"/>
              </a:spcAft>
              <a:buClr>
                <a:schemeClr val="dk1"/>
              </a:buClr>
              <a:buSzPts val="1400"/>
              <a:buChar char="■"/>
              <a:defRPr/>
            </a:lvl6pPr>
            <a:lvl7pPr marL="3200400" lvl="6" indent="-317500" algn="l">
              <a:lnSpc>
                <a:spcPct val="90000"/>
              </a:lnSpc>
              <a:spcBef>
                <a:spcPts val="1600"/>
              </a:spcBef>
              <a:spcAft>
                <a:spcPts val="0"/>
              </a:spcAft>
              <a:buClr>
                <a:schemeClr val="dk1"/>
              </a:buClr>
              <a:buSzPts val="1400"/>
              <a:buChar char="●"/>
              <a:defRPr/>
            </a:lvl7pPr>
            <a:lvl8pPr marL="3657600" lvl="7" indent="-317500" algn="l">
              <a:lnSpc>
                <a:spcPct val="90000"/>
              </a:lnSpc>
              <a:spcBef>
                <a:spcPts val="1600"/>
              </a:spcBef>
              <a:spcAft>
                <a:spcPts val="0"/>
              </a:spcAft>
              <a:buClr>
                <a:schemeClr val="dk1"/>
              </a:buClr>
              <a:buSzPts val="1400"/>
              <a:buChar char="○"/>
              <a:defRPr/>
            </a:lvl8pPr>
            <a:lvl9pPr marL="4114800" lvl="8" indent="-317500" algn="l">
              <a:lnSpc>
                <a:spcPct val="90000"/>
              </a:lnSpc>
              <a:spcBef>
                <a:spcPts val="1600"/>
              </a:spcBef>
              <a:spcAft>
                <a:spcPts val="1600"/>
              </a:spcAft>
              <a:buClr>
                <a:schemeClr val="dk1"/>
              </a:buClr>
              <a:buSzPts val="1400"/>
              <a:buChar char="■"/>
              <a:defRPr/>
            </a:lvl9pPr>
          </a:lstStyle>
          <a:p>
            <a:endParaRPr/>
          </a:p>
        </p:txBody>
      </p:sp>
      <p:sp>
        <p:nvSpPr>
          <p:cNvPr id="29" name="Google Shape;29;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623888" y="1282304"/>
            <a:ext cx="7886700" cy="213955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623888" y="3442098"/>
            <a:ext cx="7886700" cy="11251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3" name="Google Shape;33;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9" name="Google Shape;39;p7"/>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6" name="Google Shape;46;p8"/>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8"/>
          <p:cNvSpPr txBox="1">
            <a:spLocks noGrp="1"/>
          </p:cNvSpPr>
          <p:nvPr>
            <p:ph type="body" idx="3"/>
          </p:nvPr>
        </p:nvSpPr>
        <p:spPr>
          <a:xfrm>
            <a:off x="4629150" y="1260872"/>
            <a:ext cx="3887391" cy="6179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8" name="Google Shape;48;p8"/>
          <p:cNvSpPr txBox="1">
            <a:spLocks noGrp="1"/>
          </p:cNvSpPr>
          <p:nvPr>
            <p:ph type="body" idx="4"/>
          </p:nvPr>
        </p:nvSpPr>
        <p:spPr>
          <a:xfrm>
            <a:off x="4629150" y="1878806"/>
            <a:ext cx="3887391" cy="276344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9" name="Google Shape;49;p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1143000" y="841772"/>
            <a:ext cx="6858000" cy="1790700"/>
          </a:xfrm>
          <a:prstGeom prst="rect">
            <a:avLst/>
          </a:prstGeom>
          <a:noFill/>
          <a:ln>
            <a:noFill/>
          </a:ln>
        </p:spPr>
        <p:txBody>
          <a:bodyPr spcFirstLastPara="1" wrap="square" lIns="91425" tIns="91425" rIns="91425" bIns="91425" anchor="b" anchorCtr="0">
            <a:noAutofit/>
          </a:bodyPr>
          <a:lstStyle/>
          <a:p>
            <a:pPr marL="0" lvl="0" indent="0" algn="ctr" rtl="0">
              <a:lnSpc>
                <a:spcPct val="90000"/>
              </a:lnSpc>
              <a:spcBef>
                <a:spcPts val="0"/>
              </a:spcBef>
              <a:spcAft>
                <a:spcPts val="0"/>
              </a:spcAft>
              <a:buClr>
                <a:schemeClr val="dk1"/>
              </a:buClr>
              <a:buSzPts val="4500"/>
              <a:buFont typeface="Calibri"/>
              <a:buNone/>
            </a:pPr>
            <a:r>
              <a:rPr lang="en-US"/>
              <a:t>Hexcel_drop</a:t>
            </a:r>
            <a:endParaRPr/>
          </a:p>
        </p:txBody>
      </p:sp>
      <p:sp>
        <p:nvSpPr>
          <p:cNvPr id="92" name="Google Shape;92;p15"/>
          <p:cNvSpPr txBox="1">
            <a:spLocks noGrp="1"/>
          </p:cNvSpPr>
          <p:nvPr>
            <p:ph type="subTitle" idx="1"/>
          </p:nvPr>
        </p:nvSpPr>
        <p:spPr>
          <a:xfrm>
            <a:off x="1143000" y="2701528"/>
            <a:ext cx="6858000" cy="1241822"/>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Clr>
                <a:schemeClr val="dk1"/>
              </a:buClr>
              <a:buSzPts val="1800"/>
              <a:buNone/>
            </a:pPr>
            <a:r>
              <a:rPr lang="en-US"/>
              <a:t>Samara Andrieux, Sybil Andrieux, Carolyn Gerace, Joey Logan, Ou Stella Lang, Mitchell Maltenfort, Grace Pham, Chun Su, Julia Schuchard, Zoë Wilkinson Saldaña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300126" y="144083"/>
            <a:ext cx="8520600" cy="14301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Calibri"/>
              <a:buNone/>
            </a:pPr>
            <a:r>
              <a:rPr lang="en-US"/>
              <a:t>Higher rates of Narcan administration are associated with lower overdose death rates for PA counties</a:t>
            </a:r>
            <a:endParaRPr/>
          </a:p>
        </p:txBody>
      </p:sp>
      <p:pic>
        <p:nvPicPr>
          <p:cNvPr id="150" name="Google Shape;150;p24"/>
          <p:cNvPicPr preferRelativeResize="0"/>
          <p:nvPr/>
        </p:nvPicPr>
        <p:blipFill rotWithShape="1">
          <a:blip r:embed="rId3">
            <a:alphaModFix/>
          </a:blip>
          <a:srcRect/>
          <a:stretch/>
        </p:blipFill>
        <p:spPr>
          <a:xfrm>
            <a:off x="2670067" y="1620459"/>
            <a:ext cx="5002336" cy="3337850"/>
          </a:xfrm>
          <a:prstGeom prst="rect">
            <a:avLst/>
          </a:prstGeom>
          <a:noFill/>
          <a:ln>
            <a:noFill/>
          </a:ln>
        </p:spPr>
      </p:pic>
      <p:sp>
        <p:nvSpPr>
          <p:cNvPr id="151" name="Google Shape;151;p24"/>
          <p:cNvSpPr/>
          <p:nvPr/>
        </p:nvSpPr>
        <p:spPr>
          <a:xfrm rot="-1953232">
            <a:off x="7168272" y="3773070"/>
            <a:ext cx="956713" cy="324150"/>
          </a:xfrm>
          <a:prstGeom prst="leftArrow">
            <a:avLst>
              <a:gd name="adj1" fmla="val 50000"/>
              <a:gd name="adj2" fmla="val 50000"/>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2" name="Google Shape;152;p24"/>
          <p:cNvSpPr txBox="1"/>
          <p:nvPr/>
        </p:nvSpPr>
        <p:spPr>
          <a:xfrm>
            <a:off x="8040556" y="3437685"/>
            <a:ext cx="7362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Philly</a:t>
            </a:r>
            <a:endParaRPr sz="1400" b="0" i="0" u="none" strike="noStrike" cap="none">
              <a:solidFill>
                <a:srgbClr val="000000"/>
              </a:solidFill>
              <a:latin typeface="Arial"/>
              <a:ea typeface="Arial"/>
              <a:cs typeface="Arial"/>
              <a:sym typeface="Arial"/>
            </a:endParaRPr>
          </a:p>
        </p:txBody>
      </p:sp>
      <p:sp>
        <p:nvSpPr>
          <p:cNvPr id="153" name="Google Shape;153;p24"/>
          <p:cNvSpPr txBox="1"/>
          <p:nvPr/>
        </p:nvSpPr>
        <p:spPr>
          <a:xfrm>
            <a:off x="644875" y="2066725"/>
            <a:ext cx="1779300" cy="1149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This association may reflect greater efficacy with more experience with Narcan and/or OD cases.</a:t>
            </a:r>
            <a:endParaRPr sz="1400" b="0" i="0" u="none" strike="noStrike" cap="none">
              <a:solidFill>
                <a:srgbClr val="000000"/>
              </a:solidFill>
              <a:latin typeface="Calibri"/>
              <a:ea typeface="Calibri"/>
              <a:cs typeface="Calibri"/>
              <a:sym typeface="Calibri"/>
            </a:endParaRPr>
          </a:p>
        </p:txBody>
      </p:sp>
      <p:pic>
        <p:nvPicPr>
          <p:cNvPr id="154" name="Google Shape;154;p24"/>
          <p:cNvPicPr preferRelativeResize="0"/>
          <p:nvPr/>
        </p:nvPicPr>
        <p:blipFill rotWithShape="1">
          <a:blip r:embed="rId4">
            <a:alphaModFix/>
          </a:blip>
          <a:srcRect/>
          <a:stretch/>
        </p:blipFill>
        <p:spPr>
          <a:xfrm>
            <a:off x="8970900" y="653650"/>
            <a:ext cx="5380825" cy="4304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22210" y="140225"/>
            <a:ext cx="8821790" cy="1028818"/>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Calibri"/>
              <a:buNone/>
            </a:pPr>
            <a:r>
              <a:rPr lang="en-US"/>
              <a:t>Naloxone administration in PA is associated with lower death rates across age brackets</a:t>
            </a:r>
            <a:endParaRPr/>
          </a:p>
        </p:txBody>
      </p:sp>
      <p:pic>
        <p:nvPicPr>
          <p:cNvPr id="160" name="Google Shape;160;p25"/>
          <p:cNvPicPr preferRelativeResize="0"/>
          <p:nvPr/>
        </p:nvPicPr>
        <p:blipFill rotWithShape="1">
          <a:blip r:embed="rId3">
            <a:alphaModFix/>
          </a:blip>
          <a:srcRect/>
          <a:stretch/>
        </p:blipFill>
        <p:spPr>
          <a:xfrm>
            <a:off x="430869" y="1227784"/>
            <a:ext cx="5601985" cy="3737970"/>
          </a:xfrm>
          <a:prstGeom prst="rect">
            <a:avLst/>
          </a:prstGeom>
          <a:noFill/>
          <a:ln>
            <a:noFill/>
          </a:ln>
        </p:spPr>
      </p:pic>
      <p:sp>
        <p:nvSpPr>
          <p:cNvPr id="161" name="Google Shape;161;p25"/>
          <p:cNvSpPr txBox="1"/>
          <p:nvPr/>
        </p:nvSpPr>
        <p:spPr>
          <a:xfrm>
            <a:off x="6537900" y="1414050"/>
            <a:ext cx="2381700" cy="1320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Higher effect for older patients and lack of effect for youngest patients may reflect either pharmacology of Narcan or OD patterns</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6"/>
          <p:cNvPicPr preferRelativeResize="0"/>
          <p:nvPr/>
        </p:nvPicPr>
        <p:blipFill rotWithShape="1">
          <a:blip r:embed="rId3">
            <a:alphaModFix/>
          </a:blip>
          <a:srcRect/>
          <a:stretch/>
        </p:blipFill>
        <p:spPr>
          <a:xfrm>
            <a:off x="486138" y="1389684"/>
            <a:ext cx="8148576" cy="3707516"/>
          </a:xfrm>
          <a:prstGeom prst="rect">
            <a:avLst/>
          </a:prstGeom>
          <a:noFill/>
          <a:ln>
            <a:noFill/>
          </a:ln>
        </p:spPr>
      </p:pic>
      <p:sp>
        <p:nvSpPr>
          <p:cNvPr id="167" name="Google Shape;167;p26"/>
          <p:cNvSpPr txBox="1">
            <a:spLocks noGrp="1"/>
          </p:cNvSpPr>
          <p:nvPr>
            <p:ph type="title"/>
          </p:nvPr>
        </p:nvSpPr>
        <p:spPr>
          <a:xfrm>
            <a:off x="372533" y="190382"/>
            <a:ext cx="8436618"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Calibri"/>
              <a:buNone/>
            </a:pPr>
            <a:r>
              <a:rPr lang="en-US"/>
              <a:t>Naloxone administration in PA is associated with lower death rates for heroin and fentanyl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220132" y="173621"/>
            <a:ext cx="8450121"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Calibri"/>
              <a:buNone/>
            </a:pPr>
            <a:r>
              <a:rPr lang="en-US"/>
              <a:t>Prevention Point Naloxone Participants</a:t>
            </a:r>
            <a:endParaRPr/>
          </a:p>
        </p:txBody>
      </p:sp>
      <p:sp>
        <p:nvSpPr>
          <p:cNvPr id="173" name="Google Shape;173;p27"/>
          <p:cNvSpPr txBox="1"/>
          <p:nvPr/>
        </p:nvSpPr>
        <p:spPr>
          <a:xfrm>
            <a:off x="222006" y="1235263"/>
            <a:ext cx="741937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Prevention Point served </a:t>
            </a:r>
            <a:r>
              <a:rPr lang="en-US" sz="2400" b="0" i="0" u="none" strike="noStrike" cap="none">
                <a:solidFill>
                  <a:srgbClr val="FF0000"/>
                </a:solidFill>
                <a:latin typeface="Arial"/>
                <a:ea typeface="Arial"/>
                <a:cs typeface="Arial"/>
                <a:sym typeface="Arial"/>
              </a:rPr>
              <a:t>2,359 participants </a:t>
            </a:r>
            <a:r>
              <a:rPr lang="en-US" sz="2400" b="0" i="0" u="none" strike="noStrike" cap="none">
                <a:solidFill>
                  <a:schemeClr val="dk1"/>
                </a:solidFill>
                <a:latin typeface="Arial"/>
                <a:ea typeface="Arial"/>
                <a:cs typeface="Arial"/>
                <a:sym typeface="Arial"/>
              </a:rPr>
              <a:t>in 2018</a:t>
            </a:r>
            <a:endParaRPr sz="1400" b="0" i="0" u="none" strike="noStrike" cap="none">
              <a:solidFill>
                <a:srgbClr val="000000"/>
              </a:solidFill>
              <a:latin typeface="Arial"/>
              <a:ea typeface="Arial"/>
              <a:cs typeface="Arial"/>
              <a:sym typeface="Arial"/>
            </a:endParaRPr>
          </a:p>
        </p:txBody>
      </p:sp>
      <p:pic>
        <p:nvPicPr>
          <p:cNvPr id="174" name="Google Shape;174;p27"/>
          <p:cNvPicPr preferRelativeResize="0"/>
          <p:nvPr/>
        </p:nvPicPr>
        <p:blipFill>
          <a:blip r:embed="rId3">
            <a:alphaModFix/>
          </a:blip>
          <a:stretch>
            <a:fillRect/>
          </a:stretch>
        </p:blipFill>
        <p:spPr>
          <a:xfrm>
            <a:off x="49525" y="2065900"/>
            <a:ext cx="8992075" cy="3121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445025"/>
            <a:ext cx="8520600" cy="886064"/>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Calibri"/>
              <a:buNone/>
            </a:pPr>
            <a:r>
              <a:rPr lang="en-US"/>
              <a:t>Prevention Point naloxone participants in 2018 reported</a:t>
            </a:r>
            <a:endParaRPr/>
          </a:p>
        </p:txBody>
      </p:sp>
      <p:sp>
        <p:nvSpPr>
          <p:cNvPr id="180" name="Google Shape;180;p28"/>
          <p:cNvSpPr txBox="1">
            <a:spLocks noGrp="1"/>
          </p:cNvSpPr>
          <p:nvPr>
            <p:ph type="body" idx="1"/>
          </p:nvPr>
        </p:nvSpPr>
        <p:spPr>
          <a:xfrm>
            <a:off x="311700" y="1932972"/>
            <a:ext cx="8520600" cy="2870522"/>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Char char="●"/>
            </a:pPr>
            <a:r>
              <a:rPr lang="en-US"/>
              <a:t>2,435 overdoses involving heroin</a:t>
            </a:r>
            <a:endParaRPr/>
          </a:p>
          <a:p>
            <a:pPr marL="457200" lvl="0" indent="-342900" algn="l" rtl="0">
              <a:lnSpc>
                <a:spcPct val="100000"/>
              </a:lnSpc>
              <a:spcBef>
                <a:spcPts val="0"/>
              </a:spcBef>
              <a:spcAft>
                <a:spcPts val="0"/>
              </a:spcAft>
              <a:buClr>
                <a:schemeClr val="dk1"/>
              </a:buClr>
              <a:buSzPts val="1800"/>
              <a:buChar char="●"/>
            </a:pPr>
            <a:r>
              <a:rPr lang="en-US"/>
              <a:t>1,471 overdoses involving fentanyl</a:t>
            </a:r>
            <a:endParaRPr/>
          </a:p>
          <a:p>
            <a:pPr marL="457200" lvl="0" indent="-342900" algn="l" rtl="0">
              <a:lnSpc>
                <a:spcPct val="100000"/>
              </a:lnSpc>
              <a:spcBef>
                <a:spcPts val="0"/>
              </a:spcBef>
              <a:spcAft>
                <a:spcPts val="0"/>
              </a:spcAft>
              <a:buClr>
                <a:schemeClr val="dk1"/>
              </a:buClr>
              <a:buSzPts val="1800"/>
              <a:buChar char="●"/>
            </a:pPr>
            <a:r>
              <a:rPr lang="en-US"/>
              <a:t>In 60% of overdoses, EMS were </a:t>
            </a:r>
            <a:r>
              <a:rPr lang="en-US" i="1"/>
              <a:t>not</a:t>
            </a:r>
            <a:r>
              <a:rPr lang="en-US"/>
              <a:t> called</a:t>
            </a:r>
            <a:endParaRPr/>
          </a:p>
          <a:p>
            <a:pPr marL="457200" lvl="0" indent="-342900" algn="l" rtl="0">
              <a:lnSpc>
                <a:spcPct val="100000"/>
              </a:lnSpc>
              <a:spcBef>
                <a:spcPts val="0"/>
              </a:spcBef>
              <a:spcAft>
                <a:spcPts val="0"/>
              </a:spcAft>
              <a:buClr>
                <a:schemeClr val="dk1"/>
              </a:buClr>
              <a:buSzPts val="1800"/>
              <a:buChar char="●"/>
            </a:pPr>
            <a:r>
              <a:rPr lang="en-US"/>
              <a:t>In 62% of overdoses, the victim was </a:t>
            </a:r>
            <a:r>
              <a:rPr lang="en-US" i="1"/>
              <a:t>not</a:t>
            </a:r>
            <a:r>
              <a:rPr lang="en-US"/>
              <a:t> taken to the ED</a:t>
            </a:r>
            <a:endParaRPr/>
          </a:p>
          <a:p>
            <a:pPr marL="457200" lvl="0" indent="-342900" algn="l" rtl="0">
              <a:lnSpc>
                <a:spcPct val="100000"/>
              </a:lnSpc>
              <a:spcBef>
                <a:spcPts val="0"/>
              </a:spcBef>
              <a:spcAft>
                <a:spcPts val="0"/>
              </a:spcAft>
              <a:buClr>
                <a:schemeClr val="dk1"/>
              </a:buClr>
              <a:buSzPts val="1800"/>
              <a:buChar char="●"/>
            </a:pPr>
            <a:r>
              <a:rPr lang="en-US"/>
              <a:t>A total of </a:t>
            </a:r>
            <a:r>
              <a:rPr lang="en-US" sz="2400">
                <a:solidFill>
                  <a:srgbClr val="FF0000"/>
                </a:solidFill>
              </a:rPr>
              <a:t>3,767 </a:t>
            </a:r>
            <a:r>
              <a:rPr lang="en-US"/>
              <a:t>naloxone refill events at Prevention Point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Calibri"/>
              <a:buNone/>
            </a:pPr>
            <a:r>
              <a:rPr lang="en-US"/>
              <a:t>Conclusions</a:t>
            </a:r>
            <a:endParaRPr/>
          </a:p>
        </p:txBody>
      </p:sp>
      <p:sp>
        <p:nvSpPr>
          <p:cNvPr id="186" name="Google Shape;186;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90000"/>
              </a:lnSpc>
              <a:spcBef>
                <a:spcPts val="0"/>
              </a:spcBef>
              <a:spcAft>
                <a:spcPts val="0"/>
              </a:spcAft>
              <a:buClr>
                <a:schemeClr val="dk1"/>
              </a:buClr>
              <a:buSzPts val="1800"/>
              <a:buChar char="●"/>
            </a:pPr>
            <a:r>
              <a:rPr lang="en-US"/>
              <a:t>Pennsylvania data show that naloxone administration is associated with lower probability of death from drug overdoses.</a:t>
            </a:r>
            <a:endParaRPr/>
          </a:p>
          <a:p>
            <a:pPr marL="457200" lvl="0" indent="-342900" algn="l" rtl="0">
              <a:lnSpc>
                <a:spcPct val="90000"/>
              </a:lnSpc>
              <a:spcBef>
                <a:spcPts val="0"/>
              </a:spcBef>
              <a:spcAft>
                <a:spcPts val="0"/>
              </a:spcAft>
              <a:buClr>
                <a:schemeClr val="dk1"/>
              </a:buClr>
              <a:buSzPts val="1800"/>
              <a:buChar char="●"/>
            </a:pPr>
            <a:r>
              <a:rPr lang="en-US"/>
              <a:t>Prevention Point is an important source of naloxone for Philadelphia residents.</a:t>
            </a:r>
            <a:endParaRPr/>
          </a:p>
          <a:p>
            <a:pPr marL="457200" lvl="0" indent="-342900" algn="l" rtl="0">
              <a:lnSpc>
                <a:spcPct val="90000"/>
              </a:lnSpc>
              <a:spcBef>
                <a:spcPts val="0"/>
              </a:spcBef>
              <a:spcAft>
                <a:spcPts val="0"/>
              </a:spcAft>
              <a:buSzPts val="1800"/>
              <a:buChar char="●"/>
            </a:pPr>
            <a:r>
              <a:rPr lang="en-US"/>
              <a:t>Certain age groups are more vulnerable to overdose. Naloxone is consistently protective across all age groups.</a:t>
            </a:r>
            <a:endParaRPr/>
          </a:p>
          <a:p>
            <a:pPr marL="457200" lvl="0" indent="-342900" algn="l" rtl="0">
              <a:lnSpc>
                <a:spcPct val="90000"/>
              </a:lnSpc>
              <a:spcBef>
                <a:spcPts val="0"/>
              </a:spcBef>
              <a:spcAft>
                <a:spcPts val="0"/>
              </a:spcAft>
              <a:buSzPts val="1800"/>
              <a:buChar char="●"/>
            </a:pPr>
            <a:r>
              <a:rPr lang="en-US"/>
              <a:t>Critical saturation of use of Narcan matters. Counties with more overall use of Narcan have higher survivability. (From 50% towards 100% administration).</a:t>
            </a:r>
            <a:endParaRPr/>
          </a:p>
          <a:p>
            <a:pPr marL="457200" lvl="0" indent="-342900" algn="l" rtl="0">
              <a:lnSpc>
                <a:spcPct val="90000"/>
              </a:lnSpc>
              <a:spcBef>
                <a:spcPts val="0"/>
              </a:spcBef>
              <a:spcAft>
                <a:spcPts val="0"/>
              </a:spcAft>
              <a:buSzPts val="1800"/>
              <a:buChar char="●"/>
            </a:pPr>
            <a:r>
              <a:rPr lang="en-US"/>
              <a:t>We have the most detailed data at county-level. Need to learn more about individuals and communities, need more federal/cooperative data sources.</a:t>
            </a:r>
            <a:endParaRPr/>
          </a:p>
          <a:p>
            <a:pPr marL="457200" lvl="0" indent="0" algn="l" rtl="0">
              <a:lnSpc>
                <a:spcPct val="90000"/>
              </a:lnSpc>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628650" y="273844"/>
            <a:ext cx="7886700" cy="99417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300"/>
              <a:buFont typeface="Calibri"/>
              <a:buNone/>
            </a:pPr>
            <a:r>
              <a:rPr lang="en-US"/>
              <a:t>Data Sources</a:t>
            </a:r>
            <a:endParaRPr/>
          </a:p>
        </p:txBody>
      </p:sp>
      <p:sp>
        <p:nvSpPr>
          <p:cNvPr id="98" name="Google Shape;98;p16"/>
          <p:cNvSpPr txBox="1">
            <a:spLocks noGrp="1"/>
          </p:cNvSpPr>
          <p:nvPr>
            <p:ph type="body" idx="1"/>
          </p:nvPr>
        </p:nvSpPr>
        <p:spPr>
          <a:xfrm>
            <a:off x="628650" y="1369219"/>
            <a:ext cx="7886700" cy="3263504"/>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100"/>
              <a:buChar char="•"/>
            </a:pPr>
            <a:r>
              <a:rPr lang="en-US"/>
              <a:t>CDC (national overdose rates)</a:t>
            </a:r>
            <a:endParaRPr/>
          </a:p>
          <a:p>
            <a:pPr marL="171450" lvl="0" indent="-171450" algn="l" rtl="0">
              <a:lnSpc>
                <a:spcPct val="90000"/>
              </a:lnSpc>
              <a:spcBef>
                <a:spcPts val="750"/>
              </a:spcBef>
              <a:spcAft>
                <a:spcPts val="0"/>
              </a:spcAft>
              <a:buClr>
                <a:schemeClr val="dk1"/>
              </a:buClr>
              <a:buSzPts val="2100"/>
              <a:buChar char="•"/>
            </a:pPr>
            <a:r>
              <a:rPr lang="en-US"/>
              <a:t>PA.gov overdose data: Data voluntarily entered by Pennsylvania criminal justice agencies and some third-party (e.g., EMS) first responders (not representative of all PA overdoses)</a:t>
            </a:r>
            <a:endParaRPr/>
          </a:p>
          <a:p>
            <a:pPr marL="171450" lvl="0" indent="-171450" algn="l" rtl="0">
              <a:lnSpc>
                <a:spcPct val="90000"/>
              </a:lnSpc>
              <a:spcBef>
                <a:spcPts val="750"/>
              </a:spcBef>
              <a:spcAft>
                <a:spcPts val="0"/>
              </a:spcAft>
              <a:buClr>
                <a:schemeClr val="dk1"/>
              </a:buClr>
              <a:buSzPts val="2100"/>
              <a:buChar char="•"/>
            </a:pPr>
            <a:r>
              <a:rPr lang="en-US"/>
              <a:t>Prevention Point naloxone refill participants</a:t>
            </a:r>
            <a:endParaRPr/>
          </a:p>
          <a:p>
            <a:pPr marL="171450" lvl="0" indent="-38100" algn="l" rtl="0">
              <a:lnSpc>
                <a:spcPct val="90000"/>
              </a:lnSpc>
              <a:spcBef>
                <a:spcPts val="750"/>
              </a:spcBef>
              <a:spcAft>
                <a:spcPts val="0"/>
              </a:spcAft>
              <a:buClr>
                <a:schemeClr val="dk1"/>
              </a:buClr>
              <a:buSzPts val="21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a:t>Drug Overdoses in Pennsylvania:</a:t>
            </a:r>
            <a:br>
              <a:rPr lang="en-US"/>
            </a:br>
            <a:r>
              <a:rPr lang="en-US"/>
              <a:t>Who, when, and how many?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311700" y="0"/>
            <a:ext cx="8520600" cy="101772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Calibri"/>
              <a:buNone/>
            </a:pPr>
            <a:r>
              <a:rPr lang="en-US"/>
              <a:t>Overdose Fatalities 2015-2019 </a:t>
            </a:r>
            <a:br>
              <a:rPr lang="en-US"/>
            </a:br>
            <a:r>
              <a:rPr lang="en-US" sz="2400"/>
              <a:t>(Monthly Deaths per 10,000 Population)</a:t>
            </a:r>
            <a:endParaRPr/>
          </a:p>
        </p:txBody>
      </p:sp>
      <p:sp>
        <p:nvSpPr>
          <p:cNvPr id="109" name="Google Shape;109;p18"/>
          <p:cNvSpPr txBox="1"/>
          <p:nvPr/>
        </p:nvSpPr>
        <p:spPr>
          <a:xfrm>
            <a:off x="254000" y="4704080"/>
            <a:ext cx="6958956"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Out of all 50 states, Pennsylvania had the </a:t>
            </a:r>
            <a:r>
              <a:rPr lang="en-US" sz="1400" b="0" i="0" u="none" strike="noStrike" cap="none">
                <a:solidFill>
                  <a:srgbClr val="FF0000"/>
                </a:solidFill>
                <a:latin typeface="Arial"/>
                <a:ea typeface="Arial"/>
                <a:cs typeface="Arial"/>
                <a:sym typeface="Arial"/>
              </a:rPr>
              <a:t>5</a:t>
            </a:r>
            <a:r>
              <a:rPr lang="en-US" sz="1400" b="0" i="0" u="none" strike="noStrike" cap="none" baseline="30000">
                <a:solidFill>
                  <a:srgbClr val="FF0000"/>
                </a:solidFill>
                <a:latin typeface="Arial"/>
                <a:ea typeface="Arial"/>
                <a:cs typeface="Arial"/>
                <a:sym typeface="Arial"/>
              </a:rPr>
              <a:t>th</a:t>
            </a:r>
            <a:r>
              <a:rPr lang="en-US" sz="1400" b="0" i="0" u="none" strike="noStrike" cap="none">
                <a:solidFill>
                  <a:srgbClr val="FF0000"/>
                </a:solidFill>
                <a:latin typeface="Arial"/>
                <a:ea typeface="Arial"/>
                <a:cs typeface="Arial"/>
                <a:sym typeface="Arial"/>
              </a:rPr>
              <a:t> highest </a:t>
            </a:r>
            <a:r>
              <a:rPr lang="en-US" sz="1400" b="0" i="0" u="none" strike="noStrike" cap="none">
                <a:solidFill>
                  <a:schemeClr val="dk1"/>
                </a:solidFill>
                <a:latin typeface="Arial"/>
                <a:ea typeface="Arial"/>
                <a:cs typeface="Arial"/>
                <a:sym typeface="Arial"/>
              </a:rPr>
              <a:t>proportion</a:t>
            </a:r>
            <a:r>
              <a:rPr lang="en-US" sz="1400" b="0" i="0" u="none" strike="noStrike" cap="none">
                <a:solidFill>
                  <a:srgbClr val="FF0000"/>
                </a:solidFill>
                <a:latin typeface="Arial"/>
                <a:ea typeface="Arial"/>
                <a:cs typeface="Arial"/>
                <a:sym typeface="Arial"/>
              </a:rPr>
              <a:t> </a:t>
            </a:r>
            <a:r>
              <a:rPr lang="en-US" sz="1400" b="0" i="0" u="none" strike="noStrike" cap="none">
                <a:solidFill>
                  <a:srgbClr val="000000"/>
                </a:solidFill>
                <a:latin typeface="Arial"/>
                <a:ea typeface="Arial"/>
                <a:cs typeface="Arial"/>
                <a:sym typeface="Arial"/>
              </a:rPr>
              <a:t>of overdose deaths. </a:t>
            </a:r>
            <a:endParaRPr sz="1400" b="0" i="0" u="none" strike="noStrike" cap="none">
              <a:solidFill>
                <a:srgbClr val="000000"/>
              </a:solidFill>
              <a:latin typeface="Arial"/>
              <a:ea typeface="Arial"/>
              <a:cs typeface="Arial"/>
              <a:sym typeface="Arial"/>
            </a:endParaRPr>
          </a:p>
        </p:txBody>
      </p:sp>
      <p:pic>
        <p:nvPicPr>
          <p:cNvPr id="110" name="Google Shape;110;p18"/>
          <p:cNvPicPr preferRelativeResize="0"/>
          <p:nvPr/>
        </p:nvPicPr>
        <p:blipFill>
          <a:blip r:embed="rId3">
            <a:alphaModFix/>
          </a:blip>
          <a:stretch>
            <a:fillRect/>
          </a:stretch>
        </p:blipFill>
        <p:spPr>
          <a:xfrm>
            <a:off x="89275" y="1300400"/>
            <a:ext cx="8965450" cy="287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19" descr="https://lh6.googleusercontent.com/pt6CLGA5Cz8h4LOjVXUYe3wXYYRj4ABsns0gWUtgVyY1--hIx0Y2NMbo2fmIo06kUWpi1BSJBo4Zt-X_XFb9BCOWzXVP2mvaqi_uvmWip4Cila68ThJcBSVtBSp4TOcWIjz7aDQIfhg"/>
          <p:cNvPicPr preferRelativeResize="0"/>
          <p:nvPr/>
        </p:nvPicPr>
        <p:blipFill rotWithShape="1">
          <a:blip r:embed="rId3">
            <a:alphaModFix/>
          </a:blip>
          <a:srcRect/>
          <a:stretch/>
        </p:blipFill>
        <p:spPr>
          <a:xfrm>
            <a:off x="4479402" y="1174283"/>
            <a:ext cx="4527369" cy="3193904"/>
          </a:xfrm>
          <a:prstGeom prst="rect">
            <a:avLst/>
          </a:prstGeom>
          <a:noFill/>
          <a:ln>
            <a:noFill/>
          </a:ln>
        </p:spPr>
      </p:pic>
      <p:pic>
        <p:nvPicPr>
          <p:cNvPr id="116" name="Google Shape;116;p19" descr="https://lh5.googleusercontent.com/Ifp3v253Kkh8iMIligQbyjokW1hrP2aI7trbpeYemln8csBywgE1ZT3spwujRAnMnX0-0OG80-4hJXodO4EmoZUCCoVWghLkv9a80CqLrbhlJ92C5NkbY7wPrVtmDgJavrdqs7E08g8"/>
          <p:cNvPicPr preferRelativeResize="0"/>
          <p:nvPr/>
        </p:nvPicPr>
        <p:blipFill rotWithShape="1">
          <a:blip r:embed="rId4">
            <a:alphaModFix/>
          </a:blip>
          <a:srcRect/>
          <a:stretch/>
        </p:blipFill>
        <p:spPr>
          <a:xfrm>
            <a:off x="0" y="1183910"/>
            <a:ext cx="4581625" cy="3193870"/>
          </a:xfrm>
          <a:prstGeom prst="rect">
            <a:avLst/>
          </a:prstGeom>
          <a:noFill/>
          <a:ln>
            <a:noFill/>
          </a:ln>
        </p:spPr>
      </p:pic>
      <p:sp>
        <p:nvSpPr>
          <p:cNvPr id="117" name="Google Shape;117;p19"/>
          <p:cNvSpPr txBox="1">
            <a:spLocks noGrp="1"/>
          </p:cNvSpPr>
          <p:nvPr>
            <p:ph type="title"/>
          </p:nvPr>
        </p:nvSpPr>
        <p:spPr>
          <a:xfrm>
            <a:off x="311700" y="97782"/>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Calibri"/>
              <a:buNone/>
            </a:pPr>
            <a:r>
              <a:rPr lang="en-US"/>
              <a:t>When do Pennsylvania overdoses peak?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195953" y="97784"/>
            <a:ext cx="8520600" cy="990235"/>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Calibri"/>
              <a:buNone/>
            </a:pPr>
            <a:r>
              <a:rPr lang="en-US"/>
              <a:t>People aged 30-39 make up the highest percentage of overdose incidents in PA</a:t>
            </a:r>
            <a:endParaRPr/>
          </a:p>
        </p:txBody>
      </p:sp>
      <p:pic>
        <p:nvPicPr>
          <p:cNvPr id="123" name="Google Shape;123;p20"/>
          <p:cNvPicPr preferRelativeResize="0"/>
          <p:nvPr/>
        </p:nvPicPr>
        <p:blipFill>
          <a:blip r:embed="rId3">
            <a:alphaModFix/>
          </a:blip>
          <a:stretch>
            <a:fillRect/>
          </a:stretch>
        </p:blipFill>
        <p:spPr>
          <a:xfrm>
            <a:off x="1799675" y="1177669"/>
            <a:ext cx="5155506" cy="37506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2800"/>
              <a:buNone/>
            </a:pPr>
            <a:r>
              <a:rPr lang="en-US"/>
              <a:t>Survival rates by age range: </a:t>
            </a:r>
            <a:endParaRPr/>
          </a:p>
        </p:txBody>
      </p:sp>
      <p:pic>
        <p:nvPicPr>
          <p:cNvPr id="129" name="Google Shape;129;p21"/>
          <p:cNvPicPr preferRelativeResize="0"/>
          <p:nvPr/>
        </p:nvPicPr>
        <p:blipFill rotWithShape="1">
          <a:blip r:embed="rId3">
            <a:alphaModFix/>
          </a:blip>
          <a:srcRect/>
          <a:stretch/>
        </p:blipFill>
        <p:spPr>
          <a:xfrm>
            <a:off x="386025" y="1230828"/>
            <a:ext cx="8520601" cy="35147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300126" y="144083"/>
            <a:ext cx="8520600" cy="1430074"/>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2800"/>
              <a:buFont typeface="Calibri"/>
              <a:buNone/>
            </a:pPr>
            <a:r>
              <a:rPr lang="en-US"/>
              <a:t>Narcan treatment rate increases with OD case load</a:t>
            </a:r>
            <a:endParaRPr/>
          </a:p>
        </p:txBody>
      </p:sp>
      <p:pic>
        <p:nvPicPr>
          <p:cNvPr id="135" name="Google Shape;135;p22"/>
          <p:cNvPicPr preferRelativeResize="0"/>
          <p:nvPr/>
        </p:nvPicPr>
        <p:blipFill rotWithShape="1">
          <a:blip r:embed="rId3">
            <a:alphaModFix/>
          </a:blip>
          <a:srcRect/>
          <a:stretch/>
        </p:blipFill>
        <p:spPr>
          <a:xfrm>
            <a:off x="717795" y="1579375"/>
            <a:ext cx="5220018" cy="3483100"/>
          </a:xfrm>
          <a:prstGeom prst="rect">
            <a:avLst/>
          </a:prstGeom>
          <a:noFill/>
          <a:ln>
            <a:noFill/>
          </a:ln>
        </p:spPr>
      </p:pic>
      <p:sp>
        <p:nvSpPr>
          <p:cNvPr id="136" name="Google Shape;136;p22"/>
          <p:cNvSpPr/>
          <p:nvPr/>
        </p:nvSpPr>
        <p:spPr>
          <a:xfrm rot="-1952991">
            <a:off x="4313244" y="1458170"/>
            <a:ext cx="956549" cy="324091"/>
          </a:xfrm>
          <a:prstGeom prst="leftArrow">
            <a:avLst>
              <a:gd name="adj1" fmla="val 50000"/>
              <a:gd name="adj2" fmla="val 50000"/>
            </a:avLst>
          </a:prstGeom>
          <a:solidFill>
            <a:schemeClr val="accent5"/>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7" name="Google Shape;137;p22"/>
          <p:cNvSpPr txBox="1"/>
          <p:nvPr/>
        </p:nvSpPr>
        <p:spPr>
          <a:xfrm>
            <a:off x="5185461" y="1122741"/>
            <a:ext cx="736099"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Philly</a:t>
            </a:r>
            <a:endParaRPr sz="1400" b="0" i="0" u="none" strike="noStrike" cap="none">
              <a:solidFill>
                <a:srgbClr val="000000"/>
              </a:solidFill>
              <a:latin typeface="Arial"/>
              <a:ea typeface="Arial"/>
              <a:cs typeface="Arial"/>
              <a:sym typeface="Arial"/>
            </a:endParaRPr>
          </a:p>
        </p:txBody>
      </p:sp>
      <p:sp>
        <p:nvSpPr>
          <p:cNvPr id="138" name="Google Shape;138;p22"/>
          <p:cNvSpPr txBox="1"/>
          <p:nvPr/>
        </p:nvSpPr>
        <p:spPr>
          <a:xfrm>
            <a:off x="6182462" y="1740759"/>
            <a:ext cx="1805700" cy="83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2"/>
          <p:cNvSpPr/>
          <p:nvPr/>
        </p:nvSpPr>
        <p:spPr>
          <a:xfrm>
            <a:off x="1627550" y="1815350"/>
            <a:ext cx="1179000" cy="542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Calibri"/>
              <a:buNone/>
            </a:pPr>
            <a:r>
              <a:rPr lang="en-US"/>
              <a:t>Saving Lives:</a:t>
            </a:r>
            <a:br>
              <a:rPr lang="en-US"/>
            </a:br>
            <a:r>
              <a:rPr lang="en-US"/>
              <a:t>Naloxone administration</a:t>
            </a:r>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1060</Words>
  <Application>Microsoft Office PowerPoint</Application>
  <PresentationFormat>On-screen Show (16:9)</PresentationFormat>
  <Paragraphs>74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Hexcel_drop</vt:lpstr>
      <vt:lpstr>Data Sources</vt:lpstr>
      <vt:lpstr>Drug Overdoses in Pennsylvania: Who, when, and how many?</vt:lpstr>
      <vt:lpstr>Overdose Fatalities 2015-2019  (Monthly Deaths per 10,000 Population)</vt:lpstr>
      <vt:lpstr>When do Pennsylvania overdoses peak?</vt:lpstr>
      <vt:lpstr>People aged 30-39 make up the highest percentage of overdose incidents in PA</vt:lpstr>
      <vt:lpstr>Survival rates by age range: </vt:lpstr>
      <vt:lpstr>Narcan treatment rate increases with OD case load</vt:lpstr>
      <vt:lpstr>Saving Lives: Naloxone administration</vt:lpstr>
      <vt:lpstr>Higher rates of Narcan administration are associated with lower overdose death rates for PA counties</vt:lpstr>
      <vt:lpstr>Naloxone administration in PA is associated with lower death rates across age brackets</vt:lpstr>
      <vt:lpstr>Naloxone administration in PA is associated with lower death rates for heroin and fentanyl</vt:lpstr>
      <vt:lpstr>Prevention Point Naloxone Participants</vt:lpstr>
      <vt:lpstr>Prevention Point naloxone participants in 2018 reported</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Hexcel_drop</dc:title>
  <dc:creator>Logan, Joey</dc:creator>
  <cp:lastModifiedBy>Logan, Joey</cp:lastModifiedBy>
  <cp:revision>1</cp:revision>
  <dcterms:modified xsi:type="dcterms:W3CDTF">2020-03-22T18:36:15Z</dcterms:modified>
</cp:coreProperties>
</file>