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6"/>
  </p:notesMasterIdLst>
  <p:sldIdLst>
    <p:sldId id="256" r:id="rId3"/>
    <p:sldId id="257" r:id="rId4"/>
    <p:sldId id="258" r:id="rId5"/>
    <p:sldId id="259" r:id="rId6"/>
    <p:sldId id="268" r:id="rId7"/>
    <p:sldId id="264" r:id="rId8"/>
    <p:sldId id="265" r:id="rId9"/>
    <p:sldId id="267" r:id="rId10"/>
    <p:sldId id="260" r:id="rId11"/>
    <p:sldId id="269" r:id="rId12"/>
    <p:sldId id="266" r:id="rId13"/>
    <p:sldId id="262" r:id="rId14"/>
    <p:sldId id="26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5"/>
    <p:restoredTop sz="66341"/>
  </p:normalViewPr>
  <p:slideViewPr>
    <p:cSldViewPr snapToGrid="0">
      <p:cViewPr varScale="1">
        <p:scale>
          <a:sx n="112" d="100"/>
          <a:sy n="112" d="100"/>
        </p:scale>
        <p:origin x="208" y="14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71604a5839_0_7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71604a5839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71604a5839_0_6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71604a5839_0_6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71604a5839_0_6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71604a5839_0_6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71604a5839_0_2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71604a5839_0_2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71604a5839_0_3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71604a5839_0_3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a visualization of recovery process was requested by the </a:t>
            </a:r>
            <a:r>
              <a:rPr lang="en-US" dirty="0" err="1"/>
              <a:t>DataHack</a:t>
            </a:r>
            <a:r>
              <a:rPr lang="en-US" dirty="0"/>
              <a:t> partners</a:t>
            </a:r>
          </a:p>
          <a:p>
            <a:pPr marL="628650" lvl="1" indent="-171450" algn="l" rtl="0">
              <a:spcBef>
                <a:spcPts val="0"/>
              </a:spcBef>
              <a:spcAft>
                <a:spcPts val="0"/>
              </a:spcAft>
            </a:pPr>
            <a:r>
              <a:rPr lang="en-US" dirty="0"/>
              <a:t>they asked us to highlight both the recovery process and the barriers within the process (“pain points”)</a:t>
            </a:r>
          </a:p>
          <a:p>
            <a:pPr marL="628650" lvl="1" indent="-171450" algn="l" rtl="0">
              <a:spcBef>
                <a:spcPts val="0"/>
              </a:spcBef>
              <a:spcAft>
                <a:spcPts val="0"/>
              </a:spcAft>
            </a:pPr>
            <a:r>
              <a:rPr lang="en-US" dirty="0"/>
              <a:t>Every recovery path is unique</a:t>
            </a:r>
          </a:p>
          <a:p>
            <a:pPr marL="628650" lvl="1" indent="-171450" algn="l" rtl="0">
              <a:spcBef>
                <a:spcPts val="0"/>
              </a:spcBef>
              <a:spcAft>
                <a:spcPts val="0"/>
              </a:spcAft>
            </a:pPr>
            <a:endParaRPr lang="en-US" dirty="0"/>
          </a:p>
          <a:p>
            <a:pPr marL="171450" lvl="0" indent="-171450" algn="l" rtl="0">
              <a:spcBef>
                <a:spcPts val="0"/>
              </a:spcBef>
              <a:spcAft>
                <a:spcPts val="0"/>
              </a:spcAft>
            </a:pPr>
            <a:r>
              <a:rPr lang="en-US" dirty="0"/>
              <a:t>inspired by first recovery story we heard: Ramon Cruz. </a:t>
            </a:r>
          </a:p>
          <a:p>
            <a:pPr marL="628650" lvl="1" indent="-171450" algn="l" rtl="0">
              <a:spcBef>
                <a:spcPts val="0"/>
              </a:spcBef>
              <a:spcAft>
                <a:spcPts val="0"/>
              </a:spcAft>
            </a:pPr>
            <a:r>
              <a:rPr lang="en-US" dirty="0"/>
              <a:t>A formerly incarcerated individual. </a:t>
            </a:r>
          </a:p>
          <a:p>
            <a:pPr marL="628650" lvl="1" indent="-171450" algn="l" rtl="0">
              <a:spcBef>
                <a:spcPts val="0"/>
              </a:spcBef>
              <a:spcAft>
                <a:spcPts val="0"/>
              </a:spcAft>
            </a:pPr>
            <a:r>
              <a:rPr lang="en-US" dirty="0"/>
              <a:t>Circular relationship between mental illness and addiction. </a:t>
            </a:r>
          </a:p>
          <a:p>
            <a:pPr marL="628650" lvl="1" indent="-171450" algn="l" rtl="0">
              <a:spcBef>
                <a:spcPts val="0"/>
              </a:spcBef>
              <a:spcAft>
                <a:spcPts val="0"/>
              </a:spcAft>
            </a:pPr>
            <a:r>
              <a:rPr lang="en-US" dirty="0"/>
              <a:t>Stigma of both mental illness and addiction. </a:t>
            </a:r>
          </a:p>
          <a:p>
            <a:pPr marL="628650" lvl="1" indent="-171450" algn="l" rtl="0">
              <a:spcBef>
                <a:spcPts val="0"/>
              </a:spcBef>
              <a:spcAft>
                <a:spcPts val="0"/>
              </a:spcAft>
            </a:pPr>
            <a:r>
              <a:rPr lang="en-US" dirty="0"/>
              <a:t>Problems of access to medically assisted treatment.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71604a5839_0_3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71604a5839_0_3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Performed online research to get this basic understanding</a:t>
            </a:r>
          </a:p>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Created a graphic that illustrated the referral process and the relationships between payers (insurance companies), assessment centers, and treatment centers</a:t>
            </a:r>
            <a:r>
              <a:rPr lang="en-US" dirty="0">
                <a:effectLst/>
              </a:rPr>
              <a:t> </a:t>
            </a:r>
            <a:endParaRPr lang="en-US" dirty="0"/>
          </a:p>
          <a:p>
            <a:pPr marL="171450" lvl="0" indent="-171450" algn="l" rtl="0">
              <a:spcBef>
                <a:spcPts val="0"/>
              </a:spcBef>
              <a:spcAft>
                <a:spcPts val="0"/>
              </a:spcAft>
            </a:pPr>
            <a:r>
              <a:rPr lang="en-US" dirty="0"/>
              <a:t>Began to appreciate some of the hurdles that individuals regularly encounter (these were discussed at kickoff event: lack of access to M.A.T., stigma, homelessness, … )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include this graphic in our report.</a:t>
            </a:r>
          </a:p>
          <a:p>
            <a:r>
              <a:rPr lang="en-US" dirty="0"/>
              <a:t>we know this is to small to read</a:t>
            </a:r>
          </a:p>
          <a:p>
            <a:pPr lvl="1"/>
            <a:r>
              <a:rPr lang="en-US" dirty="0"/>
              <a:t>useful to highlight how complex the recovery system is </a:t>
            </a:r>
          </a:p>
          <a:p>
            <a:pPr lvl="1"/>
            <a:r>
              <a:rPr lang="en-US" dirty="0"/>
              <a:t>communicate that it took us a relatively long period of time to make sense of how to approach our assignment</a:t>
            </a:r>
          </a:p>
        </p:txBody>
      </p:sp>
    </p:spTree>
    <p:extLst>
      <p:ext uri="{BB962C8B-B14F-4D97-AF65-F5344CB8AC3E}">
        <p14:creationId xmlns:p14="http://schemas.microsoft.com/office/powerpoint/2010/main" val="2538767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527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every recovery path is unique and is often non-linear and without a clear end point</a:t>
            </a:r>
          </a:p>
          <a:p>
            <a:r>
              <a:rPr lang="en-US" dirty="0"/>
              <a:t>Recovery can include relapse. Can relapse, but it doesn’t mean that recovery is over. </a:t>
            </a:r>
          </a:p>
          <a:p>
            <a:r>
              <a:rPr lang="en-US" dirty="0"/>
              <a:t>Recovery can only begin when a person is ready. Until that point, their access to harm reduction education / harm reduction services is extremely important</a:t>
            </a:r>
          </a:p>
          <a:p>
            <a:r>
              <a:rPr lang="en-US" dirty="0"/>
              <a:t>long-term relationship with case managers: people know who to turn to when they’re ready</a:t>
            </a:r>
          </a:p>
          <a:p>
            <a:r>
              <a:rPr lang="en-US" dirty="0"/>
              <a:t>Stigma</a:t>
            </a:r>
          </a:p>
          <a:p>
            <a:pPr lvl="1"/>
            <a:r>
              <a:rPr lang="en-US" dirty="0"/>
              <a:t>if an individual was treated poorly in the past by an ER, s/he may refuse treatment in the future</a:t>
            </a:r>
          </a:p>
          <a:p>
            <a:pPr lvl="1"/>
            <a:r>
              <a:rPr lang="en-US" dirty="0"/>
              <a:t>some abstinence based programs don’t allow for MAT</a:t>
            </a:r>
          </a:p>
          <a:p>
            <a:pPr lvl="1"/>
            <a:r>
              <a:rPr lang="en-US" dirty="0"/>
              <a:t>Vivitrol programs can be manifestation of stigma because doses cannot be diverted</a:t>
            </a:r>
          </a:p>
          <a:p>
            <a:pPr lvl="0"/>
            <a:r>
              <a:rPr lang="en-US" dirty="0"/>
              <a:t>When case managers can share that they have “lived experience” and are in recovery themselves, it often makes individuals more comfortable. These case managers are able to offer compassion because they have been through withdrawal and some of same </a:t>
            </a:r>
            <a:r>
              <a:rPr lang="en-US"/>
              <a:t>challenges themselves. </a:t>
            </a:r>
            <a:endParaRPr lang="en-US" dirty="0"/>
          </a:p>
          <a:p>
            <a:r>
              <a:rPr lang="en-US" dirty="0"/>
              <a:t>Vulnerable populations: </a:t>
            </a:r>
          </a:p>
          <a:p>
            <a:pPr lvl="1"/>
            <a:r>
              <a:rPr lang="en-US" dirty="0"/>
              <a:t>homeless</a:t>
            </a:r>
          </a:p>
          <a:p>
            <a:pPr lvl="1"/>
            <a:r>
              <a:rPr lang="en-US" dirty="0"/>
              <a:t>uninsured</a:t>
            </a:r>
          </a:p>
          <a:p>
            <a:pPr lvl="1"/>
            <a:r>
              <a:rPr lang="en-US" dirty="0"/>
              <a:t>mothers</a:t>
            </a:r>
          </a:p>
          <a:p>
            <a:pPr lvl="1"/>
            <a:r>
              <a:rPr lang="en-US" dirty="0"/>
              <a:t>formerly incarcerated</a:t>
            </a:r>
          </a:p>
          <a:p>
            <a:pPr lvl="1"/>
            <a:r>
              <a:rPr lang="en-US" dirty="0"/>
              <a:t>people with dual diagnosis of OUD and mental illness</a:t>
            </a:r>
          </a:p>
        </p:txBody>
      </p:sp>
    </p:spTree>
    <p:extLst>
      <p:ext uri="{BB962C8B-B14F-4D97-AF65-F5344CB8AC3E}">
        <p14:creationId xmlns:p14="http://schemas.microsoft.com/office/powerpoint/2010/main" val="2347678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71604a5839_0_4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71604a5839_0_4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We present three narratives of individuals in recovery in the form of a storytelling web application. </a:t>
            </a:r>
          </a:p>
          <a:p>
            <a:pPr marL="171450" lvl="0" indent="-171450" algn="l" rtl="0">
              <a:spcBef>
                <a:spcPts val="0"/>
              </a:spcBef>
              <a:spcAft>
                <a:spcPts val="0"/>
              </a:spcAft>
            </a:pPr>
            <a:r>
              <a:rPr lang="en-US" sz="1100" b="0" i="0" u="none" strike="noStrike" cap="none" dirty="0">
                <a:solidFill>
                  <a:srgbClr val="000000"/>
                </a:solidFill>
                <a:effectLst/>
                <a:latin typeface="Arial"/>
                <a:ea typeface="Arial"/>
                <a:cs typeface="Arial"/>
                <a:sym typeface="Arial"/>
              </a:rPr>
              <a:t>Points along the timeline of each narrative are explored and explained through supporting data</a:t>
            </a:r>
            <a:r>
              <a:rPr lang="en-US" dirty="0">
                <a:effectLst/>
              </a:rPr>
              <a:t> </a:t>
            </a:r>
          </a:p>
          <a:p>
            <a:pPr marL="171450" lvl="0" indent="-171450" algn="l" rtl="0">
              <a:spcBef>
                <a:spcPts val="0"/>
              </a:spcBef>
              <a:spcAft>
                <a:spcPts val="0"/>
              </a:spcAft>
            </a:pPr>
            <a:r>
              <a:rPr lang="en-US" dirty="0">
                <a:effectLst/>
              </a:rPr>
              <a:t>narrowed down recurring themes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Lessons learned:</a:t>
            </a:r>
          </a:p>
          <a:p>
            <a:pPr lvl="1"/>
            <a:r>
              <a:rPr lang="en-US" dirty="0"/>
              <a:t>came into project expecting that there would be lots of quantitative data. </a:t>
            </a:r>
          </a:p>
          <a:p>
            <a:pPr lvl="1"/>
            <a:r>
              <a:rPr lang="en-US" dirty="0"/>
              <a:t>however, we needed to gather our own (qualitative) data</a:t>
            </a:r>
          </a:p>
          <a:p>
            <a:pPr lvl="0"/>
            <a:r>
              <a:rPr lang="en-US" dirty="0"/>
              <a:t>We’ve attempted to blend the qualitative and quantitative data in a meaningful, storytelling way</a:t>
            </a:r>
          </a:p>
        </p:txBody>
      </p:sp>
    </p:spTree>
    <p:extLst>
      <p:ext uri="{BB962C8B-B14F-4D97-AF65-F5344CB8AC3E}">
        <p14:creationId xmlns:p14="http://schemas.microsoft.com/office/powerpoint/2010/main" val="357874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5800"/>
              <a:buNone/>
              <a:defRPr sz="5800">
                <a:solidFill>
                  <a:schemeClr val="lt1"/>
                </a:solidFill>
              </a:defRPr>
            </a:lvl1pPr>
            <a:lvl2pPr lvl="1" rtl="0">
              <a:spcBef>
                <a:spcPts val="0"/>
              </a:spcBef>
              <a:spcAft>
                <a:spcPts val="0"/>
              </a:spcAft>
              <a:buClr>
                <a:schemeClr val="lt1"/>
              </a:buClr>
              <a:buSzPts val="5800"/>
              <a:buNone/>
              <a:defRPr sz="5800">
                <a:solidFill>
                  <a:schemeClr val="lt1"/>
                </a:solidFill>
              </a:defRPr>
            </a:lvl2pPr>
            <a:lvl3pPr lvl="2" rtl="0">
              <a:spcBef>
                <a:spcPts val="0"/>
              </a:spcBef>
              <a:spcAft>
                <a:spcPts val="0"/>
              </a:spcAft>
              <a:buClr>
                <a:schemeClr val="lt1"/>
              </a:buClr>
              <a:buSzPts val="5800"/>
              <a:buNone/>
              <a:defRPr sz="5800">
                <a:solidFill>
                  <a:schemeClr val="lt1"/>
                </a:solidFill>
              </a:defRPr>
            </a:lvl3pPr>
            <a:lvl4pPr lvl="3" rtl="0">
              <a:spcBef>
                <a:spcPts val="0"/>
              </a:spcBef>
              <a:spcAft>
                <a:spcPts val="0"/>
              </a:spcAft>
              <a:buClr>
                <a:schemeClr val="lt1"/>
              </a:buClr>
              <a:buSzPts val="5800"/>
              <a:buNone/>
              <a:defRPr sz="5800">
                <a:solidFill>
                  <a:schemeClr val="lt1"/>
                </a:solidFill>
              </a:defRPr>
            </a:lvl4pPr>
            <a:lvl5pPr lvl="4" rtl="0">
              <a:spcBef>
                <a:spcPts val="0"/>
              </a:spcBef>
              <a:spcAft>
                <a:spcPts val="0"/>
              </a:spcAft>
              <a:buClr>
                <a:schemeClr val="lt1"/>
              </a:buClr>
              <a:buSzPts val="5800"/>
              <a:buNone/>
              <a:defRPr sz="5800">
                <a:solidFill>
                  <a:schemeClr val="lt1"/>
                </a:solidFill>
              </a:defRPr>
            </a:lvl5pPr>
            <a:lvl6pPr lvl="5" rtl="0">
              <a:spcBef>
                <a:spcPts val="0"/>
              </a:spcBef>
              <a:spcAft>
                <a:spcPts val="0"/>
              </a:spcAft>
              <a:buClr>
                <a:schemeClr val="lt1"/>
              </a:buClr>
              <a:buSzPts val="5800"/>
              <a:buNone/>
              <a:defRPr sz="5800">
                <a:solidFill>
                  <a:schemeClr val="lt1"/>
                </a:solidFill>
              </a:defRPr>
            </a:lvl6pPr>
            <a:lvl7pPr lvl="6" rtl="0">
              <a:spcBef>
                <a:spcPts val="0"/>
              </a:spcBef>
              <a:spcAft>
                <a:spcPts val="0"/>
              </a:spcAft>
              <a:buClr>
                <a:schemeClr val="lt1"/>
              </a:buClr>
              <a:buSzPts val="5800"/>
              <a:buNone/>
              <a:defRPr sz="5800">
                <a:solidFill>
                  <a:schemeClr val="lt1"/>
                </a:solidFill>
              </a:defRPr>
            </a:lvl7pPr>
            <a:lvl8pPr lvl="7" rtl="0">
              <a:spcBef>
                <a:spcPts val="0"/>
              </a:spcBef>
              <a:spcAft>
                <a:spcPts val="0"/>
              </a:spcAft>
              <a:buClr>
                <a:schemeClr val="lt1"/>
              </a:buClr>
              <a:buSzPts val="5800"/>
              <a:buNone/>
              <a:defRPr sz="5800">
                <a:solidFill>
                  <a:schemeClr val="lt1"/>
                </a:solidFill>
              </a:defRPr>
            </a:lvl8pPr>
            <a:lvl9pPr lvl="8" rtl="0">
              <a:spcBef>
                <a:spcPts val="0"/>
              </a:spcBef>
              <a:spcAft>
                <a:spcPts val="0"/>
              </a:spcAft>
              <a:buClr>
                <a:schemeClr val="lt1"/>
              </a:buClr>
              <a:buSzPts val="5800"/>
              <a:buNone/>
              <a:defRPr sz="5800">
                <a:solidFill>
                  <a:schemeClr val="lt1"/>
                </a:solidFill>
              </a:defRPr>
            </a:lvl9pPr>
          </a:lstStyle>
          <a:p>
            <a:endParaRPr/>
          </a:p>
        </p:txBody>
      </p:sp>
      <p:grpSp>
        <p:nvGrpSpPr>
          <p:cNvPr id="57" name="Google Shape;57;p14"/>
          <p:cNvGrpSpPr/>
          <p:nvPr/>
        </p:nvGrpSpPr>
        <p:grpSpPr>
          <a:xfrm>
            <a:off x="28550" y="2196764"/>
            <a:ext cx="9094048" cy="2946825"/>
            <a:chOff x="28544" y="3514688"/>
            <a:chExt cx="9094048" cy="1628800"/>
          </a:xfrm>
        </p:grpSpPr>
        <p:sp>
          <p:nvSpPr>
            <p:cNvPr id="58" name="Google Shape;58;p14"/>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4"/>
          <p:cNvGrpSpPr/>
          <p:nvPr/>
        </p:nvGrpSpPr>
        <p:grpSpPr>
          <a:xfrm>
            <a:off x="28550" y="3359978"/>
            <a:ext cx="9094048" cy="1783611"/>
            <a:chOff x="28544" y="4157632"/>
            <a:chExt cx="9094048" cy="985856"/>
          </a:xfrm>
        </p:grpSpPr>
        <p:sp>
          <p:nvSpPr>
            <p:cNvPr id="92" name="Google Shape;92;p14"/>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4"/>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59"/>
        <p:cNvGrpSpPr/>
        <p:nvPr/>
      </p:nvGrpSpPr>
      <p:grpSpPr>
        <a:xfrm>
          <a:off x="0" y="0"/>
          <a:ext cx="0" cy="0"/>
          <a:chOff x="0" y="0"/>
          <a:chExt cx="0" cy="0"/>
        </a:xfrm>
      </p:grpSpPr>
      <p:sp>
        <p:nvSpPr>
          <p:cNvPr id="160" name="Google Shape;160;p15"/>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61" name="Google Shape;161;p15"/>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62" name="Google Shape;162;p15"/>
          <p:cNvGrpSpPr/>
          <p:nvPr/>
        </p:nvGrpSpPr>
        <p:grpSpPr>
          <a:xfrm>
            <a:off x="28550" y="2196764"/>
            <a:ext cx="9094048" cy="2946825"/>
            <a:chOff x="28544" y="3514688"/>
            <a:chExt cx="9094048" cy="1628800"/>
          </a:xfrm>
        </p:grpSpPr>
        <p:sp>
          <p:nvSpPr>
            <p:cNvPr id="163" name="Google Shape;163;p1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5"/>
          <p:cNvGrpSpPr/>
          <p:nvPr/>
        </p:nvGrpSpPr>
        <p:grpSpPr>
          <a:xfrm>
            <a:off x="28550" y="3359978"/>
            <a:ext cx="9094048" cy="1783611"/>
            <a:chOff x="28544" y="4157632"/>
            <a:chExt cx="9094048" cy="985856"/>
          </a:xfrm>
        </p:grpSpPr>
        <p:sp>
          <p:nvSpPr>
            <p:cNvPr id="197" name="Google Shape;197;p1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3"/>
        <p:cNvGrpSpPr/>
        <p:nvPr/>
      </p:nvGrpSpPr>
      <p:grpSpPr>
        <a:xfrm>
          <a:off x="0" y="0"/>
          <a:ext cx="0" cy="0"/>
          <a:chOff x="0" y="0"/>
          <a:chExt cx="0" cy="0"/>
        </a:xfrm>
      </p:grpSpPr>
      <p:sp>
        <p:nvSpPr>
          <p:cNvPr id="264" name="Google Shape;264;p16"/>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a:buChar char="▫"/>
              <a:defRPr sz="3000">
                <a:latin typeface="Titillium Web"/>
                <a:ea typeface="Titillium Web"/>
                <a:cs typeface="Titillium Web"/>
                <a:sym typeface="Titillium Web"/>
              </a:defRPr>
            </a:lvl1pPr>
            <a:lvl2pPr marL="914400" lvl="1" indent="-419100" algn="ctr" rtl="0">
              <a:spcBef>
                <a:spcPts val="0"/>
              </a:spcBef>
              <a:spcAft>
                <a:spcPts val="0"/>
              </a:spcAft>
              <a:buSzPts val="3000"/>
              <a:buFont typeface="Titillium Web"/>
              <a:buChar char="-"/>
              <a:defRPr sz="3000">
                <a:latin typeface="Titillium Web"/>
                <a:ea typeface="Titillium Web"/>
                <a:cs typeface="Titillium Web"/>
                <a:sym typeface="Titillium Web"/>
              </a:defRPr>
            </a:lvl2pPr>
            <a:lvl3pPr marL="1371600" lvl="2" indent="-419100" algn="ctr" rtl="0">
              <a:spcBef>
                <a:spcPts val="0"/>
              </a:spcBef>
              <a:spcAft>
                <a:spcPts val="0"/>
              </a:spcAft>
              <a:buSzPts val="3000"/>
              <a:buFont typeface="Titillium Web"/>
              <a:buChar char="-"/>
              <a:defRPr sz="3000">
                <a:latin typeface="Titillium Web"/>
                <a:ea typeface="Titillium Web"/>
                <a:cs typeface="Titillium Web"/>
                <a:sym typeface="Titillium Web"/>
              </a:defRPr>
            </a:lvl3pPr>
            <a:lvl4pPr marL="1828800" lvl="3" indent="-419100" algn="ctr" rtl="0">
              <a:spcBef>
                <a:spcPts val="0"/>
              </a:spcBef>
              <a:spcAft>
                <a:spcPts val="0"/>
              </a:spcAft>
              <a:buSzPts val="3000"/>
              <a:buFont typeface="Titillium Web"/>
              <a:buChar char="-"/>
              <a:defRPr sz="3000">
                <a:latin typeface="Titillium Web"/>
                <a:ea typeface="Titillium Web"/>
                <a:cs typeface="Titillium Web"/>
                <a:sym typeface="Titillium Web"/>
              </a:defRPr>
            </a:lvl4pPr>
            <a:lvl5pPr marL="2286000" lvl="4" indent="-419100" algn="ctr" rtl="0">
              <a:spcBef>
                <a:spcPts val="0"/>
              </a:spcBef>
              <a:spcAft>
                <a:spcPts val="0"/>
              </a:spcAft>
              <a:buSzPts val="3000"/>
              <a:buFont typeface="Titillium Web"/>
              <a:buChar char="-"/>
              <a:defRPr sz="3000">
                <a:latin typeface="Titillium Web"/>
                <a:ea typeface="Titillium Web"/>
                <a:cs typeface="Titillium Web"/>
                <a:sym typeface="Titillium Web"/>
              </a:defRPr>
            </a:lvl5pPr>
            <a:lvl6pPr marL="2743200" lvl="5" indent="-419100" algn="ctr" rtl="0">
              <a:spcBef>
                <a:spcPts val="0"/>
              </a:spcBef>
              <a:spcAft>
                <a:spcPts val="0"/>
              </a:spcAft>
              <a:buSzPts val="3000"/>
              <a:buFont typeface="Titillium Web"/>
              <a:buChar char="-"/>
              <a:defRPr sz="3000">
                <a:latin typeface="Titillium Web"/>
                <a:ea typeface="Titillium Web"/>
                <a:cs typeface="Titillium Web"/>
                <a:sym typeface="Titillium Web"/>
              </a:defRPr>
            </a:lvl6pPr>
            <a:lvl7pPr marL="3200400" lvl="6" indent="-419100" algn="ctr" rtl="0">
              <a:spcBef>
                <a:spcPts val="0"/>
              </a:spcBef>
              <a:spcAft>
                <a:spcPts val="0"/>
              </a:spcAft>
              <a:buSzPts val="3000"/>
              <a:buFont typeface="Titillium Web"/>
              <a:buChar char="●"/>
              <a:defRPr sz="3000">
                <a:latin typeface="Titillium Web"/>
                <a:ea typeface="Titillium Web"/>
                <a:cs typeface="Titillium Web"/>
                <a:sym typeface="Titillium Web"/>
              </a:defRPr>
            </a:lvl7pPr>
            <a:lvl8pPr marL="3657600" lvl="7" indent="-419100" algn="ctr" rtl="0">
              <a:spcBef>
                <a:spcPts val="0"/>
              </a:spcBef>
              <a:spcAft>
                <a:spcPts val="0"/>
              </a:spcAft>
              <a:buSzPts val="3000"/>
              <a:buFont typeface="Titillium Web"/>
              <a:buChar char="○"/>
              <a:defRPr sz="3000">
                <a:latin typeface="Titillium Web"/>
                <a:ea typeface="Titillium Web"/>
                <a:cs typeface="Titillium Web"/>
                <a:sym typeface="Titillium Web"/>
              </a:defRPr>
            </a:lvl8pPr>
            <a:lvl9pPr marL="4114800" lvl="8" indent="-419100" algn="ctr" rtl="0">
              <a:spcBef>
                <a:spcPts val="0"/>
              </a:spcBef>
              <a:spcAft>
                <a:spcPts val="0"/>
              </a:spcAft>
              <a:buSzPts val="3000"/>
              <a:buFont typeface="Titillium Web"/>
              <a:buChar char="■"/>
              <a:defRPr sz="3000">
                <a:latin typeface="Titillium Web"/>
                <a:ea typeface="Titillium Web"/>
                <a:cs typeface="Titillium Web"/>
                <a:sym typeface="Titillium Web"/>
              </a:defRPr>
            </a:lvl9pPr>
          </a:lstStyle>
          <a:p>
            <a:endParaRPr/>
          </a:p>
        </p:txBody>
      </p:sp>
      <p:sp>
        <p:nvSpPr>
          <p:cNvPr id="266" name="Google Shape;266;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67" name="Google Shape;267;p16"/>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8"/>
        <p:cNvGrpSpPr/>
        <p:nvPr/>
      </p:nvGrpSpPr>
      <p:grpSpPr>
        <a:xfrm>
          <a:off x="0" y="0"/>
          <a:ext cx="0" cy="0"/>
          <a:chOff x="0" y="0"/>
          <a:chExt cx="0" cy="0"/>
        </a:xfrm>
      </p:grpSpPr>
      <p:sp>
        <p:nvSpPr>
          <p:cNvPr id="269" name="Google Shape;269;p1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271" name="Google Shape;271;p17"/>
          <p:cNvGrpSpPr/>
          <p:nvPr/>
        </p:nvGrpSpPr>
        <p:grpSpPr>
          <a:xfrm>
            <a:off x="28550" y="3850565"/>
            <a:ext cx="9094048" cy="1293104"/>
            <a:chOff x="28544" y="3514688"/>
            <a:chExt cx="9094048" cy="1628800"/>
          </a:xfrm>
        </p:grpSpPr>
        <p:sp>
          <p:nvSpPr>
            <p:cNvPr id="272" name="Google Shape;272;p1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7"/>
          <p:cNvGrpSpPr/>
          <p:nvPr/>
        </p:nvGrpSpPr>
        <p:grpSpPr>
          <a:xfrm>
            <a:off x="28550" y="4360998"/>
            <a:ext cx="9094048" cy="782671"/>
            <a:chOff x="28544" y="4157632"/>
            <a:chExt cx="9094048" cy="985856"/>
          </a:xfrm>
        </p:grpSpPr>
        <p:sp>
          <p:nvSpPr>
            <p:cNvPr id="306" name="Google Shape;306;p1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1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74" name="Google Shape;374;p17"/>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75"/>
        <p:cNvGrpSpPr/>
        <p:nvPr/>
      </p:nvGrpSpPr>
      <p:grpSpPr>
        <a:xfrm>
          <a:off x="0" y="0"/>
          <a:ext cx="0" cy="0"/>
          <a:chOff x="0" y="0"/>
          <a:chExt cx="0" cy="0"/>
        </a:xfrm>
      </p:grpSpPr>
      <p:sp>
        <p:nvSpPr>
          <p:cNvPr id="376" name="Google Shape;376;p18"/>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78" name="Google Shape;378;p18"/>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79" name="Google Shape;379;p18"/>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0"/>
        <p:cNvGrpSpPr/>
        <p:nvPr/>
      </p:nvGrpSpPr>
      <p:grpSpPr>
        <a:xfrm>
          <a:off x="0" y="0"/>
          <a:ext cx="0" cy="0"/>
          <a:chOff x="0" y="0"/>
          <a:chExt cx="0" cy="0"/>
        </a:xfrm>
      </p:grpSpPr>
      <p:sp>
        <p:nvSpPr>
          <p:cNvPr id="381" name="Google Shape;381;p1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9"/>
          <p:cNvGrpSpPr/>
          <p:nvPr/>
        </p:nvGrpSpPr>
        <p:grpSpPr>
          <a:xfrm>
            <a:off x="28550" y="3850565"/>
            <a:ext cx="9094048" cy="1293104"/>
            <a:chOff x="28544" y="3514688"/>
            <a:chExt cx="9094048" cy="1628800"/>
          </a:xfrm>
        </p:grpSpPr>
        <p:sp>
          <p:nvSpPr>
            <p:cNvPr id="383" name="Google Shape;383;p1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9"/>
          <p:cNvGrpSpPr/>
          <p:nvPr/>
        </p:nvGrpSpPr>
        <p:grpSpPr>
          <a:xfrm>
            <a:off x="28550" y="4360998"/>
            <a:ext cx="9094048" cy="782671"/>
            <a:chOff x="28544" y="4157632"/>
            <a:chExt cx="9094048" cy="985856"/>
          </a:xfrm>
        </p:grpSpPr>
        <p:sp>
          <p:nvSpPr>
            <p:cNvPr id="417" name="Google Shape;417;p1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5" name="Google Shape;485;p19"/>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6" name="Google Shape;486;p19"/>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7" name="Google Shape;487;p1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8"/>
        <p:cNvGrpSpPr/>
        <p:nvPr/>
      </p:nvGrpSpPr>
      <p:grpSpPr>
        <a:xfrm>
          <a:off x="0" y="0"/>
          <a:ext cx="0" cy="0"/>
          <a:chOff x="0" y="0"/>
          <a:chExt cx="0" cy="0"/>
        </a:xfrm>
      </p:grpSpPr>
      <p:sp>
        <p:nvSpPr>
          <p:cNvPr id="489" name="Google Shape;489;p20"/>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0"/>
          <p:cNvGrpSpPr/>
          <p:nvPr/>
        </p:nvGrpSpPr>
        <p:grpSpPr>
          <a:xfrm>
            <a:off x="28550" y="3850565"/>
            <a:ext cx="9094048" cy="1293104"/>
            <a:chOff x="28544" y="3514688"/>
            <a:chExt cx="9094048" cy="1628800"/>
          </a:xfrm>
        </p:grpSpPr>
        <p:sp>
          <p:nvSpPr>
            <p:cNvPr id="491" name="Google Shape;491;p20"/>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0"/>
          <p:cNvGrpSpPr/>
          <p:nvPr/>
        </p:nvGrpSpPr>
        <p:grpSpPr>
          <a:xfrm>
            <a:off x="28550" y="4360998"/>
            <a:ext cx="9094048" cy="782671"/>
            <a:chOff x="28544" y="4157632"/>
            <a:chExt cx="9094048" cy="985856"/>
          </a:xfrm>
        </p:grpSpPr>
        <p:sp>
          <p:nvSpPr>
            <p:cNvPr id="525" name="Google Shape;525;p20"/>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0"/>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3" name="Google Shape;593;p20"/>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4" name="Google Shape;594;p20"/>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5" name="Google Shape;595;p20"/>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6" name="Google Shape;59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7"/>
        <p:cNvGrpSpPr/>
        <p:nvPr/>
      </p:nvGrpSpPr>
      <p:grpSpPr>
        <a:xfrm>
          <a:off x="0" y="0"/>
          <a:ext cx="0" cy="0"/>
          <a:chOff x="0" y="0"/>
          <a:chExt cx="0" cy="0"/>
        </a:xfrm>
      </p:grpSpPr>
      <p:sp>
        <p:nvSpPr>
          <p:cNvPr id="598" name="Google Shape;598;p21"/>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9" name="Google Shape;599;p21"/>
          <p:cNvGrpSpPr/>
          <p:nvPr/>
        </p:nvGrpSpPr>
        <p:grpSpPr>
          <a:xfrm>
            <a:off x="28550" y="3850565"/>
            <a:ext cx="9094048" cy="1293104"/>
            <a:chOff x="28544" y="3514688"/>
            <a:chExt cx="9094048" cy="1628800"/>
          </a:xfrm>
        </p:grpSpPr>
        <p:sp>
          <p:nvSpPr>
            <p:cNvPr id="600" name="Google Shape;600;p21"/>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1"/>
          <p:cNvGrpSpPr/>
          <p:nvPr/>
        </p:nvGrpSpPr>
        <p:grpSpPr>
          <a:xfrm>
            <a:off x="28550" y="4360998"/>
            <a:ext cx="9094048" cy="782671"/>
            <a:chOff x="28544" y="4157632"/>
            <a:chExt cx="9094048" cy="985856"/>
          </a:xfrm>
        </p:grpSpPr>
        <p:sp>
          <p:nvSpPr>
            <p:cNvPr id="634" name="Google Shape;634;p21"/>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21"/>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02" name="Google Shape;702;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703"/>
        <p:cNvGrpSpPr/>
        <p:nvPr/>
      </p:nvGrpSpPr>
      <p:grpSpPr>
        <a:xfrm>
          <a:off x="0" y="0"/>
          <a:ext cx="0" cy="0"/>
          <a:chOff x="0" y="0"/>
          <a:chExt cx="0" cy="0"/>
        </a:xfrm>
      </p:grpSpPr>
      <p:sp>
        <p:nvSpPr>
          <p:cNvPr id="704" name="Google Shape;704;p22"/>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06" name="Google Shape;706;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7"/>
        <p:cNvGrpSpPr/>
        <p:nvPr/>
      </p:nvGrpSpPr>
      <p:grpSpPr>
        <a:xfrm>
          <a:off x="0" y="0"/>
          <a:ext cx="0" cy="0"/>
          <a:chOff x="0" y="0"/>
          <a:chExt cx="0" cy="0"/>
        </a:xfrm>
      </p:grpSpPr>
      <p:sp>
        <p:nvSpPr>
          <p:cNvPr id="708" name="Google Shape;708;p23"/>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400"/>
              <a:buNone/>
              <a:defRPr sz="1400"/>
            </a:lvl1pPr>
          </a:lstStyle>
          <a:p>
            <a:endParaRPr/>
          </a:p>
        </p:txBody>
      </p:sp>
      <p:sp>
        <p:nvSpPr>
          <p:cNvPr id="710" name="Google Shape;710;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1"/>
        <p:cNvGrpSpPr/>
        <p:nvPr/>
      </p:nvGrpSpPr>
      <p:grpSpPr>
        <a:xfrm>
          <a:off x="0" y="0"/>
          <a:ext cx="0" cy="0"/>
          <a:chOff x="0" y="0"/>
          <a:chExt cx="0" cy="0"/>
        </a:xfrm>
      </p:grpSpPr>
      <p:sp>
        <p:nvSpPr>
          <p:cNvPr id="712" name="Google Shape;712;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713"/>
        <p:cNvGrpSpPr/>
        <p:nvPr/>
      </p:nvGrpSpPr>
      <p:grpSpPr>
        <a:xfrm>
          <a:off x="0" y="0"/>
          <a:ext cx="0" cy="0"/>
          <a:chOff x="0" y="0"/>
          <a:chExt cx="0" cy="0"/>
        </a:xfrm>
      </p:grpSpPr>
      <p:sp>
        <p:nvSpPr>
          <p:cNvPr id="714" name="Google Shape;714;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715" name="Google Shape;715;p25"/>
          <p:cNvGrpSpPr/>
          <p:nvPr/>
        </p:nvGrpSpPr>
        <p:grpSpPr>
          <a:xfrm>
            <a:off x="28550" y="3850565"/>
            <a:ext cx="9094048" cy="1293104"/>
            <a:chOff x="28544" y="3514688"/>
            <a:chExt cx="9094048" cy="1628800"/>
          </a:xfrm>
        </p:grpSpPr>
        <p:sp>
          <p:nvSpPr>
            <p:cNvPr id="716" name="Google Shape;716;p2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25"/>
          <p:cNvGrpSpPr/>
          <p:nvPr/>
        </p:nvGrpSpPr>
        <p:grpSpPr>
          <a:xfrm>
            <a:off x="28550" y="4360998"/>
            <a:ext cx="9094048" cy="782671"/>
            <a:chOff x="28544" y="4157632"/>
            <a:chExt cx="9094048" cy="985856"/>
          </a:xfrm>
        </p:grpSpPr>
        <p:sp>
          <p:nvSpPr>
            <p:cNvPr id="750" name="Google Shape;750;p2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2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817"/>
        <p:cNvGrpSpPr/>
        <p:nvPr/>
      </p:nvGrpSpPr>
      <p:grpSpPr>
        <a:xfrm>
          <a:off x="0" y="0"/>
          <a:ext cx="0" cy="0"/>
          <a:chOff x="0" y="0"/>
          <a:chExt cx="0" cy="0"/>
        </a:xfrm>
      </p:grpSpPr>
      <p:sp>
        <p:nvSpPr>
          <p:cNvPr id="818" name="Google Shape;818;p26"/>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1pPr>
            <a:lvl2pPr lvl="1" rt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2pPr>
            <a:lvl3pPr lvl="2" rt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3pPr>
            <a:lvl4pPr lvl="3" rt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4pPr>
            <a:lvl5pPr lvl="4" rt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5pPr>
            <a:lvl6pPr lvl="5" rt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6pPr>
            <a:lvl7pPr lvl="6" rt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7pPr>
            <a:lvl8pPr lvl="7" rt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8pPr>
            <a:lvl9pPr lvl="8" rt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9pPr>
          </a:lstStyle>
          <a:p>
            <a:endParaRPr/>
          </a:p>
        </p:txBody>
      </p:sp>
      <p:sp>
        <p:nvSpPr>
          <p:cNvPr id="53" name="Google Shape;53;p13"/>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rtl="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54" name="Google Shape;54;p13"/>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rtl="0">
              <a:buNone/>
              <a:defRPr>
                <a:solidFill>
                  <a:srgbClr val="FFFFFF"/>
                </a:solidFill>
                <a:latin typeface="Titillium Web"/>
                <a:ea typeface="Titillium Web"/>
                <a:cs typeface="Titillium Web"/>
                <a:sym typeface="Titillium Web"/>
              </a:defRPr>
            </a:lvl1pPr>
            <a:lvl2pPr lvl="1" algn="ctr" rtl="0">
              <a:buNone/>
              <a:defRPr>
                <a:solidFill>
                  <a:srgbClr val="FFFFFF"/>
                </a:solidFill>
                <a:latin typeface="Titillium Web"/>
                <a:ea typeface="Titillium Web"/>
                <a:cs typeface="Titillium Web"/>
                <a:sym typeface="Titillium Web"/>
              </a:defRPr>
            </a:lvl2pPr>
            <a:lvl3pPr lvl="2" algn="ctr" rtl="0">
              <a:buNone/>
              <a:defRPr>
                <a:solidFill>
                  <a:srgbClr val="FFFFFF"/>
                </a:solidFill>
                <a:latin typeface="Titillium Web"/>
                <a:ea typeface="Titillium Web"/>
                <a:cs typeface="Titillium Web"/>
                <a:sym typeface="Titillium Web"/>
              </a:defRPr>
            </a:lvl3pPr>
            <a:lvl4pPr lvl="3" algn="ctr" rtl="0">
              <a:buNone/>
              <a:defRPr>
                <a:solidFill>
                  <a:srgbClr val="FFFFFF"/>
                </a:solidFill>
                <a:latin typeface="Titillium Web"/>
                <a:ea typeface="Titillium Web"/>
                <a:cs typeface="Titillium Web"/>
                <a:sym typeface="Titillium Web"/>
              </a:defRPr>
            </a:lvl4pPr>
            <a:lvl5pPr lvl="4" algn="ctr" rtl="0">
              <a:buNone/>
              <a:defRPr>
                <a:solidFill>
                  <a:srgbClr val="FFFFFF"/>
                </a:solidFill>
                <a:latin typeface="Titillium Web"/>
                <a:ea typeface="Titillium Web"/>
                <a:cs typeface="Titillium Web"/>
                <a:sym typeface="Titillium Web"/>
              </a:defRPr>
            </a:lvl5pPr>
            <a:lvl6pPr lvl="5" algn="ctr" rtl="0">
              <a:buNone/>
              <a:defRPr>
                <a:solidFill>
                  <a:srgbClr val="FFFFFF"/>
                </a:solidFill>
                <a:latin typeface="Titillium Web"/>
                <a:ea typeface="Titillium Web"/>
                <a:cs typeface="Titillium Web"/>
                <a:sym typeface="Titillium Web"/>
              </a:defRPr>
            </a:lvl6pPr>
            <a:lvl7pPr lvl="6" algn="ctr" rtl="0">
              <a:buNone/>
              <a:defRPr>
                <a:solidFill>
                  <a:srgbClr val="FFFFFF"/>
                </a:solidFill>
                <a:latin typeface="Titillium Web"/>
                <a:ea typeface="Titillium Web"/>
                <a:cs typeface="Titillium Web"/>
                <a:sym typeface="Titillium Web"/>
              </a:defRPr>
            </a:lvl7pPr>
            <a:lvl8pPr lvl="7" algn="ctr" rtl="0">
              <a:buNone/>
              <a:defRPr>
                <a:solidFill>
                  <a:srgbClr val="FFFFFF"/>
                </a:solidFill>
                <a:latin typeface="Titillium Web"/>
                <a:ea typeface="Titillium Web"/>
                <a:cs typeface="Titillium Web"/>
                <a:sym typeface="Titillium Web"/>
              </a:defRPr>
            </a:lvl8pPr>
            <a:lvl9pPr lvl="8" algn="ctr" rtl="0">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823"/>
        <p:cNvGrpSpPr/>
        <p:nvPr/>
      </p:nvGrpSpPr>
      <p:grpSpPr>
        <a:xfrm>
          <a:off x="0" y="0"/>
          <a:ext cx="0" cy="0"/>
          <a:chOff x="0" y="0"/>
          <a:chExt cx="0" cy="0"/>
        </a:xfrm>
      </p:grpSpPr>
      <p:sp>
        <p:nvSpPr>
          <p:cNvPr id="824" name="Google Shape;824;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pic>
        <p:nvPicPr>
          <p:cNvPr id="825" name="Google Shape;825;p27"/>
          <p:cNvPicPr preferRelativeResize="0"/>
          <p:nvPr/>
        </p:nvPicPr>
        <p:blipFill>
          <a:blip r:embed="rId3">
            <a:alphaModFix/>
          </a:blip>
          <a:stretch>
            <a:fillRect/>
          </a:stretch>
        </p:blipFill>
        <p:spPr>
          <a:xfrm>
            <a:off x="431113" y="265750"/>
            <a:ext cx="8281780" cy="46119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AF40-41B4-534D-9E1B-BA8F5EA523B5}"/>
              </a:ext>
            </a:extLst>
          </p:cNvPr>
          <p:cNvSpPr>
            <a:spLocks noGrp="1"/>
          </p:cNvSpPr>
          <p:nvPr>
            <p:ph type="title"/>
          </p:nvPr>
        </p:nvSpPr>
        <p:spPr/>
        <p:txBody>
          <a:bodyPr/>
          <a:lstStyle/>
          <a:p>
            <a:r>
              <a:rPr lang="en-US" dirty="0"/>
              <a:t>Technical Details</a:t>
            </a:r>
          </a:p>
        </p:txBody>
      </p:sp>
      <p:sp>
        <p:nvSpPr>
          <p:cNvPr id="3" name="Text Placeholder 2">
            <a:extLst>
              <a:ext uri="{FF2B5EF4-FFF2-40B4-BE49-F238E27FC236}">
                <a16:creationId xmlns:a16="http://schemas.microsoft.com/office/drawing/2014/main" id="{3001D670-A08E-6A48-BCBA-43606F63AC63}"/>
              </a:ext>
            </a:extLst>
          </p:cNvPr>
          <p:cNvSpPr>
            <a:spLocks noGrp="1"/>
          </p:cNvSpPr>
          <p:nvPr>
            <p:ph type="body" idx="1"/>
          </p:nvPr>
        </p:nvSpPr>
        <p:spPr/>
        <p:txBody>
          <a:bodyPr/>
          <a:lstStyle/>
          <a:p>
            <a:r>
              <a:rPr lang="en-US" dirty="0"/>
              <a:t>Add details of web application: </a:t>
            </a:r>
          </a:p>
          <a:p>
            <a:pPr lvl="1"/>
            <a:r>
              <a:rPr lang="en-US" dirty="0"/>
              <a:t>how partners can integrate into website, make posters</a:t>
            </a:r>
          </a:p>
        </p:txBody>
      </p:sp>
    </p:spTree>
    <p:extLst>
      <p:ext uri="{BB962C8B-B14F-4D97-AF65-F5344CB8AC3E}">
        <p14:creationId xmlns:p14="http://schemas.microsoft.com/office/powerpoint/2010/main" val="266509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40EF-9E6C-D24D-A554-E6BE7AB79E7B}"/>
              </a:ext>
            </a:extLst>
          </p:cNvPr>
          <p:cNvSpPr>
            <a:spLocks noGrp="1"/>
          </p:cNvSpPr>
          <p:nvPr>
            <p:ph type="title"/>
          </p:nvPr>
        </p:nvSpPr>
        <p:spPr/>
        <p:txBody>
          <a:bodyPr/>
          <a:lstStyle/>
          <a:p>
            <a:r>
              <a:rPr lang="en-US" dirty="0"/>
              <a:t>With special thanks to:</a:t>
            </a:r>
          </a:p>
        </p:txBody>
      </p:sp>
      <p:sp>
        <p:nvSpPr>
          <p:cNvPr id="3" name="Text Placeholder 2">
            <a:extLst>
              <a:ext uri="{FF2B5EF4-FFF2-40B4-BE49-F238E27FC236}">
                <a16:creationId xmlns:a16="http://schemas.microsoft.com/office/drawing/2014/main" id="{874C694B-14ED-1242-AD1C-8FCBB7B0784A}"/>
              </a:ext>
            </a:extLst>
          </p:cNvPr>
          <p:cNvSpPr>
            <a:spLocks noGrp="1"/>
          </p:cNvSpPr>
          <p:nvPr>
            <p:ph type="body" idx="1"/>
          </p:nvPr>
        </p:nvSpPr>
        <p:spPr/>
        <p:txBody>
          <a:bodyPr/>
          <a:lstStyle/>
          <a:p>
            <a:r>
              <a:rPr lang="en-US" dirty="0"/>
              <a:t>Catherine Abrams, Health Federation of Philadelphia</a:t>
            </a:r>
          </a:p>
          <a:p>
            <a:r>
              <a:rPr lang="en-US" dirty="0"/>
              <a:t>Nicole O’Donnell, Bryant Rivera, Dr. </a:t>
            </a:r>
            <a:r>
              <a:rPr lang="en-US" dirty="0" err="1"/>
              <a:t>Utsha</a:t>
            </a:r>
            <a:r>
              <a:rPr lang="en-US" dirty="0"/>
              <a:t> Khatri, Penn Medicine </a:t>
            </a:r>
          </a:p>
          <a:p>
            <a:r>
              <a:rPr lang="en-US" dirty="0"/>
              <a:t>Devin Kloss, person in recovery</a:t>
            </a:r>
          </a:p>
          <a:p>
            <a:r>
              <a:rPr lang="en-US" dirty="0"/>
              <a:t>Prevention Point Case Managers Megan, Stefani, Dolores, Marilyn, and Andrew</a:t>
            </a:r>
          </a:p>
        </p:txBody>
      </p:sp>
    </p:spTree>
    <p:extLst>
      <p:ext uri="{BB962C8B-B14F-4D97-AF65-F5344CB8AC3E}">
        <p14:creationId xmlns:p14="http://schemas.microsoft.com/office/powerpoint/2010/main" val="288060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3"/>
          <p:cNvSpPr txBox="1">
            <a:spLocks noGrp="1"/>
          </p:cNvSpPr>
          <p:nvPr>
            <p:ph type="title"/>
          </p:nvPr>
        </p:nvSpPr>
        <p:spPr>
          <a:xfrm>
            <a:off x="637125" y="967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Projects</a:t>
            </a:r>
            <a:endParaRPr/>
          </a:p>
        </p:txBody>
      </p:sp>
      <p:sp>
        <p:nvSpPr>
          <p:cNvPr id="866" name="Google Shape;866;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867" name="Google Shape;867;p33"/>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lvl="0"/>
            <a:r>
              <a:rPr lang="en-US" dirty="0"/>
              <a:t>incorporate this web app into the partners’ web pages</a:t>
            </a:r>
          </a:p>
          <a:p>
            <a:pPr lvl="0"/>
            <a:r>
              <a:rPr lang="en-US" dirty="0"/>
              <a:t>amend personas or create additional personas</a:t>
            </a:r>
          </a:p>
          <a:p>
            <a:pPr lvl="0"/>
            <a:r>
              <a:rPr lang="en-US" dirty="0"/>
              <a:t>replace personas with actual first-person stories and include photography</a:t>
            </a:r>
          </a:p>
          <a:p>
            <a:pPr lvl="0"/>
            <a:r>
              <a:rPr lang="en-US" dirty="0"/>
              <a:t>add supporting data from other Data Hack teams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4"/>
          <p:cNvSpPr txBox="1">
            <a:spLocks noGrp="1"/>
          </p:cNvSpPr>
          <p:nvPr>
            <p:ph type="ctrTitle"/>
          </p:nvPr>
        </p:nvSpPr>
        <p:spPr>
          <a:xfrm>
            <a:off x="455120" y="398369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Q&amp;A</a:t>
            </a:r>
            <a:endParaRPr/>
          </a:p>
        </p:txBody>
      </p:sp>
      <p:pic>
        <p:nvPicPr>
          <p:cNvPr id="873" name="Google Shape;873;p34"/>
          <p:cNvPicPr preferRelativeResize="0"/>
          <p:nvPr/>
        </p:nvPicPr>
        <p:blipFill>
          <a:blip r:embed="rId3">
            <a:alphaModFix/>
          </a:blip>
          <a:stretch>
            <a:fillRect/>
          </a:stretch>
        </p:blipFill>
        <p:spPr>
          <a:xfrm>
            <a:off x="1888725" y="433704"/>
            <a:ext cx="4905190" cy="36788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28"/>
          <p:cNvSpPr txBox="1">
            <a:spLocks noGrp="1"/>
          </p:cNvSpPr>
          <p:nvPr>
            <p:ph type="ctrTitle"/>
          </p:nvPr>
        </p:nvSpPr>
        <p:spPr>
          <a:xfrm>
            <a:off x="440178" y="361445"/>
            <a:ext cx="7772400" cy="1159800"/>
          </a:xfrm>
          <a:prstGeom prst="rect">
            <a:avLst/>
          </a:prstGeom>
        </p:spPr>
        <p:txBody>
          <a:bodyPr spcFirstLastPara="1" wrap="square" lIns="91425" tIns="91425" rIns="91425" bIns="91425" anchor="t" anchorCtr="0">
            <a:noAutofit/>
          </a:bodyPr>
          <a:lstStyle/>
          <a:p>
            <a:pPr lvl="0"/>
            <a:r>
              <a:rPr lang="en" sz="3600" dirty="0"/>
              <a:t>Visualizing the Inside Journey of Recovery from Opioid Use Disorder </a:t>
            </a:r>
            <a:endParaRPr sz="3600" dirty="0"/>
          </a:p>
        </p:txBody>
      </p:sp>
      <p:sp>
        <p:nvSpPr>
          <p:cNvPr id="831" name="Google Shape;831;p28"/>
          <p:cNvSpPr/>
          <p:nvPr/>
        </p:nvSpPr>
        <p:spPr>
          <a:xfrm>
            <a:off x="5251200" y="1893625"/>
            <a:ext cx="3700099" cy="2698474"/>
          </a:xfrm>
          <a:prstGeom prst="rect">
            <a:avLst/>
          </a:prstGeom>
        </p:spPr>
        <p:txBody>
          <a:bodyPr>
            <a:prstTxWarp prst="textPlain">
              <a:avLst/>
            </a:prstTxWarp>
          </a:bodyPr>
          <a:lstStyle/>
          <a:p>
            <a:pPr lvl="0" algn="ctr"/>
            <a:r>
              <a:rPr b="1" i="0">
                <a:ln>
                  <a:noFill/>
                </a:ln>
                <a:solidFill>
                  <a:srgbClr val="6E86B6"/>
                </a:solidFill>
                <a:latin typeface="Titillium Web"/>
              </a:rPr>
              <a:t>11</a:t>
            </a:r>
          </a:p>
        </p:txBody>
      </p:sp>
      <p:sp>
        <p:nvSpPr>
          <p:cNvPr id="832" name="Google Shape;832;p28"/>
          <p:cNvSpPr txBox="1"/>
          <p:nvPr/>
        </p:nvSpPr>
        <p:spPr>
          <a:xfrm>
            <a:off x="573325" y="1945750"/>
            <a:ext cx="3161100" cy="29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Titillium Web"/>
                <a:ea typeface="Titillium Web"/>
                <a:cs typeface="Titillium Web"/>
                <a:sym typeface="Titillium Web"/>
              </a:rPr>
              <a:t>Pete Arriaza</a:t>
            </a:r>
            <a:endParaRPr sz="16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600">
                <a:solidFill>
                  <a:srgbClr val="FFFFFF"/>
                </a:solidFill>
                <a:latin typeface="Titillium Web"/>
                <a:ea typeface="Titillium Web"/>
                <a:cs typeface="Titillium Web"/>
                <a:sym typeface="Titillium Web"/>
              </a:rPr>
              <a:t>Silvia Canelon</a:t>
            </a:r>
            <a:endParaRPr sz="16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600">
                <a:solidFill>
                  <a:srgbClr val="FFFFFF"/>
                </a:solidFill>
                <a:latin typeface="Titillium Web"/>
                <a:ea typeface="Titillium Web"/>
                <a:cs typeface="Titillium Web"/>
                <a:sym typeface="Titillium Web"/>
              </a:rPr>
              <a:t>Karla Fettich</a:t>
            </a:r>
            <a:endParaRPr sz="16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600">
                <a:solidFill>
                  <a:srgbClr val="FFFFFF"/>
                </a:solidFill>
                <a:latin typeface="Titillium Web"/>
                <a:ea typeface="Titillium Web"/>
                <a:cs typeface="Titillium Web"/>
                <a:sym typeface="Titillium Web"/>
              </a:rPr>
              <a:t>Vince Giorno</a:t>
            </a:r>
            <a:endParaRPr sz="16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600">
                <a:solidFill>
                  <a:schemeClr val="lt1"/>
                </a:solidFill>
                <a:latin typeface="Titillium Web"/>
                <a:ea typeface="Titillium Web"/>
                <a:cs typeface="Titillium Web"/>
                <a:sym typeface="Titillium Web"/>
              </a:rPr>
              <a:t>Alyssa Hernandez</a:t>
            </a:r>
            <a:endParaRPr sz="1600">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600">
                <a:solidFill>
                  <a:schemeClr val="lt1"/>
                </a:solidFill>
                <a:latin typeface="Titillium Web"/>
                <a:ea typeface="Titillium Web"/>
                <a:cs typeface="Titillium Web"/>
                <a:sym typeface="Titillium Web"/>
              </a:rPr>
              <a:t>Spriha Jha</a:t>
            </a:r>
            <a:endParaRPr sz="1600">
              <a:solidFill>
                <a:schemeClr val="lt1"/>
              </a:solidFill>
              <a:latin typeface="Titillium Web"/>
              <a:ea typeface="Titillium Web"/>
              <a:cs typeface="Titillium Web"/>
              <a:sym typeface="Titillium Web"/>
            </a:endParaRPr>
          </a:p>
          <a:p>
            <a:pPr marL="0" lvl="0" indent="0" algn="l" rtl="0">
              <a:spcBef>
                <a:spcPts val="0"/>
              </a:spcBef>
              <a:spcAft>
                <a:spcPts val="0"/>
              </a:spcAft>
              <a:buNone/>
            </a:pPr>
            <a:r>
              <a:rPr lang="en" sz="1600">
                <a:solidFill>
                  <a:srgbClr val="FFFFFF"/>
                </a:solidFill>
                <a:latin typeface="Titillium Web"/>
                <a:ea typeface="Titillium Web"/>
                <a:cs typeface="Titillium Web"/>
                <a:sym typeface="Titillium Web"/>
              </a:rPr>
              <a:t>Adnette Kamugisha</a:t>
            </a:r>
            <a:endParaRPr sz="16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600">
                <a:solidFill>
                  <a:srgbClr val="FFFFFF"/>
                </a:solidFill>
                <a:latin typeface="Titillium Web"/>
                <a:ea typeface="Titillium Web"/>
                <a:cs typeface="Titillium Web"/>
                <a:sym typeface="Titillium Web"/>
              </a:rPr>
              <a:t>Selah Lynch </a:t>
            </a:r>
            <a:endParaRPr sz="16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600">
                <a:solidFill>
                  <a:srgbClr val="FFFFFF"/>
                </a:solidFill>
                <a:latin typeface="Titillium Web"/>
                <a:ea typeface="Titillium Web"/>
                <a:cs typeface="Titillium Web"/>
                <a:sym typeface="Titillium Web"/>
              </a:rPr>
              <a:t>Ben Miller</a:t>
            </a:r>
            <a:endParaRPr sz="16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600">
                <a:solidFill>
                  <a:srgbClr val="FFFFFF"/>
                </a:solidFill>
                <a:latin typeface="Titillium Web"/>
                <a:ea typeface="Titillium Web"/>
                <a:cs typeface="Titillium Web"/>
                <a:sym typeface="Titillium Web"/>
              </a:rPr>
              <a:t>Laura Mullen</a:t>
            </a:r>
            <a:endParaRPr sz="16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600">
                <a:solidFill>
                  <a:srgbClr val="FFFFFF"/>
                </a:solidFill>
                <a:latin typeface="Titillium Web"/>
                <a:ea typeface="Titillium Web"/>
                <a:cs typeface="Titillium Web"/>
                <a:sym typeface="Titillium Web"/>
              </a:rPr>
              <a:t>Catherine Weiss</a:t>
            </a:r>
            <a:endParaRPr sz="16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29"/>
          <p:cNvSpPr txBox="1">
            <a:spLocks noGrp="1"/>
          </p:cNvSpPr>
          <p:nvPr>
            <p:ph type="title"/>
          </p:nvPr>
        </p:nvSpPr>
        <p:spPr>
          <a:xfrm>
            <a:off x="637125" y="967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Motivation</a:t>
            </a:r>
            <a:endParaRPr dirty="0"/>
          </a:p>
        </p:txBody>
      </p:sp>
      <p:sp>
        <p:nvSpPr>
          <p:cNvPr id="838" name="Google Shape;838;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839" name="Google Shape;839;p2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 dirty="0"/>
              <a:t>Highlight the Process and the Barriers</a:t>
            </a:r>
          </a:p>
          <a:p>
            <a:r>
              <a:rPr lang="en" dirty="0"/>
              <a:t>Focus on the individual</a:t>
            </a:r>
          </a:p>
          <a:p>
            <a:r>
              <a:rPr lang="en" dirty="0"/>
              <a:t>Help explain what recovery looks like and build empathy</a:t>
            </a:r>
          </a:p>
          <a:p>
            <a:r>
              <a:rPr lang="en" dirty="0"/>
              <a:t>First recovery story: Ramon Cruz</a:t>
            </a:r>
          </a:p>
          <a:p>
            <a:endParaRPr lang="en-US" dirty="0"/>
          </a:p>
          <a:p>
            <a:pPr marL="482600" indent="-342900">
              <a:buClr>
                <a:schemeClr val="lt1"/>
              </a:buClr>
              <a:buSzPts val="1400"/>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0"/>
          <p:cNvSpPr txBox="1">
            <a:spLocks noGrp="1"/>
          </p:cNvSpPr>
          <p:nvPr>
            <p:ph type="title"/>
          </p:nvPr>
        </p:nvSpPr>
        <p:spPr>
          <a:xfrm>
            <a:off x="637125" y="967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Get basic understanding</a:t>
            </a:r>
            <a:endParaRPr dirty="0"/>
          </a:p>
        </p:txBody>
      </p:sp>
      <p:sp>
        <p:nvSpPr>
          <p:cNvPr id="845" name="Google Shape;845;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846" name="Google Shape;846;p3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Clr>
                <a:schemeClr val="lt1"/>
              </a:buClr>
              <a:buSzPts val="1400"/>
              <a:buFont typeface="Titillium Web"/>
              <a:buChar char="▫"/>
            </a:pPr>
            <a:r>
              <a:rPr lang="en" dirty="0"/>
              <a:t>Opioid Use Disorder </a:t>
            </a:r>
          </a:p>
          <a:p>
            <a:pPr lvl="1" indent="-317500">
              <a:spcBef>
                <a:spcPts val="600"/>
              </a:spcBef>
              <a:buClr>
                <a:schemeClr val="lt1"/>
              </a:buClr>
              <a:buSzPts val="1400"/>
              <a:buFont typeface="Titillium Web"/>
              <a:buChar char="▫"/>
            </a:pPr>
            <a:r>
              <a:rPr lang="en" dirty="0"/>
              <a:t>what is withdrawal like? how long does it last?</a:t>
            </a:r>
          </a:p>
          <a:p>
            <a:pPr marL="457200" lvl="0" indent="-317500" algn="l" rtl="0">
              <a:spcBef>
                <a:spcPts val="600"/>
              </a:spcBef>
              <a:spcAft>
                <a:spcPts val="0"/>
              </a:spcAft>
              <a:buClr>
                <a:schemeClr val="lt1"/>
              </a:buClr>
              <a:buSzPts val="1400"/>
              <a:buFont typeface="Titillium Web"/>
              <a:buChar char="▫"/>
            </a:pPr>
            <a:r>
              <a:rPr lang="en" dirty="0"/>
              <a:t>Recovery</a:t>
            </a:r>
          </a:p>
          <a:p>
            <a:pPr lvl="1" indent="-317500">
              <a:spcBef>
                <a:spcPts val="600"/>
              </a:spcBef>
              <a:buClr>
                <a:schemeClr val="lt1"/>
              </a:buClr>
              <a:buSzPts val="1400"/>
              <a:buFont typeface="Titillium Web"/>
              <a:buChar char="▫"/>
            </a:pPr>
            <a:r>
              <a:rPr lang="en" dirty="0"/>
              <a:t>what is the referral process?</a:t>
            </a:r>
          </a:p>
          <a:p>
            <a:pPr lvl="1" indent="-317500">
              <a:spcBef>
                <a:spcPts val="600"/>
              </a:spcBef>
              <a:buClr>
                <a:schemeClr val="lt1"/>
              </a:buClr>
              <a:buSzPts val="1400"/>
              <a:buFont typeface="Titillium Web"/>
              <a:buChar char="▫"/>
            </a:pPr>
            <a:r>
              <a:rPr lang="en" dirty="0"/>
              <a:t>who are treat</a:t>
            </a:r>
            <a:r>
              <a:rPr lang="en-US" dirty="0"/>
              <a:t>me</a:t>
            </a:r>
            <a:r>
              <a:rPr lang="en" dirty="0" err="1"/>
              <a:t>nt</a:t>
            </a:r>
            <a:r>
              <a:rPr lang="en" dirty="0"/>
              <a:t> providers? </a:t>
            </a:r>
          </a:p>
          <a:p>
            <a:pPr lvl="1" indent="-317500">
              <a:spcBef>
                <a:spcPts val="600"/>
              </a:spcBef>
              <a:buClr>
                <a:schemeClr val="lt1"/>
              </a:buClr>
              <a:buSzPts val="1400"/>
              <a:buFont typeface="Titillium Web"/>
              <a:buChar char="▫"/>
            </a:pPr>
            <a:r>
              <a:rPr lang="en" dirty="0"/>
              <a:t>how and when can a person begin treatment?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733F-4849-7540-A234-BC2D8567960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B3CA3FF-72B9-6A4A-8902-C2D27237D344}"/>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D19DE70A-621D-D147-8A2E-F4C8D55046D9}"/>
              </a:ext>
            </a:extLst>
          </p:cNvPr>
          <p:cNvPicPr>
            <a:picLocks noChangeAspect="1"/>
          </p:cNvPicPr>
          <p:nvPr/>
        </p:nvPicPr>
        <p:blipFill>
          <a:blip r:embed="rId3"/>
          <a:stretch>
            <a:fillRect/>
          </a:stretch>
        </p:blipFill>
        <p:spPr>
          <a:xfrm>
            <a:off x="259255" y="262428"/>
            <a:ext cx="8625490" cy="4618644"/>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1618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4BE1-F279-774E-96DB-3254D39A6587}"/>
              </a:ext>
            </a:extLst>
          </p:cNvPr>
          <p:cNvSpPr>
            <a:spLocks noGrp="1"/>
          </p:cNvSpPr>
          <p:nvPr>
            <p:ph type="title"/>
          </p:nvPr>
        </p:nvSpPr>
        <p:spPr/>
        <p:txBody>
          <a:bodyPr/>
          <a:lstStyle/>
          <a:p>
            <a:r>
              <a:rPr lang="en-US" dirty="0"/>
              <a:t>2. Collect qualitative data</a:t>
            </a:r>
          </a:p>
        </p:txBody>
      </p:sp>
      <p:sp>
        <p:nvSpPr>
          <p:cNvPr id="3" name="Text Placeholder 2">
            <a:extLst>
              <a:ext uri="{FF2B5EF4-FFF2-40B4-BE49-F238E27FC236}">
                <a16:creationId xmlns:a16="http://schemas.microsoft.com/office/drawing/2014/main" id="{9B205278-693F-0B4F-985C-E2ED548CCB15}"/>
              </a:ext>
            </a:extLst>
          </p:cNvPr>
          <p:cNvSpPr>
            <a:spLocks noGrp="1"/>
          </p:cNvSpPr>
          <p:nvPr>
            <p:ph type="body" idx="1"/>
          </p:nvPr>
        </p:nvSpPr>
        <p:spPr/>
        <p:txBody>
          <a:bodyPr/>
          <a:lstStyle/>
          <a:p>
            <a:r>
              <a:rPr lang="en-US" dirty="0"/>
              <a:t>Interviewed case managers at Prevention Point and recovery specialists at Penn Medicine</a:t>
            </a:r>
          </a:p>
          <a:p>
            <a:r>
              <a:rPr lang="en-US" dirty="0"/>
              <a:t>Found specific recovery stories online</a:t>
            </a:r>
          </a:p>
        </p:txBody>
      </p:sp>
    </p:spTree>
    <p:extLst>
      <p:ext uri="{BB962C8B-B14F-4D97-AF65-F5344CB8AC3E}">
        <p14:creationId xmlns:p14="http://schemas.microsoft.com/office/powerpoint/2010/main" val="77639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E417-9F70-5643-81A2-FD9DC6BB6BD6}"/>
              </a:ext>
            </a:extLst>
          </p:cNvPr>
          <p:cNvSpPr>
            <a:spLocks noGrp="1"/>
          </p:cNvSpPr>
          <p:nvPr>
            <p:ph type="title"/>
          </p:nvPr>
        </p:nvSpPr>
        <p:spPr/>
        <p:txBody>
          <a:bodyPr/>
          <a:lstStyle/>
          <a:p>
            <a:r>
              <a:rPr lang="en-US" sz="2800" dirty="0"/>
              <a:t>3. Collect quantitative data to support narratives</a:t>
            </a:r>
          </a:p>
        </p:txBody>
      </p:sp>
      <p:sp>
        <p:nvSpPr>
          <p:cNvPr id="3" name="Text Placeholder 2">
            <a:extLst>
              <a:ext uri="{FF2B5EF4-FFF2-40B4-BE49-F238E27FC236}">
                <a16:creationId xmlns:a16="http://schemas.microsoft.com/office/drawing/2014/main" id="{ABF0CE86-F9CC-6E49-8A37-D3D9AC03E1F1}"/>
              </a:ext>
            </a:extLst>
          </p:cNvPr>
          <p:cNvSpPr>
            <a:spLocks noGrp="1"/>
          </p:cNvSpPr>
          <p:nvPr>
            <p:ph type="body" idx="1"/>
          </p:nvPr>
        </p:nvSpPr>
        <p:spPr/>
        <p:txBody>
          <a:bodyPr/>
          <a:lstStyle/>
          <a:p>
            <a:r>
              <a:rPr lang="en-US" dirty="0"/>
              <a:t>(Where did our data come from?)</a:t>
            </a:r>
          </a:p>
        </p:txBody>
      </p:sp>
    </p:spTree>
    <p:extLst>
      <p:ext uri="{BB962C8B-B14F-4D97-AF65-F5344CB8AC3E}">
        <p14:creationId xmlns:p14="http://schemas.microsoft.com/office/powerpoint/2010/main" val="60318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1B06-33CD-ED4F-9559-A87BCC69B983}"/>
              </a:ext>
            </a:extLst>
          </p:cNvPr>
          <p:cNvSpPr>
            <a:spLocks noGrp="1"/>
          </p:cNvSpPr>
          <p:nvPr>
            <p:ph type="title"/>
          </p:nvPr>
        </p:nvSpPr>
        <p:spPr/>
        <p:txBody>
          <a:bodyPr/>
          <a:lstStyle/>
          <a:p>
            <a:r>
              <a:rPr lang="en-US" dirty="0"/>
              <a:t>Recurring Themes in Recovery Stories</a:t>
            </a:r>
          </a:p>
        </p:txBody>
      </p:sp>
      <p:sp>
        <p:nvSpPr>
          <p:cNvPr id="3" name="Text Placeholder 2">
            <a:extLst>
              <a:ext uri="{FF2B5EF4-FFF2-40B4-BE49-F238E27FC236}">
                <a16:creationId xmlns:a16="http://schemas.microsoft.com/office/drawing/2014/main" id="{10B6FCA2-3E50-FE4A-9C12-2FE39AFAE1C9}"/>
              </a:ext>
            </a:extLst>
          </p:cNvPr>
          <p:cNvSpPr>
            <a:spLocks noGrp="1"/>
          </p:cNvSpPr>
          <p:nvPr>
            <p:ph type="body" idx="1"/>
          </p:nvPr>
        </p:nvSpPr>
        <p:spPr/>
        <p:txBody>
          <a:bodyPr/>
          <a:lstStyle/>
          <a:p>
            <a:r>
              <a:rPr lang="en-US" dirty="0"/>
              <a:t>every recovery path is unique</a:t>
            </a:r>
          </a:p>
          <a:p>
            <a:r>
              <a:rPr lang="en-US" dirty="0"/>
              <a:t>role of relapse in recovery</a:t>
            </a:r>
          </a:p>
          <a:p>
            <a:r>
              <a:rPr lang="en-US" dirty="0"/>
              <a:t>importance of “mindset for recovery”</a:t>
            </a:r>
          </a:p>
          <a:p>
            <a:r>
              <a:rPr lang="en-US" dirty="0"/>
              <a:t>role of long-term relationship between individuals with OUD and agencies like Prevention Point</a:t>
            </a:r>
          </a:p>
          <a:p>
            <a:r>
              <a:rPr lang="en-US" dirty="0"/>
              <a:t>stigma and the role that it plays</a:t>
            </a:r>
          </a:p>
          <a:p>
            <a:r>
              <a:rPr lang="en-US" dirty="0"/>
              <a:t>benefit of “lived experience”</a:t>
            </a:r>
          </a:p>
          <a:p>
            <a:r>
              <a:rPr lang="en-US" dirty="0"/>
              <a:t>vulnerable populations</a:t>
            </a:r>
          </a:p>
        </p:txBody>
      </p:sp>
    </p:spTree>
    <p:extLst>
      <p:ext uri="{BB962C8B-B14F-4D97-AF65-F5344CB8AC3E}">
        <p14:creationId xmlns:p14="http://schemas.microsoft.com/office/powerpoint/2010/main" val="420510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1"/>
          <p:cNvSpPr txBox="1">
            <a:spLocks noGrp="1"/>
          </p:cNvSpPr>
          <p:nvPr>
            <p:ph type="title"/>
          </p:nvPr>
        </p:nvSpPr>
        <p:spPr>
          <a:xfrm>
            <a:off x="637125" y="967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Demo</a:t>
            </a:r>
            <a:endParaRPr dirty="0"/>
          </a:p>
        </p:txBody>
      </p:sp>
      <p:sp>
        <p:nvSpPr>
          <p:cNvPr id="852" name="Google Shape;852;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853" name="Google Shape;853;p31"/>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Clr>
                <a:schemeClr val="lt1"/>
              </a:buClr>
              <a:buSzPts val="1400"/>
              <a:buFont typeface="Titillium Web"/>
              <a:buChar char="▫"/>
            </a:pPr>
            <a:r>
              <a:rPr lang="en-US" dirty="0"/>
              <a:t>Created 3 personas with timelines</a:t>
            </a:r>
          </a:p>
          <a:p>
            <a:pPr marL="457200" lvl="0" indent="-317500" algn="l" rtl="0">
              <a:spcBef>
                <a:spcPts val="600"/>
              </a:spcBef>
              <a:spcAft>
                <a:spcPts val="0"/>
              </a:spcAft>
              <a:buClr>
                <a:schemeClr val="lt1"/>
              </a:buClr>
              <a:buSzPts val="1400"/>
              <a:buFont typeface="Titillium Web"/>
              <a:buChar char="▫"/>
            </a:pPr>
            <a:r>
              <a:rPr lang="en-US" dirty="0"/>
              <a:t>Points on timeline highlight points of entry into recovery, pain points, and times of transition</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761</Words>
  <Application>Microsoft Macintosh PowerPoint</Application>
  <PresentationFormat>On-screen Show (16:9)</PresentationFormat>
  <Paragraphs>99</Paragraphs>
  <Slides>13</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Titillium Web</vt:lpstr>
      <vt:lpstr>Simple Light</vt:lpstr>
      <vt:lpstr>Thaliard template</vt:lpstr>
      <vt:lpstr>PowerPoint Presentation</vt:lpstr>
      <vt:lpstr>Visualizing the Inside Journey of Recovery from Opioid Use Disorder </vt:lpstr>
      <vt:lpstr>Motivation</vt:lpstr>
      <vt:lpstr>1. Get basic understanding</vt:lpstr>
      <vt:lpstr>PowerPoint Presentation</vt:lpstr>
      <vt:lpstr>2. Collect qualitative data</vt:lpstr>
      <vt:lpstr>3. Collect quantitative data to support narratives</vt:lpstr>
      <vt:lpstr>Recurring Themes in Recovery Stories</vt:lpstr>
      <vt:lpstr>Demo</vt:lpstr>
      <vt:lpstr>Technical Details</vt:lpstr>
      <vt:lpstr>With special thanks to:</vt:lpstr>
      <vt:lpstr>Future Projects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Catherine Weiss</cp:lastModifiedBy>
  <cp:revision>14</cp:revision>
  <dcterms:modified xsi:type="dcterms:W3CDTF">2020-03-14T20:37:19Z</dcterms:modified>
</cp:coreProperties>
</file>