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3" r:id="rId3"/>
    <p:sldId id="265" r:id="rId4"/>
    <p:sldId id="264" r:id="rId5"/>
    <p:sldId id="266" r:id="rId6"/>
    <p:sldId id="259" r:id="rId7"/>
    <p:sldId id="261" r:id="rId8"/>
    <p:sldId id="262" r:id="rId9"/>
    <p:sldId id="260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0"/>
    <p:restoredTop sz="94707"/>
  </p:normalViewPr>
  <p:slideViewPr>
    <p:cSldViewPr>
      <p:cViewPr varScale="1">
        <p:scale>
          <a:sx n="107" d="100"/>
          <a:sy n="107" d="100"/>
        </p:scale>
        <p:origin x="768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7EF7F-A405-4665-82CC-91103E1D600D}" type="datetimeFigureOut">
              <a:rPr lang="en-US" smtClean="0"/>
              <a:t>10/6/19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6EC6-1578-4DE9-ADC6-DA667DB516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7EF7F-A405-4665-82CC-91103E1D600D}" type="datetimeFigureOut">
              <a:rPr lang="en-US" smtClean="0"/>
              <a:t>10/6/19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6EC6-1578-4DE9-ADC6-DA667DB516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7EF7F-A405-4665-82CC-91103E1D600D}" type="datetimeFigureOut">
              <a:rPr lang="en-US" smtClean="0"/>
              <a:t>10/6/19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6EC6-1578-4DE9-ADC6-DA667DB516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7EF7F-A405-4665-82CC-91103E1D600D}" type="datetimeFigureOut">
              <a:rPr lang="en-US" smtClean="0"/>
              <a:t>10/6/19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6EC6-1578-4DE9-ADC6-DA667DB516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7EF7F-A405-4665-82CC-91103E1D600D}" type="datetimeFigureOut">
              <a:rPr lang="en-US" smtClean="0"/>
              <a:t>10/6/19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6EC6-1578-4DE9-ADC6-DA667DB516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7EF7F-A405-4665-82CC-91103E1D600D}" type="datetimeFigureOut">
              <a:rPr lang="en-US" smtClean="0"/>
              <a:t>10/6/19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6EC6-1578-4DE9-ADC6-DA667DB516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7EF7F-A405-4665-82CC-91103E1D600D}" type="datetimeFigureOut">
              <a:rPr lang="en-US" smtClean="0"/>
              <a:t>10/6/19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6EC6-1578-4DE9-ADC6-DA667DB516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7EF7F-A405-4665-82CC-91103E1D600D}" type="datetimeFigureOut">
              <a:rPr lang="en-US" smtClean="0"/>
              <a:t>10/6/19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6EC6-1578-4DE9-ADC6-DA667DB516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7EF7F-A405-4665-82CC-91103E1D600D}" type="datetimeFigureOut">
              <a:rPr lang="en-US" smtClean="0"/>
              <a:t>10/6/19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6EC6-1578-4DE9-ADC6-DA667DB516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7EF7F-A405-4665-82CC-91103E1D600D}" type="datetimeFigureOut">
              <a:rPr lang="en-US" smtClean="0"/>
              <a:t>10/6/19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6EC6-1578-4DE9-ADC6-DA667DB516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7EF7F-A405-4665-82CC-91103E1D600D}" type="datetimeFigureOut">
              <a:rPr lang="en-US" smtClean="0"/>
              <a:t>10/6/19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6EC6-1578-4DE9-ADC6-DA667DB5169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7EF7F-A405-4665-82CC-91103E1D600D}" type="datetimeFigureOut">
              <a:rPr lang="en-US" smtClean="0"/>
              <a:t>10/6/19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86EC6-1578-4DE9-ADC6-DA667DB5169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12" Type="http://schemas.openxmlformats.org/officeDocument/2006/relationships/image" Target="../media/image21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emf"/><Relationship Id="rId11" Type="http://schemas.openxmlformats.org/officeDocument/2006/relationships/image" Target="../media/image20.emf"/><Relationship Id="rId5" Type="http://schemas.openxmlformats.org/officeDocument/2006/relationships/image" Target="../media/image14.emf"/><Relationship Id="rId10" Type="http://schemas.openxmlformats.org/officeDocument/2006/relationships/image" Target="../media/image19.emf"/><Relationship Id="rId4" Type="http://schemas.openxmlformats.org/officeDocument/2006/relationships/image" Target="../media/image13.emf"/><Relationship Id="rId9" Type="http://schemas.openxmlformats.org/officeDocument/2006/relationships/image" Target="../media/image18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image" Target="../media/image24.emf"/><Relationship Id="rId7" Type="http://schemas.openxmlformats.org/officeDocument/2006/relationships/image" Target="../media/image28.emf"/><Relationship Id="rId12" Type="http://schemas.openxmlformats.org/officeDocument/2006/relationships/image" Target="../media/image33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emf"/><Relationship Id="rId11" Type="http://schemas.openxmlformats.org/officeDocument/2006/relationships/image" Target="../media/image32.emf"/><Relationship Id="rId5" Type="http://schemas.openxmlformats.org/officeDocument/2006/relationships/image" Target="../media/image26.emf"/><Relationship Id="rId10" Type="http://schemas.openxmlformats.org/officeDocument/2006/relationships/image" Target="../media/image31.emf"/><Relationship Id="rId4" Type="http://schemas.openxmlformats.org/officeDocument/2006/relationships/image" Target="../media/image25.emf"/><Relationship Id="rId9" Type="http://schemas.openxmlformats.org/officeDocument/2006/relationships/image" Target="../media/image30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2A4C34-372C-CC44-A752-FAFE8046409C}"/>
              </a:ext>
            </a:extLst>
          </p:cNvPr>
          <p:cNvSpPr txBox="1"/>
          <p:nvPr/>
        </p:nvSpPr>
        <p:spPr>
          <a:xfrm>
            <a:off x="916877" y="434990"/>
            <a:ext cx="10391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Shelter </a:t>
            </a:r>
            <a:r>
              <a:rPr lang="en-US" sz="1200" dirty="0" err="1"/>
              <a:t>Mgmt</a:t>
            </a:r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823630-5F25-E940-A0F7-66090DDE439B}"/>
              </a:ext>
            </a:extLst>
          </p:cNvPr>
          <p:cNvSpPr txBox="1"/>
          <p:nvPr/>
        </p:nvSpPr>
        <p:spPr>
          <a:xfrm>
            <a:off x="1083789" y="672819"/>
            <a:ext cx="6623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Animals</a:t>
            </a:r>
          </a:p>
          <a:p>
            <a:r>
              <a:rPr lang="en-US" sz="1000" dirty="0"/>
              <a:t>Adopters</a:t>
            </a:r>
          </a:p>
          <a:p>
            <a:r>
              <a:rPr lang="en-US" sz="1000" dirty="0"/>
              <a:t>Fosters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9F9F94-7723-AA42-83EB-7E29170889AA}"/>
              </a:ext>
            </a:extLst>
          </p:cNvPr>
          <p:cNvSpPr txBox="1"/>
          <p:nvPr/>
        </p:nvSpPr>
        <p:spPr>
          <a:xfrm>
            <a:off x="1005552" y="130190"/>
            <a:ext cx="808426" cy="307777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95000"/>
                  </a:schemeClr>
                </a:solidFill>
              </a:rPr>
              <a:t>Petpoint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1780DA-BB86-9842-BCDC-9DFD0EC4F991}"/>
              </a:ext>
            </a:extLst>
          </p:cNvPr>
          <p:cNvSpPr txBox="1"/>
          <p:nvPr/>
        </p:nvSpPr>
        <p:spPr>
          <a:xfrm>
            <a:off x="0" y="57150"/>
            <a:ext cx="947695" cy="3616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i="1" dirty="0" err="1"/>
              <a:t>Phila</a:t>
            </a:r>
            <a:r>
              <a:rPr lang="en-US" sz="1050" i="1" dirty="0"/>
              <a:t> ACCT</a:t>
            </a:r>
          </a:p>
          <a:p>
            <a:r>
              <a:rPr lang="en-US" sz="700" dirty="0"/>
              <a:t>(open intake shelter)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107E39-A473-3C4E-B5CC-992311742CC7}"/>
              </a:ext>
            </a:extLst>
          </p:cNvPr>
          <p:cNvSpPr txBox="1"/>
          <p:nvPr/>
        </p:nvSpPr>
        <p:spPr>
          <a:xfrm>
            <a:off x="1942854" y="437395"/>
            <a:ext cx="9302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Clinic </a:t>
            </a:r>
            <a:r>
              <a:rPr lang="en-US" sz="1200" dirty="0" err="1"/>
              <a:t>Mgmt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8CED6B-823E-3447-BFF7-B71F809BB104}"/>
              </a:ext>
            </a:extLst>
          </p:cNvPr>
          <p:cNvSpPr txBox="1"/>
          <p:nvPr/>
        </p:nvSpPr>
        <p:spPr>
          <a:xfrm>
            <a:off x="1937772" y="665995"/>
            <a:ext cx="10631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”Public” Animals</a:t>
            </a:r>
          </a:p>
          <a:p>
            <a:r>
              <a:rPr lang="en-US" sz="1000" dirty="0"/>
              <a:t>Vet Notes, Appts</a:t>
            </a:r>
          </a:p>
          <a:p>
            <a:r>
              <a:rPr lang="en-US" sz="1000" dirty="0"/>
              <a:t>Clients, Records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286F36-CD21-E246-9044-C6E2B93EEBAF}"/>
              </a:ext>
            </a:extLst>
          </p:cNvPr>
          <p:cNvSpPr txBox="1"/>
          <p:nvPr/>
        </p:nvSpPr>
        <p:spPr>
          <a:xfrm>
            <a:off x="2001239" y="129435"/>
            <a:ext cx="808235" cy="307777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95000"/>
                  </a:schemeClr>
                </a:solidFill>
              </a:rPr>
              <a:t>ClinicHQ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1C87CF-6583-2146-85FA-700A27BEADD4}"/>
              </a:ext>
            </a:extLst>
          </p:cNvPr>
          <p:cNvSpPr txBox="1"/>
          <p:nvPr/>
        </p:nvSpPr>
        <p:spPr>
          <a:xfrm>
            <a:off x="5419191" y="431755"/>
            <a:ext cx="977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Point-of-Sale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595029-07B3-3A4F-8B25-1096193C3CCF}"/>
              </a:ext>
            </a:extLst>
          </p:cNvPr>
          <p:cNvSpPr txBox="1"/>
          <p:nvPr/>
        </p:nvSpPr>
        <p:spPr>
          <a:xfrm>
            <a:off x="5403526" y="641245"/>
            <a:ext cx="1149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Sales Receipts</a:t>
            </a:r>
          </a:p>
          <a:p>
            <a:r>
              <a:rPr lang="en-US" sz="1000" dirty="0"/>
              <a:t>(no customer info)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A4BF70-F1AD-5F46-BBE0-B58F34892607}"/>
              </a:ext>
            </a:extLst>
          </p:cNvPr>
          <p:cNvSpPr txBox="1"/>
          <p:nvPr/>
        </p:nvSpPr>
        <p:spPr>
          <a:xfrm>
            <a:off x="5548475" y="120123"/>
            <a:ext cx="557268" cy="307777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Vend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BB1075-10C2-544F-AA15-EBDAB5395CCF}"/>
              </a:ext>
            </a:extLst>
          </p:cNvPr>
          <p:cNvSpPr txBox="1"/>
          <p:nvPr/>
        </p:nvSpPr>
        <p:spPr>
          <a:xfrm>
            <a:off x="152400" y="328940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Animals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40844B6-A606-9D4E-B79F-BF6368AAF8D3}"/>
              </a:ext>
            </a:extLst>
          </p:cNvPr>
          <p:cNvCxnSpPr>
            <a:cxnSpLocks/>
          </p:cNvCxnSpPr>
          <p:nvPr/>
        </p:nvCxnSpPr>
        <p:spPr>
          <a:xfrm>
            <a:off x="415932" y="533262"/>
            <a:ext cx="0" cy="254529"/>
          </a:xfrm>
          <a:prstGeom prst="straightConnector1">
            <a:avLst/>
          </a:prstGeom>
          <a:ln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0777482-F1AB-9A42-8DB7-7524667C1D7C}"/>
              </a:ext>
            </a:extLst>
          </p:cNvPr>
          <p:cNvSpPr txBox="1"/>
          <p:nvPr/>
        </p:nvSpPr>
        <p:spPr>
          <a:xfrm>
            <a:off x="1981200" y="3853988"/>
            <a:ext cx="12092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Volunteer </a:t>
            </a:r>
            <a:r>
              <a:rPr lang="en-US" sz="1200" dirty="0" err="1"/>
              <a:t>Mgmt</a:t>
            </a:r>
            <a:endParaRPr 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EA4A78-A029-C345-B874-BD98B7D4882D}"/>
              </a:ext>
            </a:extLst>
          </p:cNvPr>
          <p:cNvSpPr txBox="1"/>
          <p:nvPr/>
        </p:nvSpPr>
        <p:spPr>
          <a:xfrm>
            <a:off x="2041452" y="4072176"/>
            <a:ext cx="161614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Volunteers</a:t>
            </a:r>
          </a:p>
          <a:p>
            <a:r>
              <a:rPr lang="en-US" sz="1000" dirty="0"/>
              <a:t>Shifts / Work Opportunities</a:t>
            </a:r>
          </a:p>
          <a:p>
            <a:r>
              <a:rPr lang="en-US" sz="1000" dirty="0"/>
              <a:t>Event Staffing</a:t>
            </a:r>
          </a:p>
          <a:p>
            <a:r>
              <a:rPr lang="en-US" sz="1000" dirty="0"/>
              <a:t>Work History</a:t>
            </a:r>
          </a:p>
          <a:p>
            <a:r>
              <a:rPr lang="en-US" sz="1000" dirty="0"/>
              <a:t>Communication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034187-D43B-D14A-84A9-0AB1517A983D}"/>
              </a:ext>
            </a:extLst>
          </p:cNvPr>
          <p:cNvSpPr txBox="1"/>
          <p:nvPr/>
        </p:nvSpPr>
        <p:spPr>
          <a:xfrm>
            <a:off x="2099982" y="3562350"/>
            <a:ext cx="859594" cy="307777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95000"/>
                  </a:schemeClr>
                </a:solidFill>
              </a:rPr>
              <a:t>Volgistics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FA824B-666A-6543-A5AB-EAAE5080BA28}"/>
              </a:ext>
            </a:extLst>
          </p:cNvPr>
          <p:cNvSpPr txBox="1"/>
          <p:nvPr/>
        </p:nvSpPr>
        <p:spPr>
          <a:xfrm>
            <a:off x="3694867" y="3159037"/>
            <a:ext cx="1366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Relationship </a:t>
            </a:r>
            <a:r>
              <a:rPr lang="en-US" sz="1200" dirty="0" err="1"/>
              <a:t>Mgmt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FD4DBF-D429-8544-AB0D-5B2B1C3F45E3}"/>
              </a:ext>
            </a:extLst>
          </p:cNvPr>
          <p:cNvSpPr txBox="1"/>
          <p:nvPr/>
        </p:nvSpPr>
        <p:spPr>
          <a:xfrm>
            <a:off x="3813803" y="3387637"/>
            <a:ext cx="12153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Donors</a:t>
            </a:r>
          </a:p>
          <a:p>
            <a:r>
              <a:rPr lang="en-US" sz="1000" dirty="0"/>
              <a:t>Giving History</a:t>
            </a:r>
          </a:p>
          <a:p>
            <a:r>
              <a:rPr lang="en-US" sz="1000" dirty="0"/>
              <a:t>(Adopter Contact)</a:t>
            </a:r>
          </a:p>
          <a:p>
            <a:r>
              <a:rPr lang="en-US" sz="1000" dirty="0"/>
              <a:t>(Volunteer Contact)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C4F065-0BF8-AC44-86F0-6E3C223C4C8B}"/>
              </a:ext>
            </a:extLst>
          </p:cNvPr>
          <p:cNvSpPr txBox="1"/>
          <p:nvPr/>
        </p:nvSpPr>
        <p:spPr>
          <a:xfrm>
            <a:off x="3887612" y="2868991"/>
            <a:ext cx="923586" cy="307777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Salesforce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EDFB5F-8A1F-8D49-A782-69AB90233753}"/>
              </a:ext>
            </a:extLst>
          </p:cNvPr>
          <p:cNvSpPr txBox="1"/>
          <p:nvPr/>
        </p:nvSpPr>
        <p:spPr>
          <a:xfrm>
            <a:off x="5816027" y="4456662"/>
            <a:ext cx="1201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Email Marketing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EEA9A05-B353-ED43-8163-07DA346AB381}"/>
              </a:ext>
            </a:extLst>
          </p:cNvPr>
          <p:cNvSpPr txBox="1"/>
          <p:nvPr/>
        </p:nvSpPr>
        <p:spPr>
          <a:xfrm>
            <a:off x="5971165" y="4171950"/>
            <a:ext cx="791563" cy="307777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95000"/>
                  </a:schemeClr>
                </a:solidFill>
              </a:rPr>
              <a:t>iContact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996CA2-8862-5047-BB23-FD988676DDF1}"/>
              </a:ext>
            </a:extLst>
          </p:cNvPr>
          <p:cNvSpPr txBox="1"/>
          <p:nvPr/>
        </p:nvSpPr>
        <p:spPr>
          <a:xfrm>
            <a:off x="7230925" y="3820952"/>
            <a:ext cx="1760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Online Fundraising </a:t>
            </a:r>
            <a:r>
              <a:rPr lang="en-US" sz="1200" dirty="0" err="1"/>
              <a:t>Mgmt</a:t>
            </a:r>
            <a:endParaRPr 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8CD954-EAF8-364C-AD70-B7DD3C115BD6}"/>
              </a:ext>
            </a:extLst>
          </p:cNvPr>
          <p:cNvSpPr txBox="1"/>
          <p:nvPr/>
        </p:nvSpPr>
        <p:spPr>
          <a:xfrm>
            <a:off x="7448924" y="3548544"/>
            <a:ext cx="628634" cy="307777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Classy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C7F2665-624E-2148-93C9-88274392C065}"/>
              </a:ext>
            </a:extLst>
          </p:cNvPr>
          <p:cNvSpPr txBox="1"/>
          <p:nvPr/>
        </p:nvSpPr>
        <p:spPr>
          <a:xfrm>
            <a:off x="7360654" y="4072176"/>
            <a:ext cx="148149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Donation Pages</a:t>
            </a:r>
          </a:p>
          <a:p>
            <a:r>
              <a:rPr lang="en-US" sz="1000" dirty="0"/>
              <a:t>Recurring Donor </a:t>
            </a:r>
            <a:r>
              <a:rPr lang="en-US" sz="1000" dirty="0" err="1"/>
              <a:t>Mgmt</a:t>
            </a:r>
            <a:endParaRPr lang="en-US" sz="1000" dirty="0"/>
          </a:p>
          <a:p>
            <a:r>
              <a:rPr lang="en-US" sz="1000" dirty="0"/>
              <a:t>Campaigns</a:t>
            </a:r>
          </a:p>
          <a:p>
            <a:r>
              <a:rPr lang="en-US" sz="1000" dirty="0"/>
              <a:t>Ticketed Events</a:t>
            </a:r>
          </a:p>
          <a:p>
            <a:r>
              <a:rPr lang="en-US" sz="1000" dirty="0"/>
              <a:t>Peer-to-Peer Fundraising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1A610E-7410-904B-9495-233F31181818}"/>
              </a:ext>
            </a:extLst>
          </p:cNvPr>
          <p:cNvSpPr txBox="1"/>
          <p:nvPr/>
        </p:nvSpPr>
        <p:spPr>
          <a:xfrm rot="2055669">
            <a:off x="5141094" y="3478111"/>
            <a:ext cx="11159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i="1" dirty="0">
                <a:solidFill>
                  <a:srgbClr val="7030A0"/>
                </a:solidFill>
              </a:rPr>
              <a:t>Managed Integration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8FFFF0D-4217-D149-9D3F-0AE8A2326974}"/>
              </a:ext>
            </a:extLst>
          </p:cNvPr>
          <p:cNvSpPr txBox="1"/>
          <p:nvPr/>
        </p:nvSpPr>
        <p:spPr>
          <a:xfrm>
            <a:off x="4192990" y="414704"/>
            <a:ext cx="7072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/>
              <a:t>V3 - Feb 19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C6F7FD-CB25-A34C-921A-BCBDC2A9370D}"/>
              </a:ext>
            </a:extLst>
          </p:cNvPr>
          <p:cNvSpPr txBox="1"/>
          <p:nvPr/>
        </p:nvSpPr>
        <p:spPr>
          <a:xfrm>
            <a:off x="283579" y="765370"/>
            <a:ext cx="775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i="1" dirty="0">
                <a:solidFill>
                  <a:srgbClr val="7030A0"/>
                </a:solidFill>
              </a:rPr>
              <a:t>Automated</a:t>
            </a:r>
          </a:p>
          <a:p>
            <a:pPr algn="ctr"/>
            <a:r>
              <a:rPr lang="en-US" sz="700" i="1" dirty="0">
                <a:solidFill>
                  <a:srgbClr val="7030A0"/>
                </a:solidFill>
              </a:rPr>
              <a:t>Transfer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73B54AF-1D81-4142-9917-C9C8F12C4C34}"/>
              </a:ext>
            </a:extLst>
          </p:cNvPr>
          <p:cNvSpPr txBox="1"/>
          <p:nvPr/>
        </p:nvSpPr>
        <p:spPr>
          <a:xfrm>
            <a:off x="6400800" y="418016"/>
            <a:ext cx="1146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Financial </a:t>
            </a:r>
            <a:r>
              <a:rPr lang="en-US" sz="1200" dirty="0" err="1"/>
              <a:t>Mgmt</a:t>
            </a:r>
            <a:endParaRPr 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11B7524-E912-374E-956B-535E067DAA78}"/>
              </a:ext>
            </a:extLst>
          </p:cNvPr>
          <p:cNvSpPr txBox="1"/>
          <p:nvPr/>
        </p:nvSpPr>
        <p:spPr>
          <a:xfrm>
            <a:off x="6657877" y="626018"/>
            <a:ext cx="9621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Accounts</a:t>
            </a:r>
          </a:p>
          <a:p>
            <a:r>
              <a:rPr lang="en-US" sz="1000" dirty="0"/>
              <a:t>Receipts</a:t>
            </a:r>
          </a:p>
          <a:p>
            <a:r>
              <a:rPr lang="en-US" sz="1000" dirty="0"/>
              <a:t>Disbursements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E62981D-F4FE-A64A-B48E-9F67593668C9}"/>
              </a:ext>
            </a:extLst>
          </p:cNvPr>
          <p:cNvSpPr txBox="1"/>
          <p:nvPr/>
        </p:nvSpPr>
        <p:spPr>
          <a:xfrm>
            <a:off x="6464438" y="129435"/>
            <a:ext cx="1032590" cy="307777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95000"/>
                  </a:schemeClr>
                </a:solidFill>
              </a:rPr>
              <a:t>Quickbooks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F9B3853-15D7-DA49-B3E4-8BF07D5D7903}"/>
              </a:ext>
            </a:extLst>
          </p:cNvPr>
          <p:cNvSpPr txBox="1"/>
          <p:nvPr/>
        </p:nvSpPr>
        <p:spPr>
          <a:xfrm>
            <a:off x="7628905" y="428316"/>
            <a:ext cx="1515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Human Capital </a:t>
            </a:r>
            <a:r>
              <a:rPr lang="en-US" sz="1200" dirty="0" err="1"/>
              <a:t>Mgmt</a:t>
            </a:r>
            <a:endParaRPr lang="en-US" sz="1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2BF6CAF-454F-184D-B86F-6FABF620EE4E}"/>
              </a:ext>
            </a:extLst>
          </p:cNvPr>
          <p:cNvSpPr txBox="1"/>
          <p:nvPr/>
        </p:nvSpPr>
        <p:spPr>
          <a:xfrm>
            <a:off x="7857505" y="656916"/>
            <a:ext cx="11208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Timecards</a:t>
            </a:r>
          </a:p>
          <a:p>
            <a:r>
              <a:rPr lang="en-US" sz="1000" dirty="0"/>
              <a:t>Payroll Processing</a:t>
            </a:r>
          </a:p>
          <a:p>
            <a:r>
              <a:rPr lang="en-US" sz="1000" dirty="0"/>
              <a:t>Payroll Taxes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87A9B47-A3E1-C149-89B7-245620E3BC43}"/>
              </a:ext>
            </a:extLst>
          </p:cNvPr>
          <p:cNvSpPr txBox="1"/>
          <p:nvPr/>
        </p:nvSpPr>
        <p:spPr>
          <a:xfrm>
            <a:off x="7697417" y="123516"/>
            <a:ext cx="1263231" cy="307777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95000"/>
                  </a:schemeClr>
                </a:solidFill>
              </a:rPr>
              <a:t>iSolved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/</a:t>
            </a:r>
            <a:r>
              <a:rPr lang="en-US" sz="1400" dirty="0" err="1">
                <a:solidFill>
                  <a:schemeClr val="bg1">
                    <a:lumMod val="95000"/>
                  </a:schemeClr>
                </a:solidFill>
              </a:rPr>
              <a:t>Proxus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2A63C08-F4FF-B04A-A78C-E8776B8094F1}"/>
              </a:ext>
            </a:extLst>
          </p:cNvPr>
          <p:cNvSpPr txBox="1"/>
          <p:nvPr/>
        </p:nvSpPr>
        <p:spPr>
          <a:xfrm rot="954081">
            <a:off x="5492748" y="3252103"/>
            <a:ext cx="11006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i="1" dirty="0">
                <a:solidFill>
                  <a:srgbClr val="7030A0"/>
                </a:solidFill>
              </a:rPr>
              <a:t>Managed Integration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5AA5989-5C90-8F42-B1AF-91F1C1D50493}"/>
              </a:ext>
            </a:extLst>
          </p:cNvPr>
          <p:cNvCxnSpPr>
            <a:cxnSpLocks/>
          </p:cNvCxnSpPr>
          <p:nvPr/>
        </p:nvCxnSpPr>
        <p:spPr>
          <a:xfrm>
            <a:off x="4902517" y="3109424"/>
            <a:ext cx="1436529" cy="1003899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7B473D4-1CA9-8E46-8D33-4386796C25F5}"/>
              </a:ext>
            </a:extLst>
          </p:cNvPr>
          <p:cNvCxnSpPr>
            <a:cxnSpLocks/>
          </p:cNvCxnSpPr>
          <p:nvPr/>
        </p:nvCxnSpPr>
        <p:spPr>
          <a:xfrm>
            <a:off x="4896367" y="2953888"/>
            <a:ext cx="2477881" cy="695195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>
            <a:extLst>
              <a:ext uri="{FF2B5EF4-FFF2-40B4-BE49-F238E27FC236}">
                <a16:creationId xmlns:a16="http://schemas.microsoft.com/office/drawing/2014/main" id="{17BC468B-42D0-4D4C-98FE-F6B13D9C6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137" y="92404"/>
            <a:ext cx="587158" cy="402388"/>
          </a:xfrm>
          <a:prstGeom prst="rect">
            <a:avLst/>
          </a:pr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BA1748CB-F795-6F41-8669-F8F6F762F987}"/>
              </a:ext>
            </a:extLst>
          </p:cNvPr>
          <p:cNvSpPr/>
          <p:nvPr/>
        </p:nvSpPr>
        <p:spPr>
          <a:xfrm>
            <a:off x="3247998" y="57150"/>
            <a:ext cx="2009802" cy="552496"/>
          </a:xfrm>
          <a:prstGeom prst="rect">
            <a:avLst/>
          </a:prstGeom>
          <a:noFill/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2DA64CD-A4D7-5E41-A72E-B2FFB3A2A17C}"/>
              </a:ext>
            </a:extLst>
          </p:cNvPr>
          <p:cNvSpPr txBox="1"/>
          <p:nvPr/>
        </p:nvSpPr>
        <p:spPr>
          <a:xfrm>
            <a:off x="3934501" y="57150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Digital Ecosystem</a:t>
            </a:r>
          </a:p>
          <a:p>
            <a:pPr algn="ctr"/>
            <a:r>
              <a:rPr lang="en-US" sz="1200" dirty="0"/>
              <a:t>&amp; Data Flows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76D93AB-0C22-CF45-B0E3-BD46966E8858}"/>
              </a:ext>
            </a:extLst>
          </p:cNvPr>
          <p:cNvSpPr txBox="1"/>
          <p:nvPr/>
        </p:nvSpPr>
        <p:spPr>
          <a:xfrm>
            <a:off x="138701" y="1863864"/>
            <a:ext cx="1205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Workflow </a:t>
            </a:r>
            <a:r>
              <a:rPr lang="en-US" sz="1200" dirty="0" err="1"/>
              <a:t>Mgmt</a:t>
            </a:r>
            <a:endParaRPr lang="en-US" sz="12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FAC6DE3-7CEF-C244-A49D-23CD87D09C0D}"/>
              </a:ext>
            </a:extLst>
          </p:cNvPr>
          <p:cNvSpPr txBox="1"/>
          <p:nvPr/>
        </p:nvSpPr>
        <p:spPr>
          <a:xfrm>
            <a:off x="161143" y="2092464"/>
            <a:ext cx="199285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Adoption &amp; Foster App. Processing</a:t>
            </a:r>
          </a:p>
          <a:p>
            <a:r>
              <a:rPr lang="en-US" sz="1000" dirty="0"/>
              <a:t>      including history &amp; follow-up</a:t>
            </a:r>
          </a:p>
          <a:p>
            <a:r>
              <a:rPr lang="en-US" sz="1000" dirty="0"/>
              <a:t>Volunteer Onboarding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9A9F4D1-023C-5945-9790-66B46D2D3678}"/>
              </a:ext>
            </a:extLst>
          </p:cNvPr>
          <p:cNvSpPr txBox="1"/>
          <p:nvPr/>
        </p:nvSpPr>
        <p:spPr>
          <a:xfrm>
            <a:off x="543346" y="1576595"/>
            <a:ext cx="589520" cy="307777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Trello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91404E3-84EB-C940-9CFE-7452A1B798F3}"/>
              </a:ext>
            </a:extLst>
          </p:cNvPr>
          <p:cNvCxnSpPr>
            <a:cxnSpLocks/>
          </p:cNvCxnSpPr>
          <p:nvPr/>
        </p:nvCxnSpPr>
        <p:spPr>
          <a:xfrm flipH="1">
            <a:off x="415933" y="787791"/>
            <a:ext cx="720898" cy="0"/>
          </a:xfrm>
          <a:prstGeom prst="straightConnector1">
            <a:avLst/>
          </a:prstGeom>
          <a:ln>
            <a:solidFill>
              <a:srgbClr val="7030A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E7C5A08A-BB55-2649-95EB-DF2492B57D25}"/>
              </a:ext>
            </a:extLst>
          </p:cNvPr>
          <p:cNvSpPr txBox="1"/>
          <p:nvPr/>
        </p:nvSpPr>
        <p:spPr>
          <a:xfrm>
            <a:off x="7936475" y="2558674"/>
            <a:ext cx="968535" cy="261610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1050" dirty="0" err="1">
                <a:solidFill>
                  <a:schemeClr val="bg1">
                    <a:lumMod val="95000"/>
                  </a:schemeClr>
                </a:solidFill>
              </a:rPr>
              <a:t>Authorize.net</a:t>
            </a:r>
            <a:endParaRPr lang="en-US" sz="105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8C1BD89-6CFA-A140-AC4B-F695C20A360B}"/>
              </a:ext>
            </a:extLst>
          </p:cNvPr>
          <p:cNvSpPr txBox="1"/>
          <p:nvPr/>
        </p:nvSpPr>
        <p:spPr>
          <a:xfrm>
            <a:off x="7814790" y="2805469"/>
            <a:ext cx="13292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Payment Processing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521BB2D-7458-744C-B620-4D56D243C5EE}"/>
              </a:ext>
            </a:extLst>
          </p:cNvPr>
          <p:cNvSpPr txBox="1"/>
          <p:nvPr/>
        </p:nvSpPr>
        <p:spPr>
          <a:xfrm>
            <a:off x="8020656" y="2995196"/>
            <a:ext cx="10374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Donations, Tickets</a:t>
            </a:r>
          </a:p>
          <a:p>
            <a:r>
              <a:rPr lang="en-US" sz="800" dirty="0"/>
              <a:t>Recurring Donations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60C7BA6-3AF8-DE43-B333-221B8FADE601}"/>
              </a:ext>
            </a:extLst>
          </p:cNvPr>
          <p:cNvSpPr txBox="1"/>
          <p:nvPr/>
        </p:nvSpPr>
        <p:spPr>
          <a:xfrm>
            <a:off x="3714488" y="1581150"/>
            <a:ext cx="782778" cy="307777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Website</a:t>
            </a:r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A425D613-7FB8-7E48-9AA6-3D4FC8A54214}"/>
              </a:ext>
            </a:extLst>
          </p:cNvPr>
          <p:cNvSpPr/>
          <p:nvPr/>
        </p:nvSpPr>
        <p:spPr>
          <a:xfrm>
            <a:off x="7315200" y="2691756"/>
            <a:ext cx="524012" cy="794393"/>
          </a:xfrm>
          <a:custGeom>
            <a:avLst/>
            <a:gdLst>
              <a:gd name="connsiteX0" fmla="*/ 403132 w 412964"/>
              <a:gd name="connsiteY0" fmla="*/ 983226 h 983226"/>
              <a:gd name="connsiteX1" fmla="*/ 9 w 412964"/>
              <a:gd name="connsiteY1" fmla="*/ 265471 h 983226"/>
              <a:gd name="connsiteX2" fmla="*/ 412964 w 412964"/>
              <a:gd name="connsiteY2" fmla="*/ 0 h 983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2964" h="983226">
                <a:moveTo>
                  <a:pt x="403132" y="983226"/>
                </a:moveTo>
                <a:cubicBezTo>
                  <a:pt x="200751" y="706284"/>
                  <a:pt x="-1630" y="429342"/>
                  <a:pt x="9" y="265471"/>
                </a:cubicBezTo>
                <a:cubicBezTo>
                  <a:pt x="1648" y="101600"/>
                  <a:pt x="207306" y="50800"/>
                  <a:pt x="412964" y="0"/>
                </a:cubicBezTo>
              </a:path>
            </a:pathLst>
          </a:custGeom>
          <a:ln w="28575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101C3F0-8F4B-314B-8939-A1333E8A092B}"/>
              </a:ext>
            </a:extLst>
          </p:cNvPr>
          <p:cNvSpPr txBox="1"/>
          <p:nvPr/>
        </p:nvSpPr>
        <p:spPr>
          <a:xfrm rot="1377154">
            <a:off x="7269525" y="2816712"/>
            <a:ext cx="744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i="1" dirty="0">
                <a:solidFill>
                  <a:srgbClr val="7030A0"/>
                </a:solidFill>
              </a:rPr>
              <a:t>Managed</a:t>
            </a:r>
          </a:p>
          <a:p>
            <a:pPr algn="ctr"/>
            <a:r>
              <a:rPr lang="en-US" sz="700" i="1" dirty="0">
                <a:solidFill>
                  <a:srgbClr val="7030A0"/>
                </a:solidFill>
              </a:rPr>
              <a:t>Integration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491390B-D614-584F-BB5A-5FF8BA1B395A}"/>
              </a:ext>
            </a:extLst>
          </p:cNvPr>
          <p:cNvCxnSpPr>
            <a:cxnSpLocks/>
          </p:cNvCxnSpPr>
          <p:nvPr/>
        </p:nvCxnSpPr>
        <p:spPr>
          <a:xfrm flipH="1" flipV="1">
            <a:off x="1308797" y="1652796"/>
            <a:ext cx="2276811" cy="1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5A6AAAED-5E7A-C644-AD3F-86574FCBBCCA}"/>
              </a:ext>
            </a:extLst>
          </p:cNvPr>
          <p:cNvSpPr txBox="1"/>
          <p:nvPr/>
        </p:nvSpPr>
        <p:spPr>
          <a:xfrm>
            <a:off x="2604578" y="1453147"/>
            <a:ext cx="99097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Adoption/Foster Apps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4EC870AD-88F9-6F44-BE22-1A7D805D671A}"/>
              </a:ext>
            </a:extLst>
          </p:cNvPr>
          <p:cNvCxnSpPr>
            <a:cxnSpLocks/>
          </p:cNvCxnSpPr>
          <p:nvPr/>
        </p:nvCxnSpPr>
        <p:spPr>
          <a:xfrm flipH="1">
            <a:off x="2971800" y="1885951"/>
            <a:ext cx="652015" cy="247216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D1C3E0BF-D7E7-5745-B5BF-C1939295B571}"/>
              </a:ext>
            </a:extLst>
          </p:cNvPr>
          <p:cNvSpPr txBox="1"/>
          <p:nvPr/>
        </p:nvSpPr>
        <p:spPr>
          <a:xfrm>
            <a:off x="3048000" y="1732062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Volunteer</a:t>
            </a:r>
          </a:p>
          <a:p>
            <a:r>
              <a:rPr lang="en-US" sz="700" dirty="0"/>
              <a:t>Apps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2A4CA05-ED4F-0F45-9245-FE3DA93F2556}"/>
              </a:ext>
            </a:extLst>
          </p:cNvPr>
          <p:cNvCxnSpPr>
            <a:cxnSpLocks/>
          </p:cNvCxnSpPr>
          <p:nvPr/>
        </p:nvCxnSpPr>
        <p:spPr>
          <a:xfrm>
            <a:off x="4593535" y="1863864"/>
            <a:ext cx="2767119" cy="163342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9EE07E2C-395C-7D44-9219-3900C4C59EE3}"/>
              </a:ext>
            </a:extLst>
          </p:cNvPr>
          <p:cNvSpPr txBox="1"/>
          <p:nvPr/>
        </p:nvSpPr>
        <p:spPr>
          <a:xfrm>
            <a:off x="4789100" y="1839100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/>
              <a:t>Donation/</a:t>
            </a:r>
          </a:p>
          <a:p>
            <a:pPr algn="r"/>
            <a:r>
              <a:rPr lang="en-US" sz="700" dirty="0"/>
              <a:t>Tickets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2A58E76-44C4-814F-A0FE-C4270502D90B}"/>
              </a:ext>
            </a:extLst>
          </p:cNvPr>
          <p:cNvSpPr txBox="1"/>
          <p:nvPr/>
        </p:nvSpPr>
        <p:spPr>
          <a:xfrm>
            <a:off x="1815101" y="1628968"/>
            <a:ext cx="110959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7030A0"/>
                </a:solidFill>
              </a:rPr>
              <a:t>PDF  Imported into Trello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4033121-7E2B-5F48-AC00-FC562A510F88}"/>
              </a:ext>
            </a:extLst>
          </p:cNvPr>
          <p:cNvSpPr txBox="1"/>
          <p:nvPr/>
        </p:nvSpPr>
        <p:spPr>
          <a:xfrm rot="1799271">
            <a:off x="5258214" y="2537002"/>
            <a:ext cx="99257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solidFill>
                  <a:srgbClr val="7030A0"/>
                </a:solidFill>
              </a:rPr>
              <a:t>Webpages Integrated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9EFF2A18-A7C9-C648-94BD-D4D845189140}"/>
              </a:ext>
            </a:extLst>
          </p:cNvPr>
          <p:cNvSpPr txBox="1"/>
          <p:nvPr/>
        </p:nvSpPr>
        <p:spPr>
          <a:xfrm>
            <a:off x="359779" y="3195136"/>
            <a:ext cx="1189749" cy="261610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1100" dirty="0" err="1">
                <a:solidFill>
                  <a:schemeClr val="bg1">
                    <a:lumMod val="95000"/>
                  </a:schemeClr>
                </a:solidFill>
              </a:rPr>
              <a:t>SignUpSheet.com</a:t>
            </a:r>
            <a:endParaRPr lang="en-US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A8F573F7-02D1-B245-8E8C-EA747699D588}"/>
              </a:ext>
            </a:extLst>
          </p:cNvPr>
          <p:cNvSpPr txBox="1"/>
          <p:nvPr/>
        </p:nvSpPr>
        <p:spPr>
          <a:xfrm>
            <a:off x="304800" y="3466926"/>
            <a:ext cx="13051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Signup / Scheduling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550F472-2E32-DA4D-8084-B8D926F1DC3A}"/>
              </a:ext>
            </a:extLst>
          </p:cNvPr>
          <p:cNvSpPr txBox="1"/>
          <p:nvPr/>
        </p:nvSpPr>
        <p:spPr>
          <a:xfrm>
            <a:off x="240102" y="3695640"/>
            <a:ext cx="1334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Volunteer Orientation</a:t>
            </a:r>
          </a:p>
          <a:p>
            <a:r>
              <a:rPr lang="en-US" sz="1000" dirty="0"/>
              <a:t>      Scheduling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BC1FC6E-EC47-4649-A7D7-2B8C4B5B4638}"/>
              </a:ext>
            </a:extLst>
          </p:cNvPr>
          <p:cNvSpPr txBox="1"/>
          <p:nvPr/>
        </p:nvSpPr>
        <p:spPr>
          <a:xfrm>
            <a:off x="7646049" y="1390760"/>
            <a:ext cx="1135247" cy="246221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bg1">
                    <a:lumMod val="95000"/>
                  </a:schemeClr>
                </a:solidFill>
              </a:rPr>
              <a:t>RescueGroups.org</a:t>
            </a:r>
            <a:endParaRPr lang="en-US" sz="1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A10811E-B68D-D546-8BF2-BA6E90012EC0}"/>
              </a:ext>
            </a:extLst>
          </p:cNvPr>
          <p:cNvSpPr txBox="1"/>
          <p:nvPr/>
        </p:nvSpPr>
        <p:spPr>
          <a:xfrm>
            <a:off x="7619906" y="1648729"/>
            <a:ext cx="10182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Animal Publicity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401876B-7EE4-964F-930F-4997CB03D03C}"/>
              </a:ext>
            </a:extLst>
          </p:cNvPr>
          <p:cNvSpPr txBox="1"/>
          <p:nvPr/>
        </p:nvSpPr>
        <p:spPr>
          <a:xfrm>
            <a:off x="7623646" y="1820578"/>
            <a:ext cx="126188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Multi-list service – ”pet” sites</a:t>
            </a:r>
          </a:p>
        </p:txBody>
      </p:sp>
      <p:sp>
        <p:nvSpPr>
          <p:cNvPr id="150" name="Freeform 149">
            <a:extLst>
              <a:ext uri="{FF2B5EF4-FFF2-40B4-BE49-F238E27FC236}">
                <a16:creationId xmlns:a16="http://schemas.microsoft.com/office/drawing/2014/main" id="{C2B5D055-3943-8045-8DA4-13C1524452DE}"/>
              </a:ext>
            </a:extLst>
          </p:cNvPr>
          <p:cNvSpPr/>
          <p:nvPr/>
        </p:nvSpPr>
        <p:spPr>
          <a:xfrm>
            <a:off x="151172" y="2575527"/>
            <a:ext cx="86086" cy="1229210"/>
          </a:xfrm>
          <a:custGeom>
            <a:avLst/>
            <a:gdLst>
              <a:gd name="connsiteX0" fmla="*/ 77428 w 77428"/>
              <a:gd name="connsiteY0" fmla="*/ 1229033 h 1229033"/>
              <a:gd name="connsiteX1" fmla="*/ 8603 w 77428"/>
              <a:gd name="connsiteY1" fmla="*/ 943897 h 1229033"/>
              <a:gd name="connsiteX2" fmla="*/ 8603 w 77428"/>
              <a:gd name="connsiteY2" fmla="*/ 196646 h 1229033"/>
              <a:gd name="connsiteX3" fmla="*/ 77428 w 77428"/>
              <a:gd name="connsiteY3" fmla="*/ 0 h 1229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428" h="1229033">
                <a:moveTo>
                  <a:pt x="77428" y="1229033"/>
                </a:moveTo>
                <a:cubicBezTo>
                  <a:pt x="48751" y="1172497"/>
                  <a:pt x="20074" y="1115961"/>
                  <a:pt x="8603" y="943897"/>
                </a:cubicBezTo>
                <a:cubicBezTo>
                  <a:pt x="-2868" y="771833"/>
                  <a:pt x="-2868" y="353962"/>
                  <a:pt x="8603" y="196646"/>
                </a:cubicBezTo>
                <a:cubicBezTo>
                  <a:pt x="20074" y="39330"/>
                  <a:pt x="48751" y="19665"/>
                  <a:pt x="77428" y="0"/>
                </a:cubicBezTo>
              </a:path>
            </a:pathLst>
          </a:custGeom>
          <a:noFill/>
          <a:ln w="6350"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FE570B74-C5E3-2A4E-BD8D-419736FC1694}"/>
              </a:ext>
            </a:extLst>
          </p:cNvPr>
          <p:cNvCxnSpPr>
            <a:cxnSpLocks/>
          </p:cNvCxnSpPr>
          <p:nvPr/>
        </p:nvCxnSpPr>
        <p:spPr>
          <a:xfrm flipH="1">
            <a:off x="4546613" y="1608031"/>
            <a:ext cx="3000848" cy="69315"/>
          </a:xfrm>
          <a:prstGeom prst="straightConnector1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5D70A36F-F262-D74B-9E58-8D1CEF69FAF9}"/>
              </a:ext>
            </a:extLst>
          </p:cNvPr>
          <p:cNvSpPr txBox="1"/>
          <p:nvPr/>
        </p:nvSpPr>
        <p:spPr>
          <a:xfrm>
            <a:off x="5518002" y="1477867"/>
            <a:ext cx="60305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Referrals In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F67DCE86-7CE8-EE48-B0E5-2297ABD2202B}"/>
              </a:ext>
            </a:extLst>
          </p:cNvPr>
          <p:cNvSpPr txBox="1"/>
          <p:nvPr/>
        </p:nvSpPr>
        <p:spPr>
          <a:xfrm rot="20279501">
            <a:off x="3149496" y="1993626"/>
            <a:ext cx="41710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rgbClr val="7030A0"/>
                </a:solidFill>
              </a:rPr>
              <a:t>E-Mail</a:t>
            </a:r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E82F59A3-565A-FB40-8B2E-D250D9FE15D1}"/>
              </a:ext>
            </a:extLst>
          </p:cNvPr>
          <p:cNvCxnSpPr>
            <a:cxnSpLocks/>
          </p:cNvCxnSpPr>
          <p:nvPr/>
        </p:nvCxnSpPr>
        <p:spPr>
          <a:xfrm flipH="1" flipV="1">
            <a:off x="1304058" y="1823811"/>
            <a:ext cx="1416065" cy="309356"/>
          </a:xfrm>
          <a:prstGeom prst="straightConnector1">
            <a:avLst/>
          </a:prstGeom>
          <a:noFill/>
          <a:ln w="63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9" name="TextBox 158">
            <a:extLst>
              <a:ext uri="{FF2B5EF4-FFF2-40B4-BE49-F238E27FC236}">
                <a16:creationId xmlns:a16="http://schemas.microsoft.com/office/drawing/2014/main" id="{29710C18-14FF-9743-AD0D-E797A5C8B654}"/>
              </a:ext>
            </a:extLst>
          </p:cNvPr>
          <p:cNvSpPr txBox="1"/>
          <p:nvPr/>
        </p:nvSpPr>
        <p:spPr>
          <a:xfrm>
            <a:off x="2590800" y="2105170"/>
            <a:ext cx="510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/>
              <a:t>PAWS</a:t>
            </a:r>
          </a:p>
          <a:p>
            <a:pPr algn="ctr"/>
            <a:r>
              <a:rPr lang="en-US" sz="700" dirty="0"/>
              <a:t>Staff/Vol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514B606A-23A3-D34D-8867-AD6F3A1494F6}"/>
              </a:ext>
            </a:extLst>
          </p:cNvPr>
          <p:cNvSpPr txBox="1"/>
          <p:nvPr/>
        </p:nvSpPr>
        <p:spPr>
          <a:xfrm rot="685604">
            <a:off x="2085859" y="1919495"/>
            <a:ext cx="67518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Manual Entry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1986D22C-49CF-464D-8700-88D0AD930A5F}"/>
              </a:ext>
            </a:extLst>
          </p:cNvPr>
          <p:cNvSpPr txBox="1"/>
          <p:nvPr/>
        </p:nvSpPr>
        <p:spPr>
          <a:xfrm>
            <a:off x="4267200" y="4248150"/>
            <a:ext cx="1303562" cy="246221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MS Word Mail Merge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438E5D49-51CF-BC4E-875A-D85BA85C5188}"/>
              </a:ext>
            </a:extLst>
          </p:cNvPr>
          <p:cNvSpPr txBox="1"/>
          <p:nvPr/>
        </p:nvSpPr>
        <p:spPr>
          <a:xfrm>
            <a:off x="4355365" y="4463233"/>
            <a:ext cx="9573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Correspondence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7C93A492-FD98-D84C-ADBE-E3D74ED274AB}"/>
              </a:ext>
            </a:extLst>
          </p:cNvPr>
          <p:cNvSpPr txBox="1"/>
          <p:nvPr/>
        </p:nvSpPr>
        <p:spPr>
          <a:xfrm>
            <a:off x="4450686" y="4610514"/>
            <a:ext cx="955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Thank You Letters</a:t>
            </a:r>
          </a:p>
          <a:p>
            <a:r>
              <a:rPr lang="en-US" sz="800" dirty="0"/>
              <a:t>Mailed Campaigns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06AB0D63-2977-5949-B3E6-92BF57678FA9}"/>
              </a:ext>
            </a:extLst>
          </p:cNvPr>
          <p:cNvCxnSpPr>
            <a:cxnSpLocks/>
          </p:cNvCxnSpPr>
          <p:nvPr/>
        </p:nvCxnSpPr>
        <p:spPr>
          <a:xfrm>
            <a:off x="4934815" y="3436036"/>
            <a:ext cx="337026" cy="775630"/>
          </a:xfrm>
          <a:prstGeom prst="straightConnector1">
            <a:avLst/>
          </a:prstGeom>
          <a:noFill/>
          <a:ln w="63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AA4E83BC-AB71-5A45-8DFE-A956F8C86D20}"/>
              </a:ext>
            </a:extLst>
          </p:cNvPr>
          <p:cNvSpPr txBox="1"/>
          <p:nvPr/>
        </p:nvSpPr>
        <p:spPr>
          <a:xfrm rot="3891332">
            <a:off x="4880871" y="3694413"/>
            <a:ext cx="61587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Data Export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F93B0FAA-1F70-9A4A-9D61-E3A651A8AF4B}"/>
              </a:ext>
            </a:extLst>
          </p:cNvPr>
          <p:cNvSpPr txBox="1"/>
          <p:nvPr/>
        </p:nvSpPr>
        <p:spPr>
          <a:xfrm>
            <a:off x="253881" y="1015514"/>
            <a:ext cx="9268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(Legal Record)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E337B5EE-2FC3-4E4C-A13A-2E1DA7D5A29A}"/>
              </a:ext>
            </a:extLst>
          </p:cNvPr>
          <p:cNvSpPr txBox="1"/>
          <p:nvPr/>
        </p:nvSpPr>
        <p:spPr>
          <a:xfrm>
            <a:off x="3133208" y="827592"/>
            <a:ext cx="1268296" cy="246221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Vaccine Spreadsheet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4C69F98F-D717-904C-9B7B-7C445D3C605F}"/>
              </a:ext>
            </a:extLst>
          </p:cNvPr>
          <p:cNvSpPr txBox="1"/>
          <p:nvPr/>
        </p:nvSpPr>
        <p:spPr>
          <a:xfrm>
            <a:off x="3124200" y="1045080"/>
            <a:ext cx="12490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Vaccinations, No Vet Visit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B2477D36-3DD8-094A-9FFD-2D1645E262A9}"/>
              </a:ext>
            </a:extLst>
          </p:cNvPr>
          <p:cNvSpPr txBox="1"/>
          <p:nvPr/>
        </p:nvSpPr>
        <p:spPr>
          <a:xfrm>
            <a:off x="4681019" y="819150"/>
            <a:ext cx="570990" cy="246221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95000"/>
                  </a:schemeClr>
                </a:solidFill>
              </a:rPr>
              <a:t>Shopify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7B1D50F5-1E64-2242-81C2-A178E207145C}"/>
              </a:ext>
            </a:extLst>
          </p:cNvPr>
          <p:cNvSpPr txBox="1"/>
          <p:nvPr/>
        </p:nvSpPr>
        <p:spPr>
          <a:xfrm>
            <a:off x="4576317" y="1056906"/>
            <a:ext cx="8338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Online Store</a:t>
            </a:r>
          </a:p>
        </p:txBody>
      </p:sp>
      <p:sp>
        <p:nvSpPr>
          <p:cNvPr id="184" name="Freeform 183">
            <a:extLst>
              <a:ext uri="{FF2B5EF4-FFF2-40B4-BE49-F238E27FC236}">
                <a16:creationId xmlns:a16="http://schemas.microsoft.com/office/drawing/2014/main" id="{4E7CEF4A-CF14-BF42-8B3E-F9CF91C8C58A}"/>
              </a:ext>
            </a:extLst>
          </p:cNvPr>
          <p:cNvSpPr/>
          <p:nvPr/>
        </p:nvSpPr>
        <p:spPr>
          <a:xfrm>
            <a:off x="4650658" y="1260524"/>
            <a:ext cx="350868" cy="1571166"/>
          </a:xfrm>
          <a:custGeom>
            <a:avLst/>
            <a:gdLst>
              <a:gd name="connsiteX0" fmla="*/ 334297 w 350868"/>
              <a:gd name="connsiteY0" fmla="*/ 0 h 1612490"/>
              <a:gd name="connsiteX1" fmla="*/ 344129 w 350868"/>
              <a:gd name="connsiteY1" fmla="*/ 157316 h 1612490"/>
              <a:gd name="connsiteX2" fmla="*/ 245807 w 350868"/>
              <a:gd name="connsiteY2" fmla="*/ 344129 h 1612490"/>
              <a:gd name="connsiteX3" fmla="*/ 98323 w 350868"/>
              <a:gd name="connsiteY3" fmla="*/ 511277 h 1612490"/>
              <a:gd name="connsiteX4" fmla="*/ 39329 w 350868"/>
              <a:gd name="connsiteY4" fmla="*/ 816077 h 1612490"/>
              <a:gd name="connsiteX5" fmla="*/ 98323 w 350868"/>
              <a:gd name="connsiteY5" fmla="*/ 1120877 h 1612490"/>
              <a:gd name="connsiteX6" fmla="*/ 88490 w 350868"/>
              <a:gd name="connsiteY6" fmla="*/ 1406013 h 1612490"/>
              <a:gd name="connsiteX7" fmla="*/ 0 w 350868"/>
              <a:gd name="connsiteY7" fmla="*/ 1612490 h 16124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0868" h="1612490">
                <a:moveTo>
                  <a:pt x="334297" y="0"/>
                </a:moveTo>
                <a:cubicBezTo>
                  <a:pt x="346587" y="49980"/>
                  <a:pt x="358877" y="99961"/>
                  <a:pt x="344129" y="157316"/>
                </a:cubicBezTo>
                <a:cubicBezTo>
                  <a:pt x="329381" y="214671"/>
                  <a:pt x="286775" y="285136"/>
                  <a:pt x="245807" y="344129"/>
                </a:cubicBezTo>
                <a:cubicBezTo>
                  <a:pt x="204839" y="403123"/>
                  <a:pt x="132736" y="432619"/>
                  <a:pt x="98323" y="511277"/>
                </a:cubicBezTo>
                <a:cubicBezTo>
                  <a:pt x="63910" y="589935"/>
                  <a:pt x="39329" y="714477"/>
                  <a:pt x="39329" y="816077"/>
                </a:cubicBezTo>
                <a:cubicBezTo>
                  <a:pt x="39329" y="917677"/>
                  <a:pt x="90130" y="1022554"/>
                  <a:pt x="98323" y="1120877"/>
                </a:cubicBezTo>
                <a:cubicBezTo>
                  <a:pt x="106516" y="1219200"/>
                  <a:pt x="104877" y="1324078"/>
                  <a:pt x="88490" y="1406013"/>
                </a:cubicBezTo>
                <a:cubicBezTo>
                  <a:pt x="72103" y="1487948"/>
                  <a:pt x="36051" y="1550219"/>
                  <a:pt x="0" y="1612490"/>
                </a:cubicBezTo>
              </a:path>
            </a:pathLst>
          </a:cu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9AA7AB90-DC16-0942-A29B-2C5ECE565782}"/>
              </a:ext>
            </a:extLst>
          </p:cNvPr>
          <p:cNvSpPr txBox="1"/>
          <p:nvPr/>
        </p:nvSpPr>
        <p:spPr>
          <a:xfrm>
            <a:off x="4101374" y="2191851"/>
            <a:ext cx="63511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solidFill>
                  <a:srgbClr val="7030A0"/>
                </a:solidFill>
              </a:rPr>
              <a:t>Contact Info</a:t>
            </a:r>
          </a:p>
          <a:p>
            <a:pPr algn="r"/>
            <a:r>
              <a:rPr lang="en-US" sz="700" dirty="0">
                <a:solidFill>
                  <a:srgbClr val="7030A0"/>
                </a:solidFill>
              </a:rPr>
              <a:t>$ Amt</a:t>
            </a:r>
          </a:p>
          <a:p>
            <a:pPr algn="r"/>
            <a:r>
              <a:rPr lang="en-US" sz="700" dirty="0">
                <a:solidFill>
                  <a:srgbClr val="7030A0"/>
                </a:solidFill>
              </a:rPr>
              <a:t>(no Items)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B60CC5E7-55EC-0147-B3A3-007D30349A89}"/>
              </a:ext>
            </a:extLst>
          </p:cNvPr>
          <p:cNvSpPr txBox="1"/>
          <p:nvPr/>
        </p:nvSpPr>
        <p:spPr>
          <a:xfrm>
            <a:off x="1152753" y="1339011"/>
            <a:ext cx="108395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Paper Apps  (scanned in)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78A654C2-E4E0-784A-A7BA-D55E861618C6}"/>
              </a:ext>
            </a:extLst>
          </p:cNvPr>
          <p:cNvCxnSpPr>
            <a:cxnSpLocks/>
          </p:cNvCxnSpPr>
          <p:nvPr/>
        </p:nvCxnSpPr>
        <p:spPr>
          <a:xfrm flipH="1" flipV="1">
            <a:off x="961087" y="1428750"/>
            <a:ext cx="258113" cy="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7DA97EED-338C-424A-B854-A52AE503605A}"/>
              </a:ext>
            </a:extLst>
          </p:cNvPr>
          <p:cNvCxnSpPr>
            <a:cxnSpLocks/>
          </p:cNvCxnSpPr>
          <p:nvPr/>
        </p:nvCxnSpPr>
        <p:spPr>
          <a:xfrm>
            <a:off x="961087" y="1432344"/>
            <a:ext cx="0" cy="97998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6FE0F665-AEBA-8D49-9A49-4FF5F909718A}"/>
              </a:ext>
            </a:extLst>
          </p:cNvPr>
          <p:cNvCxnSpPr>
            <a:cxnSpLocks/>
          </p:cNvCxnSpPr>
          <p:nvPr/>
        </p:nvCxnSpPr>
        <p:spPr>
          <a:xfrm>
            <a:off x="6723514" y="1375020"/>
            <a:ext cx="830847" cy="82029"/>
          </a:xfrm>
          <a:prstGeom prst="straightConnector1">
            <a:avLst/>
          </a:prstGeom>
          <a:noFill/>
          <a:ln w="63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8CAF0436-B0F3-154F-AAE9-C2BD2A5C0832}"/>
              </a:ext>
            </a:extLst>
          </p:cNvPr>
          <p:cNvSpPr txBox="1"/>
          <p:nvPr/>
        </p:nvSpPr>
        <p:spPr>
          <a:xfrm>
            <a:off x="6157119" y="1200150"/>
            <a:ext cx="660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/>
              <a:t>Enter our</a:t>
            </a:r>
          </a:p>
          <a:p>
            <a:pPr algn="r"/>
            <a:r>
              <a:rPr lang="en-US" sz="800" dirty="0" err="1"/>
              <a:t>Adoptables</a:t>
            </a:r>
            <a:endParaRPr lang="en-US" sz="800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2CA4BA08-31C0-B042-968C-8D439B685A7E}"/>
              </a:ext>
            </a:extLst>
          </p:cNvPr>
          <p:cNvSpPr txBox="1"/>
          <p:nvPr/>
        </p:nvSpPr>
        <p:spPr>
          <a:xfrm rot="288212">
            <a:off x="6848526" y="1247118"/>
            <a:ext cx="67518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Manual Entry</a:t>
            </a:r>
          </a:p>
        </p:txBody>
      </p: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2B263107-D6FC-7249-8A7B-41006C1DD499}"/>
              </a:ext>
            </a:extLst>
          </p:cNvPr>
          <p:cNvCxnSpPr>
            <a:cxnSpLocks/>
          </p:cNvCxnSpPr>
          <p:nvPr/>
        </p:nvCxnSpPr>
        <p:spPr>
          <a:xfrm>
            <a:off x="1454675" y="2558674"/>
            <a:ext cx="747770" cy="964967"/>
          </a:xfrm>
          <a:prstGeom prst="straightConnector1">
            <a:avLst/>
          </a:prstGeom>
          <a:noFill/>
          <a:ln w="63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E86F395-B917-4147-9C82-A7AC3D0C1B55}"/>
              </a:ext>
            </a:extLst>
          </p:cNvPr>
          <p:cNvSpPr txBox="1"/>
          <p:nvPr/>
        </p:nvSpPr>
        <p:spPr>
          <a:xfrm>
            <a:off x="153808" y="4509679"/>
            <a:ext cx="1190460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FF0000"/>
                </a:solidFill>
              </a:rPr>
              <a:t>PAWS Confidential </a:t>
            </a:r>
          </a:p>
          <a:p>
            <a:pPr algn="ctr"/>
            <a:r>
              <a:rPr lang="en-US" sz="900" dirty="0">
                <a:solidFill>
                  <a:srgbClr val="FF0000"/>
                </a:solidFill>
              </a:rPr>
              <a:t>Do Not Copy or Share Without Permission</a:t>
            </a:r>
          </a:p>
        </p:txBody>
      </p:sp>
    </p:spTree>
    <p:extLst>
      <p:ext uri="{BB962C8B-B14F-4D97-AF65-F5344CB8AC3E}">
        <p14:creationId xmlns:p14="http://schemas.microsoft.com/office/powerpoint/2010/main" val="1172069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E738C4-D68D-4045-B371-802FC131B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698" y="2776117"/>
            <a:ext cx="999342" cy="4623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AE7BEF-A161-E249-8E93-05F276B3B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806" y="1085314"/>
            <a:ext cx="984426" cy="4623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3C0376-E615-1646-895B-2772F233A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9416" y="1067967"/>
            <a:ext cx="701031" cy="4623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064625-740C-1D45-9805-A85935837A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3966" y="3673789"/>
            <a:ext cx="1044089" cy="4623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1CB27C-4C30-5E4D-98D5-77A9A86C7B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3697" y="2109366"/>
            <a:ext cx="745778" cy="4623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70A70E-EC5F-B749-840A-4AB89E5FBC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0600" y="4090567"/>
            <a:ext cx="1133582" cy="4623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32D2CC-584F-104F-B619-738AC6EC16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83408" y="2579266"/>
            <a:ext cx="775609" cy="4623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3C2EA8-A606-D542-9433-6CCC50C18A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45506" y="3582567"/>
            <a:ext cx="984426" cy="4623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17560C3-96D2-1B41-9DEB-68338EDA8CF8}"/>
              </a:ext>
            </a:extLst>
          </p:cNvPr>
          <p:cNvSpPr txBox="1"/>
          <p:nvPr/>
        </p:nvSpPr>
        <p:spPr>
          <a:xfrm>
            <a:off x="7599423" y="361950"/>
            <a:ext cx="481222" cy="307777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TBD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E7B17C-297F-044B-A50C-1499D5D1498C}"/>
              </a:ext>
            </a:extLst>
          </p:cNvPr>
          <p:cNvSpPr txBox="1"/>
          <p:nvPr/>
        </p:nvSpPr>
        <p:spPr>
          <a:xfrm>
            <a:off x="7589990" y="1128020"/>
            <a:ext cx="481222" cy="307777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TBD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050DE49-0E72-F44A-B0EB-617002983C1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86996" y="2085951"/>
            <a:ext cx="642507" cy="48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995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D7D96FE0-8BC5-2443-A829-E29E21CA1928}"/>
              </a:ext>
            </a:extLst>
          </p:cNvPr>
          <p:cNvSpPr/>
          <p:nvPr/>
        </p:nvSpPr>
        <p:spPr>
          <a:xfrm>
            <a:off x="152402" y="4077259"/>
            <a:ext cx="5867399" cy="249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8FBA00-54F3-3740-8566-278BBA630058}"/>
              </a:ext>
            </a:extLst>
          </p:cNvPr>
          <p:cNvSpPr/>
          <p:nvPr/>
        </p:nvSpPr>
        <p:spPr>
          <a:xfrm>
            <a:off x="152402" y="3387396"/>
            <a:ext cx="5867399" cy="4935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77FE81-40C0-AD4A-BD94-B0271EA9F67B}"/>
              </a:ext>
            </a:extLst>
          </p:cNvPr>
          <p:cNvSpPr/>
          <p:nvPr/>
        </p:nvSpPr>
        <p:spPr>
          <a:xfrm>
            <a:off x="152402" y="2865205"/>
            <a:ext cx="5867399" cy="3934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472C5FF-C95C-7F49-B4D9-12F68E6FE106}"/>
              </a:ext>
            </a:extLst>
          </p:cNvPr>
          <p:cNvSpPr/>
          <p:nvPr/>
        </p:nvSpPr>
        <p:spPr>
          <a:xfrm>
            <a:off x="152402" y="2374510"/>
            <a:ext cx="5867399" cy="249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CDAB1B-A848-8449-9C3D-8D7D1044CC52}"/>
              </a:ext>
            </a:extLst>
          </p:cNvPr>
          <p:cNvSpPr/>
          <p:nvPr/>
        </p:nvSpPr>
        <p:spPr>
          <a:xfrm>
            <a:off x="152402" y="1743354"/>
            <a:ext cx="5867399" cy="3934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D9C4F3-75B9-7F4D-83BE-FCC507089E5F}"/>
              </a:ext>
            </a:extLst>
          </p:cNvPr>
          <p:cNvSpPr/>
          <p:nvPr/>
        </p:nvSpPr>
        <p:spPr>
          <a:xfrm>
            <a:off x="152402" y="1112283"/>
            <a:ext cx="5867399" cy="4935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E738C4-D68D-4045-B371-802FC131B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1" y="1036083"/>
            <a:ext cx="809842" cy="3747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AE7BEF-A161-E249-8E93-05F276B3B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1" y="2337780"/>
            <a:ext cx="797754" cy="3747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3C0376-E615-1646-895B-2772F233A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1" y="4037026"/>
            <a:ext cx="568098" cy="3747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064625-740C-1D45-9805-A85935837A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3434" y="1874283"/>
            <a:ext cx="846104" cy="3747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1CB27C-4C30-5E4D-98D5-77A9A86C7B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7801" y="1499579"/>
            <a:ext cx="604360" cy="3747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70A70E-EC5F-B749-840A-4AB89E5FBC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5401" y="3169683"/>
            <a:ext cx="918627" cy="3747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32D2CC-584F-104F-B619-738AC6EC16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7801" y="2718779"/>
            <a:ext cx="628534" cy="3747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3C2EA8-A606-D542-9433-6CCC50C18A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71601" y="3626883"/>
            <a:ext cx="797754" cy="3747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47F0AB9-13C2-7C46-9404-703319CA3E5A}"/>
              </a:ext>
            </a:extLst>
          </p:cNvPr>
          <p:cNvSpPr txBox="1"/>
          <p:nvPr/>
        </p:nvSpPr>
        <p:spPr>
          <a:xfrm>
            <a:off x="317290" y="1112283"/>
            <a:ext cx="770274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/>
              <a:t>Adopter</a:t>
            </a:r>
          </a:p>
          <a:p>
            <a:pPr algn="ctr"/>
            <a:r>
              <a:rPr lang="en-US" sz="1400" i="1" dirty="0"/>
              <a:t>Foster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4046DC-C673-5441-BF38-D10CE5A2EAD3}"/>
              </a:ext>
            </a:extLst>
          </p:cNvPr>
          <p:cNvSpPr txBox="1"/>
          <p:nvPr/>
        </p:nvSpPr>
        <p:spPr>
          <a:xfrm>
            <a:off x="249364" y="1798083"/>
            <a:ext cx="886718" cy="2797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Volunteer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4781FC-91E5-2548-B732-DB643472B765}"/>
              </a:ext>
            </a:extLst>
          </p:cNvPr>
          <p:cNvSpPr txBox="1"/>
          <p:nvPr/>
        </p:nvSpPr>
        <p:spPr>
          <a:xfrm>
            <a:off x="401764" y="2337780"/>
            <a:ext cx="599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Client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206FFB-7589-874B-88DF-5CBD8150FF6A}"/>
              </a:ext>
            </a:extLst>
          </p:cNvPr>
          <p:cNvSpPr txBox="1"/>
          <p:nvPr/>
        </p:nvSpPr>
        <p:spPr>
          <a:xfrm>
            <a:off x="379460" y="2914862"/>
            <a:ext cx="6319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Donor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5D5029-4D1A-E64B-9CEE-F4035756EA00}"/>
              </a:ext>
            </a:extLst>
          </p:cNvPr>
          <p:cNvSpPr txBox="1"/>
          <p:nvPr/>
        </p:nvSpPr>
        <p:spPr>
          <a:xfrm>
            <a:off x="228601" y="4047991"/>
            <a:ext cx="8794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/>
              <a:t>Customer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A1A3C18-80AE-2846-8D65-82403883674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73794" y="2380139"/>
            <a:ext cx="1133582" cy="46238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D8FBD32-1447-844B-8B16-A8C4AF86BBC1}"/>
              </a:ext>
            </a:extLst>
          </p:cNvPr>
          <p:cNvSpPr txBox="1"/>
          <p:nvPr/>
        </p:nvSpPr>
        <p:spPr>
          <a:xfrm>
            <a:off x="238193" y="3365470"/>
            <a:ext cx="926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i="1" dirty="0"/>
              <a:t>Friend/</a:t>
            </a:r>
          </a:p>
          <a:p>
            <a:pPr algn="ctr"/>
            <a:r>
              <a:rPr lang="en-US" sz="1400" i="1" dirty="0"/>
              <a:t>Champion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697DA43-EB05-4D49-942B-F75EF8643D5C}"/>
              </a:ext>
            </a:extLst>
          </p:cNvPr>
          <p:cNvSpPr/>
          <p:nvPr/>
        </p:nvSpPr>
        <p:spPr>
          <a:xfrm>
            <a:off x="3124200" y="666750"/>
            <a:ext cx="2168387" cy="3744979"/>
          </a:xfrm>
          <a:prstGeom prst="roundRect">
            <a:avLst/>
          </a:prstGeom>
          <a:solidFill>
            <a:schemeClr val="accent1">
              <a:lumMod val="60000"/>
              <a:lumOff val="40000"/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0B16C8-3EC8-104B-A75D-C4DCD02BFC09}"/>
              </a:ext>
            </a:extLst>
          </p:cNvPr>
          <p:cNvSpPr txBox="1"/>
          <p:nvPr/>
        </p:nvSpPr>
        <p:spPr>
          <a:xfrm>
            <a:off x="3352801" y="666750"/>
            <a:ext cx="169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PAWS Data Lake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2B67EDB-FA7B-4749-943C-0F234FE183C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44094" y="1417082"/>
            <a:ext cx="642507" cy="48579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3F575F5-CB71-1B4E-B238-46E3754A977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44094" y="3626882"/>
            <a:ext cx="642507" cy="485798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906B44D4-76D6-0A4F-B23C-CBDD40C04AC9}"/>
              </a:ext>
            </a:extLst>
          </p:cNvPr>
          <p:cNvSpPr/>
          <p:nvPr/>
        </p:nvSpPr>
        <p:spPr>
          <a:xfrm>
            <a:off x="2697482" y="1013236"/>
            <a:ext cx="573135" cy="3375646"/>
          </a:xfrm>
          <a:prstGeom prst="rect">
            <a:avLst/>
          </a:prstGeom>
          <a:solidFill>
            <a:schemeClr val="accent3">
              <a:lumMod val="75000"/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890D568-3CB1-1E4C-947E-7C3057E61E3F}"/>
              </a:ext>
            </a:extLst>
          </p:cNvPr>
          <p:cNvSpPr txBox="1"/>
          <p:nvPr/>
        </p:nvSpPr>
        <p:spPr>
          <a:xfrm rot="5400000">
            <a:off x="2147913" y="2564629"/>
            <a:ext cx="1597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Extract &amp; Input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1EF5E4D-A2A7-AD47-8BED-A2175F1F05E4}"/>
              </a:ext>
            </a:extLst>
          </p:cNvPr>
          <p:cNvSpPr/>
          <p:nvPr/>
        </p:nvSpPr>
        <p:spPr>
          <a:xfrm>
            <a:off x="3612442" y="1511184"/>
            <a:ext cx="1204838" cy="1212966"/>
          </a:xfrm>
          <a:prstGeom prst="roundRect">
            <a:avLst/>
          </a:prstGeom>
          <a:solidFill>
            <a:schemeClr val="accent3">
              <a:lumMod val="75000"/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06B31C6-8D43-574A-A24F-88F385F7F6F0}"/>
              </a:ext>
            </a:extLst>
          </p:cNvPr>
          <p:cNvSpPr txBox="1"/>
          <p:nvPr/>
        </p:nvSpPr>
        <p:spPr>
          <a:xfrm>
            <a:off x="3558959" y="1590326"/>
            <a:ext cx="12825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Various</a:t>
            </a:r>
          </a:p>
          <a:p>
            <a:pPr algn="ctr"/>
            <a:r>
              <a:rPr lang="en-US" sz="1400" dirty="0"/>
              <a:t>Hygiene,</a:t>
            </a:r>
          </a:p>
          <a:p>
            <a:pPr algn="ctr"/>
            <a:r>
              <a:rPr lang="en-US" sz="1400" dirty="0"/>
              <a:t>Combinatorics,</a:t>
            </a:r>
          </a:p>
          <a:p>
            <a:pPr algn="ctr"/>
            <a:r>
              <a:rPr lang="en-US" sz="1400" dirty="0"/>
              <a:t>Data Prep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07108F74-4157-8E4E-A075-B7BD3B3D1E32}"/>
              </a:ext>
            </a:extLst>
          </p:cNvPr>
          <p:cNvSpPr/>
          <p:nvPr/>
        </p:nvSpPr>
        <p:spPr>
          <a:xfrm>
            <a:off x="3352800" y="3566468"/>
            <a:ext cx="746006" cy="754479"/>
          </a:xfrm>
          <a:prstGeom prst="roundRect">
            <a:avLst/>
          </a:prstGeom>
          <a:solidFill>
            <a:schemeClr val="accent3">
              <a:lumMod val="75000"/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B29AF2-A796-F84E-AE86-2EEE3E6A1860}"/>
              </a:ext>
            </a:extLst>
          </p:cNvPr>
          <p:cNvSpPr txBox="1"/>
          <p:nvPr/>
        </p:nvSpPr>
        <p:spPr>
          <a:xfrm>
            <a:off x="3352800" y="3562350"/>
            <a:ext cx="75219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Data</a:t>
            </a:r>
          </a:p>
          <a:p>
            <a:pPr algn="ctr"/>
            <a:r>
              <a:rPr lang="en-US" sz="1400" dirty="0"/>
              <a:t>Audit</a:t>
            </a:r>
          </a:p>
          <a:p>
            <a:pPr algn="ctr"/>
            <a:r>
              <a:rPr lang="en-US" sz="1400" dirty="0"/>
              <a:t>Reports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F5FA8A4-1807-974E-80D8-1B496D78FA35}"/>
              </a:ext>
            </a:extLst>
          </p:cNvPr>
          <p:cNvSpPr txBox="1"/>
          <p:nvPr/>
        </p:nvSpPr>
        <p:spPr>
          <a:xfrm>
            <a:off x="762000" y="4476750"/>
            <a:ext cx="1191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Source Hygiene;</a:t>
            </a:r>
          </a:p>
          <a:p>
            <a:r>
              <a:rPr lang="en-US" sz="1200" dirty="0"/>
              <a:t>Cleaner Data In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0488366-E3F6-A547-917C-175A0AD03AFD}"/>
              </a:ext>
            </a:extLst>
          </p:cNvPr>
          <p:cNvSpPr txBox="1"/>
          <p:nvPr/>
        </p:nvSpPr>
        <p:spPr>
          <a:xfrm>
            <a:off x="6096001" y="2751260"/>
            <a:ext cx="1354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360 Constituent</a:t>
            </a:r>
          </a:p>
          <a:p>
            <a:pPr algn="ctr"/>
            <a:r>
              <a:rPr lang="en-US" sz="1400" dirty="0"/>
              <a:t>View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E1EF2B0-3FD1-464B-A14F-007E61F9547F}"/>
              </a:ext>
            </a:extLst>
          </p:cNvPr>
          <p:cNvSpPr/>
          <p:nvPr/>
        </p:nvSpPr>
        <p:spPr>
          <a:xfrm>
            <a:off x="5141865" y="1013236"/>
            <a:ext cx="573135" cy="3375646"/>
          </a:xfrm>
          <a:prstGeom prst="rect">
            <a:avLst/>
          </a:prstGeom>
          <a:solidFill>
            <a:schemeClr val="accent3">
              <a:lumMod val="75000"/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B7A89DB-7B57-304E-AC39-F7C78EE09E7D}"/>
              </a:ext>
            </a:extLst>
          </p:cNvPr>
          <p:cNvSpPr txBox="1"/>
          <p:nvPr/>
        </p:nvSpPr>
        <p:spPr>
          <a:xfrm rot="16200000">
            <a:off x="4693772" y="2428178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Export &amp; Load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1C472BCF-76D5-1141-ACA4-64A2D65AD066}"/>
              </a:ext>
            </a:extLst>
          </p:cNvPr>
          <p:cNvSpPr/>
          <p:nvPr/>
        </p:nvSpPr>
        <p:spPr>
          <a:xfrm>
            <a:off x="4180988" y="3556796"/>
            <a:ext cx="892961" cy="744218"/>
          </a:xfrm>
          <a:prstGeom prst="roundRect">
            <a:avLst/>
          </a:prstGeom>
          <a:solidFill>
            <a:schemeClr val="accent3">
              <a:lumMod val="75000"/>
              <a:alpha val="5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48EC378-FF86-C143-8159-EFD7ECFC6FE5}"/>
              </a:ext>
            </a:extLst>
          </p:cNvPr>
          <p:cNvSpPr txBox="1"/>
          <p:nvPr/>
        </p:nvSpPr>
        <p:spPr>
          <a:xfrm>
            <a:off x="4237358" y="3562350"/>
            <a:ext cx="79739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Ongoing</a:t>
            </a:r>
          </a:p>
          <a:p>
            <a:pPr algn="ctr"/>
            <a:r>
              <a:rPr lang="en-US" sz="1400" dirty="0"/>
              <a:t>Data</a:t>
            </a:r>
          </a:p>
          <a:p>
            <a:pPr algn="ctr"/>
            <a:r>
              <a:rPr lang="en-US" sz="1400" dirty="0"/>
              <a:t>Science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CE019B7-1F26-E84E-A19E-787A945220CF}"/>
              </a:ext>
            </a:extLst>
          </p:cNvPr>
          <p:cNvCxnSpPr>
            <a:cxnSpLocks/>
          </p:cNvCxnSpPr>
          <p:nvPr/>
        </p:nvCxnSpPr>
        <p:spPr>
          <a:xfrm flipH="1">
            <a:off x="2773062" y="4325065"/>
            <a:ext cx="653015" cy="52298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A124444-7858-3B43-A5AF-22A8E10AD016}"/>
              </a:ext>
            </a:extLst>
          </p:cNvPr>
          <p:cNvCxnSpPr>
            <a:cxnSpLocks/>
          </p:cNvCxnSpPr>
          <p:nvPr/>
        </p:nvCxnSpPr>
        <p:spPr>
          <a:xfrm flipH="1">
            <a:off x="2092099" y="4846082"/>
            <a:ext cx="6902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A95EC66-7611-7341-8B00-1B2A1F0F4757}"/>
              </a:ext>
            </a:extLst>
          </p:cNvPr>
          <p:cNvCxnSpPr>
            <a:cxnSpLocks/>
          </p:cNvCxnSpPr>
          <p:nvPr/>
        </p:nvCxnSpPr>
        <p:spPr>
          <a:xfrm flipH="1" flipV="1">
            <a:off x="1857398" y="4440997"/>
            <a:ext cx="244936" cy="405085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895A307-F6B7-DA4E-AB1E-103AD5B0B1AF}"/>
              </a:ext>
            </a:extLst>
          </p:cNvPr>
          <p:cNvSpPr txBox="1"/>
          <p:nvPr/>
        </p:nvSpPr>
        <p:spPr>
          <a:xfrm>
            <a:off x="6288156" y="462975"/>
            <a:ext cx="971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i="1" dirty="0"/>
              <a:t>Systems</a:t>
            </a:r>
          </a:p>
          <a:p>
            <a:pPr algn="ctr"/>
            <a:r>
              <a:rPr lang="en-US" sz="1600" i="1" dirty="0"/>
              <a:t>of Record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5C5C947-9E63-E545-80E3-ABA1C09962F4}"/>
              </a:ext>
            </a:extLst>
          </p:cNvPr>
          <p:cNvSpPr txBox="1"/>
          <p:nvPr/>
        </p:nvSpPr>
        <p:spPr>
          <a:xfrm>
            <a:off x="7798276" y="2300586"/>
            <a:ext cx="12950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Operational</a:t>
            </a:r>
          </a:p>
          <a:p>
            <a:r>
              <a:rPr lang="en-US" dirty="0"/>
              <a:t>Reporting</a:t>
            </a:r>
          </a:p>
        </p:txBody>
      </p:sp>
      <p:sp>
        <p:nvSpPr>
          <p:cNvPr id="61" name="Right Bracket 60">
            <a:extLst>
              <a:ext uri="{FF2B5EF4-FFF2-40B4-BE49-F238E27FC236}">
                <a16:creationId xmlns:a16="http://schemas.microsoft.com/office/drawing/2014/main" id="{16EE186D-A458-0848-A978-2399D8B6D0AA}"/>
              </a:ext>
            </a:extLst>
          </p:cNvPr>
          <p:cNvSpPr/>
          <p:nvPr/>
        </p:nvSpPr>
        <p:spPr>
          <a:xfrm>
            <a:off x="7391400" y="1013236"/>
            <a:ext cx="245789" cy="3375646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F097961-A6CB-494E-9D41-CDC0891C3465}"/>
              </a:ext>
            </a:extLst>
          </p:cNvPr>
          <p:cNvSpPr txBox="1"/>
          <p:nvPr/>
        </p:nvSpPr>
        <p:spPr>
          <a:xfrm>
            <a:off x="4803888" y="4563130"/>
            <a:ext cx="15969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New Data Discoveries</a:t>
            </a:r>
          </a:p>
          <a:p>
            <a:r>
              <a:rPr lang="en-US" sz="1100" dirty="0"/>
              <a:t>Patterns, Correlations, …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B1064E2-0D1D-154B-A4E2-D84AC72F1A24}"/>
              </a:ext>
            </a:extLst>
          </p:cNvPr>
          <p:cNvCxnSpPr/>
          <p:nvPr/>
        </p:nvCxnSpPr>
        <p:spPr>
          <a:xfrm>
            <a:off x="4495800" y="4301014"/>
            <a:ext cx="321480" cy="342525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DB9BCDAD-9572-0749-B655-23D1E8AFDABE}"/>
              </a:ext>
            </a:extLst>
          </p:cNvPr>
          <p:cNvSpPr txBox="1"/>
          <p:nvPr/>
        </p:nvSpPr>
        <p:spPr>
          <a:xfrm>
            <a:off x="152400" y="345876"/>
            <a:ext cx="15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One Approach</a:t>
            </a:r>
          </a:p>
        </p:txBody>
      </p:sp>
    </p:spTree>
    <p:extLst>
      <p:ext uri="{BB962C8B-B14F-4D97-AF65-F5344CB8AC3E}">
        <p14:creationId xmlns:p14="http://schemas.microsoft.com/office/powerpoint/2010/main" val="1373706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C0FF93-70E1-AB4F-BA68-0D4B65468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" y="209550"/>
            <a:ext cx="90297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895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A59749F-87BD-4141-984E-D8E4CB9DB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-157033"/>
            <a:ext cx="1447800" cy="51846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3714F1-CACA-F643-B5B7-FE240AA1E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049" y="1511247"/>
            <a:ext cx="809842" cy="3747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3432F6-D6F1-7B40-A753-ACEF90FDC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049" y="2647950"/>
            <a:ext cx="797754" cy="3747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BF7799-8B02-EB40-A573-D208543850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7400" y="2730447"/>
            <a:ext cx="568098" cy="3747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5890F4-EDDB-684E-A3E1-0E1D0B4D3F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882" y="2260653"/>
            <a:ext cx="846104" cy="3747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FEE9FE-83D2-F64D-A0C1-2BE71C6A11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249" y="1885949"/>
            <a:ext cx="604360" cy="3747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307A715-F534-A541-BCD2-E9B7C07396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28800" y="1885950"/>
            <a:ext cx="918627" cy="3747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30D419-8A47-DA44-95EE-36A779E494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81200" y="1511246"/>
            <a:ext cx="628534" cy="3747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FBEF4D-3E34-7146-BCB0-E15CAAFE9AF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05000" y="2314007"/>
            <a:ext cx="797754" cy="37470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F848AB6-9380-5744-B6FA-BBD2B9B82C5B}"/>
              </a:ext>
            </a:extLst>
          </p:cNvPr>
          <p:cNvSpPr txBox="1"/>
          <p:nvPr/>
        </p:nvSpPr>
        <p:spPr>
          <a:xfrm>
            <a:off x="2395535" y="209550"/>
            <a:ext cx="569936" cy="30777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TBD?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5B55AE0-59E4-0D46-AB1D-2B6A5435630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3533" y="3003657"/>
            <a:ext cx="596900" cy="3937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5730DB6-C48D-8342-A4DB-06D7B57DE8C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10200" y="688166"/>
            <a:ext cx="3543300" cy="3519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031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D7FF65-F86E-1D41-9A40-B06AA264ABF7}"/>
              </a:ext>
            </a:extLst>
          </p:cNvPr>
          <p:cNvSpPr txBox="1"/>
          <p:nvPr/>
        </p:nvSpPr>
        <p:spPr>
          <a:xfrm>
            <a:off x="3010748" y="913949"/>
            <a:ext cx="10391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Shelter </a:t>
            </a:r>
            <a:r>
              <a:rPr lang="en-US" sz="1200" dirty="0" err="1"/>
              <a:t>Mgmt</a:t>
            </a:r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62CB30-5DC9-8041-9564-2BCEF2AAF3AD}"/>
              </a:ext>
            </a:extLst>
          </p:cNvPr>
          <p:cNvSpPr txBox="1"/>
          <p:nvPr/>
        </p:nvSpPr>
        <p:spPr>
          <a:xfrm>
            <a:off x="3177660" y="1151778"/>
            <a:ext cx="6623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Animals</a:t>
            </a:r>
          </a:p>
          <a:p>
            <a:r>
              <a:rPr lang="en-US" sz="1000" dirty="0"/>
              <a:t>Adopters</a:t>
            </a:r>
          </a:p>
          <a:p>
            <a:r>
              <a:rPr lang="en-US" sz="1000" dirty="0"/>
              <a:t>Fosters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F3638F-43B1-C044-885A-0E4F354277F7}"/>
              </a:ext>
            </a:extLst>
          </p:cNvPr>
          <p:cNvSpPr txBox="1"/>
          <p:nvPr/>
        </p:nvSpPr>
        <p:spPr>
          <a:xfrm>
            <a:off x="3099423" y="609149"/>
            <a:ext cx="808426" cy="307777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95000"/>
                  </a:schemeClr>
                </a:solidFill>
              </a:rPr>
              <a:t>Petpoint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47510E-3752-3B48-AB34-600956712382}"/>
              </a:ext>
            </a:extLst>
          </p:cNvPr>
          <p:cNvSpPr txBox="1"/>
          <p:nvPr/>
        </p:nvSpPr>
        <p:spPr>
          <a:xfrm>
            <a:off x="962331" y="895350"/>
            <a:ext cx="1205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Workflow </a:t>
            </a:r>
            <a:r>
              <a:rPr lang="en-US" sz="1200" dirty="0" err="1"/>
              <a:t>Mgmt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08C197-7C8F-B044-A097-B1245DE0C997}"/>
              </a:ext>
            </a:extLst>
          </p:cNvPr>
          <p:cNvSpPr txBox="1"/>
          <p:nvPr/>
        </p:nvSpPr>
        <p:spPr>
          <a:xfrm>
            <a:off x="984773" y="1123950"/>
            <a:ext cx="1992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Adoption &amp; Foster App. Processing</a:t>
            </a:r>
          </a:p>
          <a:p>
            <a:r>
              <a:rPr lang="en-US" sz="1000" dirty="0"/>
              <a:t>      including history &amp; follow-up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7D5B2A-DC7C-D64E-BB43-8199E874A90C}"/>
              </a:ext>
            </a:extLst>
          </p:cNvPr>
          <p:cNvSpPr txBox="1"/>
          <p:nvPr/>
        </p:nvSpPr>
        <p:spPr>
          <a:xfrm>
            <a:off x="1366976" y="608081"/>
            <a:ext cx="589520" cy="307777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Trello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EEAC2E-7971-1C4F-9221-2E43E16DFF11}"/>
              </a:ext>
            </a:extLst>
          </p:cNvPr>
          <p:cNvSpPr txBox="1"/>
          <p:nvPr/>
        </p:nvSpPr>
        <p:spPr>
          <a:xfrm>
            <a:off x="581464" y="2577539"/>
            <a:ext cx="12092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Volunteer </a:t>
            </a:r>
            <a:r>
              <a:rPr lang="en-US" sz="1200" dirty="0" err="1"/>
              <a:t>Mgmt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A98346-2497-5442-8192-0A122FEAFDA6}"/>
              </a:ext>
            </a:extLst>
          </p:cNvPr>
          <p:cNvSpPr txBox="1"/>
          <p:nvPr/>
        </p:nvSpPr>
        <p:spPr>
          <a:xfrm>
            <a:off x="641716" y="2795727"/>
            <a:ext cx="161614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Volunteers</a:t>
            </a:r>
          </a:p>
          <a:p>
            <a:r>
              <a:rPr lang="en-US" sz="1000" dirty="0"/>
              <a:t>Shifts / Work Opportunities</a:t>
            </a:r>
          </a:p>
          <a:p>
            <a:r>
              <a:rPr lang="en-US" sz="1000" dirty="0"/>
              <a:t>Event Staffing</a:t>
            </a:r>
          </a:p>
          <a:p>
            <a:r>
              <a:rPr lang="en-US" sz="1000" dirty="0"/>
              <a:t>Work History</a:t>
            </a:r>
          </a:p>
          <a:p>
            <a:r>
              <a:rPr lang="en-US" sz="1000" dirty="0"/>
              <a:t>Communication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1BF55A-949D-E24F-88FF-E3A991DBC2AA}"/>
              </a:ext>
            </a:extLst>
          </p:cNvPr>
          <p:cNvSpPr txBox="1"/>
          <p:nvPr/>
        </p:nvSpPr>
        <p:spPr>
          <a:xfrm>
            <a:off x="700246" y="2285901"/>
            <a:ext cx="859594" cy="307777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95000"/>
                  </a:schemeClr>
                </a:solidFill>
              </a:rPr>
              <a:t>Volgistics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2D4993-1D12-A845-A882-87E51514D0CE}"/>
              </a:ext>
            </a:extLst>
          </p:cNvPr>
          <p:cNvSpPr txBox="1"/>
          <p:nvPr/>
        </p:nvSpPr>
        <p:spPr>
          <a:xfrm>
            <a:off x="3922055" y="2713696"/>
            <a:ext cx="1366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Relationship </a:t>
            </a:r>
            <a:r>
              <a:rPr lang="en-US" sz="1200" dirty="0" err="1"/>
              <a:t>Mgmt</a:t>
            </a:r>
            <a:endParaRPr 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6A2EE6-543E-BF4C-A3EC-FFB19B506900}"/>
              </a:ext>
            </a:extLst>
          </p:cNvPr>
          <p:cNvSpPr txBox="1"/>
          <p:nvPr/>
        </p:nvSpPr>
        <p:spPr>
          <a:xfrm>
            <a:off x="4040991" y="2942296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Donors</a:t>
            </a:r>
          </a:p>
          <a:p>
            <a:r>
              <a:rPr lang="en-US" sz="1000" dirty="0"/>
              <a:t>Giving History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0F3436-3A0D-AD4C-B1F9-44834144A073}"/>
              </a:ext>
            </a:extLst>
          </p:cNvPr>
          <p:cNvSpPr txBox="1"/>
          <p:nvPr/>
        </p:nvSpPr>
        <p:spPr>
          <a:xfrm>
            <a:off x="4114800" y="2423650"/>
            <a:ext cx="923586" cy="307777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Salesforce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3CBD54-F13B-D347-A5E1-A8F2B14FBE4B}"/>
              </a:ext>
            </a:extLst>
          </p:cNvPr>
          <p:cNvSpPr txBox="1"/>
          <p:nvPr/>
        </p:nvSpPr>
        <p:spPr>
          <a:xfrm>
            <a:off x="6520461" y="4300409"/>
            <a:ext cx="12016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Email Marketing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CADC0AF-6805-F047-91B0-FC740A578D6F}"/>
              </a:ext>
            </a:extLst>
          </p:cNvPr>
          <p:cNvSpPr txBox="1"/>
          <p:nvPr/>
        </p:nvSpPr>
        <p:spPr>
          <a:xfrm>
            <a:off x="6675599" y="4015697"/>
            <a:ext cx="791563" cy="307777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95000"/>
                  </a:schemeClr>
                </a:solidFill>
              </a:rPr>
              <a:t>iContact</a:t>
            </a:r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1A604E-7A59-FF42-BE88-F90FDB0500CB}"/>
              </a:ext>
            </a:extLst>
          </p:cNvPr>
          <p:cNvSpPr txBox="1"/>
          <p:nvPr/>
        </p:nvSpPr>
        <p:spPr>
          <a:xfrm>
            <a:off x="6457600" y="2696058"/>
            <a:ext cx="17606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Online Fundraising </a:t>
            </a:r>
            <a:r>
              <a:rPr lang="en-US" sz="1200" dirty="0" err="1"/>
              <a:t>Mgmt</a:t>
            </a:r>
            <a:endParaRPr 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20D9E3A-A8D8-6848-B12E-536E9C88E61F}"/>
              </a:ext>
            </a:extLst>
          </p:cNvPr>
          <p:cNvSpPr txBox="1"/>
          <p:nvPr/>
        </p:nvSpPr>
        <p:spPr>
          <a:xfrm>
            <a:off x="6675599" y="2423650"/>
            <a:ext cx="628634" cy="307777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Classy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760BFD-CB9B-DC4A-9CCB-129AF5B2B7CF}"/>
              </a:ext>
            </a:extLst>
          </p:cNvPr>
          <p:cNvSpPr txBox="1"/>
          <p:nvPr/>
        </p:nvSpPr>
        <p:spPr>
          <a:xfrm>
            <a:off x="6587329" y="2947282"/>
            <a:ext cx="148149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Donation Pages</a:t>
            </a:r>
          </a:p>
          <a:p>
            <a:r>
              <a:rPr lang="en-US" sz="1000" dirty="0"/>
              <a:t>Recurring Donor </a:t>
            </a:r>
            <a:r>
              <a:rPr lang="en-US" sz="1000" dirty="0" err="1"/>
              <a:t>Mgmt</a:t>
            </a:r>
            <a:endParaRPr lang="en-US" sz="1000" dirty="0"/>
          </a:p>
          <a:p>
            <a:r>
              <a:rPr lang="en-US" sz="1000" dirty="0"/>
              <a:t>Campaigns</a:t>
            </a:r>
          </a:p>
          <a:p>
            <a:r>
              <a:rPr lang="en-US" sz="1000" dirty="0"/>
              <a:t>Ticketed Events</a:t>
            </a:r>
          </a:p>
          <a:p>
            <a:r>
              <a:rPr lang="en-US" sz="1000" dirty="0"/>
              <a:t>Peer-to-Peer Fundraising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F66B69-6EE8-3C4D-8E85-AA09267DDD11}"/>
              </a:ext>
            </a:extLst>
          </p:cNvPr>
          <p:cNvSpPr txBox="1"/>
          <p:nvPr/>
        </p:nvSpPr>
        <p:spPr>
          <a:xfrm>
            <a:off x="5302188" y="4200381"/>
            <a:ext cx="11159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i="1" dirty="0">
                <a:solidFill>
                  <a:srgbClr val="7030A0"/>
                </a:solidFill>
              </a:rPr>
              <a:t>Managed Integration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9ACE79-316F-0245-A98A-503E3078B0C6}"/>
              </a:ext>
            </a:extLst>
          </p:cNvPr>
          <p:cNvSpPr txBox="1"/>
          <p:nvPr/>
        </p:nvSpPr>
        <p:spPr>
          <a:xfrm>
            <a:off x="5317469" y="2583052"/>
            <a:ext cx="11006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i="1" dirty="0">
                <a:solidFill>
                  <a:srgbClr val="7030A0"/>
                </a:solidFill>
              </a:rPr>
              <a:t>Managed Integration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C585DD-2CF6-8A40-88F1-ECBDFF57E5E2}"/>
              </a:ext>
            </a:extLst>
          </p:cNvPr>
          <p:cNvCxnSpPr>
            <a:cxnSpLocks/>
          </p:cNvCxnSpPr>
          <p:nvPr/>
        </p:nvCxnSpPr>
        <p:spPr>
          <a:xfrm>
            <a:off x="5129705" y="4171950"/>
            <a:ext cx="1457624" cy="0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33E2F07-A63C-C046-8E26-CBDDB893F6D9}"/>
              </a:ext>
            </a:extLst>
          </p:cNvPr>
          <p:cNvCxnSpPr>
            <a:cxnSpLocks/>
          </p:cNvCxnSpPr>
          <p:nvPr/>
        </p:nvCxnSpPr>
        <p:spPr>
          <a:xfrm>
            <a:off x="5129705" y="2554729"/>
            <a:ext cx="1376448" cy="11000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save image">
            <a:extLst>
              <a:ext uri="{FF2B5EF4-FFF2-40B4-BE49-F238E27FC236}">
                <a16:creationId xmlns:a16="http://schemas.microsoft.com/office/drawing/2014/main" id="{BCE4F54A-4997-D244-9DDF-7834C1FB2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229" y="232405"/>
            <a:ext cx="1761370" cy="140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B35C9E3E-97D2-CB45-9C5D-B0DD354BAD79}"/>
              </a:ext>
            </a:extLst>
          </p:cNvPr>
          <p:cNvSpPr txBox="1"/>
          <p:nvPr/>
        </p:nvSpPr>
        <p:spPr>
          <a:xfrm>
            <a:off x="6934200" y="798467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R-Ladies Philly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E30A38-4524-2048-AAEF-93F49840EA4B}"/>
              </a:ext>
            </a:extLst>
          </p:cNvPr>
          <p:cNvSpPr txBox="1"/>
          <p:nvPr/>
        </p:nvSpPr>
        <p:spPr>
          <a:xfrm>
            <a:off x="1953981" y="209550"/>
            <a:ext cx="1145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Adoptions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14A12B1-5051-684F-9449-2C4B41C4F960}"/>
              </a:ext>
            </a:extLst>
          </p:cNvPr>
          <p:cNvSpPr txBox="1"/>
          <p:nvPr/>
        </p:nvSpPr>
        <p:spPr>
          <a:xfrm>
            <a:off x="412475" y="1847391"/>
            <a:ext cx="1435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Volunteerism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CAF97B-404B-0F42-B008-B9290F7B82DE}"/>
              </a:ext>
            </a:extLst>
          </p:cNvPr>
          <p:cNvSpPr txBox="1"/>
          <p:nvPr/>
        </p:nvSpPr>
        <p:spPr>
          <a:xfrm>
            <a:off x="4774746" y="1789749"/>
            <a:ext cx="2227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Chefs’ Night for PAWS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A3774C1-BC53-6547-A298-9AE957C176AC}"/>
              </a:ext>
            </a:extLst>
          </p:cNvPr>
          <p:cNvSpPr txBox="1"/>
          <p:nvPr/>
        </p:nvSpPr>
        <p:spPr>
          <a:xfrm>
            <a:off x="3922055" y="4306272"/>
            <a:ext cx="13669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Relationship </a:t>
            </a:r>
            <a:r>
              <a:rPr lang="en-US" sz="1200" dirty="0" err="1"/>
              <a:t>Mgmt</a:t>
            </a:r>
            <a:endParaRPr 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12575E4-A119-7341-BAEE-6850E497EDA9}"/>
              </a:ext>
            </a:extLst>
          </p:cNvPr>
          <p:cNvSpPr txBox="1"/>
          <p:nvPr/>
        </p:nvSpPr>
        <p:spPr>
          <a:xfrm>
            <a:off x="4040991" y="4534872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Donors</a:t>
            </a:r>
          </a:p>
          <a:p>
            <a:r>
              <a:rPr lang="en-US" sz="1000" dirty="0"/>
              <a:t>Giving History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E6E2C18-28D1-8141-9AF1-80837DC4D522}"/>
              </a:ext>
            </a:extLst>
          </p:cNvPr>
          <p:cNvSpPr txBox="1"/>
          <p:nvPr/>
        </p:nvSpPr>
        <p:spPr>
          <a:xfrm>
            <a:off x="4114800" y="4016226"/>
            <a:ext cx="923586" cy="307777"/>
          </a:xfrm>
          <a:prstGeom prst="rect">
            <a:avLst/>
          </a:prstGeom>
          <a:solidFill>
            <a:srgbClr val="0070C0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Salesforce</a:t>
            </a:r>
          </a:p>
        </p:txBody>
      </p:sp>
    </p:spTree>
    <p:extLst>
      <p:ext uri="{BB962C8B-B14F-4D97-AF65-F5344CB8AC3E}">
        <p14:creationId xmlns:p14="http://schemas.microsoft.com/office/powerpoint/2010/main" val="2168147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1A8577-B957-294B-B9C7-FB517A031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38150"/>
            <a:ext cx="3124200" cy="30617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EFD9DC-7C93-0D47-901B-5EE2D27D9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600" y="1790700"/>
            <a:ext cx="5328424" cy="268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909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CE70B28-D73D-8142-A922-B06E8D24F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57150"/>
            <a:ext cx="8048625" cy="2667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1AD2CC8-3386-7443-947E-296A0D759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76550"/>
            <a:ext cx="7315200" cy="185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037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35375B-12FA-9545-BC27-8DC124D0E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850"/>
            <a:ext cx="9144000" cy="500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448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</TotalTime>
  <Words>376</Words>
  <Application>Microsoft Macintosh PowerPoint</Application>
  <PresentationFormat>On-screen Show (16:9)</PresentationFormat>
  <Paragraphs>180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ckohl</dc:creator>
  <cp:lastModifiedBy>Chris Kohl</cp:lastModifiedBy>
  <cp:revision>61</cp:revision>
  <cp:lastPrinted>2018-11-26T22:57:27Z</cp:lastPrinted>
  <dcterms:created xsi:type="dcterms:W3CDTF">2018-10-23T14:16:18Z</dcterms:created>
  <dcterms:modified xsi:type="dcterms:W3CDTF">2019-10-06T18:05:21Z</dcterms:modified>
</cp:coreProperties>
</file>