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19" d="100"/>
          <a:sy n="119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955E-5E4C-B347-9A1B-81F60F4E9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150AA-4158-0344-A2F5-DD3D29C55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AF6DE-99C7-F444-8348-AB0138E3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B7C23-C238-F641-8C07-82C8FC59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5665-3795-A84F-AA18-3AB8FB3E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7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36FD-9263-CC4F-9A33-2631BAC9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962D7-9F15-AB43-B2C7-B45BA71C2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6B662-C6AA-2849-AAB8-29403851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D69A-2F64-C144-B5D0-CA3E3A67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0C75-C1D8-9B45-9C7C-B784220D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DE746-416E-E743-8DED-67581BC4D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2095A-8EB1-F044-A4A9-A2BEED24A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1325-9BCC-494A-935E-AD2297E1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A3D6C-429A-1E47-BF40-5333494D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3E94A-1190-BA42-ACE5-BC42A495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2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C944-2AF5-1D49-BDA7-512A1958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98D-5C90-3F40-B200-7054F45D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6C63-64D5-4647-8308-528AB9A5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CC8A-3010-3A4D-8994-0D1D9083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81A8-C5BB-E048-AB3F-A7919CE5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7EBC-EB8F-2E42-94B5-D62AC71F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1A70B-B460-8844-9E30-DD2E54C0A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78290-BA0D-6F47-9B77-D9EC80ED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CAE5-121E-3E4A-A668-9C8575A0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0C699-FA0C-4945-86BF-63E53AFA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A129-F8D3-AD4B-808F-C43AF17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CFCA-DB0A-B443-8EDC-A47C3A29C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C95A3-7971-8E4B-9F9C-68E4EE79C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97739-F855-6D45-8E03-52691A07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A4885-DE0B-5E48-A9A9-493796DB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BC208-6094-CF42-AE62-D4877E76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5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618B-6DDB-D748-B5F8-2168D8A0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1AD5D-9930-C341-9F8C-8A04F44F9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5BA94-BF6C-6748-85C0-AD3965810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65A13-07B7-9444-B35F-216C1B009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EA432-80AA-5B49-9EB0-29BD38FBB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AC94C-6721-5C4A-BFC6-39E4E0F9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28C472-F306-A642-9C6A-538D9808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4246C-C8FC-1244-B7C5-778A3DD7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013E-44C6-D743-9091-DA5C4CDE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6CA97-7A09-0444-9C69-89423190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CD860-3D99-8E41-9B46-40C8B256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16C62-4A20-714B-A686-56BFA091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20E9D-28ED-6041-90F8-92233CDC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AD681-AC9E-464E-A6C3-4780A083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C2241-F757-CA47-83A1-399A1F9C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3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9B1E-4DF9-2743-9B24-B0CE3510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F462-65AC-EA4B-9054-EAA980721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E4278-30BB-3D4E-BB07-02182FDD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4AB82-9A5A-024D-9B38-90166707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5D272-045B-7642-A179-71F390E4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CCE6-D061-244B-B7A4-E5E62BA0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4FD5-FE5D-4249-B953-9CC0716F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74FA5-F599-BB43-9B48-E89BF8D44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3C49-ABED-FD43-81B2-A5265A40B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189F5-4D7B-9045-B5C8-C263E3C4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9B9-6745-404D-BB34-9CFF593B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B3E62-4993-594B-B87C-4449F0FE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3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08493-7346-2641-B489-4CA1C5DE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BBD40-087A-2247-AD7E-4C0AB4E8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5DF2-B587-334A-B9D6-AA6E4A806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70E68-0265-5448-92CC-BE6DD4D78F09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D4F1F-FAFA-FE49-8ED4-F17C121A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E2281-0B18-2C4E-AE58-B27C7F796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C9C9E-57C1-1844-BE75-5A5D89045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0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823630-5F25-E940-A0F7-66090DDE439B}"/>
              </a:ext>
            </a:extLst>
          </p:cNvPr>
          <p:cNvSpPr txBox="1"/>
          <p:nvPr/>
        </p:nvSpPr>
        <p:spPr>
          <a:xfrm>
            <a:off x="98852" y="490536"/>
            <a:ext cx="12340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Record of Animal, Location, &amp; Foster / Owner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F9F94-7723-AA42-83EB-7E29170889AA}"/>
              </a:ext>
            </a:extLst>
          </p:cNvPr>
          <p:cNvSpPr txBox="1"/>
          <p:nvPr/>
        </p:nvSpPr>
        <p:spPr>
          <a:xfrm>
            <a:off x="1507919" y="575674"/>
            <a:ext cx="1009892" cy="37965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867" dirty="0" err="1">
                <a:solidFill>
                  <a:schemeClr val="bg1">
                    <a:lumMod val="95000"/>
                  </a:schemeClr>
                </a:solidFill>
              </a:rPr>
              <a:t>Petpoint</a:t>
            </a:r>
            <a:endParaRPr lang="en-US" sz="186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CED6B-823E-3447-BFF7-B71F809BB104}"/>
              </a:ext>
            </a:extLst>
          </p:cNvPr>
          <p:cNvSpPr txBox="1"/>
          <p:nvPr/>
        </p:nvSpPr>
        <p:spPr>
          <a:xfrm>
            <a:off x="94465" y="2656321"/>
            <a:ext cx="13338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Clinic Appointments for owned Animals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86F36-CD21-E246-9044-C6E2B93EEBAF}"/>
              </a:ext>
            </a:extLst>
          </p:cNvPr>
          <p:cNvSpPr txBox="1"/>
          <p:nvPr/>
        </p:nvSpPr>
        <p:spPr>
          <a:xfrm>
            <a:off x="1514740" y="2685638"/>
            <a:ext cx="1011815" cy="37965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867" dirty="0" err="1">
                <a:solidFill>
                  <a:schemeClr val="bg1">
                    <a:lumMod val="95000"/>
                  </a:schemeClr>
                </a:solidFill>
              </a:rPr>
              <a:t>ClinicHQ</a:t>
            </a:r>
            <a:endParaRPr lang="en-US" sz="186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EA4A78-A029-C345-B874-BD98B7D4882D}"/>
              </a:ext>
            </a:extLst>
          </p:cNvPr>
          <p:cNvSpPr txBox="1"/>
          <p:nvPr/>
        </p:nvSpPr>
        <p:spPr>
          <a:xfrm>
            <a:off x="94465" y="1960486"/>
            <a:ext cx="1077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Volunteer Work / Hours History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034187-D43B-D14A-84A9-0AB1517A983D}"/>
              </a:ext>
            </a:extLst>
          </p:cNvPr>
          <p:cNvSpPr txBox="1"/>
          <p:nvPr/>
        </p:nvSpPr>
        <p:spPr>
          <a:xfrm>
            <a:off x="1507919" y="1980916"/>
            <a:ext cx="1077603" cy="37965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867" dirty="0" err="1">
                <a:solidFill>
                  <a:schemeClr val="bg1">
                    <a:lumMod val="95000"/>
                  </a:schemeClr>
                </a:solidFill>
              </a:rPr>
              <a:t>Volgistics</a:t>
            </a:r>
            <a:endParaRPr lang="en-US" sz="186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D4DBF-D429-8544-AB0D-5B2B1C3F45E3}"/>
              </a:ext>
            </a:extLst>
          </p:cNvPr>
          <p:cNvSpPr txBox="1"/>
          <p:nvPr/>
        </p:nvSpPr>
        <p:spPr>
          <a:xfrm>
            <a:off x="97240" y="5345299"/>
            <a:ext cx="9460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Donors</a:t>
            </a:r>
          </a:p>
          <a:p>
            <a:r>
              <a:rPr lang="en-US" sz="1050" dirty="0"/>
              <a:t>Giving History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4F065-0BF8-AC44-86F0-6E3C223C4C8B}"/>
              </a:ext>
            </a:extLst>
          </p:cNvPr>
          <p:cNvSpPr txBox="1"/>
          <p:nvPr/>
        </p:nvSpPr>
        <p:spPr>
          <a:xfrm>
            <a:off x="1514740" y="5367671"/>
            <a:ext cx="1169359" cy="37965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Salesforce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EDFB5F-8A1F-8D49-A782-69AB90233753}"/>
              </a:ext>
            </a:extLst>
          </p:cNvPr>
          <p:cNvSpPr txBox="1"/>
          <p:nvPr/>
        </p:nvSpPr>
        <p:spPr>
          <a:xfrm>
            <a:off x="56411" y="4416643"/>
            <a:ext cx="12089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Email Opens</a:t>
            </a:r>
          </a:p>
          <a:p>
            <a:r>
              <a:rPr lang="en-US" sz="1100" dirty="0"/>
              <a:t>Subscribe/Un-Sub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EA9A05-B353-ED43-8163-07DA346AB381}"/>
              </a:ext>
            </a:extLst>
          </p:cNvPr>
          <p:cNvSpPr txBox="1"/>
          <p:nvPr/>
        </p:nvSpPr>
        <p:spPr>
          <a:xfrm>
            <a:off x="1507919" y="4442703"/>
            <a:ext cx="990592" cy="37965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867" dirty="0" err="1">
                <a:solidFill>
                  <a:schemeClr val="bg1">
                    <a:lumMod val="95000"/>
                  </a:schemeClr>
                </a:solidFill>
              </a:rPr>
              <a:t>iContact</a:t>
            </a:r>
            <a:endParaRPr lang="en-US" sz="1867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8CD954-EAF8-364C-AD70-B7DD3C115BD6}"/>
              </a:ext>
            </a:extLst>
          </p:cNvPr>
          <p:cNvSpPr txBox="1"/>
          <p:nvPr/>
        </p:nvSpPr>
        <p:spPr>
          <a:xfrm>
            <a:off x="1514740" y="3769980"/>
            <a:ext cx="773481" cy="37965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Classy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F2665-624E-2148-93C9-88274392C065}"/>
              </a:ext>
            </a:extLst>
          </p:cNvPr>
          <p:cNvSpPr txBox="1"/>
          <p:nvPr/>
        </p:nvSpPr>
        <p:spPr>
          <a:xfrm>
            <a:off x="4043" y="3720808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Donation Transactions</a:t>
            </a:r>
          </a:p>
          <a:p>
            <a:r>
              <a:rPr lang="en-US" sz="1050" dirty="0"/>
              <a:t>Event Ticket Transactions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FFF0D-4217-D149-9D3F-0AE8A2326974}"/>
              </a:ext>
            </a:extLst>
          </p:cNvPr>
          <p:cNvSpPr txBox="1"/>
          <p:nvPr/>
        </p:nvSpPr>
        <p:spPr>
          <a:xfrm>
            <a:off x="10670521" y="6230521"/>
            <a:ext cx="95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V2 – Feb  20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17BC468B-42D0-4D4C-98FE-F6B13D9C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651" y="5800788"/>
            <a:ext cx="782877" cy="536517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A1748CB-F795-6F41-8669-F8F6F762F987}"/>
              </a:ext>
            </a:extLst>
          </p:cNvPr>
          <p:cNvSpPr/>
          <p:nvPr/>
        </p:nvSpPr>
        <p:spPr>
          <a:xfrm>
            <a:off x="9417799" y="5753782"/>
            <a:ext cx="2679736" cy="73666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DA64CD-A4D7-5E41-A72E-B2FFB3A2A17C}"/>
              </a:ext>
            </a:extLst>
          </p:cNvPr>
          <p:cNvSpPr txBox="1"/>
          <p:nvPr/>
        </p:nvSpPr>
        <p:spPr>
          <a:xfrm>
            <a:off x="10365827" y="5753783"/>
            <a:ext cx="1627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Digital Ecosystem</a:t>
            </a:r>
          </a:p>
          <a:p>
            <a:pPr algn="ctr"/>
            <a:r>
              <a:rPr lang="en-US" sz="1600" dirty="0"/>
              <a:t>For C4P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AC6DE3-7CEF-C244-A49D-23CD87D09C0D}"/>
              </a:ext>
            </a:extLst>
          </p:cNvPr>
          <p:cNvSpPr txBox="1"/>
          <p:nvPr/>
        </p:nvSpPr>
        <p:spPr>
          <a:xfrm>
            <a:off x="94465" y="1113204"/>
            <a:ext cx="1392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Adoption &amp; Foster Application &amp; Matching Process</a:t>
            </a:r>
          </a:p>
          <a:p>
            <a:r>
              <a:rPr lang="en-US" sz="1050" dirty="0"/>
              <a:t>(Workflow)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A9F4D1-023C-5945-9790-66B46D2D3678}"/>
              </a:ext>
            </a:extLst>
          </p:cNvPr>
          <p:cNvSpPr txBox="1"/>
          <p:nvPr/>
        </p:nvSpPr>
        <p:spPr>
          <a:xfrm>
            <a:off x="1514740" y="1259021"/>
            <a:ext cx="721288" cy="379656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95000"/>
                  </a:schemeClr>
                </a:solidFill>
              </a:rPr>
              <a:t>Trello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337B5EE-2FC3-4E4C-A13A-2E1DA7D5A29A}"/>
              </a:ext>
            </a:extLst>
          </p:cNvPr>
          <p:cNvSpPr txBox="1"/>
          <p:nvPr/>
        </p:nvSpPr>
        <p:spPr>
          <a:xfrm>
            <a:off x="1514740" y="3268910"/>
            <a:ext cx="1616340" cy="297454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chemeClr val="bg1">
                    <a:lumMod val="95000"/>
                  </a:schemeClr>
                </a:solidFill>
              </a:rPr>
              <a:t>Vaccine Spreadsheet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C69F98F-D717-904C-9B7B-7C445D3C605F}"/>
              </a:ext>
            </a:extLst>
          </p:cNvPr>
          <p:cNvSpPr txBox="1"/>
          <p:nvPr/>
        </p:nvSpPr>
        <p:spPr>
          <a:xfrm>
            <a:off x="94465" y="3188964"/>
            <a:ext cx="1099981" cy="42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 dirty="0"/>
              <a:t>Vaccinations w/ </a:t>
            </a:r>
          </a:p>
          <a:p>
            <a:r>
              <a:rPr lang="en-US" sz="1067" dirty="0"/>
              <a:t>No Vet Visit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6F395-B917-4147-9C82-A7AC3D0C1B55}"/>
              </a:ext>
            </a:extLst>
          </p:cNvPr>
          <p:cNvSpPr txBox="1"/>
          <p:nvPr/>
        </p:nvSpPr>
        <p:spPr>
          <a:xfrm>
            <a:off x="9417798" y="6516234"/>
            <a:ext cx="2679735" cy="3231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FF0000"/>
                </a:solidFill>
              </a:rPr>
              <a:t>PAWS Confidential </a:t>
            </a:r>
          </a:p>
          <a:p>
            <a:pPr algn="ctr"/>
            <a:r>
              <a:rPr lang="en-US" sz="700" dirty="0">
                <a:solidFill>
                  <a:srgbClr val="FF0000"/>
                </a:solidFill>
              </a:rPr>
              <a:t>Do Not Copy or Share Without Permission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6AD8CB-E336-CD49-8239-9AF9EAE93719}"/>
              </a:ext>
            </a:extLst>
          </p:cNvPr>
          <p:cNvSpPr txBox="1"/>
          <p:nvPr/>
        </p:nvSpPr>
        <p:spPr>
          <a:xfrm>
            <a:off x="94465" y="5788328"/>
            <a:ext cx="17331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ADD:</a:t>
            </a:r>
          </a:p>
          <a:p>
            <a:r>
              <a:rPr lang="en-US" sz="1050" dirty="0"/>
              <a:t>Volunteer Work History</a:t>
            </a:r>
          </a:p>
          <a:p>
            <a:r>
              <a:rPr lang="en-US" sz="1050" dirty="0"/>
              <a:t>Adoption / Fostering History</a:t>
            </a:r>
          </a:p>
          <a:p>
            <a:r>
              <a:rPr lang="en-US" sz="1050" dirty="0"/>
              <a:t>Clinic Customer History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A3122CB-B651-8745-8B30-615A170D5DBE}"/>
              </a:ext>
            </a:extLst>
          </p:cNvPr>
          <p:cNvSpPr/>
          <p:nvPr/>
        </p:nvSpPr>
        <p:spPr>
          <a:xfrm>
            <a:off x="3902437" y="881302"/>
            <a:ext cx="1295950" cy="4982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0ED7287-861B-E34D-85EB-98C61606424D}"/>
              </a:ext>
            </a:extLst>
          </p:cNvPr>
          <p:cNvSpPr/>
          <p:nvPr/>
        </p:nvSpPr>
        <p:spPr>
          <a:xfrm>
            <a:off x="3001384" y="546995"/>
            <a:ext cx="634701" cy="5241333"/>
          </a:xfrm>
          <a:prstGeom prst="rightBrace">
            <a:avLst>
              <a:gd name="adj1" fmla="val 8333"/>
              <a:gd name="adj2" fmla="val 107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F6C6FD-E784-5B44-BDF5-AE848C87F1E3}"/>
              </a:ext>
            </a:extLst>
          </p:cNvPr>
          <p:cNvSpPr txBox="1"/>
          <p:nvPr/>
        </p:nvSpPr>
        <p:spPr>
          <a:xfrm>
            <a:off x="3749533" y="3979916"/>
            <a:ext cx="157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MANUAL or SCRIPTS</a:t>
            </a:r>
          </a:p>
          <a:p>
            <a:pPr algn="ctr"/>
            <a:r>
              <a:rPr lang="en-US" sz="1200" dirty="0"/>
              <a:t>Run Extracts &amp; Scripts to get to CSV</a:t>
            </a:r>
          </a:p>
          <a:p>
            <a:pPr algn="ctr"/>
            <a:r>
              <a:rPr lang="en-US" sz="1200" dirty="0"/>
              <a:t>(specific to source)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26EED34D-3B7A-244F-8842-EF00B883E024}"/>
              </a:ext>
            </a:extLst>
          </p:cNvPr>
          <p:cNvSpPr/>
          <p:nvPr/>
        </p:nvSpPr>
        <p:spPr>
          <a:xfrm>
            <a:off x="5515193" y="722532"/>
            <a:ext cx="825809" cy="91969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512448-CE7A-914F-8964-7A257CB98B83}"/>
              </a:ext>
            </a:extLst>
          </p:cNvPr>
          <p:cNvSpPr txBox="1"/>
          <p:nvPr/>
        </p:nvSpPr>
        <p:spPr>
          <a:xfrm>
            <a:off x="5610749" y="918923"/>
            <a:ext cx="634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Raw Dump CSVs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EFC66B-2C58-FD44-B35E-863882492079}"/>
              </a:ext>
            </a:extLst>
          </p:cNvPr>
          <p:cNvSpPr txBox="1"/>
          <p:nvPr/>
        </p:nvSpPr>
        <p:spPr>
          <a:xfrm>
            <a:off x="7361031" y="2827594"/>
            <a:ext cx="1305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  <a:p>
            <a:pPr algn="ctr"/>
            <a:r>
              <a:rPr lang="en-US" sz="1200" dirty="0"/>
              <a:t>that we know who it is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DFA3B9-1203-284A-942D-3E9E01820778}"/>
              </a:ext>
            </a:extLst>
          </p:cNvPr>
          <p:cNvSpPr txBox="1"/>
          <p:nvPr/>
        </p:nvSpPr>
        <p:spPr>
          <a:xfrm>
            <a:off x="6304728" y="254742"/>
            <a:ext cx="1358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SCRIPTS</a:t>
            </a:r>
          </a:p>
          <a:p>
            <a:pPr algn="ctr"/>
            <a:r>
              <a:rPr lang="en-US" sz="1200" dirty="0"/>
              <a:t>Add five fields based upon data rows presented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258E1BF-D95A-3042-B54F-CD863D1707AA}"/>
              </a:ext>
            </a:extLst>
          </p:cNvPr>
          <p:cNvSpPr/>
          <p:nvPr/>
        </p:nvSpPr>
        <p:spPr>
          <a:xfrm>
            <a:off x="5321989" y="165499"/>
            <a:ext cx="6671655" cy="482270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31D08E-3135-894A-85FA-AAD54197620C}"/>
              </a:ext>
            </a:extLst>
          </p:cNvPr>
          <p:cNvSpPr txBox="1"/>
          <p:nvPr/>
        </p:nvSpPr>
        <p:spPr>
          <a:xfrm>
            <a:off x="10662579" y="3743807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”Data Lake”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E0E430-3083-0643-987F-ACAB53A22672}"/>
              </a:ext>
            </a:extLst>
          </p:cNvPr>
          <p:cNvSpPr txBox="1"/>
          <p:nvPr/>
        </p:nvSpPr>
        <p:spPr>
          <a:xfrm>
            <a:off x="4721590" y="6046170"/>
            <a:ext cx="25738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/>
              <a:t>SCRIPTS</a:t>
            </a:r>
          </a:p>
          <a:p>
            <a:pPr algn="ctr"/>
            <a:r>
              <a:rPr lang="en-US" sz="1200" dirty="0"/>
              <a:t>Add Data Back to Salesforce</a:t>
            </a:r>
          </a:p>
          <a:p>
            <a:pPr algn="ctr"/>
            <a:r>
              <a:rPr lang="en-US" sz="1200" dirty="0"/>
              <a:t>(Vols, Animals, Adopts/Fosters, Clinic) </a:t>
            </a:r>
          </a:p>
        </p:txBody>
      </p:sp>
      <p:sp>
        <p:nvSpPr>
          <p:cNvPr id="34" name="Bent Arrow 33">
            <a:extLst>
              <a:ext uri="{FF2B5EF4-FFF2-40B4-BE49-F238E27FC236}">
                <a16:creationId xmlns:a16="http://schemas.microsoft.com/office/drawing/2014/main" id="{05DC53C8-51E0-4447-B6FA-A00A002DC2DC}"/>
              </a:ext>
            </a:extLst>
          </p:cNvPr>
          <p:cNvSpPr/>
          <p:nvPr/>
        </p:nvSpPr>
        <p:spPr>
          <a:xfrm rot="10800000">
            <a:off x="3429182" y="5295790"/>
            <a:ext cx="4682083" cy="797398"/>
          </a:xfrm>
          <a:prstGeom prst="bentArrow">
            <a:avLst>
              <a:gd name="adj1" fmla="val 8849"/>
              <a:gd name="adj2" fmla="val 13371"/>
              <a:gd name="adj3" fmla="val 15100"/>
              <a:gd name="adj4" fmla="val 49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D8134B8-C57B-4F42-BC7F-BD9D97693FB3}"/>
              </a:ext>
            </a:extLst>
          </p:cNvPr>
          <p:cNvSpPr txBox="1"/>
          <p:nvPr/>
        </p:nvSpPr>
        <p:spPr>
          <a:xfrm>
            <a:off x="10629343" y="4988208"/>
            <a:ext cx="1041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Access Data for Analytical Studies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2956BA5-FBDC-FA44-BC91-14299C4D00D1}"/>
              </a:ext>
            </a:extLst>
          </p:cNvPr>
          <p:cNvSpPr txBox="1"/>
          <p:nvPr/>
        </p:nvSpPr>
        <p:spPr>
          <a:xfrm>
            <a:off x="7634279" y="1025847"/>
            <a:ext cx="75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“Ready” Data</a:t>
            </a:r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8C0754F5-1E5E-0C4C-8300-FB92A74DDA3C}"/>
              </a:ext>
            </a:extLst>
          </p:cNvPr>
          <p:cNvSpPr/>
          <p:nvPr/>
        </p:nvSpPr>
        <p:spPr>
          <a:xfrm>
            <a:off x="6582216" y="1033729"/>
            <a:ext cx="848715" cy="45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CBED50-3726-1C4A-8137-3ABE3E22F6FC}"/>
              </a:ext>
            </a:extLst>
          </p:cNvPr>
          <p:cNvSpPr txBox="1"/>
          <p:nvPr/>
        </p:nvSpPr>
        <p:spPr>
          <a:xfrm>
            <a:off x="8196942" y="1725250"/>
            <a:ext cx="1274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SCRIPTS</a:t>
            </a:r>
          </a:p>
          <a:p>
            <a:pPr algn="ctr"/>
            <a:r>
              <a:rPr lang="en-US" sz="1200" dirty="0"/>
              <a:t>Run matching to ID if known person or create new person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F30E594-A13B-0E47-8CA8-AD6CEC9D04C1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9242292" y="4932001"/>
            <a:ext cx="1387051" cy="37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67BF730-04C0-5A4D-AD10-6EE2751ED376}"/>
              </a:ext>
            </a:extLst>
          </p:cNvPr>
          <p:cNvSpPr txBox="1"/>
          <p:nvPr/>
        </p:nvSpPr>
        <p:spPr>
          <a:xfrm>
            <a:off x="5122729" y="5311373"/>
            <a:ext cx="2069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SCRIPTS</a:t>
            </a:r>
          </a:p>
          <a:p>
            <a:pPr algn="ctr"/>
            <a:r>
              <a:rPr lang="en-US" sz="1200" dirty="0"/>
              <a:t>Identify New Data to Add over to SFDC</a:t>
            </a:r>
          </a:p>
        </p:txBody>
      </p:sp>
      <p:sp>
        <p:nvSpPr>
          <p:cNvPr id="123" name="Can 122">
            <a:extLst>
              <a:ext uri="{FF2B5EF4-FFF2-40B4-BE49-F238E27FC236}">
                <a16:creationId xmlns:a16="http://schemas.microsoft.com/office/drawing/2014/main" id="{7325BC9A-4CAF-E946-A078-42B8787681FE}"/>
              </a:ext>
            </a:extLst>
          </p:cNvPr>
          <p:cNvSpPr/>
          <p:nvPr/>
        </p:nvSpPr>
        <p:spPr>
          <a:xfrm>
            <a:off x="7583812" y="732285"/>
            <a:ext cx="841803" cy="91969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an 123">
            <a:extLst>
              <a:ext uri="{FF2B5EF4-FFF2-40B4-BE49-F238E27FC236}">
                <a16:creationId xmlns:a16="http://schemas.microsoft.com/office/drawing/2014/main" id="{B97D631E-0FB5-5946-969E-31CB1E0FBF7F}"/>
              </a:ext>
            </a:extLst>
          </p:cNvPr>
          <p:cNvSpPr/>
          <p:nvPr/>
        </p:nvSpPr>
        <p:spPr>
          <a:xfrm>
            <a:off x="7450484" y="2874573"/>
            <a:ext cx="1089663" cy="646331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64AA94-D66B-6E4B-9C84-3B024F421103}"/>
              </a:ext>
            </a:extLst>
          </p:cNvPr>
          <p:cNvSpPr txBox="1"/>
          <p:nvPr/>
        </p:nvSpPr>
        <p:spPr>
          <a:xfrm>
            <a:off x="3975990" y="1951884"/>
            <a:ext cx="877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Use APIs to Move Data In/Out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E27BC6-AE73-D541-9887-FD1DD2804C33}"/>
              </a:ext>
            </a:extLst>
          </p:cNvPr>
          <p:cNvSpPr txBox="1"/>
          <p:nvPr/>
        </p:nvSpPr>
        <p:spPr>
          <a:xfrm>
            <a:off x="5478535" y="2762561"/>
            <a:ext cx="162159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Linode</a:t>
            </a:r>
            <a:r>
              <a:rPr lang="en-US" dirty="0"/>
              <a:t> Server</a:t>
            </a:r>
          </a:p>
          <a:p>
            <a:pPr algn="ctr"/>
            <a:r>
              <a:rPr lang="en-US" sz="1400" dirty="0"/>
              <a:t>Managed by C4P</a:t>
            </a:r>
          </a:p>
          <a:p>
            <a:pPr algn="ctr"/>
            <a:r>
              <a:rPr lang="en-US" sz="1400" dirty="0"/>
              <a:t>Infrastructure Team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A82BD01-B5D3-E844-9EDA-51F8CF2B6619}"/>
              </a:ext>
            </a:extLst>
          </p:cNvPr>
          <p:cNvSpPr txBox="1"/>
          <p:nvPr/>
        </p:nvSpPr>
        <p:spPr>
          <a:xfrm>
            <a:off x="4444295" y="2862589"/>
            <a:ext cx="8776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Use APIs to Move Data In/Out</a:t>
            </a:r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576647C2-2F3A-F74B-B47B-23AD5C473672}"/>
              </a:ext>
            </a:extLst>
          </p:cNvPr>
          <p:cNvSpPr/>
          <p:nvPr/>
        </p:nvSpPr>
        <p:spPr>
          <a:xfrm>
            <a:off x="2519187" y="544733"/>
            <a:ext cx="187861" cy="179668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5-Point Star 126">
            <a:extLst>
              <a:ext uri="{FF2B5EF4-FFF2-40B4-BE49-F238E27FC236}">
                <a16:creationId xmlns:a16="http://schemas.microsoft.com/office/drawing/2014/main" id="{E252283E-90E9-F34D-A3A3-437F5815336E}"/>
              </a:ext>
            </a:extLst>
          </p:cNvPr>
          <p:cNvSpPr/>
          <p:nvPr/>
        </p:nvSpPr>
        <p:spPr>
          <a:xfrm>
            <a:off x="2264280" y="1213831"/>
            <a:ext cx="187861" cy="179668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5-Point Star 127">
            <a:extLst>
              <a:ext uri="{FF2B5EF4-FFF2-40B4-BE49-F238E27FC236}">
                <a16:creationId xmlns:a16="http://schemas.microsoft.com/office/drawing/2014/main" id="{514C871C-7823-AE4E-A1EC-5F0717FEE884}"/>
              </a:ext>
            </a:extLst>
          </p:cNvPr>
          <p:cNvSpPr/>
          <p:nvPr/>
        </p:nvSpPr>
        <p:spPr>
          <a:xfrm>
            <a:off x="2587178" y="1911388"/>
            <a:ext cx="187861" cy="179668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5-Point Star 131">
            <a:extLst>
              <a:ext uri="{FF2B5EF4-FFF2-40B4-BE49-F238E27FC236}">
                <a16:creationId xmlns:a16="http://schemas.microsoft.com/office/drawing/2014/main" id="{C9702FC4-FDC9-E04E-936E-7ACDE47AE3D7}"/>
              </a:ext>
            </a:extLst>
          </p:cNvPr>
          <p:cNvSpPr/>
          <p:nvPr/>
        </p:nvSpPr>
        <p:spPr>
          <a:xfrm>
            <a:off x="2547171" y="2619073"/>
            <a:ext cx="187861" cy="179668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5-Point Star 132">
            <a:extLst>
              <a:ext uri="{FF2B5EF4-FFF2-40B4-BE49-F238E27FC236}">
                <a16:creationId xmlns:a16="http://schemas.microsoft.com/office/drawing/2014/main" id="{A4E65D8E-AAEB-7448-A12B-1385E0FAA7FA}"/>
              </a:ext>
            </a:extLst>
          </p:cNvPr>
          <p:cNvSpPr/>
          <p:nvPr/>
        </p:nvSpPr>
        <p:spPr>
          <a:xfrm>
            <a:off x="2676530" y="5314358"/>
            <a:ext cx="187861" cy="179668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5-Point Star 133">
            <a:extLst>
              <a:ext uri="{FF2B5EF4-FFF2-40B4-BE49-F238E27FC236}">
                <a16:creationId xmlns:a16="http://schemas.microsoft.com/office/drawing/2014/main" id="{8017BDFD-37D6-0C4D-8062-7326C3F6F790}"/>
              </a:ext>
            </a:extLst>
          </p:cNvPr>
          <p:cNvSpPr/>
          <p:nvPr/>
        </p:nvSpPr>
        <p:spPr>
          <a:xfrm>
            <a:off x="1894112" y="6533832"/>
            <a:ext cx="187861" cy="179668"/>
          </a:xfrm>
          <a:prstGeom prst="star5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2CB846-4C58-434E-8EA5-402CF5FFCB29}"/>
              </a:ext>
            </a:extLst>
          </p:cNvPr>
          <p:cNvSpPr txBox="1"/>
          <p:nvPr/>
        </p:nvSpPr>
        <p:spPr>
          <a:xfrm>
            <a:off x="2035809" y="6485495"/>
            <a:ext cx="1308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= currently in scope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CB4857-F50C-3D44-96A9-1FA077A71694}"/>
              </a:ext>
            </a:extLst>
          </p:cNvPr>
          <p:cNvSpPr txBox="1"/>
          <p:nvPr/>
        </p:nvSpPr>
        <p:spPr>
          <a:xfrm>
            <a:off x="10472156" y="2032935"/>
            <a:ext cx="84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of Known IDs</a:t>
            </a:r>
          </a:p>
        </p:txBody>
      </p:sp>
      <p:sp>
        <p:nvSpPr>
          <p:cNvPr id="57" name="Can 56">
            <a:extLst>
              <a:ext uri="{FF2B5EF4-FFF2-40B4-BE49-F238E27FC236}">
                <a16:creationId xmlns:a16="http://schemas.microsoft.com/office/drawing/2014/main" id="{E8293080-8502-8041-A7FB-930F530F0932}"/>
              </a:ext>
            </a:extLst>
          </p:cNvPr>
          <p:cNvSpPr/>
          <p:nvPr/>
        </p:nvSpPr>
        <p:spPr>
          <a:xfrm>
            <a:off x="10464721" y="1803921"/>
            <a:ext cx="841803" cy="91969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0CDB7B71-1C9A-6A41-A395-335D06906166}"/>
              </a:ext>
            </a:extLst>
          </p:cNvPr>
          <p:cNvSpPr/>
          <p:nvPr/>
        </p:nvSpPr>
        <p:spPr>
          <a:xfrm>
            <a:off x="9556136" y="2062793"/>
            <a:ext cx="774554" cy="32640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0E60520E-8AC1-A740-88E1-4818923B9D9B}"/>
              </a:ext>
            </a:extLst>
          </p:cNvPr>
          <p:cNvSpPr/>
          <p:nvPr/>
        </p:nvSpPr>
        <p:spPr>
          <a:xfrm rot="5400000">
            <a:off x="7535469" y="2052124"/>
            <a:ext cx="919692" cy="45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A5FCE-7547-C54B-A9EF-02F6BAF3E0BE}"/>
              </a:ext>
            </a:extLst>
          </p:cNvPr>
          <p:cNvSpPr txBox="1"/>
          <p:nvPr/>
        </p:nvSpPr>
        <p:spPr>
          <a:xfrm>
            <a:off x="5396228" y="1698166"/>
            <a:ext cx="1068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Retained As-Is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43A033-774C-1545-85F6-132DBECA71AF}"/>
              </a:ext>
            </a:extLst>
          </p:cNvPr>
          <p:cNvSpPr txBox="1"/>
          <p:nvPr/>
        </p:nvSpPr>
        <p:spPr>
          <a:xfrm>
            <a:off x="8518571" y="988767"/>
            <a:ext cx="127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Retained As-Is w/</a:t>
            </a:r>
          </a:p>
          <a:p>
            <a:r>
              <a:rPr lang="en-US" sz="1200" dirty="0"/>
              <a:t>Five Fields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41F30C-E21B-DF42-AA0A-C53C9FC47CFD}"/>
              </a:ext>
            </a:extLst>
          </p:cNvPr>
          <p:cNvSpPr txBox="1"/>
          <p:nvPr/>
        </p:nvSpPr>
        <p:spPr>
          <a:xfrm>
            <a:off x="10920937" y="2688038"/>
            <a:ext cx="98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 of Changes to people info</a:t>
            </a:r>
          </a:p>
        </p:txBody>
      </p:sp>
      <p:sp>
        <p:nvSpPr>
          <p:cNvPr id="63" name="Can 62">
            <a:extLst>
              <a:ext uri="{FF2B5EF4-FFF2-40B4-BE49-F238E27FC236}">
                <a16:creationId xmlns:a16="http://schemas.microsoft.com/office/drawing/2014/main" id="{A5E9CCA2-423F-E741-9B18-6D3596ED2642}"/>
              </a:ext>
            </a:extLst>
          </p:cNvPr>
          <p:cNvSpPr/>
          <p:nvPr/>
        </p:nvSpPr>
        <p:spPr>
          <a:xfrm>
            <a:off x="10988808" y="2459024"/>
            <a:ext cx="841803" cy="91969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FDCC8-8165-0247-91D3-D62AD1B69063}"/>
              </a:ext>
            </a:extLst>
          </p:cNvPr>
          <p:cNvSpPr txBox="1"/>
          <p:nvPr/>
        </p:nvSpPr>
        <p:spPr>
          <a:xfrm>
            <a:off x="8702716" y="2993711"/>
            <a:ext cx="16642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Files from various sources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0641E-816A-FC4A-94F1-6D7C2CA9CB61}"/>
              </a:ext>
            </a:extLst>
          </p:cNvPr>
          <p:cNvSpPr txBox="1"/>
          <p:nvPr/>
        </p:nvSpPr>
        <p:spPr>
          <a:xfrm>
            <a:off x="4925760" y="71707"/>
            <a:ext cx="64537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Upload Page</a:t>
            </a:r>
          </a:p>
          <a:p>
            <a:pPr algn="ctr"/>
            <a:r>
              <a:rPr lang="en-US" sz="1200" dirty="0"/>
              <a:t>(Steve)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28FC2A-BE36-FF4F-B20D-6B691D40CF2B}"/>
              </a:ext>
            </a:extLst>
          </p:cNvPr>
          <p:cNvSpPr txBox="1"/>
          <p:nvPr/>
        </p:nvSpPr>
        <p:spPr>
          <a:xfrm>
            <a:off x="9898249" y="661373"/>
            <a:ext cx="1516234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Add source track-back (file name / date, </a:t>
            </a:r>
            <a:r>
              <a:rPr lang="en-US" sz="1100" dirty="0" err="1"/>
              <a:t>etc</a:t>
            </a:r>
            <a:r>
              <a:rPr lang="en-US" sz="1100" dirty="0"/>
              <a:t> to rows of files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27316-8206-0145-8F97-E5D6D520EFEC}"/>
              </a:ext>
            </a:extLst>
          </p:cNvPr>
          <p:cNvSpPr txBox="1"/>
          <p:nvPr/>
        </p:nvSpPr>
        <p:spPr>
          <a:xfrm>
            <a:off x="9226561" y="1416807"/>
            <a:ext cx="128148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/>
            </a:lvl1pPr>
          </a:lstStyle>
          <a:p>
            <a:r>
              <a:rPr lang="en-US" dirty="0"/>
              <a:t>Overall - (</a:t>
            </a:r>
            <a:r>
              <a:rPr lang="en-US" dirty="0" err="1"/>
              <a:t>MikeD</a:t>
            </a:r>
            <a:r>
              <a:rPr lang="en-US" dirty="0"/>
              <a:t>)</a:t>
            </a:r>
          </a:p>
          <a:p>
            <a:r>
              <a:rPr lang="en-US" dirty="0"/>
              <a:t>Fuzzy - (Ben)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791578-DAF8-8E4D-8D58-17ADC10CE897}"/>
              </a:ext>
            </a:extLst>
          </p:cNvPr>
          <p:cNvSpPr txBox="1"/>
          <p:nvPr/>
        </p:nvSpPr>
        <p:spPr>
          <a:xfrm>
            <a:off x="6637014" y="3928557"/>
            <a:ext cx="287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Then Something Else Happens Once We Get Here!</a:t>
            </a:r>
          </a:p>
          <a:p>
            <a:pPr algn="ctr"/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261</Words>
  <Application>Microsoft Macintosh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2020-01-22T00:29:27Z</dcterms:created>
  <dcterms:modified xsi:type="dcterms:W3CDTF">2020-02-19T00:22:50Z</dcterms:modified>
</cp:coreProperties>
</file>