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56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CD1E1-9559-451B-ADBE-1B3ED6B8B048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7C0D0-85F0-43E0-8719-2CA2C41EC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9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调研目的</a:t>
            </a:r>
            <a:r>
              <a:rPr lang="zh-CN" altLang="en-US" b="0" i="0" dirty="0">
                <a:effectLst/>
                <a:latin typeface="PingFang SC"/>
              </a:rPr>
              <a:t>：分析北理工本科生升学路径选择（国内深造</a:t>
            </a:r>
            <a:r>
              <a:rPr lang="en-US" altLang="zh-CN" b="0" i="0" dirty="0">
                <a:effectLst/>
                <a:latin typeface="PingFang SC"/>
              </a:rPr>
              <a:t>/</a:t>
            </a:r>
            <a:r>
              <a:rPr lang="zh-CN" altLang="en-US" b="0" i="0" dirty="0">
                <a:effectLst/>
                <a:latin typeface="PingFang SC"/>
              </a:rPr>
              <a:t>出国留学）、热门领域及竞争力构成，为升学规划提供参考。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数据范围</a:t>
            </a:r>
            <a:r>
              <a:rPr lang="zh-CN" altLang="en-US" b="0" i="0" dirty="0">
                <a:effectLst/>
                <a:latin typeface="PingFang SC"/>
              </a:rPr>
              <a:t>：北理工近</a:t>
            </a:r>
            <a:r>
              <a:rPr lang="en-US" altLang="zh-CN" b="0" i="0" dirty="0">
                <a:effectLst/>
                <a:latin typeface="PingFang SC"/>
              </a:rPr>
              <a:t>3</a:t>
            </a:r>
            <a:r>
              <a:rPr lang="zh-CN" altLang="en-US" b="0" i="0" dirty="0">
                <a:effectLst/>
                <a:latin typeface="PingFang SC"/>
              </a:rPr>
              <a:t>年</a:t>
            </a:r>
            <a:r>
              <a:rPr lang="en-US" altLang="zh-CN" b="0" i="0" dirty="0">
                <a:effectLst/>
                <a:latin typeface="PingFang SC"/>
              </a:rPr>
              <a:t>《</a:t>
            </a:r>
            <a:r>
              <a:rPr lang="zh-CN" altLang="en-US" b="0" i="0" dirty="0">
                <a:effectLst/>
                <a:latin typeface="PingFang SC"/>
              </a:rPr>
              <a:t>就业质量报告</a:t>
            </a:r>
            <a:r>
              <a:rPr lang="en-US" altLang="zh-CN" b="0" i="0" dirty="0">
                <a:effectLst/>
                <a:latin typeface="PingFang SC"/>
              </a:rPr>
              <a:t>》</a:t>
            </a:r>
            <a:r>
              <a:rPr lang="zh-CN" altLang="en-US" b="0" i="0" dirty="0">
                <a:effectLst/>
                <a:latin typeface="PingFang SC"/>
              </a:rPr>
              <a:t>、教育部学科评估、</a:t>
            </a:r>
            <a:r>
              <a:rPr lang="en-US" altLang="zh-CN" b="0" i="0" dirty="0">
                <a:effectLst/>
                <a:latin typeface="PingFang SC"/>
              </a:rPr>
              <a:t>QS</a:t>
            </a:r>
            <a:r>
              <a:rPr lang="zh-CN" altLang="en-US" b="0" i="0" dirty="0">
                <a:effectLst/>
                <a:latin typeface="PingFang SC"/>
              </a:rPr>
              <a:t>世界大学排名、抽样访谈（模拟</a:t>
            </a:r>
            <a:r>
              <a:rPr lang="en-US" altLang="zh-CN" b="0" i="0" dirty="0">
                <a:effectLst/>
                <a:latin typeface="PingFang SC"/>
              </a:rPr>
              <a:t>20</a:t>
            </a:r>
            <a:r>
              <a:rPr lang="zh-CN" altLang="en-US" b="0" i="0" dirty="0">
                <a:effectLst/>
                <a:latin typeface="PingFang SC"/>
              </a:rPr>
              <a:t>名毕业生案例）。</a:t>
            </a:r>
            <a:endParaRPr lang="en-US" altLang="zh-CN" b="0" i="0" dirty="0">
              <a:effectLst/>
              <a:latin typeface="PingFang SC"/>
            </a:endParaRP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effectLst/>
                <a:latin typeface="PingFang SC"/>
              </a:rPr>
              <a:t>根据问卷对个情况有以下分析。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254E1-2C78-44F8-B66A-BCAD3AC36A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6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根据简历结合</a:t>
            </a:r>
            <a:r>
              <a:rPr lang="en-US" altLang="zh-CN" dirty="0"/>
              <a:t>ai</a:t>
            </a:r>
            <a:r>
              <a:rPr lang="zh-CN" altLang="en-US" dirty="0"/>
              <a:t>问卷调查生成的</a:t>
            </a:r>
            <a:r>
              <a:rPr lang="zh-CN" altLang="en-US"/>
              <a:t>匹配职业。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254E1-2C78-44F8-B66A-BCAD3AC36AC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5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40B5C-0537-4503-9BB7-A886185AD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BBDF88-8A82-4016-B123-6673DB74E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65C28-9AE7-4990-B78B-4A9BC141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63FB2-64E9-45E8-8D58-CB5A24BF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DA077-D2C5-4DDB-BB3E-292A2170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891F4-E961-4915-971A-7EF3D612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B93CF-6692-4CC4-952B-9CAE4E04A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F4F08-FE53-4FA7-914B-31C5EAFC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69049-2AE1-4979-8ED8-1AAB4459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BE149-E70C-4801-9CE4-894B7D03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2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5AAE5F-6E8C-4C29-B17F-87EB65582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02C374-24AD-4D22-8B3D-D129A4589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A4F77-9E3B-4609-A0AF-AB4B3DBB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413FA-808C-4363-A4BD-ACDBDF2D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76665-41C8-4108-8065-56EB1CF7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5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33366C-F485-4B9F-89F5-27A807162B12}"/>
              </a:ext>
            </a:extLst>
          </p:cNvPr>
          <p:cNvSpPr/>
          <p:nvPr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0D966C-9DD4-4144-A316-29077EB905B4}"/>
              </a:ext>
            </a:extLst>
          </p:cNvPr>
          <p:cNvSpPr/>
          <p:nvPr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6AF4F4-F405-428E-ACB6-6C287CCD9962}"/>
                </a:ext>
              </a:extLst>
            </p:cNvPr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E582171C-E91E-4DDB-B720-D9EDE8C54B5C}"/>
                </a:ext>
              </a:extLst>
            </p:cNvPr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9E7CBDC3-9BA0-4307-8967-3267E5966E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id="{D88D9717-3185-4A77-8E18-2A8659D4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9693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24F11-7FCA-4DD4-9094-16E50286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24485-C2E1-43B3-A7DC-9866300B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6D011-6647-42B9-B25F-7CBFD763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17D1D-6AE5-45BF-8E2B-D9FB09F9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E5AD4-C803-40D8-A81D-D3541462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0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DFC96-EC30-47BE-BB50-9EBF37F5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F45733-4D24-4E9F-84BB-88CEA23D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47371-0FF0-4BEF-A362-47041D3D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068B2-D40C-4480-A6BE-55F9200D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1FB4B-D9FF-413B-A528-E6CC12C0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96839-CAC0-4053-BF80-A1600313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6A48-DEF6-4CA9-8436-0FD61DEB9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4F7612-E3C7-474E-A756-DDA911640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591F7-8D6C-4D2D-8C6D-1955968A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FC76D-51F3-4528-B010-52DD0B0B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F0512-E017-4E2F-B3FF-F959408B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8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05C88-4967-4345-83AA-6F6569A7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1DC69-0CB8-49C3-B464-3EB4F28A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A02F0-5FD5-450E-A70A-1BE92318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4D009C-BD20-4173-9321-92B0EC1D7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89207C-8A58-4324-B889-A12EF25E2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AF455C-7C20-4E35-AC66-286C52A1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804713-05FA-4F4C-B09A-AFB786F8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CC3E8F-8195-447F-BBA3-4D91B584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18147-848C-4AFB-8D22-D78F476E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E199CF-4ECA-49EE-8F27-0CC5219D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2222C0-CEF7-4342-9B0A-45D58C75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C8FE83-907F-4431-A3BE-1BA72F20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0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1F5977-6D52-4288-9136-1C051393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464627-2EDC-4995-9B26-4DC66274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068AA3-5B1A-470F-ABE8-A75FD1D5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7B12C-C77C-4B6C-9F72-9F98FA3E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47A28-D7CA-421D-8F75-4125BCF9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0E348-A6E2-4DB5-9BB0-B9BBD5675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BD17C-F0AF-4D00-A8AF-9D0128FE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FB133-E7BC-4F76-AB82-B1A4BF5C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A665B8-75F0-46CC-9E09-AF8CB013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150C0-F486-4D2A-927A-178C04A7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A31223-F247-4842-A56B-0C0E24AF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FB24BB-A334-4410-9445-88B0A8DFB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840C0D-620B-43BE-80C7-FDC60CD0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0994E-58AB-4FD9-BB97-79112E76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C786C-3037-4464-BEDE-8B649E09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47AAF3-9FC8-4978-A29D-B1AD5DAB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38CCC-2C9F-4261-B299-8D09AF99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5F253-D96C-4B74-ABED-176139829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AAB9-1412-44B0-A814-2ED66166F086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B186B-8E62-44D5-8F08-3D2D62558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2EFFB7-B07A-400B-913B-9ABA20A84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F022-B78B-407E-981B-FC1528F7BA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0E27C-6610-4216-B9CF-FCD70E109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1D1CB-6F1C-406C-BBC3-F4DA5D0AD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1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7CEF1-1BC8-4EFC-A085-B94E25E7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升学调研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8B4D53F-6E92-41DC-97B1-10E48BBB40FC}"/>
              </a:ext>
            </a:extLst>
          </p:cNvPr>
          <p:cNvGraphicFramePr>
            <a:graphicFrameLocks noGrp="1"/>
          </p:cNvGraphicFramePr>
          <p:nvPr/>
        </p:nvGraphicFramePr>
        <p:xfrm>
          <a:off x="642112" y="143289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55687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026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941772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59025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2022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2023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2024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7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国内升学率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53.6%↑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55.3%</a:t>
                      </a:r>
                      <a:r>
                        <a:rPr lang="zh-CN" altLang="en-US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43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出国留学率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9.8%</a:t>
                      </a:r>
                      <a:r>
                        <a:rPr lang="zh-CN" altLang="en-US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8.5%</a:t>
                      </a:r>
                      <a:r>
                        <a:rPr lang="zh-CN" alt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2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直接就业率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28.6%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27.9%</a:t>
                      </a:r>
                      <a:r>
                        <a:rPr lang="zh-CN" altLang="en-US" dirty="0"/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26.1%</a:t>
                      </a:r>
                      <a:r>
                        <a:rPr lang="zh-CN" altLang="en-US" dirty="0"/>
                        <a:t>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9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其它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10.1%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3354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73EDB34A-0341-4319-BD7D-6A1C522EFB33}"/>
              </a:ext>
            </a:extLst>
          </p:cNvPr>
          <p:cNvSpPr txBox="1"/>
          <p:nvPr/>
        </p:nvSpPr>
        <p:spPr>
          <a:xfrm>
            <a:off x="8970264" y="1507297"/>
            <a:ext cx="293522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岗位缩减，竞争压力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学历溢价，强化动机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悲观预期，逃避心理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硬核领域存在学历壁垒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AF91C4-AB49-4D49-A7D0-BD40D1B37703}"/>
              </a:ext>
            </a:extLst>
          </p:cNvPr>
          <p:cNvSpPr txBox="1"/>
          <p:nvPr/>
        </p:nvSpPr>
        <p:spPr>
          <a:xfrm>
            <a:off x="642112" y="3759034"/>
            <a:ext cx="4460240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学术背景</a:t>
            </a:r>
            <a:r>
              <a:rPr lang="zh-CN" altLang="en-US" b="0" i="0" dirty="0">
                <a:effectLst/>
                <a:latin typeface="PingFang SC"/>
              </a:rPr>
              <a:t>：</a:t>
            </a:r>
            <a:r>
              <a:rPr lang="en-US" altLang="zh-CN" b="0" i="0" dirty="0">
                <a:effectLst/>
                <a:latin typeface="PingFang SC"/>
              </a:rPr>
              <a:t>3</a:t>
            </a:r>
            <a:r>
              <a:rPr lang="zh-CN" altLang="en-US" b="0" i="0" dirty="0">
                <a:effectLst/>
                <a:latin typeface="PingFang SC"/>
              </a:rPr>
              <a:t>分（</a:t>
            </a:r>
            <a:r>
              <a:rPr lang="en-US" altLang="zh-CN" b="0" i="0" dirty="0">
                <a:effectLst/>
                <a:latin typeface="PingFang SC"/>
              </a:rPr>
              <a:t>GPA</a:t>
            </a:r>
            <a:r>
              <a:rPr lang="zh-CN" altLang="en-US" b="0" i="0" dirty="0">
                <a:effectLst/>
                <a:latin typeface="PingFang SC"/>
              </a:rPr>
              <a:t>中等 </a:t>
            </a:r>
            <a:r>
              <a:rPr lang="en-US" altLang="zh-CN" b="0" i="0" dirty="0">
                <a:effectLst/>
                <a:latin typeface="PingFang SC"/>
              </a:rPr>
              <a:t>+ </a:t>
            </a:r>
            <a:r>
              <a:rPr lang="zh-CN" altLang="en-US" b="0" i="0" dirty="0">
                <a:effectLst/>
                <a:latin typeface="PingFang SC"/>
              </a:rPr>
              <a:t>科研基础薄弱）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实践经历</a:t>
            </a:r>
            <a:r>
              <a:rPr lang="zh-CN" altLang="en-US" b="0" i="0" dirty="0">
                <a:effectLst/>
                <a:latin typeface="PingFang SC"/>
              </a:rPr>
              <a:t>：</a:t>
            </a:r>
            <a:r>
              <a:rPr lang="en-US" altLang="zh-CN" b="0" i="0" dirty="0">
                <a:effectLst/>
                <a:latin typeface="PingFang SC"/>
              </a:rPr>
              <a:t>2</a:t>
            </a:r>
            <a:r>
              <a:rPr lang="zh-CN" altLang="en-US" b="0" i="0" dirty="0">
                <a:effectLst/>
                <a:latin typeface="PingFang SC"/>
              </a:rPr>
              <a:t>分（无实习但技能达标）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职业目标</a:t>
            </a:r>
            <a:r>
              <a:rPr lang="zh-CN" altLang="en-US" b="0" i="0" dirty="0">
                <a:effectLst/>
                <a:latin typeface="PingFang SC"/>
              </a:rPr>
              <a:t>：</a:t>
            </a:r>
            <a:r>
              <a:rPr lang="en-US" altLang="zh-CN" b="0" i="0" dirty="0">
                <a:effectLst/>
                <a:latin typeface="PingFang SC"/>
              </a:rPr>
              <a:t>5</a:t>
            </a:r>
            <a:r>
              <a:rPr lang="zh-CN" altLang="en-US" b="0" i="0" dirty="0">
                <a:effectLst/>
                <a:latin typeface="PingFang SC"/>
              </a:rPr>
              <a:t>分（硬核技术岗需求 </a:t>
            </a:r>
            <a:r>
              <a:rPr lang="en-US" altLang="zh-CN" b="0" i="0" dirty="0">
                <a:effectLst/>
                <a:latin typeface="PingFang SC"/>
              </a:rPr>
              <a:t>+ </a:t>
            </a:r>
            <a:r>
              <a:rPr lang="zh-CN" altLang="en-US" b="0" i="0" dirty="0">
                <a:effectLst/>
                <a:latin typeface="PingFang SC"/>
              </a:rPr>
              <a:t>技术专家志向）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个人偏好</a:t>
            </a:r>
            <a:r>
              <a:rPr lang="zh-CN" altLang="en-US" b="0" i="0" dirty="0">
                <a:effectLst/>
                <a:latin typeface="PingFang SC"/>
              </a:rPr>
              <a:t>：</a:t>
            </a:r>
            <a:r>
              <a:rPr lang="en-US" altLang="zh-CN" b="0" i="0" dirty="0">
                <a:effectLst/>
                <a:latin typeface="PingFang SC"/>
              </a:rPr>
              <a:t>6</a:t>
            </a:r>
            <a:r>
              <a:rPr lang="zh-CN" altLang="en-US" b="0" i="0" dirty="0">
                <a:effectLst/>
                <a:latin typeface="PingFang SC"/>
              </a:rPr>
              <a:t>分（热爱科研 </a:t>
            </a:r>
            <a:r>
              <a:rPr lang="en-US" altLang="zh-CN" b="0" i="0" dirty="0">
                <a:effectLst/>
                <a:latin typeface="PingFang SC"/>
              </a:rPr>
              <a:t>+ </a:t>
            </a:r>
            <a:r>
              <a:rPr lang="zh-CN" altLang="en-US" b="0" i="0" dirty="0">
                <a:effectLst/>
                <a:latin typeface="PingFang SC"/>
              </a:rPr>
              <a:t>经济无忧）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FAE207-E44C-4D88-AFA0-F26AE5FDBEBF}"/>
              </a:ext>
            </a:extLst>
          </p:cNvPr>
          <p:cNvSpPr txBox="1"/>
          <p:nvPr/>
        </p:nvSpPr>
        <p:spPr>
          <a:xfrm>
            <a:off x="5404104" y="3759034"/>
            <a:ext cx="6766560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zh-CN" altLang="en-US" b="1" i="0" dirty="0">
                <a:effectLst/>
                <a:latin typeface="inherit"/>
              </a:rPr>
              <a:t>综合建议：优先推荐读研，同步准备就业保底</a:t>
            </a:r>
            <a:r>
              <a:rPr lang="zh-CN" altLang="en-US" b="1" i="0" dirty="0">
                <a:effectLst/>
                <a:latin typeface="PingFang SC"/>
              </a:rPr>
              <a:t>​</a:t>
            </a:r>
          </a:p>
          <a:p>
            <a:pPr algn="l" fontAlgn="base">
              <a:lnSpc>
                <a:spcPct val="150000"/>
              </a:lnSpc>
            </a:pPr>
            <a:r>
              <a:rPr lang="zh-CN" altLang="en-US" b="1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核心结论</a:t>
            </a:r>
            <a:r>
              <a:rPr lang="zh-CN" altLang="en-US" b="1" i="0" dirty="0">
                <a:effectLst/>
                <a:latin typeface="PingFang SC"/>
              </a:rPr>
              <a:t>​</a:t>
            </a:r>
          </a:p>
          <a:p>
            <a:pPr algn="l" fontAlgn="base">
              <a:lnSpc>
                <a:spcPct val="150000"/>
              </a:lnSpc>
            </a:pPr>
            <a:r>
              <a:rPr lang="zh-CN" altLang="en-US" b="0" i="0" dirty="0">
                <a:effectLst/>
                <a:latin typeface="PingFang SC"/>
              </a:rPr>
              <a:t>你的背景呈现“</a:t>
            </a:r>
            <a:r>
              <a:rPr lang="zh-CN" altLang="en-US" b="1" i="0" dirty="0">
                <a:effectLst/>
                <a:latin typeface="inherit"/>
              </a:rPr>
              <a:t>学术潜力与职业目标倒挂</a:t>
            </a:r>
            <a:r>
              <a:rPr lang="zh-CN" altLang="en-US" b="0" i="0" dirty="0">
                <a:effectLst/>
                <a:latin typeface="PingFang SC"/>
              </a:rPr>
              <a:t>”特征：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劣势</a:t>
            </a:r>
            <a:r>
              <a:rPr lang="zh-CN" altLang="en-US" b="0" i="0" dirty="0">
                <a:effectLst/>
                <a:latin typeface="PingFang SC"/>
              </a:rPr>
              <a:t>：</a:t>
            </a:r>
            <a:r>
              <a:rPr lang="en-US" altLang="zh-CN" b="0" i="0" dirty="0">
                <a:effectLst/>
                <a:latin typeface="PingFang SC"/>
              </a:rPr>
              <a:t>GPA</a:t>
            </a:r>
            <a:r>
              <a:rPr lang="zh-CN" altLang="en-US" b="0" i="0" dirty="0">
                <a:effectLst/>
                <a:latin typeface="PingFang SC"/>
              </a:rPr>
              <a:t>和科研经历不足以冲刺顶尖院校，且缺乏实习背书；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优势</a:t>
            </a:r>
            <a:r>
              <a:rPr lang="zh-CN" altLang="en-US" b="0" i="0" dirty="0">
                <a:effectLst/>
                <a:latin typeface="PingFang SC"/>
              </a:rPr>
              <a:t>：目标行业（硬核技术岗）需硕士学历，且你明确偏好科研</a:t>
            </a:r>
          </a:p>
        </p:txBody>
      </p:sp>
    </p:spTree>
    <p:extLst>
      <p:ext uri="{BB962C8B-B14F-4D97-AF65-F5344CB8AC3E}">
        <p14:creationId xmlns:p14="http://schemas.microsoft.com/office/powerpoint/2010/main" val="61186314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2A4A-816E-4A36-87B5-14BAAE4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职业调研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44A2E0-8ACF-42B0-9E9A-EA1A5C1EF476}"/>
              </a:ext>
            </a:extLst>
          </p:cNvPr>
          <p:cNvGrpSpPr/>
          <p:nvPr/>
        </p:nvGrpSpPr>
        <p:grpSpPr>
          <a:xfrm>
            <a:off x="746760" y="997992"/>
            <a:ext cx="3465576" cy="1082564"/>
            <a:chOff x="777240" y="1289304"/>
            <a:chExt cx="3465576" cy="108256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832F0C1-5EA0-469C-9E4E-74E970513CB8}"/>
                </a:ext>
              </a:extLst>
            </p:cNvPr>
            <p:cNvSpPr txBox="1"/>
            <p:nvPr/>
          </p:nvSpPr>
          <p:spPr>
            <a:xfrm>
              <a:off x="777240" y="1289304"/>
              <a:ext cx="346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单位名称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182B7F1-D230-4A93-9D36-05ED683616A9}"/>
                </a:ext>
              </a:extLst>
            </p:cNvPr>
            <p:cNvSpPr txBox="1"/>
            <p:nvPr/>
          </p:nvSpPr>
          <p:spPr>
            <a:xfrm>
              <a:off x="777240" y="2002536"/>
              <a:ext cx="317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solidFill>
                    <a:srgbClr val="141414"/>
                  </a:solidFill>
                  <a:effectLst/>
                  <a:latin typeface="Open Sans" panose="020B0606030504020204" pitchFamily="34" charset="0"/>
                </a:rPr>
                <a:t>深圳市大疆创新科技有限公司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693892B-A198-443D-AC8E-4B7041C2DA81}"/>
              </a:ext>
            </a:extLst>
          </p:cNvPr>
          <p:cNvGrpSpPr/>
          <p:nvPr/>
        </p:nvGrpSpPr>
        <p:grpSpPr>
          <a:xfrm>
            <a:off x="746760" y="2474842"/>
            <a:ext cx="3465576" cy="1082564"/>
            <a:chOff x="777240" y="1289304"/>
            <a:chExt cx="3465576" cy="108256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AB53657-CD3C-4589-B4DC-BD27746D5A7D}"/>
                </a:ext>
              </a:extLst>
            </p:cNvPr>
            <p:cNvSpPr txBox="1"/>
            <p:nvPr/>
          </p:nvSpPr>
          <p:spPr>
            <a:xfrm>
              <a:off x="777240" y="1289304"/>
              <a:ext cx="346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单位类型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CF614D1-117D-4EA4-B9BA-88D26FB49ED5}"/>
                </a:ext>
              </a:extLst>
            </p:cNvPr>
            <p:cNvSpPr txBox="1"/>
            <p:nvPr/>
          </p:nvSpPr>
          <p:spPr>
            <a:xfrm>
              <a:off x="777240" y="2002536"/>
              <a:ext cx="317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141414"/>
                  </a:solidFill>
                  <a:latin typeface="Open Sans" panose="020B0606030504020204" pitchFamily="34" charset="0"/>
                </a:rPr>
                <a:t>民营企业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FC3411F-26C8-4E80-8939-B40BD64524B7}"/>
              </a:ext>
            </a:extLst>
          </p:cNvPr>
          <p:cNvGrpSpPr/>
          <p:nvPr/>
        </p:nvGrpSpPr>
        <p:grpSpPr>
          <a:xfrm>
            <a:off x="746760" y="3951692"/>
            <a:ext cx="3465576" cy="1082564"/>
            <a:chOff x="777240" y="1289304"/>
            <a:chExt cx="3465576" cy="108256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0B39937-BBD9-42E1-B264-02F1B31855E0}"/>
                </a:ext>
              </a:extLst>
            </p:cNvPr>
            <p:cNvSpPr txBox="1"/>
            <p:nvPr/>
          </p:nvSpPr>
          <p:spPr>
            <a:xfrm>
              <a:off x="777240" y="1289304"/>
              <a:ext cx="346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调研岗位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7CF5FFC-9581-4ECF-B012-8AD241D3F335}"/>
                </a:ext>
              </a:extLst>
            </p:cNvPr>
            <p:cNvSpPr txBox="1"/>
            <p:nvPr/>
          </p:nvSpPr>
          <p:spPr>
            <a:xfrm>
              <a:off x="777240" y="2002536"/>
              <a:ext cx="3172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机器人算法工程师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E5B60F-41BE-41FA-BC0B-AC0F8AC9BAD4}"/>
              </a:ext>
            </a:extLst>
          </p:cNvPr>
          <p:cNvGrpSpPr/>
          <p:nvPr/>
        </p:nvGrpSpPr>
        <p:grpSpPr>
          <a:xfrm>
            <a:off x="7006732" y="817972"/>
            <a:ext cx="3465576" cy="1636562"/>
            <a:chOff x="777240" y="1289304"/>
            <a:chExt cx="3465576" cy="163656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F0E7E53-A38D-4B9D-8872-7F9E52435946}"/>
                </a:ext>
              </a:extLst>
            </p:cNvPr>
            <p:cNvSpPr txBox="1"/>
            <p:nvPr/>
          </p:nvSpPr>
          <p:spPr>
            <a:xfrm>
              <a:off x="777240" y="1289304"/>
              <a:ext cx="346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accent1"/>
                  </a:solidFill>
                </a:rPr>
                <a:t>岗位要求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D45398-049F-4043-AE49-FB8E3F8FA940}"/>
                </a:ext>
              </a:extLst>
            </p:cNvPr>
            <p:cNvSpPr txBox="1"/>
            <p:nvPr/>
          </p:nvSpPr>
          <p:spPr>
            <a:xfrm>
              <a:off x="1069848" y="2002536"/>
              <a:ext cx="31729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0" i="0" dirty="0">
                  <a:effectLst/>
                  <a:latin typeface="PingFang SC"/>
                </a:rPr>
                <a:t>硕士及以上，博士占比超</a:t>
              </a:r>
              <a:r>
                <a:rPr lang="en-US" altLang="zh-CN" b="0" i="0" dirty="0">
                  <a:effectLst/>
                  <a:latin typeface="PingFang SC"/>
                </a:rPr>
                <a:t>40%</a:t>
              </a:r>
              <a:r>
                <a:rPr lang="zh-CN" altLang="en-US" b="0" i="0" dirty="0">
                  <a:effectLst/>
                  <a:latin typeface="PingFang SC"/>
                </a:rPr>
                <a:t>。计算机科学、自动化、机械电子工程、数学（控制论方向）。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7A8B68-7E8F-4041-B99E-AEB4C35BF14F}"/>
              </a:ext>
            </a:extLst>
          </p:cNvPr>
          <p:cNvGrpSpPr/>
          <p:nvPr/>
        </p:nvGrpSpPr>
        <p:grpSpPr>
          <a:xfrm>
            <a:off x="7006732" y="2545938"/>
            <a:ext cx="3465576" cy="1636562"/>
            <a:chOff x="777240" y="1289304"/>
            <a:chExt cx="3465576" cy="163656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22F6C79-C02E-4447-85DB-DFBE05D12B35}"/>
                </a:ext>
              </a:extLst>
            </p:cNvPr>
            <p:cNvSpPr txBox="1"/>
            <p:nvPr/>
          </p:nvSpPr>
          <p:spPr>
            <a:xfrm>
              <a:off x="777240" y="1289304"/>
              <a:ext cx="346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accent1"/>
                  </a:solidFill>
                </a:rPr>
                <a:t>福利待遇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B71F45-5AE2-4ADE-B796-9860C6DB03DF}"/>
                </a:ext>
              </a:extLst>
            </p:cNvPr>
            <p:cNvSpPr txBox="1"/>
            <p:nvPr/>
          </p:nvSpPr>
          <p:spPr>
            <a:xfrm>
              <a:off x="1069848" y="2002536"/>
              <a:ext cx="31729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0" i="0" dirty="0">
                  <a:effectLst/>
                  <a:latin typeface="PingFang SC"/>
                </a:rPr>
                <a:t>算法岗硕士起薪</a:t>
              </a:r>
              <a:r>
                <a:rPr lang="en-US" altLang="zh-CN" b="0" i="0" dirty="0">
                  <a:effectLst/>
                  <a:latin typeface="PingFang SC"/>
                </a:rPr>
                <a:t>35K/</a:t>
              </a:r>
              <a:r>
                <a:rPr lang="zh-CN" altLang="en-US" b="0" i="0" dirty="0">
                  <a:effectLst/>
                  <a:latin typeface="PingFang SC"/>
                </a:rPr>
                <a:t>月，新员工享</a:t>
              </a:r>
              <a:r>
                <a:rPr lang="en-US" altLang="zh-CN" b="0" i="0" dirty="0">
                  <a:effectLst/>
                  <a:latin typeface="PingFang SC"/>
                </a:rPr>
                <a:t>1</a:t>
              </a:r>
              <a:r>
                <a:rPr lang="zh-CN" altLang="en-US" b="0" i="0" dirty="0">
                  <a:effectLst/>
                  <a:latin typeface="PingFang SC"/>
                </a:rPr>
                <a:t>年免费公寓，后续租房补贴</a:t>
              </a:r>
              <a:r>
                <a:rPr lang="en-US" altLang="zh-CN" b="0" i="0" dirty="0">
                  <a:effectLst/>
                  <a:latin typeface="PingFang SC"/>
                </a:rPr>
                <a:t>1000-1500</a:t>
              </a:r>
              <a:r>
                <a:rPr lang="zh-CN" altLang="en-US" b="0" i="0" dirty="0">
                  <a:effectLst/>
                  <a:latin typeface="PingFang SC"/>
                </a:rPr>
                <a:t>元</a:t>
              </a:r>
              <a:r>
                <a:rPr lang="en-US" altLang="zh-CN" b="0" i="0" dirty="0">
                  <a:effectLst/>
                  <a:latin typeface="PingFang SC"/>
                </a:rPr>
                <a:t>/</a:t>
              </a:r>
              <a:r>
                <a:rPr lang="zh-CN" altLang="en-US" b="0" i="0" dirty="0">
                  <a:effectLst/>
                  <a:latin typeface="PingFang SC"/>
                </a:rPr>
                <a:t>月。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448E94E-410D-46AB-8C9E-1AB563455E17}"/>
              </a:ext>
            </a:extLst>
          </p:cNvPr>
          <p:cNvGrpSpPr/>
          <p:nvPr/>
        </p:nvGrpSpPr>
        <p:grpSpPr>
          <a:xfrm>
            <a:off x="7006732" y="4273904"/>
            <a:ext cx="3465576" cy="1889285"/>
            <a:chOff x="777240" y="1313580"/>
            <a:chExt cx="3465576" cy="188928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0F1B506-E48A-4665-9344-C36545279A9A}"/>
                </a:ext>
              </a:extLst>
            </p:cNvPr>
            <p:cNvSpPr txBox="1"/>
            <p:nvPr/>
          </p:nvSpPr>
          <p:spPr>
            <a:xfrm>
              <a:off x="777240" y="1313580"/>
              <a:ext cx="346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accent1"/>
                  </a:solidFill>
                </a:rPr>
                <a:t>城市特征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38826D5-EE4C-4D13-9896-D0077805A198}"/>
                </a:ext>
              </a:extLst>
            </p:cNvPr>
            <p:cNvSpPr txBox="1"/>
            <p:nvPr/>
          </p:nvSpPr>
          <p:spPr>
            <a:xfrm>
              <a:off x="1069848" y="2002536"/>
              <a:ext cx="31729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/>
              <a:r>
                <a:rPr lang="zh-CN" altLang="en-US" b="0" i="0" dirty="0">
                  <a:solidFill>
                    <a:srgbClr val="000000"/>
                  </a:solidFill>
                  <a:effectLst/>
                  <a:latin typeface="inherit"/>
                </a:rPr>
                <a:t>深圳是中国创新之都，年轻人口聚集，经济活力强劲，融合科技前沿与自然生态，，以开放包容塑造现代化都市典范。</a:t>
              </a:r>
              <a:endParaRPr lang="en-US" altLang="zh-CN" b="1" i="0" dirty="0">
                <a:solidFill>
                  <a:srgbClr val="000000"/>
                </a:solidFill>
                <a:effectLst/>
                <a:latin typeface="inher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36663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宽屏</PresentationFormat>
  <Paragraphs>53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inherit</vt:lpstr>
      <vt:lpstr>PingFang SC</vt:lpstr>
      <vt:lpstr>等线</vt:lpstr>
      <vt:lpstr>等线 Light</vt:lpstr>
      <vt:lpstr>微软雅黑</vt:lpstr>
      <vt:lpstr>Arial</vt:lpstr>
      <vt:lpstr>Open Sans</vt:lpstr>
      <vt:lpstr>Office 主题​​</vt:lpstr>
      <vt:lpstr>PowerPoint 演示文稿</vt:lpstr>
      <vt:lpstr>升学调研</vt:lpstr>
      <vt:lpstr>职业调研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辉佳 唐</dc:creator>
  <cp:lastModifiedBy>辉佳 唐</cp:lastModifiedBy>
  <cp:revision>1</cp:revision>
  <dcterms:created xsi:type="dcterms:W3CDTF">2025-03-02T15:22:57Z</dcterms:created>
  <dcterms:modified xsi:type="dcterms:W3CDTF">2025-03-02T15:23:31Z</dcterms:modified>
</cp:coreProperties>
</file>