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8"/>
  </p:notesMasterIdLst>
  <p:sldIdLst>
    <p:sldId id="257" r:id="rId2"/>
    <p:sldId id="256" r:id="rId3"/>
    <p:sldId id="289" r:id="rId4"/>
    <p:sldId id="480" r:id="rId5"/>
    <p:sldId id="293" r:id="rId6"/>
    <p:sldId id="294" r:id="rId7"/>
    <p:sldId id="481" r:id="rId8"/>
    <p:sldId id="485" r:id="rId9"/>
    <p:sldId id="483" r:id="rId10"/>
    <p:sldId id="486" r:id="rId11"/>
    <p:sldId id="487" r:id="rId12"/>
    <p:sldId id="488" r:id="rId13"/>
    <p:sldId id="304" r:id="rId14"/>
    <p:sldId id="489" r:id="rId15"/>
    <p:sldId id="492" r:id="rId16"/>
    <p:sldId id="493" r:id="rId17"/>
    <p:sldId id="494" r:id="rId18"/>
    <p:sldId id="463" r:id="rId19"/>
    <p:sldId id="311" r:id="rId20"/>
    <p:sldId id="496" r:id="rId21"/>
    <p:sldId id="497" r:id="rId22"/>
    <p:sldId id="508" r:id="rId23"/>
    <p:sldId id="499" r:id="rId24"/>
    <p:sldId id="502" r:id="rId25"/>
    <p:sldId id="503" r:id="rId26"/>
    <p:sldId id="324" r:id="rId27"/>
    <p:sldId id="505" r:id="rId28"/>
    <p:sldId id="514" r:id="rId29"/>
    <p:sldId id="1312" r:id="rId30"/>
    <p:sldId id="329" r:id="rId31"/>
    <p:sldId id="515" r:id="rId32"/>
    <p:sldId id="516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961" r:id="rId42"/>
    <p:sldId id="527" r:id="rId43"/>
    <p:sldId id="528" r:id="rId44"/>
    <p:sldId id="529" r:id="rId45"/>
    <p:sldId id="530" r:id="rId46"/>
    <p:sldId id="531" r:id="rId47"/>
    <p:sldId id="533" r:id="rId48"/>
    <p:sldId id="532" r:id="rId49"/>
    <p:sldId id="534" r:id="rId50"/>
    <p:sldId id="535" r:id="rId51"/>
    <p:sldId id="536" r:id="rId52"/>
    <p:sldId id="359" r:id="rId53"/>
    <p:sldId id="360" r:id="rId54"/>
    <p:sldId id="475" r:id="rId55"/>
    <p:sldId id="476" r:id="rId56"/>
    <p:sldId id="477" r:id="rId57"/>
    <p:sldId id="366" r:id="rId58"/>
    <p:sldId id="538" r:id="rId59"/>
    <p:sldId id="478" r:id="rId60"/>
    <p:sldId id="539" r:id="rId61"/>
    <p:sldId id="1219" r:id="rId62"/>
    <p:sldId id="1315" r:id="rId63"/>
    <p:sldId id="540" r:id="rId64"/>
    <p:sldId id="541" r:id="rId65"/>
    <p:sldId id="542" r:id="rId66"/>
    <p:sldId id="543" r:id="rId67"/>
    <p:sldId id="544" r:id="rId68"/>
    <p:sldId id="374" r:id="rId69"/>
    <p:sldId id="545" r:id="rId70"/>
    <p:sldId id="546" r:id="rId71"/>
    <p:sldId id="547" r:id="rId72"/>
    <p:sldId id="551" r:id="rId73"/>
    <p:sldId id="549" r:id="rId74"/>
    <p:sldId id="550" r:id="rId75"/>
    <p:sldId id="1316" r:id="rId76"/>
    <p:sldId id="382" r:id="rId77"/>
    <p:sldId id="552" r:id="rId78"/>
    <p:sldId id="553" r:id="rId79"/>
    <p:sldId id="554" r:id="rId80"/>
    <p:sldId id="555" r:id="rId81"/>
    <p:sldId id="556" r:id="rId82"/>
    <p:sldId id="558" r:id="rId83"/>
    <p:sldId id="560" r:id="rId84"/>
    <p:sldId id="561" r:id="rId85"/>
    <p:sldId id="562" r:id="rId86"/>
    <p:sldId id="563" r:id="rId87"/>
    <p:sldId id="396" r:id="rId88"/>
    <p:sldId id="564" r:id="rId89"/>
    <p:sldId id="565" r:id="rId90"/>
    <p:sldId id="566" r:id="rId91"/>
    <p:sldId id="567" r:id="rId92"/>
    <p:sldId id="568" r:id="rId93"/>
    <p:sldId id="569" r:id="rId94"/>
    <p:sldId id="571" r:id="rId95"/>
    <p:sldId id="570" r:id="rId96"/>
    <p:sldId id="572" r:id="rId97"/>
    <p:sldId id="573" r:id="rId98"/>
    <p:sldId id="574" r:id="rId99"/>
    <p:sldId id="1162" r:id="rId100"/>
    <p:sldId id="1317" r:id="rId101"/>
    <p:sldId id="408" r:id="rId102"/>
    <p:sldId id="575" r:id="rId103"/>
    <p:sldId id="576" r:id="rId104"/>
    <p:sldId id="577" r:id="rId105"/>
    <p:sldId id="579" r:id="rId106"/>
    <p:sldId id="580" r:id="rId107"/>
    <p:sldId id="581" r:id="rId108"/>
    <p:sldId id="582" r:id="rId109"/>
    <p:sldId id="583" r:id="rId110"/>
    <p:sldId id="419" r:id="rId111"/>
    <p:sldId id="585" r:id="rId112"/>
    <p:sldId id="586" r:id="rId113"/>
    <p:sldId id="591" r:id="rId114"/>
    <p:sldId id="588" r:id="rId115"/>
    <p:sldId id="589" r:id="rId116"/>
    <p:sldId id="590" r:id="rId117"/>
    <p:sldId id="593" r:id="rId118"/>
    <p:sldId id="596" r:id="rId119"/>
    <p:sldId id="597" r:id="rId120"/>
    <p:sldId id="598" r:id="rId121"/>
    <p:sldId id="599" r:id="rId122"/>
    <p:sldId id="600" r:id="rId123"/>
    <p:sldId id="601" r:id="rId124"/>
    <p:sldId id="602" r:id="rId125"/>
    <p:sldId id="606" r:id="rId126"/>
    <p:sldId id="605" r:id="rId127"/>
    <p:sldId id="607" r:id="rId128"/>
    <p:sldId id="608" r:id="rId129"/>
    <p:sldId id="610" r:id="rId130"/>
    <p:sldId id="613" r:id="rId131"/>
    <p:sldId id="615" r:id="rId132"/>
    <p:sldId id="616" r:id="rId133"/>
    <p:sldId id="618" r:id="rId134"/>
    <p:sldId id="619" r:id="rId135"/>
    <p:sldId id="620" r:id="rId136"/>
    <p:sldId id="621" r:id="rId137"/>
    <p:sldId id="623" r:id="rId138"/>
    <p:sldId id="625" r:id="rId139"/>
    <p:sldId id="624" r:id="rId140"/>
    <p:sldId id="627" r:id="rId141"/>
    <p:sldId id="628" r:id="rId142"/>
    <p:sldId id="630" r:id="rId143"/>
    <p:sldId id="631" r:id="rId144"/>
    <p:sldId id="632" r:id="rId145"/>
    <p:sldId id="633" r:id="rId146"/>
    <p:sldId id="634" r:id="rId147"/>
    <p:sldId id="1161" r:id="rId148"/>
    <p:sldId id="635" r:id="rId149"/>
    <p:sldId id="636" r:id="rId150"/>
    <p:sldId id="637" r:id="rId151"/>
    <p:sldId id="639" r:id="rId152"/>
    <p:sldId id="641" r:id="rId153"/>
    <p:sldId id="642" r:id="rId154"/>
    <p:sldId id="643" r:id="rId155"/>
    <p:sldId id="645" r:id="rId156"/>
    <p:sldId id="646" r:id="rId157"/>
  </p:sldIdLst>
  <p:sldSz cx="9144000" cy="5143500" type="screen16x9"/>
  <p:notesSz cx="6858000" cy="9144000"/>
  <p:embeddedFontLst>
    <p:embeddedFont>
      <p:font typeface="宋体" panose="02010600030101010101" pitchFamily="2" charset="-122"/>
      <p:regular r:id="rId159"/>
    </p:embeddedFont>
    <p:embeddedFont>
      <p:font typeface="微软雅黑" panose="020B0503020204020204" pitchFamily="34" charset="-122"/>
      <p:regular r:id="rId160"/>
      <p:bold r:id="rId161"/>
    </p:embeddedFont>
    <p:embeddedFont>
      <p:font typeface="Calibri" panose="020F0502020204030204" pitchFamily="34" charset="0"/>
      <p:regular r:id="rId162"/>
      <p:bold r:id="rId163"/>
      <p:italic r:id="rId164"/>
      <p:boldItalic r:id="rId165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8">
          <p15:clr>
            <a:srgbClr val="A4A3A4"/>
          </p15:clr>
        </p15:guide>
        <p15:guide id="2" pos="28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17375E"/>
    <a:srgbClr val="FFFF99"/>
    <a:srgbClr val="CC00CC"/>
    <a:srgbClr val="000066"/>
    <a:srgbClr val="CC6600"/>
    <a:srgbClr val="99FF33"/>
    <a:srgbClr val="66FF33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1497" autoAdjust="0"/>
  </p:normalViewPr>
  <p:slideViewPr>
    <p:cSldViewPr snapToGrid="0">
      <p:cViewPr varScale="1">
        <p:scale>
          <a:sx n="138" d="100"/>
          <a:sy n="138" d="100"/>
        </p:scale>
        <p:origin x="1584" y="168"/>
      </p:cViewPr>
      <p:guideLst>
        <p:guide orient="horz" pos="1778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font" Target="fonts/font1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2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3.fntdata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font" Target="fonts/font6.fntdata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font" Target="fonts/font7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#2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#1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#4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#3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94BBA-562D-4F8A-8EA1-F0DD8C0FE142}" type="doc">
      <dgm:prSet loTypeId="urn:microsoft.com/office/officeart/2005/8/layout/vList5" loCatId="list" qsTypeId="urn:microsoft.com/office/officeart/2005/8/quickstyle/simple1#4" qsCatId="simple" csTypeId="urn:microsoft.com/office/officeart/2005/8/colors/colorful5#2" csCatId="colorful" phldr="1"/>
      <dgm:spPr/>
      <dgm:t>
        <a:bodyPr/>
        <a:lstStyle/>
        <a:p>
          <a:endParaRPr lang="zh-CN" altLang="en-US"/>
        </a:p>
      </dgm:t>
    </dgm:pt>
    <dgm:pt modelId="{7CDF3C8E-3DA3-4205-8B08-51AAE2DFD477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应用和服务</a:t>
          </a:r>
        </a:p>
      </dgm:t>
    </dgm:pt>
    <dgm:pt modelId="{E7B806CA-7E9B-4992-937F-C6125327F8DF}" type="parTrans" cxnId="{00E4D1B0-83AC-4FA5-8F83-AFD18DCE943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C81328-4AA1-4EFD-AF3D-4C6632E40ED9}" type="sibTrans" cxnId="{00E4D1B0-83AC-4FA5-8F83-AFD18DCE943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1DE1B7-DF07-4DD5-A0B2-C4A32C7C190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游戏，视频，社交，电子邮件，购物，网店，</a:t>
          </a:r>
        </a:p>
      </dgm:t>
    </dgm:pt>
    <dgm:pt modelId="{E8365B7B-D7B6-46DA-93F2-FDA360E9CCD9}" type="parTrans" cxnId="{DEEE5967-AEB5-482E-8DCA-A7606141059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51A11-451E-4937-8507-E37833BF1584}" type="sibTrans" cxnId="{DEEE5967-AEB5-482E-8DCA-A7606141059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F2D79E-B77B-4801-9814-D0986614D669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工作原理</a:t>
          </a:r>
        </a:p>
      </dgm:t>
    </dgm:pt>
    <dgm:pt modelId="{8814CAC7-408B-431F-91F4-2E1970C6CD2D}" type="parTrans" cxnId="{39C0FB80-7424-4111-AA07-4A4DF2558C5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AA26BD-D3CD-4DAD-BCB9-33F2641ECC77}" type="sibTrans" cxnId="{39C0FB80-7424-4111-AA07-4A4DF2558C5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F05E0F-531B-4F36-BF27-1A9E3D95F0DC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互连结构，交换技术，</a:t>
          </a:r>
        </a:p>
      </dgm:t>
    </dgm:pt>
    <dgm:pt modelId="{FDDE4820-BFF2-48B4-90C6-7F081C19A177}" type="parTrans" cxnId="{0D78AA94-77C1-47AC-89CC-003F8E70C9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B1BB-2F14-4944-AC76-135C983A0060}" type="sibTrans" cxnId="{0D78AA94-77C1-47AC-89CC-003F8E70C9D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7011F1-FC13-4B35-970D-4933B3548D98}">
      <dgm:prSet phldrT="[文本]" custT="1"/>
      <dgm:spPr/>
      <dgm:t>
        <a:bodyPr/>
        <a:lstStyle/>
        <a:p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TCP/IP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体系结构与协议，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CF5806-C370-498E-9708-685A9D27A010}" type="parTrans" cxnId="{2FBB9C4A-7FE4-4B09-90BC-7F76EE0C06AA}">
      <dgm:prSet/>
      <dgm:spPr/>
      <dgm:t>
        <a:bodyPr/>
        <a:lstStyle/>
        <a:p>
          <a:endParaRPr lang="zh-CN" altLang="en-US"/>
        </a:p>
      </dgm:t>
    </dgm:pt>
    <dgm:pt modelId="{BF99E28F-22E5-4508-BE06-92304C714E8C}" type="sibTrans" cxnId="{2FBB9C4A-7FE4-4B09-90BC-7F76EE0C06AA}">
      <dgm:prSet/>
      <dgm:spPr/>
      <dgm:t>
        <a:bodyPr/>
        <a:lstStyle/>
        <a:p>
          <a:endParaRPr lang="zh-CN" altLang="en-US"/>
        </a:p>
      </dgm:t>
    </dgm:pt>
    <dgm:pt modelId="{75DD56ED-85A2-4B92-A4F6-D22B1E14918C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网银，无现金支付，数字钱包，数字货币，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2D1F57-8FF9-4D42-AB44-C84EBAB93A8B}" type="parTrans" cxnId="{798D9546-FC7B-4CE6-A446-2C1406B131B7}">
      <dgm:prSet/>
      <dgm:spPr/>
      <dgm:t>
        <a:bodyPr/>
        <a:lstStyle/>
        <a:p>
          <a:endParaRPr lang="zh-CN" altLang="en-US"/>
        </a:p>
      </dgm:t>
    </dgm:pt>
    <dgm:pt modelId="{6B90A6D3-23CD-4FAE-BBD2-83D19CE03B68}" type="sibTrans" cxnId="{798D9546-FC7B-4CE6-A446-2C1406B131B7}">
      <dgm:prSet/>
      <dgm:spPr/>
      <dgm:t>
        <a:bodyPr/>
        <a:lstStyle/>
        <a:p>
          <a:endParaRPr lang="zh-CN" altLang="en-US"/>
        </a:p>
      </dgm:t>
    </dgm:pt>
    <dgm:pt modelId="{0C796AA5-A0D9-4667-A9AC-D1A03A87BD07}" type="pres">
      <dgm:prSet presAssocID="{60F94BBA-562D-4F8A-8EA1-F0DD8C0FE142}" presName="Name0" presStyleCnt="0">
        <dgm:presLayoutVars>
          <dgm:dir/>
          <dgm:animLvl val="lvl"/>
          <dgm:resizeHandles val="exact"/>
        </dgm:presLayoutVars>
      </dgm:prSet>
      <dgm:spPr/>
    </dgm:pt>
    <dgm:pt modelId="{E9D145BA-D7C5-4918-95CD-7443B1876BAB}" type="pres">
      <dgm:prSet presAssocID="{7CDF3C8E-3DA3-4205-8B08-51AAE2DFD477}" presName="linNode" presStyleCnt="0"/>
      <dgm:spPr/>
    </dgm:pt>
    <dgm:pt modelId="{A8F7779F-E35A-4E50-A04D-CB1AA6356A21}" type="pres">
      <dgm:prSet presAssocID="{7CDF3C8E-3DA3-4205-8B08-51AAE2DFD477}" presName="parentText" presStyleLbl="node1" presStyleIdx="0" presStyleCnt="2" custScaleX="70882" custLinFactNeighborX="192">
        <dgm:presLayoutVars>
          <dgm:chMax val="1"/>
          <dgm:bulletEnabled val="1"/>
        </dgm:presLayoutVars>
      </dgm:prSet>
      <dgm:spPr/>
    </dgm:pt>
    <dgm:pt modelId="{C300B65F-B770-4533-9743-A8EABAF11F51}" type="pres">
      <dgm:prSet presAssocID="{7CDF3C8E-3DA3-4205-8B08-51AAE2DFD477}" presName="descendantText" presStyleLbl="alignAccFollowNode1" presStyleIdx="0" presStyleCnt="2">
        <dgm:presLayoutVars>
          <dgm:bulletEnabled val="1"/>
        </dgm:presLayoutVars>
      </dgm:prSet>
      <dgm:spPr/>
    </dgm:pt>
    <dgm:pt modelId="{9A842556-6E53-4044-98D2-8607331EB814}" type="pres">
      <dgm:prSet presAssocID="{C8C81328-4AA1-4EFD-AF3D-4C6632E40ED9}" presName="sp" presStyleCnt="0"/>
      <dgm:spPr/>
    </dgm:pt>
    <dgm:pt modelId="{553F6A7B-0613-44E0-B9FC-D72D4936C612}" type="pres">
      <dgm:prSet presAssocID="{7FF2D79E-B77B-4801-9814-D0986614D669}" presName="linNode" presStyleCnt="0"/>
      <dgm:spPr/>
    </dgm:pt>
    <dgm:pt modelId="{46CFA115-E89F-48DD-8ECE-95299141CF01}" type="pres">
      <dgm:prSet presAssocID="{7FF2D79E-B77B-4801-9814-D0986614D669}" presName="parentText" presStyleLbl="node1" presStyleIdx="1" presStyleCnt="2" custScaleX="70882">
        <dgm:presLayoutVars>
          <dgm:chMax val="1"/>
          <dgm:bulletEnabled val="1"/>
        </dgm:presLayoutVars>
      </dgm:prSet>
      <dgm:spPr/>
    </dgm:pt>
    <dgm:pt modelId="{6AEF0EF9-F4C4-41ED-9DA7-A897E4EBD001}" type="pres">
      <dgm:prSet presAssocID="{7FF2D79E-B77B-4801-9814-D0986614D66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5D9C72B-D927-4816-8C9D-A13863DC4A92}" type="presOf" srcId="{75DD56ED-85A2-4B92-A4F6-D22B1E14918C}" destId="{C300B65F-B770-4533-9743-A8EABAF11F51}" srcOrd="0" destOrd="1" presId="urn:microsoft.com/office/officeart/2005/8/layout/vList5"/>
    <dgm:cxn modelId="{798D9546-FC7B-4CE6-A446-2C1406B131B7}" srcId="{7CDF3C8E-3DA3-4205-8B08-51AAE2DFD477}" destId="{75DD56ED-85A2-4B92-A4F6-D22B1E14918C}" srcOrd="1" destOrd="0" parTransId="{7D2D1F57-8FF9-4D42-AB44-C84EBAB93A8B}" sibTransId="{6B90A6D3-23CD-4FAE-BBD2-83D19CE03B68}"/>
    <dgm:cxn modelId="{2FBB9C4A-7FE4-4B09-90BC-7F76EE0C06AA}" srcId="{7FF2D79E-B77B-4801-9814-D0986614D669}" destId="{DC7011F1-FC13-4B35-970D-4933B3548D98}" srcOrd="1" destOrd="0" parTransId="{D4CF5806-C370-498E-9708-685A9D27A010}" sibTransId="{BF99E28F-22E5-4508-BE06-92304C714E8C}"/>
    <dgm:cxn modelId="{D0083C5A-EB52-4DE3-BC4D-7C4D3C2107B1}" type="presOf" srcId="{60F94BBA-562D-4F8A-8EA1-F0DD8C0FE142}" destId="{0C796AA5-A0D9-4667-A9AC-D1A03A87BD07}" srcOrd="0" destOrd="0" presId="urn:microsoft.com/office/officeart/2005/8/layout/vList5"/>
    <dgm:cxn modelId="{9DA57E61-3BD1-42BD-960F-B3C49C7D719E}" type="presOf" srcId="{DC7011F1-FC13-4B35-970D-4933B3548D98}" destId="{6AEF0EF9-F4C4-41ED-9DA7-A897E4EBD001}" srcOrd="0" destOrd="1" presId="urn:microsoft.com/office/officeart/2005/8/layout/vList5"/>
    <dgm:cxn modelId="{00125765-718B-4BB5-B1F4-311EF5F1DB6E}" type="presOf" srcId="{7FF2D79E-B77B-4801-9814-D0986614D669}" destId="{46CFA115-E89F-48DD-8ECE-95299141CF01}" srcOrd="0" destOrd="0" presId="urn:microsoft.com/office/officeart/2005/8/layout/vList5"/>
    <dgm:cxn modelId="{DEEE5967-AEB5-482E-8DCA-A76061410593}" srcId="{7CDF3C8E-3DA3-4205-8B08-51AAE2DFD477}" destId="{9F1DE1B7-DF07-4DD5-A0B2-C4A32C7C190F}" srcOrd="0" destOrd="0" parTransId="{E8365B7B-D7B6-46DA-93F2-FDA360E9CCD9}" sibTransId="{1A751A11-451E-4937-8507-E37833BF1584}"/>
    <dgm:cxn modelId="{39C0FB80-7424-4111-AA07-4A4DF2558C59}" srcId="{60F94BBA-562D-4F8A-8EA1-F0DD8C0FE142}" destId="{7FF2D79E-B77B-4801-9814-D0986614D669}" srcOrd="1" destOrd="0" parTransId="{8814CAC7-408B-431F-91F4-2E1970C6CD2D}" sibTransId="{1AAA26BD-D3CD-4DAD-BCB9-33F2641ECC77}"/>
    <dgm:cxn modelId="{0D78AA94-77C1-47AC-89CC-003F8E70C9DF}" srcId="{7FF2D79E-B77B-4801-9814-D0986614D669}" destId="{6AF05E0F-531B-4F36-BF27-1A9E3D95F0DC}" srcOrd="0" destOrd="0" parTransId="{FDDE4820-BFF2-48B4-90C6-7F081C19A177}" sibTransId="{5A4CB1BB-2F14-4944-AC76-135C983A0060}"/>
    <dgm:cxn modelId="{E10571A7-1543-495E-A24E-8B39E9AB2538}" type="presOf" srcId="{7CDF3C8E-3DA3-4205-8B08-51AAE2DFD477}" destId="{A8F7779F-E35A-4E50-A04D-CB1AA6356A21}" srcOrd="0" destOrd="0" presId="urn:microsoft.com/office/officeart/2005/8/layout/vList5"/>
    <dgm:cxn modelId="{00E4D1B0-83AC-4FA5-8F83-AFD18DCE943B}" srcId="{60F94BBA-562D-4F8A-8EA1-F0DD8C0FE142}" destId="{7CDF3C8E-3DA3-4205-8B08-51AAE2DFD477}" srcOrd="0" destOrd="0" parTransId="{E7B806CA-7E9B-4992-937F-C6125327F8DF}" sibTransId="{C8C81328-4AA1-4EFD-AF3D-4C6632E40ED9}"/>
    <dgm:cxn modelId="{B579FAD3-45AF-48C6-849D-A913A5716ED9}" type="presOf" srcId="{9F1DE1B7-DF07-4DD5-A0B2-C4A32C7C190F}" destId="{C300B65F-B770-4533-9743-A8EABAF11F51}" srcOrd="0" destOrd="0" presId="urn:microsoft.com/office/officeart/2005/8/layout/vList5"/>
    <dgm:cxn modelId="{EF51EEE0-95B7-478A-A328-D952C8448513}" type="presOf" srcId="{6AF05E0F-531B-4F36-BF27-1A9E3D95F0DC}" destId="{6AEF0EF9-F4C4-41ED-9DA7-A897E4EBD001}" srcOrd="0" destOrd="0" presId="urn:microsoft.com/office/officeart/2005/8/layout/vList5"/>
    <dgm:cxn modelId="{CAD040AB-E9B7-44BC-8260-01316C50B272}" type="presParOf" srcId="{0C796AA5-A0D9-4667-A9AC-D1A03A87BD07}" destId="{E9D145BA-D7C5-4918-95CD-7443B1876BAB}" srcOrd="0" destOrd="0" presId="urn:microsoft.com/office/officeart/2005/8/layout/vList5"/>
    <dgm:cxn modelId="{2A50B62C-DE4D-4CB3-BFAF-9334E49C5884}" type="presParOf" srcId="{E9D145BA-D7C5-4918-95CD-7443B1876BAB}" destId="{A8F7779F-E35A-4E50-A04D-CB1AA6356A21}" srcOrd="0" destOrd="0" presId="urn:microsoft.com/office/officeart/2005/8/layout/vList5"/>
    <dgm:cxn modelId="{8AB2F294-C286-4BA6-AD8C-A5E68712F3E1}" type="presParOf" srcId="{E9D145BA-D7C5-4918-95CD-7443B1876BAB}" destId="{C300B65F-B770-4533-9743-A8EABAF11F51}" srcOrd="1" destOrd="0" presId="urn:microsoft.com/office/officeart/2005/8/layout/vList5"/>
    <dgm:cxn modelId="{1DC914F0-34D1-41EE-A12A-8ACE3C44F6C4}" type="presParOf" srcId="{0C796AA5-A0D9-4667-A9AC-D1A03A87BD07}" destId="{9A842556-6E53-4044-98D2-8607331EB814}" srcOrd="1" destOrd="0" presId="urn:microsoft.com/office/officeart/2005/8/layout/vList5"/>
    <dgm:cxn modelId="{8F98B287-9974-459A-B8FD-49E5F8A64A54}" type="presParOf" srcId="{0C796AA5-A0D9-4667-A9AC-D1A03A87BD07}" destId="{553F6A7B-0613-44E0-B9FC-D72D4936C612}" srcOrd="2" destOrd="0" presId="urn:microsoft.com/office/officeart/2005/8/layout/vList5"/>
    <dgm:cxn modelId="{2E6EC0C8-09E3-448A-8254-CC1AF95CA72D}" type="presParOf" srcId="{553F6A7B-0613-44E0-B9FC-D72D4936C612}" destId="{46CFA115-E89F-48DD-8ECE-95299141CF01}" srcOrd="0" destOrd="0" presId="urn:microsoft.com/office/officeart/2005/8/layout/vList5"/>
    <dgm:cxn modelId="{81D5F99B-F1AC-4CB2-B644-1FA1FF856FFA}" type="presParOf" srcId="{553F6A7B-0613-44E0-B9FC-D72D4936C612}" destId="{6AEF0EF9-F4C4-41ED-9DA7-A897E4EBD0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5FF3CF-44DC-43E7-AC27-8E824204EC36}" type="doc">
      <dgm:prSet loTypeId="urn:microsoft.com/office/officeart/2008/layout/AlternatingHexagons" loCatId="list" qsTypeId="urn:microsoft.com/office/officeart/2005/8/quickstyle/simple1#8" qsCatId="simple" csTypeId="urn:microsoft.com/office/officeart/2005/8/colors/colorful1#6" csCatId="colorful" phldr="1"/>
      <dgm:spPr/>
      <dgm:t>
        <a:bodyPr/>
        <a:lstStyle/>
        <a:p>
          <a:endParaRPr lang="zh-CN" altLang="en-US"/>
        </a:p>
      </dgm:t>
    </dgm:pt>
    <dgm:pt modelId="{05D41365-1355-4DAD-B4F1-FB33A078461A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费用</a:t>
          </a:r>
        </a:p>
      </dgm:t>
    </dgm:pt>
    <dgm:pt modelId="{BED6549C-B35E-4354-84E8-A7AE58E7EC07}" type="parTrans" cxnId="{56CC0E7C-D98A-4C46-81A3-3B1F60601F38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027A28-57B2-4775-8438-4AAECBE023C8}" type="sibTrans" cxnId="{56CC0E7C-D98A-4C46-81A3-3B1F60601F38}">
      <dgm:prSet custT="1"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73A921-6651-451D-81E9-F0ACC1536AAC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标准化</a:t>
          </a:r>
        </a:p>
      </dgm:t>
    </dgm:pt>
    <dgm:pt modelId="{DF4FD089-4E3D-4F03-9D3C-F28F49D8F119}" type="parTrans" cxnId="{FDAAE633-85C8-42F8-B4AA-4B51C3A57B3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9184D2-A650-4378-9B66-79745068F954}" type="sibTrans" cxnId="{FDAAE633-85C8-42F8-B4AA-4B51C3A57B3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9F25F-9525-43C5-955C-BB6FEFFBA60E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gm:t>
    </dgm:pt>
    <dgm:pt modelId="{92F37460-E89E-4259-A2EF-B2A638C38A45}" type="parTrans" cxnId="{12D5EFDF-084C-4857-A4BE-12B60B2E2A98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C2D13-B647-4CF6-B1F7-03AB183A1123}" type="sibTrans" cxnId="{12D5EFDF-084C-4857-A4BE-12B60B2E2A98}">
      <dgm:prSet custT="1"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4611C-A3C3-451C-AE74-8846F1901302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可靠性</a:t>
          </a:r>
        </a:p>
      </dgm:t>
    </dgm:pt>
    <dgm:pt modelId="{68F328E8-C43C-478E-B670-0B24656D9E35}" type="parTrans" cxnId="{BF7B8AEA-CFF9-4BFA-A92B-C9AA4345FE48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561528-8DA9-408B-83C6-171ECD06B86B}" type="sibTrans" cxnId="{BF7B8AEA-CFF9-4BFA-A92B-C9AA4345FE48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0893AA-1044-4C1A-AFE8-154BD0AD6229}">
      <dgm:prSet phldrT="[文本]" custT="1"/>
      <dgm:spPr/>
      <dgm:t>
        <a:bodyPr/>
        <a:lstStyle/>
        <a:p>
          <a:r>
            <a:rPr lang="zh-CN" altLang="en-US" sz="15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管理和维护</a:t>
          </a:r>
        </a:p>
      </dgm:t>
    </dgm:pt>
    <dgm:pt modelId="{5D5965E2-EEFF-40D7-B453-CDF2231F9E32}" type="parTrans" cxnId="{5DC1683A-A3BA-477F-922D-A91C5AAC3E8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1A90B-D747-4792-8CF8-D1D86F0C6D30}" type="sibTrans" cxnId="{5DC1683A-A3BA-477F-922D-A91C5AAC3E85}">
      <dgm:prSet custT="1"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15517-2817-485B-84FB-EEB772F05388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可扩展性和可升级性</a:t>
          </a:r>
        </a:p>
      </dgm:t>
    </dgm:pt>
    <dgm:pt modelId="{9389711E-63B1-48BC-8B0D-E77AD36B0F70}" type="parTrans" cxnId="{C8E4366A-7323-4BAE-BF0B-D491A4B1C63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057A99-57DA-4C5E-AFDE-4E731CDF706D}" type="sibTrans" cxnId="{C8E4366A-7323-4BAE-BF0B-D491A4B1C63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4216E9-137E-4B54-AB85-D985D58783B6}" type="pres">
      <dgm:prSet presAssocID="{135FF3CF-44DC-43E7-AC27-8E824204EC36}" presName="Name0" presStyleCnt="0">
        <dgm:presLayoutVars>
          <dgm:chMax/>
          <dgm:chPref/>
          <dgm:dir/>
          <dgm:animLvl val="lvl"/>
        </dgm:presLayoutVars>
      </dgm:prSet>
      <dgm:spPr/>
    </dgm:pt>
    <dgm:pt modelId="{6E6AB5B1-8C45-4545-BA69-7F63DEE5163B}" type="pres">
      <dgm:prSet presAssocID="{05D41365-1355-4DAD-B4F1-FB33A078461A}" presName="composite" presStyleCnt="0"/>
      <dgm:spPr/>
    </dgm:pt>
    <dgm:pt modelId="{737B4ED7-5247-4B99-B038-972624275F7F}" type="pres">
      <dgm:prSet presAssocID="{05D41365-1355-4DAD-B4F1-FB33A078461A}" presName="Parent1" presStyleLbl="node1" presStyleIdx="0" presStyleCnt="6" custLinFactNeighborY="0">
        <dgm:presLayoutVars>
          <dgm:chMax val="1"/>
          <dgm:chPref val="1"/>
          <dgm:bulletEnabled val="1"/>
        </dgm:presLayoutVars>
      </dgm:prSet>
      <dgm:spPr/>
    </dgm:pt>
    <dgm:pt modelId="{0EC6F23C-19FA-4BBB-96C2-30D954DFEC45}" type="pres">
      <dgm:prSet presAssocID="{05D41365-1355-4DAD-B4F1-FB33A078461A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72809E6-925A-4033-A3E6-30F40589AE8C}" type="pres">
      <dgm:prSet presAssocID="{05D41365-1355-4DAD-B4F1-FB33A078461A}" presName="BalanceSpacing" presStyleCnt="0"/>
      <dgm:spPr/>
    </dgm:pt>
    <dgm:pt modelId="{8A426D04-7387-4BF5-B7A9-CE9CF71A10A4}" type="pres">
      <dgm:prSet presAssocID="{05D41365-1355-4DAD-B4F1-FB33A078461A}" presName="BalanceSpacing1" presStyleCnt="0"/>
      <dgm:spPr/>
    </dgm:pt>
    <dgm:pt modelId="{538930E3-AFBB-40A2-9199-81FC54A0A713}" type="pres">
      <dgm:prSet presAssocID="{5C027A28-57B2-4775-8438-4AAECBE023C8}" presName="Accent1Text" presStyleLbl="node1" presStyleIdx="1" presStyleCnt="6"/>
      <dgm:spPr/>
    </dgm:pt>
    <dgm:pt modelId="{770EB172-9189-4CB8-B1B4-B4830FDDB2B7}" type="pres">
      <dgm:prSet presAssocID="{5C027A28-57B2-4775-8438-4AAECBE023C8}" presName="spaceBetweenRectangles" presStyleCnt="0"/>
      <dgm:spPr/>
    </dgm:pt>
    <dgm:pt modelId="{B8000619-585E-43B1-97D0-9E973B5CFF02}" type="pres">
      <dgm:prSet presAssocID="{D199F25F-9525-43C5-955C-BB6FEFFBA60E}" presName="composite" presStyleCnt="0"/>
      <dgm:spPr/>
    </dgm:pt>
    <dgm:pt modelId="{189B3354-A08F-46B4-AA51-80167B86E07E}" type="pres">
      <dgm:prSet presAssocID="{D199F25F-9525-43C5-955C-BB6FEFFBA6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0C810D8-43FD-41C8-A342-08B348498E1F}" type="pres">
      <dgm:prSet presAssocID="{D199F25F-9525-43C5-955C-BB6FEFFBA6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DAB6A08-FDE4-4250-B857-22C6F4C875CD}" type="pres">
      <dgm:prSet presAssocID="{D199F25F-9525-43C5-955C-BB6FEFFBA60E}" presName="BalanceSpacing" presStyleCnt="0"/>
      <dgm:spPr/>
    </dgm:pt>
    <dgm:pt modelId="{456BFF4D-8D17-4008-8FD8-97C1E973905D}" type="pres">
      <dgm:prSet presAssocID="{D199F25F-9525-43C5-955C-BB6FEFFBA60E}" presName="BalanceSpacing1" presStyleCnt="0"/>
      <dgm:spPr/>
    </dgm:pt>
    <dgm:pt modelId="{2E871E28-410D-4C73-B809-46EEEE1B5408}" type="pres">
      <dgm:prSet presAssocID="{2E4C2D13-B647-4CF6-B1F7-03AB183A1123}" presName="Accent1Text" presStyleLbl="node1" presStyleIdx="3" presStyleCnt="6"/>
      <dgm:spPr/>
    </dgm:pt>
    <dgm:pt modelId="{32342D5D-D85B-4C93-8081-CE9B08BF8EF3}" type="pres">
      <dgm:prSet presAssocID="{2E4C2D13-B647-4CF6-B1F7-03AB183A1123}" presName="spaceBetweenRectangles" presStyleCnt="0"/>
      <dgm:spPr/>
    </dgm:pt>
    <dgm:pt modelId="{0250A542-5660-4811-BA9A-A026384EC288}" type="pres">
      <dgm:prSet presAssocID="{C40893AA-1044-4C1A-AFE8-154BD0AD6229}" presName="composite" presStyleCnt="0"/>
      <dgm:spPr/>
    </dgm:pt>
    <dgm:pt modelId="{6CCD66D6-E3E3-4758-A25B-E5A97FDFEEA0}" type="pres">
      <dgm:prSet presAssocID="{C40893AA-1044-4C1A-AFE8-154BD0AD622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ED7348-6155-4B72-B2AA-9F71065BC8B5}" type="pres">
      <dgm:prSet presAssocID="{C40893AA-1044-4C1A-AFE8-154BD0AD622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C3E9DE1-CF2D-48B8-B1BE-CF5807B39F22}" type="pres">
      <dgm:prSet presAssocID="{C40893AA-1044-4C1A-AFE8-154BD0AD6229}" presName="BalanceSpacing" presStyleCnt="0"/>
      <dgm:spPr/>
    </dgm:pt>
    <dgm:pt modelId="{248FEED7-91A8-4070-8E60-258F9D3AF8A1}" type="pres">
      <dgm:prSet presAssocID="{C40893AA-1044-4C1A-AFE8-154BD0AD6229}" presName="BalanceSpacing1" presStyleCnt="0"/>
      <dgm:spPr/>
    </dgm:pt>
    <dgm:pt modelId="{F96182DC-DEA1-4092-96CB-670F76C0F2C9}" type="pres">
      <dgm:prSet presAssocID="{0EE1A90B-D747-4792-8CF8-D1D86F0C6D30}" presName="Accent1Text" presStyleLbl="node1" presStyleIdx="5" presStyleCnt="6"/>
      <dgm:spPr/>
    </dgm:pt>
  </dgm:ptLst>
  <dgm:cxnLst>
    <dgm:cxn modelId="{BA2E6409-3E4A-424E-BB60-F086F21B6F67}" type="presOf" srcId="{3EC4611C-A3C3-451C-AE74-8846F1901302}" destId="{30C810D8-43FD-41C8-A342-08B348498E1F}" srcOrd="0" destOrd="0" presId="urn:microsoft.com/office/officeart/2008/layout/AlternatingHexagons"/>
    <dgm:cxn modelId="{7BC92210-9AB6-43C0-90C4-DF11243359CB}" type="presOf" srcId="{135FF3CF-44DC-43E7-AC27-8E824204EC36}" destId="{044216E9-137E-4B54-AB85-D985D58783B6}" srcOrd="0" destOrd="0" presId="urn:microsoft.com/office/officeart/2008/layout/AlternatingHexagons"/>
    <dgm:cxn modelId="{830EAB10-70C3-4576-ACC1-3D0E7A058F4E}" type="presOf" srcId="{5C027A28-57B2-4775-8438-4AAECBE023C8}" destId="{538930E3-AFBB-40A2-9199-81FC54A0A713}" srcOrd="0" destOrd="0" presId="urn:microsoft.com/office/officeart/2008/layout/AlternatingHexagons"/>
    <dgm:cxn modelId="{FDAAE633-85C8-42F8-B4AA-4B51C3A57B39}" srcId="{05D41365-1355-4DAD-B4F1-FB33A078461A}" destId="{E173A921-6651-451D-81E9-F0ACC1536AAC}" srcOrd="0" destOrd="0" parTransId="{DF4FD089-4E3D-4F03-9D3C-F28F49D8F119}" sibTransId="{739184D2-A650-4378-9B66-79745068F954}"/>
    <dgm:cxn modelId="{5DC1683A-A3BA-477F-922D-A91C5AAC3E85}" srcId="{135FF3CF-44DC-43E7-AC27-8E824204EC36}" destId="{C40893AA-1044-4C1A-AFE8-154BD0AD6229}" srcOrd="2" destOrd="0" parTransId="{5D5965E2-EEFF-40D7-B453-CDF2231F9E32}" sibTransId="{0EE1A90B-D747-4792-8CF8-D1D86F0C6D30}"/>
    <dgm:cxn modelId="{5857F84F-9800-49D5-B361-DA81A0D7F1EB}" type="presOf" srcId="{2E4C2D13-B647-4CF6-B1F7-03AB183A1123}" destId="{2E871E28-410D-4C73-B809-46EEEE1B5408}" srcOrd="0" destOrd="0" presId="urn:microsoft.com/office/officeart/2008/layout/AlternatingHexagons"/>
    <dgm:cxn modelId="{C8E4366A-7323-4BAE-BF0B-D491A4B1C631}" srcId="{C40893AA-1044-4C1A-AFE8-154BD0AD6229}" destId="{32415517-2817-485B-84FB-EEB772F05388}" srcOrd="0" destOrd="0" parTransId="{9389711E-63B1-48BC-8B0D-E77AD36B0F70}" sibTransId="{8B057A99-57DA-4C5E-AFDE-4E731CDF706D}"/>
    <dgm:cxn modelId="{AA881378-41E8-4992-84F9-8EF56DC92BDF}" type="presOf" srcId="{0EE1A90B-D747-4792-8CF8-D1D86F0C6D30}" destId="{F96182DC-DEA1-4092-96CB-670F76C0F2C9}" srcOrd="0" destOrd="0" presId="urn:microsoft.com/office/officeart/2008/layout/AlternatingHexagons"/>
    <dgm:cxn modelId="{56CC0E7C-D98A-4C46-81A3-3B1F60601F38}" srcId="{135FF3CF-44DC-43E7-AC27-8E824204EC36}" destId="{05D41365-1355-4DAD-B4F1-FB33A078461A}" srcOrd="0" destOrd="0" parTransId="{BED6549C-B35E-4354-84E8-A7AE58E7EC07}" sibTransId="{5C027A28-57B2-4775-8438-4AAECBE023C8}"/>
    <dgm:cxn modelId="{7B427E83-BD3E-48A8-951F-C804AF59934D}" type="presOf" srcId="{32415517-2817-485B-84FB-EEB772F05388}" destId="{95ED7348-6155-4B72-B2AA-9F71065BC8B5}" srcOrd="0" destOrd="0" presId="urn:microsoft.com/office/officeart/2008/layout/AlternatingHexagons"/>
    <dgm:cxn modelId="{0A1EC099-5441-4FCA-9F43-CE9422B12AA5}" type="presOf" srcId="{C40893AA-1044-4C1A-AFE8-154BD0AD6229}" destId="{6CCD66D6-E3E3-4758-A25B-E5A97FDFEEA0}" srcOrd="0" destOrd="0" presId="urn:microsoft.com/office/officeart/2008/layout/AlternatingHexagons"/>
    <dgm:cxn modelId="{52D28FAE-D183-4D72-9F19-1814CFCBB661}" type="presOf" srcId="{05D41365-1355-4DAD-B4F1-FB33A078461A}" destId="{737B4ED7-5247-4B99-B038-972624275F7F}" srcOrd="0" destOrd="0" presId="urn:microsoft.com/office/officeart/2008/layout/AlternatingHexagons"/>
    <dgm:cxn modelId="{245089B8-B9F0-4AC2-A60C-31B22EF355B6}" type="presOf" srcId="{D199F25F-9525-43C5-955C-BB6FEFFBA60E}" destId="{189B3354-A08F-46B4-AA51-80167B86E07E}" srcOrd="0" destOrd="0" presId="urn:microsoft.com/office/officeart/2008/layout/AlternatingHexagons"/>
    <dgm:cxn modelId="{12D5EFDF-084C-4857-A4BE-12B60B2E2A98}" srcId="{135FF3CF-44DC-43E7-AC27-8E824204EC36}" destId="{D199F25F-9525-43C5-955C-BB6FEFFBA60E}" srcOrd="1" destOrd="0" parTransId="{92F37460-E89E-4259-A2EF-B2A638C38A45}" sibTransId="{2E4C2D13-B647-4CF6-B1F7-03AB183A1123}"/>
    <dgm:cxn modelId="{BF7B8AEA-CFF9-4BFA-A92B-C9AA4345FE48}" srcId="{D199F25F-9525-43C5-955C-BB6FEFFBA60E}" destId="{3EC4611C-A3C3-451C-AE74-8846F1901302}" srcOrd="0" destOrd="0" parTransId="{68F328E8-C43C-478E-B670-0B24656D9E35}" sibTransId="{2E561528-8DA9-408B-83C6-171ECD06B86B}"/>
    <dgm:cxn modelId="{9CC835F5-C067-446B-80F3-D2FFA3E86768}" type="presOf" srcId="{E173A921-6651-451D-81E9-F0ACC1536AAC}" destId="{0EC6F23C-19FA-4BBB-96C2-30D954DFEC45}" srcOrd="0" destOrd="0" presId="urn:microsoft.com/office/officeart/2008/layout/AlternatingHexagons"/>
    <dgm:cxn modelId="{405F724F-32CA-4298-9526-DD1D7E219A96}" type="presParOf" srcId="{044216E9-137E-4B54-AB85-D985D58783B6}" destId="{6E6AB5B1-8C45-4545-BA69-7F63DEE5163B}" srcOrd="0" destOrd="0" presId="urn:microsoft.com/office/officeart/2008/layout/AlternatingHexagons"/>
    <dgm:cxn modelId="{213C1377-06D4-43BD-BF89-8F1DF1831F51}" type="presParOf" srcId="{6E6AB5B1-8C45-4545-BA69-7F63DEE5163B}" destId="{737B4ED7-5247-4B99-B038-972624275F7F}" srcOrd="0" destOrd="0" presId="urn:microsoft.com/office/officeart/2008/layout/AlternatingHexagons"/>
    <dgm:cxn modelId="{15885657-0B50-4B83-B32C-792A662D4265}" type="presParOf" srcId="{6E6AB5B1-8C45-4545-BA69-7F63DEE5163B}" destId="{0EC6F23C-19FA-4BBB-96C2-30D954DFEC45}" srcOrd="1" destOrd="0" presId="urn:microsoft.com/office/officeart/2008/layout/AlternatingHexagons"/>
    <dgm:cxn modelId="{C4E93D95-384E-4FCB-ADE1-AA29CB88139A}" type="presParOf" srcId="{6E6AB5B1-8C45-4545-BA69-7F63DEE5163B}" destId="{E72809E6-925A-4033-A3E6-30F40589AE8C}" srcOrd="2" destOrd="0" presId="urn:microsoft.com/office/officeart/2008/layout/AlternatingHexagons"/>
    <dgm:cxn modelId="{5C06105E-7261-4842-B8C3-5736A79AE428}" type="presParOf" srcId="{6E6AB5B1-8C45-4545-BA69-7F63DEE5163B}" destId="{8A426D04-7387-4BF5-B7A9-CE9CF71A10A4}" srcOrd="3" destOrd="0" presId="urn:microsoft.com/office/officeart/2008/layout/AlternatingHexagons"/>
    <dgm:cxn modelId="{C163A788-818C-460E-AE0E-C5DDA82442B5}" type="presParOf" srcId="{6E6AB5B1-8C45-4545-BA69-7F63DEE5163B}" destId="{538930E3-AFBB-40A2-9199-81FC54A0A713}" srcOrd="4" destOrd="0" presId="urn:microsoft.com/office/officeart/2008/layout/AlternatingHexagons"/>
    <dgm:cxn modelId="{FF4F9A51-FEE2-4642-BED2-DFAB7C4B4B30}" type="presParOf" srcId="{044216E9-137E-4B54-AB85-D985D58783B6}" destId="{770EB172-9189-4CB8-B1B4-B4830FDDB2B7}" srcOrd="1" destOrd="0" presId="urn:microsoft.com/office/officeart/2008/layout/AlternatingHexagons"/>
    <dgm:cxn modelId="{FD37A0EE-184F-4AA5-BE31-360AA961BD44}" type="presParOf" srcId="{044216E9-137E-4B54-AB85-D985D58783B6}" destId="{B8000619-585E-43B1-97D0-9E973B5CFF02}" srcOrd="2" destOrd="0" presId="urn:microsoft.com/office/officeart/2008/layout/AlternatingHexagons"/>
    <dgm:cxn modelId="{8FB49210-30B0-44F7-8E62-18871ADA0358}" type="presParOf" srcId="{B8000619-585E-43B1-97D0-9E973B5CFF02}" destId="{189B3354-A08F-46B4-AA51-80167B86E07E}" srcOrd="0" destOrd="0" presId="urn:microsoft.com/office/officeart/2008/layout/AlternatingHexagons"/>
    <dgm:cxn modelId="{F06CFED1-BDEE-4FE7-9629-E768AD01C060}" type="presParOf" srcId="{B8000619-585E-43B1-97D0-9E973B5CFF02}" destId="{30C810D8-43FD-41C8-A342-08B348498E1F}" srcOrd="1" destOrd="0" presId="urn:microsoft.com/office/officeart/2008/layout/AlternatingHexagons"/>
    <dgm:cxn modelId="{9D25BD80-F455-41AA-B3D4-16AE6FDD1ABC}" type="presParOf" srcId="{B8000619-585E-43B1-97D0-9E973B5CFF02}" destId="{DDAB6A08-FDE4-4250-B857-22C6F4C875CD}" srcOrd="2" destOrd="0" presId="urn:microsoft.com/office/officeart/2008/layout/AlternatingHexagons"/>
    <dgm:cxn modelId="{179D948A-D2D9-401B-AADD-A5422238354E}" type="presParOf" srcId="{B8000619-585E-43B1-97D0-9E973B5CFF02}" destId="{456BFF4D-8D17-4008-8FD8-97C1E973905D}" srcOrd="3" destOrd="0" presId="urn:microsoft.com/office/officeart/2008/layout/AlternatingHexagons"/>
    <dgm:cxn modelId="{24084E30-3C73-493C-81DF-EE623005A631}" type="presParOf" srcId="{B8000619-585E-43B1-97D0-9E973B5CFF02}" destId="{2E871E28-410D-4C73-B809-46EEEE1B5408}" srcOrd="4" destOrd="0" presId="urn:microsoft.com/office/officeart/2008/layout/AlternatingHexagons"/>
    <dgm:cxn modelId="{CD055EE5-C6AF-4919-997E-491C8B4B095B}" type="presParOf" srcId="{044216E9-137E-4B54-AB85-D985D58783B6}" destId="{32342D5D-D85B-4C93-8081-CE9B08BF8EF3}" srcOrd="3" destOrd="0" presId="urn:microsoft.com/office/officeart/2008/layout/AlternatingHexagons"/>
    <dgm:cxn modelId="{AB40E92D-2651-45AD-B522-301008D5FF55}" type="presParOf" srcId="{044216E9-137E-4B54-AB85-D985D58783B6}" destId="{0250A542-5660-4811-BA9A-A026384EC288}" srcOrd="4" destOrd="0" presId="urn:microsoft.com/office/officeart/2008/layout/AlternatingHexagons"/>
    <dgm:cxn modelId="{90B33D6A-B174-4FFF-ADD4-E32E6A41D685}" type="presParOf" srcId="{0250A542-5660-4811-BA9A-A026384EC288}" destId="{6CCD66D6-E3E3-4758-A25B-E5A97FDFEEA0}" srcOrd="0" destOrd="0" presId="urn:microsoft.com/office/officeart/2008/layout/AlternatingHexagons"/>
    <dgm:cxn modelId="{2DA2593B-F079-4D80-8521-40BDF08CF9D4}" type="presParOf" srcId="{0250A542-5660-4811-BA9A-A026384EC288}" destId="{95ED7348-6155-4B72-B2AA-9F71065BC8B5}" srcOrd="1" destOrd="0" presId="urn:microsoft.com/office/officeart/2008/layout/AlternatingHexagons"/>
    <dgm:cxn modelId="{2FDB2E88-C2EE-4B59-AE9B-8DFF0BDBF607}" type="presParOf" srcId="{0250A542-5660-4811-BA9A-A026384EC288}" destId="{5C3E9DE1-CF2D-48B8-B1BE-CF5807B39F22}" srcOrd="2" destOrd="0" presId="urn:microsoft.com/office/officeart/2008/layout/AlternatingHexagons"/>
    <dgm:cxn modelId="{90BA8F63-9159-4A17-8FD9-840351D6AB4C}" type="presParOf" srcId="{0250A542-5660-4811-BA9A-A026384EC288}" destId="{248FEED7-91A8-4070-8E60-258F9D3AF8A1}" srcOrd="3" destOrd="0" presId="urn:microsoft.com/office/officeart/2008/layout/AlternatingHexagons"/>
    <dgm:cxn modelId="{9B33B9C9-B3D3-4C87-BFAB-1BDB62C83F0F}" type="presParOf" srcId="{0250A542-5660-4811-BA9A-A026384EC288}" destId="{F96182DC-DEA1-4092-96CB-670F76C0F2C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D71CD6F-E65B-4CC0-8EAA-DB821D24E722}" type="doc">
      <dgm:prSet loTypeId="urn:microsoft.com/office/officeart/2005/8/layout/vList2#1" loCatId="list" qsTypeId="urn:microsoft.com/office/officeart/2005/8/quickstyle/simple3#2" qsCatId="simple" csTypeId="urn:microsoft.com/office/officeart/2005/8/colors/colorful4#1" csCatId="colorful" phldr="1"/>
      <dgm:spPr/>
      <dgm:t>
        <a:bodyPr/>
        <a:lstStyle/>
        <a:p>
          <a:endParaRPr lang="zh-CN" altLang="en-US"/>
        </a:p>
      </dgm:t>
    </dgm:pt>
    <dgm:pt modelId="{EFCA2B14-9468-4F2F-84A6-5C119482CD4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法律上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的 </a:t>
          </a:r>
          <a:r>
            <a:rPr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(de jure) 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国际标准 </a:t>
          </a:r>
          <a:r>
            <a:rPr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OSI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8B7B80-E684-4487-8667-BCC0A5171417}" type="parTrans" cxnId="{CFBA0185-AA35-4A83-8EC5-B3D734057DD7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56D47E-79F4-44F1-9DC8-F8FF9A3DB365}" type="sibTrans" cxnId="{CFBA0185-AA35-4A83-8EC5-B3D734057DD7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438D5-AF60-4FC2-B7B1-1FAFE6F029F4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但并没有得到市场的认可。</a:t>
          </a:r>
        </a:p>
      </dgm:t>
    </dgm:pt>
    <dgm:pt modelId="{E2043F32-4A49-416A-8197-C2B2393B2255}" type="parTrans" cxnId="{6516C4FB-655D-410B-8A14-AE96B7843DF9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028441-B185-4303-8082-46E98E8EBA28}" type="sibTrans" cxnId="{6516C4FB-655D-410B-8A14-AE96B7843DF9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6DFCC-564B-42E1-8E43-BFE75079EEDF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事实上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的 </a:t>
          </a:r>
          <a:r>
            <a:rPr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(de facto) 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国际标准 </a:t>
          </a:r>
          <a:r>
            <a:rPr lang="en-US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TCP/IP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601F7A-8E86-4A9E-9EF8-CC003C5EF85D}" type="parTrans" cxnId="{919836CF-AD8C-4F1D-9097-878CC039DCD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297112-55F6-448E-AECB-EFD048EDDB28}" type="sibTrans" cxnId="{919836CF-AD8C-4F1D-9097-878CC039DCD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C66CB7-D7AD-41A6-98DD-74D4F514E2BD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获得了最广泛的应用。</a:t>
          </a:r>
        </a:p>
      </dgm:t>
    </dgm:pt>
    <dgm:pt modelId="{85BE533B-2396-46D9-AFFB-686B13690F8B}" type="parTrans" cxnId="{9F15D117-44F8-443D-B98C-DB2AD70F0C45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DE6DB6-6A4C-41DA-8F55-0D1076B0DD18}" type="sibTrans" cxnId="{9F15D117-44F8-443D-B98C-DB2AD70F0C45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B905C2-E6DF-4B75-9416-AF7446358B35}" type="pres">
      <dgm:prSet presAssocID="{1D71CD6F-E65B-4CC0-8EAA-DB821D24E722}" presName="linear" presStyleCnt="0">
        <dgm:presLayoutVars>
          <dgm:animLvl val="lvl"/>
          <dgm:resizeHandles val="exact"/>
        </dgm:presLayoutVars>
      </dgm:prSet>
      <dgm:spPr/>
    </dgm:pt>
    <dgm:pt modelId="{41591867-A15A-4C01-989E-2D8E71AD280E}" type="pres">
      <dgm:prSet presAssocID="{EFCA2B14-9468-4F2F-84A6-5C119482CD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B64F91-1AC8-4F08-AB65-6A4FEE705282}" type="pres">
      <dgm:prSet presAssocID="{EFCA2B14-9468-4F2F-84A6-5C119482CD49}" presName="childText" presStyleLbl="revTx" presStyleIdx="0" presStyleCnt="2">
        <dgm:presLayoutVars>
          <dgm:bulletEnabled val="1"/>
        </dgm:presLayoutVars>
      </dgm:prSet>
      <dgm:spPr/>
    </dgm:pt>
    <dgm:pt modelId="{533E5313-0390-4A3E-9304-2F63C7C13FAF}" type="pres">
      <dgm:prSet presAssocID="{0986DFCC-564B-42E1-8E43-BFE75079EE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FB4936-BF1D-4807-8D25-E8B1D64E8CFA}" type="pres">
      <dgm:prSet presAssocID="{0986DFCC-564B-42E1-8E43-BFE75079EE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15D117-44F8-443D-B98C-DB2AD70F0C45}" srcId="{0986DFCC-564B-42E1-8E43-BFE75079EEDF}" destId="{2CC66CB7-D7AD-41A6-98DD-74D4F514E2BD}" srcOrd="0" destOrd="0" parTransId="{85BE533B-2396-46D9-AFFB-686B13690F8B}" sibTransId="{28DE6DB6-6A4C-41DA-8F55-0D1076B0DD18}"/>
    <dgm:cxn modelId="{E068411B-78C9-4960-8501-714BFC888CC2}" type="presOf" srcId="{226438D5-AF60-4FC2-B7B1-1FAFE6F029F4}" destId="{0CB64F91-1AC8-4F08-AB65-6A4FEE705282}" srcOrd="0" destOrd="0" presId="urn:microsoft.com/office/officeart/2005/8/layout/vList2#1"/>
    <dgm:cxn modelId="{20CC114F-EB73-4A81-B279-6BB0C3D60A9B}" type="presOf" srcId="{EFCA2B14-9468-4F2F-84A6-5C119482CD49}" destId="{41591867-A15A-4C01-989E-2D8E71AD280E}" srcOrd="0" destOrd="0" presId="urn:microsoft.com/office/officeart/2005/8/layout/vList2#1"/>
    <dgm:cxn modelId="{42E87362-DAC5-434E-AC70-29AD4928D36C}" type="presOf" srcId="{1D71CD6F-E65B-4CC0-8EAA-DB821D24E722}" destId="{98B905C2-E6DF-4B75-9416-AF7446358B35}" srcOrd="0" destOrd="0" presId="urn:microsoft.com/office/officeart/2005/8/layout/vList2#1"/>
    <dgm:cxn modelId="{59825C66-7109-4CD7-82DB-90EAD812BF38}" type="presOf" srcId="{2CC66CB7-D7AD-41A6-98DD-74D4F514E2BD}" destId="{D4FB4936-BF1D-4807-8D25-E8B1D64E8CFA}" srcOrd="0" destOrd="0" presId="urn:microsoft.com/office/officeart/2005/8/layout/vList2#1"/>
    <dgm:cxn modelId="{13416F72-DEF5-4953-AA85-C29C1A6D5F04}" type="presOf" srcId="{0986DFCC-564B-42E1-8E43-BFE75079EEDF}" destId="{533E5313-0390-4A3E-9304-2F63C7C13FAF}" srcOrd="0" destOrd="0" presId="urn:microsoft.com/office/officeart/2005/8/layout/vList2#1"/>
    <dgm:cxn modelId="{CFBA0185-AA35-4A83-8EC5-B3D734057DD7}" srcId="{1D71CD6F-E65B-4CC0-8EAA-DB821D24E722}" destId="{EFCA2B14-9468-4F2F-84A6-5C119482CD49}" srcOrd="0" destOrd="0" parTransId="{E38B7B80-E684-4487-8667-BCC0A5171417}" sibTransId="{6756D47E-79F4-44F1-9DC8-F8FF9A3DB365}"/>
    <dgm:cxn modelId="{919836CF-AD8C-4F1D-9097-878CC039DCD1}" srcId="{1D71CD6F-E65B-4CC0-8EAA-DB821D24E722}" destId="{0986DFCC-564B-42E1-8E43-BFE75079EEDF}" srcOrd="1" destOrd="0" parTransId="{BB601F7A-8E86-4A9E-9EF8-CC003C5EF85D}" sibTransId="{FD297112-55F6-448E-AECB-EFD048EDDB28}"/>
    <dgm:cxn modelId="{6516C4FB-655D-410B-8A14-AE96B7843DF9}" srcId="{EFCA2B14-9468-4F2F-84A6-5C119482CD49}" destId="{226438D5-AF60-4FC2-B7B1-1FAFE6F029F4}" srcOrd="0" destOrd="0" parTransId="{E2043F32-4A49-416A-8197-C2B2393B2255}" sibTransId="{F4028441-B185-4303-8082-46E98E8EBA28}"/>
    <dgm:cxn modelId="{90365ED5-2DA1-4AED-B07A-A68AA7D069E4}" type="presParOf" srcId="{98B905C2-E6DF-4B75-9416-AF7446358B35}" destId="{41591867-A15A-4C01-989E-2D8E71AD280E}" srcOrd="0" destOrd="0" presId="urn:microsoft.com/office/officeart/2005/8/layout/vList2#1"/>
    <dgm:cxn modelId="{E45C104E-A9D9-402B-81B8-B73D4734EAA7}" type="presParOf" srcId="{98B905C2-E6DF-4B75-9416-AF7446358B35}" destId="{0CB64F91-1AC8-4F08-AB65-6A4FEE705282}" srcOrd="1" destOrd="0" presId="urn:microsoft.com/office/officeart/2005/8/layout/vList2#1"/>
    <dgm:cxn modelId="{43E747C6-7DAB-43AC-9584-FDFC6A66A6B4}" type="presParOf" srcId="{98B905C2-E6DF-4B75-9416-AF7446358B35}" destId="{533E5313-0390-4A3E-9304-2F63C7C13FAF}" srcOrd="2" destOrd="0" presId="urn:microsoft.com/office/officeart/2005/8/layout/vList2#1"/>
    <dgm:cxn modelId="{3FB730A6-0B42-458B-867C-E442A89C1B26}" type="presParOf" srcId="{98B905C2-E6DF-4B75-9416-AF7446358B35}" destId="{D4FB4936-BF1D-4807-8D25-E8B1D64E8CFA}" srcOrd="3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93CF4F5-3101-49E6-9303-E9DD7296C65D}" type="doc">
      <dgm:prSet loTypeId="urn:microsoft.com/office/officeart/2005/8/layout/list1#1" loCatId="list" qsTypeId="urn:microsoft.com/office/officeart/2005/8/quickstyle/simple1#9" qsCatId="simple" csTypeId="urn:microsoft.com/office/officeart/2005/8/colors/colorful5#4" csCatId="colorful" phldr="1"/>
      <dgm:spPr/>
      <dgm:t>
        <a:bodyPr/>
        <a:lstStyle/>
        <a:p>
          <a:endParaRPr lang="zh-CN" altLang="en-US"/>
        </a:p>
      </dgm:t>
    </dgm:pt>
    <dgm:pt modelId="{C301BCD6-3F1B-4C9C-800D-CE5CBA0188D2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文字描述：便于人来阅读和理解。</a:t>
          </a:r>
        </a:p>
      </dgm:t>
    </dgm:pt>
    <dgm:pt modelId="{8F194872-EA8A-420F-BAD5-93D3D974D2CC}" type="parTrans" cxnId="{B535B5F2-0D6A-421E-BFCB-673C3560E3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69BCC-ACCA-44EF-AB05-16894BE20C98}" type="sibTrans" cxnId="{B535B5F2-0D6A-421E-BFCB-673C3560E39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5183-B82D-4F95-84A7-0F223402066E}">
      <dgm:prSet phldrT="[文本]" custT="1"/>
      <dgm:spPr/>
      <dgm:t>
        <a:bodyPr/>
        <a:lstStyle/>
        <a:p>
          <a:r>
            <a: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程序代码：让计算机能够理解。</a:t>
          </a:r>
        </a:p>
      </dgm:t>
    </dgm:pt>
    <dgm:pt modelId="{3C446E62-0F12-4B57-895F-6C47306C1DC1}" type="parTrans" cxnId="{2166F6B3-E217-4437-B325-B8BA520696B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1AEA954-F48A-4B44-80BF-2C09A5948257}" type="sibTrans" cxnId="{2166F6B3-E217-4437-B325-B8BA520696B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C73C4A-F159-4BCB-A072-016D19C6E2B5}" type="pres">
      <dgm:prSet presAssocID="{293CF4F5-3101-49E6-9303-E9DD7296C65D}" presName="linear" presStyleCnt="0">
        <dgm:presLayoutVars>
          <dgm:dir/>
          <dgm:animLvl val="lvl"/>
          <dgm:resizeHandles val="exact"/>
        </dgm:presLayoutVars>
      </dgm:prSet>
      <dgm:spPr/>
    </dgm:pt>
    <dgm:pt modelId="{E336CA13-8985-45BE-84B4-56919F1E4296}" type="pres">
      <dgm:prSet presAssocID="{C301BCD6-3F1B-4C9C-800D-CE5CBA0188D2}" presName="parentLin" presStyleCnt="0"/>
      <dgm:spPr/>
    </dgm:pt>
    <dgm:pt modelId="{77F3D1F0-EBBB-48B7-B04C-56372B956B6C}" type="pres">
      <dgm:prSet presAssocID="{C301BCD6-3F1B-4C9C-800D-CE5CBA0188D2}" presName="parentLeftMargin" presStyleLbl="node1" presStyleIdx="0" presStyleCnt="2"/>
      <dgm:spPr/>
    </dgm:pt>
    <dgm:pt modelId="{41788D26-F979-4FB7-8A96-4711D82825B8}" type="pres">
      <dgm:prSet presAssocID="{C301BCD6-3F1B-4C9C-800D-CE5CBA018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6021F4-CA10-46E5-8E3F-26753D3D3985}" type="pres">
      <dgm:prSet presAssocID="{C301BCD6-3F1B-4C9C-800D-CE5CBA0188D2}" presName="negativeSpace" presStyleCnt="0"/>
      <dgm:spPr/>
    </dgm:pt>
    <dgm:pt modelId="{2F355ABF-AFD4-4429-AC0C-B179A1BF75DA}" type="pres">
      <dgm:prSet presAssocID="{C301BCD6-3F1B-4C9C-800D-CE5CBA0188D2}" presName="childText" presStyleLbl="conFgAcc1" presStyleIdx="0" presStyleCnt="2">
        <dgm:presLayoutVars>
          <dgm:bulletEnabled val="1"/>
        </dgm:presLayoutVars>
      </dgm:prSet>
      <dgm:spPr/>
    </dgm:pt>
    <dgm:pt modelId="{A1FE5214-89D9-427A-8B5A-BF786C96D895}" type="pres">
      <dgm:prSet presAssocID="{CBA69BCC-ACCA-44EF-AB05-16894BE20C98}" presName="spaceBetweenRectangles" presStyleCnt="0"/>
      <dgm:spPr/>
    </dgm:pt>
    <dgm:pt modelId="{142A6A81-5624-4ACE-9A3D-B3AFF9382A09}" type="pres">
      <dgm:prSet presAssocID="{8A5B5183-B82D-4F95-84A7-0F223402066E}" presName="parentLin" presStyleCnt="0"/>
      <dgm:spPr/>
    </dgm:pt>
    <dgm:pt modelId="{C238DCB9-6EBC-413B-9D6D-EC93B6F5DDFF}" type="pres">
      <dgm:prSet presAssocID="{8A5B5183-B82D-4F95-84A7-0F223402066E}" presName="parentLeftMargin" presStyleLbl="node1" presStyleIdx="0" presStyleCnt="2"/>
      <dgm:spPr/>
    </dgm:pt>
    <dgm:pt modelId="{F367B3BE-A2DF-4CEA-8C18-99C09218A893}" type="pres">
      <dgm:prSet presAssocID="{8A5B5183-B82D-4F95-84A7-0F2234020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FBF154-663A-49D1-BC6E-5A81F86E17D9}" type="pres">
      <dgm:prSet presAssocID="{8A5B5183-B82D-4F95-84A7-0F223402066E}" presName="negativeSpace" presStyleCnt="0"/>
      <dgm:spPr/>
    </dgm:pt>
    <dgm:pt modelId="{3072F165-7A76-46AC-BCC0-0FC97CA5F9F5}" type="pres">
      <dgm:prSet presAssocID="{8A5B5183-B82D-4F95-84A7-0F22340206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AADB49-CA67-451F-90FD-5E3D44EC1EA0}" type="presOf" srcId="{8A5B5183-B82D-4F95-84A7-0F223402066E}" destId="{F367B3BE-A2DF-4CEA-8C18-99C09218A893}" srcOrd="1" destOrd="0" presId="urn:microsoft.com/office/officeart/2005/8/layout/list1#1"/>
    <dgm:cxn modelId="{F991CA59-DD6B-43A9-A990-3A4CB9D2EE86}" type="presOf" srcId="{293CF4F5-3101-49E6-9303-E9DD7296C65D}" destId="{42C73C4A-F159-4BCB-A072-016D19C6E2B5}" srcOrd="0" destOrd="0" presId="urn:microsoft.com/office/officeart/2005/8/layout/list1#1"/>
    <dgm:cxn modelId="{ECFF1E8D-1946-483C-B754-77A185F880D7}" type="presOf" srcId="{8A5B5183-B82D-4F95-84A7-0F223402066E}" destId="{C238DCB9-6EBC-413B-9D6D-EC93B6F5DDFF}" srcOrd="0" destOrd="0" presId="urn:microsoft.com/office/officeart/2005/8/layout/list1#1"/>
    <dgm:cxn modelId="{DECB6B99-8462-426B-B51B-E4D9E3C76C9D}" type="presOf" srcId="{C301BCD6-3F1B-4C9C-800D-CE5CBA0188D2}" destId="{41788D26-F979-4FB7-8A96-4711D82825B8}" srcOrd="1" destOrd="0" presId="urn:microsoft.com/office/officeart/2005/8/layout/list1#1"/>
    <dgm:cxn modelId="{2166F6B3-E217-4437-B325-B8BA520696B0}" srcId="{293CF4F5-3101-49E6-9303-E9DD7296C65D}" destId="{8A5B5183-B82D-4F95-84A7-0F223402066E}" srcOrd="1" destOrd="0" parTransId="{3C446E62-0F12-4B57-895F-6C47306C1DC1}" sibTransId="{21AEA954-F48A-4B44-80BF-2C09A5948257}"/>
    <dgm:cxn modelId="{18A337F2-4CE5-4FF6-96A3-CC543DCA5296}" type="presOf" srcId="{C301BCD6-3F1B-4C9C-800D-CE5CBA0188D2}" destId="{77F3D1F0-EBBB-48B7-B04C-56372B956B6C}" srcOrd="0" destOrd="0" presId="urn:microsoft.com/office/officeart/2005/8/layout/list1#1"/>
    <dgm:cxn modelId="{B535B5F2-0D6A-421E-BFCB-673C3560E397}" srcId="{293CF4F5-3101-49E6-9303-E9DD7296C65D}" destId="{C301BCD6-3F1B-4C9C-800D-CE5CBA0188D2}" srcOrd="0" destOrd="0" parTransId="{8F194872-EA8A-420F-BAD5-93D3D974D2CC}" sibTransId="{CBA69BCC-ACCA-44EF-AB05-16894BE20C98}"/>
    <dgm:cxn modelId="{CBF163A0-6196-4F5D-981E-79CED64D4C96}" type="presParOf" srcId="{42C73C4A-F159-4BCB-A072-016D19C6E2B5}" destId="{E336CA13-8985-45BE-84B4-56919F1E4296}" srcOrd="0" destOrd="0" presId="urn:microsoft.com/office/officeart/2005/8/layout/list1#1"/>
    <dgm:cxn modelId="{2B4822A4-0104-490E-99B2-9B41BFA52BE3}" type="presParOf" srcId="{E336CA13-8985-45BE-84B4-56919F1E4296}" destId="{77F3D1F0-EBBB-48B7-B04C-56372B956B6C}" srcOrd="0" destOrd="0" presId="urn:microsoft.com/office/officeart/2005/8/layout/list1#1"/>
    <dgm:cxn modelId="{EA35E57C-3FE2-4475-B45B-FF3BEF497F3C}" type="presParOf" srcId="{E336CA13-8985-45BE-84B4-56919F1E4296}" destId="{41788D26-F979-4FB7-8A96-4711D82825B8}" srcOrd="1" destOrd="0" presId="urn:microsoft.com/office/officeart/2005/8/layout/list1#1"/>
    <dgm:cxn modelId="{540D51C9-81C1-4010-87D8-D59B8A7FDDAC}" type="presParOf" srcId="{42C73C4A-F159-4BCB-A072-016D19C6E2B5}" destId="{446021F4-CA10-46E5-8E3F-26753D3D3985}" srcOrd="1" destOrd="0" presId="urn:microsoft.com/office/officeart/2005/8/layout/list1#1"/>
    <dgm:cxn modelId="{9C7B2439-D5DD-4A36-8DEF-8A400810BCB0}" type="presParOf" srcId="{42C73C4A-F159-4BCB-A072-016D19C6E2B5}" destId="{2F355ABF-AFD4-4429-AC0C-B179A1BF75DA}" srcOrd="2" destOrd="0" presId="urn:microsoft.com/office/officeart/2005/8/layout/list1#1"/>
    <dgm:cxn modelId="{59288904-D70F-4CDE-8F1C-54573E9145E6}" type="presParOf" srcId="{42C73C4A-F159-4BCB-A072-016D19C6E2B5}" destId="{A1FE5214-89D9-427A-8B5A-BF786C96D895}" srcOrd="3" destOrd="0" presId="urn:microsoft.com/office/officeart/2005/8/layout/list1#1"/>
    <dgm:cxn modelId="{052DEEF4-0621-4F49-95DC-32AEB825C321}" type="presParOf" srcId="{42C73C4A-F159-4BCB-A072-016D19C6E2B5}" destId="{142A6A81-5624-4ACE-9A3D-B3AFF9382A09}" srcOrd="4" destOrd="0" presId="urn:microsoft.com/office/officeart/2005/8/layout/list1#1"/>
    <dgm:cxn modelId="{759AC876-3A19-4295-8D0F-ABC3EFFA3F5F}" type="presParOf" srcId="{142A6A81-5624-4ACE-9A3D-B3AFF9382A09}" destId="{C238DCB9-6EBC-413B-9D6D-EC93B6F5DDFF}" srcOrd="0" destOrd="0" presId="urn:microsoft.com/office/officeart/2005/8/layout/list1#1"/>
    <dgm:cxn modelId="{203F8A69-9B9D-4B83-94CC-6916C1DDC2DA}" type="presParOf" srcId="{142A6A81-5624-4ACE-9A3D-B3AFF9382A09}" destId="{F367B3BE-A2DF-4CEA-8C18-99C09218A893}" srcOrd="1" destOrd="0" presId="urn:microsoft.com/office/officeart/2005/8/layout/list1#1"/>
    <dgm:cxn modelId="{A622DBAD-7882-42BF-932B-9D1ABBBD3B01}" type="presParOf" srcId="{42C73C4A-F159-4BCB-A072-016D19C6E2B5}" destId="{00FBF154-663A-49D1-BC6E-5A81F86E17D9}" srcOrd="5" destOrd="0" presId="urn:microsoft.com/office/officeart/2005/8/layout/list1#1"/>
    <dgm:cxn modelId="{CB239D4A-E3F3-475E-9E7B-062513E4BFA7}" type="presParOf" srcId="{42C73C4A-F159-4BCB-A072-016D19C6E2B5}" destId="{3072F165-7A76-46AC-BCC0-0FC97CA5F9F5}" srcOrd="6" destOrd="0" presId="urn:microsoft.com/office/officeart/2005/8/layout/list1#1"/>
  </dgm:cxnLst>
  <dgm:bg/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5D5085E-9A19-4AAD-9799-233066D76354}" type="doc">
      <dgm:prSet loTypeId="urn:microsoft.com/office/officeart/2009/3/layout/PlusandMinus" loCatId="relationship" qsTypeId="urn:microsoft.com/office/officeart/2005/8/quickstyle/simple1#10" qsCatId="simple" csTypeId="urn:microsoft.com/office/officeart/2005/8/colors/colorful1#7" csCatId="colorful" phldr="1"/>
      <dgm:spPr/>
      <dgm:t>
        <a:bodyPr/>
        <a:lstStyle/>
        <a:p>
          <a:endParaRPr lang="zh-CN" altLang="en-US"/>
        </a:p>
      </dgm:t>
    </dgm:pt>
    <dgm:pt modelId="{523B5A40-6C88-4E7B-8370-BC3BAD908198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各层之间是独立的。</a:t>
          </a:r>
        </a:p>
        <a:p>
          <a:pPr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灵活性好。</a:t>
          </a:r>
        </a:p>
        <a:p>
          <a:pPr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结构上可分割开。</a:t>
          </a:r>
        </a:p>
        <a:p>
          <a:pPr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易于实现和维护</a:t>
          </a:r>
        </a:p>
        <a:p>
          <a:pPr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能促进标准化工作。</a:t>
          </a:r>
        </a:p>
      </dgm:t>
    </dgm:pt>
    <dgm:pt modelId="{4A6FE152-9E61-4CEC-9BC4-79E3A424C0D2}" type="parTrans" cxnId="{8056B094-D88C-4CCB-8A10-25E2133FAF4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12B14-1FE9-4940-AD60-58D8C13C2F37}" type="sibTrans" cxnId="{8056B094-D88C-4CCB-8A10-25E2133FAF4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C4F9-16E2-4572-BF0F-2D71D193110F}">
      <dgm:prSet phldrT="[文本]" phldr="0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降低效率。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有些功能会重复出现，因而产生了额外开销。</a:t>
          </a:r>
          <a:endParaRPr lang="en-US" alt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873D7D-8229-4A50-B8B3-9C809F5F9F2A}" type="parTrans" cxnId="{21256A14-B211-4AE5-A756-0B74AEEE1B8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97ADB0-BFEE-4AB3-8D8E-293AD20CC74C}" type="sibTrans" cxnId="{21256A14-B211-4AE5-A756-0B74AEEE1B83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98D8-A946-4532-B8CF-383D1065D29C}" type="pres">
      <dgm:prSet presAssocID="{85D5085E-9A19-4AAD-9799-233066D7635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A6333D2C-A9D6-4FB9-868E-7A2772597538}" type="pres">
      <dgm:prSet presAssocID="{85D5085E-9A19-4AAD-9799-233066D76354}" presName="Background" presStyleLbl="bgImgPlace1" presStyleIdx="0" presStyleCnt="1" custScaleX="150969"/>
      <dgm:spPr>
        <a:solidFill>
          <a:schemeClr val="tx2">
            <a:lumMod val="40000"/>
            <a:lumOff val="60000"/>
          </a:schemeClr>
        </a:solidFill>
      </dgm:spPr>
    </dgm:pt>
    <dgm:pt modelId="{9F411F94-BA29-40FB-AB99-7CD7DB1CFA05}" type="pres">
      <dgm:prSet presAssocID="{85D5085E-9A19-4AAD-9799-233066D76354}" presName="ParentText1" presStyleLbl="revTx" presStyleIdx="0" presStyleCnt="2" custScaleX="122940" custLinFactNeighborX="-19358" custLinFactNeighborY="-2168">
        <dgm:presLayoutVars>
          <dgm:chMax val="0"/>
          <dgm:chPref val="0"/>
          <dgm:bulletEnabled val="1"/>
        </dgm:presLayoutVars>
      </dgm:prSet>
      <dgm:spPr/>
    </dgm:pt>
    <dgm:pt modelId="{CB7DDDF6-2C8B-4B30-A06C-1EA5DB141FBA}" type="pres">
      <dgm:prSet presAssocID="{85D5085E-9A19-4AAD-9799-233066D76354}" presName="ParentText2" presStyleLbl="revTx" presStyleIdx="1" presStyleCnt="2" custScaleX="124196" custLinFactNeighborX="20121" custLinFactNeighborY="-2285">
        <dgm:presLayoutVars>
          <dgm:chMax val="0"/>
          <dgm:chPref val="0"/>
          <dgm:bulletEnabled val="1"/>
        </dgm:presLayoutVars>
      </dgm:prSet>
      <dgm:spPr/>
    </dgm:pt>
    <dgm:pt modelId="{DF706164-FCCA-4F26-8B31-EABB82ABC165}" type="pres">
      <dgm:prSet presAssocID="{85D5085E-9A19-4AAD-9799-233066D76354}" presName="Plus" presStyleLbl="alignNode1" presStyleIdx="0" presStyleCnt="2" custLinFactX="-23859" custLinFactNeighborX="-100000"/>
      <dgm:spPr>
        <a:solidFill>
          <a:srgbClr val="990033"/>
        </a:solidFill>
        <a:ln>
          <a:solidFill>
            <a:srgbClr val="990033"/>
          </a:solidFill>
        </a:ln>
      </dgm:spPr>
    </dgm:pt>
    <dgm:pt modelId="{93B3F9F7-5DFA-451D-8AF0-C886EF2184F0}" type="pres">
      <dgm:prSet presAssocID="{85D5085E-9A19-4AAD-9799-233066D76354}" presName="Minus" presStyleLbl="alignNode1" presStyleIdx="1" presStyleCnt="2" custLinFactX="55057" custLinFactNeighborX="100000" custLinFactNeighborY="-7605"/>
      <dgm:spPr>
        <a:solidFill>
          <a:srgbClr val="000099"/>
        </a:solidFill>
        <a:ln>
          <a:noFill/>
        </a:ln>
      </dgm:spPr>
    </dgm:pt>
    <dgm:pt modelId="{5CF821AC-F873-42D9-B901-FF50109FC337}" type="pres">
      <dgm:prSet presAssocID="{85D5085E-9A19-4AAD-9799-233066D76354}" presName="Divider" presStyleLbl="parChTrans1D1" presStyleIdx="0" presStyleCnt="1"/>
      <dgm:spPr>
        <a:ln>
          <a:solidFill>
            <a:srgbClr val="000099"/>
          </a:solidFill>
        </a:ln>
      </dgm:spPr>
    </dgm:pt>
  </dgm:ptLst>
  <dgm:cxnLst>
    <dgm:cxn modelId="{21256A14-B211-4AE5-A756-0B74AEEE1B83}" srcId="{85D5085E-9A19-4AAD-9799-233066D76354}" destId="{906CC4F9-16E2-4572-BF0F-2D71D193110F}" srcOrd="1" destOrd="0" parTransId="{75873D7D-8229-4A50-B8B3-9C809F5F9F2A}" sibTransId="{D297ADB0-BFEE-4AB3-8D8E-293AD20CC74C}"/>
    <dgm:cxn modelId="{8056B094-D88C-4CCB-8A10-25E2133FAF43}" srcId="{85D5085E-9A19-4AAD-9799-233066D76354}" destId="{523B5A40-6C88-4E7B-8370-BC3BAD908198}" srcOrd="0" destOrd="0" parTransId="{4A6FE152-9E61-4CEC-9BC4-79E3A424C0D2}" sibTransId="{2A612B14-1FE9-4940-AD60-58D8C13C2F37}"/>
    <dgm:cxn modelId="{C54C07DB-1924-4D3D-AD26-B8FC98A035CF}" type="presOf" srcId="{906CC4F9-16E2-4572-BF0F-2D71D193110F}" destId="{CB7DDDF6-2C8B-4B30-A06C-1EA5DB141FBA}" srcOrd="0" destOrd="0" presId="urn:microsoft.com/office/officeart/2009/3/layout/PlusandMinus"/>
    <dgm:cxn modelId="{445222FC-A381-4067-A3B5-C00A35D56817}" type="presOf" srcId="{85D5085E-9A19-4AAD-9799-233066D76354}" destId="{FB7A98D8-A946-4532-B8CF-383D1065D29C}" srcOrd="0" destOrd="0" presId="urn:microsoft.com/office/officeart/2009/3/layout/PlusandMinus"/>
    <dgm:cxn modelId="{B3BD71FE-F714-488E-BEA9-4A9A1439819C}" type="presOf" srcId="{523B5A40-6C88-4E7B-8370-BC3BAD908198}" destId="{9F411F94-BA29-40FB-AB99-7CD7DB1CFA05}" srcOrd="0" destOrd="0" presId="urn:microsoft.com/office/officeart/2009/3/layout/PlusandMinus"/>
    <dgm:cxn modelId="{9DBE1BC7-B926-4245-B794-749EDE42AA8D}" type="presParOf" srcId="{FB7A98D8-A946-4532-B8CF-383D1065D29C}" destId="{A6333D2C-A9D6-4FB9-868E-7A2772597538}" srcOrd="0" destOrd="0" presId="urn:microsoft.com/office/officeart/2009/3/layout/PlusandMinus"/>
    <dgm:cxn modelId="{BDBF003E-AE60-4A34-8ABC-81931912412D}" type="presParOf" srcId="{FB7A98D8-A946-4532-B8CF-383D1065D29C}" destId="{9F411F94-BA29-40FB-AB99-7CD7DB1CFA05}" srcOrd="1" destOrd="0" presId="urn:microsoft.com/office/officeart/2009/3/layout/PlusandMinus"/>
    <dgm:cxn modelId="{90BDE54A-96AE-40FE-9200-1AB47C8B955D}" type="presParOf" srcId="{FB7A98D8-A946-4532-B8CF-383D1065D29C}" destId="{CB7DDDF6-2C8B-4B30-A06C-1EA5DB141FBA}" srcOrd="2" destOrd="0" presId="urn:microsoft.com/office/officeart/2009/3/layout/PlusandMinus"/>
    <dgm:cxn modelId="{FFC328E6-2A39-474C-B9AD-F757B41FE7F5}" type="presParOf" srcId="{FB7A98D8-A946-4532-B8CF-383D1065D29C}" destId="{DF706164-FCCA-4F26-8B31-EABB82ABC165}" srcOrd="3" destOrd="0" presId="urn:microsoft.com/office/officeart/2009/3/layout/PlusandMinus"/>
    <dgm:cxn modelId="{BF4C2BC8-5FAC-4B0E-A26A-C1E5DBEF96FE}" type="presParOf" srcId="{FB7A98D8-A946-4532-B8CF-383D1065D29C}" destId="{93B3F9F7-5DFA-451D-8AF0-C886EF2184F0}" srcOrd="4" destOrd="0" presId="urn:microsoft.com/office/officeart/2009/3/layout/PlusandMinus"/>
    <dgm:cxn modelId="{2E87D369-0A6D-438B-8751-421FE65A0A51}" type="presParOf" srcId="{FB7A98D8-A946-4532-B8CF-383D1065D29C}" destId="{5CF821AC-F873-42D9-B901-FF50109FC337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94F04D-6077-4FB2-937D-03324B9DAB34}" type="doc">
      <dgm:prSet loTypeId="urn:microsoft.com/office/officeart/2005/8/layout/hierarchy3#1" loCatId="relationship" qsTypeId="urn:microsoft.com/office/officeart/2005/8/quickstyle/simple3#3" qsCatId="simple" csTypeId="urn:microsoft.com/office/officeart/2005/8/colors/colorful1#8" csCatId="colorful" phldr="1"/>
      <dgm:spPr/>
      <dgm:t>
        <a:bodyPr/>
        <a:lstStyle/>
        <a:p>
          <a:endParaRPr lang="zh-CN" altLang="en-US"/>
        </a:p>
      </dgm:t>
    </dgm:pt>
    <dgm:pt modelId="{0DA5C5DE-6D17-4EDE-B920-CE5FB3D41ABA}">
      <dgm:prSet phldrT="[文本]" custT="1"/>
      <dgm:spPr/>
      <dgm:t>
        <a:bodyPr/>
        <a:lstStyle/>
        <a:p>
          <a:r>
            <a: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18661-558A-435A-8A4F-56BB2E6D2A79}" type="parTrans" cxnId="{3F2313E1-88F4-4D75-80DD-D53E7FA400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799A1-52B3-4216-A827-D62622C7BECB}" type="sibTrans" cxnId="{3F2313E1-88F4-4D75-80DD-D53E7FA40098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CDDF9-B7B9-4AE3-AEFD-342A1ED3FDD3}">
      <dgm:prSet phldrT="[文本]"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其实现保证了能够向上一层提供服务。</a:t>
          </a:r>
        </a:p>
      </dgm:t>
    </dgm:pt>
    <dgm:pt modelId="{50644C00-718E-45C3-8ABB-FFE825DC5B7F}" type="parTrans" cxnId="{E2F31064-17B6-4A9F-90F0-643AB7AC015D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9E075A-BD56-47AA-9D15-0D4E098D5773}" type="sibTrans" cxnId="{E2F31064-17B6-4A9F-90F0-643AB7AC015D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148EBF-2EB5-487C-A84A-08998CD76BB7}">
      <dgm:prSet phldrT="[文本]"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是“水平的”</a:t>
          </a:r>
        </a:p>
      </dgm:t>
    </dgm:pt>
    <dgm:pt modelId="{21295D08-392E-4BE1-9B14-3F97120CA18B}" type="parTrans" cxnId="{4C25B78B-B570-4056-98CA-440F138F90E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AFDFB6-ED54-46D5-B15F-407D349B5792}" type="sibTrans" cxnId="{4C25B78B-B570-4056-98CA-440F138F90E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E06A52-91F5-4177-AA54-D298036A0598}">
      <dgm:prSet phldrT="[文本]"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上层使用服务原语获得下层所提供的服务。</a:t>
          </a:r>
        </a:p>
      </dgm:t>
    </dgm:pt>
    <dgm:pt modelId="{730A02EE-39C4-4F26-9573-658C50E91867}" type="parTrans" cxnId="{B342A0AB-0F65-4C75-907F-2694EA5299EC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8D6502-6A43-42CC-86CF-1ACBA7051209}" type="sibTrans" cxnId="{B342A0AB-0F65-4C75-907F-2694EA5299EC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4BC036-F4FD-462C-907D-B7F6B229CCE6}">
      <dgm:prSet phldrT="[文本]"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上面的服务用户只能看见服务，无法看见下面的协议。</a:t>
          </a:r>
        </a:p>
      </dgm:t>
    </dgm:pt>
    <dgm:pt modelId="{85967721-5B7F-4D6B-ADDE-3DE6B93A85B9}" type="parTrans" cxnId="{E6AC0D9A-182A-4F10-BA90-83D5595123D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E26604-E6BC-447F-9C0B-6472723CCE81}" type="sibTrans" cxnId="{E6AC0D9A-182A-4F10-BA90-83D5595123D1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E9353F-F89B-4F97-ADC5-22417B99EEF5}">
      <dgm:prSet phldrT="[文本]" custT="1"/>
      <dgm:spPr/>
      <dgm:t>
        <a:bodyPr/>
        <a:lstStyle/>
        <a:p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123C1-4D4A-4AFA-AAC7-499F5F557CA3}" type="parTrans" cxnId="{98920D84-2D94-4AB0-A8BA-616CE05A668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F63407-A2E4-4341-BE61-AC23ED700CB0}" type="sibTrans" cxnId="{98920D84-2D94-4AB0-A8BA-616CE05A6683}">
      <dgm:prSet/>
      <dgm:spPr/>
      <dgm:t>
        <a:bodyPr/>
        <a:lstStyle/>
        <a:p>
          <a:endParaRPr lang="zh-CN" altLang="en-US" sz="20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21BA61-E464-4E81-97EC-EDA49E7881F8}">
      <dgm:prSet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对上面的服务用户是透明的。 </a:t>
          </a:r>
        </a:p>
      </dgm:t>
    </dgm:pt>
    <dgm:pt modelId="{51AD83D2-E860-474C-AB22-849ADFDF4DBE}" type="parTrans" cxnId="{30A3C7D7-737E-45E4-B2EB-EA198C32BC2B}">
      <dgm:prSet/>
      <dgm:spPr/>
      <dgm:t>
        <a:bodyPr/>
        <a:lstStyle/>
        <a:p>
          <a:endParaRPr lang="zh-CN" altLang="en-US"/>
        </a:p>
      </dgm:t>
    </dgm:pt>
    <dgm:pt modelId="{2E1B2228-FB84-45C7-9335-000068211608}" type="sibTrans" cxnId="{30A3C7D7-737E-45E4-B2EB-EA198C32BC2B}">
      <dgm:prSet/>
      <dgm:spPr/>
      <dgm:t>
        <a:bodyPr/>
        <a:lstStyle/>
        <a:p>
          <a:endParaRPr lang="zh-CN" altLang="en-US"/>
        </a:p>
      </dgm:t>
    </dgm:pt>
    <dgm:pt modelId="{796DC1B7-9303-4BF9-ADBA-2F3A2A3FBE6B}">
      <dgm:prSet custT="1"/>
      <dgm:spPr/>
      <dgm:t>
        <a:bodyPr/>
        <a:lstStyle/>
        <a:p>
          <a:pPr algn="l"/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是“垂直的”</a:t>
          </a:r>
        </a:p>
      </dgm:t>
    </dgm:pt>
    <dgm:pt modelId="{81F2FDAA-970B-4BD0-9CE1-4DD499C666F7}" type="parTrans" cxnId="{EEB84225-CB6C-4BAC-B1AF-19A26231A51D}">
      <dgm:prSet/>
      <dgm:spPr/>
      <dgm:t>
        <a:bodyPr/>
        <a:lstStyle/>
        <a:p>
          <a:endParaRPr lang="zh-CN" altLang="en-US"/>
        </a:p>
      </dgm:t>
    </dgm:pt>
    <dgm:pt modelId="{5EDF14EE-9165-40CE-AECD-1659094E2CA3}" type="sibTrans" cxnId="{EEB84225-CB6C-4BAC-B1AF-19A26231A51D}">
      <dgm:prSet/>
      <dgm:spPr/>
      <dgm:t>
        <a:bodyPr/>
        <a:lstStyle/>
        <a:p>
          <a:endParaRPr lang="zh-CN" altLang="en-US"/>
        </a:p>
      </dgm:t>
    </dgm:pt>
    <dgm:pt modelId="{220E4BB7-E5A6-4374-B95C-9515D05C4860}" type="pres">
      <dgm:prSet presAssocID="{4994F04D-6077-4FB2-937D-03324B9DAB3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0CB88D-283A-40E6-969B-F760513B269C}" type="pres">
      <dgm:prSet presAssocID="{0DA5C5DE-6D17-4EDE-B920-CE5FB3D41ABA}" presName="root" presStyleCnt="0"/>
      <dgm:spPr/>
    </dgm:pt>
    <dgm:pt modelId="{16E92C0E-1962-4079-9E86-E1F4B29DC174}" type="pres">
      <dgm:prSet presAssocID="{0DA5C5DE-6D17-4EDE-B920-CE5FB3D41ABA}" presName="rootComposite" presStyleCnt="0"/>
      <dgm:spPr/>
    </dgm:pt>
    <dgm:pt modelId="{880F44A1-54FE-446F-9390-56E51903722C}" type="pres">
      <dgm:prSet presAssocID="{0DA5C5DE-6D17-4EDE-B920-CE5FB3D41ABA}" presName="rootText" presStyleLbl="node1" presStyleIdx="0" presStyleCnt="2" custLinFactNeighborX="-58298"/>
      <dgm:spPr/>
    </dgm:pt>
    <dgm:pt modelId="{804607B6-F4FB-4B08-9326-1AA34A273A5D}" type="pres">
      <dgm:prSet presAssocID="{0DA5C5DE-6D17-4EDE-B920-CE5FB3D41ABA}" presName="rootConnector" presStyleLbl="node1" presStyleIdx="0" presStyleCnt="2"/>
      <dgm:spPr/>
    </dgm:pt>
    <dgm:pt modelId="{4DA6A816-DA95-479C-9A39-3F04BD93D8C4}" type="pres">
      <dgm:prSet presAssocID="{0DA5C5DE-6D17-4EDE-B920-CE5FB3D41ABA}" presName="childShape" presStyleCnt="0"/>
      <dgm:spPr/>
    </dgm:pt>
    <dgm:pt modelId="{5F5FD024-96B9-4927-9522-4793C366CCDF}" type="pres">
      <dgm:prSet presAssocID="{50644C00-718E-45C3-8ABB-FFE825DC5B7F}" presName="Name13" presStyleLbl="parChTrans1D2" presStyleIdx="0" presStyleCnt="6"/>
      <dgm:spPr/>
    </dgm:pt>
    <dgm:pt modelId="{8271D559-F991-45A8-861F-E02D43E73A7A}" type="pres">
      <dgm:prSet presAssocID="{85ACDDF9-B7B9-4AE3-AEFD-342A1ED3FDD3}" presName="childText" presStyleLbl="bgAcc1" presStyleIdx="0" presStyleCnt="6" custScaleX="378056" custScaleY="141812" custLinFactNeighborX="-61112" custLinFactNeighborY="-5648">
        <dgm:presLayoutVars>
          <dgm:bulletEnabled val="1"/>
        </dgm:presLayoutVars>
      </dgm:prSet>
      <dgm:spPr/>
    </dgm:pt>
    <dgm:pt modelId="{D504C716-6CF6-4108-8639-E75778C37519}" type="pres">
      <dgm:prSet presAssocID="{51AD83D2-E860-474C-AB22-849ADFDF4DBE}" presName="Name13" presStyleLbl="parChTrans1D2" presStyleIdx="1" presStyleCnt="6"/>
      <dgm:spPr/>
    </dgm:pt>
    <dgm:pt modelId="{B24467C9-0F5C-4007-8028-B7B163F30ADF}" type="pres">
      <dgm:prSet presAssocID="{1621BA61-E464-4E81-97EC-EDA49E7881F8}" presName="childText" presStyleLbl="bgAcc1" presStyleIdx="1" presStyleCnt="6" custScaleX="378056" custScaleY="142780" custLinFactNeighborX="-61112">
        <dgm:presLayoutVars>
          <dgm:bulletEnabled val="1"/>
        </dgm:presLayoutVars>
      </dgm:prSet>
      <dgm:spPr/>
    </dgm:pt>
    <dgm:pt modelId="{9164C2E8-A8A5-4BDA-B5B7-3599D5C7C4A2}" type="pres">
      <dgm:prSet presAssocID="{21295D08-392E-4BE1-9B14-3F97120CA18B}" presName="Name13" presStyleLbl="parChTrans1D2" presStyleIdx="2" presStyleCnt="6"/>
      <dgm:spPr/>
    </dgm:pt>
    <dgm:pt modelId="{08A735DB-4E1F-4605-8178-66A449AC1BB2}" type="pres">
      <dgm:prSet presAssocID="{5E148EBF-2EB5-487C-A84A-08998CD76BB7}" presName="childText" presStyleLbl="bgAcc1" presStyleIdx="2" presStyleCnt="6" custScaleX="378056" custLinFactNeighborX="-61112">
        <dgm:presLayoutVars>
          <dgm:bulletEnabled val="1"/>
        </dgm:presLayoutVars>
      </dgm:prSet>
      <dgm:spPr/>
    </dgm:pt>
    <dgm:pt modelId="{172420C5-C642-4E23-8BCE-E82694121490}" type="pres">
      <dgm:prSet presAssocID="{FDE9353F-F89B-4F97-ADC5-22417B99EEF5}" presName="root" presStyleCnt="0"/>
      <dgm:spPr/>
    </dgm:pt>
    <dgm:pt modelId="{34B83B97-08FF-4DC6-919D-1C8742B7576A}" type="pres">
      <dgm:prSet presAssocID="{FDE9353F-F89B-4F97-ADC5-22417B99EEF5}" presName="rootComposite" presStyleCnt="0"/>
      <dgm:spPr/>
    </dgm:pt>
    <dgm:pt modelId="{CF6D9EBE-6D4F-45DB-B63C-66E318350665}" type="pres">
      <dgm:prSet presAssocID="{FDE9353F-F89B-4F97-ADC5-22417B99EEF5}" presName="rootText" presStyleLbl="node1" presStyleIdx="1" presStyleCnt="2"/>
      <dgm:spPr/>
    </dgm:pt>
    <dgm:pt modelId="{FFFA6021-95BD-4804-A726-42B6E8065B83}" type="pres">
      <dgm:prSet presAssocID="{FDE9353F-F89B-4F97-ADC5-22417B99EEF5}" presName="rootConnector" presStyleLbl="node1" presStyleIdx="1" presStyleCnt="2"/>
      <dgm:spPr/>
    </dgm:pt>
    <dgm:pt modelId="{ABF0D8E4-5E93-4122-950B-0287C64E7E00}" type="pres">
      <dgm:prSet presAssocID="{FDE9353F-F89B-4F97-ADC5-22417B99EEF5}" presName="childShape" presStyleCnt="0"/>
      <dgm:spPr/>
    </dgm:pt>
    <dgm:pt modelId="{D73DB642-839F-46E4-BEFB-357122DA8B2A}" type="pres">
      <dgm:prSet presAssocID="{730A02EE-39C4-4F26-9573-658C50E91867}" presName="Name13" presStyleLbl="parChTrans1D2" presStyleIdx="3" presStyleCnt="6"/>
      <dgm:spPr/>
    </dgm:pt>
    <dgm:pt modelId="{366E8205-074B-465F-84D3-7E9C2A4B087A}" type="pres">
      <dgm:prSet presAssocID="{D4E06A52-91F5-4177-AA54-D298036A0598}" presName="childText" presStyleLbl="bgAcc1" presStyleIdx="3" presStyleCnt="6" custScaleX="378194" custScaleY="142147" custLinFactNeighborX="11750">
        <dgm:presLayoutVars>
          <dgm:bulletEnabled val="1"/>
        </dgm:presLayoutVars>
      </dgm:prSet>
      <dgm:spPr/>
    </dgm:pt>
    <dgm:pt modelId="{C7786CBF-29A7-4F46-ACE1-BFAF2ED2906F}" type="pres">
      <dgm:prSet presAssocID="{85967721-5B7F-4D6B-ADDE-3DE6B93A85B9}" presName="Name13" presStyleLbl="parChTrans1D2" presStyleIdx="4" presStyleCnt="6"/>
      <dgm:spPr/>
    </dgm:pt>
    <dgm:pt modelId="{D4FAB220-39C0-4BB8-B879-AEB1A16B7CDC}" type="pres">
      <dgm:prSet presAssocID="{DD4BC036-F4FD-462C-907D-B7F6B229CCE6}" presName="childText" presStyleLbl="bgAcc1" presStyleIdx="4" presStyleCnt="6" custScaleX="378194" custScaleY="142780" custLinFactNeighborX="11750">
        <dgm:presLayoutVars>
          <dgm:bulletEnabled val="1"/>
        </dgm:presLayoutVars>
      </dgm:prSet>
      <dgm:spPr/>
    </dgm:pt>
    <dgm:pt modelId="{55CE1C91-58A7-4FD4-86EE-26622EF07DF3}" type="pres">
      <dgm:prSet presAssocID="{81F2FDAA-970B-4BD0-9CE1-4DD499C666F7}" presName="Name13" presStyleLbl="parChTrans1D2" presStyleIdx="5" presStyleCnt="6"/>
      <dgm:spPr/>
    </dgm:pt>
    <dgm:pt modelId="{2747B9FB-319E-4006-A500-0E79D539374F}" type="pres">
      <dgm:prSet presAssocID="{796DC1B7-9303-4BF9-ADBA-2F3A2A3FBE6B}" presName="childText" presStyleLbl="bgAcc1" presStyleIdx="5" presStyleCnt="6" custScaleX="378194" custLinFactNeighborX="13672">
        <dgm:presLayoutVars>
          <dgm:bulletEnabled val="1"/>
        </dgm:presLayoutVars>
      </dgm:prSet>
      <dgm:spPr/>
    </dgm:pt>
  </dgm:ptLst>
  <dgm:cxnLst>
    <dgm:cxn modelId="{EEB84225-CB6C-4BAC-B1AF-19A26231A51D}" srcId="{FDE9353F-F89B-4F97-ADC5-22417B99EEF5}" destId="{796DC1B7-9303-4BF9-ADBA-2F3A2A3FBE6B}" srcOrd="2" destOrd="0" parTransId="{81F2FDAA-970B-4BD0-9CE1-4DD499C666F7}" sibTransId="{5EDF14EE-9165-40CE-AECD-1659094E2CA3}"/>
    <dgm:cxn modelId="{429E032C-5CA4-4CE2-ABDA-A9D54787265E}" type="presOf" srcId="{50644C00-718E-45C3-8ABB-FFE825DC5B7F}" destId="{5F5FD024-96B9-4927-9522-4793C366CCDF}" srcOrd="0" destOrd="0" presId="urn:microsoft.com/office/officeart/2005/8/layout/hierarchy3#1"/>
    <dgm:cxn modelId="{EFA62D59-6CC5-4E3F-AEA4-3141D3C610F5}" type="presOf" srcId="{FDE9353F-F89B-4F97-ADC5-22417B99EEF5}" destId="{CF6D9EBE-6D4F-45DB-B63C-66E318350665}" srcOrd="0" destOrd="0" presId="urn:microsoft.com/office/officeart/2005/8/layout/hierarchy3#1"/>
    <dgm:cxn modelId="{E2F31064-17B6-4A9F-90F0-643AB7AC015D}" srcId="{0DA5C5DE-6D17-4EDE-B920-CE5FB3D41ABA}" destId="{85ACDDF9-B7B9-4AE3-AEFD-342A1ED3FDD3}" srcOrd="0" destOrd="0" parTransId="{50644C00-718E-45C3-8ABB-FFE825DC5B7F}" sibTransId="{EE9E075A-BD56-47AA-9D15-0D4E098D5773}"/>
    <dgm:cxn modelId="{11C7D167-428D-489B-81C5-0A60BAB5E04E}" type="presOf" srcId="{4994F04D-6077-4FB2-937D-03324B9DAB34}" destId="{220E4BB7-E5A6-4374-B95C-9515D05C4860}" srcOrd="0" destOrd="0" presId="urn:microsoft.com/office/officeart/2005/8/layout/hierarchy3#1"/>
    <dgm:cxn modelId="{6D5D1C6F-7B2D-4E31-A697-53DA47EE9776}" type="presOf" srcId="{0DA5C5DE-6D17-4EDE-B920-CE5FB3D41ABA}" destId="{880F44A1-54FE-446F-9390-56E51903722C}" srcOrd="0" destOrd="0" presId="urn:microsoft.com/office/officeart/2005/8/layout/hierarchy3#1"/>
    <dgm:cxn modelId="{D27BD678-416C-4308-A85E-350536D97DD6}" type="presOf" srcId="{81F2FDAA-970B-4BD0-9CE1-4DD499C666F7}" destId="{55CE1C91-58A7-4FD4-86EE-26622EF07DF3}" srcOrd="0" destOrd="0" presId="urn:microsoft.com/office/officeart/2005/8/layout/hierarchy3#1"/>
    <dgm:cxn modelId="{19DBB079-643A-4F69-A2F1-98B8FBFA7B0E}" type="presOf" srcId="{85967721-5B7F-4D6B-ADDE-3DE6B93A85B9}" destId="{C7786CBF-29A7-4F46-ACE1-BFAF2ED2906F}" srcOrd="0" destOrd="0" presId="urn:microsoft.com/office/officeart/2005/8/layout/hierarchy3#1"/>
    <dgm:cxn modelId="{B431FE79-1E9F-4A89-B761-7DCF3F7BBA25}" type="presOf" srcId="{5E148EBF-2EB5-487C-A84A-08998CD76BB7}" destId="{08A735DB-4E1F-4605-8178-66A449AC1BB2}" srcOrd="0" destOrd="0" presId="urn:microsoft.com/office/officeart/2005/8/layout/hierarchy3#1"/>
    <dgm:cxn modelId="{6E76387C-082B-4C1A-BAF0-5C6D342ECFFE}" type="presOf" srcId="{796DC1B7-9303-4BF9-ADBA-2F3A2A3FBE6B}" destId="{2747B9FB-319E-4006-A500-0E79D539374F}" srcOrd="0" destOrd="0" presId="urn:microsoft.com/office/officeart/2005/8/layout/hierarchy3#1"/>
    <dgm:cxn modelId="{98920D84-2D94-4AB0-A8BA-616CE05A6683}" srcId="{4994F04D-6077-4FB2-937D-03324B9DAB34}" destId="{FDE9353F-F89B-4F97-ADC5-22417B99EEF5}" srcOrd="1" destOrd="0" parTransId="{B2C123C1-4D4A-4AFA-AAC7-499F5F557CA3}" sibTransId="{F5F63407-A2E4-4341-BE61-AC23ED700CB0}"/>
    <dgm:cxn modelId="{4C25B78B-B570-4056-98CA-440F138F90E1}" srcId="{0DA5C5DE-6D17-4EDE-B920-CE5FB3D41ABA}" destId="{5E148EBF-2EB5-487C-A84A-08998CD76BB7}" srcOrd="2" destOrd="0" parTransId="{21295D08-392E-4BE1-9B14-3F97120CA18B}" sibTransId="{76AFDFB6-ED54-46D5-B15F-407D349B5792}"/>
    <dgm:cxn modelId="{C3F2CC92-97D8-4C8F-BAE2-1F1ECD649BD4}" type="presOf" srcId="{85ACDDF9-B7B9-4AE3-AEFD-342A1ED3FDD3}" destId="{8271D559-F991-45A8-861F-E02D43E73A7A}" srcOrd="0" destOrd="0" presId="urn:microsoft.com/office/officeart/2005/8/layout/hierarchy3#1"/>
    <dgm:cxn modelId="{0B5C2F94-404E-47DB-B678-7B4A9D8702F3}" type="presOf" srcId="{0DA5C5DE-6D17-4EDE-B920-CE5FB3D41ABA}" destId="{804607B6-F4FB-4B08-9326-1AA34A273A5D}" srcOrd="1" destOrd="0" presId="urn:microsoft.com/office/officeart/2005/8/layout/hierarchy3#1"/>
    <dgm:cxn modelId="{E6AC0D9A-182A-4F10-BA90-83D5595123D1}" srcId="{FDE9353F-F89B-4F97-ADC5-22417B99EEF5}" destId="{DD4BC036-F4FD-462C-907D-B7F6B229CCE6}" srcOrd="1" destOrd="0" parTransId="{85967721-5B7F-4D6B-ADDE-3DE6B93A85B9}" sibTransId="{4DE26604-E6BC-447F-9C0B-6472723CCE81}"/>
    <dgm:cxn modelId="{561A719E-D6CC-459B-9EF3-F609B63F1D4E}" type="presOf" srcId="{DD4BC036-F4FD-462C-907D-B7F6B229CCE6}" destId="{D4FAB220-39C0-4BB8-B879-AEB1A16B7CDC}" srcOrd="0" destOrd="0" presId="urn:microsoft.com/office/officeart/2005/8/layout/hierarchy3#1"/>
    <dgm:cxn modelId="{B342A0AB-0F65-4C75-907F-2694EA5299EC}" srcId="{FDE9353F-F89B-4F97-ADC5-22417B99EEF5}" destId="{D4E06A52-91F5-4177-AA54-D298036A0598}" srcOrd="0" destOrd="0" parTransId="{730A02EE-39C4-4F26-9573-658C50E91867}" sibTransId="{8E8D6502-6A43-42CC-86CF-1ACBA7051209}"/>
    <dgm:cxn modelId="{8CECFFAC-0125-483E-B460-F62B0965C1A0}" type="presOf" srcId="{51AD83D2-E860-474C-AB22-849ADFDF4DBE}" destId="{D504C716-6CF6-4108-8639-E75778C37519}" srcOrd="0" destOrd="0" presId="urn:microsoft.com/office/officeart/2005/8/layout/hierarchy3#1"/>
    <dgm:cxn modelId="{3FBBBCB0-EDA8-41DA-B8BD-9E1C22727D88}" type="presOf" srcId="{730A02EE-39C4-4F26-9573-658C50E91867}" destId="{D73DB642-839F-46E4-BEFB-357122DA8B2A}" srcOrd="0" destOrd="0" presId="urn:microsoft.com/office/officeart/2005/8/layout/hierarchy3#1"/>
    <dgm:cxn modelId="{53ED03CC-F042-4EAD-AEC3-6DF8D6C596EE}" type="presOf" srcId="{D4E06A52-91F5-4177-AA54-D298036A0598}" destId="{366E8205-074B-465F-84D3-7E9C2A4B087A}" srcOrd="0" destOrd="0" presId="urn:microsoft.com/office/officeart/2005/8/layout/hierarchy3#1"/>
    <dgm:cxn modelId="{30A3C7D7-737E-45E4-B2EB-EA198C32BC2B}" srcId="{0DA5C5DE-6D17-4EDE-B920-CE5FB3D41ABA}" destId="{1621BA61-E464-4E81-97EC-EDA49E7881F8}" srcOrd="1" destOrd="0" parTransId="{51AD83D2-E860-474C-AB22-849ADFDF4DBE}" sibTransId="{2E1B2228-FB84-45C7-9335-000068211608}"/>
    <dgm:cxn modelId="{3F2313E1-88F4-4D75-80DD-D53E7FA40098}" srcId="{4994F04D-6077-4FB2-937D-03324B9DAB34}" destId="{0DA5C5DE-6D17-4EDE-B920-CE5FB3D41ABA}" srcOrd="0" destOrd="0" parTransId="{28418661-558A-435A-8A4F-56BB2E6D2A79}" sibTransId="{3B7799A1-52B3-4216-A827-D62622C7BECB}"/>
    <dgm:cxn modelId="{E51745E3-753D-4294-9A56-14DE5D0AF141}" type="presOf" srcId="{21295D08-392E-4BE1-9B14-3F97120CA18B}" destId="{9164C2E8-A8A5-4BDA-B5B7-3599D5C7C4A2}" srcOrd="0" destOrd="0" presId="urn:microsoft.com/office/officeart/2005/8/layout/hierarchy3#1"/>
    <dgm:cxn modelId="{2F98EDE6-9660-47D6-AABF-203EC4E4D722}" type="presOf" srcId="{1621BA61-E464-4E81-97EC-EDA49E7881F8}" destId="{B24467C9-0F5C-4007-8028-B7B163F30ADF}" srcOrd="0" destOrd="0" presId="urn:microsoft.com/office/officeart/2005/8/layout/hierarchy3#1"/>
    <dgm:cxn modelId="{CEF6D1FE-8B92-487F-B25D-97D16645420C}" type="presOf" srcId="{FDE9353F-F89B-4F97-ADC5-22417B99EEF5}" destId="{FFFA6021-95BD-4804-A726-42B6E8065B83}" srcOrd="1" destOrd="0" presId="urn:microsoft.com/office/officeart/2005/8/layout/hierarchy3#1"/>
    <dgm:cxn modelId="{0EBC80BE-53F5-438D-86FE-F57B0827D7DD}" type="presParOf" srcId="{220E4BB7-E5A6-4374-B95C-9515D05C4860}" destId="{F20CB88D-283A-40E6-969B-F760513B269C}" srcOrd="0" destOrd="0" presId="urn:microsoft.com/office/officeart/2005/8/layout/hierarchy3#1"/>
    <dgm:cxn modelId="{B53C1762-0E07-4C72-AA06-EFAC8B699700}" type="presParOf" srcId="{F20CB88D-283A-40E6-969B-F760513B269C}" destId="{16E92C0E-1962-4079-9E86-E1F4B29DC174}" srcOrd="0" destOrd="0" presId="urn:microsoft.com/office/officeart/2005/8/layout/hierarchy3#1"/>
    <dgm:cxn modelId="{45C29D17-CFF2-4E94-A70F-20AF919267ED}" type="presParOf" srcId="{16E92C0E-1962-4079-9E86-E1F4B29DC174}" destId="{880F44A1-54FE-446F-9390-56E51903722C}" srcOrd="0" destOrd="0" presId="urn:microsoft.com/office/officeart/2005/8/layout/hierarchy3#1"/>
    <dgm:cxn modelId="{0B645A9D-BD61-4503-B84E-156522EC118D}" type="presParOf" srcId="{16E92C0E-1962-4079-9E86-E1F4B29DC174}" destId="{804607B6-F4FB-4B08-9326-1AA34A273A5D}" srcOrd="1" destOrd="0" presId="urn:microsoft.com/office/officeart/2005/8/layout/hierarchy3#1"/>
    <dgm:cxn modelId="{9B55401E-66D9-4711-B1F2-F2EBD3C4B4B8}" type="presParOf" srcId="{F20CB88D-283A-40E6-969B-F760513B269C}" destId="{4DA6A816-DA95-479C-9A39-3F04BD93D8C4}" srcOrd="1" destOrd="0" presId="urn:microsoft.com/office/officeart/2005/8/layout/hierarchy3#1"/>
    <dgm:cxn modelId="{5B2AA82A-4D24-48D8-A154-5B97BC59D045}" type="presParOf" srcId="{4DA6A816-DA95-479C-9A39-3F04BD93D8C4}" destId="{5F5FD024-96B9-4927-9522-4793C366CCDF}" srcOrd="0" destOrd="0" presId="urn:microsoft.com/office/officeart/2005/8/layout/hierarchy3#1"/>
    <dgm:cxn modelId="{639EF7CC-298A-4D73-8FE1-56FBD4676B4E}" type="presParOf" srcId="{4DA6A816-DA95-479C-9A39-3F04BD93D8C4}" destId="{8271D559-F991-45A8-861F-E02D43E73A7A}" srcOrd="1" destOrd="0" presId="urn:microsoft.com/office/officeart/2005/8/layout/hierarchy3#1"/>
    <dgm:cxn modelId="{A840F6A9-5E93-44DB-B6F7-1213903729E3}" type="presParOf" srcId="{4DA6A816-DA95-479C-9A39-3F04BD93D8C4}" destId="{D504C716-6CF6-4108-8639-E75778C37519}" srcOrd="2" destOrd="0" presId="urn:microsoft.com/office/officeart/2005/8/layout/hierarchy3#1"/>
    <dgm:cxn modelId="{C9702349-9912-40C9-BE52-19E991F9BB01}" type="presParOf" srcId="{4DA6A816-DA95-479C-9A39-3F04BD93D8C4}" destId="{B24467C9-0F5C-4007-8028-B7B163F30ADF}" srcOrd="3" destOrd="0" presId="urn:microsoft.com/office/officeart/2005/8/layout/hierarchy3#1"/>
    <dgm:cxn modelId="{41E5E31A-D04C-4C7E-8330-AF99F5C0860E}" type="presParOf" srcId="{4DA6A816-DA95-479C-9A39-3F04BD93D8C4}" destId="{9164C2E8-A8A5-4BDA-B5B7-3599D5C7C4A2}" srcOrd="4" destOrd="0" presId="urn:microsoft.com/office/officeart/2005/8/layout/hierarchy3#1"/>
    <dgm:cxn modelId="{DB6D0EC9-6402-484A-836E-FC7D5DE53260}" type="presParOf" srcId="{4DA6A816-DA95-479C-9A39-3F04BD93D8C4}" destId="{08A735DB-4E1F-4605-8178-66A449AC1BB2}" srcOrd="5" destOrd="0" presId="urn:microsoft.com/office/officeart/2005/8/layout/hierarchy3#1"/>
    <dgm:cxn modelId="{64922071-3669-4F75-97C5-2D85F6B1332A}" type="presParOf" srcId="{220E4BB7-E5A6-4374-B95C-9515D05C4860}" destId="{172420C5-C642-4E23-8BCE-E82694121490}" srcOrd="1" destOrd="0" presId="urn:microsoft.com/office/officeart/2005/8/layout/hierarchy3#1"/>
    <dgm:cxn modelId="{6B56C3C5-7728-44C3-B4E8-E23CFA59848C}" type="presParOf" srcId="{172420C5-C642-4E23-8BCE-E82694121490}" destId="{34B83B97-08FF-4DC6-919D-1C8742B7576A}" srcOrd="0" destOrd="0" presId="urn:microsoft.com/office/officeart/2005/8/layout/hierarchy3#1"/>
    <dgm:cxn modelId="{C2AFBC1A-9879-4F2D-B895-A4CC0AF54F80}" type="presParOf" srcId="{34B83B97-08FF-4DC6-919D-1C8742B7576A}" destId="{CF6D9EBE-6D4F-45DB-B63C-66E318350665}" srcOrd="0" destOrd="0" presId="urn:microsoft.com/office/officeart/2005/8/layout/hierarchy3#1"/>
    <dgm:cxn modelId="{50B1E573-69A7-4817-9860-A7C98AE9FDC6}" type="presParOf" srcId="{34B83B97-08FF-4DC6-919D-1C8742B7576A}" destId="{FFFA6021-95BD-4804-A726-42B6E8065B83}" srcOrd="1" destOrd="0" presId="urn:microsoft.com/office/officeart/2005/8/layout/hierarchy3#1"/>
    <dgm:cxn modelId="{5508B303-66A0-414A-BCD8-3EFD071C8919}" type="presParOf" srcId="{172420C5-C642-4E23-8BCE-E82694121490}" destId="{ABF0D8E4-5E93-4122-950B-0287C64E7E00}" srcOrd="1" destOrd="0" presId="urn:microsoft.com/office/officeart/2005/8/layout/hierarchy3#1"/>
    <dgm:cxn modelId="{F438FCBD-493B-4D53-8F94-D57FC7103C1A}" type="presParOf" srcId="{ABF0D8E4-5E93-4122-950B-0287C64E7E00}" destId="{D73DB642-839F-46E4-BEFB-357122DA8B2A}" srcOrd="0" destOrd="0" presId="urn:microsoft.com/office/officeart/2005/8/layout/hierarchy3#1"/>
    <dgm:cxn modelId="{CEE9B681-3E37-410E-A2F7-6B6575EB59D9}" type="presParOf" srcId="{ABF0D8E4-5E93-4122-950B-0287C64E7E00}" destId="{366E8205-074B-465F-84D3-7E9C2A4B087A}" srcOrd="1" destOrd="0" presId="urn:microsoft.com/office/officeart/2005/8/layout/hierarchy3#1"/>
    <dgm:cxn modelId="{2B89A0CE-F96B-4214-9B34-9CAC6DB90F9C}" type="presParOf" srcId="{ABF0D8E4-5E93-4122-950B-0287C64E7E00}" destId="{C7786CBF-29A7-4F46-ACE1-BFAF2ED2906F}" srcOrd="2" destOrd="0" presId="urn:microsoft.com/office/officeart/2005/8/layout/hierarchy3#1"/>
    <dgm:cxn modelId="{073634BA-8614-4B4E-B8F4-0AC500241BBE}" type="presParOf" srcId="{ABF0D8E4-5E93-4122-950B-0287C64E7E00}" destId="{D4FAB220-39C0-4BB8-B879-AEB1A16B7CDC}" srcOrd="3" destOrd="0" presId="urn:microsoft.com/office/officeart/2005/8/layout/hierarchy3#1"/>
    <dgm:cxn modelId="{A7153FBF-73E7-4AF6-ACF0-BE39A09D608D}" type="presParOf" srcId="{ABF0D8E4-5E93-4122-950B-0287C64E7E00}" destId="{55CE1C91-58A7-4FD4-86EE-26622EF07DF3}" srcOrd="4" destOrd="0" presId="urn:microsoft.com/office/officeart/2005/8/layout/hierarchy3#1"/>
    <dgm:cxn modelId="{19BDD52D-F6AB-4507-8E34-0241641AC8A6}" type="presParOf" srcId="{ABF0D8E4-5E93-4122-950B-0287C64E7E00}" destId="{2747B9FB-319E-4006-A500-0E79D539374F}" srcOrd="5" destOrd="0" presId="urn:microsoft.com/office/officeart/2005/8/layout/hierarchy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A26C33-5F5F-4CB7-8BAA-820B66BCD2DB}" type="doc">
      <dgm:prSet loTypeId="urn:microsoft.com/office/officeart/2005/8/layout/hList1" loCatId="list" qsTypeId="urn:microsoft.com/office/officeart/2005/8/quickstyle/simple1#5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1E82A4E-660D-4B89-8E46-F01E998CF234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连通性 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(connectivity)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2F3B17-9569-409B-AFBD-15576FC7E7D5}" type="parTrans" cxnId="{17C8BF96-9884-47F7-92BF-4765E51BA06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E722D-236B-45A9-B93C-C6BEF2201190}" type="sibTrans" cxnId="{17C8BF96-9884-47F7-92BF-4765E51BA06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E13BB8-FFE7-434E-AE0E-59033D986A9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使上网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用户之间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可以非常便捷、非常经济地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交换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各种信息</a:t>
          </a:r>
        </a:p>
      </dgm:t>
    </dgm:pt>
    <dgm:pt modelId="{EBF2A6B2-0661-4DBE-913D-0227603495AA}" type="parTrans" cxnId="{70963CA1-CDF7-44C6-9679-A0D255559D6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40577D-3A60-4734-9913-A35A2EB847DB}" type="sibTrans" cxnId="{70963CA1-CDF7-44C6-9679-A0D255559D6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0DFA29-5C67-4B9C-AFC7-723AC2A409F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好像这些用户终端都彼此直接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连通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一样。</a:t>
          </a:r>
        </a:p>
      </dgm:t>
    </dgm:pt>
    <dgm:pt modelId="{A8109185-CD16-4EAA-85E0-299A068AFC54}" type="parTrans" cxnId="{17A7F0B6-CFC0-4815-9BF5-9A41C6345B8A}">
      <dgm:prSet/>
      <dgm:spPr/>
    </dgm:pt>
    <dgm:pt modelId="{FB312711-23A5-4255-80C4-FE17BB71D468}" type="sibTrans" cxnId="{17A7F0B6-CFC0-4815-9BF5-9A41C6345B8A}">
      <dgm:prSet/>
      <dgm:spPr/>
    </dgm:pt>
    <dgm:pt modelId="{9860C934-C87D-4759-BB10-48F1A13CE6F3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资源共享 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(Sharing)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6BE469-7E08-43F5-A726-F8D58014797D}" type="parTrans" cxnId="{6B0EA767-CA12-434C-A459-91C52ED4C57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C0C2A6-290D-4E38-B8B6-6FAC507D5AEC}" type="sibTrans" cxnId="{6B0EA767-CA12-434C-A459-91C52ED4C57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189D0-CB3B-44AF-8603-D9ADA4D9B39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实现信息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、软件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、硬件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6C1F0FEC-D5F1-4174-B614-D79A36DF9E9B}" type="parTrans" cxnId="{2960C781-69FC-4183-9D2E-E0605472EA4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72F926-6A57-4FF6-BCD5-C51A88F0EE57}" type="sibTrans" cxnId="{2960C781-69FC-4183-9D2E-E0605472EA4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88D826-9204-454B-A454-AF14C80922F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由于网络的存在，这些资源好像就在用户身边一样地</a:t>
          </a:r>
          <a:r>
            <a: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方便使用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ADA49D1E-D364-4509-84E7-79EAD24D9756}" type="parTrans" cxnId="{364A53EC-0765-4373-BF1D-7350627B1FBF}">
      <dgm:prSet/>
      <dgm:spPr/>
    </dgm:pt>
    <dgm:pt modelId="{5B71D9D9-5E69-4F68-BF85-BEE5E99974BA}" type="sibTrans" cxnId="{364A53EC-0765-4373-BF1D-7350627B1FBF}">
      <dgm:prSet/>
      <dgm:spPr/>
    </dgm:pt>
    <dgm:pt modelId="{45BDFC86-5515-4588-9635-7C14A989AA26}" type="pres">
      <dgm:prSet presAssocID="{76A26C33-5F5F-4CB7-8BAA-820B66BCD2DB}" presName="Name0" presStyleCnt="0">
        <dgm:presLayoutVars>
          <dgm:dir/>
          <dgm:animLvl val="lvl"/>
          <dgm:resizeHandles val="exact"/>
        </dgm:presLayoutVars>
      </dgm:prSet>
      <dgm:spPr/>
    </dgm:pt>
    <dgm:pt modelId="{084CEBD4-BCBA-45BE-85A0-F1EBB86D6FAA}" type="pres">
      <dgm:prSet presAssocID="{81E82A4E-660D-4B89-8E46-F01E998CF234}" presName="composite" presStyleCnt="0"/>
      <dgm:spPr/>
    </dgm:pt>
    <dgm:pt modelId="{0A0E1915-9D9D-42CA-B042-4CD43E01EB46}" type="pres">
      <dgm:prSet presAssocID="{81E82A4E-660D-4B89-8E46-F01E998CF234}" presName="parTx" presStyleLbl="alignNode1" presStyleIdx="0" presStyleCnt="2" custScaleY="82146" custLinFactNeighborY="-9064">
        <dgm:presLayoutVars>
          <dgm:chMax val="0"/>
          <dgm:chPref val="0"/>
          <dgm:bulletEnabled val="1"/>
        </dgm:presLayoutVars>
      </dgm:prSet>
      <dgm:spPr/>
    </dgm:pt>
    <dgm:pt modelId="{95E3CB40-70C8-4251-9371-65AB16983D1B}" type="pres">
      <dgm:prSet presAssocID="{81E82A4E-660D-4B89-8E46-F01E998CF234}" presName="desTx" presStyleLbl="alignAccFollowNode1" presStyleIdx="0" presStyleCnt="2" custLinFactNeighborX="-286">
        <dgm:presLayoutVars>
          <dgm:bulletEnabled val="1"/>
        </dgm:presLayoutVars>
      </dgm:prSet>
      <dgm:spPr/>
    </dgm:pt>
    <dgm:pt modelId="{53421B6A-2B30-49A7-B880-8776DCE5DB4B}" type="pres">
      <dgm:prSet presAssocID="{3B9E722D-236B-45A9-B93C-C6BEF2201190}" presName="space" presStyleCnt="0"/>
      <dgm:spPr/>
    </dgm:pt>
    <dgm:pt modelId="{12600C52-721A-4BE1-8285-90A6B38FB27D}" type="pres">
      <dgm:prSet presAssocID="{9860C934-C87D-4759-BB10-48F1A13CE6F3}" presName="composite" presStyleCnt="0"/>
      <dgm:spPr/>
    </dgm:pt>
    <dgm:pt modelId="{40C4515B-BD55-4381-85FB-4FE091B3440E}" type="pres">
      <dgm:prSet presAssocID="{9860C934-C87D-4759-BB10-48F1A13CE6F3}" presName="parTx" presStyleLbl="alignNode1" presStyleIdx="1" presStyleCnt="2" custScaleY="82146" custLinFactNeighborY="-9064">
        <dgm:presLayoutVars>
          <dgm:chMax val="0"/>
          <dgm:chPref val="0"/>
          <dgm:bulletEnabled val="1"/>
        </dgm:presLayoutVars>
      </dgm:prSet>
      <dgm:spPr/>
    </dgm:pt>
    <dgm:pt modelId="{91A65E31-AD27-4BEE-B472-DF1900C7D724}" type="pres">
      <dgm:prSet presAssocID="{9860C934-C87D-4759-BB10-48F1A13CE6F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802490A-18F9-4875-A81E-E0298BF245FD}" type="presOf" srcId="{020DFA29-5C67-4B9C-AFC7-723AC2A409F5}" destId="{95E3CB40-70C8-4251-9371-65AB16983D1B}" srcOrd="0" destOrd="1" presId="urn:microsoft.com/office/officeart/2005/8/layout/hList1"/>
    <dgm:cxn modelId="{F4548917-51D9-48DE-A6DF-09BDB7A2C542}" type="presOf" srcId="{4A88D826-9204-454B-A454-AF14C80922FF}" destId="{91A65E31-AD27-4BEE-B472-DF1900C7D724}" srcOrd="0" destOrd="1" presId="urn:microsoft.com/office/officeart/2005/8/layout/hList1"/>
    <dgm:cxn modelId="{D52A6518-F491-418F-867D-DBE1C6E35E41}" type="presOf" srcId="{BCE13BB8-FFE7-434E-AE0E-59033D986A9B}" destId="{95E3CB40-70C8-4251-9371-65AB16983D1B}" srcOrd="0" destOrd="0" presId="urn:microsoft.com/office/officeart/2005/8/layout/hList1"/>
    <dgm:cxn modelId="{6B0EA767-CA12-434C-A459-91C52ED4C57F}" srcId="{76A26C33-5F5F-4CB7-8BAA-820B66BCD2DB}" destId="{9860C934-C87D-4759-BB10-48F1A13CE6F3}" srcOrd="1" destOrd="0" parTransId="{026BE469-7E08-43F5-A726-F8D58014797D}" sibTransId="{D0C0C2A6-290D-4E38-B8B6-6FAC507D5AEC}"/>
    <dgm:cxn modelId="{6302C571-2166-4045-86C0-69A88182CBF5}" type="presOf" srcId="{9860C934-C87D-4759-BB10-48F1A13CE6F3}" destId="{40C4515B-BD55-4381-85FB-4FE091B3440E}" srcOrd="0" destOrd="0" presId="urn:microsoft.com/office/officeart/2005/8/layout/hList1"/>
    <dgm:cxn modelId="{2960C781-69FC-4183-9D2E-E0605472EA47}" srcId="{9860C934-C87D-4759-BB10-48F1A13CE6F3}" destId="{459189D0-CB3B-44AF-8603-D9ADA4D9B399}" srcOrd="0" destOrd="0" parTransId="{6C1F0FEC-D5F1-4174-B614-D79A36DF9E9B}" sibTransId="{6272F926-6A57-4FF6-BCD5-C51A88F0EE57}"/>
    <dgm:cxn modelId="{4634708C-E0B1-470B-9C7B-70B5EC315ABC}" type="presOf" srcId="{459189D0-CB3B-44AF-8603-D9ADA4D9B399}" destId="{91A65E31-AD27-4BEE-B472-DF1900C7D724}" srcOrd="0" destOrd="0" presId="urn:microsoft.com/office/officeart/2005/8/layout/hList1"/>
    <dgm:cxn modelId="{17C8BF96-9884-47F7-92BF-4765E51BA06C}" srcId="{76A26C33-5F5F-4CB7-8BAA-820B66BCD2DB}" destId="{81E82A4E-660D-4B89-8E46-F01E998CF234}" srcOrd="0" destOrd="0" parTransId="{FE2F3B17-9569-409B-AFBD-15576FC7E7D5}" sibTransId="{3B9E722D-236B-45A9-B93C-C6BEF2201190}"/>
    <dgm:cxn modelId="{70963CA1-CDF7-44C6-9679-A0D255559D6C}" srcId="{81E82A4E-660D-4B89-8E46-F01E998CF234}" destId="{BCE13BB8-FFE7-434E-AE0E-59033D986A9B}" srcOrd="0" destOrd="0" parTransId="{EBF2A6B2-0661-4DBE-913D-0227603495AA}" sibTransId="{4B40577D-3A60-4734-9913-A35A2EB847DB}"/>
    <dgm:cxn modelId="{17A7F0B6-CFC0-4815-9BF5-9A41C6345B8A}" srcId="{81E82A4E-660D-4B89-8E46-F01E998CF234}" destId="{020DFA29-5C67-4B9C-AFC7-723AC2A409F5}" srcOrd="1" destOrd="0" parTransId="{A8109185-CD16-4EAA-85E0-299A068AFC54}" sibTransId="{FB312711-23A5-4255-80C4-FE17BB71D468}"/>
    <dgm:cxn modelId="{782060CD-0D5A-4E38-A29E-68B12F241175}" type="presOf" srcId="{76A26C33-5F5F-4CB7-8BAA-820B66BCD2DB}" destId="{45BDFC86-5515-4588-9635-7C14A989AA26}" srcOrd="0" destOrd="0" presId="urn:microsoft.com/office/officeart/2005/8/layout/hList1"/>
    <dgm:cxn modelId="{364A53EC-0765-4373-BF1D-7350627B1FBF}" srcId="{9860C934-C87D-4759-BB10-48F1A13CE6F3}" destId="{4A88D826-9204-454B-A454-AF14C80922FF}" srcOrd="1" destOrd="0" parTransId="{ADA49D1E-D364-4509-84E7-79EAD24D9756}" sibTransId="{5B71D9D9-5E69-4F68-BF85-BEE5E99974BA}"/>
    <dgm:cxn modelId="{8AACE1F8-1309-46B4-B5D3-5D1D996F823A}" type="presOf" srcId="{81E82A4E-660D-4B89-8E46-F01E998CF234}" destId="{0A0E1915-9D9D-42CA-B042-4CD43E01EB46}" srcOrd="0" destOrd="0" presId="urn:microsoft.com/office/officeart/2005/8/layout/hList1"/>
    <dgm:cxn modelId="{245C2083-B3E8-48EF-BE0C-E33764D78E6C}" type="presParOf" srcId="{45BDFC86-5515-4588-9635-7C14A989AA26}" destId="{084CEBD4-BCBA-45BE-85A0-F1EBB86D6FAA}" srcOrd="0" destOrd="0" presId="urn:microsoft.com/office/officeart/2005/8/layout/hList1"/>
    <dgm:cxn modelId="{F5EC5163-1447-4900-B5B3-B0BD509E49AF}" type="presParOf" srcId="{084CEBD4-BCBA-45BE-85A0-F1EBB86D6FAA}" destId="{0A0E1915-9D9D-42CA-B042-4CD43E01EB46}" srcOrd="0" destOrd="0" presId="urn:microsoft.com/office/officeart/2005/8/layout/hList1"/>
    <dgm:cxn modelId="{23039390-2C48-4D9E-9174-F091699D0CE5}" type="presParOf" srcId="{084CEBD4-BCBA-45BE-85A0-F1EBB86D6FAA}" destId="{95E3CB40-70C8-4251-9371-65AB16983D1B}" srcOrd="1" destOrd="0" presId="urn:microsoft.com/office/officeart/2005/8/layout/hList1"/>
    <dgm:cxn modelId="{8DBF1886-2E60-439A-BCEE-A228706FC2B5}" type="presParOf" srcId="{45BDFC86-5515-4588-9635-7C14A989AA26}" destId="{53421B6A-2B30-49A7-B880-8776DCE5DB4B}" srcOrd="1" destOrd="0" presId="urn:microsoft.com/office/officeart/2005/8/layout/hList1"/>
    <dgm:cxn modelId="{A635B9BB-80ED-4F32-BCAE-64C05ED448A2}" type="presParOf" srcId="{45BDFC86-5515-4588-9635-7C14A989AA26}" destId="{12600C52-721A-4BE1-8285-90A6B38FB27D}" srcOrd="2" destOrd="0" presId="urn:microsoft.com/office/officeart/2005/8/layout/hList1"/>
    <dgm:cxn modelId="{BA03FEDD-4B3A-472A-B763-9116441EDF99}" type="presParOf" srcId="{12600C52-721A-4BE1-8285-90A6B38FB27D}" destId="{40C4515B-BD55-4381-85FB-4FE091B3440E}" srcOrd="0" destOrd="0" presId="urn:microsoft.com/office/officeart/2005/8/layout/hList1"/>
    <dgm:cxn modelId="{C5A52C71-9E42-4AFD-AE91-0351EEF4F7C3}" type="presParOf" srcId="{12600C52-721A-4BE1-8285-90A6B38FB27D}" destId="{91A65E31-AD27-4BEE-B472-DF1900C7D7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05827-7C5E-4011-BB54-A9825C894BC2}" type="doc">
      <dgm:prSet loTypeId="urn:microsoft.com/office/officeart/2005/8/layout/radial3" loCatId="relationship" qsTypeId="urn:microsoft.com/office/officeart/2005/8/quickstyle/simple4#2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76D0BFA-BC15-45DD-BEFB-67BB802BC730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</a:p>
      </dgm:t>
    </dgm:pt>
    <dgm:pt modelId="{B00600B9-142A-48E4-AC4D-F087585498F0}" type="parTrans" cxnId="{9CB6F1FF-87D2-406B-ACF5-0ED45A7D7F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4C42D-73C0-4271-8028-E940B4F42241}" type="sibTrans" cxnId="{9CB6F1FF-87D2-406B-ACF5-0ED45A7D7F44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C9164-AF3E-4958-908B-D7485AFCEBF8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工业</a:t>
          </a:r>
        </a:p>
      </dgm:t>
    </dgm:pt>
    <dgm:pt modelId="{E3590D31-6E72-444F-9C49-1AE7EFE87DD0}" type="parTrans" cxnId="{43629A51-9669-4227-8CF2-06728FED7FB2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57978E-F1E4-45BC-98ED-B86BC4A8B02B}" type="sibTrans" cxnId="{43629A51-9669-4227-8CF2-06728FED7FB2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F969B-460A-4D7B-AFBB-F45D1D8FC7AC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农业</a:t>
          </a:r>
        </a:p>
      </dgm:t>
    </dgm:pt>
    <dgm:pt modelId="{BC8AED9C-6DB9-4718-BE03-2F8A9BAA1F72}" type="parTrans" cxnId="{AC754295-F863-4119-AC31-2B2660E39C1A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9C0308-2ACC-48D6-B1DE-0A9B3F7C4D91}" type="sibTrans" cxnId="{AC754295-F863-4119-AC31-2B2660E39C1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F6F5B7-7C58-4F3A-88BB-5CBC69534539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教育</a:t>
          </a:r>
        </a:p>
      </dgm:t>
    </dgm:pt>
    <dgm:pt modelId="{CF87773F-924A-4605-8570-035144C0F902}" type="parTrans" cxnId="{62D81B6B-A473-4711-8060-E2F235DB436A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1C614E-67DC-4BB9-BD87-711365F29683}" type="sibTrans" cxnId="{62D81B6B-A473-4711-8060-E2F235DB436A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F6D72-8B6B-4080-8E8C-D4F56863B69E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医疗</a:t>
          </a:r>
        </a:p>
      </dgm:t>
    </dgm:pt>
    <dgm:pt modelId="{C35CA62F-8556-4DFD-8EC7-5CCA241BB612}" type="parTrans" cxnId="{534309C7-E5FF-4B2D-B8CF-45366536B25D}">
      <dgm:prSet custT="1"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DA168-3F2F-44B5-A64C-4106C44D9531}" type="sibTrans" cxnId="{534309C7-E5FF-4B2D-B8CF-45366536B25D}">
      <dgm:prSet/>
      <dgm:spPr/>
      <dgm:t>
        <a:bodyPr/>
        <a:lstStyle/>
        <a:p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298439-DC98-423F-B078-E8F5941082E6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政务</a:t>
          </a:r>
        </a:p>
      </dgm:t>
    </dgm:pt>
    <dgm:pt modelId="{FF507EB2-A21E-44CB-A397-7737883929F5}" type="parTrans" cxnId="{3131B5D7-C9F2-49E1-8EFF-59076BE387DD}">
      <dgm:prSet/>
      <dgm:spPr/>
      <dgm:t>
        <a:bodyPr/>
        <a:lstStyle/>
        <a:p>
          <a:endParaRPr lang="zh-CN" altLang="en-US" sz="1600"/>
        </a:p>
      </dgm:t>
    </dgm:pt>
    <dgm:pt modelId="{1069866B-901E-41AA-B611-96F392C306C9}" type="sibTrans" cxnId="{3131B5D7-C9F2-49E1-8EFF-59076BE387DD}">
      <dgm:prSet/>
      <dgm:spPr/>
      <dgm:t>
        <a:bodyPr/>
        <a:lstStyle/>
        <a:p>
          <a:endParaRPr lang="zh-CN" altLang="en-US" sz="1600"/>
        </a:p>
      </dgm:t>
    </dgm:pt>
    <dgm:pt modelId="{FAF2ACAA-EABC-4881-8EA7-397CDC13C55C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商业</a:t>
          </a:r>
        </a:p>
      </dgm:t>
    </dgm:pt>
    <dgm:pt modelId="{770E56DF-8F01-4967-83BA-12AEB9AE298C}" type="parTrans" cxnId="{DECB6BFE-C1AB-49B3-BF33-97FF73C68B80}">
      <dgm:prSet/>
      <dgm:spPr/>
      <dgm:t>
        <a:bodyPr/>
        <a:lstStyle/>
        <a:p>
          <a:endParaRPr lang="zh-CN" altLang="en-US" sz="1600"/>
        </a:p>
      </dgm:t>
    </dgm:pt>
    <dgm:pt modelId="{43BF5A98-9984-4620-885D-10BE9C053A43}" type="sibTrans" cxnId="{DECB6BFE-C1AB-49B3-BF33-97FF73C68B80}">
      <dgm:prSet/>
      <dgm:spPr/>
      <dgm:t>
        <a:bodyPr/>
        <a:lstStyle/>
        <a:p>
          <a:endParaRPr lang="zh-CN" altLang="en-US" sz="1600"/>
        </a:p>
      </dgm:t>
    </dgm:pt>
    <dgm:pt modelId="{26C274A2-A132-40CB-BA50-1DFD2114DDE8}">
      <dgm:prSet phldrT="[文本]"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交通</a:t>
          </a:r>
        </a:p>
      </dgm:t>
    </dgm:pt>
    <dgm:pt modelId="{18C167E5-9951-4075-9E11-75A610F80C55}" type="parTrans" cxnId="{2880779E-5D58-42D8-A4C9-2F8A8FE197F5}">
      <dgm:prSet/>
      <dgm:spPr/>
      <dgm:t>
        <a:bodyPr/>
        <a:lstStyle/>
        <a:p>
          <a:endParaRPr lang="zh-CN" altLang="en-US" sz="1600"/>
        </a:p>
      </dgm:t>
    </dgm:pt>
    <dgm:pt modelId="{969F8E18-0BF9-4FAE-83D0-6A6701ECCF82}" type="sibTrans" cxnId="{2880779E-5D58-42D8-A4C9-2F8A8FE197F5}">
      <dgm:prSet/>
      <dgm:spPr/>
      <dgm:t>
        <a:bodyPr/>
        <a:lstStyle/>
        <a:p>
          <a:endParaRPr lang="zh-CN" altLang="en-US" sz="1600"/>
        </a:p>
      </dgm:t>
    </dgm:pt>
    <dgm:pt modelId="{3F2C0775-94F4-47A1-AF4B-909B1853529B}">
      <dgm:prSet custT="1"/>
      <dgm:spPr/>
      <dgm:t>
        <a:bodyPr/>
        <a:lstStyle/>
        <a:p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600" dirty="0"/>
        </a:p>
      </dgm:t>
    </dgm:pt>
    <dgm:pt modelId="{A38B1822-9787-44D1-BD3C-ACBAACBABD01}" type="parTrans" cxnId="{44087A00-B1E0-4E66-BD03-92CCC0E2E57A}">
      <dgm:prSet/>
      <dgm:spPr/>
      <dgm:t>
        <a:bodyPr/>
        <a:lstStyle/>
        <a:p>
          <a:endParaRPr lang="zh-CN" altLang="en-US" sz="1600"/>
        </a:p>
      </dgm:t>
    </dgm:pt>
    <dgm:pt modelId="{97A5A0B2-98A0-41A2-94D6-5ACC569526A9}" type="sibTrans" cxnId="{44087A00-B1E0-4E66-BD03-92CCC0E2E57A}">
      <dgm:prSet/>
      <dgm:spPr/>
      <dgm:t>
        <a:bodyPr/>
        <a:lstStyle/>
        <a:p>
          <a:endParaRPr lang="zh-CN" altLang="en-US" sz="1600"/>
        </a:p>
      </dgm:t>
    </dgm:pt>
    <dgm:pt modelId="{2283875D-64D0-4EF8-BA5E-3A01B2889C9A}" type="pres">
      <dgm:prSet presAssocID="{E5E05827-7C5E-4011-BB54-A9825C894BC2}" presName="composite" presStyleCnt="0">
        <dgm:presLayoutVars>
          <dgm:chMax val="1"/>
          <dgm:dir/>
          <dgm:resizeHandles val="exact"/>
        </dgm:presLayoutVars>
      </dgm:prSet>
      <dgm:spPr/>
    </dgm:pt>
    <dgm:pt modelId="{B56D683E-7C9C-4207-B0C8-0781DA70F281}" type="pres">
      <dgm:prSet presAssocID="{E5E05827-7C5E-4011-BB54-A9825C894BC2}" presName="radial" presStyleCnt="0">
        <dgm:presLayoutVars>
          <dgm:animLvl val="ctr"/>
        </dgm:presLayoutVars>
      </dgm:prSet>
      <dgm:spPr/>
    </dgm:pt>
    <dgm:pt modelId="{697450F4-F441-4296-8335-01351F8E1B2B}" type="pres">
      <dgm:prSet presAssocID="{A76D0BFA-BC15-45DD-BEFB-67BB802BC730}" presName="centerShape" presStyleLbl="vennNode1" presStyleIdx="0" presStyleCnt="9"/>
      <dgm:spPr/>
    </dgm:pt>
    <dgm:pt modelId="{CE8AFE2D-2AC2-45F0-88B8-B2568168C3FF}" type="pres">
      <dgm:prSet presAssocID="{B18C9164-AF3E-4958-908B-D7485AFCEBF8}" presName="node" presStyleLbl="vennNode1" presStyleIdx="1" presStyleCnt="9">
        <dgm:presLayoutVars>
          <dgm:bulletEnabled val="1"/>
        </dgm:presLayoutVars>
      </dgm:prSet>
      <dgm:spPr/>
    </dgm:pt>
    <dgm:pt modelId="{670A9751-EDA7-44BE-84F6-DA052AFC6D1C}" type="pres">
      <dgm:prSet presAssocID="{289F969B-460A-4D7B-AFBB-F45D1D8FC7AC}" presName="node" presStyleLbl="vennNode1" presStyleIdx="2" presStyleCnt="9">
        <dgm:presLayoutVars>
          <dgm:bulletEnabled val="1"/>
        </dgm:presLayoutVars>
      </dgm:prSet>
      <dgm:spPr/>
    </dgm:pt>
    <dgm:pt modelId="{242A4B1B-E8FC-49C8-BFF1-60EED0B2A276}" type="pres">
      <dgm:prSet presAssocID="{CBF6F5B7-7C58-4F3A-88BB-5CBC69534539}" presName="node" presStyleLbl="vennNode1" presStyleIdx="3" presStyleCnt="9">
        <dgm:presLayoutVars>
          <dgm:bulletEnabled val="1"/>
        </dgm:presLayoutVars>
      </dgm:prSet>
      <dgm:spPr/>
    </dgm:pt>
    <dgm:pt modelId="{C0A173BA-2876-4F61-AAD1-FA50AD3DFDD0}" type="pres">
      <dgm:prSet presAssocID="{55AF6D72-8B6B-4080-8E8C-D4F56863B69E}" presName="node" presStyleLbl="vennNode1" presStyleIdx="4" presStyleCnt="9">
        <dgm:presLayoutVars>
          <dgm:bulletEnabled val="1"/>
        </dgm:presLayoutVars>
      </dgm:prSet>
      <dgm:spPr/>
    </dgm:pt>
    <dgm:pt modelId="{D951B7E8-AF72-41D8-8F8D-E56CFF2EB951}" type="pres">
      <dgm:prSet presAssocID="{FAF2ACAA-EABC-4881-8EA7-397CDC13C55C}" presName="node" presStyleLbl="vennNode1" presStyleIdx="5" presStyleCnt="9">
        <dgm:presLayoutVars>
          <dgm:bulletEnabled val="1"/>
        </dgm:presLayoutVars>
      </dgm:prSet>
      <dgm:spPr/>
    </dgm:pt>
    <dgm:pt modelId="{2343D8A9-7AEC-4D40-8773-498EA64A78FE}" type="pres">
      <dgm:prSet presAssocID="{26C274A2-A132-40CB-BA50-1DFD2114DDE8}" presName="node" presStyleLbl="vennNode1" presStyleIdx="6" presStyleCnt="9">
        <dgm:presLayoutVars>
          <dgm:bulletEnabled val="1"/>
        </dgm:presLayoutVars>
      </dgm:prSet>
      <dgm:spPr/>
    </dgm:pt>
    <dgm:pt modelId="{4B8ABBE8-E9C9-4F6B-9525-8C9A18414CDE}" type="pres">
      <dgm:prSet presAssocID="{3F2C0775-94F4-47A1-AF4B-909B1853529B}" presName="node" presStyleLbl="vennNode1" presStyleIdx="7" presStyleCnt="9">
        <dgm:presLayoutVars>
          <dgm:bulletEnabled val="1"/>
        </dgm:presLayoutVars>
      </dgm:prSet>
      <dgm:spPr/>
    </dgm:pt>
    <dgm:pt modelId="{C13D16A4-6F51-437B-A7BA-09AB4609C68B}" type="pres">
      <dgm:prSet presAssocID="{6B298439-DC98-423F-B078-E8F5941082E6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44087A00-B1E0-4E66-BD03-92CCC0E2E57A}" srcId="{A76D0BFA-BC15-45DD-BEFB-67BB802BC730}" destId="{3F2C0775-94F4-47A1-AF4B-909B1853529B}" srcOrd="6" destOrd="0" parTransId="{A38B1822-9787-44D1-BD3C-ACBAACBABD01}" sibTransId="{97A5A0B2-98A0-41A2-94D6-5ACC569526A9}"/>
    <dgm:cxn modelId="{671CAE00-FF67-446A-B055-58534C0F19A8}" type="presOf" srcId="{B18C9164-AF3E-4958-908B-D7485AFCEBF8}" destId="{CE8AFE2D-2AC2-45F0-88B8-B2568168C3FF}" srcOrd="0" destOrd="0" presId="urn:microsoft.com/office/officeart/2005/8/layout/radial3"/>
    <dgm:cxn modelId="{E1145A10-C3F5-4120-9951-ED8E95DF626C}" type="presOf" srcId="{6B298439-DC98-423F-B078-E8F5941082E6}" destId="{C13D16A4-6F51-437B-A7BA-09AB4609C68B}" srcOrd="0" destOrd="0" presId="urn:microsoft.com/office/officeart/2005/8/layout/radial3"/>
    <dgm:cxn modelId="{FE3E4F19-BD5A-4BF1-9C7C-1F6EBA21FDB2}" type="presOf" srcId="{55AF6D72-8B6B-4080-8E8C-D4F56863B69E}" destId="{C0A173BA-2876-4F61-AAD1-FA50AD3DFDD0}" srcOrd="0" destOrd="0" presId="urn:microsoft.com/office/officeart/2005/8/layout/radial3"/>
    <dgm:cxn modelId="{1C9E9E21-DB3F-4EE8-826E-495B8AF8311D}" type="presOf" srcId="{289F969B-460A-4D7B-AFBB-F45D1D8FC7AC}" destId="{670A9751-EDA7-44BE-84F6-DA052AFC6D1C}" srcOrd="0" destOrd="0" presId="urn:microsoft.com/office/officeart/2005/8/layout/radial3"/>
    <dgm:cxn modelId="{43629A51-9669-4227-8CF2-06728FED7FB2}" srcId="{A76D0BFA-BC15-45DD-BEFB-67BB802BC730}" destId="{B18C9164-AF3E-4958-908B-D7485AFCEBF8}" srcOrd="0" destOrd="0" parTransId="{E3590D31-6E72-444F-9C49-1AE7EFE87DD0}" sibTransId="{AA57978E-F1E4-45BC-98ED-B86BC4A8B02B}"/>
    <dgm:cxn modelId="{34C7A264-38DC-418F-BC6E-C3B4A95B5E47}" type="presOf" srcId="{A76D0BFA-BC15-45DD-BEFB-67BB802BC730}" destId="{697450F4-F441-4296-8335-01351F8E1B2B}" srcOrd="0" destOrd="0" presId="urn:microsoft.com/office/officeart/2005/8/layout/radial3"/>
    <dgm:cxn modelId="{62D81B6B-A473-4711-8060-E2F235DB436A}" srcId="{A76D0BFA-BC15-45DD-BEFB-67BB802BC730}" destId="{CBF6F5B7-7C58-4F3A-88BB-5CBC69534539}" srcOrd="2" destOrd="0" parTransId="{CF87773F-924A-4605-8570-035144C0F902}" sibTransId="{6D1C614E-67DC-4BB9-BD87-711365F29683}"/>
    <dgm:cxn modelId="{9A2D7B6E-102A-4276-9A10-DB1F7EAB1F95}" type="presOf" srcId="{E5E05827-7C5E-4011-BB54-A9825C894BC2}" destId="{2283875D-64D0-4EF8-BA5E-3A01B2889C9A}" srcOrd="0" destOrd="0" presId="urn:microsoft.com/office/officeart/2005/8/layout/radial3"/>
    <dgm:cxn modelId="{41D3E594-5567-4F8A-ADC0-6231A9A4BF12}" type="presOf" srcId="{26C274A2-A132-40CB-BA50-1DFD2114DDE8}" destId="{2343D8A9-7AEC-4D40-8773-498EA64A78FE}" srcOrd="0" destOrd="0" presId="urn:microsoft.com/office/officeart/2005/8/layout/radial3"/>
    <dgm:cxn modelId="{AC754295-F863-4119-AC31-2B2660E39C1A}" srcId="{A76D0BFA-BC15-45DD-BEFB-67BB802BC730}" destId="{289F969B-460A-4D7B-AFBB-F45D1D8FC7AC}" srcOrd="1" destOrd="0" parTransId="{BC8AED9C-6DB9-4718-BE03-2F8A9BAA1F72}" sibTransId="{2F9C0308-2ACC-48D6-B1DE-0A9B3F7C4D91}"/>
    <dgm:cxn modelId="{2880779E-5D58-42D8-A4C9-2F8A8FE197F5}" srcId="{A76D0BFA-BC15-45DD-BEFB-67BB802BC730}" destId="{26C274A2-A132-40CB-BA50-1DFD2114DDE8}" srcOrd="5" destOrd="0" parTransId="{18C167E5-9951-4075-9E11-75A610F80C55}" sibTransId="{969F8E18-0BF9-4FAE-83D0-6A6701ECCF82}"/>
    <dgm:cxn modelId="{534309C7-E5FF-4B2D-B8CF-45366536B25D}" srcId="{A76D0BFA-BC15-45DD-BEFB-67BB802BC730}" destId="{55AF6D72-8B6B-4080-8E8C-D4F56863B69E}" srcOrd="3" destOrd="0" parTransId="{C35CA62F-8556-4DFD-8EC7-5CCA241BB612}" sibTransId="{491DA168-3F2F-44B5-A64C-4106C44D9531}"/>
    <dgm:cxn modelId="{960F42CD-A079-47D0-A3DB-DFB4595FF8F4}" type="presOf" srcId="{CBF6F5B7-7C58-4F3A-88BB-5CBC69534539}" destId="{242A4B1B-E8FC-49C8-BFF1-60EED0B2A276}" srcOrd="0" destOrd="0" presId="urn:microsoft.com/office/officeart/2005/8/layout/radial3"/>
    <dgm:cxn modelId="{3131B5D7-C9F2-49E1-8EFF-59076BE387DD}" srcId="{A76D0BFA-BC15-45DD-BEFB-67BB802BC730}" destId="{6B298439-DC98-423F-B078-E8F5941082E6}" srcOrd="7" destOrd="0" parTransId="{FF507EB2-A21E-44CB-A397-7737883929F5}" sibTransId="{1069866B-901E-41AA-B611-96F392C306C9}"/>
    <dgm:cxn modelId="{ED9447EC-C4D5-4F03-BF67-2F0986A3EEB3}" type="presOf" srcId="{3F2C0775-94F4-47A1-AF4B-909B1853529B}" destId="{4B8ABBE8-E9C9-4F6B-9525-8C9A18414CDE}" srcOrd="0" destOrd="0" presId="urn:microsoft.com/office/officeart/2005/8/layout/radial3"/>
    <dgm:cxn modelId="{B37E0EFB-4E40-4FEE-8B05-4AE2EB6D24A8}" type="presOf" srcId="{FAF2ACAA-EABC-4881-8EA7-397CDC13C55C}" destId="{D951B7E8-AF72-41D8-8F8D-E56CFF2EB951}" srcOrd="0" destOrd="0" presId="urn:microsoft.com/office/officeart/2005/8/layout/radial3"/>
    <dgm:cxn modelId="{DECB6BFE-C1AB-49B3-BF33-97FF73C68B80}" srcId="{A76D0BFA-BC15-45DD-BEFB-67BB802BC730}" destId="{FAF2ACAA-EABC-4881-8EA7-397CDC13C55C}" srcOrd="4" destOrd="0" parTransId="{770E56DF-8F01-4967-83BA-12AEB9AE298C}" sibTransId="{43BF5A98-9984-4620-885D-10BE9C053A43}"/>
    <dgm:cxn modelId="{9CB6F1FF-87D2-406B-ACF5-0ED45A7D7F44}" srcId="{E5E05827-7C5E-4011-BB54-A9825C894BC2}" destId="{A76D0BFA-BC15-45DD-BEFB-67BB802BC730}" srcOrd="0" destOrd="0" parTransId="{B00600B9-142A-48E4-AC4D-F087585498F0}" sibTransId="{1A64C42D-73C0-4271-8028-E940B4F42241}"/>
    <dgm:cxn modelId="{6E1AC565-CA31-4D1F-AEDC-94CB71666459}" type="presParOf" srcId="{2283875D-64D0-4EF8-BA5E-3A01B2889C9A}" destId="{B56D683E-7C9C-4207-B0C8-0781DA70F281}" srcOrd="0" destOrd="0" presId="urn:microsoft.com/office/officeart/2005/8/layout/radial3"/>
    <dgm:cxn modelId="{1CDAEEA2-878E-4004-9A51-79A46310453B}" type="presParOf" srcId="{B56D683E-7C9C-4207-B0C8-0781DA70F281}" destId="{697450F4-F441-4296-8335-01351F8E1B2B}" srcOrd="0" destOrd="0" presId="urn:microsoft.com/office/officeart/2005/8/layout/radial3"/>
    <dgm:cxn modelId="{2BAE2F8F-9C9B-42B4-BEE4-6A370460910A}" type="presParOf" srcId="{B56D683E-7C9C-4207-B0C8-0781DA70F281}" destId="{CE8AFE2D-2AC2-45F0-88B8-B2568168C3FF}" srcOrd="1" destOrd="0" presId="urn:microsoft.com/office/officeart/2005/8/layout/radial3"/>
    <dgm:cxn modelId="{5113B970-C13B-410E-BAE9-EC7E41AE1703}" type="presParOf" srcId="{B56D683E-7C9C-4207-B0C8-0781DA70F281}" destId="{670A9751-EDA7-44BE-84F6-DA052AFC6D1C}" srcOrd="2" destOrd="0" presId="urn:microsoft.com/office/officeart/2005/8/layout/radial3"/>
    <dgm:cxn modelId="{A7DB3A97-510A-490C-875A-3CCDF48C0C9C}" type="presParOf" srcId="{B56D683E-7C9C-4207-B0C8-0781DA70F281}" destId="{242A4B1B-E8FC-49C8-BFF1-60EED0B2A276}" srcOrd="3" destOrd="0" presId="urn:microsoft.com/office/officeart/2005/8/layout/radial3"/>
    <dgm:cxn modelId="{A9B28D62-23AA-47E3-ACC7-5418386FDD7F}" type="presParOf" srcId="{B56D683E-7C9C-4207-B0C8-0781DA70F281}" destId="{C0A173BA-2876-4F61-AAD1-FA50AD3DFDD0}" srcOrd="4" destOrd="0" presId="urn:microsoft.com/office/officeart/2005/8/layout/radial3"/>
    <dgm:cxn modelId="{D31E7E80-7C5E-4183-B574-91C1CB4D1142}" type="presParOf" srcId="{B56D683E-7C9C-4207-B0C8-0781DA70F281}" destId="{D951B7E8-AF72-41D8-8F8D-E56CFF2EB951}" srcOrd="5" destOrd="0" presId="urn:microsoft.com/office/officeart/2005/8/layout/radial3"/>
    <dgm:cxn modelId="{6D4E746B-9B5A-41EE-9D32-56664D21A1E6}" type="presParOf" srcId="{B56D683E-7C9C-4207-B0C8-0781DA70F281}" destId="{2343D8A9-7AEC-4D40-8773-498EA64A78FE}" srcOrd="6" destOrd="0" presId="urn:microsoft.com/office/officeart/2005/8/layout/radial3"/>
    <dgm:cxn modelId="{0E5D4A10-2E63-432B-B7AD-B4B508FC16E8}" type="presParOf" srcId="{B56D683E-7C9C-4207-B0C8-0781DA70F281}" destId="{4B8ABBE8-E9C9-4F6B-9525-8C9A18414CDE}" srcOrd="7" destOrd="0" presId="urn:microsoft.com/office/officeart/2005/8/layout/radial3"/>
    <dgm:cxn modelId="{F5F98F4B-A524-43CE-99A7-D5C35E51CA3C}" type="presParOf" srcId="{B56D683E-7C9C-4207-B0C8-0781DA70F281}" destId="{C13D16A4-6F51-437B-A7BA-09AB4609C68B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D1D430-D996-41E4-BA1B-C6A83F36946C}" type="doc">
      <dgm:prSet loTypeId="urn:microsoft.com/office/officeart/2005/8/layout/vList3#1" loCatId="picture" qsTypeId="urn:microsoft.com/office/officeart/2005/8/quickstyle/simple1#6" qsCatId="simple" csTypeId="urn:microsoft.com/office/officeart/2005/8/colors/colorful1#2" csCatId="colorful" phldr="1"/>
      <dgm:spPr/>
    </dgm:pt>
    <dgm:pt modelId="{8A4F00E3-F46A-4CBA-82B2-5A10E450DA39}">
      <dgm:prSet phldrT="[文本]"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传播病毒</a:t>
          </a:r>
        </a:p>
      </dgm:t>
    </dgm:pt>
    <dgm:pt modelId="{F63FFB52-3939-4213-9316-F1327036C529}" type="parTrans" cxnId="{DAEBBFB6-C82D-4C01-9BF5-DD42C1C4BF17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CD92A-5807-415A-BBC1-E7A8527C6153}" type="sibTrans" cxnId="{DAEBBFB6-C82D-4C01-9BF5-DD42C1C4BF17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D3D92D-8243-45A0-9045-A4D63E6E7F40}">
      <dgm:prSet phldrT="[文本]"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窃取：数据，钱财等</a:t>
          </a:r>
        </a:p>
      </dgm:t>
    </dgm:pt>
    <dgm:pt modelId="{940EF993-6126-4520-B05A-6D4B241C30CB}" type="parTrans" cxnId="{2775021C-D204-4FE7-A731-4792D5389EAD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18B45-34EC-4674-8DDA-B9430DE47AFA}" type="sibTrans" cxnId="{2775021C-D204-4FE7-A731-4792D5389EAD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F9FD42-4583-4A28-8C5F-0BD3A1160431}">
      <dgm:prSet phldrT="[文本]"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欺诈</a:t>
          </a:r>
        </a:p>
      </dgm:t>
    </dgm:pt>
    <dgm:pt modelId="{E99CA429-E7B4-4EB5-8DDD-E6592C4B95C3}" type="parTrans" cxnId="{C030390E-43E1-40B4-8924-ADAF9AF0BDDE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B7C9B3-F9FA-414C-9AB1-BC88F070EAB5}" type="sibTrans" cxnId="{C030390E-43E1-40B4-8924-ADAF9AF0BDDE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CEBE93-D45D-49EC-B30B-C25BD2F76776}">
      <dgm:prSet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散布谣言</a:t>
          </a:r>
        </a:p>
      </dgm:t>
    </dgm:pt>
    <dgm:pt modelId="{AA55A792-AF04-4098-B181-C38BF0226235}" type="parTrans" cxnId="{B05209F2-E2B6-415B-AAC7-5128F62E2C8E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</a:endParaRPr>
        </a:p>
      </dgm:t>
    </dgm:pt>
    <dgm:pt modelId="{13D24FEC-663A-4F2E-8991-319EA99DA20B}" type="sibTrans" cxnId="{B05209F2-E2B6-415B-AAC7-5128F62E2C8E}">
      <dgm:prSet/>
      <dgm:spPr/>
      <dgm:t>
        <a:bodyPr/>
        <a:lstStyle/>
        <a:p>
          <a:pPr algn="l"/>
          <a:endParaRPr lang="zh-CN" altLang="en-US" sz="1600" b="1">
            <a:solidFill>
              <a:schemeClr val="tx1"/>
            </a:solidFill>
          </a:endParaRPr>
        </a:p>
      </dgm:t>
    </dgm:pt>
    <dgm:pt modelId="{31271BEB-9A8A-4822-9836-B74D69D06E6E}">
      <dgm:prSet phldrT="[文本]"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不良信息</a:t>
          </a:r>
        </a:p>
      </dgm:t>
    </dgm:pt>
    <dgm:pt modelId="{18ECF403-4643-451F-AA8F-EAB068A079EE}" type="parTrans" cxnId="{58D8FC51-173E-4B93-9AC0-A73CED98A0F9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</a:endParaRPr>
        </a:p>
      </dgm:t>
    </dgm:pt>
    <dgm:pt modelId="{E5288AD6-4E26-4FCD-AAA0-B6E8B2F83D76}" type="sibTrans" cxnId="{58D8FC51-173E-4B93-9AC0-A73CED98A0F9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</a:endParaRPr>
        </a:p>
      </dgm:t>
    </dgm:pt>
    <dgm:pt modelId="{345A0E49-CE9E-42D8-BBD9-5125A1B2C1A0}">
      <dgm:prSet phldrT="[文本]" custT="1"/>
      <dgm:spPr/>
      <dgm:t>
        <a:bodyPr/>
        <a:lstStyle/>
        <a:p>
          <a:pPr algn="l"/>
          <a:r>
            <a: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网瘾</a:t>
          </a:r>
        </a:p>
      </dgm:t>
    </dgm:pt>
    <dgm:pt modelId="{AF7CF8DB-9D81-41A4-977C-9BE1758196B4}" type="parTrans" cxnId="{EBFD6E5A-7A20-4CF4-9BB9-8C814639A37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71806DC-3B9D-4BBE-966F-31C19BC1B5BD}" type="sibTrans" cxnId="{EBFD6E5A-7A20-4CF4-9BB9-8C814639A37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1CEA816-6376-493D-B9E5-598751467D72}">
      <dgm:prSet phldrT="[文本]" custT="1"/>
      <dgm:spPr/>
      <dgm:t>
        <a:bodyPr/>
        <a:lstStyle/>
        <a:p>
          <a:pPr algn="l"/>
          <a:r>
            <a: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600" b="1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B9415A-8452-48F8-B878-407D67BB953D}" type="parTrans" cxnId="{3B416CD1-15BF-4252-98CA-E9EF29FD84C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3C14E44-8D8D-4FCB-B967-B8ADA78E25B7}" type="sibTrans" cxnId="{3B416CD1-15BF-4252-98CA-E9EF29FD84C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9B6B670-2E60-4D51-A0B1-71512ED65AD3}" type="pres">
      <dgm:prSet presAssocID="{51D1D430-D996-41E4-BA1B-C6A83F36946C}" presName="linearFlow" presStyleCnt="0">
        <dgm:presLayoutVars>
          <dgm:dir/>
          <dgm:resizeHandles val="exact"/>
        </dgm:presLayoutVars>
      </dgm:prSet>
      <dgm:spPr/>
    </dgm:pt>
    <dgm:pt modelId="{F2AD5EEB-A85F-4177-B696-809101961F83}" type="pres">
      <dgm:prSet presAssocID="{8A4F00E3-F46A-4CBA-82B2-5A10E450DA39}" presName="composite" presStyleCnt="0"/>
      <dgm:spPr/>
    </dgm:pt>
    <dgm:pt modelId="{AB5BAA63-A84A-45D9-BE90-07814A821613}" type="pres">
      <dgm:prSet presAssocID="{8A4F00E3-F46A-4CBA-82B2-5A10E450DA39}" presName="imgShp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634DBF-D9F5-4E0A-9541-5A67CB150864}" type="pres">
      <dgm:prSet presAssocID="{8A4F00E3-F46A-4CBA-82B2-5A10E450DA39}" presName="txShp" presStyleLbl="node1" presStyleIdx="0" presStyleCnt="7">
        <dgm:presLayoutVars>
          <dgm:bulletEnabled val="1"/>
        </dgm:presLayoutVars>
      </dgm:prSet>
      <dgm:spPr/>
    </dgm:pt>
    <dgm:pt modelId="{D1D9857F-15E6-4B91-A663-416ED206BADD}" type="pres">
      <dgm:prSet presAssocID="{D19CD92A-5807-415A-BBC1-E7A8527C6153}" presName="spacing" presStyleCnt="0"/>
      <dgm:spPr/>
    </dgm:pt>
    <dgm:pt modelId="{12412F22-97B5-4E84-85F7-5C72B5D55869}" type="pres">
      <dgm:prSet presAssocID="{F2D3D92D-8243-45A0-9045-A4D63E6E7F40}" presName="composite" presStyleCnt="0"/>
      <dgm:spPr/>
    </dgm:pt>
    <dgm:pt modelId="{04B9F40C-275B-47DA-8505-BDB99315D1A6}" type="pres">
      <dgm:prSet presAssocID="{F2D3D92D-8243-45A0-9045-A4D63E6E7F40}" presName="imgShp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D0567C2-639F-4DB2-8F5D-E4A1F0FA8E3D}" type="pres">
      <dgm:prSet presAssocID="{F2D3D92D-8243-45A0-9045-A4D63E6E7F40}" presName="txShp" presStyleLbl="node1" presStyleIdx="1" presStyleCnt="7">
        <dgm:presLayoutVars>
          <dgm:bulletEnabled val="1"/>
        </dgm:presLayoutVars>
      </dgm:prSet>
      <dgm:spPr/>
    </dgm:pt>
    <dgm:pt modelId="{7DD80274-21D7-4344-9B36-514B249C9ADD}" type="pres">
      <dgm:prSet presAssocID="{3B918B45-34EC-4674-8DDA-B9430DE47AFA}" presName="spacing" presStyleCnt="0"/>
      <dgm:spPr/>
    </dgm:pt>
    <dgm:pt modelId="{B8150EEF-7957-44CB-B2A8-4AE563810168}" type="pres">
      <dgm:prSet presAssocID="{39CEBE93-D45D-49EC-B30B-C25BD2F76776}" presName="composite" presStyleCnt="0"/>
      <dgm:spPr/>
    </dgm:pt>
    <dgm:pt modelId="{92DE488D-B3DE-493C-AC30-DA96AC1FFB62}" type="pres">
      <dgm:prSet presAssocID="{39CEBE93-D45D-49EC-B30B-C25BD2F76776}" presName="imgShp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2459D94-7759-4D01-B95F-2FAC20F969A3}" type="pres">
      <dgm:prSet presAssocID="{39CEBE93-D45D-49EC-B30B-C25BD2F76776}" presName="txShp" presStyleLbl="node1" presStyleIdx="2" presStyleCnt="7">
        <dgm:presLayoutVars>
          <dgm:bulletEnabled val="1"/>
        </dgm:presLayoutVars>
      </dgm:prSet>
      <dgm:spPr/>
    </dgm:pt>
    <dgm:pt modelId="{47834BAD-A98A-4433-9076-8E91796A6670}" type="pres">
      <dgm:prSet presAssocID="{13D24FEC-663A-4F2E-8991-319EA99DA20B}" presName="spacing" presStyleCnt="0"/>
      <dgm:spPr/>
    </dgm:pt>
    <dgm:pt modelId="{A5226936-B418-4B24-BA2B-AC29D3FDCEB2}" type="pres">
      <dgm:prSet presAssocID="{31271BEB-9A8A-4822-9836-B74D69D06E6E}" presName="composite" presStyleCnt="0"/>
      <dgm:spPr/>
    </dgm:pt>
    <dgm:pt modelId="{A6F09614-1B57-44CB-B907-F8E2D46EFEED}" type="pres">
      <dgm:prSet presAssocID="{31271BEB-9A8A-4822-9836-B74D69D06E6E}" presName="imgShp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B7E7170-F4B7-4B0B-9000-4BF0206D9353}" type="pres">
      <dgm:prSet presAssocID="{31271BEB-9A8A-4822-9836-B74D69D06E6E}" presName="txShp" presStyleLbl="node1" presStyleIdx="3" presStyleCnt="7">
        <dgm:presLayoutVars>
          <dgm:bulletEnabled val="1"/>
        </dgm:presLayoutVars>
      </dgm:prSet>
      <dgm:spPr/>
    </dgm:pt>
    <dgm:pt modelId="{6E1D45FB-D7A7-4118-AD94-01DFBABBF3DA}" type="pres">
      <dgm:prSet presAssocID="{E5288AD6-4E26-4FCD-AAA0-B6E8B2F83D76}" presName="spacing" presStyleCnt="0"/>
      <dgm:spPr/>
    </dgm:pt>
    <dgm:pt modelId="{F0C15FC7-06CF-45A4-8275-8B38944324A5}" type="pres">
      <dgm:prSet presAssocID="{56F9FD42-4583-4A28-8C5F-0BD3A1160431}" presName="composite" presStyleCnt="0"/>
      <dgm:spPr/>
    </dgm:pt>
    <dgm:pt modelId="{D61B7255-D308-44FB-979B-BD5549502A3A}" type="pres">
      <dgm:prSet presAssocID="{56F9FD42-4583-4A28-8C5F-0BD3A1160431}" presName="imgShp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</dgm:spPr>
    </dgm:pt>
    <dgm:pt modelId="{C7B6737C-F129-4379-AF97-7E098CF82549}" type="pres">
      <dgm:prSet presAssocID="{56F9FD42-4583-4A28-8C5F-0BD3A1160431}" presName="txShp" presStyleLbl="node1" presStyleIdx="4" presStyleCnt="7">
        <dgm:presLayoutVars>
          <dgm:bulletEnabled val="1"/>
        </dgm:presLayoutVars>
      </dgm:prSet>
      <dgm:spPr/>
    </dgm:pt>
    <dgm:pt modelId="{BB664456-D3BE-41AE-B032-290A5728640D}" type="pres">
      <dgm:prSet presAssocID="{80B7C9B3-F9FA-414C-9AB1-BC88F070EAB5}" presName="spacing" presStyleCnt="0"/>
      <dgm:spPr/>
    </dgm:pt>
    <dgm:pt modelId="{34047A67-4A88-4D1D-8E1E-0C4253FB4360}" type="pres">
      <dgm:prSet presAssocID="{345A0E49-CE9E-42D8-BBD9-5125A1B2C1A0}" presName="composite" presStyleCnt="0"/>
      <dgm:spPr/>
    </dgm:pt>
    <dgm:pt modelId="{9BF7EE4E-012F-4DF5-B272-EAA79ECA8C75}" type="pres">
      <dgm:prSet presAssocID="{345A0E49-CE9E-42D8-BBD9-5125A1B2C1A0}" presName="imgShp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42B48CE5-911D-44D5-AFA1-377112EF11A6}" type="pres">
      <dgm:prSet presAssocID="{345A0E49-CE9E-42D8-BBD9-5125A1B2C1A0}" presName="txShp" presStyleLbl="node1" presStyleIdx="5" presStyleCnt="7">
        <dgm:presLayoutVars>
          <dgm:bulletEnabled val="1"/>
        </dgm:presLayoutVars>
      </dgm:prSet>
      <dgm:spPr/>
    </dgm:pt>
    <dgm:pt modelId="{1DA9CB06-B2B5-42D3-8D21-F7214E0D96B5}" type="pres">
      <dgm:prSet presAssocID="{071806DC-3B9D-4BBE-966F-31C19BC1B5BD}" presName="spacing" presStyleCnt="0"/>
      <dgm:spPr/>
    </dgm:pt>
    <dgm:pt modelId="{ADFA2B5E-1568-4F12-BA99-A0DEFFA8E653}" type="pres">
      <dgm:prSet presAssocID="{41CEA816-6376-493D-B9E5-598751467D72}" presName="composite" presStyleCnt="0"/>
      <dgm:spPr/>
    </dgm:pt>
    <dgm:pt modelId="{4737311F-297D-4E95-B8C4-5619F0D22DF2}" type="pres">
      <dgm:prSet presAssocID="{41CEA816-6376-493D-B9E5-598751467D72}" presName="imgShp" presStyleLbl="fgImgPlace1" presStyleIdx="6" presStyleCnt="7"/>
      <dgm:spPr/>
    </dgm:pt>
    <dgm:pt modelId="{AB384311-3D9B-45D7-AAED-45272C0B16D1}" type="pres">
      <dgm:prSet presAssocID="{41CEA816-6376-493D-B9E5-598751467D72}" presName="txShp" presStyleLbl="node1" presStyleIdx="6" presStyleCnt="7">
        <dgm:presLayoutVars>
          <dgm:bulletEnabled val="1"/>
        </dgm:presLayoutVars>
      </dgm:prSet>
      <dgm:spPr/>
    </dgm:pt>
  </dgm:ptLst>
  <dgm:cxnLst>
    <dgm:cxn modelId="{C030390E-43E1-40B4-8924-ADAF9AF0BDDE}" srcId="{51D1D430-D996-41E4-BA1B-C6A83F36946C}" destId="{56F9FD42-4583-4A28-8C5F-0BD3A1160431}" srcOrd="4" destOrd="0" parTransId="{E99CA429-E7B4-4EB5-8DDD-E6592C4B95C3}" sibTransId="{80B7C9B3-F9FA-414C-9AB1-BC88F070EAB5}"/>
    <dgm:cxn modelId="{D12F5A0E-DA3A-483A-956B-831121C73948}" type="presOf" srcId="{41CEA816-6376-493D-B9E5-598751467D72}" destId="{AB384311-3D9B-45D7-AAED-45272C0B16D1}" srcOrd="0" destOrd="0" presId="urn:microsoft.com/office/officeart/2005/8/layout/vList3#1"/>
    <dgm:cxn modelId="{2775021C-D204-4FE7-A731-4792D5389EAD}" srcId="{51D1D430-D996-41E4-BA1B-C6A83F36946C}" destId="{F2D3D92D-8243-45A0-9045-A4D63E6E7F40}" srcOrd="1" destOrd="0" parTransId="{940EF993-6126-4520-B05A-6D4B241C30CB}" sibTransId="{3B918B45-34EC-4674-8DDA-B9430DE47AFA}"/>
    <dgm:cxn modelId="{58D8FC51-173E-4B93-9AC0-A73CED98A0F9}" srcId="{51D1D430-D996-41E4-BA1B-C6A83F36946C}" destId="{31271BEB-9A8A-4822-9836-B74D69D06E6E}" srcOrd="3" destOrd="0" parTransId="{18ECF403-4643-451F-AA8F-EAB068A079EE}" sibTransId="{E5288AD6-4E26-4FCD-AAA0-B6E8B2F83D76}"/>
    <dgm:cxn modelId="{EBFD6E5A-7A20-4CF4-9BB9-8C814639A37B}" srcId="{51D1D430-D996-41E4-BA1B-C6A83F36946C}" destId="{345A0E49-CE9E-42D8-BBD9-5125A1B2C1A0}" srcOrd="5" destOrd="0" parTransId="{AF7CF8DB-9D81-41A4-977C-9BE1758196B4}" sibTransId="{071806DC-3B9D-4BBE-966F-31C19BC1B5BD}"/>
    <dgm:cxn modelId="{6AE5EE6D-F77C-48DC-A10F-EAF1E6A3121C}" type="presOf" srcId="{F2D3D92D-8243-45A0-9045-A4D63E6E7F40}" destId="{DD0567C2-639F-4DB2-8F5D-E4A1F0FA8E3D}" srcOrd="0" destOrd="0" presId="urn:microsoft.com/office/officeart/2005/8/layout/vList3#1"/>
    <dgm:cxn modelId="{8F53B97E-D5C8-45D0-AB49-E9BCA145D685}" type="presOf" srcId="{31271BEB-9A8A-4822-9836-B74D69D06E6E}" destId="{FB7E7170-F4B7-4B0B-9000-4BF0206D9353}" srcOrd="0" destOrd="0" presId="urn:microsoft.com/office/officeart/2005/8/layout/vList3#1"/>
    <dgm:cxn modelId="{F2294D84-630C-47EE-B7EA-88571B5A25B3}" type="presOf" srcId="{39CEBE93-D45D-49EC-B30B-C25BD2F76776}" destId="{32459D94-7759-4D01-B95F-2FAC20F969A3}" srcOrd="0" destOrd="0" presId="urn:microsoft.com/office/officeart/2005/8/layout/vList3#1"/>
    <dgm:cxn modelId="{B1BB62B4-F4F7-4832-8FFB-55905485C1DE}" type="presOf" srcId="{345A0E49-CE9E-42D8-BBD9-5125A1B2C1A0}" destId="{42B48CE5-911D-44D5-AFA1-377112EF11A6}" srcOrd="0" destOrd="0" presId="urn:microsoft.com/office/officeart/2005/8/layout/vList3#1"/>
    <dgm:cxn modelId="{DAEBBFB6-C82D-4C01-9BF5-DD42C1C4BF17}" srcId="{51D1D430-D996-41E4-BA1B-C6A83F36946C}" destId="{8A4F00E3-F46A-4CBA-82B2-5A10E450DA39}" srcOrd="0" destOrd="0" parTransId="{F63FFB52-3939-4213-9316-F1327036C529}" sibTransId="{D19CD92A-5807-415A-BBC1-E7A8527C6153}"/>
    <dgm:cxn modelId="{3818B0C2-78AA-4551-9381-4676DEE6C459}" type="presOf" srcId="{56F9FD42-4583-4A28-8C5F-0BD3A1160431}" destId="{C7B6737C-F129-4379-AF97-7E098CF82549}" srcOrd="0" destOrd="0" presId="urn:microsoft.com/office/officeart/2005/8/layout/vList3#1"/>
    <dgm:cxn modelId="{B0BFC0C5-8336-4096-96A6-4FBE33FB8539}" type="presOf" srcId="{51D1D430-D996-41E4-BA1B-C6A83F36946C}" destId="{B9B6B670-2E60-4D51-A0B1-71512ED65AD3}" srcOrd="0" destOrd="0" presId="urn:microsoft.com/office/officeart/2005/8/layout/vList3#1"/>
    <dgm:cxn modelId="{4F7F16C6-1413-466C-82E8-3BF2FF8D3234}" type="presOf" srcId="{8A4F00E3-F46A-4CBA-82B2-5A10E450DA39}" destId="{E7634DBF-D9F5-4E0A-9541-5A67CB150864}" srcOrd="0" destOrd="0" presId="urn:microsoft.com/office/officeart/2005/8/layout/vList3#1"/>
    <dgm:cxn modelId="{3B416CD1-15BF-4252-98CA-E9EF29FD84C3}" srcId="{51D1D430-D996-41E4-BA1B-C6A83F36946C}" destId="{41CEA816-6376-493D-B9E5-598751467D72}" srcOrd="6" destOrd="0" parTransId="{55B9415A-8452-48F8-B878-407D67BB953D}" sibTransId="{83C14E44-8D8D-4FCB-B967-B8ADA78E25B7}"/>
    <dgm:cxn modelId="{B05209F2-E2B6-415B-AAC7-5128F62E2C8E}" srcId="{51D1D430-D996-41E4-BA1B-C6A83F36946C}" destId="{39CEBE93-D45D-49EC-B30B-C25BD2F76776}" srcOrd="2" destOrd="0" parTransId="{AA55A792-AF04-4098-B181-C38BF0226235}" sibTransId="{13D24FEC-663A-4F2E-8991-319EA99DA20B}"/>
    <dgm:cxn modelId="{7D0F599C-460D-435C-A19F-50A2D7EDB3C9}" type="presParOf" srcId="{B9B6B670-2E60-4D51-A0B1-71512ED65AD3}" destId="{F2AD5EEB-A85F-4177-B696-809101961F83}" srcOrd="0" destOrd="0" presId="urn:microsoft.com/office/officeart/2005/8/layout/vList3#1"/>
    <dgm:cxn modelId="{593BE286-84A5-4118-9930-A98FC6D519BA}" type="presParOf" srcId="{F2AD5EEB-A85F-4177-B696-809101961F83}" destId="{AB5BAA63-A84A-45D9-BE90-07814A821613}" srcOrd="0" destOrd="0" presId="urn:microsoft.com/office/officeart/2005/8/layout/vList3#1"/>
    <dgm:cxn modelId="{9CFB5CAF-6BF2-467D-9FB8-996A5ED02915}" type="presParOf" srcId="{F2AD5EEB-A85F-4177-B696-809101961F83}" destId="{E7634DBF-D9F5-4E0A-9541-5A67CB150864}" srcOrd="1" destOrd="0" presId="urn:microsoft.com/office/officeart/2005/8/layout/vList3#1"/>
    <dgm:cxn modelId="{719B2224-DD6A-46C9-B526-1B8DA1143B9B}" type="presParOf" srcId="{B9B6B670-2E60-4D51-A0B1-71512ED65AD3}" destId="{D1D9857F-15E6-4B91-A663-416ED206BADD}" srcOrd="1" destOrd="0" presId="urn:microsoft.com/office/officeart/2005/8/layout/vList3#1"/>
    <dgm:cxn modelId="{365B5F7C-EE86-4410-BCFD-2F2EB26B5668}" type="presParOf" srcId="{B9B6B670-2E60-4D51-A0B1-71512ED65AD3}" destId="{12412F22-97B5-4E84-85F7-5C72B5D55869}" srcOrd="2" destOrd="0" presId="urn:microsoft.com/office/officeart/2005/8/layout/vList3#1"/>
    <dgm:cxn modelId="{D6BE9DE1-DD72-4F40-B0E5-99589FD26DF4}" type="presParOf" srcId="{12412F22-97B5-4E84-85F7-5C72B5D55869}" destId="{04B9F40C-275B-47DA-8505-BDB99315D1A6}" srcOrd="0" destOrd="0" presId="urn:microsoft.com/office/officeart/2005/8/layout/vList3#1"/>
    <dgm:cxn modelId="{304DB147-9BF0-4099-9D88-2615457A603A}" type="presParOf" srcId="{12412F22-97B5-4E84-85F7-5C72B5D55869}" destId="{DD0567C2-639F-4DB2-8F5D-E4A1F0FA8E3D}" srcOrd="1" destOrd="0" presId="urn:microsoft.com/office/officeart/2005/8/layout/vList3#1"/>
    <dgm:cxn modelId="{60303404-6627-41D1-A483-17D15329BCF2}" type="presParOf" srcId="{B9B6B670-2E60-4D51-A0B1-71512ED65AD3}" destId="{7DD80274-21D7-4344-9B36-514B249C9ADD}" srcOrd="3" destOrd="0" presId="urn:microsoft.com/office/officeart/2005/8/layout/vList3#1"/>
    <dgm:cxn modelId="{E2FC0F46-4982-477E-BDB2-83D4FF689D87}" type="presParOf" srcId="{B9B6B670-2E60-4D51-A0B1-71512ED65AD3}" destId="{B8150EEF-7957-44CB-B2A8-4AE563810168}" srcOrd="4" destOrd="0" presId="urn:microsoft.com/office/officeart/2005/8/layout/vList3#1"/>
    <dgm:cxn modelId="{3D1442C3-7605-4722-82C9-6B5307EAAB56}" type="presParOf" srcId="{B8150EEF-7957-44CB-B2A8-4AE563810168}" destId="{92DE488D-B3DE-493C-AC30-DA96AC1FFB62}" srcOrd="0" destOrd="0" presId="urn:microsoft.com/office/officeart/2005/8/layout/vList3#1"/>
    <dgm:cxn modelId="{8882025F-5993-40CC-AFD7-D1D04CAD30F8}" type="presParOf" srcId="{B8150EEF-7957-44CB-B2A8-4AE563810168}" destId="{32459D94-7759-4D01-B95F-2FAC20F969A3}" srcOrd="1" destOrd="0" presId="urn:microsoft.com/office/officeart/2005/8/layout/vList3#1"/>
    <dgm:cxn modelId="{75287474-B18B-44F6-B52B-FE24F75485C2}" type="presParOf" srcId="{B9B6B670-2E60-4D51-A0B1-71512ED65AD3}" destId="{47834BAD-A98A-4433-9076-8E91796A6670}" srcOrd="5" destOrd="0" presId="urn:microsoft.com/office/officeart/2005/8/layout/vList3#1"/>
    <dgm:cxn modelId="{B0FCF2CE-025D-4232-80E5-83D56FCAB3AF}" type="presParOf" srcId="{B9B6B670-2E60-4D51-A0B1-71512ED65AD3}" destId="{A5226936-B418-4B24-BA2B-AC29D3FDCEB2}" srcOrd="6" destOrd="0" presId="urn:microsoft.com/office/officeart/2005/8/layout/vList3#1"/>
    <dgm:cxn modelId="{3C4578A0-048A-40EC-9D11-98EA784DD1B8}" type="presParOf" srcId="{A5226936-B418-4B24-BA2B-AC29D3FDCEB2}" destId="{A6F09614-1B57-44CB-B907-F8E2D46EFEED}" srcOrd="0" destOrd="0" presId="urn:microsoft.com/office/officeart/2005/8/layout/vList3#1"/>
    <dgm:cxn modelId="{C80AA47F-A532-4464-912C-AB2DB4C3EE00}" type="presParOf" srcId="{A5226936-B418-4B24-BA2B-AC29D3FDCEB2}" destId="{FB7E7170-F4B7-4B0B-9000-4BF0206D9353}" srcOrd="1" destOrd="0" presId="urn:microsoft.com/office/officeart/2005/8/layout/vList3#1"/>
    <dgm:cxn modelId="{60B4676C-9BA8-46E7-8336-3C9E8D7614AF}" type="presParOf" srcId="{B9B6B670-2E60-4D51-A0B1-71512ED65AD3}" destId="{6E1D45FB-D7A7-4118-AD94-01DFBABBF3DA}" srcOrd="7" destOrd="0" presId="urn:microsoft.com/office/officeart/2005/8/layout/vList3#1"/>
    <dgm:cxn modelId="{84DF445C-3E51-4BE0-BCE5-3788B9E8E2C4}" type="presParOf" srcId="{B9B6B670-2E60-4D51-A0B1-71512ED65AD3}" destId="{F0C15FC7-06CF-45A4-8275-8B38944324A5}" srcOrd="8" destOrd="0" presId="urn:microsoft.com/office/officeart/2005/8/layout/vList3#1"/>
    <dgm:cxn modelId="{98115743-DA9D-496B-9D4A-73EA55CE88CA}" type="presParOf" srcId="{F0C15FC7-06CF-45A4-8275-8B38944324A5}" destId="{D61B7255-D308-44FB-979B-BD5549502A3A}" srcOrd="0" destOrd="0" presId="urn:microsoft.com/office/officeart/2005/8/layout/vList3#1"/>
    <dgm:cxn modelId="{89BC8F60-4693-4E7E-B664-3526737C9473}" type="presParOf" srcId="{F0C15FC7-06CF-45A4-8275-8B38944324A5}" destId="{C7B6737C-F129-4379-AF97-7E098CF82549}" srcOrd="1" destOrd="0" presId="urn:microsoft.com/office/officeart/2005/8/layout/vList3#1"/>
    <dgm:cxn modelId="{06A4A751-435E-4EB3-8263-F4C0FCC737BA}" type="presParOf" srcId="{B9B6B670-2E60-4D51-A0B1-71512ED65AD3}" destId="{BB664456-D3BE-41AE-B032-290A5728640D}" srcOrd="9" destOrd="0" presId="urn:microsoft.com/office/officeart/2005/8/layout/vList3#1"/>
    <dgm:cxn modelId="{CC998FB6-6BE0-4670-BD85-671FB59323EB}" type="presParOf" srcId="{B9B6B670-2E60-4D51-A0B1-71512ED65AD3}" destId="{34047A67-4A88-4D1D-8E1E-0C4253FB4360}" srcOrd="10" destOrd="0" presId="urn:microsoft.com/office/officeart/2005/8/layout/vList3#1"/>
    <dgm:cxn modelId="{2C5C2ED4-25B3-4D76-BD0A-4C3B4693B124}" type="presParOf" srcId="{34047A67-4A88-4D1D-8E1E-0C4253FB4360}" destId="{9BF7EE4E-012F-4DF5-B272-EAA79ECA8C75}" srcOrd="0" destOrd="0" presId="urn:microsoft.com/office/officeart/2005/8/layout/vList3#1"/>
    <dgm:cxn modelId="{2B3A76D8-B638-4E08-8194-1F8969229CFF}" type="presParOf" srcId="{34047A67-4A88-4D1D-8E1E-0C4253FB4360}" destId="{42B48CE5-911D-44D5-AFA1-377112EF11A6}" srcOrd="1" destOrd="0" presId="urn:microsoft.com/office/officeart/2005/8/layout/vList3#1"/>
    <dgm:cxn modelId="{5D432E06-4916-4243-9A51-BA09B0C9A8FA}" type="presParOf" srcId="{B9B6B670-2E60-4D51-A0B1-71512ED65AD3}" destId="{1DA9CB06-B2B5-42D3-8D21-F7214E0D96B5}" srcOrd="11" destOrd="0" presId="urn:microsoft.com/office/officeart/2005/8/layout/vList3#1"/>
    <dgm:cxn modelId="{7A09CFE1-39FD-4FEB-BAC6-AEECD7F5268C}" type="presParOf" srcId="{B9B6B670-2E60-4D51-A0B1-71512ED65AD3}" destId="{ADFA2B5E-1568-4F12-BA99-A0DEFFA8E653}" srcOrd="12" destOrd="0" presId="urn:microsoft.com/office/officeart/2005/8/layout/vList3#1"/>
    <dgm:cxn modelId="{8462ABDE-8704-4537-A38B-F7B406D4E01B}" type="presParOf" srcId="{ADFA2B5E-1568-4F12-BA99-A0DEFFA8E653}" destId="{4737311F-297D-4E95-B8C4-5619F0D22DF2}" srcOrd="0" destOrd="0" presId="urn:microsoft.com/office/officeart/2005/8/layout/vList3#1"/>
    <dgm:cxn modelId="{880A6CC5-01B4-487F-B984-B5D3483F0793}" type="presParOf" srcId="{ADFA2B5E-1568-4F12-BA99-A0DEFFA8E653}" destId="{AB384311-3D9B-45D7-AAED-45272C0B16D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E9E8D6-7943-491A-9523-3E98B8E87243}" type="doc">
      <dgm:prSet loTypeId="urn:microsoft.com/office/officeart/2009/3/layout/StepUpProcess#1" loCatId="process" qsTypeId="urn:microsoft.com/office/officeart/2005/8/quickstyle/simple3#1" qsCatId="simple" csTypeId="urn:microsoft.com/office/officeart/2005/8/colors/colorful1#3" csCatId="colorful" phldr="1"/>
      <dgm:spPr/>
    </dgm:pt>
    <dgm:pt modelId="{7525BF00-3F15-4D22-873A-D01B4ACE4B0B}">
      <dgm:prSet phldrT="[文本]" custT="1"/>
      <dgm:spPr/>
      <dgm:t>
        <a:bodyPr/>
        <a:lstStyle/>
        <a:p>
          <a:pPr>
            <a:lnSpc>
              <a:spcPts val="2800"/>
            </a:lnSpc>
            <a:spcAft>
              <a:spcPts val="0"/>
            </a:spcAft>
          </a:pPr>
          <a:r>
            <a:rPr lang="en-US" altLang="en-US" sz="18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1969 – 1990</a:t>
          </a:r>
        </a:p>
        <a:p>
          <a:pPr>
            <a:lnSpc>
              <a:spcPts val="2800"/>
            </a:lnSpc>
            <a:spcAft>
              <a:spcPts val="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从单个网络 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ARPANET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向互联网发展。</a:t>
          </a:r>
        </a:p>
      </dgm:t>
    </dgm:pt>
    <dgm:pt modelId="{8E64C77F-27AA-4FE1-A02F-58BED5B2B53E}" type="parTrans" cxnId="{C7815E85-C267-48CA-91E2-39605BCE67C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6F6F5A-3DC5-4356-9FF7-49BF329376D0}" type="sibTrans" cxnId="{C7815E85-C267-48CA-91E2-39605BCE67C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E9B057-D1EF-4B46-A5F0-3833969C6F68}">
      <dgm:prSet phldrT="[文本]" custT="1"/>
      <dgm:spPr/>
      <dgm:t>
        <a:bodyPr/>
        <a:lstStyle/>
        <a:p>
          <a:pPr>
            <a:lnSpc>
              <a:spcPts val="2800"/>
            </a:lnSpc>
            <a:spcAft>
              <a:spcPts val="0"/>
            </a:spcAft>
          </a:pPr>
          <a:r>
            <a:rPr lang="en-US" altLang="en-US" sz="18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1985 – 1993</a:t>
          </a:r>
        </a:p>
        <a:p>
          <a:pPr>
            <a:lnSpc>
              <a:spcPts val="2800"/>
            </a:lnSpc>
            <a:spcAft>
              <a:spcPts val="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建成了三级结构的互联网 。</a:t>
          </a:r>
        </a:p>
      </dgm:t>
    </dgm:pt>
    <dgm:pt modelId="{2FF9A435-A270-4C54-AB5F-49378E55D42B}" type="parTrans" cxnId="{0F47369F-75EF-4875-B4B0-2E8C24B17E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761B63-477C-4FC3-9819-A534BE583620}" type="sibTrans" cxnId="{0F47369F-75EF-4875-B4B0-2E8C24B17E83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1D3777-5F64-44B8-9B83-5B7FD079F6FA}">
      <dgm:prSet phldrT="[文本]" custT="1"/>
      <dgm:spPr/>
      <dgm:t>
        <a:bodyPr/>
        <a:lstStyle/>
        <a:p>
          <a:pPr>
            <a:lnSpc>
              <a:spcPts val="2800"/>
            </a:lnSpc>
            <a:spcAft>
              <a:spcPts val="0"/>
            </a:spcAft>
          </a:pPr>
          <a:r>
            <a:rPr lang="en-US" altLang="en-US" sz="18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1993 –</a:t>
          </a:r>
          <a:r>
            <a:rPr lang="en-US" altLang="zh-CN" sz="18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现在</a:t>
          </a:r>
          <a:endParaRPr lang="en-US" altLang="zh-CN" sz="1800" b="1" dirty="0">
            <a:solidFill>
              <a:srgbClr val="CC00CC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ts val="2800"/>
            </a:lnSpc>
            <a:spcAft>
              <a:spcPts val="0"/>
            </a:spcAft>
          </a:pP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全球范围的多层次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ISP </a:t>
          </a: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结构的互联网。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CE62BB-5A59-426D-B801-2B88D7E829BF}" type="parTrans" cxnId="{9CE56956-FCE7-46CA-BC05-78011787A43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B7E9C0-C9A5-41D8-B3CA-03C0EB2E5AF1}" type="sibTrans" cxnId="{9CE56956-FCE7-46CA-BC05-78011787A43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567201-BF31-4630-B798-FFEA490F14AC}" type="pres">
      <dgm:prSet presAssocID="{3DE9E8D6-7943-491A-9523-3E98B8E87243}" presName="rootnode" presStyleCnt="0">
        <dgm:presLayoutVars>
          <dgm:chMax/>
          <dgm:chPref/>
          <dgm:dir/>
          <dgm:animLvl val="lvl"/>
        </dgm:presLayoutVars>
      </dgm:prSet>
      <dgm:spPr/>
    </dgm:pt>
    <dgm:pt modelId="{9649E880-299C-4870-9F07-D92C84C9D746}" type="pres">
      <dgm:prSet presAssocID="{7525BF00-3F15-4D22-873A-D01B4ACE4B0B}" presName="composite" presStyleCnt="0"/>
      <dgm:spPr/>
    </dgm:pt>
    <dgm:pt modelId="{C11723FB-FD44-4790-9882-F784D01504C2}" type="pres">
      <dgm:prSet presAssocID="{7525BF00-3F15-4D22-873A-D01B4ACE4B0B}" presName="LShape" presStyleLbl="alignNode1" presStyleIdx="0" presStyleCnt="5" custScaleX="175558"/>
      <dgm:spPr/>
    </dgm:pt>
    <dgm:pt modelId="{9606A409-0386-4958-AF71-520045418D02}" type="pres">
      <dgm:prSet presAssocID="{7525BF00-3F15-4D22-873A-D01B4ACE4B0B}" presName="ParentText" presStyleLbl="revTx" presStyleIdx="0" presStyleCnt="3" custScaleX="178477">
        <dgm:presLayoutVars>
          <dgm:chMax val="0"/>
          <dgm:chPref val="0"/>
          <dgm:bulletEnabled val="1"/>
        </dgm:presLayoutVars>
      </dgm:prSet>
      <dgm:spPr/>
    </dgm:pt>
    <dgm:pt modelId="{01A2BA42-237A-44CF-A211-45BD14932625}" type="pres">
      <dgm:prSet presAssocID="{7525BF00-3F15-4D22-873A-D01B4ACE4B0B}" presName="Triangle" presStyleLbl="alignNode1" presStyleIdx="1" presStyleCnt="5"/>
      <dgm:spPr/>
    </dgm:pt>
    <dgm:pt modelId="{0AAD6196-57D2-4FC3-9D69-A209405DA879}" type="pres">
      <dgm:prSet presAssocID="{706F6F5A-3DC5-4356-9FF7-49BF329376D0}" presName="sibTrans" presStyleCnt="0"/>
      <dgm:spPr/>
    </dgm:pt>
    <dgm:pt modelId="{2CB18A98-EE04-4770-82BE-734866FE88EE}" type="pres">
      <dgm:prSet presAssocID="{706F6F5A-3DC5-4356-9FF7-49BF329376D0}" presName="space" presStyleCnt="0"/>
      <dgm:spPr/>
    </dgm:pt>
    <dgm:pt modelId="{BD715DBB-C3A4-444F-9B89-81407B4079A8}" type="pres">
      <dgm:prSet presAssocID="{29E9B057-D1EF-4B46-A5F0-3833969C6F68}" presName="composite" presStyleCnt="0"/>
      <dgm:spPr/>
    </dgm:pt>
    <dgm:pt modelId="{5D091C1B-882C-4A2B-868D-15AB708D584F}" type="pres">
      <dgm:prSet presAssocID="{29E9B057-D1EF-4B46-A5F0-3833969C6F68}" presName="LShape" presStyleLbl="alignNode1" presStyleIdx="2" presStyleCnt="5" custScaleX="172325"/>
      <dgm:spPr/>
    </dgm:pt>
    <dgm:pt modelId="{5DD1E37C-EDC3-41F4-891E-775C4AA49DFB}" type="pres">
      <dgm:prSet presAssocID="{29E9B057-D1EF-4B46-A5F0-3833969C6F68}" presName="ParentText" presStyleLbl="revTx" presStyleIdx="1" presStyleCnt="3" custScaleX="156225" custLinFactNeighborX="-9374">
        <dgm:presLayoutVars>
          <dgm:chMax val="0"/>
          <dgm:chPref val="0"/>
          <dgm:bulletEnabled val="1"/>
        </dgm:presLayoutVars>
      </dgm:prSet>
      <dgm:spPr/>
    </dgm:pt>
    <dgm:pt modelId="{2D8632D6-57D5-4C06-81CE-104155293B86}" type="pres">
      <dgm:prSet presAssocID="{29E9B057-D1EF-4B46-A5F0-3833969C6F68}" presName="Triangle" presStyleLbl="alignNode1" presStyleIdx="3" presStyleCnt="5"/>
      <dgm:spPr/>
    </dgm:pt>
    <dgm:pt modelId="{5D740B35-D22B-4243-B33F-F4F1E1237942}" type="pres">
      <dgm:prSet presAssocID="{93761B63-477C-4FC3-9819-A534BE583620}" presName="sibTrans" presStyleCnt="0"/>
      <dgm:spPr/>
    </dgm:pt>
    <dgm:pt modelId="{A2926BA1-9112-469A-9B06-D986FF68801D}" type="pres">
      <dgm:prSet presAssocID="{93761B63-477C-4FC3-9819-A534BE583620}" presName="space" presStyleCnt="0"/>
      <dgm:spPr/>
    </dgm:pt>
    <dgm:pt modelId="{C409DF66-17A8-4B3B-BEF1-FDCC8141A7A8}" type="pres">
      <dgm:prSet presAssocID="{461D3777-5F64-44B8-9B83-5B7FD079F6FA}" presName="composite" presStyleCnt="0"/>
      <dgm:spPr/>
    </dgm:pt>
    <dgm:pt modelId="{0B75B0BF-1D47-48F1-94FD-0201A392E554}" type="pres">
      <dgm:prSet presAssocID="{461D3777-5F64-44B8-9B83-5B7FD079F6FA}" presName="LShape" presStyleLbl="alignNode1" presStyleIdx="4" presStyleCnt="5" custScaleX="145489"/>
      <dgm:spPr/>
    </dgm:pt>
    <dgm:pt modelId="{F0C4A08D-D529-4101-B85D-56E13A637234}" type="pres">
      <dgm:prSet presAssocID="{461D3777-5F64-44B8-9B83-5B7FD079F6FA}" presName="ParentText" presStyleLbl="revTx" presStyleIdx="2" presStyleCnt="3" custScaleX="144437">
        <dgm:presLayoutVars>
          <dgm:chMax val="0"/>
          <dgm:chPref val="0"/>
          <dgm:bulletEnabled val="1"/>
        </dgm:presLayoutVars>
      </dgm:prSet>
      <dgm:spPr/>
    </dgm:pt>
  </dgm:ptLst>
  <dgm:cxnLst>
    <dgm:cxn modelId="{E8B0EB37-8D4D-4977-B2B1-DC26A74E9347}" type="presOf" srcId="{3DE9E8D6-7943-491A-9523-3E98B8E87243}" destId="{5B567201-BF31-4630-B798-FFEA490F14AC}" srcOrd="0" destOrd="0" presId="urn:microsoft.com/office/officeart/2009/3/layout/StepUpProcess#1"/>
    <dgm:cxn modelId="{C112CC49-5DBC-4CD3-9E42-3E8414A4E66F}" type="presOf" srcId="{461D3777-5F64-44B8-9B83-5B7FD079F6FA}" destId="{F0C4A08D-D529-4101-B85D-56E13A637234}" srcOrd="0" destOrd="0" presId="urn:microsoft.com/office/officeart/2009/3/layout/StepUpProcess#1"/>
    <dgm:cxn modelId="{9CE56956-FCE7-46CA-BC05-78011787A430}" srcId="{3DE9E8D6-7943-491A-9523-3E98B8E87243}" destId="{461D3777-5F64-44B8-9B83-5B7FD079F6FA}" srcOrd="2" destOrd="0" parTransId="{ABCE62BB-5A59-426D-B801-2B88D7E829BF}" sibTransId="{25B7E9C0-C9A5-41D8-B3CA-03C0EB2E5AF1}"/>
    <dgm:cxn modelId="{0B00275C-889C-414D-BBDA-840FD43B6E5F}" type="presOf" srcId="{7525BF00-3F15-4D22-873A-D01B4ACE4B0B}" destId="{9606A409-0386-4958-AF71-520045418D02}" srcOrd="0" destOrd="0" presId="urn:microsoft.com/office/officeart/2009/3/layout/StepUpProcess#1"/>
    <dgm:cxn modelId="{C7815E85-C267-48CA-91E2-39605BCE67C6}" srcId="{3DE9E8D6-7943-491A-9523-3E98B8E87243}" destId="{7525BF00-3F15-4D22-873A-D01B4ACE4B0B}" srcOrd="0" destOrd="0" parTransId="{8E64C77F-27AA-4FE1-A02F-58BED5B2B53E}" sibTransId="{706F6F5A-3DC5-4356-9FF7-49BF329376D0}"/>
    <dgm:cxn modelId="{0F47369F-75EF-4875-B4B0-2E8C24B17E83}" srcId="{3DE9E8D6-7943-491A-9523-3E98B8E87243}" destId="{29E9B057-D1EF-4B46-A5F0-3833969C6F68}" srcOrd="1" destOrd="0" parTransId="{2FF9A435-A270-4C54-AB5F-49378E55D42B}" sibTransId="{93761B63-477C-4FC3-9819-A534BE583620}"/>
    <dgm:cxn modelId="{27F659B2-8BE5-4BDE-B675-088B362B04CA}" type="presOf" srcId="{29E9B057-D1EF-4B46-A5F0-3833969C6F68}" destId="{5DD1E37C-EDC3-41F4-891E-775C4AA49DFB}" srcOrd="0" destOrd="0" presId="urn:microsoft.com/office/officeart/2009/3/layout/StepUpProcess#1"/>
    <dgm:cxn modelId="{075DB7A2-B58A-4AC2-A09C-8806C8F0C463}" type="presParOf" srcId="{5B567201-BF31-4630-B798-FFEA490F14AC}" destId="{9649E880-299C-4870-9F07-D92C84C9D746}" srcOrd="0" destOrd="0" presId="urn:microsoft.com/office/officeart/2009/3/layout/StepUpProcess#1"/>
    <dgm:cxn modelId="{029D34AE-8145-4CB1-B304-F10BB47F38C2}" type="presParOf" srcId="{9649E880-299C-4870-9F07-D92C84C9D746}" destId="{C11723FB-FD44-4790-9882-F784D01504C2}" srcOrd="0" destOrd="0" presId="urn:microsoft.com/office/officeart/2009/3/layout/StepUpProcess#1"/>
    <dgm:cxn modelId="{F1251247-A7D5-4A0E-9811-58EC7F5B58B8}" type="presParOf" srcId="{9649E880-299C-4870-9F07-D92C84C9D746}" destId="{9606A409-0386-4958-AF71-520045418D02}" srcOrd="1" destOrd="0" presId="urn:microsoft.com/office/officeart/2009/3/layout/StepUpProcess#1"/>
    <dgm:cxn modelId="{D5229B79-EDD8-4214-82DF-B3E76F707804}" type="presParOf" srcId="{9649E880-299C-4870-9F07-D92C84C9D746}" destId="{01A2BA42-237A-44CF-A211-45BD14932625}" srcOrd="2" destOrd="0" presId="urn:microsoft.com/office/officeart/2009/3/layout/StepUpProcess#1"/>
    <dgm:cxn modelId="{2DEC91FF-1F01-4266-B44F-12052CEE10FD}" type="presParOf" srcId="{5B567201-BF31-4630-B798-FFEA490F14AC}" destId="{0AAD6196-57D2-4FC3-9D69-A209405DA879}" srcOrd="1" destOrd="0" presId="urn:microsoft.com/office/officeart/2009/3/layout/StepUpProcess#1"/>
    <dgm:cxn modelId="{7BCAF329-3C42-404A-B657-7113F59BF345}" type="presParOf" srcId="{0AAD6196-57D2-4FC3-9D69-A209405DA879}" destId="{2CB18A98-EE04-4770-82BE-734866FE88EE}" srcOrd="0" destOrd="0" presId="urn:microsoft.com/office/officeart/2009/3/layout/StepUpProcess#1"/>
    <dgm:cxn modelId="{9058649C-3ADE-4DD7-BEB6-67B65E45452D}" type="presParOf" srcId="{5B567201-BF31-4630-B798-FFEA490F14AC}" destId="{BD715DBB-C3A4-444F-9B89-81407B4079A8}" srcOrd="2" destOrd="0" presId="urn:microsoft.com/office/officeart/2009/3/layout/StepUpProcess#1"/>
    <dgm:cxn modelId="{A4A08015-1D72-48ED-A2C6-561FB6077994}" type="presParOf" srcId="{BD715DBB-C3A4-444F-9B89-81407B4079A8}" destId="{5D091C1B-882C-4A2B-868D-15AB708D584F}" srcOrd="0" destOrd="0" presId="urn:microsoft.com/office/officeart/2009/3/layout/StepUpProcess#1"/>
    <dgm:cxn modelId="{003A3BD6-572B-4010-BE4A-8030A57D3D0E}" type="presParOf" srcId="{BD715DBB-C3A4-444F-9B89-81407B4079A8}" destId="{5DD1E37C-EDC3-41F4-891E-775C4AA49DFB}" srcOrd="1" destOrd="0" presId="urn:microsoft.com/office/officeart/2009/3/layout/StepUpProcess#1"/>
    <dgm:cxn modelId="{C572334A-EBBF-4CCB-80F1-66C75EC7C7F4}" type="presParOf" srcId="{BD715DBB-C3A4-444F-9B89-81407B4079A8}" destId="{2D8632D6-57D5-4C06-81CE-104155293B86}" srcOrd="2" destOrd="0" presId="urn:microsoft.com/office/officeart/2009/3/layout/StepUpProcess#1"/>
    <dgm:cxn modelId="{CAFB4AAA-AA41-4DFA-9B67-2DAB7B40E34D}" type="presParOf" srcId="{5B567201-BF31-4630-B798-FFEA490F14AC}" destId="{5D740B35-D22B-4243-B33F-F4F1E1237942}" srcOrd="3" destOrd="0" presId="urn:microsoft.com/office/officeart/2009/3/layout/StepUpProcess#1"/>
    <dgm:cxn modelId="{98DB72F9-C300-4854-B10B-478262CE38D6}" type="presParOf" srcId="{5D740B35-D22B-4243-B33F-F4F1E1237942}" destId="{A2926BA1-9112-469A-9B06-D986FF68801D}" srcOrd="0" destOrd="0" presId="urn:microsoft.com/office/officeart/2009/3/layout/StepUpProcess#1"/>
    <dgm:cxn modelId="{B4BB75C6-CFAD-45C7-ACA4-F708BCCB011B}" type="presParOf" srcId="{5B567201-BF31-4630-B798-FFEA490F14AC}" destId="{C409DF66-17A8-4B3B-BEF1-FDCC8141A7A8}" srcOrd="4" destOrd="0" presId="urn:microsoft.com/office/officeart/2009/3/layout/StepUpProcess#1"/>
    <dgm:cxn modelId="{3D21E461-C6E7-4CB6-9F1D-6554E5490C83}" type="presParOf" srcId="{C409DF66-17A8-4B3B-BEF1-FDCC8141A7A8}" destId="{0B75B0BF-1D47-48F1-94FD-0201A392E554}" srcOrd="0" destOrd="0" presId="urn:microsoft.com/office/officeart/2009/3/layout/StepUpProcess#1"/>
    <dgm:cxn modelId="{9EA3DC41-B91C-4929-A242-1DFF6D0FB580}" type="presParOf" srcId="{C409DF66-17A8-4B3B-BEF1-FDCC8141A7A8}" destId="{F0C4A08D-D529-4101-B85D-56E13A637234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A9B5D2-AFBA-46B2-B4AE-3AC19D52734B}" type="doc">
      <dgm:prSet loTypeId="urn:microsoft.com/office/officeart/2005/8/layout/hList1" loCatId="list" qsTypeId="urn:microsoft.com/office/officeart/2005/8/quickstyle/simple4#3" qsCatId="simple" csTypeId="urn:microsoft.com/office/officeart/2005/8/colors/colorful5#3" csCatId="colorful" phldr="1"/>
      <dgm:spPr/>
      <dgm:t>
        <a:bodyPr/>
        <a:lstStyle/>
        <a:p>
          <a:endParaRPr lang="zh-CN" altLang="en-US"/>
        </a:p>
      </dgm:t>
    </dgm:pt>
    <dgm:pt modelId="{66ACC874-3CFB-4E6F-B294-E9398EAEDB9E}">
      <dgm:prSet phldrT="[文本]" custT="1"/>
      <dgm:spPr/>
      <dgm:t>
        <a:bodyPr/>
        <a:lstStyle/>
        <a:p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Client / Server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gm:t>
    </dgm:pt>
    <dgm:pt modelId="{6A394396-6A48-4F17-8404-6B2104EEDAB0}" type="parTrans" cxnId="{51DB97CB-0180-46DE-8CF9-5E1303ED8C0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5956E1-824E-41F5-9DF1-25E02085E01C}" type="sibTrans" cxnId="{51DB97CB-0180-46DE-8CF9-5E1303ED8C0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71A16D-6D3A-432C-834D-94D94C96E66D}">
      <dgm:prSet phldrT="[文本]" custT="1"/>
      <dgm:spPr/>
      <dgm:t>
        <a:bodyPr/>
        <a:lstStyle/>
        <a:p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Peer to Peer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gm:t>
    </dgm:pt>
    <dgm:pt modelId="{7FD95283-8E1D-47B9-BD8A-E52B4440FDE3}" type="parTrans" cxnId="{F8EE973F-005E-49D9-8A55-BF2936ACAB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4A89-BFFB-461D-811A-EE97C8509A5E}" type="sibTrans" cxnId="{F8EE973F-005E-49D9-8A55-BF2936ACAB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E39CD3-0DC4-4012-92DA-90224624ADFF}">
      <dgm:prSet phldrT="[文本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服务器方式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15174C-1935-4310-A6E6-FE62B21E5B87}" type="sibTrans" cxnId="{0543E9C2-E2BE-425C-B0CB-EAE585D6F38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51DC01-4D36-438B-AAEB-01B61AACDBAB}" type="parTrans" cxnId="{0543E9C2-E2BE-425C-B0CB-EAE585D6F38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620A8E-C4A5-4821-82B1-9A6EE4F894AA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对等方式</a:t>
          </a:r>
          <a:endParaRPr lang="en-US" altLang="zh-CN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6FE29F-1530-487E-8BF1-E706AA499996}" type="sibTrans" cxnId="{419CC096-94B7-4869-8BB1-1F1886A1C7D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E4650C-F7E6-4DB4-9284-332FE113FE55}" type="parTrans" cxnId="{419CC096-94B7-4869-8BB1-1F1886A1C7DB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B17A82-9752-4BB8-A0BB-5F5C56F2C0A1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简称为 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C/S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gm:t>
    </dgm:pt>
    <dgm:pt modelId="{5F48F131-5791-4AB7-9B60-6558004A049B}" type="parTrans" cxnId="{C5632FAF-2983-4105-8D68-C4D4F75E308C}">
      <dgm:prSet/>
      <dgm:spPr/>
      <dgm:t>
        <a:bodyPr/>
        <a:lstStyle/>
        <a:p>
          <a:endParaRPr lang="zh-CN" altLang="en-US" sz="1600"/>
        </a:p>
      </dgm:t>
    </dgm:pt>
    <dgm:pt modelId="{37F47257-8A82-4074-AE1E-99FA89BF3F55}" type="sibTrans" cxnId="{C5632FAF-2983-4105-8D68-C4D4F75E308C}">
      <dgm:prSet/>
      <dgm:spPr/>
      <dgm:t>
        <a:bodyPr/>
        <a:lstStyle/>
        <a:p>
          <a:endParaRPr lang="zh-CN" altLang="en-US" sz="1600"/>
        </a:p>
      </dgm:t>
    </dgm:pt>
    <dgm:pt modelId="{82CB24EB-F3B8-4313-8A4C-46A4A6C6E31A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简称为 </a:t>
          </a:r>
          <a:r>
            <a:rPr lang="en-US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P2P 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gm:t>
    </dgm:pt>
    <dgm:pt modelId="{F964AE57-1F6D-4E2E-92C0-B117F9D585B8}" type="parTrans" cxnId="{CF299708-4E6C-4B0C-B710-9F1B0A9E0DE0}">
      <dgm:prSet/>
      <dgm:spPr/>
      <dgm:t>
        <a:bodyPr/>
        <a:lstStyle/>
        <a:p>
          <a:endParaRPr lang="zh-CN" altLang="en-US" sz="1600"/>
        </a:p>
      </dgm:t>
    </dgm:pt>
    <dgm:pt modelId="{68FADE7E-F584-4933-80D1-051383411362}" type="sibTrans" cxnId="{CF299708-4E6C-4B0C-B710-9F1B0A9E0DE0}">
      <dgm:prSet/>
      <dgm:spPr/>
      <dgm:t>
        <a:bodyPr/>
        <a:lstStyle/>
        <a:p>
          <a:endParaRPr lang="zh-CN" altLang="en-US" sz="1600"/>
        </a:p>
      </dgm:t>
    </dgm:pt>
    <dgm:pt modelId="{D5AF80AA-414F-4474-ABC9-E635DD32C12D}" type="pres">
      <dgm:prSet presAssocID="{32A9B5D2-AFBA-46B2-B4AE-3AC19D52734B}" presName="Name0" presStyleCnt="0">
        <dgm:presLayoutVars>
          <dgm:dir/>
          <dgm:animLvl val="lvl"/>
          <dgm:resizeHandles val="exact"/>
        </dgm:presLayoutVars>
      </dgm:prSet>
      <dgm:spPr/>
    </dgm:pt>
    <dgm:pt modelId="{E980AAEC-D744-4F45-AA9F-C138C0A71A0E}" type="pres">
      <dgm:prSet presAssocID="{C7E39CD3-0DC4-4012-92DA-90224624ADFF}" presName="composite" presStyleCnt="0"/>
      <dgm:spPr/>
    </dgm:pt>
    <dgm:pt modelId="{8F17F835-55F0-4C61-A2A3-44AE2ED9D7FE}" type="pres">
      <dgm:prSet presAssocID="{C7E39CD3-0DC4-4012-92DA-90224624ADF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CB976F2-8BF8-4A70-91C5-C91BC345A4AF}" type="pres">
      <dgm:prSet presAssocID="{C7E39CD3-0DC4-4012-92DA-90224624ADFF}" presName="desTx" presStyleLbl="alignAccFollowNode1" presStyleIdx="0" presStyleCnt="2">
        <dgm:presLayoutVars>
          <dgm:bulletEnabled val="1"/>
        </dgm:presLayoutVars>
      </dgm:prSet>
      <dgm:spPr/>
    </dgm:pt>
    <dgm:pt modelId="{9B6C0EE2-67AE-4432-B5BF-6CE7E326E53F}" type="pres">
      <dgm:prSet presAssocID="{F415174C-1935-4310-A6E6-FE62B21E5B87}" presName="space" presStyleCnt="0"/>
      <dgm:spPr/>
    </dgm:pt>
    <dgm:pt modelId="{7E449BE8-A2E6-4157-904D-55985C924B0E}" type="pres">
      <dgm:prSet presAssocID="{C1620A8E-C4A5-4821-82B1-9A6EE4F894AA}" presName="composite" presStyleCnt="0"/>
      <dgm:spPr/>
    </dgm:pt>
    <dgm:pt modelId="{FD082DEC-BD21-4E00-AA12-CC0ED5CBCB32}" type="pres">
      <dgm:prSet presAssocID="{C1620A8E-C4A5-4821-82B1-9A6EE4F894A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2719DE-8DA5-4764-8561-2A4AB2C96331}" type="pres">
      <dgm:prSet presAssocID="{C1620A8E-C4A5-4821-82B1-9A6EE4F894A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F299708-4E6C-4B0C-B710-9F1B0A9E0DE0}" srcId="{C1620A8E-C4A5-4821-82B1-9A6EE4F894AA}" destId="{82CB24EB-F3B8-4313-8A4C-46A4A6C6E31A}" srcOrd="1" destOrd="0" parTransId="{F964AE57-1F6D-4E2E-92C0-B117F9D585B8}" sibTransId="{68FADE7E-F584-4933-80D1-051383411362}"/>
    <dgm:cxn modelId="{C400F422-3627-4800-9FC6-37E89AF888F6}" type="presOf" srcId="{C7E39CD3-0DC4-4012-92DA-90224624ADFF}" destId="{8F17F835-55F0-4C61-A2A3-44AE2ED9D7FE}" srcOrd="0" destOrd="0" presId="urn:microsoft.com/office/officeart/2005/8/layout/hList1"/>
    <dgm:cxn modelId="{F8EE973F-005E-49D9-8A55-BF2936ACABED}" srcId="{C1620A8E-C4A5-4821-82B1-9A6EE4F894AA}" destId="{2D71A16D-6D3A-432C-834D-94D94C96E66D}" srcOrd="0" destOrd="0" parTransId="{7FD95283-8E1D-47B9-BD8A-E52B4440FDE3}" sibTransId="{C72C4A89-BFFB-461D-811A-EE97C8509A5E}"/>
    <dgm:cxn modelId="{6E51A640-35A5-4E7A-A3DC-157B7276F45F}" type="presOf" srcId="{2D71A16D-6D3A-432C-834D-94D94C96E66D}" destId="{B62719DE-8DA5-4764-8561-2A4AB2C96331}" srcOrd="0" destOrd="0" presId="urn:microsoft.com/office/officeart/2005/8/layout/hList1"/>
    <dgm:cxn modelId="{35214179-FC9B-4995-A9D6-365694F11EE5}" type="presOf" srcId="{32A9B5D2-AFBA-46B2-B4AE-3AC19D52734B}" destId="{D5AF80AA-414F-4474-ABC9-E635DD32C12D}" srcOrd="0" destOrd="0" presId="urn:microsoft.com/office/officeart/2005/8/layout/hList1"/>
    <dgm:cxn modelId="{06BDE67D-8B6F-4450-8B4F-334C7CF9747E}" type="presOf" srcId="{82CB24EB-F3B8-4313-8A4C-46A4A6C6E31A}" destId="{B62719DE-8DA5-4764-8561-2A4AB2C96331}" srcOrd="0" destOrd="1" presId="urn:microsoft.com/office/officeart/2005/8/layout/hList1"/>
    <dgm:cxn modelId="{25EA4E81-CD7D-4645-AFDA-AB598CFBBB0A}" type="presOf" srcId="{C1620A8E-C4A5-4821-82B1-9A6EE4F894AA}" destId="{FD082DEC-BD21-4E00-AA12-CC0ED5CBCB32}" srcOrd="0" destOrd="0" presId="urn:microsoft.com/office/officeart/2005/8/layout/hList1"/>
    <dgm:cxn modelId="{1578938D-5C63-43C8-B09A-BADC09FB6ACA}" type="presOf" srcId="{4EB17A82-9752-4BB8-A0BB-5F5C56F2C0A1}" destId="{ACB976F2-8BF8-4A70-91C5-C91BC345A4AF}" srcOrd="0" destOrd="1" presId="urn:microsoft.com/office/officeart/2005/8/layout/hList1"/>
    <dgm:cxn modelId="{419CC096-94B7-4869-8BB1-1F1886A1C7DB}" srcId="{32A9B5D2-AFBA-46B2-B4AE-3AC19D52734B}" destId="{C1620A8E-C4A5-4821-82B1-9A6EE4F894AA}" srcOrd="1" destOrd="0" parTransId="{6BE4650C-F7E6-4DB4-9284-332FE113FE55}" sibTransId="{966FE29F-1530-487E-8BF1-E706AA499996}"/>
    <dgm:cxn modelId="{C5632FAF-2983-4105-8D68-C4D4F75E308C}" srcId="{C7E39CD3-0DC4-4012-92DA-90224624ADFF}" destId="{4EB17A82-9752-4BB8-A0BB-5F5C56F2C0A1}" srcOrd="1" destOrd="0" parTransId="{5F48F131-5791-4AB7-9B60-6558004A049B}" sibTransId="{37F47257-8A82-4074-AE1E-99FA89BF3F55}"/>
    <dgm:cxn modelId="{0543E9C2-E2BE-425C-B0CB-EAE585D6F38A}" srcId="{32A9B5D2-AFBA-46B2-B4AE-3AC19D52734B}" destId="{C7E39CD3-0DC4-4012-92DA-90224624ADFF}" srcOrd="0" destOrd="0" parTransId="{5451DC01-4D36-438B-AAEB-01B61AACDBAB}" sibTransId="{F415174C-1935-4310-A6E6-FE62B21E5B87}"/>
    <dgm:cxn modelId="{C50C0CC8-308A-41F8-9F7C-1644E5BBC002}" type="presOf" srcId="{66ACC874-3CFB-4E6F-B294-E9398EAEDB9E}" destId="{ACB976F2-8BF8-4A70-91C5-C91BC345A4AF}" srcOrd="0" destOrd="0" presId="urn:microsoft.com/office/officeart/2005/8/layout/hList1"/>
    <dgm:cxn modelId="{51DB97CB-0180-46DE-8CF9-5E1303ED8C09}" srcId="{C7E39CD3-0DC4-4012-92DA-90224624ADFF}" destId="{66ACC874-3CFB-4E6F-B294-E9398EAEDB9E}" srcOrd="0" destOrd="0" parTransId="{6A394396-6A48-4F17-8404-6B2104EEDAB0}" sibTransId="{B15956E1-824E-41F5-9DF1-25E02085E01C}"/>
    <dgm:cxn modelId="{F1F83210-003E-4731-9298-525BD4863AC6}" type="presParOf" srcId="{D5AF80AA-414F-4474-ABC9-E635DD32C12D}" destId="{E980AAEC-D744-4F45-AA9F-C138C0A71A0E}" srcOrd="0" destOrd="0" presId="urn:microsoft.com/office/officeart/2005/8/layout/hList1"/>
    <dgm:cxn modelId="{6DA98C05-4E0C-46D0-9F77-4374429075EE}" type="presParOf" srcId="{E980AAEC-D744-4F45-AA9F-C138C0A71A0E}" destId="{8F17F835-55F0-4C61-A2A3-44AE2ED9D7FE}" srcOrd="0" destOrd="0" presId="urn:microsoft.com/office/officeart/2005/8/layout/hList1"/>
    <dgm:cxn modelId="{DCBA9C60-AE8B-43DC-9BB7-725A718966BE}" type="presParOf" srcId="{E980AAEC-D744-4F45-AA9F-C138C0A71A0E}" destId="{ACB976F2-8BF8-4A70-91C5-C91BC345A4AF}" srcOrd="1" destOrd="0" presId="urn:microsoft.com/office/officeart/2005/8/layout/hList1"/>
    <dgm:cxn modelId="{7BD692C1-7E60-4B70-A8E9-17BD892EB34F}" type="presParOf" srcId="{D5AF80AA-414F-4474-ABC9-E635DD32C12D}" destId="{9B6C0EE2-67AE-4432-B5BF-6CE7E326E53F}" srcOrd="1" destOrd="0" presId="urn:microsoft.com/office/officeart/2005/8/layout/hList1"/>
    <dgm:cxn modelId="{BAEA59E1-92DF-47BF-BD7A-97A29A5CDD19}" type="presParOf" srcId="{D5AF80AA-414F-4474-ABC9-E635DD32C12D}" destId="{7E449BE8-A2E6-4157-904D-55985C924B0E}" srcOrd="2" destOrd="0" presId="urn:microsoft.com/office/officeart/2005/8/layout/hList1"/>
    <dgm:cxn modelId="{68A7FC11-1138-4848-B460-B704A6338E1F}" type="presParOf" srcId="{7E449BE8-A2E6-4157-904D-55985C924B0E}" destId="{FD082DEC-BD21-4E00-AA12-CC0ED5CBCB32}" srcOrd="0" destOrd="0" presId="urn:microsoft.com/office/officeart/2005/8/layout/hList1"/>
    <dgm:cxn modelId="{69BCF585-8958-4E84-AA02-58A75652C0C7}" type="presParOf" srcId="{7E449BE8-A2E6-4157-904D-55985C924B0E}" destId="{B62719DE-8DA5-4764-8561-2A4AB2C963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02DF5B-A2BE-4F1E-B43F-8357B8176D95}" type="doc">
      <dgm:prSet loTypeId="urn:microsoft.com/office/officeart/2005/8/layout/radial1#1" loCatId="cycle" qsTypeId="urn:microsoft.com/office/officeart/2005/8/quickstyle/simple4#4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B22323AB-1086-4A1C-B331-F5BB963D4145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重要性能指标</a:t>
          </a:r>
        </a:p>
      </dgm:t>
    </dgm:pt>
    <dgm:pt modelId="{F8002C4C-AD5A-415D-9914-AE4B4B07341E}" type="parTrans" cxnId="{AE8854D9-1688-447D-9E1C-54334D3667AE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A78D77-C0AC-4449-8431-EAB529D8F1FD}" type="sibTrans" cxnId="{AE8854D9-1688-447D-9E1C-54334D3667AE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2DC312-F211-45CA-A65C-AED37D4E84F0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速率</a:t>
          </a:r>
        </a:p>
      </dgm:t>
    </dgm:pt>
    <dgm:pt modelId="{A0C7B0A4-A9E9-4F21-9431-C84E96289809}" type="parTrans" cxnId="{06E46658-2D4E-4CE1-9B44-76363095246D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099C82-1D5D-4769-AFA9-7792218D5827}" type="sibTrans" cxnId="{06E46658-2D4E-4CE1-9B44-76363095246D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0BB659-4143-44F0-8F84-D4D2FC90959C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吞吐率</a:t>
          </a:r>
        </a:p>
      </dgm:t>
    </dgm:pt>
    <dgm:pt modelId="{8CF1AA8F-96CB-4B5E-B715-B9028B917988}" type="parTrans" cxnId="{A44B08B3-A047-45A2-892F-C214B73ECD29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256747-7EEC-4ABC-996D-C89DE5DBD52B}" type="sibTrans" cxnId="{A44B08B3-A047-45A2-892F-C214B73ECD29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17CECA-E7F5-4281-B2DA-244FEF5320DC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时延</a:t>
          </a:r>
        </a:p>
      </dgm:t>
    </dgm:pt>
    <dgm:pt modelId="{4603E628-68DC-46D2-84DA-A0245BD072EF}" type="parTrans" cxnId="{C11591D6-0992-483B-98F3-EA64344B9D2F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24D21-8406-4C52-BA15-0ED736CB50CE}" type="sibTrans" cxnId="{C11591D6-0992-483B-98F3-EA64344B9D2F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FD6668-1A08-46AC-BA8D-FB52FFFD9631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利用率</a:t>
          </a:r>
        </a:p>
      </dgm:t>
    </dgm:pt>
    <dgm:pt modelId="{8C2FDA74-89FA-41B1-9873-0394473DF94B}" type="parTrans" cxnId="{84603CE0-D6DA-470B-B1FD-588405D531AB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3036FD-5FD0-4ACE-AC60-F08A948150DD}" type="sibTrans" cxnId="{84603CE0-D6DA-470B-B1FD-588405D531AB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408720-3765-4817-97AA-0480BC62D918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时延带宽积</a:t>
          </a:r>
        </a:p>
      </dgm:t>
    </dgm:pt>
    <dgm:pt modelId="{60735CDE-5DEF-4EF2-882E-EE6D37ADADAA}" type="parTrans" cxnId="{57E3D092-497D-42CD-8D3D-06B7B835F9B1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1E6132-0FFC-4AED-B82E-16E82C2CF6DA}" type="sibTrans" cxnId="{57E3D092-497D-42CD-8D3D-06B7B835F9B1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00D0D-C9FC-4080-938A-E3FE166109A0}">
      <dgm:prSet phldrT="[文本]"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往返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gm:t>
    </dgm:pt>
    <dgm:pt modelId="{ED08DA14-77EB-487F-BE02-3A6D86A8246C}" type="parTrans" cxnId="{39F0CA54-37A8-4FB1-A1E2-C7A445040E97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BF61BA-85DC-4B4A-B4A6-D485C5AE8654}" type="sibTrans" cxnId="{39F0CA54-37A8-4FB1-A1E2-C7A445040E97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D17AA0-6080-47AE-B7DB-526C9B560CAC}">
      <dgm:prSet custT="1"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</a:p>
      </dgm:t>
    </dgm:pt>
    <dgm:pt modelId="{DB84B937-099F-47CA-9CDD-0D18AFFCDE42}" type="parTrans" cxnId="{78A011E7-61C1-4FA0-84CE-C5A9CDB15EF2}">
      <dgm:prSet custT="1"/>
      <dgm:spPr>
        <a:ln w="19050"/>
      </dgm:spPr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400"/>
        </a:p>
      </dgm:t>
    </dgm:pt>
    <dgm:pt modelId="{F3240178-5CAF-4CE1-A438-3A427DB0871A}" type="sibTrans" cxnId="{78A011E7-61C1-4FA0-84CE-C5A9CDB15EF2}">
      <dgm:prSet/>
      <dgm:spPr/>
      <dgm:t>
        <a:bodyPr/>
        <a:lstStyle/>
        <a:p>
          <a:pPr>
            <a:lnSpc>
              <a:spcPct val="80000"/>
            </a:lnSpc>
            <a:spcBef>
              <a:spcPts val="0"/>
            </a:spcBef>
            <a:spcAft>
              <a:spcPts val="0"/>
            </a:spcAft>
          </a:pPr>
          <a:endParaRPr lang="zh-CN" altLang="en-US" sz="1600"/>
        </a:p>
      </dgm:t>
    </dgm:pt>
    <dgm:pt modelId="{038BAAB1-DC3C-4112-BA2B-18A482B3FB34}" type="pres">
      <dgm:prSet presAssocID="{EE02DF5B-A2BE-4F1E-B43F-8357B8176D9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EAB91ED-304D-4E30-917D-DB8A5D6E9F4E}" type="pres">
      <dgm:prSet presAssocID="{B22323AB-1086-4A1C-B331-F5BB963D4145}" presName="centerShape" presStyleLbl="node0" presStyleIdx="0" presStyleCnt="1" custScaleX="145530" custScaleY="145529"/>
      <dgm:spPr/>
    </dgm:pt>
    <dgm:pt modelId="{C041081D-BE3D-40E6-B560-6CCAEF685BB2}" type="pres">
      <dgm:prSet presAssocID="{A0C7B0A4-A9E9-4F21-9431-C84E96289809}" presName="Name9" presStyleLbl="parChTrans1D2" presStyleIdx="0" presStyleCnt="7"/>
      <dgm:spPr/>
    </dgm:pt>
    <dgm:pt modelId="{3CD87989-36DD-4624-AA56-93400E0521D5}" type="pres">
      <dgm:prSet presAssocID="{A0C7B0A4-A9E9-4F21-9431-C84E96289809}" presName="connTx" presStyleLbl="parChTrans1D2" presStyleIdx="0" presStyleCnt="7"/>
      <dgm:spPr/>
    </dgm:pt>
    <dgm:pt modelId="{402F23A3-1405-4E62-9B6B-1BAD6AF3B058}" type="pres">
      <dgm:prSet presAssocID="{D22DC312-F211-45CA-A65C-AED37D4E84F0}" presName="node" presStyleLbl="node1" presStyleIdx="0" presStyleCnt="7">
        <dgm:presLayoutVars>
          <dgm:bulletEnabled val="1"/>
        </dgm:presLayoutVars>
      </dgm:prSet>
      <dgm:spPr/>
    </dgm:pt>
    <dgm:pt modelId="{1A688BA9-9980-46CE-92DD-5B540F6B173C}" type="pres">
      <dgm:prSet presAssocID="{DB84B937-099F-47CA-9CDD-0D18AFFCDE42}" presName="Name9" presStyleLbl="parChTrans1D2" presStyleIdx="1" presStyleCnt="7"/>
      <dgm:spPr/>
    </dgm:pt>
    <dgm:pt modelId="{29BF8A05-B023-43EB-9B11-C312495477C8}" type="pres">
      <dgm:prSet presAssocID="{DB84B937-099F-47CA-9CDD-0D18AFFCDE42}" presName="connTx" presStyleLbl="parChTrans1D2" presStyleIdx="1" presStyleCnt="7"/>
      <dgm:spPr/>
    </dgm:pt>
    <dgm:pt modelId="{9EB9B65F-4393-4612-9918-4B6EE32BE2B5}" type="pres">
      <dgm:prSet presAssocID="{87D17AA0-6080-47AE-B7DB-526C9B560CAC}" presName="node" presStyleLbl="node1" presStyleIdx="1" presStyleCnt="7">
        <dgm:presLayoutVars>
          <dgm:bulletEnabled val="1"/>
        </dgm:presLayoutVars>
      </dgm:prSet>
      <dgm:spPr/>
    </dgm:pt>
    <dgm:pt modelId="{CA2997A6-1A9D-4195-A4F9-95CB281E15D5}" type="pres">
      <dgm:prSet presAssocID="{8CF1AA8F-96CB-4B5E-B715-B9028B917988}" presName="Name9" presStyleLbl="parChTrans1D2" presStyleIdx="2" presStyleCnt="7"/>
      <dgm:spPr/>
    </dgm:pt>
    <dgm:pt modelId="{4EA814EB-5106-4171-B8B6-C2618CEA3308}" type="pres">
      <dgm:prSet presAssocID="{8CF1AA8F-96CB-4B5E-B715-B9028B917988}" presName="connTx" presStyleLbl="parChTrans1D2" presStyleIdx="2" presStyleCnt="7"/>
      <dgm:spPr/>
    </dgm:pt>
    <dgm:pt modelId="{AA805C1A-016A-4092-AC58-C8C9626E154E}" type="pres">
      <dgm:prSet presAssocID="{CC0BB659-4143-44F0-8F84-D4D2FC90959C}" presName="node" presStyleLbl="node1" presStyleIdx="2" presStyleCnt="7">
        <dgm:presLayoutVars>
          <dgm:bulletEnabled val="1"/>
        </dgm:presLayoutVars>
      </dgm:prSet>
      <dgm:spPr/>
    </dgm:pt>
    <dgm:pt modelId="{96B1DAAE-F63C-47BA-8420-AE7C9945D5FC}" type="pres">
      <dgm:prSet presAssocID="{4603E628-68DC-46D2-84DA-A0245BD072EF}" presName="Name9" presStyleLbl="parChTrans1D2" presStyleIdx="3" presStyleCnt="7"/>
      <dgm:spPr/>
    </dgm:pt>
    <dgm:pt modelId="{C5612A02-3DBA-489F-8731-7BFEF4CFC7A5}" type="pres">
      <dgm:prSet presAssocID="{4603E628-68DC-46D2-84DA-A0245BD072EF}" presName="connTx" presStyleLbl="parChTrans1D2" presStyleIdx="3" presStyleCnt="7"/>
      <dgm:spPr/>
    </dgm:pt>
    <dgm:pt modelId="{3E830754-EFA7-4138-9FA6-3C9E92E74104}" type="pres">
      <dgm:prSet presAssocID="{A517CECA-E7F5-4281-B2DA-244FEF5320DC}" presName="node" presStyleLbl="node1" presStyleIdx="3" presStyleCnt="7">
        <dgm:presLayoutVars>
          <dgm:bulletEnabled val="1"/>
        </dgm:presLayoutVars>
      </dgm:prSet>
      <dgm:spPr/>
    </dgm:pt>
    <dgm:pt modelId="{78B2782A-5A1E-4DB7-8A32-C245B5326F9D}" type="pres">
      <dgm:prSet presAssocID="{60735CDE-5DEF-4EF2-882E-EE6D37ADADAA}" presName="Name9" presStyleLbl="parChTrans1D2" presStyleIdx="4" presStyleCnt="7"/>
      <dgm:spPr/>
    </dgm:pt>
    <dgm:pt modelId="{0DB9215C-9FC4-4645-A9FB-1A7085D28428}" type="pres">
      <dgm:prSet presAssocID="{60735CDE-5DEF-4EF2-882E-EE6D37ADADAA}" presName="connTx" presStyleLbl="parChTrans1D2" presStyleIdx="4" presStyleCnt="7"/>
      <dgm:spPr/>
    </dgm:pt>
    <dgm:pt modelId="{8473F692-BDED-4FE3-8EFA-3135EC8A8BE4}" type="pres">
      <dgm:prSet presAssocID="{CB408720-3765-4817-97AA-0480BC62D918}" presName="node" presStyleLbl="node1" presStyleIdx="4" presStyleCnt="7">
        <dgm:presLayoutVars>
          <dgm:bulletEnabled val="1"/>
        </dgm:presLayoutVars>
      </dgm:prSet>
      <dgm:spPr/>
    </dgm:pt>
    <dgm:pt modelId="{8BB81BB8-E393-4F1D-8B7B-020AC5C16F2F}" type="pres">
      <dgm:prSet presAssocID="{ED08DA14-77EB-487F-BE02-3A6D86A8246C}" presName="Name9" presStyleLbl="parChTrans1D2" presStyleIdx="5" presStyleCnt="7"/>
      <dgm:spPr/>
    </dgm:pt>
    <dgm:pt modelId="{EFA8CB61-977E-45B8-BD5E-C48F086EF9EF}" type="pres">
      <dgm:prSet presAssocID="{ED08DA14-77EB-487F-BE02-3A6D86A8246C}" presName="connTx" presStyleLbl="parChTrans1D2" presStyleIdx="5" presStyleCnt="7"/>
      <dgm:spPr/>
    </dgm:pt>
    <dgm:pt modelId="{E239F5DF-E3F9-42F3-9ADB-15CF35E6CE45}" type="pres">
      <dgm:prSet presAssocID="{65D00D0D-C9FC-4080-938A-E3FE166109A0}" presName="node" presStyleLbl="node1" presStyleIdx="5" presStyleCnt="7">
        <dgm:presLayoutVars>
          <dgm:bulletEnabled val="1"/>
        </dgm:presLayoutVars>
      </dgm:prSet>
      <dgm:spPr/>
    </dgm:pt>
    <dgm:pt modelId="{AF33E670-42AA-4676-8C3F-58C9EF27EB34}" type="pres">
      <dgm:prSet presAssocID="{8C2FDA74-89FA-41B1-9873-0394473DF94B}" presName="Name9" presStyleLbl="parChTrans1D2" presStyleIdx="6" presStyleCnt="7"/>
      <dgm:spPr/>
    </dgm:pt>
    <dgm:pt modelId="{43F165D5-D777-4F42-82A2-62F5DDF5C06C}" type="pres">
      <dgm:prSet presAssocID="{8C2FDA74-89FA-41B1-9873-0394473DF94B}" presName="connTx" presStyleLbl="parChTrans1D2" presStyleIdx="6" presStyleCnt="7"/>
      <dgm:spPr/>
    </dgm:pt>
    <dgm:pt modelId="{26B2A20A-D83E-4FB4-8289-8E75F18D9F17}" type="pres">
      <dgm:prSet presAssocID="{C2FD6668-1A08-46AC-BA8D-FB52FFFD9631}" presName="node" presStyleLbl="node1" presStyleIdx="6" presStyleCnt="7">
        <dgm:presLayoutVars>
          <dgm:bulletEnabled val="1"/>
        </dgm:presLayoutVars>
      </dgm:prSet>
      <dgm:spPr/>
    </dgm:pt>
  </dgm:ptLst>
  <dgm:cxnLst>
    <dgm:cxn modelId="{FEB40F05-B012-4742-B3F3-2E4CD9069007}" type="presOf" srcId="{4603E628-68DC-46D2-84DA-A0245BD072EF}" destId="{96B1DAAE-F63C-47BA-8420-AE7C9945D5FC}" srcOrd="0" destOrd="0" presId="urn:microsoft.com/office/officeart/2005/8/layout/radial1#1"/>
    <dgm:cxn modelId="{A1AA7717-4937-4972-86F5-24BEE22006CF}" type="presOf" srcId="{DB84B937-099F-47CA-9CDD-0D18AFFCDE42}" destId="{1A688BA9-9980-46CE-92DD-5B540F6B173C}" srcOrd="0" destOrd="0" presId="urn:microsoft.com/office/officeart/2005/8/layout/radial1#1"/>
    <dgm:cxn modelId="{8A1E1518-1582-44E6-A719-D28B7EE61E0D}" type="presOf" srcId="{60735CDE-5DEF-4EF2-882E-EE6D37ADADAA}" destId="{0DB9215C-9FC4-4645-A9FB-1A7085D28428}" srcOrd="1" destOrd="0" presId="urn:microsoft.com/office/officeart/2005/8/layout/radial1#1"/>
    <dgm:cxn modelId="{BA96FF2A-7A04-49C9-AC3A-32F14CE03DED}" type="presOf" srcId="{D22DC312-F211-45CA-A65C-AED37D4E84F0}" destId="{402F23A3-1405-4E62-9B6B-1BAD6AF3B058}" srcOrd="0" destOrd="0" presId="urn:microsoft.com/office/officeart/2005/8/layout/radial1#1"/>
    <dgm:cxn modelId="{5BC6942F-4A5C-4C8D-90E4-83B07878880A}" type="presOf" srcId="{8C2FDA74-89FA-41B1-9873-0394473DF94B}" destId="{43F165D5-D777-4F42-82A2-62F5DDF5C06C}" srcOrd="1" destOrd="0" presId="urn:microsoft.com/office/officeart/2005/8/layout/radial1#1"/>
    <dgm:cxn modelId="{387D4237-A227-4C79-8A9E-29729E1B0E8A}" type="presOf" srcId="{CB408720-3765-4817-97AA-0480BC62D918}" destId="{8473F692-BDED-4FE3-8EFA-3135EC8A8BE4}" srcOrd="0" destOrd="0" presId="urn:microsoft.com/office/officeart/2005/8/layout/radial1#1"/>
    <dgm:cxn modelId="{648A664E-2883-4F15-865D-3DCFA5EC8F7E}" type="presOf" srcId="{65D00D0D-C9FC-4080-938A-E3FE166109A0}" destId="{E239F5DF-E3F9-42F3-9ADB-15CF35E6CE45}" srcOrd="0" destOrd="0" presId="urn:microsoft.com/office/officeart/2005/8/layout/radial1#1"/>
    <dgm:cxn modelId="{1E233852-3F15-497A-97F8-53E8369B5A16}" type="presOf" srcId="{B22323AB-1086-4A1C-B331-F5BB963D4145}" destId="{CEAB91ED-304D-4E30-917D-DB8A5D6E9F4E}" srcOrd="0" destOrd="0" presId="urn:microsoft.com/office/officeart/2005/8/layout/radial1#1"/>
    <dgm:cxn modelId="{39F0CA54-37A8-4FB1-A1E2-C7A445040E97}" srcId="{B22323AB-1086-4A1C-B331-F5BB963D4145}" destId="{65D00D0D-C9FC-4080-938A-E3FE166109A0}" srcOrd="5" destOrd="0" parTransId="{ED08DA14-77EB-487F-BE02-3A6D86A8246C}" sibTransId="{94BF61BA-85DC-4B4A-B4A6-D485C5AE8654}"/>
    <dgm:cxn modelId="{06E46658-2D4E-4CE1-9B44-76363095246D}" srcId="{B22323AB-1086-4A1C-B331-F5BB963D4145}" destId="{D22DC312-F211-45CA-A65C-AED37D4E84F0}" srcOrd="0" destOrd="0" parTransId="{A0C7B0A4-A9E9-4F21-9431-C84E96289809}" sibTransId="{DC099C82-1D5D-4769-AFA9-7792218D5827}"/>
    <dgm:cxn modelId="{DF0E5F68-346C-414D-86E9-A9FAD2F20367}" type="presOf" srcId="{A0C7B0A4-A9E9-4F21-9431-C84E96289809}" destId="{C041081D-BE3D-40E6-B560-6CCAEF685BB2}" srcOrd="0" destOrd="0" presId="urn:microsoft.com/office/officeart/2005/8/layout/radial1#1"/>
    <dgm:cxn modelId="{4FF81571-7C75-4CDD-8870-97F37CD2855E}" type="presOf" srcId="{60735CDE-5DEF-4EF2-882E-EE6D37ADADAA}" destId="{78B2782A-5A1E-4DB7-8A32-C245B5326F9D}" srcOrd="0" destOrd="0" presId="urn:microsoft.com/office/officeart/2005/8/layout/radial1#1"/>
    <dgm:cxn modelId="{A20E5D7E-53F3-4892-A647-429E04042FBA}" type="presOf" srcId="{8C2FDA74-89FA-41B1-9873-0394473DF94B}" destId="{AF33E670-42AA-4676-8C3F-58C9EF27EB34}" srcOrd="0" destOrd="0" presId="urn:microsoft.com/office/officeart/2005/8/layout/radial1#1"/>
    <dgm:cxn modelId="{08083480-5750-4A8D-B227-453FE3A844E4}" type="presOf" srcId="{ED08DA14-77EB-487F-BE02-3A6D86A8246C}" destId="{8BB81BB8-E393-4F1D-8B7B-020AC5C16F2F}" srcOrd="0" destOrd="0" presId="urn:microsoft.com/office/officeart/2005/8/layout/radial1#1"/>
    <dgm:cxn modelId="{CDD16A83-C97A-4C40-9477-E4C17AADEB3D}" type="presOf" srcId="{C2FD6668-1A08-46AC-BA8D-FB52FFFD9631}" destId="{26B2A20A-D83E-4FB4-8289-8E75F18D9F17}" srcOrd="0" destOrd="0" presId="urn:microsoft.com/office/officeart/2005/8/layout/radial1#1"/>
    <dgm:cxn modelId="{6864DC85-6328-4444-BCCA-5ED660FE9638}" type="presOf" srcId="{4603E628-68DC-46D2-84DA-A0245BD072EF}" destId="{C5612A02-3DBA-489F-8731-7BFEF4CFC7A5}" srcOrd="1" destOrd="0" presId="urn:microsoft.com/office/officeart/2005/8/layout/radial1#1"/>
    <dgm:cxn modelId="{7A6D5F8D-F9DF-4AF8-8F5D-B2E73765DA11}" type="presOf" srcId="{8CF1AA8F-96CB-4B5E-B715-B9028B917988}" destId="{4EA814EB-5106-4171-B8B6-C2618CEA3308}" srcOrd="1" destOrd="0" presId="urn:microsoft.com/office/officeart/2005/8/layout/radial1#1"/>
    <dgm:cxn modelId="{57E3D092-497D-42CD-8D3D-06B7B835F9B1}" srcId="{B22323AB-1086-4A1C-B331-F5BB963D4145}" destId="{CB408720-3765-4817-97AA-0480BC62D918}" srcOrd="4" destOrd="0" parTransId="{60735CDE-5DEF-4EF2-882E-EE6D37ADADAA}" sibTransId="{2E1E6132-0FFC-4AED-B82E-16E82C2CF6DA}"/>
    <dgm:cxn modelId="{64D4869B-CA00-46D6-806E-45DFEBD3B1B8}" type="presOf" srcId="{A0C7B0A4-A9E9-4F21-9431-C84E96289809}" destId="{3CD87989-36DD-4624-AA56-93400E0521D5}" srcOrd="1" destOrd="0" presId="urn:microsoft.com/office/officeart/2005/8/layout/radial1#1"/>
    <dgm:cxn modelId="{A44B08B3-A047-45A2-892F-C214B73ECD29}" srcId="{B22323AB-1086-4A1C-B331-F5BB963D4145}" destId="{CC0BB659-4143-44F0-8F84-D4D2FC90959C}" srcOrd="2" destOrd="0" parTransId="{8CF1AA8F-96CB-4B5E-B715-B9028B917988}" sibTransId="{77256747-7EEC-4ABC-996D-C89DE5DBD52B}"/>
    <dgm:cxn modelId="{BC03D3C5-D03F-4496-9E66-EC52D8428C34}" type="presOf" srcId="{ED08DA14-77EB-487F-BE02-3A6D86A8246C}" destId="{EFA8CB61-977E-45B8-BD5E-C48F086EF9EF}" srcOrd="1" destOrd="0" presId="urn:microsoft.com/office/officeart/2005/8/layout/radial1#1"/>
    <dgm:cxn modelId="{182C6FC7-493B-4176-82D3-2A8BA6DDADFC}" type="presOf" srcId="{CC0BB659-4143-44F0-8F84-D4D2FC90959C}" destId="{AA805C1A-016A-4092-AC58-C8C9626E154E}" srcOrd="0" destOrd="0" presId="urn:microsoft.com/office/officeart/2005/8/layout/radial1#1"/>
    <dgm:cxn modelId="{F3F843CD-F01B-498A-A9F8-A21112579A0C}" type="presOf" srcId="{DB84B937-099F-47CA-9CDD-0D18AFFCDE42}" destId="{29BF8A05-B023-43EB-9B11-C312495477C8}" srcOrd="1" destOrd="0" presId="urn:microsoft.com/office/officeart/2005/8/layout/radial1#1"/>
    <dgm:cxn modelId="{20EFAED3-F430-4D85-9F40-13D246355EBC}" type="presOf" srcId="{EE02DF5B-A2BE-4F1E-B43F-8357B8176D95}" destId="{038BAAB1-DC3C-4112-BA2B-18A482B3FB34}" srcOrd="0" destOrd="0" presId="urn:microsoft.com/office/officeart/2005/8/layout/radial1#1"/>
    <dgm:cxn modelId="{C11591D6-0992-483B-98F3-EA64344B9D2F}" srcId="{B22323AB-1086-4A1C-B331-F5BB963D4145}" destId="{A517CECA-E7F5-4281-B2DA-244FEF5320DC}" srcOrd="3" destOrd="0" parTransId="{4603E628-68DC-46D2-84DA-A0245BD072EF}" sibTransId="{E5724D21-8406-4C52-BA15-0ED736CB50CE}"/>
    <dgm:cxn modelId="{AE8854D9-1688-447D-9E1C-54334D3667AE}" srcId="{EE02DF5B-A2BE-4F1E-B43F-8357B8176D95}" destId="{B22323AB-1086-4A1C-B331-F5BB963D4145}" srcOrd="0" destOrd="0" parTransId="{F8002C4C-AD5A-415D-9914-AE4B4B07341E}" sibTransId="{3EA78D77-C0AC-4449-8431-EAB529D8F1FD}"/>
    <dgm:cxn modelId="{F2A08AD9-CFB1-48E3-B1B0-150C72948075}" type="presOf" srcId="{87D17AA0-6080-47AE-B7DB-526C9B560CAC}" destId="{9EB9B65F-4393-4612-9918-4B6EE32BE2B5}" srcOrd="0" destOrd="0" presId="urn:microsoft.com/office/officeart/2005/8/layout/radial1#1"/>
    <dgm:cxn modelId="{84603CE0-D6DA-470B-B1FD-588405D531AB}" srcId="{B22323AB-1086-4A1C-B331-F5BB963D4145}" destId="{C2FD6668-1A08-46AC-BA8D-FB52FFFD9631}" srcOrd="6" destOrd="0" parTransId="{8C2FDA74-89FA-41B1-9873-0394473DF94B}" sibTransId="{523036FD-5FD0-4ACE-AC60-F08A948150DD}"/>
    <dgm:cxn modelId="{1B195DE1-A215-478D-A6DE-67AAB3BAD050}" type="presOf" srcId="{8CF1AA8F-96CB-4B5E-B715-B9028B917988}" destId="{CA2997A6-1A9D-4195-A4F9-95CB281E15D5}" srcOrd="0" destOrd="0" presId="urn:microsoft.com/office/officeart/2005/8/layout/radial1#1"/>
    <dgm:cxn modelId="{78A011E7-61C1-4FA0-84CE-C5A9CDB15EF2}" srcId="{B22323AB-1086-4A1C-B331-F5BB963D4145}" destId="{87D17AA0-6080-47AE-B7DB-526C9B560CAC}" srcOrd="1" destOrd="0" parTransId="{DB84B937-099F-47CA-9CDD-0D18AFFCDE42}" sibTransId="{F3240178-5CAF-4CE1-A438-3A427DB0871A}"/>
    <dgm:cxn modelId="{C3497DEC-C149-48B3-BC23-CC9921EB14C3}" type="presOf" srcId="{A517CECA-E7F5-4281-B2DA-244FEF5320DC}" destId="{3E830754-EFA7-4138-9FA6-3C9E92E74104}" srcOrd="0" destOrd="0" presId="urn:microsoft.com/office/officeart/2005/8/layout/radial1#1"/>
    <dgm:cxn modelId="{133AE4FF-A484-41DA-8EB1-C2C3D02BF120}" type="presParOf" srcId="{038BAAB1-DC3C-4112-BA2B-18A482B3FB34}" destId="{CEAB91ED-304D-4E30-917D-DB8A5D6E9F4E}" srcOrd="0" destOrd="0" presId="urn:microsoft.com/office/officeart/2005/8/layout/radial1#1"/>
    <dgm:cxn modelId="{E16F9661-5AC5-4437-BD9C-16AE476DE23B}" type="presParOf" srcId="{038BAAB1-DC3C-4112-BA2B-18A482B3FB34}" destId="{C041081D-BE3D-40E6-B560-6CCAEF685BB2}" srcOrd="1" destOrd="0" presId="urn:microsoft.com/office/officeart/2005/8/layout/radial1#1"/>
    <dgm:cxn modelId="{3211F2AF-F364-43D0-9A7C-79702C6E6C34}" type="presParOf" srcId="{C041081D-BE3D-40E6-B560-6CCAEF685BB2}" destId="{3CD87989-36DD-4624-AA56-93400E0521D5}" srcOrd="0" destOrd="0" presId="urn:microsoft.com/office/officeart/2005/8/layout/radial1#1"/>
    <dgm:cxn modelId="{D92718EA-F264-4BF2-93EC-8679C66217A9}" type="presParOf" srcId="{038BAAB1-DC3C-4112-BA2B-18A482B3FB34}" destId="{402F23A3-1405-4E62-9B6B-1BAD6AF3B058}" srcOrd="2" destOrd="0" presId="urn:microsoft.com/office/officeart/2005/8/layout/radial1#1"/>
    <dgm:cxn modelId="{110BBA91-D51D-4E73-8BA1-75833E52D395}" type="presParOf" srcId="{038BAAB1-DC3C-4112-BA2B-18A482B3FB34}" destId="{1A688BA9-9980-46CE-92DD-5B540F6B173C}" srcOrd="3" destOrd="0" presId="urn:microsoft.com/office/officeart/2005/8/layout/radial1#1"/>
    <dgm:cxn modelId="{F8623B45-8DA7-4EBE-ACD0-4A02FF495F20}" type="presParOf" srcId="{1A688BA9-9980-46CE-92DD-5B540F6B173C}" destId="{29BF8A05-B023-43EB-9B11-C312495477C8}" srcOrd="0" destOrd="0" presId="urn:microsoft.com/office/officeart/2005/8/layout/radial1#1"/>
    <dgm:cxn modelId="{A74FED4A-009A-4DB5-A934-8DF39073D56A}" type="presParOf" srcId="{038BAAB1-DC3C-4112-BA2B-18A482B3FB34}" destId="{9EB9B65F-4393-4612-9918-4B6EE32BE2B5}" srcOrd="4" destOrd="0" presId="urn:microsoft.com/office/officeart/2005/8/layout/radial1#1"/>
    <dgm:cxn modelId="{6E2A2A09-8046-4E50-A69C-9968D89DA4C3}" type="presParOf" srcId="{038BAAB1-DC3C-4112-BA2B-18A482B3FB34}" destId="{CA2997A6-1A9D-4195-A4F9-95CB281E15D5}" srcOrd="5" destOrd="0" presId="urn:microsoft.com/office/officeart/2005/8/layout/radial1#1"/>
    <dgm:cxn modelId="{D609836B-250A-45E8-8415-68F0690A11B6}" type="presParOf" srcId="{CA2997A6-1A9D-4195-A4F9-95CB281E15D5}" destId="{4EA814EB-5106-4171-B8B6-C2618CEA3308}" srcOrd="0" destOrd="0" presId="urn:microsoft.com/office/officeart/2005/8/layout/radial1#1"/>
    <dgm:cxn modelId="{C75544EF-EE5A-4BC4-9777-2A3C7E9A4A0B}" type="presParOf" srcId="{038BAAB1-DC3C-4112-BA2B-18A482B3FB34}" destId="{AA805C1A-016A-4092-AC58-C8C9626E154E}" srcOrd="6" destOrd="0" presId="urn:microsoft.com/office/officeart/2005/8/layout/radial1#1"/>
    <dgm:cxn modelId="{BB776DD6-B251-46CF-8328-3B48454360D7}" type="presParOf" srcId="{038BAAB1-DC3C-4112-BA2B-18A482B3FB34}" destId="{96B1DAAE-F63C-47BA-8420-AE7C9945D5FC}" srcOrd="7" destOrd="0" presId="urn:microsoft.com/office/officeart/2005/8/layout/radial1#1"/>
    <dgm:cxn modelId="{FE18A4D5-C790-46F0-970E-6A398EEEAF22}" type="presParOf" srcId="{96B1DAAE-F63C-47BA-8420-AE7C9945D5FC}" destId="{C5612A02-3DBA-489F-8731-7BFEF4CFC7A5}" srcOrd="0" destOrd="0" presId="urn:microsoft.com/office/officeart/2005/8/layout/radial1#1"/>
    <dgm:cxn modelId="{BFD25698-62F9-474A-B6C4-B772D8E4456C}" type="presParOf" srcId="{038BAAB1-DC3C-4112-BA2B-18A482B3FB34}" destId="{3E830754-EFA7-4138-9FA6-3C9E92E74104}" srcOrd="8" destOrd="0" presId="urn:microsoft.com/office/officeart/2005/8/layout/radial1#1"/>
    <dgm:cxn modelId="{6032A82A-B226-4842-82FC-9C2608852E84}" type="presParOf" srcId="{038BAAB1-DC3C-4112-BA2B-18A482B3FB34}" destId="{78B2782A-5A1E-4DB7-8A32-C245B5326F9D}" srcOrd="9" destOrd="0" presId="urn:microsoft.com/office/officeart/2005/8/layout/radial1#1"/>
    <dgm:cxn modelId="{57EFBA60-C095-4099-A06A-F501722F815D}" type="presParOf" srcId="{78B2782A-5A1E-4DB7-8A32-C245B5326F9D}" destId="{0DB9215C-9FC4-4645-A9FB-1A7085D28428}" srcOrd="0" destOrd="0" presId="urn:microsoft.com/office/officeart/2005/8/layout/radial1#1"/>
    <dgm:cxn modelId="{7269BCE5-5856-480D-B02B-4E12E87E70C7}" type="presParOf" srcId="{038BAAB1-DC3C-4112-BA2B-18A482B3FB34}" destId="{8473F692-BDED-4FE3-8EFA-3135EC8A8BE4}" srcOrd="10" destOrd="0" presId="urn:microsoft.com/office/officeart/2005/8/layout/radial1#1"/>
    <dgm:cxn modelId="{02855FD4-D20B-4284-8DCA-4C3344D98DCF}" type="presParOf" srcId="{038BAAB1-DC3C-4112-BA2B-18A482B3FB34}" destId="{8BB81BB8-E393-4F1D-8B7B-020AC5C16F2F}" srcOrd="11" destOrd="0" presId="urn:microsoft.com/office/officeart/2005/8/layout/radial1#1"/>
    <dgm:cxn modelId="{39A07AD8-4570-4B96-9438-975BD661E11E}" type="presParOf" srcId="{8BB81BB8-E393-4F1D-8B7B-020AC5C16F2F}" destId="{EFA8CB61-977E-45B8-BD5E-C48F086EF9EF}" srcOrd="0" destOrd="0" presId="urn:microsoft.com/office/officeart/2005/8/layout/radial1#1"/>
    <dgm:cxn modelId="{0383C5C4-9A24-4B92-BF01-350088E4724E}" type="presParOf" srcId="{038BAAB1-DC3C-4112-BA2B-18A482B3FB34}" destId="{E239F5DF-E3F9-42F3-9ADB-15CF35E6CE45}" srcOrd="12" destOrd="0" presId="urn:microsoft.com/office/officeart/2005/8/layout/radial1#1"/>
    <dgm:cxn modelId="{08F79CF2-0FBA-4CC3-8A95-6E4E54732669}" type="presParOf" srcId="{038BAAB1-DC3C-4112-BA2B-18A482B3FB34}" destId="{AF33E670-42AA-4676-8C3F-58C9EF27EB34}" srcOrd="13" destOrd="0" presId="urn:microsoft.com/office/officeart/2005/8/layout/radial1#1"/>
    <dgm:cxn modelId="{74408013-2DEF-40A7-A044-6E878A5D8156}" type="presParOf" srcId="{AF33E670-42AA-4676-8C3F-58C9EF27EB34}" destId="{43F165D5-D777-4F42-82A2-62F5DDF5C06C}" srcOrd="0" destOrd="0" presId="urn:microsoft.com/office/officeart/2005/8/layout/radial1#1"/>
    <dgm:cxn modelId="{7B882BCB-E5BF-473D-838C-0EC64E199E4E}" type="presParOf" srcId="{038BAAB1-DC3C-4112-BA2B-18A482B3FB34}" destId="{26B2A20A-D83E-4FB4-8289-8E75F18D9F17}" srcOrd="14" destOrd="0" presId="urn:microsoft.com/office/officeart/2005/8/layout/radial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B813C-B06A-4F31-AE41-5FBC08019F61}" type="doc">
      <dgm:prSet loTypeId="urn:microsoft.com/office/officeart/2005/8/layout/vList5" loCatId="list" qsTypeId="urn:microsoft.com/office/officeart/2005/8/quickstyle/simple1#7" qsCatId="simple" csTypeId="urn:microsoft.com/office/officeart/2005/8/colors/colorful1#4" csCatId="colorful" phldr="1"/>
      <dgm:spPr/>
      <dgm:t>
        <a:bodyPr/>
        <a:lstStyle/>
        <a:p>
          <a:endParaRPr lang="zh-CN" altLang="en-US"/>
        </a:p>
      </dgm:t>
    </dgm:pt>
    <dgm:pt modelId="{050A098E-265C-4391-8A02-18D41C9ACEF7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频域</a:t>
          </a:r>
        </a:p>
      </dgm:t>
    </dgm:pt>
    <dgm:pt modelId="{A6F7A116-B107-4EA4-9066-73D7E647AB1E}" type="parTrans" cxnId="{EC4EA4BE-F7E1-4328-B1DB-6A0D15C7F420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CB1832-21C9-4CED-A453-F89D918E8026}" type="sibTrans" cxnId="{EC4EA4BE-F7E1-4328-B1DB-6A0D15C7F420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F4933F-9CB0-4FCB-8C1E-9CB99A07B49E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某个信号具有的</a:t>
          </a:r>
          <a:r>
            <a: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频带宽度。</a:t>
          </a:r>
        </a:p>
      </dgm:t>
    </dgm:pt>
    <dgm:pt modelId="{496C612B-0359-4353-8637-BF1552A99E99}" type="parTrans" cxnId="{83A05107-00D7-4222-B7C2-A60E72976CB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8C0578-B49C-4E15-96F8-93E15DFFC7F1}" type="sibTrans" cxnId="{83A05107-00D7-4222-B7C2-A60E72976CB4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3747A4-6E14-4B4D-B352-09BA88A76C46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单位是</a:t>
          </a:r>
          <a:r>
            <a: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赫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（或千赫、兆赫、吉赫等）。</a:t>
          </a:r>
        </a:p>
      </dgm:t>
    </dgm:pt>
    <dgm:pt modelId="{9C1E3CB2-E8C8-49AB-965B-AFC0CD4F794D}" type="parTrans" cxnId="{1165B027-3233-4387-BD43-758F7EC8C9C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8D8998-D0E8-4832-B8F9-C32C7B518B9A}" type="sibTrans" cxnId="{1165B027-3233-4387-BD43-758F7EC8C9C7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7D28CE-69F5-49A1-B14F-3045EE4444C5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时域</a:t>
          </a:r>
        </a:p>
      </dgm:t>
    </dgm:pt>
    <dgm:pt modelId="{7BA8DCB6-F2BF-48A1-AE72-20D033A4AB32}" type="parTrans" cxnId="{60735D4F-A4F3-476D-AE58-8AE4EDAE241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A15820-9812-4C8B-9CED-F317235A9064}" type="sibTrans" cxnId="{60735D4F-A4F3-476D-AE58-8AE4EDAE2412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DB3CE6-D371-46C6-BF5C-43B59AB6EDE2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网络中某通道传送数据的能力，表示在单位时间内网络中的某信道所能通过的</a:t>
          </a:r>
          <a:r>
            <a: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“最高数据率”。</a:t>
          </a:r>
        </a:p>
      </dgm:t>
    </dgm:pt>
    <dgm:pt modelId="{EF117184-0A6B-450A-9F46-59148824F74C}" type="parTrans" cxnId="{F099BD6E-6DE6-4DC8-8916-951CC33D3D9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CD476C-4C81-48A0-A49D-D9F381D723F0}" type="sibTrans" cxnId="{F099BD6E-6DE6-4DC8-8916-951CC33D3D91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9FA712-BCAA-459B-A818-2FEE70636A61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单位就是数据率的单位 </a:t>
          </a:r>
          <a:r>
            <a:rPr lang="en-US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bit/s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gm:t>
    </dgm:pt>
    <dgm:pt modelId="{0A4C7176-71C6-4DA2-A49E-1FBD36EA537F}" type="parTrans" cxnId="{2E444A85-2D22-48A3-8A02-211B5B9A1B48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08DC61-DEEE-4E2B-8DE7-4B2E6EECC852}" type="sibTrans" cxnId="{2E444A85-2D22-48A3-8A02-211B5B9A1B48}">
      <dgm:prSet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endParaRPr lang="zh-CN" altLang="en-US" sz="16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66B706-D603-46A5-9883-124C05B8E875}">
      <dgm:prSet phldrT="[文本]" custT="1"/>
      <dgm:spPr/>
      <dgm:t>
        <a:bodyPr/>
        <a:lstStyle/>
        <a:p>
          <a:pPr>
            <a:lnSpc>
              <a:spcPts val="2400"/>
            </a:lnSpc>
            <a:spcBef>
              <a:spcPts val="0"/>
            </a:spcBef>
            <a:spcAft>
              <a:spcPts val="0"/>
            </a:spcAft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某信道允许通过的信号频带范围称为该</a:t>
          </a:r>
          <a:r>
            <a:rPr lang="zh-CN" altLang="en-US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信道的带宽</a:t>
          </a: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（或通频带）。</a:t>
          </a:r>
        </a:p>
      </dgm:t>
    </dgm:pt>
    <dgm:pt modelId="{89BD7969-E47A-44A1-A228-64CDDE384D58}" type="parTrans" cxnId="{DC942A3B-33E6-4C36-96EA-7BED92D7AD9D}">
      <dgm:prSet/>
      <dgm:spPr/>
      <dgm:t>
        <a:bodyPr/>
        <a:lstStyle/>
        <a:p>
          <a:endParaRPr lang="zh-CN" altLang="en-US"/>
        </a:p>
      </dgm:t>
    </dgm:pt>
    <dgm:pt modelId="{CF6155F8-E999-4B3A-9320-1784222FDB2A}" type="sibTrans" cxnId="{DC942A3B-33E6-4C36-96EA-7BED92D7AD9D}">
      <dgm:prSet/>
      <dgm:spPr/>
      <dgm:t>
        <a:bodyPr/>
        <a:lstStyle/>
        <a:p>
          <a:endParaRPr lang="zh-CN" altLang="en-US"/>
        </a:p>
      </dgm:t>
    </dgm:pt>
    <dgm:pt modelId="{40E63CE6-BCF0-4D31-BF79-E0110AFBC97D}" type="pres">
      <dgm:prSet presAssocID="{F9AB813C-B06A-4F31-AE41-5FBC08019F61}" presName="Name0" presStyleCnt="0">
        <dgm:presLayoutVars>
          <dgm:dir/>
          <dgm:animLvl val="lvl"/>
          <dgm:resizeHandles val="exact"/>
        </dgm:presLayoutVars>
      </dgm:prSet>
      <dgm:spPr/>
    </dgm:pt>
    <dgm:pt modelId="{A816BD0E-3B05-4D80-8D09-86E69DADF94A}" type="pres">
      <dgm:prSet presAssocID="{050A098E-265C-4391-8A02-18D41C9ACEF7}" presName="linNode" presStyleCnt="0"/>
      <dgm:spPr/>
    </dgm:pt>
    <dgm:pt modelId="{12490A3D-6938-465D-B09D-05FD246C6E9E}" type="pres">
      <dgm:prSet presAssocID="{050A098E-265C-4391-8A02-18D41C9ACEF7}" presName="parentText" presStyleLbl="node1" presStyleIdx="0" presStyleCnt="2" custScaleX="41980">
        <dgm:presLayoutVars>
          <dgm:chMax val="1"/>
          <dgm:bulletEnabled val="1"/>
        </dgm:presLayoutVars>
      </dgm:prSet>
      <dgm:spPr/>
    </dgm:pt>
    <dgm:pt modelId="{D8322834-D555-4278-B09F-615875E565CE}" type="pres">
      <dgm:prSet presAssocID="{050A098E-265C-4391-8A02-18D41C9ACEF7}" presName="descendantText" presStyleLbl="alignAccFollowNode1" presStyleIdx="0" presStyleCnt="2" custScaleX="127202">
        <dgm:presLayoutVars>
          <dgm:bulletEnabled val="1"/>
        </dgm:presLayoutVars>
      </dgm:prSet>
      <dgm:spPr/>
    </dgm:pt>
    <dgm:pt modelId="{D083337A-8E07-459D-A053-9228C089A47E}" type="pres">
      <dgm:prSet presAssocID="{1BCB1832-21C9-4CED-A453-F89D918E8026}" presName="sp" presStyleCnt="0"/>
      <dgm:spPr/>
    </dgm:pt>
    <dgm:pt modelId="{795B2B64-5D71-4F73-BF51-C77D11A4D022}" type="pres">
      <dgm:prSet presAssocID="{7D7D28CE-69F5-49A1-B14F-3045EE4444C5}" presName="linNode" presStyleCnt="0"/>
      <dgm:spPr/>
    </dgm:pt>
    <dgm:pt modelId="{90C011AE-3F91-416D-B2FD-433B35EC17A6}" type="pres">
      <dgm:prSet presAssocID="{7D7D28CE-69F5-49A1-B14F-3045EE4444C5}" presName="parentText" presStyleLbl="node1" presStyleIdx="1" presStyleCnt="2" custScaleX="41980" custLinFactNeighborY="-2899">
        <dgm:presLayoutVars>
          <dgm:chMax val="1"/>
          <dgm:bulletEnabled val="1"/>
        </dgm:presLayoutVars>
      </dgm:prSet>
      <dgm:spPr/>
    </dgm:pt>
    <dgm:pt modelId="{4EADB46F-8684-4B72-97FE-D18AEB647819}" type="pres">
      <dgm:prSet presAssocID="{7D7D28CE-69F5-49A1-B14F-3045EE4444C5}" presName="descendantText" presStyleLbl="alignAccFollowNode1" presStyleIdx="1" presStyleCnt="2" custScaleX="127202" custLinFactNeighborY="-3622">
        <dgm:presLayoutVars>
          <dgm:bulletEnabled val="1"/>
        </dgm:presLayoutVars>
      </dgm:prSet>
      <dgm:spPr/>
    </dgm:pt>
  </dgm:ptLst>
  <dgm:cxnLst>
    <dgm:cxn modelId="{83A05107-00D7-4222-B7C2-A60E72976CB4}" srcId="{050A098E-265C-4391-8A02-18D41C9ACEF7}" destId="{FEF4933F-9CB0-4FCB-8C1E-9CB99A07B49E}" srcOrd="0" destOrd="0" parTransId="{496C612B-0359-4353-8637-BF1552A99E99}" sibTransId="{E18C0578-B49C-4E15-96F8-93E15DFFC7F1}"/>
    <dgm:cxn modelId="{63CD9407-2941-47C4-89ED-D215479544D9}" type="presOf" srcId="{679FA712-BCAA-459B-A818-2FEE70636A61}" destId="{4EADB46F-8684-4B72-97FE-D18AEB647819}" srcOrd="0" destOrd="1" presId="urn:microsoft.com/office/officeart/2005/8/layout/vList5"/>
    <dgm:cxn modelId="{03AFA410-631A-40E5-B964-EC11BE5D8531}" type="presOf" srcId="{1B66B706-D603-46A5-9883-124C05B8E875}" destId="{D8322834-D555-4278-B09F-615875E565CE}" srcOrd="0" destOrd="2" presId="urn:microsoft.com/office/officeart/2005/8/layout/vList5"/>
    <dgm:cxn modelId="{C2EF7411-42DE-465C-8FAE-3EB55B7970F6}" type="presOf" srcId="{050A098E-265C-4391-8A02-18D41C9ACEF7}" destId="{12490A3D-6938-465D-B09D-05FD246C6E9E}" srcOrd="0" destOrd="0" presId="urn:microsoft.com/office/officeart/2005/8/layout/vList5"/>
    <dgm:cxn modelId="{FBD4A315-3663-4844-922B-3DBBE857371B}" type="presOf" srcId="{7D7D28CE-69F5-49A1-B14F-3045EE4444C5}" destId="{90C011AE-3F91-416D-B2FD-433B35EC17A6}" srcOrd="0" destOrd="0" presId="urn:microsoft.com/office/officeart/2005/8/layout/vList5"/>
    <dgm:cxn modelId="{1165B027-3233-4387-BD43-758F7EC8C9C7}" srcId="{050A098E-265C-4391-8A02-18D41C9ACEF7}" destId="{0C3747A4-6E14-4B4D-B352-09BA88A76C46}" srcOrd="1" destOrd="0" parTransId="{9C1E3CB2-E8C8-49AB-965B-AFC0CD4F794D}" sibTransId="{B78D8998-D0E8-4832-B8F9-C32C7B518B9A}"/>
    <dgm:cxn modelId="{A7DDFB38-9139-4A21-A289-C3FF5A2E42B4}" type="presOf" srcId="{E0DB3CE6-D371-46C6-BF5C-43B59AB6EDE2}" destId="{4EADB46F-8684-4B72-97FE-D18AEB647819}" srcOrd="0" destOrd="0" presId="urn:microsoft.com/office/officeart/2005/8/layout/vList5"/>
    <dgm:cxn modelId="{DC942A3B-33E6-4C36-96EA-7BED92D7AD9D}" srcId="{050A098E-265C-4391-8A02-18D41C9ACEF7}" destId="{1B66B706-D603-46A5-9883-124C05B8E875}" srcOrd="2" destOrd="0" parTransId="{89BD7969-E47A-44A1-A228-64CDDE384D58}" sibTransId="{CF6155F8-E999-4B3A-9320-1784222FDB2A}"/>
    <dgm:cxn modelId="{60735D4F-A4F3-476D-AE58-8AE4EDAE2412}" srcId="{F9AB813C-B06A-4F31-AE41-5FBC08019F61}" destId="{7D7D28CE-69F5-49A1-B14F-3045EE4444C5}" srcOrd="1" destOrd="0" parTransId="{7BA8DCB6-F2BF-48A1-AE72-20D033A4AB32}" sibTransId="{56A15820-9812-4C8B-9CED-F317235A9064}"/>
    <dgm:cxn modelId="{371AB66C-17E5-4EE2-947D-C610D4A3E588}" type="presOf" srcId="{F9AB813C-B06A-4F31-AE41-5FBC08019F61}" destId="{40E63CE6-BCF0-4D31-BF79-E0110AFBC97D}" srcOrd="0" destOrd="0" presId="urn:microsoft.com/office/officeart/2005/8/layout/vList5"/>
    <dgm:cxn modelId="{F099BD6E-6DE6-4DC8-8916-951CC33D3D91}" srcId="{7D7D28CE-69F5-49A1-B14F-3045EE4444C5}" destId="{E0DB3CE6-D371-46C6-BF5C-43B59AB6EDE2}" srcOrd="0" destOrd="0" parTransId="{EF117184-0A6B-450A-9F46-59148824F74C}" sibTransId="{3ECD476C-4C81-48A0-A49D-D9F381D723F0}"/>
    <dgm:cxn modelId="{2E444A85-2D22-48A3-8A02-211B5B9A1B48}" srcId="{7D7D28CE-69F5-49A1-B14F-3045EE4444C5}" destId="{679FA712-BCAA-459B-A818-2FEE70636A61}" srcOrd="1" destOrd="0" parTransId="{0A4C7176-71C6-4DA2-A49E-1FBD36EA537F}" sibTransId="{C008DC61-DEEE-4E2B-8DE7-4B2E6EECC852}"/>
    <dgm:cxn modelId="{EC4EA4BE-F7E1-4328-B1DB-6A0D15C7F420}" srcId="{F9AB813C-B06A-4F31-AE41-5FBC08019F61}" destId="{050A098E-265C-4391-8A02-18D41C9ACEF7}" srcOrd="0" destOrd="0" parTransId="{A6F7A116-B107-4EA4-9066-73D7E647AB1E}" sibTransId="{1BCB1832-21C9-4CED-A453-F89D918E8026}"/>
    <dgm:cxn modelId="{A9A0C1BE-E752-49A8-9D77-F0F4F763D66F}" type="presOf" srcId="{FEF4933F-9CB0-4FCB-8C1E-9CB99A07B49E}" destId="{D8322834-D555-4278-B09F-615875E565CE}" srcOrd="0" destOrd="0" presId="urn:microsoft.com/office/officeart/2005/8/layout/vList5"/>
    <dgm:cxn modelId="{C64A0FEB-C933-463E-AEB0-9AD63DC6FF69}" type="presOf" srcId="{0C3747A4-6E14-4B4D-B352-09BA88A76C46}" destId="{D8322834-D555-4278-B09F-615875E565CE}" srcOrd="0" destOrd="1" presId="urn:microsoft.com/office/officeart/2005/8/layout/vList5"/>
    <dgm:cxn modelId="{73C37479-3E4B-4A25-A901-743C14E100D2}" type="presParOf" srcId="{40E63CE6-BCF0-4D31-BF79-E0110AFBC97D}" destId="{A816BD0E-3B05-4D80-8D09-86E69DADF94A}" srcOrd="0" destOrd="0" presId="urn:microsoft.com/office/officeart/2005/8/layout/vList5"/>
    <dgm:cxn modelId="{C0E9B0E7-F95F-485D-A69A-8411C84912E4}" type="presParOf" srcId="{A816BD0E-3B05-4D80-8D09-86E69DADF94A}" destId="{12490A3D-6938-465D-B09D-05FD246C6E9E}" srcOrd="0" destOrd="0" presId="urn:microsoft.com/office/officeart/2005/8/layout/vList5"/>
    <dgm:cxn modelId="{0A3B23AB-91F2-43D6-BC1E-C7789C0BDD1D}" type="presParOf" srcId="{A816BD0E-3B05-4D80-8D09-86E69DADF94A}" destId="{D8322834-D555-4278-B09F-615875E565CE}" srcOrd="1" destOrd="0" presId="urn:microsoft.com/office/officeart/2005/8/layout/vList5"/>
    <dgm:cxn modelId="{185C4137-9E4F-4F19-A3CB-E491C911A7C5}" type="presParOf" srcId="{40E63CE6-BCF0-4D31-BF79-E0110AFBC97D}" destId="{D083337A-8E07-459D-A053-9228C089A47E}" srcOrd="1" destOrd="0" presId="urn:microsoft.com/office/officeart/2005/8/layout/vList5"/>
    <dgm:cxn modelId="{90C81B48-3660-4386-86E9-B2B326A264D4}" type="presParOf" srcId="{40E63CE6-BCF0-4D31-BF79-E0110AFBC97D}" destId="{795B2B64-5D71-4F73-BF51-C77D11A4D022}" srcOrd="2" destOrd="0" presId="urn:microsoft.com/office/officeart/2005/8/layout/vList5"/>
    <dgm:cxn modelId="{9BF1E6FC-7FE7-44BF-ADCB-9FE0476846EC}" type="presParOf" srcId="{795B2B64-5D71-4F73-BF51-C77D11A4D022}" destId="{90C011AE-3F91-416D-B2FD-433B35EC17A6}" srcOrd="0" destOrd="0" presId="urn:microsoft.com/office/officeart/2005/8/layout/vList5"/>
    <dgm:cxn modelId="{522D5519-935E-43DE-B65C-3F7A263B0C61}" type="presParOf" srcId="{795B2B64-5D71-4F73-BF51-C77D11A4D022}" destId="{4EADB46F-8684-4B72-97FE-D18AEB6478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530140-3F55-46BC-848D-A4C14AA8BC1C}" type="doc">
      <dgm:prSet loTypeId="urn:microsoft.com/office/officeart/2005/8/layout/hList1" loCatId="list" qsTypeId="urn:microsoft.com/office/officeart/2005/8/quickstyle/simple5#1" qsCatId="simple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617AE38B-731F-4729-B28F-C30C3037C6EF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信道利用率</a:t>
          </a:r>
        </a:p>
      </dgm:t>
    </dgm:pt>
    <dgm:pt modelId="{E59DA53A-3783-4CE4-8AD5-26603DC4E19D}" type="parTrans" cxnId="{A85E3E8F-E7E6-4ECC-A71E-7AC941D62EF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789360-920D-40CE-84C5-78110649C9AA}" type="sibTrans" cxnId="{A85E3E8F-E7E6-4ECC-A71E-7AC941D62EF2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C6DEAD-6406-4DFB-8DEA-CD3C17DC614D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某信道有百分之几的时间是被利用的（即有数据通过）。</a:t>
          </a:r>
        </a:p>
      </dgm:t>
    </dgm:pt>
    <dgm:pt modelId="{482F333A-D861-4AA0-A30F-1C931619106C}" type="parTrans" cxnId="{CE89C4F3-23B2-46F4-A4AF-ACF50B7D990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14CB4C-25BD-4D3A-91BC-2F5637AA90E5}" type="sibTrans" cxnId="{CE89C4F3-23B2-46F4-A4AF-ACF50B7D990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820C6F-2839-48A4-95ED-EBDFE872E9B1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网络利用率</a:t>
          </a:r>
        </a:p>
      </dgm:t>
    </dgm:pt>
    <dgm:pt modelId="{11E1DEE2-EAF3-490A-A502-3BB3E26556A0}" type="parTrans" cxnId="{19DC375B-E541-4B59-8382-93A56F7F35B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3100A8-454C-4D8A-8DBD-7B32E1030A4A}" type="sibTrans" cxnId="{19DC375B-E541-4B59-8382-93A56F7F35B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EA8A1D-B9FF-44AA-B42C-06D817B609F8}">
      <dgm:prSet phldrT="[文本]"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全网络的信道利用率的加权平均值。</a:t>
          </a:r>
        </a:p>
      </dgm:t>
    </dgm:pt>
    <dgm:pt modelId="{CDC104ED-5DB9-424C-8439-CDDBB0142664}" type="parTrans" cxnId="{9DC2B627-F44A-4C33-82E3-BC9DA9CC6DC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73DD2A-CC9B-4D66-A6A1-7EE41BC0E8A4}" type="sibTrans" cxnId="{9DC2B627-F44A-4C33-82E3-BC9DA9CC6DCC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0B28D7-2FDD-447A-8655-1C4703F07E1D}">
      <dgm:prSet custT="1"/>
      <dgm:spPr/>
      <dgm:t>
        <a:bodyPr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完全空闲的信道的利用率是零。</a:t>
          </a:r>
        </a:p>
      </dgm:t>
    </dgm:pt>
    <dgm:pt modelId="{B4E31D86-E7E7-4DB8-B509-ABC412692A5B}" type="parTrans" cxnId="{C6795FE8-CFE8-4187-A5F2-78B292433606}">
      <dgm:prSet/>
      <dgm:spPr/>
      <dgm:t>
        <a:bodyPr/>
        <a:lstStyle/>
        <a:p>
          <a:endParaRPr lang="zh-CN" altLang="en-US" sz="1800"/>
        </a:p>
      </dgm:t>
    </dgm:pt>
    <dgm:pt modelId="{E056649D-FFB4-45EF-845D-4988E55B5B53}" type="sibTrans" cxnId="{C6795FE8-CFE8-4187-A5F2-78B292433606}">
      <dgm:prSet/>
      <dgm:spPr/>
      <dgm:t>
        <a:bodyPr/>
        <a:lstStyle/>
        <a:p>
          <a:endParaRPr lang="zh-CN" altLang="en-US" sz="1800"/>
        </a:p>
      </dgm:t>
    </dgm:pt>
    <dgm:pt modelId="{88C9F005-020B-4A65-B6DD-91E4B06170CA}" type="pres">
      <dgm:prSet presAssocID="{18530140-3F55-46BC-848D-A4C14AA8BC1C}" presName="Name0" presStyleCnt="0">
        <dgm:presLayoutVars>
          <dgm:dir/>
          <dgm:animLvl val="lvl"/>
          <dgm:resizeHandles val="exact"/>
        </dgm:presLayoutVars>
      </dgm:prSet>
      <dgm:spPr/>
    </dgm:pt>
    <dgm:pt modelId="{863441FC-3ED2-454D-AE08-A7529C4F64F0}" type="pres">
      <dgm:prSet presAssocID="{617AE38B-731F-4729-B28F-C30C3037C6EF}" presName="composite" presStyleCnt="0"/>
      <dgm:spPr/>
    </dgm:pt>
    <dgm:pt modelId="{6E98D618-F8FC-4C90-851C-0B5A61F1FAD0}" type="pres">
      <dgm:prSet presAssocID="{617AE38B-731F-4729-B28F-C30C3037C6E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D1A8C17-AB8B-4CDA-9C06-E3F6B80DFAB1}" type="pres">
      <dgm:prSet presAssocID="{617AE38B-731F-4729-B28F-C30C3037C6EF}" presName="desTx" presStyleLbl="alignAccFollowNode1" presStyleIdx="0" presStyleCnt="2">
        <dgm:presLayoutVars>
          <dgm:bulletEnabled val="1"/>
        </dgm:presLayoutVars>
      </dgm:prSet>
      <dgm:spPr/>
    </dgm:pt>
    <dgm:pt modelId="{1CFA901E-33C6-4AF3-BBC3-CCEBB393DC10}" type="pres">
      <dgm:prSet presAssocID="{D4789360-920D-40CE-84C5-78110649C9AA}" presName="space" presStyleCnt="0"/>
      <dgm:spPr/>
    </dgm:pt>
    <dgm:pt modelId="{44F14B2E-25F7-449B-8033-A1851ADFCF28}" type="pres">
      <dgm:prSet presAssocID="{37820C6F-2839-48A4-95ED-EBDFE872E9B1}" presName="composite" presStyleCnt="0"/>
      <dgm:spPr/>
    </dgm:pt>
    <dgm:pt modelId="{95E674E6-30C0-4846-A33C-8435093FF952}" type="pres">
      <dgm:prSet presAssocID="{37820C6F-2839-48A4-95ED-EBDFE872E9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5B1C811-7FFB-4E90-B609-AF3320FECF06}" type="pres">
      <dgm:prSet presAssocID="{37820C6F-2839-48A4-95ED-EBDFE872E9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20F5820-6458-4E01-B0AE-D4E8325AC9BD}" type="presOf" srcId="{1EC6DEAD-6406-4DFB-8DEA-CD3C17DC614D}" destId="{DD1A8C17-AB8B-4CDA-9C06-E3F6B80DFAB1}" srcOrd="0" destOrd="0" presId="urn:microsoft.com/office/officeart/2005/8/layout/hList1"/>
    <dgm:cxn modelId="{9DC2B627-F44A-4C33-82E3-BC9DA9CC6DCC}" srcId="{37820C6F-2839-48A4-95ED-EBDFE872E9B1}" destId="{7DEA8A1D-B9FF-44AA-B42C-06D817B609F8}" srcOrd="0" destOrd="0" parTransId="{CDC104ED-5DB9-424C-8439-CDDBB0142664}" sibTransId="{7F73DD2A-CC9B-4D66-A6A1-7EE41BC0E8A4}"/>
    <dgm:cxn modelId="{19DC375B-E541-4B59-8382-93A56F7F35BD}" srcId="{18530140-3F55-46BC-848D-A4C14AA8BC1C}" destId="{37820C6F-2839-48A4-95ED-EBDFE872E9B1}" srcOrd="1" destOrd="0" parTransId="{11E1DEE2-EAF3-490A-A502-3BB3E26556A0}" sibTransId="{573100A8-454C-4D8A-8DBD-7B32E1030A4A}"/>
    <dgm:cxn modelId="{50E80871-61F1-42A4-AAF9-3D6FE3D44A24}" type="presOf" srcId="{37820C6F-2839-48A4-95ED-EBDFE872E9B1}" destId="{95E674E6-30C0-4846-A33C-8435093FF952}" srcOrd="0" destOrd="0" presId="urn:microsoft.com/office/officeart/2005/8/layout/hList1"/>
    <dgm:cxn modelId="{A85E3E8F-E7E6-4ECC-A71E-7AC941D62EF2}" srcId="{18530140-3F55-46BC-848D-A4C14AA8BC1C}" destId="{617AE38B-731F-4729-B28F-C30C3037C6EF}" srcOrd="0" destOrd="0" parTransId="{E59DA53A-3783-4CE4-8AD5-26603DC4E19D}" sibTransId="{D4789360-920D-40CE-84C5-78110649C9AA}"/>
    <dgm:cxn modelId="{030BEFA5-F361-4328-951F-CB80F059289B}" type="presOf" srcId="{7DEA8A1D-B9FF-44AA-B42C-06D817B609F8}" destId="{D5B1C811-7FFB-4E90-B609-AF3320FECF06}" srcOrd="0" destOrd="0" presId="urn:microsoft.com/office/officeart/2005/8/layout/hList1"/>
    <dgm:cxn modelId="{C3B2B8A9-83E4-4B90-9B8C-86EE34AD3CCF}" type="presOf" srcId="{617AE38B-731F-4729-B28F-C30C3037C6EF}" destId="{6E98D618-F8FC-4C90-851C-0B5A61F1FAD0}" srcOrd="0" destOrd="0" presId="urn:microsoft.com/office/officeart/2005/8/layout/hList1"/>
    <dgm:cxn modelId="{986F98DA-A7C2-4490-9706-635023747E49}" type="presOf" srcId="{18530140-3F55-46BC-848D-A4C14AA8BC1C}" destId="{88C9F005-020B-4A65-B6DD-91E4B06170CA}" srcOrd="0" destOrd="0" presId="urn:microsoft.com/office/officeart/2005/8/layout/hList1"/>
    <dgm:cxn modelId="{C6795FE8-CFE8-4187-A5F2-78B292433606}" srcId="{617AE38B-731F-4729-B28F-C30C3037C6EF}" destId="{300B28D7-2FDD-447A-8655-1C4703F07E1D}" srcOrd="1" destOrd="0" parTransId="{B4E31D86-E7E7-4DB8-B509-ABC412692A5B}" sibTransId="{E056649D-FFB4-45EF-845D-4988E55B5B53}"/>
    <dgm:cxn modelId="{2F4A38EE-B43C-4181-A31E-13C6B403FBA7}" type="presOf" srcId="{300B28D7-2FDD-447A-8655-1C4703F07E1D}" destId="{DD1A8C17-AB8B-4CDA-9C06-E3F6B80DFAB1}" srcOrd="0" destOrd="1" presId="urn:microsoft.com/office/officeart/2005/8/layout/hList1"/>
    <dgm:cxn modelId="{CE89C4F3-23B2-46F4-A4AF-ACF50B7D990F}" srcId="{617AE38B-731F-4729-B28F-C30C3037C6EF}" destId="{1EC6DEAD-6406-4DFB-8DEA-CD3C17DC614D}" srcOrd="0" destOrd="0" parTransId="{482F333A-D861-4AA0-A30F-1C931619106C}" sibTransId="{2B14CB4C-25BD-4D3A-91BC-2F5637AA90E5}"/>
    <dgm:cxn modelId="{6118EFF7-EEAD-40ED-B97B-84748C486EAE}" type="presParOf" srcId="{88C9F005-020B-4A65-B6DD-91E4B06170CA}" destId="{863441FC-3ED2-454D-AE08-A7529C4F64F0}" srcOrd="0" destOrd="0" presId="urn:microsoft.com/office/officeart/2005/8/layout/hList1"/>
    <dgm:cxn modelId="{D95FDE52-98A2-458D-BC1C-955FEB96B1A5}" type="presParOf" srcId="{863441FC-3ED2-454D-AE08-A7529C4F64F0}" destId="{6E98D618-F8FC-4C90-851C-0B5A61F1FAD0}" srcOrd="0" destOrd="0" presId="urn:microsoft.com/office/officeart/2005/8/layout/hList1"/>
    <dgm:cxn modelId="{69A22581-D42F-4CB0-B171-6EE513972459}" type="presParOf" srcId="{863441FC-3ED2-454D-AE08-A7529C4F64F0}" destId="{DD1A8C17-AB8B-4CDA-9C06-E3F6B80DFAB1}" srcOrd="1" destOrd="0" presId="urn:microsoft.com/office/officeart/2005/8/layout/hList1"/>
    <dgm:cxn modelId="{ABB0EA74-3195-468A-8BA4-648FCC04C7BE}" type="presParOf" srcId="{88C9F005-020B-4A65-B6DD-91E4B06170CA}" destId="{1CFA901E-33C6-4AF3-BBC3-CCEBB393DC10}" srcOrd="1" destOrd="0" presId="urn:microsoft.com/office/officeart/2005/8/layout/hList1"/>
    <dgm:cxn modelId="{DC61AFF4-5B03-4B31-8D99-44B25D25EB4A}" type="presParOf" srcId="{88C9F005-020B-4A65-B6DD-91E4B06170CA}" destId="{44F14B2E-25F7-449B-8033-A1851ADFCF28}" srcOrd="2" destOrd="0" presId="urn:microsoft.com/office/officeart/2005/8/layout/hList1"/>
    <dgm:cxn modelId="{2D765E7B-D12D-418C-A811-F9B7C45F7DC7}" type="presParOf" srcId="{44F14B2E-25F7-449B-8033-A1851ADFCF28}" destId="{95E674E6-30C0-4846-A33C-8435093FF952}" srcOrd="0" destOrd="0" presId="urn:microsoft.com/office/officeart/2005/8/layout/hList1"/>
    <dgm:cxn modelId="{7AAED85A-664E-4254-A3CD-08A73EA441D0}" type="presParOf" srcId="{44F14B2E-25F7-449B-8033-A1851ADFCF28}" destId="{D5B1C811-7FFB-4E90-B609-AF3320FECF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0B65F-B770-4533-9743-A8EABAF11F51}">
      <dsp:nvSpPr>
        <dsp:cNvPr id="0" name=""/>
        <dsp:cNvSpPr/>
      </dsp:nvSpPr>
      <dsp:spPr>
        <a:xfrm rot="5400000">
          <a:off x="4781479" y="-2045078"/>
          <a:ext cx="1061766" cy="541743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游戏，视频，社交，电子邮件，购物，网店，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网银，无现金支付，数字钱包，数字货币，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03647" y="184585"/>
        <a:ext cx="5365600" cy="958104"/>
      </dsp:txXfrm>
    </dsp:sp>
    <dsp:sp modelId="{A8F7779F-E35A-4E50-A04D-CB1AA6356A21}">
      <dsp:nvSpPr>
        <dsp:cNvPr id="0" name=""/>
        <dsp:cNvSpPr/>
      </dsp:nvSpPr>
      <dsp:spPr>
        <a:xfrm>
          <a:off x="454058" y="33"/>
          <a:ext cx="2159990" cy="13272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应用和服务</a:t>
          </a:r>
        </a:p>
      </dsp:txBody>
      <dsp:txXfrm>
        <a:off x="518847" y="64822"/>
        <a:ext cx="2030412" cy="1197630"/>
      </dsp:txXfrm>
    </dsp:sp>
    <dsp:sp modelId="{6AEF0EF9-F4C4-41ED-9DA7-A897E4EBD001}">
      <dsp:nvSpPr>
        <dsp:cNvPr id="0" name=""/>
        <dsp:cNvSpPr/>
      </dsp:nvSpPr>
      <dsp:spPr>
        <a:xfrm rot="5400000">
          <a:off x="4781479" y="-651509"/>
          <a:ext cx="1061766" cy="5417431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互连结构，交换技术，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TCP/IP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体系结构与协议，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603647" y="1578154"/>
        <a:ext cx="5365600" cy="958104"/>
      </dsp:txXfrm>
    </dsp:sp>
    <dsp:sp modelId="{46CFA115-E89F-48DD-8ECE-95299141CF01}">
      <dsp:nvSpPr>
        <dsp:cNvPr id="0" name=""/>
        <dsp:cNvSpPr/>
      </dsp:nvSpPr>
      <dsp:spPr>
        <a:xfrm>
          <a:off x="443657" y="1393602"/>
          <a:ext cx="2159990" cy="132720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工作原理</a:t>
          </a:r>
        </a:p>
      </dsp:txBody>
      <dsp:txXfrm>
        <a:off x="508446" y="1458391"/>
        <a:ext cx="2030412" cy="11976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4ED7-5247-4B99-B038-972624275F7F}">
      <dsp:nvSpPr>
        <dsp:cNvPr id="0" name=""/>
        <dsp:cNvSpPr/>
      </dsp:nvSpPr>
      <dsp:spPr>
        <a:xfrm rot="5400000">
          <a:off x="3075854" y="75619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费用</a:t>
          </a:r>
        </a:p>
      </dsp:txBody>
      <dsp:txXfrm rot="-5400000">
        <a:off x="3307584" y="180562"/>
        <a:ext cx="691870" cy="795253"/>
      </dsp:txXfrm>
    </dsp:sp>
    <dsp:sp modelId="{0EC6F23C-19FA-4BBB-96C2-30D954DFEC45}">
      <dsp:nvSpPr>
        <dsp:cNvPr id="0" name=""/>
        <dsp:cNvSpPr/>
      </dsp:nvSpPr>
      <dsp:spPr>
        <a:xfrm>
          <a:off x="4186590" y="231589"/>
          <a:ext cx="1289350" cy="69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标准化</a:t>
          </a:r>
        </a:p>
      </dsp:txBody>
      <dsp:txXfrm>
        <a:off x="4186590" y="231589"/>
        <a:ext cx="1289350" cy="693199"/>
      </dsp:txXfrm>
    </dsp:sp>
    <dsp:sp modelId="{538930E3-AFBB-40A2-9199-81FC54A0A713}">
      <dsp:nvSpPr>
        <dsp:cNvPr id="0" name=""/>
        <dsp:cNvSpPr/>
      </dsp:nvSpPr>
      <dsp:spPr>
        <a:xfrm rot="5400000">
          <a:off x="1990305" y="75619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222035" y="180562"/>
        <a:ext cx="691870" cy="795253"/>
      </dsp:txXfrm>
    </dsp:sp>
    <dsp:sp modelId="{189B3354-A08F-46B4-AA51-80167B86E07E}">
      <dsp:nvSpPr>
        <dsp:cNvPr id="0" name=""/>
        <dsp:cNvSpPr/>
      </dsp:nvSpPr>
      <dsp:spPr>
        <a:xfrm rot="5400000">
          <a:off x="2531000" y="1056265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质量</a:t>
          </a:r>
        </a:p>
      </dsp:txBody>
      <dsp:txXfrm rot="-5400000">
        <a:off x="2762730" y="1161208"/>
        <a:ext cx="691870" cy="795253"/>
      </dsp:txXfrm>
    </dsp:sp>
    <dsp:sp modelId="{30C810D8-43FD-41C8-A342-08B348498E1F}">
      <dsp:nvSpPr>
        <dsp:cNvPr id="0" name=""/>
        <dsp:cNvSpPr/>
      </dsp:nvSpPr>
      <dsp:spPr>
        <a:xfrm>
          <a:off x="1316746" y="1212234"/>
          <a:ext cx="1247758" cy="69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可靠性</a:t>
          </a:r>
        </a:p>
      </dsp:txBody>
      <dsp:txXfrm>
        <a:off x="1316746" y="1212234"/>
        <a:ext cx="1247758" cy="693199"/>
      </dsp:txXfrm>
    </dsp:sp>
    <dsp:sp modelId="{2E871E28-410D-4C73-B809-46EEEE1B5408}">
      <dsp:nvSpPr>
        <dsp:cNvPr id="0" name=""/>
        <dsp:cNvSpPr/>
      </dsp:nvSpPr>
      <dsp:spPr>
        <a:xfrm rot="5400000">
          <a:off x="3616550" y="1056265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848280" y="1161208"/>
        <a:ext cx="691870" cy="795253"/>
      </dsp:txXfrm>
    </dsp:sp>
    <dsp:sp modelId="{6CCD66D6-E3E3-4758-A25B-E5A97FDFEEA0}">
      <dsp:nvSpPr>
        <dsp:cNvPr id="0" name=""/>
        <dsp:cNvSpPr/>
      </dsp:nvSpPr>
      <dsp:spPr>
        <a:xfrm rot="5400000">
          <a:off x="3075854" y="2036910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管理和维护</a:t>
          </a:r>
        </a:p>
      </dsp:txBody>
      <dsp:txXfrm rot="-5400000">
        <a:off x="3307584" y="2141853"/>
        <a:ext cx="691870" cy="795253"/>
      </dsp:txXfrm>
    </dsp:sp>
    <dsp:sp modelId="{95ED7348-6155-4B72-B2AA-9F71065BC8B5}">
      <dsp:nvSpPr>
        <dsp:cNvPr id="0" name=""/>
        <dsp:cNvSpPr/>
      </dsp:nvSpPr>
      <dsp:spPr>
        <a:xfrm>
          <a:off x="4186590" y="2192880"/>
          <a:ext cx="1289350" cy="69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可扩展性和可升级性</a:t>
          </a:r>
        </a:p>
      </dsp:txBody>
      <dsp:txXfrm>
        <a:off x="4186590" y="2192880"/>
        <a:ext cx="1289350" cy="693199"/>
      </dsp:txXfrm>
    </dsp:sp>
    <dsp:sp modelId="{F96182DC-DEA1-4092-96CB-670F76C0F2C9}">
      <dsp:nvSpPr>
        <dsp:cNvPr id="0" name=""/>
        <dsp:cNvSpPr/>
      </dsp:nvSpPr>
      <dsp:spPr>
        <a:xfrm rot="5400000">
          <a:off x="1990305" y="2036910"/>
          <a:ext cx="1155331" cy="100513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222035" y="2141853"/>
        <a:ext cx="691870" cy="7952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91867-A15A-4C01-989E-2D8E71AD280E}">
      <dsp:nvSpPr>
        <dsp:cNvPr id="0" name=""/>
        <dsp:cNvSpPr/>
      </dsp:nvSpPr>
      <dsp:spPr>
        <a:xfrm>
          <a:off x="0" y="9188"/>
          <a:ext cx="4963885" cy="7113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法律上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(de jure) 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国际标准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OSI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26" y="43914"/>
        <a:ext cx="4894433" cy="641908"/>
      </dsp:txXfrm>
    </dsp:sp>
    <dsp:sp modelId="{0CB64F91-1AC8-4F08-AB65-6A4FEE705282}">
      <dsp:nvSpPr>
        <dsp:cNvPr id="0" name=""/>
        <dsp:cNvSpPr/>
      </dsp:nvSpPr>
      <dsp:spPr>
        <a:xfrm>
          <a:off x="0" y="720548"/>
          <a:ext cx="4963885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0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但并没有得到市场的认可。</a:t>
          </a:r>
        </a:p>
      </dsp:txBody>
      <dsp:txXfrm>
        <a:off x="0" y="720548"/>
        <a:ext cx="4963885" cy="629280"/>
      </dsp:txXfrm>
    </dsp:sp>
    <dsp:sp modelId="{533E5313-0390-4A3E-9304-2F63C7C13FAF}">
      <dsp:nvSpPr>
        <dsp:cNvPr id="0" name=""/>
        <dsp:cNvSpPr/>
      </dsp:nvSpPr>
      <dsp:spPr>
        <a:xfrm>
          <a:off x="0" y="1349829"/>
          <a:ext cx="4963885" cy="71136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50000"/>
                <a:satMod val="300000"/>
              </a:schemeClr>
            </a:gs>
            <a:gs pos="35000">
              <a:schemeClr val="accent4">
                <a:hueOff val="-4464770"/>
                <a:satOff val="26899"/>
                <a:lumOff val="2156"/>
                <a:alphaOff val="0"/>
                <a:tint val="37000"/>
                <a:satMod val="3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事实上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(de facto) 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国际标准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TCP/IP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726" y="1384555"/>
        <a:ext cx="4894433" cy="641908"/>
      </dsp:txXfrm>
    </dsp:sp>
    <dsp:sp modelId="{D4FB4936-BF1D-4807-8D25-E8B1D64E8CFA}">
      <dsp:nvSpPr>
        <dsp:cNvPr id="0" name=""/>
        <dsp:cNvSpPr/>
      </dsp:nvSpPr>
      <dsp:spPr>
        <a:xfrm>
          <a:off x="0" y="2061189"/>
          <a:ext cx="4963885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0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获得了最广泛的应用。</a:t>
          </a:r>
        </a:p>
      </dsp:txBody>
      <dsp:txXfrm>
        <a:off x="0" y="2061189"/>
        <a:ext cx="4963885" cy="629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55ABF-AFD4-4429-AC0C-B179A1BF75DA}">
      <dsp:nvSpPr>
        <dsp:cNvPr id="0" name=""/>
        <dsp:cNvSpPr/>
      </dsp:nvSpPr>
      <dsp:spPr>
        <a:xfrm>
          <a:off x="0" y="332336"/>
          <a:ext cx="613357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88D26-F979-4FB7-8A96-4711D82825B8}">
      <dsp:nvSpPr>
        <dsp:cNvPr id="0" name=""/>
        <dsp:cNvSpPr/>
      </dsp:nvSpPr>
      <dsp:spPr>
        <a:xfrm>
          <a:off x="306678" y="37136"/>
          <a:ext cx="4293503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84" tIns="0" rIns="1622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文字描述：便于人来阅读和理解。</a:t>
          </a:r>
        </a:p>
      </dsp:txBody>
      <dsp:txXfrm>
        <a:off x="335499" y="65957"/>
        <a:ext cx="4235861" cy="532758"/>
      </dsp:txXfrm>
    </dsp:sp>
    <dsp:sp modelId="{3072F165-7A76-46AC-BCC0-0FC97CA5F9F5}">
      <dsp:nvSpPr>
        <dsp:cNvPr id="0" name=""/>
        <dsp:cNvSpPr/>
      </dsp:nvSpPr>
      <dsp:spPr>
        <a:xfrm>
          <a:off x="0" y="1239536"/>
          <a:ext cx="613357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7B3BE-A2DF-4CEA-8C18-99C09218A893}">
      <dsp:nvSpPr>
        <dsp:cNvPr id="0" name=""/>
        <dsp:cNvSpPr/>
      </dsp:nvSpPr>
      <dsp:spPr>
        <a:xfrm>
          <a:off x="306678" y="944336"/>
          <a:ext cx="4293503" cy="5904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84" tIns="0" rIns="1622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程序代码：让计算机能够理解。</a:t>
          </a:r>
        </a:p>
      </dsp:txBody>
      <dsp:txXfrm>
        <a:off x="335499" y="973157"/>
        <a:ext cx="4235861" cy="5327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33D2C-A9D6-4FB9-868E-7A2772597538}">
      <dsp:nvSpPr>
        <dsp:cNvPr id="0" name=""/>
        <dsp:cNvSpPr/>
      </dsp:nvSpPr>
      <dsp:spPr>
        <a:xfrm>
          <a:off x="285727" y="396795"/>
          <a:ext cx="5524544" cy="189115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11F94-BA29-40FB-AB99-7CD7DB1CFA05}">
      <dsp:nvSpPr>
        <dsp:cNvPr id="0" name=""/>
        <dsp:cNvSpPr/>
      </dsp:nvSpPr>
      <dsp:spPr>
        <a:xfrm>
          <a:off x="803805" y="582892"/>
          <a:ext cx="2089122" cy="1617856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各层之间是独立的。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灵活性好。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结构上可分割开。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易于实现和维护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能促进标准化工作。</a:t>
          </a:r>
        </a:p>
      </dsp:txBody>
      <dsp:txXfrm>
        <a:off x="803805" y="582892"/>
        <a:ext cx="2089122" cy="1617856"/>
      </dsp:txXfrm>
    </dsp:sp>
    <dsp:sp modelId="{CB7DDDF6-2C8B-4B30-A06C-1EA5DB141FBA}">
      <dsp:nvSpPr>
        <dsp:cNvPr id="0" name=""/>
        <dsp:cNvSpPr/>
      </dsp:nvSpPr>
      <dsp:spPr>
        <a:xfrm>
          <a:off x="3201159" y="580999"/>
          <a:ext cx="2110466" cy="1617856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降低效率。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有些功能会重复出现，因而产生了额外开销。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1159" y="580999"/>
        <a:ext cx="2110466" cy="1617856"/>
      </dsp:txXfrm>
    </dsp:sp>
    <dsp:sp modelId="{DF706164-FCCA-4F26-8B31-EABB82ABC165}">
      <dsp:nvSpPr>
        <dsp:cNvPr id="0" name=""/>
        <dsp:cNvSpPr/>
      </dsp:nvSpPr>
      <dsp:spPr>
        <a:xfrm>
          <a:off x="0" y="18334"/>
          <a:ext cx="715053" cy="715053"/>
        </a:xfrm>
        <a:prstGeom prst="plus">
          <a:avLst>
            <a:gd name="adj" fmla="val 32810"/>
          </a:avLst>
        </a:prstGeom>
        <a:solidFill>
          <a:srgbClr val="990033"/>
        </a:solidFill>
        <a:ln w="25400" cap="flat" cmpd="sng" algn="ctr">
          <a:solidFill>
            <a:srgbClr val="99003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3F9F7-5DFA-451D-8AF0-C886EF2184F0}">
      <dsp:nvSpPr>
        <dsp:cNvPr id="0" name=""/>
        <dsp:cNvSpPr/>
      </dsp:nvSpPr>
      <dsp:spPr>
        <a:xfrm>
          <a:off x="5416471" y="257945"/>
          <a:ext cx="672991" cy="230628"/>
        </a:xfrm>
        <a:prstGeom prst="rect">
          <a:avLst/>
        </a:prstGeom>
        <a:solidFill>
          <a:srgbClr val="0000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821AC-F873-42D9-B901-FF50109FC337}">
      <dsp:nvSpPr>
        <dsp:cNvPr id="0" name=""/>
        <dsp:cNvSpPr/>
      </dsp:nvSpPr>
      <dsp:spPr>
        <a:xfrm>
          <a:off x="3047999" y="621427"/>
          <a:ext cx="420" cy="1545208"/>
        </a:xfrm>
        <a:prstGeom prst="line">
          <a:avLst/>
        </a:prstGeom>
        <a:noFill/>
        <a:ln w="25400" cap="flat" cmpd="sng" algn="ctr">
          <a:solidFill>
            <a:srgbClr val="00009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F44A1-54FE-446F-9390-56E51903722C}">
      <dsp:nvSpPr>
        <dsp:cNvPr id="0" name=""/>
        <dsp:cNvSpPr/>
      </dsp:nvSpPr>
      <dsp:spPr>
        <a:xfrm>
          <a:off x="169874" y="1202"/>
          <a:ext cx="993826" cy="49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协议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428" y="15756"/>
        <a:ext cx="964718" cy="467805"/>
      </dsp:txXfrm>
    </dsp:sp>
    <dsp:sp modelId="{5F5FD024-96B9-4927-9522-4793C366CCDF}">
      <dsp:nvSpPr>
        <dsp:cNvPr id="0" name=""/>
        <dsp:cNvSpPr/>
      </dsp:nvSpPr>
      <dsp:spPr>
        <a:xfrm>
          <a:off x="269257" y="498115"/>
          <a:ext cx="192885" cy="44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503"/>
              </a:lnTo>
              <a:lnTo>
                <a:pt x="192885" y="4485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D559-F991-45A8-861F-E02D43E73A7A}">
      <dsp:nvSpPr>
        <dsp:cNvPr id="0" name=""/>
        <dsp:cNvSpPr/>
      </dsp:nvSpPr>
      <dsp:spPr>
        <a:xfrm>
          <a:off x="462143" y="594277"/>
          <a:ext cx="3005775" cy="704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其实现保证了能够向上一层提供服务。</a:t>
          </a:r>
        </a:p>
      </dsp:txBody>
      <dsp:txXfrm>
        <a:off x="482782" y="614916"/>
        <a:ext cx="2964497" cy="663404"/>
      </dsp:txXfrm>
    </dsp:sp>
    <dsp:sp modelId="{D504C716-6CF6-4108-8639-E75778C37519}">
      <dsp:nvSpPr>
        <dsp:cNvPr id="0" name=""/>
        <dsp:cNvSpPr/>
      </dsp:nvSpPr>
      <dsp:spPr>
        <a:xfrm>
          <a:off x="269257" y="498115"/>
          <a:ext cx="192885" cy="1307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7885"/>
              </a:lnTo>
              <a:lnTo>
                <a:pt x="192885" y="130788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467C9-0F5C-4007-8028-B7B163F30ADF}">
      <dsp:nvSpPr>
        <dsp:cNvPr id="0" name=""/>
        <dsp:cNvSpPr/>
      </dsp:nvSpPr>
      <dsp:spPr>
        <a:xfrm>
          <a:off x="462143" y="1451254"/>
          <a:ext cx="3005775" cy="709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对上面的服务用户是透明的。 </a:t>
          </a:r>
        </a:p>
      </dsp:txBody>
      <dsp:txXfrm>
        <a:off x="482923" y="1472034"/>
        <a:ext cx="2964215" cy="667932"/>
      </dsp:txXfrm>
    </dsp:sp>
    <dsp:sp modelId="{9164C2E8-A8A5-4BDA-B5B7-3599D5C7C4A2}">
      <dsp:nvSpPr>
        <dsp:cNvPr id="0" name=""/>
        <dsp:cNvSpPr/>
      </dsp:nvSpPr>
      <dsp:spPr>
        <a:xfrm>
          <a:off x="269257" y="498115"/>
          <a:ext cx="192885" cy="20353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5316"/>
              </a:lnTo>
              <a:lnTo>
                <a:pt x="192885" y="20353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A735DB-4E1F-4605-8178-66A449AC1BB2}">
      <dsp:nvSpPr>
        <dsp:cNvPr id="0" name=""/>
        <dsp:cNvSpPr/>
      </dsp:nvSpPr>
      <dsp:spPr>
        <a:xfrm>
          <a:off x="462143" y="2284974"/>
          <a:ext cx="3005775" cy="496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是“水平的”</a:t>
          </a:r>
        </a:p>
      </dsp:txBody>
      <dsp:txXfrm>
        <a:off x="476697" y="2299528"/>
        <a:ext cx="2976667" cy="467805"/>
      </dsp:txXfrm>
    </dsp:sp>
    <dsp:sp modelId="{CF6D9EBE-6D4F-45DB-B63C-66E318350665}">
      <dsp:nvSpPr>
        <dsp:cNvPr id="0" name=""/>
        <dsp:cNvSpPr/>
      </dsp:nvSpPr>
      <dsp:spPr>
        <a:xfrm>
          <a:off x="4003487" y="1202"/>
          <a:ext cx="993826" cy="4969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18041" y="15756"/>
        <a:ext cx="964718" cy="467805"/>
      </dsp:txXfrm>
    </dsp:sp>
    <dsp:sp modelId="{D73DB642-839F-46E4-BEFB-357122DA8B2A}">
      <dsp:nvSpPr>
        <dsp:cNvPr id="0" name=""/>
        <dsp:cNvSpPr/>
      </dsp:nvSpPr>
      <dsp:spPr>
        <a:xfrm>
          <a:off x="4102870" y="498115"/>
          <a:ext cx="192802" cy="477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401"/>
              </a:lnTo>
              <a:lnTo>
                <a:pt x="192802" y="4774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E8205-074B-465F-84D3-7E9C2A4B087A}">
      <dsp:nvSpPr>
        <dsp:cNvPr id="0" name=""/>
        <dsp:cNvSpPr/>
      </dsp:nvSpPr>
      <dsp:spPr>
        <a:xfrm>
          <a:off x="4295672" y="622343"/>
          <a:ext cx="3006872" cy="706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上层使用服务原语获得下层所提供的服务。</a:t>
          </a:r>
        </a:p>
      </dsp:txBody>
      <dsp:txXfrm>
        <a:off x="4316360" y="643031"/>
        <a:ext cx="2965496" cy="664971"/>
      </dsp:txXfrm>
    </dsp:sp>
    <dsp:sp modelId="{C7786CBF-29A7-4F46-ACE1-BFAF2ED2906F}">
      <dsp:nvSpPr>
        <dsp:cNvPr id="0" name=""/>
        <dsp:cNvSpPr/>
      </dsp:nvSpPr>
      <dsp:spPr>
        <a:xfrm>
          <a:off x="4102870" y="498115"/>
          <a:ext cx="192802" cy="130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549"/>
              </a:lnTo>
              <a:lnTo>
                <a:pt x="192802" y="130954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AB220-39C0-4BB8-B879-AEB1A16B7CDC}">
      <dsp:nvSpPr>
        <dsp:cNvPr id="0" name=""/>
        <dsp:cNvSpPr/>
      </dsp:nvSpPr>
      <dsp:spPr>
        <a:xfrm>
          <a:off x="4295672" y="1452918"/>
          <a:ext cx="3006872" cy="7094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上面的服务用户只能看见服务，无法看见下面的协议。</a:t>
          </a:r>
        </a:p>
      </dsp:txBody>
      <dsp:txXfrm>
        <a:off x="4316452" y="1473698"/>
        <a:ext cx="2965312" cy="667932"/>
      </dsp:txXfrm>
    </dsp:sp>
    <dsp:sp modelId="{55CE1C91-58A7-4FD4-86EE-26622EF07DF3}">
      <dsp:nvSpPr>
        <dsp:cNvPr id="0" name=""/>
        <dsp:cNvSpPr/>
      </dsp:nvSpPr>
      <dsp:spPr>
        <a:xfrm>
          <a:off x="4102870" y="498115"/>
          <a:ext cx="208091" cy="20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980"/>
              </a:lnTo>
              <a:lnTo>
                <a:pt x="208091" y="203698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7B9FB-319E-4006-A500-0E79D539374F}">
      <dsp:nvSpPr>
        <dsp:cNvPr id="0" name=""/>
        <dsp:cNvSpPr/>
      </dsp:nvSpPr>
      <dsp:spPr>
        <a:xfrm>
          <a:off x="4310961" y="2286639"/>
          <a:ext cx="3006872" cy="496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是“垂直的”</a:t>
          </a:r>
        </a:p>
      </dsp:txBody>
      <dsp:txXfrm>
        <a:off x="4325515" y="2301193"/>
        <a:ext cx="2977764" cy="467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E1915-9D9D-42CA-B042-4CD43E01EB46}">
      <dsp:nvSpPr>
        <dsp:cNvPr id="0" name=""/>
        <dsp:cNvSpPr/>
      </dsp:nvSpPr>
      <dsp:spPr>
        <a:xfrm>
          <a:off x="31" y="9351"/>
          <a:ext cx="3056109" cy="68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连通性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(connectivity)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" y="9351"/>
        <a:ext cx="3056109" cy="686083"/>
      </dsp:txXfrm>
    </dsp:sp>
    <dsp:sp modelId="{95E3CB40-70C8-4251-9371-65AB16983D1B}">
      <dsp:nvSpPr>
        <dsp:cNvPr id="0" name=""/>
        <dsp:cNvSpPr/>
      </dsp:nvSpPr>
      <dsp:spPr>
        <a:xfrm>
          <a:off x="0" y="696579"/>
          <a:ext cx="3056109" cy="2064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使上网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用户之间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可以非常便捷、非常经济地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交换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各种信息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好像这些用户终端都彼此直接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连通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一样。</a:t>
          </a:r>
        </a:p>
      </dsp:txBody>
      <dsp:txXfrm>
        <a:off x="0" y="696579"/>
        <a:ext cx="3056109" cy="2064240"/>
      </dsp:txXfrm>
    </dsp:sp>
    <dsp:sp modelId="{40C4515B-BD55-4381-85FB-4FE091B3440E}">
      <dsp:nvSpPr>
        <dsp:cNvPr id="0" name=""/>
        <dsp:cNvSpPr/>
      </dsp:nvSpPr>
      <dsp:spPr>
        <a:xfrm>
          <a:off x="3483996" y="9351"/>
          <a:ext cx="3056109" cy="68608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资源共享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(Sharing)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83996" y="9351"/>
        <a:ext cx="3056109" cy="686083"/>
      </dsp:txXfrm>
    </dsp:sp>
    <dsp:sp modelId="{91A65E31-AD27-4BEE-B472-DF1900C7D724}">
      <dsp:nvSpPr>
        <dsp:cNvPr id="0" name=""/>
        <dsp:cNvSpPr/>
      </dsp:nvSpPr>
      <dsp:spPr>
        <a:xfrm>
          <a:off x="3483996" y="696579"/>
          <a:ext cx="3056109" cy="206424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实现信息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、软件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、硬件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共享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由于网络的存在，这些资源好像就在用户身边一样地</a:t>
          </a:r>
          <a:r>
            <a:rPr lang="zh-CN" altLang="en-US" sz="1800" b="1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方便使用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>
        <a:off x="3483996" y="696579"/>
        <a:ext cx="3056109" cy="2064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450F4-F441-4296-8335-01351F8E1B2B}">
      <dsp:nvSpPr>
        <dsp:cNvPr id="0" name=""/>
        <dsp:cNvSpPr/>
      </dsp:nvSpPr>
      <dsp:spPr>
        <a:xfrm>
          <a:off x="2073320" y="597217"/>
          <a:ext cx="1487805" cy="148780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互联网</a:t>
          </a:r>
        </a:p>
      </dsp:txBody>
      <dsp:txXfrm>
        <a:off x="2291204" y="815101"/>
        <a:ext cx="1052037" cy="1052037"/>
      </dsp:txXfrm>
    </dsp:sp>
    <dsp:sp modelId="{CE8AFE2D-2AC2-45F0-88B8-B2568168C3FF}">
      <dsp:nvSpPr>
        <dsp:cNvPr id="0" name=""/>
        <dsp:cNvSpPr/>
      </dsp:nvSpPr>
      <dsp:spPr>
        <a:xfrm>
          <a:off x="2445271" y="265"/>
          <a:ext cx="743902" cy="74390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工业</a:t>
          </a:r>
        </a:p>
      </dsp:txBody>
      <dsp:txXfrm>
        <a:off x="2554213" y="109207"/>
        <a:ext cx="526018" cy="526018"/>
      </dsp:txXfrm>
    </dsp:sp>
    <dsp:sp modelId="{670A9751-EDA7-44BE-84F6-DA052AFC6D1C}">
      <dsp:nvSpPr>
        <dsp:cNvPr id="0" name=""/>
        <dsp:cNvSpPr/>
      </dsp:nvSpPr>
      <dsp:spPr>
        <a:xfrm>
          <a:off x="3130389" y="284050"/>
          <a:ext cx="743902" cy="7439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农业</a:t>
          </a:r>
        </a:p>
      </dsp:txBody>
      <dsp:txXfrm>
        <a:off x="3239331" y="392992"/>
        <a:ext cx="526018" cy="526018"/>
      </dsp:txXfrm>
    </dsp:sp>
    <dsp:sp modelId="{242A4B1B-E8FC-49C8-BFF1-60EED0B2A276}">
      <dsp:nvSpPr>
        <dsp:cNvPr id="0" name=""/>
        <dsp:cNvSpPr/>
      </dsp:nvSpPr>
      <dsp:spPr>
        <a:xfrm>
          <a:off x="3414174" y="969168"/>
          <a:ext cx="743902" cy="7439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教育</a:t>
          </a:r>
        </a:p>
      </dsp:txBody>
      <dsp:txXfrm>
        <a:off x="3523116" y="1078110"/>
        <a:ext cx="526018" cy="526018"/>
      </dsp:txXfrm>
    </dsp:sp>
    <dsp:sp modelId="{C0A173BA-2876-4F61-AAD1-FA50AD3DFDD0}">
      <dsp:nvSpPr>
        <dsp:cNvPr id="0" name=""/>
        <dsp:cNvSpPr/>
      </dsp:nvSpPr>
      <dsp:spPr>
        <a:xfrm>
          <a:off x="3130389" y="1654286"/>
          <a:ext cx="743902" cy="743902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医疗</a:t>
          </a:r>
        </a:p>
      </dsp:txBody>
      <dsp:txXfrm>
        <a:off x="3239331" y="1763228"/>
        <a:ext cx="526018" cy="526018"/>
      </dsp:txXfrm>
    </dsp:sp>
    <dsp:sp modelId="{D951B7E8-AF72-41D8-8F8D-E56CFF2EB951}">
      <dsp:nvSpPr>
        <dsp:cNvPr id="0" name=""/>
        <dsp:cNvSpPr/>
      </dsp:nvSpPr>
      <dsp:spPr>
        <a:xfrm>
          <a:off x="2445271" y="1938071"/>
          <a:ext cx="743902" cy="74390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商业</a:t>
          </a:r>
        </a:p>
      </dsp:txBody>
      <dsp:txXfrm>
        <a:off x="2554213" y="2047013"/>
        <a:ext cx="526018" cy="526018"/>
      </dsp:txXfrm>
    </dsp:sp>
    <dsp:sp modelId="{2343D8A9-7AEC-4D40-8773-498EA64A78FE}">
      <dsp:nvSpPr>
        <dsp:cNvPr id="0" name=""/>
        <dsp:cNvSpPr/>
      </dsp:nvSpPr>
      <dsp:spPr>
        <a:xfrm>
          <a:off x="1760153" y="1654286"/>
          <a:ext cx="743902" cy="74390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交通</a:t>
          </a:r>
        </a:p>
      </dsp:txBody>
      <dsp:txXfrm>
        <a:off x="1869095" y="1763228"/>
        <a:ext cx="526018" cy="526018"/>
      </dsp:txXfrm>
    </dsp:sp>
    <dsp:sp modelId="{4B8ABBE8-E9C9-4F6B-9525-8C9A18414CDE}">
      <dsp:nvSpPr>
        <dsp:cNvPr id="0" name=""/>
        <dsp:cNvSpPr/>
      </dsp:nvSpPr>
      <dsp:spPr>
        <a:xfrm>
          <a:off x="1476368" y="969168"/>
          <a:ext cx="743902" cy="74390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金融</a:t>
          </a:r>
          <a:endParaRPr lang="zh-CN" altLang="en-US" sz="1600" kern="1200" dirty="0"/>
        </a:p>
      </dsp:txBody>
      <dsp:txXfrm>
        <a:off x="1585310" y="1078110"/>
        <a:ext cx="526018" cy="526018"/>
      </dsp:txXfrm>
    </dsp:sp>
    <dsp:sp modelId="{C13D16A4-6F51-437B-A7BA-09AB4609C68B}">
      <dsp:nvSpPr>
        <dsp:cNvPr id="0" name=""/>
        <dsp:cNvSpPr/>
      </dsp:nvSpPr>
      <dsp:spPr>
        <a:xfrm>
          <a:off x="1760153" y="284050"/>
          <a:ext cx="743902" cy="74390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政务</a:t>
          </a:r>
        </a:p>
      </dsp:txBody>
      <dsp:txXfrm>
        <a:off x="1869095" y="392992"/>
        <a:ext cx="526018" cy="526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34DBF-D9F5-4E0A-9541-5A67CB150864}">
      <dsp:nvSpPr>
        <dsp:cNvPr id="0" name=""/>
        <dsp:cNvSpPr/>
      </dsp:nvSpPr>
      <dsp:spPr>
        <a:xfrm rot="10800000">
          <a:off x="1065947" y="540"/>
          <a:ext cx="3904528" cy="32990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传播病毒</a:t>
          </a:r>
        </a:p>
      </dsp:txBody>
      <dsp:txXfrm rot="10800000">
        <a:off x="1148423" y="540"/>
        <a:ext cx="3822052" cy="329904"/>
      </dsp:txXfrm>
    </dsp:sp>
    <dsp:sp modelId="{AB5BAA63-A84A-45D9-BE90-07814A821613}">
      <dsp:nvSpPr>
        <dsp:cNvPr id="0" name=""/>
        <dsp:cNvSpPr/>
      </dsp:nvSpPr>
      <dsp:spPr>
        <a:xfrm>
          <a:off x="900995" y="540"/>
          <a:ext cx="329904" cy="32990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567C2-639F-4DB2-8F5D-E4A1F0FA8E3D}">
      <dsp:nvSpPr>
        <dsp:cNvPr id="0" name=""/>
        <dsp:cNvSpPr/>
      </dsp:nvSpPr>
      <dsp:spPr>
        <a:xfrm rot="10800000">
          <a:off x="1065947" y="428924"/>
          <a:ext cx="3904528" cy="32990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窃取：数据，钱财等</a:t>
          </a:r>
        </a:p>
      </dsp:txBody>
      <dsp:txXfrm rot="10800000">
        <a:off x="1148423" y="428924"/>
        <a:ext cx="3822052" cy="329904"/>
      </dsp:txXfrm>
    </dsp:sp>
    <dsp:sp modelId="{04B9F40C-275B-47DA-8505-BDB99315D1A6}">
      <dsp:nvSpPr>
        <dsp:cNvPr id="0" name=""/>
        <dsp:cNvSpPr/>
      </dsp:nvSpPr>
      <dsp:spPr>
        <a:xfrm>
          <a:off x="900995" y="428924"/>
          <a:ext cx="329904" cy="32990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59D94-7759-4D01-B95F-2FAC20F969A3}">
      <dsp:nvSpPr>
        <dsp:cNvPr id="0" name=""/>
        <dsp:cNvSpPr/>
      </dsp:nvSpPr>
      <dsp:spPr>
        <a:xfrm rot="10800000">
          <a:off x="1065947" y="857307"/>
          <a:ext cx="3904528" cy="32990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散布谣言</a:t>
          </a:r>
        </a:p>
      </dsp:txBody>
      <dsp:txXfrm rot="10800000">
        <a:off x="1148423" y="857307"/>
        <a:ext cx="3822052" cy="329904"/>
      </dsp:txXfrm>
    </dsp:sp>
    <dsp:sp modelId="{92DE488D-B3DE-493C-AC30-DA96AC1FFB62}">
      <dsp:nvSpPr>
        <dsp:cNvPr id="0" name=""/>
        <dsp:cNvSpPr/>
      </dsp:nvSpPr>
      <dsp:spPr>
        <a:xfrm>
          <a:off x="900995" y="857307"/>
          <a:ext cx="329904" cy="32990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E7170-F4B7-4B0B-9000-4BF0206D9353}">
      <dsp:nvSpPr>
        <dsp:cNvPr id="0" name=""/>
        <dsp:cNvSpPr/>
      </dsp:nvSpPr>
      <dsp:spPr>
        <a:xfrm rot="10800000">
          <a:off x="1065947" y="1285691"/>
          <a:ext cx="3904528" cy="3299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不良信息</a:t>
          </a:r>
        </a:p>
      </dsp:txBody>
      <dsp:txXfrm rot="10800000">
        <a:off x="1148423" y="1285691"/>
        <a:ext cx="3822052" cy="329904"/>
      </dsp:txXfrm>
    </dsp:sp>
    <dsp:sp modelId="{A6F09614-1B57-44CB-B907-F8E2D46EFEED}">
      <dsp:nvSpPr>
        <dsp:cNvPr id="0" name=""/>
        <dsp:cNvSpPr/>
      </dsp:nvSpPr>
      <dsp:spPr>
        <a:xfrm>
          <a:off x="900995" y="1285691"/>
          <a:ext cx="329904" cy="32990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6737C-F129-4379-AF97-7E098CF82549}">
      <dsp:nvSpPr>
        <dsp:cNvPr id="0" name=""/>
        <dsp:cNvSpPr/>
      </dsp:nvSpPr>
      <dsp:spPr>
        <a:xfrm rot="10800000">
          <a:off x="1065947" y="1714075"/>
          <a:ext cx="3904528" cy="329904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欺诈</a:t>
          </a:r>
        </a:p>
      </dsp:txBody>
      <dsp:txXfrm rot="10800000">
        <a:off x="1148423" y="1714075"/>
        <a:ext cx="3822052" cy="329904"/>
      </dsp:txXfrm>
    </dsp:sp>
    <dsp:sp modelId="{D61B7255-D308-44FB-979B-BD5549502A3A}">
      <dsp:nvSpPr>
        <dsp:cNvPr id="0" name=""/>
        <dsp:cNvSpPr/>
      </dsp:nvSpPr>
      <dsp:spPr>
        <a:xfrm>
          <a:off x="900995" y="1714075"/>
          <a:ext cx="329904" cy="32990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3000" r="-2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48CE5-911D-44D5-AFA1-377112EF11A6}">
      <dsp:nvSpPr>
        <dsp:cNvPr id="0" name=""/>
        <dsp:cNvSpPr/>
      </dsp:nvSpPr>
      <dsp:spPr>
        <a:xfrm rot="10800000">
          <a:off x="1065947" y="2142459"/>
          <a:ext cx="3904528" cy="32990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网瘾</a:t>
          </a:r>
        </a:p>
      </dsp:txBody>
      <dsp:txXfrm rot="10800000">
        <a:off x="1148423" y="2142459"/>
        <a:ext cx="3822052" cy="329904"/>
      </dsp:txXfrm>
    </dsp:sp>
    <dsp:sp modelId="{9BF7EE4E-012F-4DF5-B272-EAA79ECA8C75}">
      <dsp:nvSpPr>
        <dsp:cNvPr id="0" name=""/>
        <dsp:cNvSpPr/>
      </dsp:nvSpPr>
      <dsp:spPr>
        <a:xfrm>
          <a:off x="900995" y="2142459"/>
          <a:ext cx="329904" cy="329904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84311-3D9B-45D7-AAED-45272C0B16D1}">
      <dsp:nvSpPr>
        <dsp:cNvPr id="0" name=""/>
        <dsp:cNvSpPr/>
      </dsp:nvSpPr>
      <dsp:spPr>
        <a:xfrm rot="10800000">
          <a:off x="1065947" y="2570843"/>
          <a:ext cx="3904528" cy="32990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79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  <a:endParaRPr lang="zh-CN" altLang="en-US" sz="1600" b="1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148423" y="2570843"/>
        <a:ext cx="3822052" cy="329904"/>
      </dsp:txXfrm>
    </dsp:sp>
    <dsp:sp modelId="{4737311F-297D-4E95-B8C4-5619F0D22DF2}">
      <dsp:nvSpPr>
        <dsp:cNvPr id="0" name=""/>
        <dsp:cNvSpPr/>
      </dsp:nvSpPr>
      <dsp:spPr>
        <a:xfrm>
          <a:off x="900995" y="2570843"/>
          <a:ext cx="329904" cy="32990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723FB-FD44-4790-9882-F784D01504C2}">
      <dsp:nvSpPr>
        <dsp:cNvPr id="0" name=""/>
        <dsp:cNvSpPr/>
      </dsp:nvSpPr>
      <dsp:spPr>
        <a:xfrm rot="5400000">
          <a:off x="892970" y="214491"/>
          <a:ext cx="928252" cy="27116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606A409-0386-4958-AF71-520045418D02}">
      <dsp:nvSpPr>
        <dsp:cNvPr id="0" name=""/>
        <dsp:cNvSpPr/>
      </dsp:nvSpPr>
      <dsp:spPr>
        <a:xfrm>
          <a:off x="190854" y="1259522"/>
          <a:ext cx="2488800" cy="122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en-US" sz="1800" b="1" kern="12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1969 – 1990</a:t>
          </a:r>
        </a:p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从单个网络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ARPANET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向互联网发展。</a:t>
          </a:r>
        </a:p>
      </dsp:txBody>
      <dsp:txXfrm>
        <a:off x="190854" y="1259522"/>
        <a:ext cx="2488800" cy="1222330"/>
      </dsp:txXfrm>
    </dsp:sp>
    <dsp:sp modelId="{01A2BA42-237A-44CF-A211-45BD14932625}">
      <dsp:nvSpPr>
        <dsp:cNvPr id="0" name=""/>
        <dsp:cNvSpPr/>
      </dsp:nvSpPr>
      <dsp:spPr>
        <a:xfrm>
          <a:off x="1869380" y="684308"/>
          <a:ext cx="263106" cy="26310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091C1B-882C-4A2B-868D-15AB708D584F}">
      <dsp:nvSpPr>
        <dsp:cNvPr id="0" name=""/>
        <dsp:cNvSpPr/>
      </dsp:nvSpPr>
      <dsp:spPr>
        <a:xfrm rot="5400000">
          <a:off x="3739067" y="-182963"/>
          <a:ext cx="928252" cy="2661716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D1E37C-EDC3-41F4-891E-775C4AA49DFB}">
      <dsp:nvSpPr>
        <dsp:cNvPr id="0" name=""/>
        <dsp:cNvSpPr/>
      </dsp:nvSpPr>
      <dsp:spPr>
        <a:xfrm>
          <a:off x="3061382" y="837099"/>
          <a:ext cx="2178503" cy="122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en-US" sz="1800" b="1" kern="12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1985 – 1993</a:t>
          </a:r>
        </a:p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建成了三级结构的互联网 。</a:t>
          </a:r>
        </a:p>
      </dsp:txBody>
      <dsp:txXfrm>
        <a:off x="3061382" y="837099"/>
        <a:ext cx="2178503" cy="1222330"/>
      </dsp:txXfrm>
    </dsp:sp>
    <dsp:sp modelId="{2D8632D6-57D5-4C06-81CE-104155293B86}">
      <dsp:nvSpPr>
        <dsp:cNvPr id="0" name=""/>
        <dsp:cNvSpPr/>
      </dsp:nvSpPr>
      <dsp:spPr>
        <a:xfrm>
          <a:off x="4715477" y="261884"/>
          <a:ext cx="263106" cy="26310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75B0BF-1D47-48F1-94FD-0201A392E554}">
      <dsp:nvSpPr>
        <dsp:cNvPr id="0" name=""/>
        <dsp:cNvSpPr/>
      </dsp:nvSpPr>
      <dsp:spPr>
        <a:xfrm rot="5400000">
          <a:off x="6402878" y="-398133"/>
          <a:ext cx="928252" cy="224721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C4A08D-D529-4101-B85D-56E13A637234}">
      <dsp:nvSpPr>
        <dsp:cNvPr id="0" name=""/>
        <dsp:cNvSpPr/>
      </dsp:nvSpPr>
      <dsp:spPr>
        <a:xfrm>
          <a:off x="5938101" y="414676"/>
          <a:ext cx="2014124" cy="122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en-US" sz="1800" b="1" kern="12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1993 –</a:t>
          </a:r>
          <a:r>
            <a:rPr lang="en-US" altLang="zh-CN" sz="1800" b="1" kern="12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800" b="1" kern="120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现在</a:t>
          </a:r>
          <a:endParaRPr lang="en-US" altLang="zh-CN" sz="1800" b="1" kern="1200" dirty="0">
            <a:solidFill>
              <a:srgbClr val="CC00CC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l" defTabSz="800100">
            <a:lnSpc>
              <a:spcPts val="28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全球范围的多层次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ISP 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结构的互联网。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8101" y="414676"/>
        <a:ext cx="2014124" cy="1222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7F835-55F0-4C61-A2A3-44AE2ED9D7FE}">
      <dsp:nvSpPr>
        <dsp:cNvPr id="0" name=""/>
        <dsp:cNvSpPr/>
      </dsp:nvSpPr>
      <dsp:spPr>
        <a:xfrm>
          <a:off x="32" y="5399"/>
          <a:ext cx="3092733" cy="720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服务器方式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5399"/>
        <a:ext cx="3092733" cy="720000"/>
      </dsp:txXfrm>
    </dsp:sp>
    <dsp:sp modelId="{ACB976F2-8BF8-4A70-91C5-C91BC345A4AF}">
      <dsp:nvSpPr>
        <dsp:cNvPr id="0" name=""/>
        <dsp:cNvSpPr/>
      </dsp:nvSpPr>
      <dsp:spPr>
        <a:xfrm>
          <a:off x="32" y="725399"/>
          <a:ext cx="3092733" cy="10980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Client / Server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简称为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C/S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sp:txBody>
      <dsp:txXfrm>
        <a:off x="32" y="725399"/>
        <a:ext cx="3092733" cy="1098000"/>
      </dsp:txXfrm>
    </dsp:sp>
    <dsp:sp modelId="{FD082DEC-BD21-4E00-AA12-CC0ED5CBCB32}">
      <dsp:nvSpPr>
        <dsp:cNvPr id="0" name=""/>
        <dsp:cNvSpPr/>
      </dsp:nvSpPr>
      <dsp:spPr>
        <a:xfrm>
          <a:off x="3525748" y="5399"/>
          <a:ext cx="3092733" cy="72000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对等方式</a:t>
          </a:r>
          <a:endParaRPr lang="en-US" altLang="zh-CN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5748" y="5399"/>
        <a:ext cx="3092733" cy="720000"/>
      </dsp:txXfrm>
    </dsp:sp>
    <dsp:sp modelId="{B62719DE-8DA5-4764-8561-2A4AB2C96331}">
      <dsp:nvSpPr>
        <dsp:cNvPr id="0" name=""/>
        <dsp:cNvSpPr/>
      </dsp:nvSpPr>
      <dsp:spPr>
        <a:xfrm>
          <a:off x="3525748" y="725399"/>
          <a:ext cx="3092733" cy="10980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Peer to Peer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简称为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P2P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方式</a:t>
          </a:r>
        </a:p>
      </dsp:txBody>
      <dsp:txXfrm>
        <a:off x="3525748" y="725399"/>
        <a:ext cx="3092733" cy="109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B91ED-304D-4E30-917D-DB8A5D6E9F4E}">
      <dsp:nvSpPr>
        <dsp:cNvPr id="0" name=""/>
        <dsp:cNvSpPr/>
      </dsp:nvSpPr>
      <dsp:spPr>
        <a:xfrm>
          <a:off x="2262053" y="1042101"/>
          <a:ext cx="1189624" cy="11896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重要性能指标</a:t>
          </a:r>
        </a:p>
      </dsp:txBody>
      <dsp:txXfrm>
        <a:off x="2436269" y="1216316"/>
        <a:ext cx="841192" cy="841186"/>
      </dsp:txXfrm>
    </dsp:sp>
    <dsp:sp modelId="{C041081D-BE3D-40E6-B560-6CCAEF685BB2}">
      <dsp:nvSpPr>
        <dsp:cNvPr id="0" name=""/>
        <dsp:cNvSpPr/>
      </dsp:nvSpPr>
      <dsp:spPr>
        <a:xfrm rot="16200000">
          <a:off x="2746112" y="918472"/>
          <a:ext cx="221506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6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27" y="925810"/>
        <a:ext cx="11075" cy="11075"/>
      </dsp:txXfrm>
    </dsp:sp>
    <dsp:sp modelId="{402F23A3-1405-4E62-9B6B-1BAD6AF3B058}">
      <dsp:nvSpPr>
        <dsp:cNvPr id="0" name=""/>
        <dsp:cNvSpPr/>
      </dsp:nvSpPr>
      <dsp:spPr>
        <a:xfrm>
          <a:off x="2448144" y="3152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速率</a:t>
          </a:r>
        </a:p>
      </dsp:txBody>
      <dsp:txXfrm>
        <a:off x="2567856" y="122864"/>
        <a:ext cx="578018" cy="578018"/>
      </dsp:txXfrm>
    </dsp:sp>
    <dsp:sp modelId="{1A688BA9-9980-46CE-92DD-5B540F6B173C}">
      <dsp:nvSpPr>
        <dsp:cNvPr id="0" name=""/>
        <dsp:cNvSpPr/>
      </dsp:nvSpPr>
      <dsp:spPr>
        <a:xfrm rot="19285714">
          <a:off x="3297744" y="1184122"/>
          <a:ext cx="221503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3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400" kern="1200"/>
        </a:p>
      </dsp:txBody>
      <dsp:txXfrm>
        <a:off x="3402958" y="1191461"/>
        <a:ext cx="11075" cy="11075"/>
      </dsp:txXfrm>
    </dsp:sp>
    <dsp:sp modelId="{9EB9B65F-4393-4612-9918-4B6EE32BE2B5}">
      <dsp:nvSpPr>
        <dsp:cNvPr id="0" name=""/>
        <dsp:cNvSpPr/>
      </dsp:nvSpPr>
      <dsp:spPr>
        <a:xfrm>
          <a:off x="3405915" y="464391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1875044"/>
                <a:satOff val="-2813"/>
                <a:lumOff val="-458"/>
                <a:alphaOff val="0"/>
                <a:shade val="51000"/>
                <a:satMod val="130000"/>
              </a:schemeClr>
            </a:gs>
            <a:gs pos="80000">
              <a:schemeClr val="accent3">
                <a:hueOff val="1875044"/>
                <a:satOff val="-2813"/>
                <a:lumOff val="-458"/>
                <a:alphaOff val="0"/>
                <a:shade val="93000"/>
                <a:satMod val="130000"/>
              </a:schemeClr>
            </a:gs>
            <a:gs pos="100000">
              <a:schemeClr val="accent3">
                <a:hueOff val="1875044"/>
                <a:satOff val="-2813"/>
                <a:lumOff val="-45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带宽</a:t>
          </a:r>
        </a:p>
      </dsp:txBody>
      <dsp:txXfrm>
        <a:off x="3525627" y="584103"/>
        <a:ext cx="578018" cy="578018"/>
      </dsp:txXfrm>
    </dsp:sp>
    <dsp:sp modelId="{CA2997A6-1A9D-4195-A4F9-95CB281E15D5}">
      <dsp:nvSpPr>
        <dsp:cNvPr id="0" name=""/>
        <dsp:cNvSpPr/>
      </dsp:nvSpPr>
      <dsp:spPr>
        <a:xfrm rot="771429">
          <a:off x="3433987" y="1781036"/>
          <a:ext cx="221502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2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39201" y="1788374"/>
        <a:ext cx="11075" cy="11075"/>
      </dsp:txXfrm>
    </dsp:sp>
    <dsp:sp modelId="{AA805C1A-016A-4092-AC58-C8C9626E154E}">
      <dsp:nvSpPr>
        <dsp:cNvPr id="0" name=""/>
        <dsp:cNvSpPr/>
      </dsp:nvSpPr>
      <dsp:spPr>
        <a:xfrm>
          <a:off x="3642465" y="1500784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吞吐率</a:t>
          </a:r>
        </a:p>
      </dsp:txBody>
      <dsp:txXfrm>
        <a:off x="3762177" y="1620496"/>
        <a:ext cx="578018" cy="578018"/>
      </dsp:txXfrm>
    </dsp:sp>
    <dsp:sp modelId="{96B1DAAE-F63C-47BA-8420-AE7C9945D5FC}">
      <dsp:nvSpPr>
        <dsp:cNvPr id="0" name=""/>
        <dsp:cNvSpPr/>
      </dsp:nvSpPr>
      <dsp:spPr>
        <a:xfrm rot="3857143">
          <a:off x="3052244" y="2259722"/>
          <a:ext cx="221505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5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459" y="2267061"/>
        <a:ext cx="11075" cy="11075"/>
      </dsp:txXfrm>
    </dsp:sp>
    <dsp:sp modelId="{3E830754-EFA7-4138-9FA6-3C9E92E74104}">
      <dsp:nvSpPr>
        <dsp:cNvPr id="0" name=""/>
        <dsp:cNvSpPr/>
      </dsp:nvSpPr>
      <dsp:spPr>
        <a:xfrm>
          <a:off x="2979667" y="2331907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时延</a:t>
          </a:r>
        </a:p>
      </dsp:txBody>
      <dsp:txXfrm>
        <a:off x="3099379" y="2451619"/>
        <a:ext cx="578018" cy="578018"/>
      </dsp:txXfrm>
    </dsp:sp>
    <dsp:sp modelId="{78B2782A-5A1E-4DB7-8A32-C245B5326F9D}">
      <dsp:nvSpPr>
        <dsp:cNvPr id="0" name=""/>
        <dsp:cNvSpPr/>
      </dsp:nvSpPr>
      <dsp:spPr>
        <a:xfrm rot="6942857">
          <a:off x="2439981" y="2259722"/>
          <a:ext cx="221505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5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545196" y="2267061"/>
        <a:ext cx="11075" cy="11075"/>
      </dsp:txXfrm>
    </dsp:sp>
    <dsp:sp modelId="{8473F692-BDED-4FE3-8EFA-3135EC8A8BE4}">
      <dsp:nvSpPr>
        <dsp:cNvPr id="0" name=""/>
        <dsp:cNvSpPr/>
      </dsp:nvSpPr>
      <dsp:spPr>
        <a:xfrm>
          <a:off x="1916620" y="2331907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时延带宽积</a:t>
          </a:r>
        </a:p>
      </dsp:txBody>
      <dsp:txXfrm>
        <a:off x="2036332" y="2451619"/>
        <a:ext cx="578018" cy="578018"/>
      </dsp:txXfrm>
    </dsp:sp>
    <dsp:sp modelId="{8BB81BB8-E393-4F1D-8B7B-020AC5C16F2F}">
      <dsp:nvSpPr>
        <dsp:cNvPr id="0" name=""/>
        <dsp:cNvSpPr/>
      </dsp:nvSpPr>
      <dsp:spPr>
        <a:xfrm rot="10028571">
          <a:off x="2058241" y="1781036"/>
          <a:ext cx="221502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2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163454" y="1788374"/>
        <a:ext cx="11075" cy="11075"/>
      </dsp:txXfrm>
    </dsp:sp>
    <dsp:sp modelId="{E239F5DF-E3F9-42F3-9ADB-15CF35E6CE45}">
      <dsp:nvSpPr>
        <dsp:cNvPr id="0" name=""/>
        <dsp:cNvSpPr/>
      </dsp:nvSpPr>
      <dsp:spPr>
        <a:xfrm>
          <a:off x="1253822" y="1500784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9375220"/>
                <a:satOff val="-14067"/>
                <a:lumOff val="-2288"/>
                <a:alphaOff val="0"/>
                <a:shade val="51000"/>
                <a:satMod val="130000"/>
              </a:schemeClr>
            </a:gs>
            <a:gs pos="80000">
              <a:schemeClr val="accent3">
                <a:hueOff val="9375220"/>
                <a:satOff val="-14067"/>
                <a:lumOff val="-2288"/>
                <a:alphaOff val="0"/>
                <a:shade val="93000"/>
                <a:satMod val="130000"/>
              </a:schemeClr>
            </a:gs>
            <a:gs pos="100000">
              <a:schemeClr val="accent3">
                <a:hueOff val="9375220"/>
                <a:satOff val="-14067"/>
                <a:lumOff val="-22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往返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</a:p>
      </dsp:txBody>
      <dsp:txXfrm>
        <a:off x="1373534" y="1620496"/>
        <a:ext cx="578018" cy="578018"/>
      </dsp:txXfrm>
    </dsp:sp>
    <dsp:sp modelId="{AF33E670-42AA-4676-8C3F-58C9EF27EB34}">
      <dsp:nvSpPr>
        <dsp:cNvPr id="0" name=""/>
        <dsp:cNvSpPr/>
      </dsp:nvSpPr>
      <dsp:spPr>
        <a:xfrm rot="13114286">
          <a:off x="2194482" y="1184122"/>
          <a:ext cx="221503" cy="25751"/>
        </a:xfrm>
        <a:custGeom>
          <a:avLst/>
          <a:gdLst/>
          <a:ahLst/>
          <a:cxnLst/>
          <a:rect l="0" t="0" r="0" b="0"/>
          <a:pathLst>
            <a:path>
              <a:moveTo>
                <a:pt x="0" y="12875"/>
              </a:moveTo>
              <a:lnTo>
                <a:pt x="221503" y="12875"/>
              </a:lnTo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endParaRPr lang="zh-CN" altLang="en-US" sz="16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9696" y="1191461"/>
        <a:ext cx="11075" cy="11075"/>
      </dsp:txXfrm>
    </dsp:sp>
    <dsp:sp modelId="{26B2A20A-D83E-4FB4-8289-8E75F18D9F17}">
      <dsp:nvSpPr>
        <dsp:cNvPr id="0" name=""/>
        <dsp:cNvSpPr/>
      </dsp:nvSpPr>
      <dsp:spPr>
        <a:xfrm>
          <a:off x="1490372" y="464391"/>
          <a:ext cx="817442" cy="817442"/>
        </a:xfrm>
        <a:prstGeom prst="ellipse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800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利用率</a:t>
          </a:r>
        </a:p>
      </dsp:txBody>
      <dsp:txXfrm>
        <a:off x="1610084" y="584103"/>
        <a:ext cx="578018" cy="57801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22834-D555-4278-B09F-615875E565CE}">
      <dsp:nvSpPr>
        <dsp:cNvPr id="0" name=""/>
        <dsp:cNvSpPr/>
      </dsp:nvSpPr>
      <dsp:spPr>
        <a:xfrm rot="5400000">
          <a:off x="4078914" y="-2631000"/>
          <a:ext cx="934555" cy="643025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某个信号具有的</a:t>
          </a:r>
          <a:r>
            <a:rPr lang="zh-CN" altLang="en-US" sz="1600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频带宽度。</a:t>
          </a:r>
        </a:p>
        <a:p>
          <a:pPr marL="171450" lvl="1" indent="-171450" algn="l" defTabSz="7112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单位是</a:t>
          </a:r>
          <a:r>
            <a:rPr lang="zh-CN" altLang="en-US" sz="1600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赫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（或千赫、兆赫、吉赫等）。</a:t>
          </a:r>
        </a:p>
        <a:p>
          <a:pPr marL="171450" lvl="1" indent="-171450" algn="l" defTabSz="7112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某信道允许通过的信号频带范围称为该</a:t>
          </a:r>
          <a:r>
            <a:rPr lang="zh-CN" altLang="en-US" sz="1600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信道的带宽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（或通频带）。</a:t>
          </a:r>
        </a:p>
      </dsp:txBody>
      <dsp:txXfrm rot="-5400000">
        <a:off x="1331066" y="162469"/>
        <a:ext cx="6384632" cy="843313"/>
      </dsp:txXfrm>
    </dsp:sp>
    <dsp:sp modelId="{12490A3D-6938-465D-B09D-05FD246C6E9E}">
      <dsp:nvSpPr>
        <dsp:cNvPr id="0" name=""/>
        <dsp:cNvSpPr/>
      </dsp:nvSpPr>
      <dsp:spPr>
        <a:xfrm>
          <a:off x="137354" y="29"/>
          <a:ext cx="1193710" cy="1168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频域</a:t>
          </a:r>
        </a:p>
      </dsp:txBody>
      <dsp:txXfrm>
        <a:off x="194380" y="57055"/>
        <a:ext cx="1079658" cy="1054141"/>
      </dsp:txXfrm>
    </dsp:sp>
    <dsp:sp modelId="{4EADB46F-8684-4B72-97FE-D18AEB647819}">
      <dsp:nvSpPr>
        <dsp:cNvPr id="0" name=""/>
        <dsp:cNvSpPr/>
      </dsp:nvSpPr>
      <dsp:spPr>
        <a:xfrm rot="5400000">
          <a:off x="4078914" y="-1438246"/>
          <a:ext cx="934555" cy="643025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网络中某通道传送数据的能力，表示在单位时间内网络中的某信道所能通过的</a:t>
          </a:r>
          <a:r>
            <a:rPr lang="zh-CN" altLang="en-US" sz="1600" b="1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“最高数据率”。</a:t>
          </a:r>
        </a:p>
        <a:p>
          <a:pPr marL="171450" lvl="1" indent="-171450" algn="l" defTabSz="711200">
            <a:lnSpc>
              <a:spcPts val="24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单位就是数据率的单位 </a:t>
          </a:r>
          <a:r>
            <a:rPr lang="en-US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bit/s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</a:p>
      </dsp:txBody>
      <dsp:txXfrm rot="-5400000">
        <a:off x="1331066" y="1355223"/>
        <a:ext cx="6384632" cy="843313"/>
      </dsp:txXfrm>
    </dsp:sp>
    <dsp:sp modelId="{90C011AE-3F91-416D-B2FD-433B35EC17A6}">
      <dsp:nvSpPr>
        <dsp:cNvPr id="0" name=""/>
        <dsp:cNvSpPr/>
      </dsp:nvSpPr>
      <dsp:spPr>
        <a:xfrm>
          <a:off x="137354" y="1192766"/>
          <a:ext cx="1193710" cy="1168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ts val="2400"/>
            </a:lnSpc>
            <a:spcBef>
              <a:spcPct val="0"/>
            </a:spcBef>
            <a:spcAft>
              <a:spcPts val="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时域</a:t>
          </a:r>
        </a:p>
      </dsp:txBody>
      <dsp:txXfrm>
        <a:off x="194380" y="1249792"/>
        <a:ext cx="1079658" cy="10541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8D618-F8FC-4C90-851C-0B5A61F1FAD0}">
      <dsp:nvSpPr>
        <dsp:cNvPr id="0" name=""/>
        <dsp:cNvSpPr/>
      </dsp:nvSpPr>
      <dsp:spPr>
        <a:xfrm>
          <a:off x="29" y="13830"/>
          <a:ext cx="2848570" cy="518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信道利用率</a:t>
          </a:r>
        </a:p>
      </dsp:txBody>
      <dsp:txXfrm>
        <a:off x="29" y="13830"/>
        <a:ext cx="2848570" cy="518400"/>
      </dsp:txXfrm>
    </dsp:sp>
    <dsp:sp modelId="{DD1A8C17-AB8B-4CDA-9C06-E3F6B80DFAB1}">
      <dsp:nvSpPr>
        <dsp:cNvPr id="0" name=""/>
        <dsp:cNvSpPr/>
      </dsp:nvSpPr>
      <dsp:spPr>
        <a:xfrm>
          <a:off x="29" y="532230"/>
          <a:ext cx="2848570" cy="20752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某信道有百分之几的时间是被利用的（即有数据通过）。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完全空闲的信道的利用率是零。</a:t>
          </a:r>
        </a:p>
      </dsp:txBody>
      <dsp:txXfrm>
        <a:off x="29" y="532230"/>
        <a:ext cx="2848570" cy="2075220"/>
      </dsp:txXfrm>
    </dsp:sp>
    <dsp:sp modelId="{95E674E6-30C0-4846-A33C-8435093FF952}">
      <dsp:nvSpPr>
        <dsp:cNvPr id="0" name=""/>
        <dsp:cNvSpPr/>
      </dsp:nvSpPr>
      <dsp:spPr>
        <a:xfrm>
          <a:off x="3247399" y="13830"/>
          <a:ext cx="2848570" cy="518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网络利用率</a:t>
          </a:r>
        </a:p>
      </dsp:txBody>
      <dsp:txXfrm>
        <a:off x="3247399" y="13830"/>
        <a:ext cx="2848570" cy="518400"/>
      </dsp:txXfrm>
    </dsp:sp>
    <dsp:sp modelId="{D5B1C811-7FFB-4E90-B609-AF3320FECF06}">
      <dsp:nvSpPr>
        <dsp:cNvPr id="0" name=""/>
        <dsp:cNvSpPr/>
      </dsp:nvSpPr>
      <dsp:spPr>
        <a:xfrm>
          <a:off x="3247399" y="532230"/>
          <a:ext cx="2848570" cy="20752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全网络的信道利用率的加权平均值。</a:t>
          </a:r>
        </a:p>
      </dsp:txBody>
      <dsp:txXfrm>
        <a:off x="3247399" y="532230"/>
        <a:ext cx="2848570" cy="2075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#1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#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#2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#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#3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#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A4006E8-8395-4ADA-895B-2208204B7025}" type="datetimeFigureOut">
              <a:rPr lang="zh-CN" altLang="en-US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D1CD96A-A6EF-4B0B-9885-C22D65D2CD2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D57F7D-0BB2-4E6A-B5AF-2BE2E0FD8C1D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151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1CD96A-A6EF-4B0B-9885-C22D65D2CD20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A329A4-D27B-47FF-810D-EE065D85E4EC}" type="datetimeFigureOut">
              <a:rPr lang="zh-CN" altLang="en-US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23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BF8F64-AEEF-4EA5-B05C-A8B826AB69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44220" y="47504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2944272" y="165100"/>
            <a:ext cx="14927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fr-FR" altLang="zh-CN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panose="020B0604020202020204" pitchFamily="34" charset="0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275955" y="4526280"/>
            <a:ext cx="4876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&lt;#&gt;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image" Target="../media/image36.png"/><Relationship Id="rId4" Type="http://schemas.openxmlformats.org/officeDocument/2006/relationships/oleObject" Target="../embeddings/oleObject2.bin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microsoft.com/office/2007/relationships/hdphoto" Target="../media/hdphoto4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5.wmf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计算机网络（第 8 版）</a:t>
            </a: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5226050" y="2219325"/>
            <a:ext cx="20161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  述</a:t>
            </a: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565775" y="1736725"/>
            <a:ext cx="1338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1 章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577739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284363" y="1151890"/>
              <a:ext cx="249299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互联网在生活中地位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1358544" y="1292186"/>
            <a:ext cx="6295066" cy="581639"/>
            <a:chOff x="1950729" y="2654620"/>
            <a:chExt cx="5259967" cy="486000"/>
          </a:xfrm>
        </p:grpSpPr>
        <p:sp>
          <p:nvSpPr>
            <p:cNvPr id="10" name="五边形 9"/>
            <p:cNvSpPr/>
            <p:nvPr/>
          </p:nvSpPr>
          <p:spPr>
            <a:xfrm flipH="1">
              <a:off x="2159723" y="2654620"/>
              <a:ext cx="5050973" cy="486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已经融入人们的生活、工作、学习和交往。</a:t>
              </a: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1950729" y="2654620"/>
              <a:ext cx="486000" cy="48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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1358544" y="2061874"/>
            <a:ext cx="6295066" cy="581639"/>
            <a:chOff x="1950729" y="2654620"/>
            <a:chExt cx="5259967" cy="486000"/>
          </a:xfrm>
        </p:grpSpPr>
        <p:sp>
          <p:nvSpPr>
            <p:cNvPr id="19" name="五边形 18"/>
            <p:cNvSpPr/>
            <p:nvPr/>
          </p:nvSpPr>
          <p:spPr>
            <a:xfrm flipH="1">
              <a:off x="2159723" y="2654620"/>
              <a:ext cx="5050973" cy="486000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已经成为社会最为重要的基础设施之一。</a:t>
              </a:r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1950729" y="2654620"/>
              <a:ext cx="486000" cy="486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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28900" y="292576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628900" y="354330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28900" y="110807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28900" y="171450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628900" y="23320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16743" name="Line 16"/>
          <p:cNvSpPr>
            <a:spLocks noChangeShapeType="1"/>
          </p:cNvSpPr>
          <p:nvPr/>
        </p:nvSpPr>
        <p:spPr bwMode="auto">
          <a:xfrm>
            <a:off x="3636963" y="1036638"/>
            <a:ext cx="0" cy="289877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700338" y="1073150"/>
            <a:ext cx="54721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1.7.1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计算机网络体系结构的形成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1.7.2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协议与划分层次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1.7.3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具有五层协议的体系结构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1.7.4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实体、协议、服务和服务访问点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1.7.5                                TCP/IP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的体系结构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639730" y="1108226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116748" name="Rectangle 29"/>
          <p:cNvSpPr>
            <a:spLocks noChangeArrowheads="1"/>
          </p:cNvSpPr>
          <p:nvPr/>
        </p:nvSpPr>
        <p:spPr bwMode="auto">
          <a:xfrm>
            <a:off x="649288" y="1203325"/>
            <a:ext cx="16271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</a:p>
          <a:p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1.7.1  </a:t>
            </a:r>
            <a:r>
              <a:rPr lang="zh-CN" altLang="zh-CN" dirty="0"/>
              <a:t>计算机网络体系结构的形成</a:t>
            </a:r>
            <a:endParaRPr lang="zh-CN" altLang="en-US" dirty="0"/>
          </a:p>
        </p:txBody>
      </p:sp>
      <p:sp>
        <p:nvSpPr>
          <p:cNvPr id="6" name="Line 1453"/>
          <p:cNvSpPr>
            <a:spLocks noChangeShapeType="1"/>
          </p:cNvSpPr>
          <p:nvPr/>
        </p:nvSpPr>
        <p:spPr bwMode="auto">
          <a:xfrm flipH="1">
            <a:off x="1069517" y="2980716"/>
            <a:ext cx="138127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pic>
        <p:nvPicPr>
          <p:cNvPr id="159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08" y="2684537"/>
            <a:ext cx="661039" cy="6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Line 1453"/>
          <p:cNvSpPr>
            <a:spLocks noChangeShapeType="1"/>
          </p:cNvSpPr>
          <p:nvPr/>
        </p:nvSpPr>
        <p:spPr bwMode="auto">
          <a:xfrm flipH="1">
            <a:off x="7257944" y="2980716"/>
            <a:ext cx="907434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pic>
        <p:nvPicPr>
          <p:cNvPr id="161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253" y="2684537"/>
            <a:ext cx="661039" cy="6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834515" y="1441450"/>
            <a:ext cx="5963920" cy="3253740"/>
            <a:chOff x="2002985" y="1193073"/>
            <a:chExt cx="5964008" cy="3370217"/>
          </a:xfrm>
        </p:grpSpPr>
        <p:grpSp>
          <p:nvGrpSpPr>
            <p:cNvPr id="4" name="组合 3"/>
            <p:cNvGrpSpPr/>
            <p:nvPr/>
          </p:nvGrpSpPr>
          <p:grpSpPr>
            <a:xfrm>
              <a:off x="2002985" y="1193073"/>
              <a:ext cx="5964008" cy="3370217"/>
              <a:chOff x="2002985" y="1193073"/>
              <a:chExt cx="5964008" cy="3370217"/>
            </a:xfrm>
          </p:grpSpPr>
          <p:sp>
            <p:nvSpPr>
              <p:cNvPr id="152" name="Oval 1507"/>
              <p:cNvSpPr>
                <a:spLocks noChangeArrowheads="1"/>
              </p:cNvSpPr>
              <p:nvPr/>
            </p:nvSpPr>
            <p:spPr bwMode="auto">
              <a:xfrm rot="21341795">
                <a:off x="5839397" y="2482362"/>
                <a:ext cx="2127596" cy="186721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Oval 1508"/>
              <p:cNvSpPr>
                <a:spLocks noChangeArrowheads="1"/>
              </p:cNvSpPr>
              <p:nvPr/>
            </p:nvSpPr>
            <p:spPr bwMode="auto">
              <a:xfrm rot="21341795">
                <a:off x="2002985" y="2096229"/>
                <a:ext cx="1967142" cy="168151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4" name="Oval 1509"/>
              <p:cNvSpPr>
                <a:spLocks noChangeArrowheads="1"/>
              </p:cNvSpPr>
              <p:nvPr/>
            </p:nvSpPr>
            <p:spPr bwMode="auto">
              <a:xfrm rot="21341795">
                <a:off x="5449660" y="1367840"/>
                <a:ext cx="2295437" cy="188684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5" name="Oval 1510"/>
              <p:cNvSpPr>
                <a:spLocks noChangeArrowheads="1"/>
              </p:cNvSpPr>
              <p:nvPr/>
            </p:nvSpPr>
            <p:spPr bwMode="auto">
              <a:xfrm rot="21341795">
                <a:off x="4391764" y="2851426"/>
                <a:ext cx="2298063" cy="171186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Oval 1511"/>
              <p:cNvSpPr>
                <a:spLocks noChangeArrowheads="1"/>
              </p:cNvSpPr>
              <p:nvPr/>
            </p:nvSpPr>
            <p:spPr bwMode="auto">
              <a:xfrm rot="21341795">
                <a:off x="2405455" y="2831144"/>
                <a:ext cx="2295437" cy="162283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7" name="Oval 1512"/>
              <p:cNvSpPr>
                <a:spLocks noChangeArrowheads="1"/>
              </p:cNvSpPr>
              <p:nvPr/>
            </p:nvSpPr>
            <p:spPr bwMode="auto">
              <a:xfrm rot="21341795">
                <a:off x="4041542" y="1193073"/>
                <a:ext cx="2256042" cy="167746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8" name="Oval 1513"/>
              <p:cNvSpPr>
                <a:spLocks noChangeArrowheads="1"/>
              </p:cNvSpPr>
              <p:nvPr/>
            </p:nvSpPr>
            <p:spPr bwMode="auto">
              <a:xfrm rot="21341795">
                <a:off x="2405519" y="1296507"/>
                <a:ext cx="2256042" cy="161676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1" name="Oval 1514"/>
              <p:cNvSpPr>
                <a:spLocks noChangeArrowheads="1"/>
              </p:cNvSpPr>
              <p:nvPr/>
            </p:nvSpPr>
            <p:spPr bwMode="auto">
              <a:xfrm rot="21341795">
                <a:off x="2175632" y="1600537"/>
                <a:ext cx="5289099" cy="241500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  <a:prstDash val="solid"/>
                <a:rou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2595389" y="1277402"/>
              <a:ext cx="5035719" cy="25118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必须有一条传送数据的通路。</a:t>
              </a:r>
              <a:endPara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发起方必须激活通路。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(3)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要告诉网络如何识别接收方。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(4)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发起方要清楚对方是否已开机，且与网络连接正常。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(5)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发起方要清楚对方是否准备好接收和存储文件。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(6)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若文件格式不兼容，要完成格式的转换。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(7) </a:t>
              </a:r>
              <a:r>
                <a: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要处理各种差错和意外事故，保证收到正确的文件。</a:t>
              </a:r>
            </a:p>
          </p:txBody>
        </p:sp>
      </p:grpSp>
      <p:sp>
        <p:nvSpPr>
          <p:cNvPr id="165" name="矩形 164"/>
          <p:cNvSpPr/>
          <p:nvPr/>
        </p:nvSpPr>
        <p:spPr>
          <a:xfrm>
            <a:off x="353390" y="1200963"/>
            <a:ext cx="2097536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计算机网络是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个非常复杂的系统。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3626" y="1200719"/>
            <a:ext cx="4570482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两台计算机要互相传送文件需解决很多问题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714176" y="3341650"/>
            <a:ext cx="1015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7780404" y="3341650"/>
            <a:ext cx="1015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1860" y="3947795"/>
            <a:ext cx="5769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相互通信的计算机系统必须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高度协调工作，非常复杂。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最初的 </a:t>
            </a:r>
            <a:r>
              <a:rPr lang="en-US" altLang="zh-CN" dirty="0">
                <a:solidFill>
                  <a:srgbClr val="C00000"/>
                </a:solidFill>
              </a:rPr>
              <a:t>ARPANET</a:t>
            </a:r>
            <a:r>
              <a:rPr lang="en-US" altLang="zh-CN" dirty="0"/>
              <a:t> </a:t>
            </a:r>
            <a:r>
              <a:rPr lang="zh-CN" altLang="en-US" dirty="0"/>
              <a:t>设计时提出了</a:t>
            </a:r>
            <a:r>
              <a:rPr lang="zh-CN" altLang="en-US" dirty="0">
                <a:solidFill>
                  <a:srgbClr val="0000FF"/>
                </a:solidFill>
              </a:rPr>
              <a:t>分层</a:t>
            </a:r>
            <a:r>
              <a:rPr lang="zh-CN" altLang="en-US" dirty="0"/>
              <a:t>的设计方法。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分层：</a:t>
            </a:r>
            <a:r>
              <a:rPr lang="zh-CN" altLang="en-US" dirty="0"/>
              <a:t>将庞大而复杂的问题，转化为若干较小的局部问题。</a:t>
            </a:r>
            <a:endParaRPr lang="en-US" altLang="zh-CN" dirty="0"/>
          </a:p>
          <a:p>
            <a:r>
              <a:rPr lang="en-US" altLang="zh-CN" dirty="0"/>
              <a:t>1974 </a:t>
            </a:r>
            <a:r>
              <a:rPr lang="zh-CN" altLang="en-US" dirty="0"/>
              <a:t>年，</a:t>
            </a:r>
            <a:r>
              <a:rPr lang="en-US" altLang="zh-CN" dirty="0"/>
              <a:t>IBM </a:t>
            </a:r>
            <a:r>
              <a:rPr lang="zh-CN" altLang="en-US" dirty="0"/>
              <a:t>按照分层的方法制定并提出了</a:t>
            </a:r>
            <a:r>
              <a:rPr lang="zh-CN" altLang="en-US" dirty="0">
                <a:solidFill>
                  <a:srgbClr val="C00000"/>
                </a:solidFill>
              </a:rPr>
              <a:t>系统网络体系结构 </a:t>
            </a:r>
            <a:r>
              <a:rPr lang="en-US" altLang="zh-CN" dirty="0">
                <a:solidFill>
                  <a:srgbClr val="C00000"/>
                </a:solidFill>
              </a:rPr>
              <a:t>SNA </a:t>
            </a:r>
            <a:r>
              <a:rPr lang="en-US" altLang="zh-CN" dirty="0"/>
              <a:t>(System Network Architecture)</a:t>
            </a:r>
            <a:r>
              <a:rPr lang="zh-CN" altLang="en-US" dirty="0"/>
              <a:t> 。</a:t>
            </a:r>
          </a:p>
          <a:p>
            <a:r>
              <a:rPr lang="zh-CN" altLang="en-US" dirty="0"/>
              <a:t>此后，其他一些公司也相继推出了具有不同名称的体系结构。</a:t>
            </a:r>
          </a:p>
          <a:p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提出了不同体系结构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773103" y="3094935"/>
            <a:ext cx="751549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但由于网络体系结构的不同，不同公司的设备很难互相连通。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ISO (</a:t>
            </a:r>
            <a:r>
              <a:rPr lang="zh-CN" altLang="en-US" dirty="0"/>
              <a:t>国际标准化组织</a:t>
            </a:r>
            <a:r>
              <a:rPr lang="en-US" altLang="zh-CN" dirty="0"/>
              <a:t>) </a:t>
            </a:r>
            <a:r>
              <a:rPr lang="zh-CN" altLang="en-US" dirty="0"/>
              <a:t>提出的 </a:t>
            </a:r>
            <a:r>
              <a:rPr lang="en-US" altLang="zh-CN" dirty="0">
                <a:solidFill>
                  <a:srgbClr val="C00000"/>
                </a:solidFill>
              </a:rPr>
              <a:t>OSI/RM</a:t>
            </a:r>
            <a:r>
              <a:rPr lang="en-US" altLang="zh-CN" dirty="0"/>
              <a:t> (Open Systems Interconnection Reference Model) </a:t>
            </a:r>
            <a:r>
              <a:rPr lang="zh-CN" altLang="en-US" dirty="0"/>
              <a:t>是使各种计算机在世界范围内互连成网的</a:t>
            </a:r>
            <a:r>
              <a:rPr lang="zh-CN" altLang="en-US" dirty="0">
                <a:solidFill>
                  <a:srgbClr val="C00000"/>
                </a:solidFill>
              </a:rPr>
              <a:t>标准框架。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OSI/RM </a:t>
            </a:r>
            <a:r>
              <a:rPr lang="zh-CN" altLang="en-US" dirty="0"/>
              <a:t>是个</a:t>
            </a:r>
            <a:r>
              <a:rPr lang="zh-CN" altLang="en-US" dirty="0">
                <a:solidFill>
                  <a:srgbClr val="C00000"/>
                </a:solidFill>
              </a:rPr>
              <a:t>抽象的概念。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1983</a:t>
            </a:r>
            <a:r>
              <a:rPr lang="zh-CN" altLang="en-US" dirty="0"/>
              <a:t>年，形成了著名的 </a:t>
            </a:r>
            <a:r>
              <a:rPr lang="en-US" altLang="zh-CN" dirty="0"/>
              <a:t>ISO 7498 </a:t>
            </a:r>
            <a:r>
              <a:rPr lang="zh-CN" altLang="en-US" dirty="0"/>
              <a:t>国际标准，即</a:t>
            </a:r>
            <a:r>
              <a:rPr lang="zh-CN" altLang="en-US" dirty="0">
                <a:solidFill>
                  <a:srgbClr val="C00000"/>
                </a:solidFill>
              </a:rPr>
              <a:t>七层协议的体系结构。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国际标准：开放系统互连参考模型 </a:t>
            </a:r>
            <a:r>
              <a:rPr lang="en-US" altLang="zh-CN" dirty="0"/>
              <a:t>OSI/RM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18539" y="3055781"/>
            <a:ext cx="6819153" cy="1092215"/>
            <a:chOff x="949201" y="3346526"/>
            <a:chExt cx="6819153" cy="1092215"/>
          </a:xfrm>
        </p:grpSpPr>
        <p:sp>
          <p:nvSpPr>
            <p:cNvPr id="4" name="对角圆角矩形 3"/>
            <p:cNvSpPr/>
            <p:nvPr/>
          </p:nvSpPr>
          <p:spPr>
            <a:xfrm>
              <a:off x="949201" y="3346526"/>
              <a:ext cx="6819153" cy="1092215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5"/>
            <p:cNvSpPr>
              <a:spLocks noChangeArrowheads="1"/>
            </p:cNvSpPr>
            <p:nvPr/>
          </p:nvSpPr>
          <p:spPr bwMode="auto">
            <a:xfrm>
              <a:off x="1104651" y="3453725"/>
              <a:ext cx="655850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OSI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试图达到一种</a:t>
              </a:r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理想境界：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全球计算机网络都遵循这个统一标准，因而全球的计算机将能够很方便地进行互连和交换数据。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基于 </a:t>
            </a:r>
            <a:r>
              <a:rPr lang="en-US" altLang="zh-CN" dirty="0">
                <a:solidFill>
                  <a:srgbClr val="0000FF"/>
                </a:solidFill>
              </a:rPr>
              <a:t>TCP/IP </a:t>
            </a:r>
            <a:r>
              <a:rPr lang="zh-CN" altLang="en-US" dirty="0">
                <a:solidFill>
                  <a:srgbClr val="0000FF"/>
                </a:solidFill>
              </a:rPr>
              <a:t>的互联网已抢先在全球相当大的范围成功地运行了。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OSI </a:t>
            </a:r>
            <a:r>
              <a:rPr lang="zh-CN" altLang="en-US" dirty="0"/>
              <a:t>的专家们在完成 </a:t>
            </a:r>
            <a:r>
              <a:rPr lang="en-US" altLang="zh-CN" dirty="0"/>
              <a:t>OSI </a:t>
            </a:r>
            <a:r>
              <a:rPr lang="zh-CN" altLang="en-US" dirty="0"/>
              <a:t>标准时</a:t>
            </a:r>
            <a:r>
              <a:rPr lang="zh-CN" altLang="en-US" dirty="0">
                <a:solidFill>
                  <a:srgbClr val="C00000"/>
                </a:solidFill>
              </a:rPr>
              <a:t>没有商业驱动力；</a:t>
            </a:r>
          </a:p>
          <a:p>
            <a:r>
              <a:rPr lang="en-US" altLang="zh-CN" dirty="0"/>
              <a:t>OSI </a:t>
            </a:r>
            <a:r>
              <a:rPr lang="zh-CN" altLang="en-US" dirty="0"/>
              <a:t>的协议实现起来</a:t>
            </a:r>
            <a:r>
              <a:rPr lang="zh-CN" altLang="en-US" dirty="0">
                <a:solidFill>
                  <a:srgbClr val="C00000"/>
                </a:solidFill>
              </a:rPr>
              <a:t>过分复杂，</a:t>
            </a:r>
            <a:r>
              <a:rPr lang="zh-CN" altLang="en-US" dirty="0"/>
              <a:t>且运行效率很低；</a:t>
            </a:r>
          </a:p>
          <a:p>
            <a:r>
              <a:rPr lang="en-US" altLang="zh-CN" dirty="0"/>
              <a:t>OSI </a:t>
            </a:r>
            <a:r>
              <a:rPr lang="zh-CN" altLang="en-US" dirty="0"/>
              <a:t>标准的制定</a:t>
            </a:r>
            <a:r>
              <a:rPr lang="zh-CN" altLang="en-US" dirty="0">
                <a:solidFill>
                  <a:srgbClr val="C00000"/>
                </a:solidFill>
              </a:rPr>
              <a:t>周期太长，</a:t>
            </a:r>
            <a:r>
              <a:rPr lang="zh-CN" altLang="en-US" dirty="0"/>
              <a:t>使得按 </a:t>
            </a:r>
            <a:r>
              <a:rPr lang="en-US" altLang="zh-CN" dirty="0"/>
              <a:t>OSI </a:t>
            </a:r>
            <a:r>
              <a:rPr lang="zh-CN" altLang="en-US" dirty="0"/>
              <a:t>标准生产的设备无法及时进入市场；</a:t>
            </a:r>
          </a:p>
          <a:p>
            <a:r>
              <a:rPr lang="en-US" altLang="zh-CN" dirty="0"/>
              <a:t>OSI </a:t>
            </a:r>
            <a:r>
              <a:rPr lang="zh-CN" altLang="en-US" dirty="0"/>
              <a:t>的层次</a:t>
            </a:r>
            <a:r>
              <a:rPr lang="zh-CN" altLang="en-US" dirty="0">
                <a:solidFill>
                  <a:srgbClr val="C00000"/>
                </a:solidFill>
              </a:rPr>
              <a:t>划分也不太合理，</a:t>
            </a:r>
            <a:r>
              <a:rPr lang="zh-CN" altLang="en-US" dirty="0"/>
              <a:t>有些功能在多个层次中重复出现。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但 </a:t>
            </a:r>
            <a:r>
              <a:rPr lang="en-US" altLang="zh-CN" dirty="0"/>
              <a:t>ISO/OSI </a:t>
            </a:r>
            <a:r>
              <a:rPr lang="zh-CN" altLang="en-US" dirty="0"/>
              <a:t>失败了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2002972" y="1229690"/>
          <a:ext cx="4963885" cy="2699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存在两种国际标准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1.7.2  </a:t>
            </a:r>
            <a:r>
              <a:rPr lang="zh-CN" altLang="zh-CN" dirty="0"/>
              <a:t>协议与划分层次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5999192" cy="3299721"/>
          </a:xfrm>
        </p:spPr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网络协议</a:t>
            </a:r>
            <a:r>
              <a:rPr lang="zh-CN" altLang="en-US" dirty="0"/>
              <a:t> </a:t>
            </a:r>
            <a:r>
              <a:rPr lang="en-US" altLang="zh-CN" dirty="0"/>
              <a:t>(network protocol)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协议</a:t>
            </a:r>
            <a:r>
              <a:rPr lang="zh-CN" altLang="en-US" dirty="0"/>
              <a:t>，是为进行网络中的数据交换而建立的规则、标准或约定。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三个组成要素：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语法：</a:t>
            </a:r>
            <a:r>
              <a:rPr lang="zh-CN" altLang="en-US" dirty="0"/>
              <a:t>数据与控制信息的结构或格式 。 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语义：</a:t>
            </a:r>
            <a:r>
              <a:rPr lang="zh-CN" altLang="en-US" dirty="0"/>
              <a:t>需要发出何种控制信息，完成何种动作以及做出何种响应。 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同步：</a:t>
            </a:r>
            <a:r>
              <a:rPr lang="zh-CN" altLang="en-US" dirty="0"/>
              <a:t>事件实现顺序的详细说明。 </a:t>
            </a:r>
          </a:p>
          <a:p>
            <a:pPr>
              <a:lnSpc>
                <a:spcPts val="2800"/>
              </a:lnSpc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599456" y="1255007"/>
            <a:ext cx="2073387" cy="2870623"/>
            <a:chOff x="6246699" y="1147924"/>
            <a:chExt cx="2195405" cy="2870623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 rot="540000">
              <a:off x="6540332" y="1717379"/>
              <a:ext cx="1780221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 connection req.</a:t>
              </a: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V="1">
              <a:off x="6460287" y="3327225"/>
              <a:ext cx="1773324" cy="5747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6460287" y="1807064"/>
              <a:ext cx="1773324" cy="281951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6460287" y="2283803"/>
              <a:ext cx="1773324" cy="4289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 rot="20700000">
              <a:off x="6421820" y="2242925"/>
              <a:ext cx="1867209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50" dirty="0"/>
                <a:t>TCP connection reply.</a:t>
              </a: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6460288" y="2859821"/>
              <a:ext cx="1773324" cy="39312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sz="1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 rot="720000">
              <a:off x="6714568" y="2811044"/>
              <a:ext cx="1398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50" dirty="0"/>
                <a:t>get plan.pdf</a:t>
              </a:r>
            </a:p>
          </p:txBody>
        </p:sp>
        <p:pic>
          <p:nvPicPr>
            <p:cNvPr id="46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699" y="1203201"/>
              <a:ext cx="435820" cy="41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图片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885" y="1147924"/>
              <a:ext cx="343219" cy="502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直接连接符 47"/>
            <p:cNvCxnSpPr>
              <a:stCxn id="46" idx="2"/>
            </p:cNvCxnSpPr>
            <p:nvPr/>
          </p:nvCxnSpPr>
          <p:spPr>
            <a:xfrm flipH="1">
              <a:off x="6430765" y="1618286"/>
              <a:ext cx="33844" cy="2400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7" idx="2"/>
            </p:cNvCxnSpPr>
            <p:nvPr/>
          </p:nvCxnSpPr>
          <p:spPr>
            <a:xfrm flipH="1">
              <a:off x="8262001" y="1650319"/>
              <a:ext cx="8494" cy="2368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 rot="20501025">
              <a:off x="6706154" y="3339318"/>
              <a:ext cx="1398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latin typeface="Arial" panose="020B0604020202020204" pitchFamily="34" charset="0"/>
                </a:defRPr>
              </a:lvl2pPr>
              <a:lvl3pPr marL="1143000" indent="-228600">
                <a:defRPr>
                  <a:latin typeface="Arial" panose="020B0604020202020204" pitchFamily="34" charset="0"/>
                </a:defRPr>
              </a:lvl3pPr>
              <a:lvl4pPr marL="1600200" indent="-228600">
                <a:defRPr>
                  <a:latin typeface="Arial" panose="020B0604020202020204" pitchFamily="34" charset="0"/>
                </a:defRPr>
              </a:lvl4pPr>
              <a:lvl5pPr marL="2057400" indent="-228600">
                <a:defRPr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050" dirty="0"/>
                <a:t>&lt; plan.pdf &gt;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9843" y="3951071"/>
            <a:ext cx="5572193" cy="646848"/>
            <a:chOff x="595996" y="3877027"/>
            <a:chExt cx="5572193" cy="646848"/>
          </a:xfrm>
        </p:grpSpPr>
        <p:sp>
          <p:nvSpPr>
            <p:cNvPr id="56" name="对角圆角矩形 55"/>
            <p:cNvSpPr/>
            <p:nvPr/>
          </p:nvSpPr>
          <p:spPr>
            <a:xfrm>
              <a:off x="595996" y="3877027"/>
              <a:ext cx="5572193" cy="646848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矩形 5"/>
            <p:cNvSpPr>
              <a:spLocks noChangeArrowheads="1"/>
            </p:cNvSpPr>
            <p:nvPr/>
          </p:nvSpPr>
          <p:spPr bwMode="auto">
            <a:xfrm>
              <a:off x="729916" y="3987587"/>
              <a:ext cx="5309938" cy="406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zh-CN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网络协议是计算机网络的不可缺少的组成部分。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协议的两种形式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0"/>
          </p:nvPr>
        </p:nvGraphicFramePr>
        <p:xfrm>
          <a:off x="1507956" y="1089587"/>
          <a:ext cx="6133577" cy="1780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矩形 8"/>
          <p:cNvSpPr/>
          <p:nvPr/>
        </p:nvSpPr>
        <p:spPr>
          <a:xfrm>
            <a:off x="700575" y="3225591"/>
            <a:ext cx="7748337" cy="400110"/>
          </a:xfrm>
          <a:prstGeom prst="rect">
            <a:avLst/>
          </a:prstGeom>
          <a:solidFill>
            <a:srgbClr val="339933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不论什么形式，都必须能够对网络上信息交换过程做出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精确的解释。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1441" y="1275295"/>
            <a:ext cx="7147875" cy="1110838"/>
            <a:chOff x="1116558" y="1239333"/>
            <a:chExt cx="7147875" cy="815892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116558" y="1239333"/>
              <a:ext cx="7147875" cy="815892"/>
            </a:xfrm>
            <a:prstGeom prst="rect">
              <a:avLst/>
            </a:prstGeom>
            <a:solidFill>
              <a:srgbClr val="0098F6"/>
            </a:solidFill>
            <a:ln w="76200" cmpd="tri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" name="矩形 13"/>
            <p:cNvSpPr>
              <a:spLocks noChangeArrowheads="1"/>
            </p:cNvSpPr>
            <p:nvPr/>
          </p:nvSpPr>
          <p:spPr bwMode="auto">
            <a:xfrm>
              <a:off x="1369053" y="1347339"/>
              <a:ext cx="6572834" cy="63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ARPANET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的研制经验表明：对于非常复杂的计算机网络协议，其结构应该是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层次式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的。</a:t>
              </a: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层次式协议结构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633886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58340" y="1151890"/>
              <a:ext cx="29450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：新的经济形态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指“互联网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各个传统行业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/>
              <a:t>把互联网的创新成果</a:t>
            </a:r>
            <a:r>
              <a:rPr lang="zh-CN" altLang="en-US" dirty="0">
                <a:solidFill>
                  <a:srgbClr val="FF0000"/>
                </a:solidFill>
              </a:rPr>
              <a:t>深度融合于经济社会各领域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3" name="图示 12"/>
          <p:cNvGraphicFramePr/>
          <p:nvPr/>
        </p:nvGraphicFramePr>
        <p:xfrm>
          <a:off x="1524000" y="1801069"/>
          <a:ext cx="5634446" cy="268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5072" y="1170432"/>
            <a:ext cx="8133855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035015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743860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013" name="Text Box 5"/>
          <p:cNvSpPr txBox="1">
            <a:spLocks noChangeArrowheads="1"/>
          </p:cNvSpPr>
          <p:nvPr/>
        </p:nvSpPr>
        <p:spPr bwMode="auto">
          <a:xfrm>
            <a:off x="1727200" y="2208217"/>
            <a:ext cx="14144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128014" name="Text Box 6"/>
          <p:cNvSpPr txBox="1">
            <a:spLocks noChangeArrowheads="1"/>
          </p:cNvSpPr>
          <p:nvPr/>
        </p:nvSpPr>
        <p:spPr bwMode="auto">
          <a:xfrm>
            <a:off x="2062163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8015" name="Text Box 9"/>
          <p:cNvSpPr txBox="1">
            <a:spLocks noChangeArrowheads="1"/>
          </p:cNvSpPr>
          <p:nvPr/>
        </p:nvSpPr>
        <p:spPr bwMode="auto">
          <a:xfrm>
            <a:off x="6354893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8016" name="Text Box 10"/>
          <p:cNvSpPr txBox="1">
            <a:spLocks noChangeArrowheads="1"/>
          </p:cNvSpPr>
          <p:nvPr/>
        </p:nvSpPr>
        <p:spPr bwMode="auto">
          <a:xfrm>
            <a:off x="6018343" y="2208217"/>
            <a:ext cx="14160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3125788" y="2408242"/>
            <a:ext cx="2883814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3133147" y="1859991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文件及传送命令好像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是按照水平方向的虚线直接传送的</a:t>
            </a:r>
          </a:p>
        </p:txBody>
      </p:sp>
      <p:sp>
        <p:nvSpPr>
          <p:cNvPr id="128019" name="Line 17"/>
          <p:cNvSpPr>
            <a:spLocks noChangeShapeType="1"/>
          </p:cNvSpPr>
          <p:nvPr/>
        </p:nvSpPr>
        <p:spPr bwMode="auto">
          <a:xfrm>
            <a:off x="1371600" y="2701929"/>
            <a:ext cx="6381750" cy="0"/>
          </a:xfrm>
          <a:prstGeom prst="line">
            <a:avLst/>
          </a:prstGeom>
          <a:noFill/>
          <a:ln w="38100">
            <a:solidFill>
              <a:srgbClr val="7A9AE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0"/>
          <p:cNvSpPr txBox="1">
            <a:spLocks noChangeArrowheads="1"/>
          </p:cNvSpPr>
          <p:nvPr/>
        </p:nvSpPr>
        <p:spPr bwMode="auto">
          <a:xfrm>
            <a:off x="1551238" y="2888336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把文件交给下层模块</a:t>
            </a:r>
          </a:p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进行发送</a:t>
            </a: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5924681" y="2888336"/>
            <a:ext cx="1620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把收到的文件交给</a:t>
            </a:r>
          </a:p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2414337" y="1253372"/>
            <a:ext cx="4323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作为最高的一层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2354551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6641685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划分层次的概念举例：两台主机通过网络传送文件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0" grpId="0"/>
      <p:bldP spid="5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5072" y="1170432"/>
            <a:ext cx="8133855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026777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743860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013" name="Text Box 5"/>
          <p:cNvSpPr txBox="1">
            <a:spLocks noChangeArrowheads="1"/>
          </p:cNvSpPr>
          <p:nvPr/>
        </p:nvSpPr>
        <p:spPr bwMode="auto">
          <a:xfrm>
            <a:off x="1727200" y="2208217"/>
            <a:ext cx="14144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128014" name="Text Box 6"/>
          <p:cNvSpPr txBox="1">
            <a:spLocks noChangeArrowheads="1"/>
          </p:cNvSpPr>
          <p:nvPr/>
        </p:nvSpPr>
        <p:spPr bwMode="auto">
          <a:xfrm>
            <a:off x="2062163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8015" name="Text Box 9"/>
          <p:cNvSpPr txBox="1">
            <a:spLocks noChangeArrowheads="1"/>
          </p:cNvSpPr>
          <p:nvPr/>
        </p:nvSpPr>
        <p:spPr bwMode="auto">
          <a:xfrm>
            <a:off x="6346655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8016" name="Text Box 10"/>
          <p:cNvSpPr txBox="1">
            <a:spLocks noChangeArrowheads="1"/>
          </p:cNvSpPr>
          <p:nvPr/>
        </p:nvSpPr>
        <p:spPr bwMode="auto">
          <a:xfrm>
            <a:off x="6010105" y="2208217"/>
            <a:ext cx="14160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2414337" y="1253372"/>
            <a:ext cx="4323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，再设计一个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通信服务模块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139072" y="3023352"/>
            <a:ext cx="2871032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707546" y="247098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好像可直接把文件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可靠地传送到对方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384885" y="3367004"/>
            <a:ext cx="6381750" cy="0"/>
          </a:xfrm>
          <a:prstGeom prst="line">
            <a:avLst/>
          </a:prstGeom>
          <a:noFill/>
          <a:ln w="38100">
            <a:solidFill>
              <a:srgbClr val="7A9AE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548481" y="3564941"/>
            <a:ext cx="1800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把文件交给下层模块</a:t>
            </a:r>
          </a:p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进行发送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921706" y="3564941"/>
            <a:ext cx="16208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把收到的文件交给</a:t>
            </a:r>
          </a:p>
          <a:p>
            <a:pPr algn="ctr"/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上层模块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040194" y="2809497"/>
            <a:ext cx="1382203" cy="441525"/>
          </a:xfrm>
          <a:prstGeom prst="rect">
            <a:avLst/>
          </a:prstGeom>
          <a:solidFill>
            <a:srgbClr val="339933"/>
          </a:solidFill>
          <a:ln w="28575">
            <a:solidFill>
              <a:srgbClr val="339933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57277" y="2809497"/>
            <a:ext cx="1382203" cy="441525"/>
          </a:xfrm>
          <a:prstGeom prst="rect">
            <a:avLst/>
          </a:prstGeom>
          <a:solidFill>
            <a:srgbClr val="339933"/>
          </a:solidFill>
          <a:ln w="28575">
            <a:solidFill>
              <a:srgbClr val="339933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740485" y="2863014"/>
            <a:ext cx="14160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通信服务模块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23390" y="2863014"/>
            <a:ext cx="14160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通信服务模块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2354551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6633447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下箭头 30"/>
          <p:cNvSpPr/>
          <p:nvPr/>
        </p:nvSpPr>
        <p:spPr>
          <a:xfrm>
            <a:off x="2354551" y="3200503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6633447" y="3200503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>
            <a:off x="3125787" y="2408242"/>
            <a:ext cx="2884317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133144" y="1859991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文件及传送命令好像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是按照水平方向的虚线直接传送的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划分层次的概念举例：两台主机通过网络传送文件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4" grpId="0"/>
      <p:bldP spid="2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5072" y="1170432"/>
            <a:ext cx="8133855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16"/>
          <p:cNvSpPr>
            <a:spLocks noChangeArrowheads="1"/>
          </p:cNvSpPr>
          <p:nvPr/>
        </p:nvSpPr>
        <p:spPr bwMode="auto">
          <a:xfrm>
            <a:off x="6026777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743860" y="2159569"/>
            <a:ext cx="1382203" cy="441525"/>
          </a:xfrm>
          <a:prstGeom prst="rect">
            <a:avLst/>
          </a:prstGeom>
          <a:solidFill>
            <a:srgbClr val="1956B9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013" name="Text Box 5"/>
          <p:cNvSpPr txBox="1">
            <a:spLocks noChangeArrowheads="1"/>
          </p:cNvSpPr>
          <p:nvPr/>
        </p:nvSpPr>
        <p:spPr bwMode="auto">
          <a:xfrm>
            <a:off x="1727200" y="2208217"/>
            <a:ext cx="14144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128014" name="Text Box 6"/>
          <p:cNvSpPr txBox="1">
            <a:spLocks noChangeArrowheads="1"/>
          </p:cNvSpPr>
          <p:nvPr/>
        </p:nvSpPr>
        <p:spPr bwMode="auto">
          <a:xfrm>
            <a:off x="2062163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28015" name="Text Box 9"/>
          <p:cNvSpPr txBox="1">
            <a:spLocks noChangeArrowheads="1"/>
          </p:cNvSpPr>
          <p:nvPr/>
        </p:nvSpPr>
        <p:spPr bwMode="auto">
          <a:xfrm>
            <a:off x="6346655" y="1773242"/>
            <a:ext cx="7080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28016" name="Text Box 10"/>
          <p:cNvSpPr txBox="1">
            <a:spLocks noChangeArrowheads="1"/>
          </p:cNvSpPr>
          <p:nvPr/>
        </p:nvSpPr>
        <p:spPr bwMode="auto">
          <a:xfrm>
            <a:off x="6010105" y="2208217"/>
            <a:ext cx="14160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文件传送模块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2414337" y="1253372"/>
            <a:ext cx="43233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，再设计一个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网络接入模块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139072" y="3023352"/>
            <a:ext cx="2884318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707546" y="2470983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好像可直接把文件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可靠地传送到对方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638926" y="3735970"/>
            <a:ext cx="4243138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040194" y="2809497"/>
            <a:ext cx="1382203" cy="441525"/>
          </a:xfrm>
          <a:prstGeom prst="rect">
            <a:avLst/>
          </a:prstGeom>
          <a:solidFill>
            <a:srgbClr val="339933"/>
          </a:solidFill>
          <a:ln w="28575">
            <a:solidFill>
              <a:srgbClr val="339933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57277" y="2809497"/>
            <a:ext cx="1382203" cy="441525"/>
          </a:xfrm>
          <a:prstGeom prst="rect">
            <a:avLst/>
          </a:prstGeom>
          <a:solidFill>
            <a:srgbClr val="339933"/>
          </a:solidFill>
          <a:ln w="28575">
            <a:solidFill>
              <a:srgbClr val="339933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740485" y="2863014"/>
            <a:ext cx="14160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通信服务模块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23390" y="2863014"/>
            <a:ext cx="14160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通信服务模块</a:t>
            </a:r>
          </a:p>
        </p:txBody>
      </p:sp>
      <p:sp>
        <p:nvSpPr>
          <p:cNvPr id="5" name="上下箭头 4"/>
          <p:cNvSpPr/>
          <p:nvPr/>
        </p:nvSpPr>
        <p:spPr>
          <a:xfrm>
            <a:off x="2354551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下箭头 21"/>
          <p:cNvSpPr/>
          <p:nvPr/>
        </p:nvSpPr>
        <p:spPr>
          <a:xfrm>
            <a:off x="6633447" y="2531139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6048215" y="3506827"/>
            <a:ext cx="1382203" cy="441525"/>
          </a:xfrm>
          <a:prstGeom prst="rect">
            <a:avLst/>
          </a:prstGeom>
          <a:solidFill>
            <a:srgbClr val="7030A0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765298" y="3506827"/>
            <a:ext cx="1382203" cy="441525"/>
          </a:xfrm>
          <a:prstGeom prst="rect">
            <a:avLst/>
          </a:prstGeom>
          <a:solidFill>
            <a:srgbClr val="7030A0"/>
          </a:solidFill>
          <a:ln w="28575">
            <a:noFill/>
            <a:miter lim="800000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748506" y="3568196"/>
            <a:ext cx="1416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网络接入模块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031411" y="3568196"/>
            <a:ext cx="14160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网络接入模块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129714" y="323749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577469" y="323749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en-US" altLang="zh-CN" sz="12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上下箭头 30"/>
          <p:cNvSpPr/>
          <p:nvPr/>
        </p:nvSpPr>
        <p:spPr>
          <a:xfrm>
            <a:off x="2354551" y="3200503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6633447" y="3200503"/>
            <a:ext cx="186617" cy="345680"/>
          </a:xfrm>
          <a:prstGeom prst="upDownArrow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</a:ln>
        </p:spPr>
        <p:txBody>
          <a:bodyPr vert="eaVert"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3125787" y="2408242"/>
            <a:ext cx="2884317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3133144" y="1859991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文件及传送命令好像</a:t>
            </a: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是按照水平方向的虚线直接传送的</a:t>
            </a:r>
          </a:p>
        </p:txBody>
      </p:sp>
      <p:grpSp>
        <p:nvGrpSpPr>
          <p:cNvPr id="44" name="Group 6"/>
          <p:cNvGrpSpPr/>
          <p:nvPr/>
        </p:nvGrpSpPr>
        <p:grpSpPr bwMode="auto">
          <a:xfrm>
            <a:off x="3819512" y="3373343"/>
            <a:ext cx="1501300" cy="646662"/>
            <a:chOff x="1680" y="240"/>
            <a:chExt cx="2529" cy="1270"/>
          </a:xfrm>
          <a:solidFill>
            <a:schemeClr val="bg1">
              <a:lumMod val="85000"/>
            </a:schemeClr>
          </a:solidFill>
        </p:grpSpPr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Oval 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Oval 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Oval 15"/>
            <p:cNvSpPr>
              <a:spLocks noChangeArrowheads="1"/>
            </p:cNvSpPr>
            <p:nvPr/>
          </p:nvSpPr>
          <p:spPr bwMode="auto">
            <a:xfrm>
              <a:off x="2102" y="432"/>
              <a:ext cx="1821" cy="821"/>
            </a:xfrm>
            <a:prstGeom prst="ellipse">
              <a:avLst/>
            </a:prstGeom>
            <a:grpFill/>
            <a:ln w="9525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166350" y="3547570"/>
            <a:ext cx="901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通信网络</a:t>
            </a:r>
          </a:p>
        </p:txBody>
      </p:sp>
      <p:sp>
        <p:nvSpPr>
          <p:cNvPr id="54" name="矩形 53"/>
          <p:cNvSpPr/>
          <p:nvPr/>
        </p:nvSpPr>
        <p:spPr>
          <a:xfrm>
            <a:off x="1441622" y="4384118"/>
            <a:ext cx="6631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网络接入模块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负责做与网络接口细节有关的工作，并向上层提供接入和通信服务。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划分层次的概念举例：两台主机通过网络传送文件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1522310" y="1050332"/>
          <a:ext cx="6096000" cy="2306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分层的优点与缺点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99052" y="3392041"/>
            <a:ext cx="7333652" cy="1112068"/>
            <a:chOff x="595996" y="3877027"/>
            <a:chExt cx="5719975" cy="1112068"/>
          </a:xfrm>
        </p:grpSpPr>
        <p:sp>
          <p:nvSpPr>
            <p:cNvPr id="13" name="对角圆角矩形 12"/>
            <p:cNvSpPr/>
            <p:nvPr/>
          </p:nvSpPr>
          <p:spPr>
            <a:xfrm>
              <a:off x="595996" y="3877027"/>
              <a:ext cx="5719975" cy="1112068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14" name="矩形 5"/>
            <p:cNvSpPr>
              <a:spLocks noChangeArrowheads="1"/>
            </p:cNvSpPr>
            <p:nvPr/>
          </p:nvSpPr>
          <p:spPr bwMode="auto">
            <a:xfrm>
              <a:off x="710641" y="3955503"/>
              <a:ext cx="5476826" cy="938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注意：每一层的功能应非常明确。</a:t>
              </a:r>
              <a:endParaRPr lang="en-US" altLang="zh-CN" sz="1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2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层数太少，就会使每一层的协议太复杂。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2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层数太多，又会在描述和综合各层功能的系统工程任务时遇到较多的困难。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差错控制：</a:t>
            </a:r>
            <a:r>
              <a:rPr lang="zh-CN" altLang="en-US" dirty="0"/>
              <a:t>使相应层次对等方的通信更加可靠。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流量控制：</a:t>
            </a:r>
            <a:r>
              <a:rPr lang="zh-CN" altLang="en-US" dirty="0"/>
              <a:t>发送端的发送速率必须使接收端来得及接收，不要太快。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分段和重装：</a:t>
            </a:r>
            <a:r>
              <a:rPr lang="zh-CN" altLang="en-US" dirty="0"/>
              <a:t>发送端将要发送的数据块划分为更小的单位，在接收端将其还原。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复用和分用：</a:t>
            </a:r>
            <a:r>
              <a:rPr lang="zh-CN" altLang="en-US" dirty="0"/>
              <a:t>发送端几个高层会话复用一条低层的连接，在接收端再进行分用。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连接建立和释放：</a:t>
            </a:r>
            <a:r>
              <a:rPr lang="zh-CN" altLang="en-US" dirty="0"/>
              <a:t>交换数据前先建立一条逻辑连接，数据传送结束后释放连接。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zh-CN" dirty="0"/>
              <a:t>各层完成的主要功能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网络的体系结构 </a:t>
            </a:r>
            <a:r>
              <a:rPr lang="en-US" altLang="zh-CN" dirty="0"/>
              <a:t>(Network Architecture) </a:t>
            </a:r>
            <a:r>
              <a:rPr lang="zh-CN" altLang="en-US" dirty="0"/>
              <a:t>是计算机网络的各层及其协议的</a:t>
            </a:r>
            <a:r>
              <a:rPr lang="zh-CN" altLang="en-US" dirty="0">
                <a:solidFill>
                  <a:srgbClr val="C00000"/>
                </a:solidFill>
              </a:rPr>
              <a:t>集合，</a:t>
            </a:r>
            <a:r>
              <a:rPr lang="zh-CN" altLang="en-US" dirty="0"/>
              <a:t>就是这个计算机网络及其构件所应完成的</a:t>
            </a:r>
            <a:r>
              <a:rPr lang="zh-CN" altLang="en-US" dirty="0">
                <a:solidFill>
                  <a:srgbClr val="C00000"/>
                </a:solidFill>
              </a:rPr>
              <a:t>功能的精确定义（不涉及实现）。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实现</a:t>
            </a:r>
            <a:r>
              <a:rPr lang="zh-CN" altLang="en-US" dirty="0"/>
              <a:t> </a:t>
            </a:r>
            <a:r>
              <a:rPr lang="en-US" altLang="zh-CN" dirty="0"/>
              <a:t>(implementation) </a:t>
            </a:r>
            <a:r>
              <a:rPr lang="zh-CN" altLang="en-US" dirty="0"/>
              <a:t>是遵循这种体系结构的前提下，用何种硬件或软件完成这些功能的问题。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计算机网络的体系结构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4699" y="3024453"/>
            <a:ext cx="5263652" cy="959666"/>
            <a:chOff x="595997" y="3877027"/>
            <a:chExt cx="4614827" cy="1042751"/>
          </a:xfrm>
        </p:grpSpPr>
        <p:sp>
          <p:nvSpPr>
            <p:cNvPr id="6" name="对角圆角矩形 5"/>
            <p:cNvSpPr/>
            <p:nvPr/>
          </p:nvSpPr>
          <p:spPr>
            <a:xfrm>
              <a:off x="595997" y="3877027"/>
              <a:ext cx="4614827" cy="1042751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710641" y="3981649"/>
              <a:ext cx="4389878" cy="824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体系结构是</a:t>
              </a:r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的，而实现则是</a:t>
              </a:r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具体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的，是真正在运行的计算机硬件和软件。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1.7.3  </a:t>
            </a:r>
            <a:r>
              <a:rPr lang="zh-CN" altLang="en-US" dirty="0"/>
              <a:t>具有五层协议的体系结构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557339" y="1623511"/>
            <a:ext cx="1341438" cy="2356685"/>
            <a:chOff x="1557339" y="1623511"/>
            <a:chExt cx="1341438" cy="2356685"/>
          </a:xfrm>
        </p:grpSpPr>
        <p:sp>
          <p:nvSpPr>
            <p:cNvPr id="7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006602" y="266173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1156623" y="1286961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3432593" y="1275848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1993066" y="3925386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4328191" y="3925386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6655970" y="3933407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47" name="Text Box 113"/>
          <p:cNvSpPr txBox="1">
            <a:spLocks noChangeArrowheads="1"/>
          </p:cNvSpPr>
          <p:nvPr/>
        </p:nvSpPr>
        <p:spPr bwMode="auto">
          <a:xfrm>
            <a:off x="5946357" y="1271086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3578724" y="1591761"/>
            <a:ext cx="1974894" cy="2338387"/>
            <a:chOff x="3578724" y="1591761"/>
            <a:chExt cx="1974894" cy="2338387"/>
          </a:xfrm>
        </p:grpSpPr>
        <p:sp>
          <p:nvSpPr>
            <p:cNvPr id="23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334249" y="3293728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34249" y="3922461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6217820" y="1623594"/>
            <a:ext cx="1341437" cy="2350069"/>
            <a:chOff x="6217820" y="1623594"/>
            <a:chExt cx="1341437" cy="2350069"/>
          </a:xfrm>
        </p:grpSpPr>
        <p:sp>
          <p:nvSpPr>
            <p:cNvPr id="3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42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43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44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5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46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13162"/>
              <a:gd name="adj2" fmla="val 31"/>
              <a:gd name="adj3" fmla="val 22639"/>
              <a:gd name="adj4" fmla="val -1863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通过应用进程间的交互来完成特定网络应用。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应用进程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间通信和交互的规则。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把应用层交互的数据单元称为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(message)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13162"/>
              <a:gd name="adj2" fmla="val 31"/>
              <a:gd name="adj3" fmla="val 52900"/>
              <a:gd name="adj4" fmla="val -1863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负责向两台主机中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之间的通信提供通用的数据传输服务。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具有复用和分用的功能。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主要使用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两种协议： </a:t>
            </a:r>
          </a:p>
          <a:p>
            <a:pPr marL="742950" lvl="1" indent="-28575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传输控制协议 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</a:t>
            </a:r>
          </a:p>
          <a:p>
            <a:pPr marL="742950" lvl="1" indent="-285750">
              <a:lnSpc>
                <a:spcPts val="28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用户数据报协议 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 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13162"/>
              <a:gd name="adj2" fmla="val 31"/>
              <a:gd name="adj3" fmla="val 52601"/>
              <a:gd name="adj4" fmla="val -1863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 (Transmission Control Protocol)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6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面向连接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的、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的数据传输服务。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6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数据传输的单位是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报文段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(segment)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 (User Datagram Protocol)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6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提供无连接的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尽最大努力 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(best-effort) 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的数据传输服务（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不保证数据传输的可靠性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6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数据传输的单位是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用户数据报。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633886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381344" y="1151890"/>
              <a:ext cx="229902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互联网的负面影响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" name="图示 1"/>
          <p:cNvGraphicFramePr/>
          <p:nvPr/>
        </p:nvGraphicFramePr>
        <p:xfrm>
          <a:off x="1670151" y="1109315"/>
          <a:ext cx="5871472" cy="290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1957137" y="4098681"/>
            <a:ext cx="551046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需要加强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对互联网的管理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48217"/>
              <a:gd name="adj2" fmla="val 189"/>
              <a:gd name="adj3" fmla="val 66982"/>
              <a:gd name="adj4" fmla="val -1863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为分组交换网上的不同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提供通信服务。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两个具体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4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路由选择：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通过一定的算法，在互联网中的每一个路由器上，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一个用来转发分组的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转发表。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ts val="24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转发：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每一个路由器在接收到一个分组时，要依据转发表中指明的路径把分组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到下一个路由器。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48217"/>
              <a:gd name="adj2" fmla="val 189"/>
              <a:gd name="adj3" fmla="val 66982"/>
              <a:gd name="adj4" fmla="val -1863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互联网使用的网络层协议是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无连接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网际协议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(Internet Protocol)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和许多种路由选择协议，因此互联网的网络层也叫做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层。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协议分组也叫做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数据报，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或简称为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48217"/>
              <a:gd name="adj2" fmla="val 189"/>
              <a:gd name="adj3" fmla="val 79865"/>
              <a:gd name="adj4" fmla="val -1468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常简称为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链路层。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实现两个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相邻节点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可靠通信。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在两个相邻节点间的链路上传送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如发现有差错，就简单地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丢弃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出错帧。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如果需要改正出现的差错，就要采用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可靠传输协议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纠正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出现的差错。这种方法会使数据链路层协议复杂。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05072" y="1170432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988097" y="1427749"/>
            <a:ext cx="1739063" cy="2857423"/>
            <a:chOff x="6217820" y="1623594"/>
            <a:chExt cx="1341437" cy="2447922"/>
          </a:xfrm>
        </p:grpSpPr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8" name="Freeform 102"/>
            <p:cNvSpPr/>
            <p:nvPr/>
          </p:nvSpPr>
          <p:spPr bwMode="auto">
            <a:xfrm>
              <a:off x="6220995" y="281632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59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1" name="Text Box 106"/>
            <p:cNvSpPr txBox="1">
              <a:spLocks noChangeArrowheads="1"/>
            </p:cNvSpPr>
            <p:nvPr/>
          </p:nvSpPr>
          <p:spPr bwMode="auto">
            <a:xfrm>
              <a:off x="6592838" y="2698332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62" name="Text Box 107"/>
            <p:cNvSpPr txBox="1">
              <a:spLocks noChangeArrowheads="1"/>
            </p:cNvSpPr>
            <p:nvPr/>
          </p:nvSpPr>
          <p:spPr bwMode="auto">
            <a:xfrm>
              <a:off x="6600776" y="30237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3" name="Text Box 108"/>
            <p:cNvSpPr txBox="1">
              <a:spLocks noChangeArrowheads="1"/>
            </p:cNvSpPr>
            <p:nvPr/>
          </p:nvSpPr>
          <p:spPr bwMode="auto">
            <a:xfrm>
              <a:off x="6600776" y="20204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64" name="Text Box 110"/>
            <p:cNvSpPr txBox="1">
              <a:spLocks noChangeArrowheads="1"/>
            </p:cNvSpPr>
            <p:nvPr/>
          </p:nvSpPr>
          <p:spPr bwMode="auto">
            <a:xfrm>
              <a:off x="6497588" y="3319044"/>
              <a:ext cx="933795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5" name="Text Box 111"/>
            <p:cNvSpPr txBox="1">
              <a:spLocks noChangeArrowheads="1"/>
            </p:cNvSpPr>
            <p:nvPr/>
          </p:nvSpPr>
          <p:spPr bwMode="auto">
            <a:xfrm>
              <a:off x="6600776" y="3633369"/>
              <a:ext cx="617254" cy="290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6" name="Text Box 112"/>
            <p:cNvSpPr txBox="1">
              <a:spLocks noChangeArrowheads="1"/>
            </p:cNvSpPr>
            <p:nvPr/>
          </p:nvSpPr>
          <p:spPr bwMode="auto">
            <a:xfrm>
              <a:off x="6239598" y="1629944"/>
              <a:ext cx="240126" cy="2441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55000"/>
                </a:lnSpc>
              </a:pPr>
              <a:endPara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5500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10" name="线形标注 1 9"/>
          <p:cNvSpPr/>
          <p:nvPr/>
        </p:nvSpPr>
        <p:spPr>
          <a:xfrm>
            <a:off x="3238418" y="1435161"/>
            <a:ext cx="5079413" cy="2677123"/>
          </a:xfrm>
          <a:prstGeom prst="borderCallout1">
            <a:avLst>
              <a:gd name="adj1" fmla="val 48217"/>
              <a:gd name="adj2" fmla="val 189"/>
              <a:gd name="adj3" fmla="val 92748"/>
              <a:gd name="adj4" fmla="val -1847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）的传输。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确定连接电缆的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插头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应当有多少根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，以及各引脚应如何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传递信息所利用的一些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物理媒体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，如双绞线、同轴电缆、光缆、无线信道等，并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不在物理层协议之内，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而是在物理层协议的下面。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各层的主要功能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/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8" name="直接箭头连接符 247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50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251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75" name="Group 31"/>
          <p:cNvGrpSpPr/>
          <p:nvPr/>
        </p:nvGrpSpPr>
        <p:grpSpPr bwMode="auto">
          <a:xfrm>
            <a:off x="2121518" y="1714788"/>
            <a:ext cx="890566" cy="740472"/>
            <a:chOff x="1823" y="1479"/>
            <a:chExt cx="756" cy="681"/>
          </a:xfrm>
        </p:grpSpPr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1823" y="1479"/>
              <a:ext cx="7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应用层首部</a:t>
              </a:r>
            </a:p>
          </p:txBody>
        </p:sp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2359" y="1693"/>
              <a:ext cx="99" cy="24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2343" y="1934"/>
              <a:ext cx="211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2973858" y="2209195"/>
            <a:ext cx="486033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>
              <a:alpha val="50000"/>
            </a:srgbClr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53"/>
          <p:cNvGrpSpPr/>
          <p:nvPr/>
        </p:nvGrpSpPr>
        <p:grpSpPr bwMode="auto">
          <a:xfrm>
            <a:off x="1237477" y="2416934"/>
            <a:ext cx="2045886" cy="243496"/>
            <a:chOff x="434" y="2091"/>
            <a:chExt cx="1738" cy="274"/>
          </a:xfrm>
          <a:solidFill>
            <a:srgbClr val="CC00CC"/>
          </a:solidFill>
        </p:grpSpPr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rot="10800000">
              <a:off x="434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 rot="10800000">
              <a:off x="2054" y="2091"/>
              <a:ext cx="118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1" name="直接箭头连接符 60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0" name="矩形 79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734072" y="2209526"/>
            <a:ext cx="248557" cy="2457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2973858" y="2209195"/>
            <a:ext cx="486033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>
              <a:alpha val="50000"/>
            </a:srgbClr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38"/>
          <p:cNvGrpSpPr/>
          <p:nvPr/>
        </p:nvGrpSpPr>
        <p:grpSpPr bwMode="auto">
          <a:xfrm>
            <a:off x="2736195" y="2554801"/>
            <a:ext cx="723947" cy="245571"/>
            <a:chOff x="2346" y="2297"/>
            <a:chExt cx="615" cy="226"/>
          </a:xfrm>
          <a:solidFill>
            <a:srgbClr val="00B0F0"/>
          </a:solidFill>
        </p:grpSpPr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2346" y="2297"/>
              <a:ext cx="209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548" y="2297"/>
              <a:ext cx="413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grpSp>
        <p:nvGrpSpPr>
          <p:cNvPr id="83" name="Group 65"/>
          <p:cNvGrpSpPr/>
          <p:nvPr/>
        </p:nvGrpSpPr>
        <p:grpSpPr bwMode="auto">
          <a:xfrm>
            <a:off x="1853282" y="2058217"/>
            <a:ext cx="889953" cy="741362"/>
            <a:chOff x="1596" y="1840"/>
            <a:chExt cx="756" cy="683"/>
          </a:xfrm>
        </p:grpSpPr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155" y="2296"/>
              <a:ext cx="188" cy="2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85" name="Text Box 67"/>
            <p:cNvSpPr txBox="1">
              <a:spLocks noChangeArrowheads="1"/>
            </p:cNvSpPr>
            <p:nvPr/>
          </p:nvSpPr>
          <p:spPr bwMode="auto">
            <a:xfrm>
              <a:off x="1596" y="1840"/>
              <a:ext cx="7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运输层首部</a:t>
              </a:r>
            </a:p>
          </p:txBody>
        </p:sp>
        <p:sp>
          <p:nvSpPr>
            <p:cNvPr id="86" name="Line 68"/>
            <p:cNvSpPr>
              <a:spLocks noChangeShapeType="1"/>
            </p:cNvSpPr>
            <p:nvPr/>
          </p:nvSpPr>
          <p:spPr bwMode="auto">
            <a:xfrm>
              <a:off x="2148" y="2046"/>
              <a:ext cx="94" cy="25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Group 56"/>
          <p:cNvGrpSpPr/>
          <p:nvPr/>
        </p:nvGrpSpPr>
        <p:grpSpPr bwMode="auto">
          <a:xfrm>
            <a:off x="1235121" y="2777819"/>
            <a:ext cx="2054125" cy="271275"/>
            <a:chOff x="434" y="2411"/>
            <a:chExt cx="1745" cy="274"/>
          </a:xfrm>
          <a:solidFill>
            <a:srgbClr val="CC00CC"/>
          </a:solidFill>
        </p:grpSpPr>
        <p:sp>
          <p:nvSpPr>
            <p:cNvPr id="95" name="AutoShape 57"/>
            <p:cNvSpPr>
              <a:spLocks noChangeArrowheads="1"/>
            </p:cNvSpPr>
            <p:nvPr/>
          </p:nvSpPr>
          <p:spPr bwMode="auto">
            <a:xfrm rot="10800000">
              <a:off x="434" y="2460"/>
              <a:ext cx="126" cy="225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AutoShape 58"/>
            <p:cNvSpPr>
              <a:spLocks noChangeArrowheads="1"/>
            </p:cNvSpPr>
            <p:nvPr/>
          </p:nvSpPr>
          <p:spPr bwMode="auto">
            <a:xfrm rot="10800000">
              <a:off x="2054" y="241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2748034" y="2564022"/>
            <a:ext cx="711857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Group 53"/>
          <p:cNvGrpSpPr/>
          <p:nvPr/>
        </p:nvGrpSpPr>
        <p:grpSpPr bwMode="auto">
          <a:xfrm>
            <a:off x="1237477" y="2416934"/>
            <a:ext cx="2045886" cy="243496"/>
            <a:chOff x="434" y="2091"/>
            <a:chExt cx="1738" cy="274"/>
          </a:xfrm>
          <a:solidFill>
            <a:srgbClr val="CC00CC">
              <a:alpha val="50000"/>
            </a:srgbClr>
          </a:solidFill>
        </p:grpSpPr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rot="10800000">
              <a:off x="434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 rot="10800000">
              <a:off x="2054" y="2091"/>
              <a:ext cx="118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75" name="矩形 74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37923" y="1048836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734072" y="2209527"/>
            <a:ext cx="248557" cy="2457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2973858" y="2209195"/>
            <a:ext cx="486033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80" name="Group 38"/>
          <p:cNvGrpSpPr/>
          <p:nvPr/>
        </p:nvGrpSpPr>
        <p:grpSpPr bwMode="auto">
          <a:xfrm>
            <a:off x="2736195" y="2554801"/>
            <a:ext cx="723947" cy="245571"/>
            <a:chOff x="2346" y="2297"/>
            <a:chExt cx="615" cy="226"/>
          </a:xfrm>
          <a:solidFill>
            <a:srgbClr val="00B0F0"/>
          </a:solidFill>
        </p:grpSpPr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2346" y="2297"/>
              <a:ext cx="209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548" y="2297"/>
              <a:ext cx="413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2511329" y="2554262"/>
            <a:ext cx="221311" cy="24531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grpSp>
        <p:nvGrpSpPr>
          <p:cNvPr id="90" name="Group 41"/>
          <p:cNvGrpSpPr/>
          <p:nvPr/>
        </p:nvGrpSpPr>
        <p:grpSpPr bwMode="auto">
          <a:xfrm>
            <a:off x="2511051" y="2932328"/>
            <a:ext cx="946569" cy="246063"/>
            <a:chOff x="2169" y="2660"/>
            <a:chExt cx="804" cy="226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169" y="2660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2357" y="2660"/>
              <a:ext cx="205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411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grpSp>
        <p:nvGrpSpPr>
          <p:cNvPr id="97" name="Group 69"/>
          <p:cNvGrpSpPr/>
          <p:nvPr/>
        </p:nvGrpSpPr>
        <p:grpSpPr bwMode="auto">
          <a:xfrm>
            <a:off x="1687074" y="2380636"/>
            <a:ext cx="889765" cy="797755"/>
            <a:chOff x="1224" y="2152"/>
            <a:chExt cx="756" cy="734"/>
          </a:xfrm>
        </p:grpSpPr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1739" y="2660"/>
              <a:ext cx="18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99" name="Text Box 71"/>
            <p:cNvSpPr txBox="1">
              <a:spLocks noChangeArrowheads="1"/>
            </p:cNvSpPr>
            <p:nvPr/>
          </p:nvSpPr>
          <p:spPr bwMode="auto">
            <a:xfrm>
              <a:off x="1224" y="2152"/>
              <a:ext cx="7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网络层首部</a:t>
              </a:r>
            </a:p>
          </p:txBody>
        </p:sp>
        <p:sp>
          <p:nvSpPr>
            <p:cNvPr id="100" name="Line 72"/>
            <p:cNvSpPr>
              <a:spLocks noChangeShapeType="1"/>
            </p:cNvSpPr>
            <p:nvPr/>
          </p:nvSpPr>
          <p:spPr bwMode="auto">
            <a:xfrm>
              <a:off x="1719" y="2379"/>
              <a:ext cx="122" cy="28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6" name="Group 56"/>
          <p:cNvGrpSpPr/>
          <p:nvPr/>
        </p:nvGrpSpPr>
        <p:grpSpPr bwMode="auto">
          <a:xfrm>
            <a:off x="1226181" y="3158334"/>
            <a:ext cx="2062367" cy="253754"/>
            <a:chOff x="420" y="2461"/>
            <a:chExt cx="1752" cy="269"/>
          </a:xfrm>
          <a:solidFill>
            <a:srgbClr val="CC00CC"/>
          </a:solidFill>
        </p:grpSpPr>
        <p:sp>
          <p:nvSpPr>
            <p:cNvPr id="107" name="AutoShape 57"/>
            <p:cNvSpPr>
              <a:spLocks noChangeArrowheads="1"/>
            </p:cNvSpPr>
            <p:nvPr/>
          </p:nvSpPr>
          <p:spPr bwMode="auto">
            <a:xfrm rot="10800000">
              <a:off x="420" y="2504"/>
              <a:ext cx="133" cy="226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AutoShape 58"/>
            <p:cNvSpPr>
              <a:spLocks noChangeArrowheads="1"/>
            </p:cNvSpPr>
            <p:nvPr/>
          </p:nvSpPr>
          <p:spPr bwMode="auto">
            <a:xfrm rot="10800000">
              <a:off x="2047" y="246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523986" y="2940648"/>
            <a:ext cx="935905" cy="23774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2748034" y="2564022"/>
            <a:ext cx="711857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Group 56"/>
          <p:cNvGrpSpPr/>
          <p:nvPr/>
        </p:nvGrpSpPr>
        <p:grpSpPr bwMode="auto">
          <a:xfrm>
            <a:off x="1235121" y="2777819"/>
            <a:ext cx="2054125" cy="271275"/>
            <a:chOff x="434" y="2411"/>
            <a:chExt cx="1745" cy="274"/>
          </a:xfrm>
          <a:solidFill>
            <a:srgbClr val="CC00CC">
              <a:alpha val="50000"/>
            </a:srgbClr>
          </a:solidFill>
        </p:grpSpPr>
        <p:sp>
          <p:nvSpPr>
            <p:cNvPr id="95" name="AutoShape 57"/>
            <p:cNvSpPr>
              <a:spLocks noChangeArrowheads="1"/>
            </p:cNvSpPr>
            <p:nvPr/>
          </p:nvSpPr>
          <p:spPr bwMode="auto">
            <a:xfrm rot="10800000">
              <a:off x="434" y="2460"/>
              <a:ext cx="126" cy="225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AutoShape 58"/>
            <p:cNvSpPr>
              <a:spLocks noChangeArrowheads="1"/>
            </p:cNvSpPr>
            <p:nvPr/>
          </p:nvSpPr>
          <p:spPr bwMode="auto">
            <a:xfrm rot="10800000">
              <a:off x="2054" y="241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53"/>
          <p:cNvGrpSpPr/>
          <p:nvPr/>
        </p:nvGrpSpPr>
        <p:grpSpPr bwMode="auto">
          <a:xfrm>
            <a:off x="1237477" y="2416934"/>
            <a:ext cx="2045886" cy="243496"/>
            <a:chOff x="434" y="2091"/>
            <a:chExt cx="1738" cy="274"/>
          </a:xfrm>
          <a:solidFill>
            <a:srgbClr val="CC00CC">
              <a:alpha val="50000"/>
            </a:srgbClr>
          </a:solidFill>
        </p:grpSpPr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rot="10800000">
              <a:off x="434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 rot="10800000">
              <a:off x="2054" y="2091"/>
              <a:ext cx="118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>
              <a:alpha val="50000"/>
            </a:srgbClr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4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3" name="矩形 82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734072" y="2209527"/>
            <a:ext cx="248557" cy="2457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2973858" y="2209195"/>
            <a:ext cx="486033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80" name="Group 38"/>
          <p:cNvGrpSpPr/>
          <p:nvPr/>
        </p:nvGrpSpPr>
        <p:grpSpPr bwMode="auto">
          <a:xfrm>
            <a:off x="2736195" y="2554801"/>
            <a:ext cx="723947" cy="245571"/>
            <a:chOff x="2346" y="2297"/>
            <a:chExt cx="615" cy="226"/>
          </a:xfrm>
          <a:solidFill>
            <a:srgbClr val="00B0F0"/>
          </a:solidFill>
        </p:grpSpPr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2346" y="2297"/>
              <a:ext cx="209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548" y="2297"/>
              <a:ext cx="413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2511329" y="2554262"/>
            <a:ext cx="221311" cy="24531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grpSp>
        <p:nvGrpSpPr>
          <p:cNvPr id="90" name="Group 41"/>
          <p:cNvGrpSpPr/>
          <p:nvPr/>
        </p:nvGrpSpPr>
        <p:grpSpPr bwMode="auto">
          <a:xfrm>
            <a:off x="2511051" y="2932328"/>
            <a:ext cx="946569" cy="246063"/>
            <a:chOff x="2169" y="2660"/>
            <a:chExt cx="804" cy="226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169" y="2660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2357" y="2660"/>
              <a:ext cx="205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411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2293194" y="2932758"/>
            <a:ext cx="221264" cy="2456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grpSp>
        <p:nvGrpSpPr>
          <p:cNvPr id="109" name="Group 73"/>
          <p:cNvGrpSpPr/>
          <p:nvPr/>
        </p:nvGrpSpPr>
        <p:grpSpPr bwMode="auto">
          <a:xfrm>
            <a:off x="1695605" y="2710163"/>
            <a:ext cx="607498" cy="838412"/>
            <a:chOff x="1106" y="2477"/>
            <a:chExt cx="516" cy="771"/>
          </a:xfrm>
        </p:grpSpPr>
        <p:sp>
          <p:nvSpPr>
            <p:cNvPr id="110" name="Rectangle 74"/>
            <p:cNvSpPr>
              <a:spLocks noChangeArrowheads="1"/>
            </p:cNvSpPr>
            <p:nvPr/>
          </p:nvSpPr>
          <p:spPr bwMode="auto">
            <a:xfrm>
              <a:off x="1423" y="3022"/>
              <a:ext cx="187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1" name="Text Box 75"/>
            <p:cNvSpPr txBox="1">
              <a:spLocks noChangeArrowheads="1"/>
            </p:cNvSpPr>
            <p:nvPr/>
          </p:nvSpPr>
          <p:spPr bwMode="auto">
            <a:xfrm>
              <a:off x="1106" y="2477"/>
              <a:ext cx="5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12" name="Line 76"/>
            <p:cNvSpPr>
              <a:spLocks noChangeShapeType="1"/>
            </p:cNvSpPr>
            <p:nvPr/>
          </p:nvSpPr>
          <p:spPr bwMode="auto">
            <a:xfrm>
              <a:off x="1422" y="2834"/>
              <a:ext cx="85" cy="20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" name="Group 77"/>
          <p:cNvGrpSpPr/>
          <p:nvPr/>
        </p:nvGrpSpPr>
        <p:grpSpPr bwMode="auto">
          <a:xfrm>
            <a:off x="3390694" y="2700859"/>
            <a:ext cx="607954" cy="847725"/>
            <a:chOff x="4135" y="2468"/>
            <a:chExt cx="517" cy="781"/>
          </a:xfrm>
        </p:grpSpPr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4191" y="3023"/>
              <a:ext cx="179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5" name="Line 79"/>
            <p:cNvSpPr>
              <a:spLocks noChangeShapeType="1"/>
            </p:cNvSpPr>
            <p:nvPr/>
          </p:nvSpPr>
          <p:spPr bwMode="auto">
            <a:xfrm flipH="1">
              <a:off x="4265" y="2834"/>
              <a:ext cx="93" cy="18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0"/>
            <p:cNvSpPr txBox="1">
              <a:spLocks noChangeArrowheads="1"/>
            </p:cNvSpPr>
            <p:nvPr/>
          </p:nvSpPr>
          <p:spPr bwMode="auto">
            <a:xfrm>
              <a:off x="4135" y="2468"/>
              <a:ext cx="51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链路层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</p:grpSp>
      <p:grpSp>
        <p:nvGrpSpPr>
          <p:cNvPr id="118" name="Group 62"/>
          <p:cNvGrpSpPr/>
          <p:nvPr/>
        </p:nvGrpSpPr>
        <p:grpSpPr bwMode="auto">
          <a:xfrm>
            <a:off x="1226181" y="3527399"/>
            <a:ext cx="2064721" cy="278011"/>
            <a:chOff x="433" y="3219"/>
            <a:chExt cx="1754" cy="279"/>
          </a:xfrm>
          <a:solidFill>
            <a:srgbClr val="CC00CC"/>
          </a:solidFill>
        </p:grpSpPr>
        <p:sp>
          <p:nvSpPr>
            <p:cNvPr id="119" name="AutoShape 63"/>
            <p:cNvSpPr>
              <a:spLocks noChangeArrowheads="1"/>
            </p:cNvSpPr>
            <p:nvPr/>
          </p:nvSpPr>
          <p:spPr bwMode="auto">
            <a:xfrm rot="10800000">
              <a:off x="433" y="3259"/>
              <a:ext cx="141" cy="239"/>
            </a:xfrm>
            <a:prstGeom prst="upArrow">
              <a:avLst>
                <a:gd name="adj1" fmla="val 50000"/>
                <a:gd name="adj2" fmla="val 50403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AutoShape 64"/>
            <p:cNvSpPr>
              <a:spLocks noChangeArrowheads="1"/>
            </p:cNvSpPr>
            <p:nvPr/>
          </p:nvSpPr>
          <p:spPr bwMode="auto">
            <a:xfrm rot="10800000">
              <a:off x="2052" y="3219"/>
              <a:ext cx="135" cy="246"/>
            </a:xfrm>
            <a:prstGeom prst="upArrow">
              <a:avLst>
                <a:gd name="adj1" fmla="val 50000"/>
                <a:gd name="adj2" fmla="val 50403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748034" y="2564022"/>
            <a:ext cx="711857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523986" y="2940648"/>
            <a:ext cx="935905" cy="23774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>
              <a:alpha val="50000"/>
            </a:srgbClr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53"/>
          <p:cNvGrpSpPr/>
          <p:nvPr/>
        </p:nvGrpSpPr>
        <p:grpSpPr bwMode="auto">
          <a:xfrm>
            <a:off x="1237477" y="2416934"/>
            <a:ext cx="2045886" cy="243496"/>
            <a:chOff x="434" y="2091"/>
            <a:chExt cx="1738" cy="274"/>
          </a:xfrm>
          <a:solidFill>
            <a:srgbClr val="CC00CC">
              <a:alpha val="50000"/>
            </a:srgbClr>
          </a:solidFill>
        </p:grpSpPr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rot="10800000">
              <a:off x="434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 rot="10800000">
              <a:off x="2054" y="2091"/>
              <a:ext cx="118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56"/>
          <p:cNvGrpSpPr/>
          <p:nvPr/>
        </p:nvGrpSpPr>
        <p:grpSpPr bwMode="auto">
          <a:xfrm>
            <a:off x="1235121" y="2777819"/>
            <a:ext cx="2054125" cy="271275"/>
            <a:chOff x="434" y="2411"/>
            <a:chExt cx="1745" cy="274"/>
          </a:xfrm>
          <a:solidFill>
            <a:srgbClr val="CC00CC">
              <a:alpha val="50000"/>
            </a:srgbClr>
          </a:solidFill>
        </p:grpSpPr>
        <p:sp>
          <p:nvSpPr>
            <p:cNvPr id="95" name="AutoShape 57"/>
            <p:cNvSpPr>
              <a:spLocks noChangeArrowheads="1"/>
            </p:cNvSpPr>
            <p:nvPr/>
          </p:nvSpPr>
          <p:spPr bwMode="auto">
            <a:xfrm rot="10800000">
              <a:off x="434" y="2460"/>
              <a:ext cx="126" cy="225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AutoShape 58"/>
            <p:cNvSpPr>
              <a:spLocks noChangeArrowheads="1"/>
            </p:cNvSpPr>
            <p:nvPr/>
          </p:nvSpPr>
          <p:spPr bwMode="auto">
            <a:xfrm rot="10800000">
              <a:off x="2054" y="241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Group 56"/>
          <p:cNvGrpSpPr/>
          <p:nvPr/>
        </p:nvGrpSpPr>
        <p:grpSpPr bwMode="auto">
          <a:xfrm>
            <a:off x="1226181" y="3158334"/>
            <a:ext cx="2062367" cy="253754"/>
            <a:chOff x="420" y="2461"/>
            <a:chExt cx="1752" cy="269"/>
          </a:xfrm>
          <a:solidFill>
            <a:srgbClr val="CC00CC">
              <a:alpha val="50000"/>
            </a:srgbClr>
          </a:solidFill>
        </p:grpSpPr>
        <p:sp>
          <p:nvSpPr>
            <p:cNvPr id="107" name="AutoShape 57"/>
            <p:cNvSpPr>
              <a:spLocks noChangeArrowheads="1"/>
            </p:cNvSpPr>
            <p:nvPr/>
          </p:nvSpPr>
          <p:spPr bwMode="auto">
            <a:xfrm rot="10800000">
              <a:off x="420" y="2504"/>
              <a:ext cx="133" cy="226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AutoShape 58"/>
            <p:cNvSpPr>
              <a:spLocks noChangeArrowheads="1"/>
            </p:cNvSpPr>
            <p:nvPr/>
          </p:nvSpPr>
          <p:spPr bwMode="auto">
            <a:xfrm rot="10800000">
              <a:off x="2047" y="246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5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6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97" name="矩形 96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2973858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2734072" y="2209527"/>
            <a:ext cx="248557" cy="24573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2973858" y="2209195"/>
            <a:ext cx="486033" cy="246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grpSp>
        <p:nvGrpSpPr>
          <p:cNvPr id="80" name="Group 38"/>
          <p:cNvGrpSpPr/>
          <p:nvPr/>
        </p:nvGrpSpPr>
        <p:grpSpPr bwMode="auto">
          <a:xfrm>
            <a:off x="2736195" y="2554801"/>
            <a:ext cx="723947" cy="245571"/>
            <a:chOff x="2346" y="2297"/>
            <a:chExt cx="615" cy="226"/>
          </a:xfrm>
          <a:solidFill>
            <a:srgbClr val="00B0F0"/>
          </a:solidFill>
        </p:grpSpPr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2346" y="2297"/>
              <a:ext cx="209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2548" y="2297"/>
              <a:ext cx="413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84" name="Rectangle 66"/>
          <p:cNvSpPr>
            <a:spLocks noChangeArrowheads="1"/>
          </p:cNvSpPr>
          <p:nvPr/>
        </p:nvSpPr>
        <p:spPr bwMode="auto">
          <a:xfrm>
            <a:off x="2511329" y="2554262"/>
            <a:ext cx="221311" cy="24531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grpSp>
        <p:nvGrpSpPr>
          <p:cNvPr id="90" name="Group 41"/>
          <p:cNvGrpSpPr/>
          <p:nvPr/>
        </p:nvGrpSpPr>
        <p:grpSpPr bwMode="auto">
          <a:xfrm>
            <a:off x="2511051" y="2932328"/>
            <a:ext cx="946569" cy="246063"/>
            <a:chOff x="2169" y="2660"/>
            <a:chExt cx="804" cy="226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169" y="2660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2357" y="2660"/>
              <a:ext cx="205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2562" y="2660"/>
              <a:ext cx="411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2293194" y="2932758"/>
            <a:ext cx="221264" cy="2456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10" name="Rectangle 74"/>
          <p:cNvSpPr>
            <a:spLocks noChangeArrowheads="1"/>
          </p:cNvSpPr>
          <p:nvPr/>
        </p:nvSpPr>
        <p:spPr bwMode="auto">
          <a:xfrm>
            <a:off x="2068815" y="3302812"/>
            <a:ext cx="220159" cy="24576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4" name="Rectangle 78"/>
          <p:cNvSpPr>
            <a:spLocks noChangeArrowheads="1"/>
          </p:cNvSpPr>
          <p:nvPr/>
        </p:nvSpPr>
        <p:spPr bwMode="auto">
          <a:xfrm>
            <a:off x="3456550" y="3303284"/>
            <a:ext cx="210491" cy="245309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748034" y="2564022"/>
            <a:ext cx="711857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2523986" y="2940648"/>
            <a:ext cx="935905" cy="23774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Group 50"/>
          <p:cNvGrpSpPr/>
          <p:nvPr/>
        </p:nvGrpSpPr>
        <p:grpSpPr bwMode="auto">
          <a:xfrm>
            <a:off x="1237477" y="2076244"/>
            <a:ext cx="2052947" cy="205414"/>
            <a:chOff x="436" y="1815"/>
            <a:chExt cx="1744" cy="228"/>
          </a:xfrm>
          <a:solidFill>
            <a:srgbClr val="CC00CC">
              <a:alpha val="50000"/>
            </a:srgbClr>
          </a:solidFill>
        </p:grpSpPr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flipV="1">
              <a:off x="43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AutoShape 52"/>
            <p:cNvSpPr>
              <a:spLocks noChangeArrowheads="1"/>
            </p:cNvSpPr>
            <p:nvPr/>
          </p:nvSpPr>
          <p:spPr bwMode="auto">
            <a:xfrm flipV="1">
              <a:off x="2056" y="1815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7" name="Group 53"/>
          <p:cNvGrpSpPr/>
          <p:nvPr/>
        </p:nvGrpSpPr>
        <p:grpSpPr bwMode="auto">
          <a:xfrm>
            <a:off x="1237477" y="2416934"/>
            <a:ext cx="2045886" cy="243496"/>
            <a:chOff x="434" y="2091"/>
            <a:chExt cx="1738" cy="274"/>
          </a:xfrm>
          <a:solidFill>
            <a:srgbClr val="CC00CC">
              <a:alpha val="50000"/>
            </a:srgbClr>
          </a:solidFill>
        </p:grpSpPr>
        <p:sp>
          <p:nvSpPr>
            <p:cNvPr id="88" name="AutoShape 54"/>
            <p:cNvSpPr>
              <a:spLocks noChangeArrowheads="1"/>
            </p:cNvSpPr>
            <p:nvPr/>
          </p:nvSpPr>
          <p:spPr bwMode="auto">
            <a:xfrm rot="10800000">
              <a:off x="434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 rot="10800000">
              <a:off x="2054" y="2091"/>
              <a:ext cx="118" cy="249"/>
            </a:xfrm>
            <a:prstGeom prst="upArrow">
              <a:avLst>
                <a:gd name="adj1" fmla="val 50000"/>
                <a:gd name="adj2" fmla="val 498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Group 56"/>
          <p:cNvGrpSpPr/>
          <p:nvPr/>
        </p:nvGrpSpPr>
        <p:grpSpPr bwMode="auto">
          <a:xfrm>
            <a:off x="1235121" y="2777819"/>
            <a:ext cx="2054125" cy="271275"/>
            <a:chOff x="434" y="2411"/>
            <a:chExt cx="1745" cy="274"/>
          </a:xfrm>
          <a:solidFill>
            <a:srgbClr val="CC00CC">
              <a:alpha val="50000"/>
            </a:srgbClr>
          </a:solidFill>
        </p:grpSpPr>
        <p:sp>
          <p:nvSpPr>
            <p:cNvPr id="95" name="AutoShape 57"/>
            <p:cNvSpPr>
              <a:spLocks noChangeArrowheads="1"/>
            </p:cNvSpPr>
            <p:nvPr/>
          </p:nvSpPr>
          <p:spPr bwMode="auto">
            <a:xfrm rot="10800000">
              <a:off x="434" y="2460"/>
              <a:ext cx="126" cy="225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AutoShape 58"/>
            <p:cNvSpPr>
              <a:spLocks noChangeArrowheads="1"/>
            </p:cNvSpPr>
            <p:nvPr/>
          </p:nvSpPr>
          <p:spPr bwMode="auto">
            <a:xfrm rot="10800000">
              <a:off x="2054" y="241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Group 56"/>
          <p:cNvGrpSpPr/>
          <p:nvPr/>
        </p:nvGrpSpPr>
        <p:grpSpPr bwMode="auto">
          <a:xfrm>
            <a:off x="1226181" y="3158334"/>
            <a:ext cx="2062367" cy="253754"/>
            <a:chOff x="420" y="2461"/>
            <a:chExt cx="1752" cy="269"/>
          </a:xfrm>
          <a:solidFill>
            <a:srgbClr val="CC00CC">
              <a:alpha val="50000"/>
            </a:srgbClr>
          </a:solidFill>
        </p:grpSpPr>
        <p:sp>
          <p:nvSpPr>
            <p:cNvPr id="107" name="AutoShape 57"/>
            <p:cNvSpPr>
              <a:spLocks noChangeArrowheads="1"/>
            </p:cNvSpPr>
            <p:nvPr/>
          </p:nvSpPr>
          <p:spPr bwMode="auto">
            <a:xfrm rot="10800000">
              <a:off x="420" y="2504"/>
              <a:ext cx="133" cy="226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AutoShape 58"/>
            <p:cNvSpPr>
              <a:spLocks noChangeArrowheads="1"/>
            </p:cNvSpPr>
            <p:nvPr/>
          </p:nvSpPr>
          <p:spPr bwMode="auto">
            <a:xfrm rot="10800000">
              <a:off x="2047" y="2461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grpSp>
        <p:nvGrpSpPr>
          <p:cNvPr id="118" name="Group 62"/>
          <p:cNvGrpSpPr/>
          <p:nvPr/>
        </p:nvGrpSpPr>
        <p:grpSpPr bwMode="auto">
          <a:xfrm>
            <a:off x="1226181" y="3527399"/>
            <a:ext cx="2064721" cy="278011"/>
            <a:chOff x="433" y="3219"/>
            <a:chExt cx="1754" cy="279"/>
          </a:xfrm>
          <a:solidFill>
            <a:srgbClr val="CC00CC"/>
          </a:solidFill>
        </p:grpSpPr>
        <p:sp>
          <p:nvSpPr>
            <p:cNvPr id="119" name="AutoShape 63"/>
            <p:cNvSpPr>
              <a:spLocks noChangeArrowheads="1"/>
            </p:cNvSpPr>
            <p:nvPr/>
          </p:nvSpPr>
          <p:spPr bwMode="auto">
            <a:xfrm rot="10800000">
              <a:off x="433" y="3259"/>
              <a:ext cx="141" cy="239"/>
            </a:xfrm>
            <a:prstGeom prst="upArrow">
              <a:avLst>
                <a:gd name="adj1" fmla="val 50000"/>
                <a:gd name="adj2" fmla="val 50403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AutoShape 64"/>
            <p:cNvSpPr>
              <a:spLocks noChangeArrowheads="1"/>
            </p:cNvSpPr>
            <p:nvPr/>
          </p:nvSpPr>
          <p:spPr bwMode="auto">
            <a:xfrm rot="10800000">
              <a:off x="2052" y="3219"/>
              <a:ext cx="135" cy="246"/>
            </a:xfrm>
            <a:prstGeom prst="upArrow">
              <a:avLst>
                <a:gd name="adj1" fmla="val 50000"/>
                <a:gd name="adj2" fmla="val 50403"/>
              </a:avLst>
            </a:prstGeom>
            <a:grpFill/>
            <a:ln w="1270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09" name="矩形 108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628900" y="133007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28900" y="193650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628900" y="2554037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25605" name="Line 16"/>
          <p:cNvSpPr>
            <a:spLocks noChangeShapeType="1"/>
          </p:cNvSpPr>
          <p:nvPr/>
        </p:nvSpPr>
        <p:spPr bwMode="auto">
          <a:xfrm>
            <a:off x="3636963" y="1258637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700337" y="1076075"/>
            <a:ext cx="56415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网络的网络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互联网基础结构发展的三个阶段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1.2.3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互联网的标准化工作</a:t>
            </a:r>
            <a:endParaRPr 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39730" y="1329759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25610" name="Rectangle 29"/>
          <p:cNvSpPr>
            <a:spLocks noChangeArrowheads="1"/>
          </p:cNvSpPr>
          <p:nvPr/>
        </p:nvSpPr>
        <p:spPr bwMode="auto">
          <a:xfrm>
            <a:off x="649288" y="1425325"/>
            <a:ext cx="16271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</a:p>
          <a:p>
            <a:pPr eaLnBrk="0" hangingPunct="0"/>
            <a:r>
              <a:rPr lang="zh-CN" altLang="fr-FR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9" name="组合 28"/>
          <p:cNvGrpSpPr/>
          <p:nvPr/>
        </p:nvGrpSpPr>
        <p:grpSpPr>
          <a:xfrm>
            <a:off x="2068815" y="3302812"/>
            <a:ext cx="1598226" cy="252136"/>
            <a:chOff x="2068815" y="3302812"/>
            <a:chExt cx="1598226" cy="252136"/>
          </a:xfrm>
        </p:grpSpPr>
        <p:grpSp>
          <p:nvGrpSpPr>
            <p:cNvPr id="101" name="Group 45"/>
            <p:cNvGrpSpPr/>
            <p:nvPr/>
          </p:nvGrpSpPr>
          <p:grpSpPr bwMode="auto">
            <a:xfrm>
              <a:off x="2292670" y="3304109"/>
              <a:ext cx="1164318" cy="244475"/>
              <a:chOff x="1984" y="3023"/>
              <a:chExt cx="989" cy="226"/>
            </a:xfrm>
          </p:grpSpPr>
          <p:sp>
            <p:nvSpPr>
              <p:cNvPr id="102" name="Rectangle 46"/>
              <p:cNvSpPr>
                <a:spLocks noChangeArrowheads="1"/>
              </p:cNvSpPr>
              <p:nvPr/>
            </p:nvSpPr>
            <p:spPr bwMode="auto">
              <a:xfrm>
                <a:off x="1984" y="3023"/>
                <a:ext cx="185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103" name="Rectangle 47"/>
              <p:cNvSpPr>
                <a:spLocks noChangeArrowheads="1"/>
              </p:cNvSpPr>
              <p:nvPr/>
            </p:nvSpPr>
            <p:spPr bwMode="auto">
              <a:xfrm>
                <a:off x="2169" y="3023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04" name="Rectangle 48"/>
              <p:cNvSpPr>
                <a:spLocks noChangeArrowheads="1"/>
              </p:cNvSpPr>
              <p:nvPr/>
            </p:nvSpPr>
            <p:spPr bwMode="auto">
              <a:xfrm>
                <a:off x="2357" y="3023"/>
                <a:ext cx="206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05" name="Rectangle 49"/>
              <p:cNvSpPr>
                <a:spLocks noChangeArrowheads="1"/>
              </p:cNvSpPr>
              <p:nvPr/>
            </p:nvSpPr>
            <p:spPr bwMode="auto">
              <a:xfrm>
                <a:off x="2563" y="3023"/>
                <a:ext cx="410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10" name="Rectangle 74"/>
            <p:cNvSpPr>
              <a:spLocks noChangeArrowheads="1"/>
            </p:cNvSpPr>
            <p:nvPr/>
          </p:nvSpPr>
          <p:spPr bwMode="auto">
            <a:xfrm>
              <a:off x="2068815" y="3302812"/>
              <a:ext cx="220159" cy="2457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4" name="Rectangle 78"/>
            <p:cNvSpPr>
              <a:spLocks noChangeArrowheads="1"/>
            </p:cNvSpPr>
            <p:nvPr/>
          </p:nvSpPr>
          <p:spPr bwMode="auto">
            <a:xfrm>
              <a:off x="3456550" y="3303284"/>
              <a:ext cx="210491" cy="24530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298501" y="3316625"/>
              <a:ext cx="1151000" cy="23832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10" name="Rectangle 74"/>
          <p:cNvSpPr>
            <a:spLocks noChangeArrowheads="1"/>
          </p:cNvSpPr>
          <p:nvPr/>
        </p:nvSpPr>
        <p:spPr bwMode="auto">
          <a:xfrm>
            <a:off x="2068815" y="3302812"/>
            <a:ext cx="220159" cy="24576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4" name="Rectangle 78"/>
          <p:cNvSpPr>
            <a:spLocks noChangeArrowheads="1"/>
          </p:cNvSpPr>
          <p:nvPr/>
        </p:nvSpPr>
        <p:spPr bwMode="auto">
          <a:xfrm>
            <a:off x="3456550" y="3303284"/>
            <a:ext cx="210491" cy="245309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93194" y="2932328"/>
            <a:ext cx="1166697" cy="246063"/>
            <a:chOff x="2293194" y="2932328"/>
            <a:chExt cx="1166697" cy="246063"/>
          </a:xfrm>
        </p:grpSpPr>
        <p:grpSp>
          <p:nvGrpSpPr>
            <p:cNvPr id="76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77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10" name="Rectangle 74"/>
          <p:cNvSpPr>
            <a:spLocks noChangeArrowheads="1"/>
          </p:cNvSpPr>
          <p:nvPr/>
        </p:nvSpPr>
        <p:spPr bwMode="auto">
          <a:xfrm>
            <a:off x="2068815" y="3302812"/>
            <a:ext cx="220159" cy="24576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4" name="Rectangle 78"/>
          <p:cNvSpPr>
            <a:spLocks noChangeArrowheads="1"/>
          </p:cNvSpPr>
          <p:nvPr/>
        </p:nvSpPr>
        <p:spPr bwMode="auto">
          <a:xfrm>
            <a:off x="3456550" y="3303284"/>
            <a:ext cx="210491" cy="245309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93194" y="2932328"/>
            <a:ext cx="1166697" cy="246063"/>
            <a:chOff x="2293194" y="2932328"/>
            <a:chExt cx="1166697" cy="246063"/>
          </a:xfrm>
        </p:grpSpPr>
        <p:grpSp>
          <p:nvGrpSpPr>
            <p:cNvPr id="76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77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84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10" name="Rectangle 74"/>
          <p:cNvSpPr>
            <a:spLocks noChangeArrowheads="1"/>
          </p:cNvSpPr>
          <p:nvPr/>
        </p:nvSpPr>
        <p:spPr bwMode="auto">
          <a:xfrm>
            <a:off x="2068815" y="3302812"/>
            <a:ext cx="220159" cy="24576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4" name="Rectangle 78"/>
          <p:cNvSpPr>
            <a:spLocks noChangeArrowheads="1"/>
          </p:cNvSpPr>
          <p:nvPr/>
        </p:nvSpPr>
        <p:spPr bwMode="auto">
          <a:xfrm>
            <a:off x="3456550" y="3303284"/>
            <a:ext cx="210491" cy="245309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93194" y="2932328"/>
            <a:ext cx="1166697" cy="246063"/>
            <a:chOff x="2293194" y="2932328"/>
            <a:chExt cx="1166697" cy="246063"/>
          </a:xfrm>
        </p:grpSpPr>
        <p:grpSp>
          <p:nvGrpSpPr>
            <p:cNvPr id="76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77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84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Group 73"/>
          <p:cNvGrpSpPr/>
          <p:nvPr/>
        </p:nvGrpSpPr>
        <p:grpSpPr bwMode="auto">
          <a:xfrm>
            <a:off x="5120649" y="2892852"/>
            <a:ext cx="621626" cy="655723"/>
            <a:chOff x="1110" y="2645"/>
            <a:chExt cx="528" cy="603"/>
          </a:xfrm>
        </p:grpSpPr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1432" y="3022"/>
              <a:ext cx="187" cy="226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1110" y="2645"/>
              <a:ext cx="52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新首部</a:t>
              </a:r>
            </a:p>
          </p:txBody>
        </p:sp>
        <p:sp>
          <p:nvSpPr>
            <p:cNvPr id="115" name="Line 76"/>
            <p:cNvSpPr>
              <a:spLocks noChangeShapeType="1"/>
            </p:cNvSpPr>
            <p:nvPr/>
          </p:nvSpPr>
          <p:spPr bwMode="auto">
            <a:xfrm>
              <a:off x="1416" y="2842"/>
              <a:ext cx="91" cy="19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77"/>
          <p:cNvGrpSpPr/>
          <p:nvPr/>
        </p:nvGrpSpPr>
        <p:grpSpPr bwMode="auto">
          <a:xfrm>
            <a:off x="6827490" y="2890811"/>
            <a:ext cx="607954" cy="657774"/>
            <a:chOff x="4149" y="2643"/>
            <a:chExt cx="517" cy="606"/>
          </a:xfrm>
        </p:grpSpPr>
        <p:sp>
          <p:nvSpPr>
            <p:cNvPr id="117" name="Rectangle 78"/>
            <p:cNvSpPr>
              <a:spLocks noChangeArrowheads="1"/>
            </p:cNvSpPr>
            <p:nvPr/>
          </p:nvSpPr>
          <p:spPr bwMode="auto">
            <a:xfrm>
              <a:off x="4191" y="3023"/>
              <a:ext cx="179" cy="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8" name="Line 79"/>
            <p:cNvSpPr>
              <a:spLocks noChangeShapeType="1"/>
            </p:cNvSpPr>
            <p:nvPr/>
          </p:nvSpPr>
          <p:spPr bwMode="auto">
            <a:xfrm flipH="1">
              <a:off x="4265" y="2834"/>
              <a:ext cx="93" cy="18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80"/>
            <p:cNvSpPr txBox="1">
              <a:spLocks noChangeArrowheads="1"/>
            </p:cNvSpPr>
            <p:nvPr/>
          </p:nvSpPr>
          <p:spPr bwMode="auto">
            <a:xfrm>
              <a:off x="4149" y="2643"/>
              <a:ext cx="51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新尾部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13004" y="3304109"/>
            <a:ext cx="1164318" cy="250839"/>
            <a:chOff x="5713004" y="3304109"/>
            <a:chExt cx="1164318" cy="250839"/>
          </a:xfrm>
        </p:grpSpPr>
        <p:grpSp>
          <p:nvGrpSpPr>
            <p:cNvPr id="93" name="Group 45"/>
            <p:cNvGrpSpPr/>
            <p:nvPr/>
          </p:nvGrpSpPr>
          <p:grpSpPr bwMode="auto">
            <a:xfrm>
              <a:off x="5713004" y="3304109"/>
              <a:ext cx="1164318" cy="244475"/>
              <a:chOff x="1984" y="3023"/>
              <a:chExt cx="989" cy="226"/>
            </a:xfrm>
          </p:grpSpPr>
          <p:sp>
            <p:nvSpPr>
              <p:cNvPr id="94" name="Rectangle 46"/>
              <p:cNvSpPr>
                <a:spLocks noChangeArrowheads="1"/>
              </p:cNvSpPr>
              <p:nvPr/>
            </p:nvSpPr>
            <p:spPr bwMode="auto">
              <a:xfrm>
                <a:off x="1984" y="3023"/>
                <a:ext cx="185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96" name="Rectangle 47"/>
              <p:cNvSpPr>
                <a:spLocks noChangeArrowheads="1"/>
              </p:cNvSpPr>
              <p:nvPr/>
            </p:nvSpPr>
            <p:spPr bwMode="auto">
              <a:xfrm>
                <a:off x="2169" y="3023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2357" y="3023"/>
                <a:ext cx="206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06" name="Rectangle 49"/>
              <p:cNvSpPr>
                <a:spLocks noChangeArrowheads="1"/>
              </p:cNvSpPr>
              <p:nvPr/>
            </p:nvSpPr>
            <p:spPr bwMode="auto">
              <a:xfrm>
                <a:off x="2563" y="3023"/>
                <a:ext cx="410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717220" y="3316625"/>
              <a:ext cx="1151000" cy="23832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1" name="Group 45"/>
          <p:cNvGrpSpPr/>
          <p:nvPr/>
        </p:nvGrpSpPr>
        <p:grpSpPr bwMode="auto">
          <a:xfrm>
            <a:off x="2292670" y="3304109"/>
            <a:ext cx="1164318" cy="244475"/>
            <a:chOff x="1984" y="3023"/>
            <a:chExt cx="989" cy="226"/>
          </a:xfrm>
        </p:grpSpPr>
        <p:sp>
          <p:nvSpPr>
            <p:cNvPr id="102" name="Rectangle 46"/>
            <p:cNvSpPr>
              <a:spLocks noChangeArrowheads="1"/>
            </p:cNvSpPr>
            <p:nvPr/>
          </p:nvSpPr>
          <p:spPr bwMode="auto">
            <a:xfrm>
              <a:off x="1984" y="3023"/>
              <a:ext cx="185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2169" y="3023"/>
              <a:ext cx="18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2357" y="3023"/>
              <a:ext cx="206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2563" y="3023"/>
              <a:ext cx="41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10" name="Rectangle 74"/>
          <p:cNvSpPr>
            <a:spLocks noChangeArrowheads="1"/>
          </p:cNvSpPr>
          <p:nvPr/>
        </p:nvSpPr>
        <p:spPr bwMode="auto">
          <a:xfrm>
            <a:off x="2068815" y="3302812"/>
            <a:ext cx="220159" cy="24576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14" name="Rectangle 78"/>
          <p:cNvSpPr>
            <a:spLocks noChangeArrowheads="1"/>
          </p:cNvSpPr>
          <p:nvPr/>
        </p:nvSpPr>
        <p:spPr bwMode="auto">
          <a:xfrm>
            <a:off x="3456550" y="3303284"/>
            <a:ext cx="210491" cy="245309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41" name="矩形 140"/>
          <p:cNvSpPr/>
          <p:nvPr/>
        </p:nvSpPr>
        <p:spPr>
          <a:xfrm>
            <a:off x="2298501" y="3316625"/>
            <a:ext cx="1151000" cy="238323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68816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10100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110100</a:t>
            </a: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2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293194" y="2932328"/>
            <a:ext cx="1166697" cy="246063"/>
            <a:chOff x="2293194" y="2932328"/>
            <a:chExt cx="1166697" cy="246063"/>
          </a:xfrm>
        </p:grpSpPr>
        <p:grpSp>
          <p:nvGrpSpPr>
            <p:cNvPr id="76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77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78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84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8" name="Group 73"/>
          <p:cNvGrpSpPr/>
          <p:nvPr/>
        </p:nvGrpSpPr>
        <p:grpSpPr bwMode="auto">
          <a:xfrm>
            <a:off x="5120649" y="2892852"/>
            <a:ext cx="621626" cy="655723"/>
            <a:chOff x="1110" y="2645"/>
            <a:chExt cx="528" cy="603"/>
          </a:xfrm>
        </p:grpSpPr>
        <p:sp>
          <p:nvSpPr>
            <p:cNvPr id="112" name="Rectangle 74"/>
            <p:cNvSpPr>
              <a:spLocks noChangeArrowheads="1"/>
            </p:cNvSpPr>
            <p:nvPr/>
          </p:nvSpPr>
          <p:spPr bwMode="auto">
            <a:xfrm>
              <a:off x="1432" y="3022"/>
              <a:ext cx="187" cy="226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1110" y="2645"/>
              <a:ext cx="528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新首部</a:t>
              </a:r>
            </a:p>
          </p:txBody>
        </p:sp>
        <p:sp>
          <p:nvSpPr>
            <p:cNvPr id="115" name="Line 76"/>
            <p:cNvSpPr>
              <a:spLocks noChangeShapeType="1"/>
            </p:cNvSpPr>
            <p:nvPr/>
          </p:nvSpPr>
          <p:spPr bwMode="auto">
            <a:xfrm>
              <a:off x="1416" y="2842"/>
              <a:ext cx="91" cy="195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6" name="Group 77"/>
          <p:cNvGrpSpPr/>
          <p:nvPr/>
        </p:nvGrpSpPr>
        <p:grpSpPr bwMode="auto">
          <a:xfrm>
            <a:off x="6827490" y="2890811"/>
            <a:ext cx="607954" cy="657774"/>
            <a:chOff x="4149" y="2643"/>
            <a:chExt cx="517" cy="606"/>
          </a:xfrm>
        </p:grpSpPr>
        <p:sp>
          <p:nvSpPr>
            <p:cNvPr id="117" name="Rectangle 78"/>
            <p:cNvSpPr>
              <a:spLocks noChangeArrowheads="1"/>
            </p:cNvSpPr>
            <p:nvPr/>
          </p:nvSpPr>
          <p:spPr bwMode="auto">
            <a:xfrm>
              <a:off x="4191" y="3023"/>
              <a:ext cx="179" cy="22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18" name="Line 79"/>
            <p:cNvSpPr>
              <a:spLocks noChangeShapeType="1"/>
            </p:cNvSpPr>
            <p:nvPr/>
          </p:nvSpPr>
          <p:spPr bwMode="auto">
            <a:xfrm flipH="1">
              <a:off x="4265" y="2834"/>
              <a:ext cx="93" cy="188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80"/>
            <p:cNvSpPr txBox="1">
              <a:spLocks noChangeArrowheads="1"/>
            </p:cNvSpPr>
            <p:nvPr/>
          </p:nvSpPr>
          <p:spPr bwMode="auto">
            <a:xfrm>
              <a:off x="4149" y="2643"/>
              <a:ext cx="517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kumimoji="1" lang="zh-CN" altLang="en-US" sz="11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新尾部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13004" y="3304109"/>
            <a:ext cx="1164318" cy="250839"/>
            <a:chOff x="5713004" y="3304109"/>
            <a:chExt cx="1164318" cy="250839"/>
          </a:xfrm>
        </p:grpSpPr>
        <p:grpSp>
          <p:nvGrpSpPr>
            <p:cNvPr id="93" name="Group 45"/>
            <p:cNvGrpSpPr/>
            <p:nvPr/>
          </p:nvGrpSpPr>
          <p:grpSpPr bwMode="auto">
            <a:xfrm>
              <a:off x="5713004" y="3304109"/>
              <a:ext cx="1164318" cy="244475"/>
              <a:chOff x="1984" y="3023"/>
              <a:chExt cx="989" cy="226"/>
            </a:xfrm>
          </p:grpSpPr>
          <p:sp>
            <p:nvSpPr>
              <p:cNvPr id="94" name="Rectangle 46"/>
              <p:cNvSpPr>
                <a:spLocks noChangeArrowheads="1"/>
              </p:cNvSpPr>
              <p:nvPr/>
            </p:nvSpPr>
            <p:spPr bwMode="auto">
              <a:xfrm>
                <a:off x="1984" y="3023"/>
                <a:ext cx="185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96" name="Rectangle 47"/>
              <p:cNvSpPr>
                <a:spLocks noChangeArrowheads="1"/>
              </p:cNvSpPr>
              <p:nvPr/>
            </p:nvSpPr>
            <p:spPr bwMode="auto">
              <a:xfrm>
                <a:off x="2169" y="3023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98" name="Rectangle 48"/>
              <p:cNvSpPr>
                <a:spLocks noChangeArrowheads="1"/>
              </p:cNvSpPr>
              <p:nvPr/>
            </p:nvSpPr>
            <p:spPr bwMode="auto">
              <a:xfrm>
                <a:off x="2357" y="3023"/>
                <a:ext cx="206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06" name="Rectangle 49"/>
              <p:cNvSpPr>
                <a:spLocks noChangeArrowheads="1"/>
              </p:cNvSpPr>
              <p:nvPr/>
            </p:nvSpPr>
            <p:spPr bwMode="auto">
              <a:xfrm>
                <a:off x="2563" y="3023"/>
                <a:ext cx="410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1" name="矩形 120"/>
            <p:cNvSpPr/>
            <p:nvPr/>
          </p:nvSpPr>
          <p:spPr>
            <a:xfrm>
              <a:off x="5717220" y="3316625"/>
              <a:ext cx="1151000" cy="23832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1.2.1  </a:t>
            </a:r>
            <a:r>
              <a:rPr lang="zh-CN" altLang="en-US" dirty="0"/>
              <a:t>网络的网络（基本概念）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466344" y="1045654"/>
            <a:ext cx="399244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33CC"/>
                </a:solidFill>
              </a:rPr>
              <a:t>计算机网络：</a:t>
            </a:r>
            <a:endParaRPr lang="en-US" altLang="zh-CN" dirty="0">
              <a:solidFill>
                <a:srgbClr val="0033CC"/>
              </a:solidFill>
            </a:endParaRPr>
          </a:p>
          <a:p>
            <a:pPr lvl="1"/>
            <a:r>
              <a:rPr lang="zh-CN" altLang="en-US" dirty="0"/>
              <a:t>由若干</a:t>
            </a:r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en-US" altLang="zh-CN" dirty="0"/>
              <a:t>(node)</a:t>
            </a:r>
            <a:r>
              <a:rPr lang="zh-CN" altLang="en-US" dirty="0"/>
              <a:t>和连接这些节点的</a:t>
            </a:r>
            <a:r>
              <a:rPr lang="zh-CN" altLang="en-US" dirty="0">
                <a:solidFill>
                  <a:srgbClr val="C00000"/>
                </a:solidFill>
              </a:rPr>
              <a:t>链路</a:t>
            </a:r>
            <a:r>
              <a:rPr lang="en-US" altLang="zh-CN" dirty="0"/>
              <a:t>(link)</a:t>
            </a:r>
            <a:r>
              <a:rPr lang="zh-CN" altLang="en-US" dirty="0"/>
              <a:t>组成。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节点</a:t>
            </a:r>
            <a:r>
              <a:rPr lang="zh-CN" altLang="en-US" dirty="0"/>
              <a:t>可以是计算机、集线器、交换机或路由器等。</a:t>
            </a:r>
          </a:p>
          <a:p>
            <a:pPr lvl="1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*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结点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*</a:t>
            </a:r>
          </a:p>
        </p:txBody>
      </p:sp>
      <p:sp>
        <p:nvSpPr>
          <p:cNvPr id="7" name="Text Box 1185"/>
          <p:cNvSpPr txBox="1">
            <a:spLocks noChangeArrowheads="1"/>
          </p:cNvSpPr>
          <p:nvPr/>
        </p:nvSpPr>
        <p:spPr bwMode="auto">
          <a:xfrm>
            <a:off x="5497318" y="3771091"/>
            <a:ext cx="20329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1-1 (a) 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简单的网络</a:t>
            </a:r>
          </a:p>
        </p:txBody>
      </p:sp>
      <p:grpSp>
        <p:nvGrpSpPr>
          <p:cNvPr id="8" name="Group 1282"/>
          <p:cNvGrpSpPr/>
          <p:nvPr/>
        </p:nvGrpSpPr>
        <p:grpSpPr bwMode="auto">
          <a:xfrm>
            <a:off x="4810169" y="1237641"/>
            <a:ext cx="3360987" cy="2299844"/>
            <a:chOff x="1680" y="240"/>
            <a:chExt cx="2529" cy="1270"/>
          </a:xfrm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9" name="Oval 1283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284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1285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Oval 1286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1287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288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1289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Oval 1290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1291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73288" y="1482278"/>
            <a:ext cx="2573344" cy="1809582"/>
            <a:chOff x="1137102" y="1439863"/>
            <a:chExt cx="2573344" cy="1809582"/>
          </a:xfrm>
        </p:grpSpPr>
        <p:sp>
          <p:nvSpPr>
            <p:cNvPr id="21" name="Line 1503"/>
            <p:cNvSpPr>
              <a:spLocks noChangeShapeType="1"/>
            </p:cNvSpPr>
            <p:nvPr/>
          </p:nvSpPr>
          <p:spPr bwMode="auto">
            <a:xfrm flipH="1" flipV="1">
              <a:off x="2711904" y="1747835"/>
              <a:ext cx="828675" cy="1149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209"/>
            <p:cNvSpPr>
              <a:spLocks noChangeShapeType="1"/>
            </p:cNvSpPr>
            <p:nvPr/>
          </p:nvSpPr>
          <p:spPr bwMode="auto">
            <a:xfrm flipV="1">
              <a:off x="1399042" y="1747835"/>
              <a:ext cx="1066800" cy="7969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204"/>
            <p:cNvSpPr>
              <a:spLocks noChangeShapeType="1"/>
            </p:cNvSpPr>
            <p:nvPr/>
          </p:nvSpPr>
          <p:spPr bwMode="auto">
            <a:xfrm flipV="1">
              <a:off x="2302329" y="1747835"/>
              <a:ext cx="246063" cy="13271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4" name="Group 204"/>
            <p:cNvGrpSpPr/>
            <p:nvPr/>
          </p:nvGrpSpPr>
          <p:grpSpPr bwMode="auto">
            <a:xfrm>
              <a:off x="2173744" y="1439863"/>
              <a:ext cx="800099" cy="695325"/>
              <a:chOff x="1148" y="1715"/>
              <a:chExt cx="504" cy="438"/>
            </a:xfrm>
          </p:grpSpPr>
          <p:sp>
            <p:nvSpPr>
              <p:cNvPr id="34" name="Oval 1529"/>
              <p:cNvSpPr>
                <a:spLocks noChangeArrowheads="1"/>
              </p:cNvSpPr>
              <p:nvPr/>
            </p:nvSpPr>
            <p:spPr bwMode="auto">
              <a:xfrm>
                <a:off x="1148" y="1715"/>
                <a:ext cx="504" cy="4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35" name="Picture 146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40517">
                <a:off x="1206" y="1813"/>
                <a:ext cx="401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194"/>
            <p:cNvGrpSpPr/>
            <p:nvPr/>
          </p:nvGrpSpPr>
          <p:grpSpPr bwMode="auto">
            <a:xfrm>
              <a:off x="2000702" y="2620229"/>
              <a:ext cx="646113" cy="629216"/>
              <a:chOff x="975" y="2584"/>
              <a:chExt cx="407" cy="438"/>
            </a:xfrm>
          </p:grpSpPr>
          <p:sp>
            <p:nvSpPr>
              <p:cNvPr id="32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33" name="Picture 193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195"/>
            <p:cNvGrpSpPr/>
            <p:nvPr/>
          </p:nvGrpSpPr>
          <p:grpSpPr bwMode="auto">
            <a:xfrm>
              <a:off x="1137102" y="2091591"/>
              <a:ext cx="646113" cy="629216"/>
              <a:chOff x="975" y="2584"/>
              <a:chExt cx="407" cy="438"/>
            </a:xfrm>
          </p:grpSpPr>
          <p:sp>
            <p:nvSpPr>
              <p:cNvPr id="30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31" name="Picture 197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198"/>
            <p:cNvGrpSpPr/>
            <p:nvPr/>
          </p:nvGrpSpPr>
          <p:grpSpPr bwMode="auto">
            <a:xfrm>
              <a:off x="3064333" y="2404329"/>
              <a:ext cx="646113" cy="629216"/>
              <a:chOff x="975" y="2584"/>
              <a:chExt cx="407" cy="438"/>
            </a:xfrm>
          </p:grpSpPr>
          <p:sp>
            <p:nvSpPr>
              <p:cNvPr id="28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29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6" name="Text Box 1185"/>
          <p:cNvSpPr txBox="1">
            <a:spLocks noChangeArrowheads="1"/>
          </p:cNvSpPr>
          <p:nvPr/>
        </p:nvSpPr>
        <p:spPr bwMode="auto">
          <a:xfrm>
            <a:off x="7068791" y="158839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fontAlgn="base">
              <a:spcBef>
                <a:spcPct val="0"/>
              </a:spcBef>
              <a:spcAft>
                <a:spcPct val="0"/>
              </a:spcAft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节点</a:t>
            </a:r>
          </a:p>
        </p:txBody>
      </p:sp>
      <p:sp>
        <p:nvSpPr>
          <p:cNvPr id="37" name="Text Box 1524"/>
          <p:cNvSpPr txBox="1">
            <a:spLocks noChangeArrowheads="1"/>
          </p:cNvSpPr>
          <p:nvPr/>
        </p:nvSpPr>
        <p:spPr bwMode="auto">
          <a:xfrm>
            <a:off x="7144372" y="202588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链路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4046005" y="3283357"/>
            <a:ext cx="1223325" cy="762765"/>
            <a:chOff x="4148066" y="3740075"/>
            <a:chExt cx="1223325" cy="762765"/>
          </a:xfrm>
        </p:grpSpPr>
        <p:sp>
          <p:nvSpPr>
            <p:cNvPr id="84" name="Text Box 1482"/>
            <p:cNvSpPr txBox="1">
              <a:spLocks noChangeArrowheads="1"/>
            </p:cNvSpPr>
            <p:nvPr/>
          </p:nvSpPr>
          <p:spPr bwMode="auto">
            <a:xfrm>
              <a:off x="4148066" y="3740075"/>
              <a:ext cx="342807" cy="155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图例</a:t>
              </a:r>
            </a:p>
          </p:txBody>
        </p:sp>
        <p:sp>
          <p:nvSpPr>
            <p:cNvPr id="85" name="Text Box 1484"/>
            <p:cNvSpPr txBox="1">
              <a:spLocks noChangeArrowheads="1"/>
            </p:cNvSpPr>
            <p:nvPr/>
          </p:nvSpPr>
          <p:spPr bwMode="auto">
            <a:xfrm>
              <a:off x="4874988" y="3795652"/>
              <a:ext cx="438032" cy="155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计算机</a:t>
              </a:r>
            </a:p>
          </p:txBody>
        </p:sp>
        <p:pic>
          <p:nvPicPr>
            <p:cNvPr id="86" name="Picture 148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40517">
              <a:off x="4588148" y="4035207"/>
              <a:ext cx="298627" cy="189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 Box 1486"/>
            <p:cNvSpPr txBox="1">
              <a:spLocks noChangeArrowheads="1"/>
            </p:cNvSpPr>
            <p:nvPr/>
          </p:nvSpPr>
          <p:spPr bwMode="auto">
            <a:xfrm>
              <a:off x="4874988" y="4030016"/>
              <a:ext cx="438032" cy="155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集线器</a:t>
              </a:r>
            </a:p>
          </p:txBody>
        </p:sp>
        <p:pic>
          <p:nvPicPr>
            <p:cNvPr id="90" name="Picture 239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1724" y="3786032"/>
              <a:ext cx="263264" cy="21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Rectangle 254"/>
            <p:cNvSpPr>
              <a:spLocks noChangeArrowheads="1"/>
            </p:cNvSpPr>
            <p:nvPr/>
          </p:nvSpPr>
          <p:spPr bwMode="auto">
            <a:xfrm>
              <a:off x="4159854" y="3746215"/>
              <a:ext cx="1211537" cy="756625"/>
            </a:xfrm>
            <a:prstGeom prst="rect">
              <a:avLst/>
            </a:prstGeom>
            <a:noFill/>
            <a:ln w="28575">
              <a:solidFill>
                <a:srgbClr val="368AD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92" name="Group 1356"/>
            <p:cNvGrpSpPr/>
            <p:nvPr/>
          </p:nvGrpSpPr>
          <p:grpSpPr bwMode="auto">
            <a:xfrm rot="20527939">
              <a:off x="4611289" y="4296111"/>
              <a:ext cx="270310" cy="142136"/>
              <a:chOff x="2949" y="196"/>
              <a:chExt cx="941" cy="598"/>
            </a:xfrm>
            <a:solidFill>
              <a:schemeClr val="bg1"/>
            </a:solidFill>
          </p:grpSpPr>
          <p:sp>
            <p:nvSpPr>
              <p:cNvPr id="94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eaVert"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reeform 1366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3" name="Freeform 1367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104" name="Freeform 1365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93" name="Text Box 1488"/>
            <p:cNvSpPr txBox="1">
              <a:spLocks noChangeArrowheads="1"/>
            </p:cNvSpPr>
            <p:nvPr/>
          </p:nvSpPr>
          <p:spPr bwMode="auto">
            <a:xfrm>
              <a:off x="4874988" y="4279218"/>
              <a:ext cx="342807" cy="155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621960" y="3121290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91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621960" y="3121290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91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9658" y="2554262"/>
            <a:ext cx="948813" cy="246110"/>
            <a:chOff x="5919658" y="2554262"/>
            <a:chExt cx="948813" cy="246110"/>
          </a:xfrm>
        </p:grpSpPr>
        <p:grpSp>
          <p:nvGrpSpPr>
            <p:cNvPr id="116" name="Group 38"/>
            <p:cNvGrpSpPr/>
            <p:nvPr/>
          </p:nvGrpSpPr>
          <p:grpSpPr bwMode="auto">
            <a:xfrm>
              <a:off x="6144524" y="2554801"/>
              <a:ext cx="723947" cy="245571"/>
              <a:chOff x="2346" y="2297"/>
              <a:chExt cx="615" cy="226"/>
            </a:xfrm>
            <a:solidFill>
              <a:srgbClr val="00B0F0"/>
            </a:solidFill>
          </p:grpSpPr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2346" y="2297"/>
                <a:ext cx="209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2548" y="2297"/>
                <a:ext cx="413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5919658" y="2554262"/>
              <a:ext cx="221311" cy="24531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156363" y="2564022"/>
              <a:ext cx="711857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上箭头 121"/>
          <p:cNvSpPr/>
          <p:nvPr/>
        </p:nvSpPr>
        <p:spPr>
          <a:xfrm>
            <a:off x="7629697" y="2713069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621960" y="3121290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91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9658" y="2554262"/>
            <a:ext cx="948813" cy="246110"/>
            <a:chOff x="5919658" y="2554262"/>
            <a:chExt cx="948813" cy="246110"/>
          </a:xfrm>
        </p:grpSpPr>
        <p:grpSp>
          <p:nvGrpSpPr>
            <p:cNvPr id="116" name="Group 38"/>
            <p:cNvGrpSpPr/>
            <p:nvPr/>
          </p:nvGrpSpPr>
          <p:grpSpPr bwMode="auto">
            <a:xfrm>
              <a:off x="6144524" y="2554801"/>
              <a:ext cx="723947" cy="245571"/>
              <a:chOff x="2346" y="2297"/>
              <a:chExt cx="615" cy="226"/>
            </a:xfrm>
            <a:solidFill>
              <a:srgbClr val="00B0F0"/>
            </a:solidFill>
          </p:grpSpPr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2346" y="2297"/>
                <a:ext cx="209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2548" y="2297"/>
                <a:ext cx="413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5919658" y="2554262"/>
              <a:ext cx="221311" cy="24531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156363" y="2564022"/>
              <a:ext cx="711857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上箭头 121"/>
          <p:cNvSpPr/>
          <p:nvPr/>
        </p:nvSpPr>
        <p:spPr>
          <a:xfrm>
            <a:off x="7629697" y="271306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上箭头 122"/>
          <p:cNvSpPr/>
          <p:nvPr/>
        </p:nvSpPr>
        <p:spPr>
          <a:xfrm>
            <a:off x="7629697" y="2348444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142401" y="2209195"/>
            <a:ext cx="725819" cy="246069"/>
            <a:chOff x="6142401" y="2209195"/>
            <a:chExt cx="725819" cy="246069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142401" y="2209195"/>
              <a:ext cx="725819" cy="246069"/>
              <a:chOff x="6142401" y="2209195"/>
              <a:chExt cx="725819" cy="246069"/>
            </a:xfrm>
          </p:grpSpPr>
          <p:sp>
            <p:nvSpPr>
              <p:cNvPr id="114" name="Rectangle 34"/>
              <p:cNvSpPr>
                <a:spLocks noChangeArrowheads="1"/>
              </p:cNvSpPr>
              <p:nvPr/>
            </p:nvSpPr>
            <p:spPr bwMode="auto">
              <a:xfrm>
                <a:off x="6142401" y="2209527"/>
                <a:ext cx="248557" cy="245737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>
                <a:off x="6382187" y="2209195"/>
                <a:ext cx="486033" cy="2460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9" name="矩形 128"/>
            <p:cNvSpPr/>
            <p:nvPr/>
          </p:nvSpPr>
          <p:spPr>
            <a:xfrm>
              <a:off x="6396220" y="2220080"/>
              <a:ext cx="464524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>
              <a:alpha val="50000"/>
            </a:srgbClr>
          </a:solidFill>
          <a:ln w="12700">
            <a:noFill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>
              <a:alpha val="50000"/>
            </a:srgbClr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621960" y="3121290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91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9658" y="2554262"/>
            <a:ext cx="948813" cy="246110"/>
            <a:chOff x="5919658" y="2554262"/>
            <a:chExt cx="948813" cy="246110"/>
          </a:xfrm>
        </p:grpSpPr>
        <p:grpSp>
          <p:nvGrpSpPr>
            <p:cNvPr id="116" name="Group 38"/>
            <p:cNvGrpSpPr/>
            <p:nvPr/>
          </p:nvGrpSpPr>
          <p:grpSpPr bwMode="auto">
            <a:xfrm>
              <a:off x="6144524" y="2554801"/>
              <a:ext cx="723947" cy="245571"/>
              <a:chOff x="2346" y="2297"/>
              <a:chExt cx="615" cy="226"/>
            </a:xfrm>
            <a:solidFill>
              <a:srgbClr val="00B0F0"/>
            </a:solidFill>
          </p:grpSpPr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2346" y="2297"/>
                <a:ext cx="209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2548" y="2297"/>
                <a:ext cx="413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5919658" y="2554262"/>
              <a:ext cx="221311" cy="24531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156363" y="2564022"/>
              <a:ext cx="711857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上箭头 121"/>
          <p:cNvSpPr/>
          <p:nvPr/>
        </p:nvSpPr>
        <p:spPr>
          <a:xfrm>
            <a:off x="7629697" y="2713069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上箭头 122"/>
          <p:cNvSpPr/>
          <p:nvPr/>
        </p:nvSpPr>
        <p:spPr>
          <a:xfrm>
            <a:off x="7629697" y="2348444"/>
            <a:ext cx="178622" cy="245129"/>
          </a:xfrm>
          <a:prstGeom prst="upArrow">
            <a:avLst/>
          </a:prstGeom>
          <a:solidFill>
            <a:srgbClr val="CC00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37"/>
          <p:cNvSpPr>
            <a:spLocks noChangeArrowheads="1"/>
          </p:cNvSpPr>
          <p:nvPr/>
        </p:nvSpPr>
        <p:spPr bwMode="auto">
          <a:xfrm>
            <a:off x="6382187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130" name="上箭头 129"/>
          <p:cNvSpPr/>
          <p:nvPr/>
        </p:nvSpPr>
        <p:spPr>
          <a:xfrm>
            <a:off x="7629697" y="2025255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6142401" y="2209195"/>
            <a:ext cx="725819" cy="246069"/>
            <a:chOff x="6142401" y="2209195"/>
            <a:chExt cx="725819" cy="246069"/>
          </a:xfrm>
        </p:grpSpPr>
        <p:grpSp>
          <p:nvGrpSpPr>
            <p:cNvPr id="132" name="组合 131"/>
            <p:cNvGrpSpPr/>
            <p:nvPr/>
          </p:nvGrpSpPr>
          <p:grpSpPr>
            <a:xfrm>
              <a:off x="6142401" y="2209195"/>
              <a:ext cx="725819" cy="246069"/>
              <a:chOff x="6142401" y="2209195"/>
              <a:chExt cx="725819" cy="246069"/>
            </a:xfrm>
          </p:grpSpPr>
          <p:sp>
            <p:nvSpPr>
              <p:cNvPr id="134" name="Rectangle 34"/>
              <p:cNvSpPr>
                <a:spLocks noChangeArrowheads="1"/>
              </p:cNvSpPr>
              <p:nvPr/>
            </p:nvSpPr>
            <p:spPr bwMode="auto">
              <a:xfrm>
                <a:off x="6142401" y="2209527"/>
                <a:ext cx="248557" cy="245737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35" name="Rectangle 37"/>
              <p:cNvSpPr>
                <a:spLocks noChangeArrowheads="1"/>
              </p:cNvSpPr>
              <p:nvPr/>
            </p:nvSpPr>
            <p:spPr bwMode="auto">
              <a:xfrm>
                <a:off x="6382187" y="2209195"/>
                <a:ext cx="486033" cy="2460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33" name="矩形 132"/>
            <p:cNvSpPr/>
            <p:nvPr/>
          </p:nvSpPr>
          <p:spPr>
            <a:xfrm>
              <a:off x="6396220" y="2220080"/>
              <a:ext cx="464524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96168" y="1075100"/>
            <a:ext cx="8053712" cy="3314950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10689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1100643" y="1772068"/>
            <a:ext cx="654050" cy="2268537"/>
            <a:chOff x="1100643" y="1772068"/>
            <a:chExt cx="654050" cy="2268537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1149855" y="2089568"/>
              <a:ext cx="590550" cy="1951037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1155" y="2142749"/>
              <a:ext cx="2984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91155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91155" y="28912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39115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391155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1149855" y="2481680"/>
              <a:ext cx="598488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156205" y="2856330"/>
              <a:ext cx="598488" cy="39688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140330" y="3233714"/>
              <a:ext cx="614363" cy="39688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1140330" y="3594518"/>
              <a:ext cx="608013" cy="39687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32"/>
            <p:cNvSpPr>
              <a:spLocks noChangeArrowheads="1"/>
            </p:cNvSpPr>
            <p:nvPr/>
          </p:nvSpPr>
          <p:spPr bwMode="auto">
            <a:xfrm>
              <a:off x="1153030" y="1772068"/>
              <a:ext cx="484188" cy="363537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1100643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  <a:endParaRPr kumimoji="1" lang="en-US" altLang="zh-CN" sz="1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369758" y="1075100"/>
            <a:ext cx="6335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4160212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AutoShape 4"/>
          <p:cNvSpPr>
            <a:spLocks noChangeArrowheads="1"/>
          </p:cNvSpPr>
          <p:nvPr/>
        </p:nvSpPr>
        <p:spPr bwMode="auto">
          <a:xfrm rot="16200000">
            <a:off x="6225469" y="2355216"/>
            <a:ext cx="271463" cy="3610484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943356" y="2800707"/>
            <a:ext cx="1109908" cy="1239898"/>
            <a:chOff x="3943356" y="2800707"/>
            <a:chExt cx="1109908" cy="1239898"/>
          </a:xfrm>
        </p:grpSpPr>
        <p:sp>
          <p:nvSpPr>
            <p:cNvPr id="40" name="AutoShape 5"/>
            <p:cNvSpPr>
              <a:spLocks noChangeArrowheads="1"/>
            </p:cNvSpPr>
            <p:nvPr/>
          </p:nvSpPr>
          <p:spPr bwMode="auto">
            <a:xfrm>
              <a:off x="3952880" y="2800707"/>
              <a:ext cx="1100384" cy="1239898"/>
            </a:xfrm>
            <a:prstGeom prst="cube">
              <a:avLst>
                <a:gd name="adj" fmla="val 11493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315554" y="2850559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178353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17835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8" name="Freeform 13"/>
            <p:cNvSpPr/>
            <p:nvPr/>
          </p:nvSpPr>
          <p:spPr bwMode="auto">
            <a:xfrm>
              <a:off x="3943356" y="3141566"/>
              <a:ext cx="1109908" cy="128585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14"/>
            <p:cNvSpPr/>
            <p:nvPr/>
          </p:nvSpPr>
          <p:spPr bwMode="auto">
            <a:xfrm>
              <a:off x="3954400" y="3503469"/>
              <a:ext cx="1098864" cy="127561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4474421" y="3270733"/>
              <a:ext cx="0" cy="7698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443470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4443470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328483" y="1745080"/>
            <a:ext cx="649287" cy="2295525"/>
            <a:chOff x="7328483" y="1745080"/>
            <a:chExt cx="649287" cy="2295525"/>
          </a:xfrm>
        </p:grpSpPr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7372933" y="2068930"/>
              <a:ext cx="590550" cy="1971675"/>
            </a:xfrm>
            <a:prstGeom prst="cube">
              <a:avLst>
                <a:gd name="adj" fmla="val 10764"/>
              </a:avLst>
            </a:prstGeom>
            <a:solidFill>
              <a:srgbClr val="0098F6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7328483" y="2141955"/>
              <a:ext cx="29845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328483" y="2537242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34833" y="28976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345945" y="325955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7328483" y="3646905"/>
              <a:ext cx="298450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372933" y="2459455"/>
              <a:ext cx="598487" cy="39688"/>
            </a:xfrm>
            <a:custGeom>
              <a:avLst/>
              <a:gdLst>
                <a:gd name="T0" fmla="*/ 0 w 534"/>
                <a:gd name="T1" fmla="*/ 40307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42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369758" y="2832518"/>
              <a:ext cx="598487" cy="41275"/>
            </a:xfrm>
            <a:custGeom>
              <a:avLst/>
              <a:gdLst>
                <a:gd name="T0" fmla="*/ 0 w 534"/>
                <a:gd name="T1" fmla="*/ 34549 h 42"/>
                <a:gd name="T2" fmla="*/ 524000 w 534"/>
                <a:gd name="T3" fmla="*/ 40307 h 42"/>
                <a:gd name="T4" fmla="*/ 597898 w 534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4" h="42">
                  <a:moveTo>
                    <a:pt x="0" y="36"/>
                  </a:moveTo>
                  <a:lnTo>
                    <a:pt x="468" y="42"/>
                  </a:lnTo>
                  <a:cubicBezTo>
                    <a:pt x="490" y="28"/>
                    <a:pt x="534" y="0"/>
                    <a:pt x="53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63408" y="3235302"/>
              <a:ext cx="614362" cy="38100"/>
            </a:xfrm>
            <a:custGeom>
              <a:avLst/>
              <a:gdLst>
                <a:gd name="T0" fmla="*/ 0 w 548"/>
                <a:gd name="T1" fmla="*/ 39274 h 42"/>
                <a:gd name="T2" fmla="*/ 539676 w 548"/>
                <a:gd name="T3" fmla="*/ 39274 h 42"/>
                <a:gd name="T4" fmla="*/ 613574 w 548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42">
                  <a:moveTo>
                    <a:pt x="0" y="42"/>
                  </a:moveTo>
                  <a:lnTo>
                    <a:pt x="482" y="42"/>
                  </a:lnTo>
                  <a:cubicBezTo>
                    <a:pt x="504" y="28"/>
                    <a:pt x="548" y="0"/>
                    <a:pt x="548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363408" y="3594518"/>
              <a:ext cx="608012" cy="38100"/>
            </a:xfrm>
            <a:custGeom>
              <a:avLst/>
              <a:gdLst>
                <a:gd name="T0" fmla="*/ 0 w 542"/>
                <a:gd name="T1" fmla="*/ 39274 h 42"/>
                <a:gd name="T2" fmla="*/ 532958 w 542"/>
                <a:gd name="T3" fmla="*/ 39274 h 42"/>
                <a:gd name="T4" fmla="*/ 606855 w 542"/>
                <a:gd name="T5" fmla="*/ 0 h 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2" h="42">
                  <a:moveTo>
                    <a:pt x="0" y="42"/>
                  </a:moveTo>
                  <a:lnTo>
                    <a:pt x="476" y="42"/>
                  </a:lnTo>
                  <a:cubicBezTo>
                    <a:pt x="498" y="28"/>
                    <a:pt x="542" y="0"/>
                    <a:pt x="54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7477708" y="1745080"/>
              <a:ext cx="482600" cy="361950"/>
            </a:xfrm>
            <a:prstGeom prst="cube">
              <a:avLst>
                <a:gd name="adj" fmla="val 17593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3200" b="1"/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7433258" y="1784768"/>
              <a:ext cx="5429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600" b="1">
                  <a:solidFill>
                    <a:srgbClr val="0000FF"/>
                  </a:solidFill>
                  <a:latin typeface="Arial" panose="020B0604020202020204" pitchFamily="34" charset="0"/>
                </a:rPr>
                <a:t>AP</a:t>
              </a:r>
              <a:r>
                <a:rPr kumimoji="1" lang="en-US" altLang="zh-CN" sz="1600" b="1" baseline="-2500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1418143" y="1507958"/>
            <a:ext cx="6306131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61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08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0" name="直接箭头连接符 139"/>
          <p:cNvCxnSpPr/>
          <p:nvPr/>
        </p:nvCxnSpPr>
        <p:spPr>
          <a:xfrm>
            <a:off x="1561619" y="1428166"/>
            <a:ext cx="5941518" cy="0"/>
          </a:xfrm>
          <a:prstGeom prst="straightConnector1">
            <a:avLst/>
          </a:prstGeom>
          <a:ln w="28575">
            <a:solidFill>
              <a:srgbClr val="CC00C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4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AutoShape 51"/>
          <p:cNvSpPr>
            <a:spLocks noChangeArrowheads="1"/>
          </p:cNvSpPr>
          <p:nvPr/>
        </p:nvSpPr>
        <p:spPr bwMode="auto">
          <a:xfrm flipV="1">
            <a:off x="1237476" y="2076244"/>
            <a:ext cx="145966" cy="205414"/>
          </a:xfrm>
          <a:prstGeom prst="upArrow">
            <a:avLst>
              <a:gd name="adj1" fmla="val 50000"/>
              <a:gd name="adj2" fmla="val 45968"/>
            </a:avLst>
          </a:prstGeom>
          <a:solidFill>
            <a:srgbClr val="CC00CC"/>
          </a:solidFill>
          <a:ln w="12700">
            <a:noFill/>
            <a:miter lim="800000"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AutoShape 54"/>
          <p:cNvSpPr>
            <a:spLocks noChangeArrowheads="1"/>
          </p:cNvSpPr>
          <p:nvPr/>
        </p:nvSpPr>
        <p:spPr bwMode="auto">
          <a:xfrm rot="10800000">
            <a:off x="1237478" y="2439149"/>
            <a:ext cx="147144" cy="221279"/>
          </a:xfrm>
          <a:prstGeom prst="upArrow">
            <a:avLst>
              <a:gd name="adj1" fmla="val 50000"/>
              <a:gd name="adj2" fmla="val 49800"/>
            </a:avLst>
          </a:prstGeom>
          <a:solidFill>
            <a:srgbClr val="CC00CC"/>
          </a:solidFill>
          <a:ln w="12700">
            <a:noFill/>
            <a:miter lim="800000"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AutoShape 57"/>
          <p:cNvSpPr>
            <a:spLocks noChangeArrowheads="1"/>
          </p:cNvSpPr>
          <p:nvPr/>
        </p:nvSpPr>
        <p:spPr bwMode="auto">
          <a:xfrm rot="10800000">
            <a:off x="1235122" y="2826328"/>
            <a:ext cx="148321" cy="222762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/>
          </a:solidFill>
          <a:ln w="12700">
            <a:noFill/>
            <a:miter lim="800000"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AutoShape 57"/>
          <p:cNvSpPr>
            <a:spLocks noChangeArrowheads="1"/>
          </p:cNvSpPr>
          <p:nvPr/>
        </p:nvSpPr>
        <p:spPr bwMode="auto">
          <a:xfrm rot="10800000">
            <a:off x="1226181" y="3198896"/>
            <a:ext cx="156561" cy="213191"/>
          </a:xfrm>
          <a:prstGeom prst="upArrow">
            <a:avLst>
              <a:gd name="adj1" fmla="val 50000"/>
              <a:gd name="adj2" fmla="val 49600"/>
            </a:avLst>
          </a:prstGeom>
          <a:solidFill>
            <a:srgbClr val="CC00CC"/>
          </a:solidFill>
          <a:ln w="12700">
            <a:noFill/>
            <a:miter lim="800000"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AutoShape 63"/>
          <p:cNvSpPr>
            <a:spLocks noChangeArrowheads="1"/>
          </p:cNvSpPr>
          <p:nvPr/>
        </p:nvSpPr>
        <p:spPr bwMode="auto">
          <a:xfrm rot="10800000">
            <a:off x="1226181" y="3567260"/>
            <a:ext cx="165978" cy="238153"/>
          </a:xfrm>
          <a:prstGeom prst="upArrow">
            <a:avLst>
              <a:gd name="adj1" fmla="val 50000"/>
              <a:gd name="adj2" fmla="val 50403"/>
            </a:avLst>
          </a:prstGeom>
          <a:solidFill>
            <a:srgbClr val="CC00CC"/>
          </a:solidFill>
          <a:ln w="12700">
            <a:noFill/>
            <a:miter lim="800000"/>
          </a:ln>
          <a:effectLst/>
        </p:spPr>
        <p:txBody>
          <a:bodyPr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AutoShape 4"/>
          <p:cNvSpPr>
            <a:spLocks noChangeArrowheads="1"/>
          </p:cNvSpPr>
          <p:nvPr/>
        </p:nvSpPr>
        <p:spPr bwMode="auto">
          <a:xfrm rot="16200000">
            <a:off x="2467214" y="2447850"/>
            <a:ext cx="271463" cy="3425217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00CC00"/>
              </a:gs>
              <a:gs pos="50000">
                <a:schemeClr val="bg1"/>
              </a:gs>
              <a:gs pos="100000">
                <a:srgbClr val="00CC00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b="1">
              <a:latin typeface="+mn-lt"/>
              <a:ea typeface="+mn-ea"/>
            </a:endParaRPr>
          </a:p>
        </p:txBody>
      </p:sp>
      <p:sp>
        <p:nvSpPr>
          <p:cNvPr id="100" name="AutoShape 25"/>
          <p:cNvSpPr>
            <a:spLocks noChangeArrowheads="1"/>
          </p:cNvSpPr>
          <p:nvPr/>
        </p:nvSpPr>
        <p:spPr bwMode="auto">
          <a:xfrm flipV="1">
            <a:off x="1266066" y="3955320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11" name="AutoShape 42"/>
          <p:cNvSpPr>
            <a:spLocks noChangeArrowheads="1"/>
          </p:cNvSpPr>
          <p:nvPr/>
        </p:nvSpPr>
        <p:spPr bwMode="auto">
          <a:xfrm rot="5400000" flipH="1">
            <a:off x="3905139" y="3932147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Group 34"/>
          <p:cNvGrpSpPr/>
          <p:nvPr/>
        </p:nvGrpSpPr>
        <p:grpSpPr bwMode="auto">
          <a:xfrm>
            <a:off x="1792727" y="4119885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26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27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28" name="Text Box 26"/>
          <p:cNvSpPr txBox="1">
            <a:spLocks noChangeArrowheads="1"/>
          </p:cNvSpPr>
          <p:nvPr/>
        </p:nvSpPr>
        <p:spPr bwMode="auto">
          <a:xfrm>
            <a:off x="2701348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87" name="上箭头 86"/>
          <p:cNvSpPr/>
          <p:nvPr/>
        </p:nvSpPr>
        <p:spPr>
          <a:xfrm>
            <a:off x="4028301" y="3527399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上箭头 81"/>
          <p:cNvSpPr/>
          <p:nvPr/>
        </p:nvSpPr>
        <p:spPr>
          <a:xfrm>
            <a:off x="4028301" y="3154024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4682483" y="3179766"/>
            <a:ext cx="180462" cy="249234"/>
          </a:xfrm>
          <a:prstGeom prst="down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下箭头 123"/>
          <p:cNvSpPr/>
          <p:nvPr/>
        </p:nvSpPr>
        <p:spPr>
          <a:xfrm>
            <a:off x="4682483" y="3543677"/>
            <a:ext cx="180462" cy="249234"/>
          </a:xfrm>
          <a:prstGeom prst="down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Text Box 26"/>
          <p:cNvSpPr txBox="1">
            <a:spLocks noChangeArrowheads="1"/>
          </p:cNvSpPr>
          <p:nvPr/>
        </p:nvSpPr>
        <p:spPr bwMode="auto">
          <a:xfrm>
            <a:off x="6193730" y="4023229"/>
            <a:ext cx="10310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1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物理传输媒体</a:t>
            </a:r>
          </a:p>
        </p:txBody>
      </p:sp>
      <p:sp>
        <p:nvSpPr>
          <p:cNvPr id="142" name="AutoShape 25"/>
          <p:cNvSpPr>
            <a:spLocks noChangeArrowheads="1"/>
          </p:cNvSpPr>
          <p:nvPr/>
        </p:nvSpPr>
        <p:spPr bwMode="auto">
          <a:xfrm flipV="1">
            <a:off x="4745478" y="3955321"/>
            <a:ext cx="263283" cy="281183"/>
          </a:xfrm>
          <a:custGeom>
            <a:avLst/>
            <a:gdLst>
              <a:gd name="T0" fmla="*/ 218339 w 21600"/>
              <a:gd name="T1" fmla="*/ 0 h 21600"/>
              <a:gd name="T2" fmla="*/ 218339 w 21600"/>
              <a:gd name="T3" fmla="*/ 171757 h 21600"/>
              <a:gd name="T4" fmla="*/ 46725 w 21600"/>
              <a:gd name="T5" fmla="*/ 305144 h 21600"/>
              <a:gd name="T6" fmla="*/ 311789 w 21600"/>
              <a:gd name="T7" fmla="*/ 8587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42"/>
          <p:cNvSpPr>
            <a:spLocks noChangeArrowheads="1"/>
          </p:cNvSpPr>
          <p:nvPr/>
        </p:nvSpPr>
        <p:spPr bwMode="auto">
          <a:xfrm rot="5400000" flipH="1">
            <a:off x="7384551" y="3932148"/>
            <a:ext cx="254669" cy="288428"/>
          </a:xfrm>
          <a:custGeom>
            <a:avLst/>
            <a:gdLst>
              <a:gd name="T0" fmla="*/ 220161 w 21600"/>
              <a:gd name="T1" fmla="*/ 0 h 21600"/>
              <a:gd name="T2" fmla="*/ 220161 w 21600"/>
              <a:gd name="T3" fmla="*/ 175497 h 21600"/>
              <a:gd name="T4" fmla="*/ 47115 w 21600"/>
              <a:gd name="T5" fmla="*/ 311790 h 21600"/>
              <a:gd name="T6" fmla="*/ 314391 w 21600"/>
              <a:gd name="T7" fmla="*/ 8774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00CC"/>
          </a:solidFill>
          <a:ln w="12700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4" name="Group 34"/>
          <p:cNvGrpSpPr/>
          <p:nvPr/>
        </p:nvGrpSpPr>
        <p:grpSpPr bwMode="auto">
          <a:xfrm>
            <a:off x="5272139" y="4119886"/>
            <a:ext cx="841456" cy="101715"/>
            <a:chOff x="1344" y="912"/>
            <a:chExt cx="672" cy="96"/>
          </a:xfrm>
          <a:solidFill>
            <a:srgbClr val="FF0000"/>
          </a:solidFill>
        </p:grpSpPr>
        <p:sp>
          <p:nvSpPr>
            <p:cNvPr id="145" name="Line 35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" name="Freeform 36"/>
            <p:cNvSpPr/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grpFill/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04" name="上箭头 103"/>
          <p:cNvSpPr/>
          <p:nvPr/>
        </p:nvSpPr>
        <p:spPr>
          <a:xfrm>
            <a:off x="7621960" y="3485835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上箭头 85"/>
          <p:cNvSpPr/>
          <p:nvPr/>
        </p:nvSpPr>
        <p:spPr>
          <a:xfrm>
            <a:off x="7621960" y="3121290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上箭头 121"/>
          <p:cNvSpPr/>
          <p:nvPr/>
        </p:nvSpPr>
        <p:spPr>
          <a:xfrm>
            <a:off x="7629697" y="2713069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上箭头 122"/>
          <p:cNvSpPr/>
          <p:nvPr/>
        </p:nvSpPr>
        <p:spPr>
          <a:xfrm>
            <a:off x="7629697" y="2348444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上箭头 129"/>
          <p:cNvSpPr/>
          <p:nvPr/>
        </p:nvSpPr>
        <p:spPr>
          <a:xfrm>
            <a:off x="7629697" y="2025255"/>
            <a:ext cx="178622" cy="245129"/>
          </a:xfrm>
          <a:prstGeom prst="upArrow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箭头连接符 160"/>
          <p:cNvCxnSpPr/>
          <p:nvPr/>
        </p:nvCxnSpPr>
        <p:spPr>
          <a:xfrm>
            <a:off x="1671704" y="1973300"/>
            <a:ext cx="5761554" cy="0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1754257" y="2321828"/>
            <a:ext cx="5604824" cy="14176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1754257" y="2675694"/>
            <a:ext cx="5604824" cy="14176"/>
          </a:xfrm>
          <a:prstGeom prst="straightConnector1">
            <a:avLst/>
          </a:prstGeom>
          <a:ln w="28575">
            <a:solidFill>
              <a:srgbClr val="0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754257" y="3071247"/>
            <a:ext cx="2198623" cy="722788"/>
            <a:chOff x="1754257" y="3071247"/>
            <a:chExt cx="2198623" cy="722788"/>
          </a:xfrm>
        </p:grpSpPr>
        <p:cxnSp>
          <p:nvCxnSpPr>
            <p:cNvPr id="164" name="直接箭头连接符 163"/>
            <p:cNvCxnSpPr/>
            <p:nvPr/>
          </p:nvCxnSpPr>
          <p:spPr>
            <a:xfrm>
              <a:off x="1754257" y="3071247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>
              <a:off x="1754257" y="3445270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>
              <a:off x="1754257" y="3788474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5067116" y="3071247"/>
            <a:ext cx="2291530" cy="722788"/>
            <a:chOff x="5067116" y="3071247"/>
            <a:chExt cx="2198623" cy="722788"/>
          </a:xfrm>
        </p:grpSpPr>
        <p:cxnSp>
          <p:nvCxnSpPr>
            <p:cNvPr id="167" name="直接箭头连接符 166"/>
            <p:cNvCxnSpPr/>
            <p:nvPr/>
          </p:nvCxnSpPr>
          <p:spPr>
            <a:xfrm>
              <a:off x="5067116" y="3071247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5067116" y="3445270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/>
            <p:cNvCxnSpPr/>
            <p:nvPr/>
          </p:nvCxnSpPr>
          <p:spPr>
            <a:xfrm>
              <a:off x="5067116" y="3788474"/>
              <a:ext cx="2198623" cy="556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2068815" y="1870804"/>
            <a:ext cx="1598226" cy="2045269"/>
            <a:chOff x="2068815" y="1870804"/>
            <a:chExt cx="1598226" cy="2045269"/>
          </a:xfrm>
        </p:grpSpPr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2973858" y="1870804"/>
              <a:ext cx="486033" cy="2380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  <p:sp>
          <p:nvSpPr>
            <p:cNvPr id="132" name="Rectangle 34"/>
            <p:cNvSpPr>
              <a:spLocks noChangeArrowheads="1"/>
            </p:cNvSpPr>
            <p:nvPr/>
          </p:nvSpPr>
          <p:spPr bwMode="auto">
            <a:xfrm>
              <a:off x="2734072" y="2209527"/>
              <a:ext cx="248557" cy="245737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33" name="Rectangle 37"/>
            <p:cNvSpPr>
              <a:spLocks noChangeArrowheads="1"/>
            </p:cNvSpPr>
            <p:nvPr/>
          </p:nvSpPr>
          <p:spPr bwMode="auto">
            <a:xfrm>
              <a:off x="2973858" y="2209195"/>
              <a:ext cx="486033" cy="246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  <p:grpSp>
          <p:nvGrpSpPr>
            <p:cNvPr id="134" name="Group 38"/>
            <p:cNvGrpSpPr/>
            <p:nvPr/>
          </p:nvGrpSpPr>
          <p:grpSpPr bwMode="auto">
            <a:xfrm>
              <a:off x="2736195" y="2554801"/>
              <a:ext cx="723947" cy="245571"/>
              <a:chOff x="2346" y="2297"/>
              <a:chExt cx="615" cy="226"/>
            </a:xfrm>
            <a:solidFill>
              <a:srgbClr val="00B0F0"/>
            </a:solidFill>
          </p:grpSpPr>
          <p:sp>
            <p:nvSpPr>
              <p:cNvPr id="135" name="Rectangle 39"/>
              <p:cNvSpPr>
                <a:spLocks noChangeArrowheads="1"/>
              </p:cNvSpPr>
              <p:nvPr/>
            </p:nvSpPr>
            <p:spPr bwMode="auto">
              <a:xfrm>
                <a:off x="2346" y="2297"/>
                <a:ext cx="209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36" name="Rectangle 40"/>
              <p:cNvSpPr>
                <a:spLocks noChangeArrowheads="1"/>
              </p:cNvSpPr>
              <p:nvPr/>
            </p:nvSpPr>
            <p:spPr bwMode="auto">
              <a:xfrm>
                <a:off x="2548" y="2297"/>
                <a:ext cx="413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2511329" y="2554262"/>
              <a:ext cx="221311" cy="24531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grpSp>
          <p:nvGrpSpPr>
            <p:cNvPr id="138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41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47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48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49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grpSp>
          <p:nvGrpSpPr>
            <p:cNvPr id="150" name="Group 45"/>
            <p:cNvGrpSpPr/>
            <p:nvPr/>
          </p:nvGrpSpPr>
          <p:grpSpPr bwMode="auto">
            <a:xfrm>
              <a:off x="2292670" y="3304109"/>
              <a:ext cx="1164318" cy="244475"/>
              <a:chOff x="1984" y="3023"/>
              <a:chExt cx="989" cy="226"/>
            </a:xfrm>
          </p:grpSpPr>
          <p:sp>
            <p:nvSpPr>
              <p:cNvPr id="151" name="Rectangle 46"/>
              <p:cNvSpPr>
                <a:spLocks noChangeArrowheads="1"/>
              </p:cNvSpPr>
              <p:nvPr/>
            </p:nvSpPr>
            <p:spPr bwMode="auto">
              <a:xfrm>
                <a:off x="1984" y="3023"/>
                <a:ext cx="185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152" name="Rectangle 47"/>
              <p:cNvSpPr>
                <a:spLocks noChangeArrowheads="1"/>
              </p:cNvSpPr>
              <p:nvPr/>
            </p:nvSpPr>
            <p:spPr bwMode="auto">
              <a:xfrm>
                <a:off x="2169" y="3023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53" name="Rectangle 48"/>
              <p:cNvSpPr>
                <a:spLocks noChangeArrowheads="1"/>
              </p:cNvSpPr>
              <p:nvPr/>
            </p:nvSpPr>
            <p:spPr bwMode="auto">
              <a:xfrm>
                <a:off x="2357" y="3023"/>
                <a:ext cx="206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54" name="Rectangle 49"/>
              <p:cNvSpPr>
                <a:spLocks noChangeArrowheads="1"/>
              </p:cNvSpPr>
              <p:nvPr/>
            </p:nvSpPr>
            <p:spPr bwMode="auto">
              <a:xfrm>
                <a:off x="2563" y="3023"/>
                <a:ext cx="410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55" name="Rectangle 74"/>
            <p:cNvSpPr>
              <a:spLocks noChangeArrowheads="1"/>
            </p:cNvSpPr>
            <p:nvPr/>
          </p:nvSpPr>
          <p:spPr bwMode="auto">
            <a:xfrm>
              <a:off x="2068815" y="3302812"/>
              <a:ext cx="220159" cy="24576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6" name="Rectangle 78"/>
            <p:cNvSpPr>
              <a:spLocks noChangeArrowheads="1"/>
            </p:cNvSpPr>
            <p:nvPr/>
          </p:nvSpPr>
          <p:spPr bwMode="auto">
            <a:xfrm>
              <a:off x="3456550" y="3303284"/>
              <a:ext cx="210491" cy="245309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298501" y="3316625"/>
              <a:ext cx="1151000" cy="23832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2748034" y="2564022"/>
              <a:ext cx="711857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35"/>
            <p:cNvSpPr>
              <a:spLocks noChangeArrowheads="1"/>
            </p:cNvSpPr>
            <p:nvPr/>
          </p:nvSpPr>
          <p:spPr bwMode="auto">
            <a:xfrm>
              <a:off x="2068816" y="3671598"/>
              <a:ext cx="1598222" cy="2444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10100 </a:t>
              </a:r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 </a:t>
              </a:r>
              <a:r>
                <a:rPr lang="en-US" altLang="zh-CN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110100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99745" y="3302812"/>
            <a:ext cx="1587629" cy="252136"/>
            <a:chOff x="5499745" y="3302812"/>
            <a:chExt cx="1587629" cy="252136"/>
          </a:xfrm>
        </p:grpSpPr>
        <p:sp>
          <p:nvSpPr>
            <p:cNvPr id="83" name="Rectangle 74"/>
            <p:cNvSpPr>
              <a:spLocks noChangeArrowheads="1"/>
            </p:cNvSpPr>
            <p:nvPr/>
          </p:nvSpPr>
          <p:spPr bwMode="auto">
            <a:xfrm>
              <a:off x="5499745" y="3302812"/>
              <a:ext cx="220159" cy="245760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6876883" y="3303284"/>
              <a:ext cx="210491" cy="2453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5713004" y="3304109"/>
              <a:ext cx="1164318" cy="250839"/>
              <a:chOff x="5713004" y="3304109"/>
              <a:chExt cx="1164318" cy="250839"/>
            </a:xfrm>
          </p:grpSpPr>
          <p:grpSp>
            <p:nvGrpSpPr>
              <p:cNvPr id="94" name="Group 45"/>
              <p:cNvGrpSpPr/>
              <p:nvPr/>
            </p:nvGrpSpPr>
            <p:grpSpPr bwMode="auto">
              <a:xfrm>
                <a:off x="5713004" y="3304109"/>
                <a:ext cx="1164318" cy="244475"/>
                <a:chOff x="1984" y="3023"/>
                <a:chExt cx="989" cy="226"/>
              </a:xfrm>
            </p:grpSpPr>
            <p:sp>
              <p:nvSpPr>
                <p:cNvPr id="97" name="Rectangle 46"/>
                <p:cNvSpPr>
                  <a:spLocks noChangeArrowheads="1"/>
                </p:cNvSpPr>
                <p:nvPr/>
              </p:nvSpPr>
              <p:spPr bwMode="auto">
                <a:xfrm>
                  <a:off x="1984" y="3023"/>
                  <a:ext cx="185" cy="226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  <p:sp>
              <p:nvSpPr>
                <p:cNvPr id="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169" y="3023"/>
                  <a:ext cx="188" cy="22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</a:p>
              </p:txBody>
            </p:sp>
            <p:sp>
              <p:nvSpPr>
                <p:cNvPr id="10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57" y="3023"/>
                  <a:ext cx="206" cy="226"/>
                </a:xfrm>
                <a:prstGeom prst="rect">
                  <a:avLst/>
                </a:prstGeom>
                <a:solidFill>
                  <a:srgbClr val="FF99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  <a:r>
                    <a:rPr lang="en-US" altLang="zh-CN" sz="1200" b="1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5</a:t>
                  </a:r>
                </a:p>
              </p:txBody>
            </p:sp>
            <p:sp>
              <p:nvSpPr>
                <p:cNvPr id="102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3" y="3023"/>
                  <a:ext cx="410" cy="22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zh-CN" altLang="en-US" sz="1200" b="1" dirty="0">
                      <a:solidFill>
                        <a:srgbClr val="0000CC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 据</a:t>
                  </a:r>
                </a:p>
              </p:txBody>
            </p:sp>
          </p:grpSp>
          <p:sp>
            <p:nvSpPr>
              <p:cNvPr id="96" name="矩形 95"/>
              <p:cNvSpPr/>
              <p:nvPr/>
            </p:nvSpPr>
            <p:spPr>
              <a:xfrm>
                <a:off x="5717220" y="3316625"/>
                <a:ext cx="1151000" cy="238323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03" name="Rectangle 35"/>
          <p:cNvSpPr>
            <a:spLocks noChangeArrowheads="1"/>
          </p:cNvSpPr>
          <p:nvPr/>
        </p:nvSpPr>
        <p:spPr bwMode="auto">
          <a:xfrm>
            <a:off x="5489148" y="3671598"/>
            <a:ext cx="1598222" cy="244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 </a:t>
            </a:r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比特流 </a:t>
            </a:r>
            <a:r>
              <a:rPr lang="en-US" altLang="zh-CN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110111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5718485" y="2932328"/>
            <a:ext cx="1166697" cy="246063"/>
            <a:chOff x="2293194" y="2932328"/>
            <a:chExt cx="1166697" cy="246063"/>
          </a:xfrm>
        </p:grpSpPr>
        <p:grpSp>
          <p:nvGrpSpPr>
            <p:cNvPr id="91" name="Group 41"/>
            <p:cNvGrpSpPr/>
            <p:nvPr/>
          </p:nvGrpSpPr>
          <p:grpSpPr bwMode="auto">
            <a:xfrm>
              <a:off x="2511051" y="2932328"/>
              <a:ext cx="946569" cy="246063"/>
              <a:chOff x="2169" y="2660"/>
              <a:chExt cx="804" cy="226"/>
            </a:xfrm>
          </p:grpSpPr>
          <p:sp>
            <p:nvSpPr>
              <p:cNvPr id="108" name="Rectangle 42"/>
              <p:cNvSpPr>
                <a:spLocks noChangeArrowheads="1"/>
              </p:cNvSpPr>
              <p:nvPr/>
            </p:nvSpPr>
            <p:spPr bwMode="auto">
              <a:xfrm>
                <a:off x="2169" y="2660"/>
                <a:ext cx="18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110" name="Rectangle 43"/>
              <p:cNvSpPr>
                <a:spLocks noChangeArrowheads="1"/>
              </p:cNvSpPr>
              <p:nvPr/>
            </p:nvSpPr>
            <p:spPr bwMode="auto">
              <a:xfrm>
                <a:off x="2357" y="2660"/>
                <a:ext cx="205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2562" y="2660"/>
                <a:ext cx="411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05" name="Rectangle 70"/>
            <p:cNvSpPr>
              <a:spLocks noChangeArrowheads="1"/>
            </p:cNvSpPr>
            <p:nvPr/>
          </p:nvSpPr>
          <p:spPr bwMode="auto">
            <a:xfrm>
              <a:off x="2293194" y="2932758"/>
              <a:ext cx="221264" cy="24563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523986" y="2940648"/>
              <a:ext cx="935905" cy="237743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19658" y="2554262"/>
            <a:ext cx="948813" cy="246110"/>
            <a:chOff x="5919658" y="2554262"/>
            <a:chExt cx="948813" cy="246110"/>
          </a:xfrm>
        </p:grpSpPr>
        <p:grpSp>
          <p:nvGrpSpPr>
            <p:cNvPr id="116" name="Group 38"/>
            <p:cNvGrpSpPr/>
            <p:nvPr/>
          </p:nvGrpSpPr>
          <p:grpSpPr bwMode="auto">
            <a:xfrm>
              <a:off x="6144524" y="2554801"/>
              <a:ext cx="723947" cy="245571"/>
              <a:chOff x="2346" y="2297"/>
              <a:chExt cx="615" cy="226"/>
            </a:xfrm>
            <a:solidFill>
              <a:srgbClr val="00B0F0"/>
            </a:solidFill>
          </p:grpSpPr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2346" y="2297"/>
                <a:ext cx="209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2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2548" y="2297"/>
                <a:ext cx="413" cy="22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 据</a:t>
                </a:r>
              </a:p>
            </p:txBody>
          </p:sp>
        </p:grpSp>
        <p:sp>
          <p:nvSpPr>
            <p:cNvPr id="120" name="Rectangle 66"/>
            <p:cNvSpPr>
              <a:spLocks noChangeArrowheads="1"/>
            </p:cNvSpPr>
            <p:nvPr/>
          </p:nvSpPr>
          <p:spPr bwMode="auto">
            <a:xfrm>
              <a:off x="5919658" y="2554262"/>
              <a:ext cx="221311" cy="24531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156363" y="2564022"/>
              <a:ext cx="711857" cy="223997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142401" y="2209195"/>
            <a:ext cx="725819" cy="246069"/>
            <a:chOff x="6142401" y="2209195"/>
            <a:chExt cx="725819" cy="246069"/>
          </a:xfrm>
        </p:grpSpPr>
        <p:sp>
          <p:nvSpPr>
            <p:cNvPr id="114" name="Rectangle 34"/>
            <p:cNvSpPr>
              <a:spLocks noChangeArrowheads="1"/>
            </p:cNvSpPr>
            <p:nvPr/>
          </p:nvSpPr>
          <p:spPr bwMode="auto">
            <a:xfrm>
              <a:off x="6142401" y="2209527"/>
              <a:ext cx="248557" cy="245737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12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6382187" y="2209195"/>
              <a:ext cx="486033" cy="2460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12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据</a:t>
              </a:r>
            </a:p>
          </p:txBody>
        </p:sp>
      </p:grpSp>
      <p:sp>
        <p:nvSpPr>
          <p:cNvPr id="129" name="Rectangle 37"/>
          <p:cNvSpPr>
            <a:spLocks noChangeArrowheads="1"/>
          </p:cNvSpPr>
          <p:nvPr/>
        </p:nvSpPr>
        <p:spPr bwMode="auto">
          <a:xfrm>
            <a:off x="6382187" y="1870804"/>
            <a:ext cx="486033" cy="2380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据</a:t>
            </a:r>
          </a:p>
        </p:txBody>
      </p:sp>
      <p:sp>
        <p:nvSpPr>
          <p:cNvPr id="170" name="矩形 169"/>
          <p:cNvSpPr/>
          <p:nvPr/>
        </p:nvSpPr>
        <p:spPr>
          <a:xfrm>
            <a:off x="2995368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6396220" y="2220080"/>
            <a:ext cx="464524" cy="223997"/>
          </a:xfrm>
          <a:prstGeom prst="rect">
            <a:avLst/>
          </a:prstGeom>
          <a:solidFill>
            <a:srgbClr val="00B050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数据在各层之间的传递过程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OSI </a:t>
            </a:r>
            <a:r>
              <a:rPr lang="zh-CN" altLang="en-US" dirty="0"/>
              <a:t>参考模型把对等层次之间传送的数据单位称为该层的</a:t>
            </a:r>
            <a:r>
              <a:rPr lang="zh-CN" altLang="en-US" dirty="0">
                <a:solidFill>
                  <a:srgbClr val="C00000"/>
                </a:solidFill>
              </a:rPr>
              <a:t>协议数据单元 </a:t>
            </a:r>
            <a:r>
              <a:rPr lang="en-US" altLang="zh-CN" dirty="0">
                <a:solidFill>
                  <a:srgbClr val="C00000"/>
                </a:solidFill>
              </a:rPr>
              <a:t>PDU</a:t>
            </a:r>
            <a:r>
              <a:rPr lang="en-US" altLang="zh-CN" dirty="0"/>
              <a:t> (Protocol Data Unit)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任何两个同样的层次把 </a:t>
            </a:r>
            <a:r>
              <a:rPr lang="en-US" altLang="zh-CN" dirty="0"/>
              <a:t>PDU </a:t>
            </a:r>
            <a:r>
              <a:rPr lang="zh-CN" altLang="en-US" dirty="0"/>
              <a:t>（即数据单元加上控制信息）通过水平虚线直接传递给对方。这就是所谓的</a:t>
            </a:r>
            <a:r>
              <a:rPr lang="zh-CN" altLang="en-US" dirty="0">
                <a:solidFill>
                  <a:srgbClr val="C00000"/>
                </a:solidFill>
              </a:rPr>
              <a:t>“对等层”</a:t>
            </a:r>
            <a:r>
              <a:rPr lang="zh-CN" altLang="en-US" dirty="0"/>
              <a:t>之间的通信。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对等层与协议数据单元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05051" y="2664562"/>
            <a:ext cx="7721653" cy="630805"/>
            <a:chOff x="595997" y="3877027"/>
            <a:chExt cx="4614827" cy="1042751"/>
          </a:xfrm>
        </p:grpSpPr>
        <p:sp>
          <p:nvSpPr>
            <p:cNvPr id="6" name="对角圆角矩形 5"/>
            <p:cNvSpPr/>
            <p:nvPr/>
          </p:nvSpPr>
          <p:spPr>
            <a:xfrm>
              <a:off x="595997" y="3877027"/>
              <a:ext cx="4614827" cy="1042751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7" name="矩形 5"/>
            <p:cNvSpPr>
              <a:spLocks noChangeArrowheads="1"/>
            </p:cNvSpPr>
            <p:nvPr/>
          </p:nvSpPr>
          <p:spPr bwMode="auto">
            <a:xfrm>
              <a:off x="710641" y="4034685"/>
              <a:ext cx="4389878" cy="666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各层协议实际上就是在各个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对等层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之间传递数据时的各项规定。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1.7.4  </a:t>
            </a:r>
            <a:r>
              <a:rPr lang="zh-CN" altLang="zh-CN" dirty="0"/>
              <a:t>实体、协议、服务和服务访问点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实体 </a:t>
            </a:r>
            <a:r>
              <a:rPr lang="en-US" altLang="zh-CN" dirty="0"/>
              <a:t>(entity) </a:t>
            </a:r>
            <a:r>
              <a:rPr lang="zh-CN" altLang="en-US" dirty="0"/>
              <a:t>：表示任何可发送或接收信息的硬件或软件进程。 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协议：</a:t>
            </a:r>
            <a:r>
              <a:rPr lang="zh-CN" altLang="en-US" dirty="0"/>
              <a:t>控制</a:t>
            </a:r>
            <a:r>
              <a:rPr lang="zh-CN" altLang="en-US" dirty="0">
                <a:solidFill>
                  <a:srgbClr val="0000FF"/>
                </a:solidFill>
              </a:rPr>
              <a:t>两个</a:t>
            </a:r>
            <a:r>
              <a:rPr lang="zh-CN" altLang="en-US" dirty="0">
                <a:solidFill>
                  <a:srgbClr val="C00000"/>
                </a:solidFill>
              </a:rPr>
              <a:t>对等实体</a:t>
            </a:r>
            <a:r>
              <a:rPr lang="zh-CN" altLang="en-US" dirty="0"/>
              <a:t>进行通信的规则的集合。 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在协议的控制下，两个对等实体间的通信使得本层能够</a:t>
            </a:r>
            <a:r>
              <a:rPr lang="zh-CN" altLang="en-US" dirty="0">
                <a:solidFill>
                  <a:srgbClr val="0000FF"/>
                </a:solidFill>
              </a:rPr>
              <a:t>向上一层</a:t>
            </a:r>
            <a:r>
              <a:rPr lang="zh-CN" altLang="en-US" dirty="0">
                <a:solidFill>
                  <a:srgbClr val="C00000"/>
                </a:solidFill>
              </a:rPr>
              <a:t>提供</a:t>
            </a:r>
            <a:r>
              <a:rPr lang="zh-CN" altLang="en-US" dirty="0">
                <a:solidFill>
                  <a:srgbClr val="0000FF"/>
                </a:solidFill>
              </a:rPr>
              <a:t>服务。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要实现本层协议，还需要</a:t>
            </a:r>
            <a:r>
              <a:rPr lang="zh-CN" altLang="en-US" dirty="0">
                <a:solidFill>
                  <a:srgbClr val="C00000"/>
                </a:solidFill>
              </a:rPr>
              <a:t>使用</a:t>
            </a:r>
            <a:r>
              <a:rPr lang="zh-CN" altLang="en-US" dirty="0">
                <a:solidFill>
                  <a:srgbClr val="0000FF"/>
                </a:solidFill>
              </a:rPr>
              <a:t>下层所提供的服务。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</p:nvPr>
        </p:nvGraphicFramePr>
        <p:xfrm>
          <a:off x="716160" y="1156066"/>
          <a:ext cx="7958381" cy="2784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注意：协议和服务在概念上是</a:t>
            </a:r>
            <a:r>
              <a:rPr lang="zh-CN" altLang="en-US" dirty="0">
                <a:solidFill>
                  <a:srgbClr val="FFFF00"/>
                </a:solidFill>
              </a:rPr>
              <a:t>不一样</a:t>
            </a:r>
            <a:r>
              <a:rPr lang="zh-CN" altLang="en-US" dirty="0"/>
              <a:t>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在同一系统中相邻两层的实体进行交互（即交换信息）</a:t>
            </a:r>
            <a:r>
              <a:rPr lang="en-US" altLang="zh-CN" dirty="0"/>
              <a:t> </a:t>
            </a:r>
            <a:r>
              <a:rPr lang="zh-CN" altLang="en-US" dirty="0"/>
              <a:t>的地方，通常称为</a:t>
            </a:r>
            <a:r>
              <a:rPr lang="zh-CN" altLang="en-US" dirty="0">
                <a:solidFill>
                  <a:srgbClr val="C00000"/>
                </a:solidFill>
              </a:rPr>
              <a:t>服务访问点 </a:t>
            </a:r>
            <a:r>
              <a:rPr lang="en-US" altLang="zh-CN" dirty="0">
                <a:solidFill>
                  <a:srgbClr val="C00000"/>
                </a:solidFill>
              </a:rPr>
              <a:t>SAP </a:t>
            </a:r>
            <a:r>
              <a:rPr lang="en-US" altLang="zh-CN" dirty="0"/>
              <a:t>(Service Access Point)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SAP </a:t>
            </a:r>
            <a:r>
              <a:rPr lang="zh-CN" altLang="en-US" dirty="0"/>
              <a:t>是一个抽象的概念，它实际上就是一个</a:t>
            </a:r>
            <a:r>
              <a:rPr lang="zh-CN" altLang="en-US" dirty="0">
                <a:solidFill>
                  <a:srgbClr val="0000FF"/>
                </a:solidFill>
              </a:rPr>
              <a:t>逻辑接口。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OSI </a:t>
            </a:r>
            <a:r>
              <a:rPr lang="zh-CN" altLang="en-US" dirty="0"/>
              <a:t>把层与层之间交换的数据的单位称为</a:t>
            </a:r>
            <a:r>
              <a:rPr lang="zh-CN" altLang="en-US" dirty="0">
                <a:solidFill>
                  <a:srgbClr val="C00000"/>
                </a:solidFill>
              </a:rPr>
              <a:t>服务数据单元 </a:t>
            </a:r>
            <a:r>
              <a:rPr lang="en-US" altLang="zh-CN" dirty="0">
                <a:solidFill>
                  <a:srgbClr val="C00000"/>
                </a:solidFill>
              </a:rPr>
              <a:t>SDU </a:t>
            </a:r>
            <a:r>
              <a:rPr lang="en-US" altLang="zh-CN" dirty="0"/>
              <a:t>(Service Data Unit)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SDU </a:t>
            </a:r>
            <a:r>
              <a:rPr lang="zh-CN" altLang="en-US" dirty="0">
                <a:solidFill>
                  <a:srgbClr val="0000FF"/>
                </a:solidFill>
              </a:rPr>
              <a:t>可以与 </a:t>
            </a:r>
            <a:r>
              <a:rPr lang="en-US" altLang="zh-CN" dirty="0">
                <a:solidFill>
                  <a:srgbClr val="0000FF"/>
                </a:solidFill>
              </a:rPr>
              <a:t>PDU </a:t>
            </a:r>
            <a:r>
              <a:rPr lang="zh-CN" altLang="en-US" dirty="0">
                <a:solidFill>
                  <a:srgbClr val="0000FF"/>
                </a:solidFill>
              </a:rPr>
              <a:t>不一样。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例如：可以是多个 </a:t>
            </a:r>
            <a:r>
              <a:rPr lang="en-US" altLang="zh-CN" dirty="0"/>
              <a:t>SDU </a:t>
            </a:r>
            <a:r>
              <a:rPr lang="zh-CN" altLang="en-US" dirty="0"/>
              <a:t>合成为一个 </a:t>
            </a:r>
            <a:r>
              <a:rPr lang="en-US" altLang="zh-CN" dirty="0"/>
              <a:t>PDU</a:t>
            </a:r>
            <a:r>
              <a:rPr lang="zh-CN" altLang="en-US" dirty="0"/>
              <a:t>，也可以是一个 </a:t>
            </a:r>
            <a:r>
              <a:rPr lang="en-US" altLang="zh-CN" dirty="0"/>
              <a:t>SDU </a:t>
            </a:r>
            <a:r>
              <a:rPr lang="zh-CN" altLang="en-US" dirty="0"/>
              <a:t>划分为几个 </a:t>
            </a:r>
            <a:r>
              <a:rPr lang="en-US" altLang="zh-CN" dirty="0"/>
              <a:t>PDU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服务访问点 </a:t>
            </a:r>
            <a:r>
              <a:rPr lang="en-US" altLang="zh-CN" dirty="0"/>
              <a:t>SAP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1.2.1  </a:t>
            </a:r>
            <a:r>
              <a:rPr lang="zh-CN" altLang="en-US" dirty="0"/>
              <a:t>网络的网络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466343" y="1037633"/>
            <a:ext cx="3727919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33CC"/>
                </a:solidFill>
              </a:rPr>
              <a:t>互连网 </a:t>
            </a:r>
            <a:r>
              <a:rPr lang="en-US" altLang="zh-CN" dirty="0">
                <a:solidFill>
                  <a:srgbClr val="0033CC"/>
                </a:solidFill>
              </a:rPr>
              <a:t>(internetwork </a:t>
            </a:r>
            <a:r>
              <a:rPr lang="zh-CN" altLang="en-US" dirty="0">
                <a:solidFill>
                  <a:srgbClr val="0033CC"/>
                </a:solidFill>
              </a:rPr>
              <a:t>或 </a:t>
            </a:r>
            <a:r>
              <a:rPr lang="en-US" altLang="zh-CN" dirty="0">
                <a:solidFill>
                  <a:srgbClr val="0033CC"/>
                </a:solidFill>
              </a:rPr>
              <a:t>internet)</a:t>
            </a:r>
            <a:r>
              <a:rPr lang="zh-CN" altLang="en-US" dirty="0">
                <a:solidFill>
                  <a:srgbClr val="0033CC"/>
                </a:solidFill>
              </a:rPr>
              <a:t>：</a:t>
            </a:r>
            <a:endParaRPr lang="en-US" altLang="zh-CN" dirty="0">
              <a:solidFill>
                <a:srgbClr val="0033CC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多个网络</a:t>
            </a:r>
            <a:r>
              <a:rPr lang="zh-CN" altLang="en-US" dirty="0"/>
              <a:t>通过一些路由器</a:t>
            </a:r>
            <a:r>
              <a:rPr lang="zh-CN" altLang="en-US" dirty="0">
                <a:solidFill>
                  <a:srgbClr val="C00000"/>
                </a:solidFill>
              </a:rPr>
              <a:t>相互连接</a:t>
            </a:r>
            <a:r>
              <a:rPr lang="zh-CN" altLang="en-US" dirty="0"/>
              <a:t>起来，构成了一个覆盖范围更大的计算机网络。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C00CC"/>
                </a:solidFill>
              </a:rPr>
              <a:t>“网络的网络”</a:t>
            </a:r>
            <a:r>
              <a:rPr lang="en-US" altLang="zh-CN" dirty="0"/>
              <a:t>(network of networks)</a:t>
            </a:r>
            <a:r>
              <a:rPr lang="zh-CN" altLang="en-US" dirty="0"/>
              <a:t>。</a:t>
            </a:r>
          </a:p>
        </p:txBody>
      </p:sp>
      <p:sp>
        <p:nvSpPr>
          <p:cNvPr id="7" name="Text Box 1185"/>
          <p:cNvSpPr txBox="1">
            <a:spLocks noChangeArrowheads="1"/>
          </p:cNvSpPr>
          <p:nvPr/>
        </p:nvSpPr>
        <p:spPr bwMode="auto">
          <a:xfrm>
            <a:off x="5404113" y="3818798"/>
            <a:ext cx="2864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1-1 (b) 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由网络构成的互连网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369194" y="1224482"/>
            <a:ext cx="4408248" cy="2462968"/>
            <a:chOff x="2133597" y="1913604"/>
            <a:chExt cx="4408248" cy="2462968"/>
          </a:xfrm>
        </p:grpSpPr>
        <p:grpSp>
          <p:nvGrpSpPr>
            <p:cNvPr id="61" name="Group 1504"/>
            <p:cNvGrpSpPr/>
            <p:nvPr/>
          </p:nvGrpSpPr>
          <p:grpSpPr bwMode="auto">
            <a:xfrm rot="21364930">
              <a:off x="2133597" y="1913604"/>
              <a:ext cx="4408248" cy="2462968"/>
              <a:chOff x="109" y="1226"/>
              <a:chExt cx="2516" cy="1675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grpSp>
            <p:nvGrpSpPr>
              <p:cNvPr id="62" name="Group 1505"/>
              <p:cNvGrpSpPr/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64" name="Group 1506"/>
                <p:cNvGrpSpPr/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66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7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8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69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0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1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72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65" name="Oval 1514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C5E5FB"/>
                </a:solidFill>
                <a:ln>
                  <a:noFill/>
                </a:ln>
                <a:effectLst/>
                <a:sp3d>
                  <a:bevelT w="139700" h="1397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3" name="Freeform 1515"/>
              <p:cNvSpPr/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388737" y="2148716"/>
              <a:ext cx="3733232" cy="2102118"/>
              <a:chOff x="2388737" y="2148716"/>
              <a:chExt cx="3733232" cy="2102118"/>
            </a:xfrm>
          </p:grpSpPr>
          <p:sp>
            <p:nvSpPr>
              <p:cNvPr id="74" name="Line 1481"/>
              <p:cNvSpPr>
                <a:spLocks noChangeShapeType="1"/>
              </p:cNvSpPr>
              <p:nvPr/>
            </p:nvSpPr>
            <p:spPr bwMode="auto">
              <a:xfrm flipH="1">
                <a:off x="4173376" y="3060166"/>
                <a:ext cx="59008" cy="5551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Line 1480"/>
              <p:cNvSpPr>
                <a:spLocks noChangeShapeType="1"/>
              </p:cNvSpPr>
              <p:nvPr/>
            </p:nvSpPr>
            <p:spPr bwMode="auto">
              <a:xfrm flipH="1" flipV="1">
                <a:off x="3811385" y="2776383"/>
                <a:ext cx="361992" cy="2153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6" name="Line 1296"/>
              <p:cNvSpPr>
                <a:spLocks noChangeShapeType="1"/>
              </p:cNvSpPr>
              <p:nvPr/>
            </p:nvSpPr>
            <p:spPr bwMode="auto">
              <a:xfrm flipH="1" flipV="1">
                <a:off x="3650248" y="3462192"/>
                <a:ext cx="947532" cy="1817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7" name="Line 1297"/>
              <p:cNvSpPr>
                <a:spLocks noChangeShapeType="1"/>
              </p:cNvSpPr>
              <p:nvPr/>
            </p:nvSpPr>
            <p:spPr bwMode="auto">
              <a:xfrm flipV="1">
                <a:off x="3834080" y="2215040"/>
                <a:ext cx="292770" cy="684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Line 1440"/>
              <p:cNvSpPr>
                <a:spLocks noChangeShapeType="1"/>
              </p:cNvSpPr>
              <p:nvPr/>
            </p:nvSpPr>
            <p:spPr bwMode="auto">
              <a:xfrm flipH="1">
                <a:off x="3306413" y="2768915"/>
                <a:ext cx="527667" cy="697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9" name="Line 1443"/>
              <p:cNvSpPr>
                <a:spLocks noChangeShapeType="1"/>
              </p:cNvSpPr>
              <p:nvPr/>
            </p:nvSpPr>
            <p:spPr bwMode="auto">
              <a:xfrm>
                <a:off x="4280574" y="2235496"/>
                <a:ext cx="245612" cy="1721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0" name="Line 1444"/>
              <p:cNvSpPr>
                <a:spLocks noChangeShapeType="1"/>
              </p:cNvSpPr>
              <p:nvPr/>
            </p:nvSpPr>
            <p:spPr bwMode="auto">
              <a:xfrm>
                <a:off x="4807307" y="2519218"/>
                <a:ext cx="551902" cy="526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1" name="Line 1446"/>
              <p:cNvSpPr>
                <a:spLocks noChangeShapeType="1"/>
              </p:cNvSpPr>
              <p:nvPr/>
            </p:nvSpPr>
            <p:spPr bwMode="auto">
              <a:xfrm>
                <a:off x="4691713" y="2530844"/>
                <a:ext cx="10907" cy="5124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2" name="Line 1447"/>
              <p:cNvSpPr>
                <a:spLocks noChangeShapeType="1"/>
              </p:cNvSpPr>
              <p:nvPr/>
            </p:nvSpPr>
            <p:spPr bwMode="auto">
              <a:xfrm flipV="1">
                <a:off x="3823868" y="2422898"/>
                <a:ext cx="773912" cy="3248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3" name="Line 1448"/>
              <p:cNvSpPr>
                <a:spLocks noChangeShapeType="1"/>
              </p:cNvSpPr>
              <p:nvPr/>
            </p:nvSpPr>
            <p:spPr bwMode="auto">
              <a:xfrm>
                <a:off x="3658191" y="2353197"/>
                <a:ext cx="118016" cy="4144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4" name="Line 1449"/>
              <p:cNvSpPr>
                <a:spLocks noChangeShapeType="1"/>
              </p:cNvSpPr>
              <p:nvPr/>
            </p:nvSpPr>
            <p:spPr bwMode="auto">
              <a:xfrm flipV="1">
                <a:off x="4233519" y="3073341"/>
                <a:ext cx="429151" cy="565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5" name="Line 1452"/>
              <p:cNvSpPr>
                <a:spLocks noChangeShapeType="1"/>
              </p:cNvSpPr>
              <p:nvPr/>
            </p:nvSpPr>
            <p:spPr bwMode="auto">
              <a:xfrm flipV="1">
                <a:off x="4765021" y="3045229"/>
                <a:ext cx="536315" cy="130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6" name="Line 1453"/>
              <p:cNvSpPr>
                <a:spLocks noChangeShapeType="1"/>
              </p:cNvSpPr>
              <p:nvPr/>
            </p:nvSpPr>
            <p:spPr bwMode="auto">
              <a:xfrm flipH="1">
                <a:off x="3682122" y="2838616"/>
                <a:ext cx="35077" cy="44558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87" name="Line 1456"/>
              <p:cNvSpPr>
                <a:spLocks noChangeShapeType="1"/>
              </p:cNvSpPr>
              <p:nvPr/>
            </p:nvSpPr>
            <p:spPr bwMode="auto">
              <a:xfrm flipH="1">
                <a:off x="4675605" y="3101161"/>
                <a:ext cx="77316" cy="4100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8" name="Group 1320"/>
              <p:cNvGrpSpPr/>
              <p:nvPr/>
            </p:nvGrpSpPr>
            <p:grpSpPr bwMode="auto">
              <a:xfrm>
                <a:off x="3497051" y="2228552"/>
                <a:ext cx="527667" cy="346016"/>
                <a:chOff x="2949" y="196"/>
                <a:chExt cx="941" cy="598"/>
              </a:xfrm>
            </p:grpSpPr>
            <p:sp>
              <p:nvSpPr>
                <p:cNvPr id="195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6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7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8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9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0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1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2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3" name="Freeform 1329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330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" name="Freeform 1331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9" name="Line 1445"/>
              <p:cNvSpPr>
                <a:spLocks noChangeShapeType="1"/>
              </p:cNvSpPr>
              <p:nvPr/>
            </p:nvSpPr>
            <p:spPr bwMode="auto">
              <a:xfrm flipH="1">
                <a:off x="4761186" y="3129867"/>
                <a:ext cx="585541" cy="485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90" name="Picture 1462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836" y="2668097"/>
                <a:ext cx="341565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7487" y="3487442"/>
                <a:ext cx="341566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46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279" y="2978727"/>
                <a:ext cx="341565" cy="25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" name="Picture 146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6498" y="2691567"/>
                <a:ext cx="341566" cy="252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" name="Picture 146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6495" y="2148716"/>
                <a:ext cx="340431" cy="25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146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536" y="3235663"/>
                <a:ext cx="341566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6" name="Group 1468"/>
              <p:cNvGrpSpPr/>
              <p:nvPr/>
            </p:nvGrpSpPr>
            <p:grpSpPr bwMode="auto">
              <a:xfrm rot="20933218">
                <a:off x="3942533" y="2848396"/>
                <a:ext cx="518589" cy="472972"/>
                <a:chOff x="2949" y="196"/>
                <a:chExt cx="941" cy="598"/>
              </a:xfrm>
            </p:grpSpPr>
            <p:sp>
              <p:nvSpPr>
                <p:cNvPr id="184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5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6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8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9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0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Freeform 147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3" name="Freeform 147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4" name="Freeform 147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7" name="Text Box 1524"/>
              <p:cNvSpPr txBox="1">
                <a:spLocks noChangeArrowheads="1"/>
              </p:cNvSpPr>
              <p:nvPr/>
            </p:nvSpPr>
            <p:spPr bwMode="auto">
              <a:xfrm>
                <a:off x="4040519" y="2939270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98" name="Text Box 1524"/>
              <p:cNvSpPr txBox="1">
                <a:spLocks noChangeArrowheads="1"/>
              </p:cNvSpPr>
              <p:nvPr/>
            </p:nvSpPr>
            <p:spPr bwMode="auto">
              <a:xfrm>
                <a:off x="3578016" y="2249726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99" name="Line 1453"/>
              <p:cNvSpPr>
                <a:spLocks noChangeShapeType="1"/>
              </p:cNvSpPr>
              <p:nvPr/>
            </p:nvSpPr>
            <p:spPr bwMode="auto">
              <a:xfrm flipH="1">
                <a:off x="3238781" y="3451217"/>
                <a:ext cx="436948" cy="173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0" name="Group 1428"/>
              <p:cNvGrpSpPr/>
              <p:nvPr/>
            </p:nvGrpSpPr>
            <p:grpSpPr bwMode="auto">
              <a:xfrm rot="20745072">
                <a:off x="3438042" y="3118668"/>
                <a:ext cx="468659" cy="482929"/>
                <a:chOff x="2949" y="196"/>
                <a:chExt cx="941" cy="598"/>
              </a:xfrm>
            </p:grpSpPr>
            <p:sp>
              <p:nvSpPr>
                <p:cNvPr id="173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4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5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6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7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8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9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0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1" name="Freeform 143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2" name="Freeform 143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3" name="Freeform 143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Text Box 1524"/>
              <p:cNvSpPr txBox="1">
                <a:spLocks noChangeArrowheads="1"/>
              </p:cNvSpPr>
              <p:nvPr/>
            </p:nvSpPr>
            <p:spPr bwMode="auto">
              <a:xfrm>
                <a:off x="3489503" y="3208298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102" name="Group 198"/>
              <p:cNvGrpSpPr/>
              <p:nvPr/>
            </p:nvGrpSpPr>
            <p:grpSpPr bwMode="auto">
              <a:xfrm>
                <a:off x="2972193" y="3488983"/>
                <a:ext cx="381369" cy="419031"/>
                <a:chOff x="975" y="2584"/>
                <a:chExt cx="407" cy="438"/>
              </a:xfrm>
            </p:grpSpPr>
            <p:sp>
              <p:nvSpPr>
                <p:cNvPr id="171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72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3" name="Line 1453"/>
              <p:cNvSpPr>
                <a:spLocks noChangeShapeType="1"/>
              </p:cNvSpPr>
              <p:nvPr/>
            </p:nvSpPr>
            <p:spPr bwMode="auto">
              <a:xfrm flipH="1">
                <a:off x="2656099" y="2887241"/>
                <a:ext cx="511874" cy="1623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4" name="Group 1356"/>
              <p:cNvGrpSpPr/>
              <p:nvPr/>
            </p:nvGrpSpPr>
            <p:grpSpPr bwMode="auto">
              <a:xfrm rot="20527939">
                <a:off x="2965494" y="2653873"/>
                <a:ext cx="549228" cy="414472"/>
                <a:chOff x="2949" y="196"/>
                <a:chExt cx="941" cy="598"/>
              </a:xfrm>
            </p:grpSpPr>
            <p:sp>
              <p:nvSpPr>
                <p:cNvPr id="160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1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2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3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4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5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6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7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8" name="Freeform 136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136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136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5" name="Text Box 1524"/>
              <p:cNvSpPr txBox="1">
                <a:spLocks noChangeArrowheads="1"/>
              </p:cNvSpPr>
              <p:nvPr/>
            </p:nvSpPr>
            <p:spPr bwMode="auto">
              <a:xfrm>
                <a:off x="3050998" y="2712387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106" name="Group 198"/>
              <p:cNvGrpSpPr/>
              <p:nvPr/>
            </p:nvGrpSpPr>
            <p:grpSpPr bwMode="auto">
              <a:xfrm>
                <a:off x="2388737" y="2850667"/>
                <a:ext cx="381369" cy="419031"/>
                <a:chOff x="975" y="2584"/>
                <a:chExt cx="407" cy="438"/>
              </a:xfrm>
            </p:grpSpPr>
            <p:sp>
              <p:nvSpPr>
                <p:cNvPr id="158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59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7" name="Line 1443"/>
              <p:cNvSpPr>
                <a:spLocks noChangeShapeType="1"/>
              </p:cNvSpPr>
              <p:nvPr/>
            </p:nvSpPr>
            <p:spPr bwMode="auto">
              <a:xfrm>
                <a:off x="5422285" y="3146487"/>
                <a:ext cx="441869" cy="313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08" name="Group 1416"/>
              <p:cNvGrpSpPr/>
              <p:nvPr/>
            </p:nvGrpSpPr>
            <p:grpSpPr bwMode="auto">
              <a:xfrm rot="282232">
                <a:off x="5170838" y="2926987"/>
                <a:ext cx="460716" cy="346016"/>
                <a:chOff x="2949" y="196"/>
                <a:chExt cx="941" cy="598"/>
              </a:xfrm>
            </p:grpSpPr>
            <p:sp>
              <p:nvSpPr>
                <p:cNvPr id="147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8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9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0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1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2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3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4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5" name="Freeform 142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6" name="Freeform 142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7" name="Freeform 142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Text Box 1524"/>
              <p:cNvSpPr txBox="1">
                <a:spLocks noChangeArrowheads="1"/>
              </p:cNvSpPr>
              <p:nvPr/>
            </p:nvSpPr>
            <p:spPr bwMode="auto">
              <a:xfrm>
                <a:off x="5226838" y="2934470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110" name="Group 198"/>
              <p:cNvGrpSpPr/>
              <p:nvPr/>
            </p:nvGrpSpPr>
            <p:grpSpPr bwMode="auto">
              <a:xfrm>
                <a:off x="5740600" y="3297577"/>
                <a:ext cx="381369" cy="419031"/>
                <a:chOff x="975" y="2584"/>
                <a:chExt cx="407" cy="438"/>
              </a:xfrm>
            </p:grpSpPr>
            <p:sp>
              <p:nvSpPr>
                <p:cNvPr id="145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46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1" name="Line 1452"/>
              <p:cNvSpPr>
                <a:spLocks noChangeShapeType="1"/>
              </p:cNvSpPr>
              <p:nvPr/>
            </p:nvSpPr>
            <p:spPr bwMode="auto">
              <a:xfrm flipV="1">
                <a:off x="4824588" y="2393080"/>
                <a:ext cx="532912" cy="1040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2" name="Group 1344"/>
              <p:cNvGrpSpPr/>
              <p:nvPr/>
            </p:nvGrpSpPr>
            <p:grpSpPr bwMode="auto">
              <a:xfrm>
                <a:off x="4431781" y="2228552"/>
                <a:ext cx="527667" cy="484173"/>
                <a:chOff x="2949" y="196"/>
                <a:chExt cx="941" cy="598"/>
              </a:xfrm>
            </p:grpSpPr>
            <p:sp>
              <p:nvSpPr>
                <p:cNvPr id="134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6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1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2" name="Freeform 135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" name="Freeform 135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" name="Freeform 135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3" name="Text Box 1524"/>
              <p:cNvSpPr txBox="1">
                <a:spLocks noChangeArrowheads="1"/>
              </p:cNvSpPr>
              <p:nvPr/>
            </p:nvSpPr>
            <p:spPr bwMode="auto">
              <a:xfrm>
                <a:off x="4513881" y="2319427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114" name="Group 198"/>
              <p:cNvGrpSpPr/>
              <p:nvPr/>
            </p:nvGrpSpPr>
            <p:grpSpPr bwMode="auto">
              <a:xfrm>
                <a:off x="5205901" y="2196963"/>
                <a:ext cx="381369" cy="419031"/>
                <a:chOff x="975" y="2584"/>
                <a:chExt cx="407" cy="438"/>
              </a:xfrm>
            </p:grpSpPr>
            <p:sp>
              <p:nvSpPr>
                <p:cNvPr id="132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3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15" name="Line 1443"/>
              <p:cNvSpPr>
                <a:spLocks noChangeShapeType="1"/>
              </p:cNvSpPr>
              <p:nvPr/>
            </p:nvSpPr>
            <p:spPr bwMode="auto">
              <a:xfrm>
                <a:off x="4713558" y="3658367"/>
                <a:ext cx="214291" cy="2553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116" name="Group 198"/>
              <p:cNvGrpSpPr/>
              <p:nvPr/>
            </p:nvGrpSpPr>
            <p:grpSpPr bwMode="auto">
              <a:xfrm>
                <a:off x="4726460" y="3831803"/>
                <a:ext cx="381369" cy="419031"/>
                <a:chOff x="975" y="2584"/>
                <a:chExt cx="407" cy="438"/>
              </a:xfrm>
            </p:grpSpPr>
            <p:sp>
              <p:nvSpPr>
                <p:cNvPr id="130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13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17" name="Group 1404"/>
              <p:cNvGrpSpPr/>
              <p:nvPr/>
            </p:nvGrpSpPr>
            <p:grpSpPr bwMode="auto">
              <a:xfrm rot="20933218">
                <a:off x="4477820" y="3396224"/>
                <a:ext cx="436886" cy="410739"/>
                <a:chOff x="2949" y="196"/>
                <a:chExt cx="941" cy="598"/>
              </a:xfrm>
            </p:grpSpPr>
            <p:sp>
              <p:nvSpPr>
                <p:cNvPr id="119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1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2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3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4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5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6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Freeform 141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41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141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8" name="Text Box 1524"/>
              <p:cNvSpPr txBox="1">
                <a:spLocks noChangeArrowheads="1"/>
              </p:cNvSpPr>
              <p:nvPr/>
            </p:nvSpPr>
            <p:spPr bwMode="auto">
              <a:xfrm>
                <a:off x="4506585" y="3431090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</p:grpSp>
      </p:grpSp>
      <p:grpSp>
        <p:nvGrpSpPr>
          <p:cNvPr id="209" name="组合 208"/>
          <p:cNvGrpSpPr/>
          <p:nvPr/>
        </p:nvGrpSpPr>
        <p:grpSpPr>
          <a:xfrm>
            <a:off x="4075877" y="3651844"/>
            <a:ext cx="1223325" cy="943886"/>
            <a:chOff x="178755" y="3409311"/>
            <a:chExt cx="1482726" cy="1402008"/>
          </a:xfrm>
        </p:grpSpPr>
        <p:sp>
          <p:nvSpPr>
            <p:cNvPr id="210" name="Text Box 1482"/>
            <p:cNvSpPr txBox="1">
              <a:spLocks noChangeArrowheads="1"/>
            </p:cNvSpPr>
            <p:nvPr/>
          </p:nvSpPr>
          <p:spPr bwMode="auto">
            <a:xfrm>
              <a:off x="178755" y="3409311"/>
              <a:ext cx="4154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>
                  <a:latin typeface="Times New Roman" panose="02020603050405020304" pitchFamily="18" charset="0"/>
                  <a:ea typeface="微软雅黑" panose="020B0503020204020204" pitchFamily="34" charset="-122"/>
                </a:rPr>
                <a:t>图例</a:t>
              </a:r>
            </a:p>
          </p:txBody>
        </p:sp>
        <p:sp>
          <p:nvSpPr>
            <p:cNvPr id="211" name="Text Box 1484"/>
            <p:cNvSpPr txBox="1">
              <a:spLocks noChangeArrowheads="1"/>
            </p:cNvSpPr>
            <p:nvPr/>
          </p:nvSpPr>
          <p:spPr bwMode="auto">
            <a:xfrm>
              <a:off x="1059818" y="3491862"/>
              <a:ext cx="5309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计算机</a:t>
              </a:r>
            </a:p>
          </p:txBody>
        </p:sp>
        <p:pic>
          <p:nvPicPr>
            <p:cNvPr id="212" name="Picture 148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40517">
              <a:off x="712155" y="3847688"/>
              <a:ext cx="361950" cy="280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" name="Text Box 1486"/>
            <p:cNvSpPr txBox="1">
              <a:spLocks noChangeArrowheads="1"/>
            </p:cNvSpPr>
            <p:nvPr/>
          </p:nvSpPr>
          <p:spPr bwMode="auto">
            <a:xfrm>
              <a:off x="1059818" y="3839977"/>
              <a:ext cx="5309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集线器</a:t>
              </a:r>
            </a:p>
          </p:txBody>
        </p:sp>
        <p:pic>
          <p:nvPicPr>
            <p:cNvPr id="214" name="Picture 148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418" y="4224152"/>
              <a:ext cx="2540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" name="Text Box 1488"/>
            <p:cNvSpPr txBox="1">
              <a:spLocks noChangeArrowheads="1"/>
            </p:cNvSpPr>
            <p:nvPr/>
          </p:nvSpPr>
          <p:spPr bwMode="auto">
            <a:xfrm>
              <a:off x="1059818" y="4195351"/>
              <a:ext cx="53091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路由器</a:t>
              </a:r>
            </a:p>
          </p:txBody>
        </p:sp>
        <p:pic>
          <p:nvPicPr>
            <p:cNvPr id="216" name="Picture 239" descr="jisuanji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30" y="3477574"/>
              <a:ext cx="319088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Rectangle 254"/>
            <p:cNvSpPr>
              <a:spLocks noChangeArrowheads="1"/>
            </p:cNvSpPr>
            <p:nvPr/>
          </p:nvSpPr>
          <p:spPr bwMode="auto">
            <a:xfrm>
              <a:off x="193043" y="3418431"/>
              <a:ext cx="1468438" cy="1392888"/>
            </a:xfrm>
            <a:prstGeom prst="rect">
              <a:avLst/>
            </a:prstGeom>
            <a:noFill/>
            <a:ln w="28575">
              <a:solidFill>
                <a:srgbClr val="368AD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grpSp>
          <p:nvGrpSpPr>
            <p:cNvPr id="218" name="Group 1356"/>
            <p:cNvGrpSpPr/>
            <p:nvPr/>
          </p:nvGrpSpPr>
          <p:grpSpPr bwMode="auto">
            <a:xfrm rot="20527939">
              <a:off x="740202" y="4528170"/>
              <a:ext cx="327628" cy="211123"/>
              <a:chOff x="2949" y="196"/>
              <a:chExt cx="941" cy="598"/>
            </a:xfrm>
            <a:solidFill>
              <a:schemeClr val="bg1"/>
            </a:solidFill>
          </p:grpSpPr>
          <p:sp>
            <p:nvSpPr>
              <p:cNvPr id="220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1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2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5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6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eaVert" wrap="none" anchor="ctr"/>
              <a:lstStyle/>
              <a:p>
                <a:endParaRPr lang="zh-CN" alt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Freeform 1366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29" name="Freeform 1367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30" name="Freeform 1365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sp>
          <p:nvSpPr>
            <p:cNvPr id="219" name="Text Box 1488"/>
            <p:cNvSpPr txBox="1">
              <a:spLocks noChangeArrowheads="1"/>
            </p:cNvSpPr>
            <p:nvPr/>
          </p:nvSpPr>
          <p:spPr bwMode="auto">
            <a:xfrm>
              <a:off x="1059818" y="4503078"/>
              <a:ext cx="4154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900" b="1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496168" y="1123226"/>
            <a:ext cx="8053712" cy="3200121"/>
          </a:xfrm>
          <a:prstGeom prst="roundRect">
            <a:avLst>
              <a:gd name="adj" fmla="val 1520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874295" y="2674019"/>
            <a:ext cx="7259052" cy="1245882"/>
          </a:xfrm>
          <a:prstGeom prst="rect">
            <a:avLst/>
          </a:prstGeom>
          <a:solidFill>
            <a:schemeClr val="bg1"/>
          </a:solidFill>
          <a:ln w="9525">
            <a:solidFill>
              <a:srgbClr val="000066"/>
            </a:solidFill>
            <a:prstDash val="dash"/>
            <a:rou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b="1" dirty="0">
              <a:solidFill>
                <a:srgbClr val="368AD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82692" y="3153276"/>
            <a:ext cx="4800600" cy="571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593892" y="3048501"/>
            <a:ext cx="188912" cy="190500"/>
          </a:xfrm>
          <a:prstGeom prst="rect">
            <a:avLst/>
          </a:prstGeom>
          <a:solidFill>
            <a:srgbClr val="CC00CC"/>
          </a:solidFill>
          <a:ln w="19050">
            <a:noFill/>
            <a:miter lim="800000"/>
          </a:ln>
        </p:spPr>
        <p:txBody>
          <a:bodyPr wrap="none" anchor="ctr"/>
          <a:lstStyle/>
          <a:p>
            <a:endParaRPr lang="zh-CN" altLang="en-US" sz="1600" b="1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>
            <a:off x="3284454" y="1734051"/>
            <a:ext cx="20383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716254" y="1548314"/>
            <a:ext cx="1258888" cy="338137"/>
          </a:xfrm>
          <a:prstGeom prst="rect">
            <a:avLst/>
          </a:prstGeom>
          <a:solidFill>
            <a:srgbClr val="C3E3F9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+1)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2730417" y="2735764"/>
            <a:ext cx="6048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5245017" y="2754814"/>
            <a:ext cx="6048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SAP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2701257" y="2017553"/>
            <a:ext cx="1415772" cy="338554"/>
          </a:xfrm>
          <a:prstGeom prst="rect">
            <a:avLst/>
          </a:prstGeom>
          <a:solidFill>
            <a:srgbClr val="C3E3F9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交换服务原语</a:t>
            </a:r>
          </a:p>
        </p:txBody>
      </p:sp>
      <p:sp>
        <p:nvSpPr>
          <p:cNvPr id="12" name="AutoShape 42"/>
          <p:cNvSpPr>
            <a:spLocks noChangeArrowheads="1"/>
          </p:cNvSpPr>
          <p:nvPr/>
        </p:nvSpPr>
        <p:spPr bwMode="auto">
          <a:xfrm>
            <a:off x="2617704" y="1957889"/>
            <a:ext cx="128588" cy="1074737"/>
          </a:xfrm>
          <a:prstGeom prst="upDownArrow">
            <a:avLst>
              <a:gd name="adj1" fmla="val 50000"/>
              <a:gd name="adj2" fmla="val 181090"/>
            </a:avLst>
          </a:prstGeom>
          <a:solidFill>
            <a:srgbClr val="0098F6"/>
          </a:solidFill>
          <a:ln w="12700">
            <a:solidFill>
              <a:schemeClr val="tx1"/>
            </a:solidFill>
            <a:miter lim="800000"/>
            <a:headEnd type="none" w="med" len="lg"/>
            <a:tailEnd type="none" w="med" len="lg"/>
          </a:ln>
        </p:spPr>
        <p:txBody>
          <a:bodyPr vert="eaVert"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5754604" y="3048501"/>
            <a:ext cx="192088" cy="190500"/>
          </a:xfrm>
          <a:prstGeom prst="rect">
            <a:avLst/>
          </a:prstGeom>
          <a:solidFill>
            <a:srgbClr val="CC00CC"/>
          </a:solidFill>
          <a:ln w="19050">
            <a:noFill/>
            <a:miter lim="800000"/>
          </a:ln>
        </p:spPr>
        <p:txBody>
          <a:bodyPr wrap="none" anchor="ctr"/>
          <a:lstStyle/>
          <a:p>
            <a:endParaRPr lang="zh-CN" altLang="en-US" sz="1600" b="1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44"/>
          <p:cNvSpPr>
            <a:spLocks noChangeArrowheads="1"/>
          </p:cNvSpPr>
          <p:nvPr/>
        </p:nvSpPr>
        <p:spPr bwMode="auto">
          <a:xfrm>
            <a:off x="5776829" y="1957889"/>
            <a:ext cx="130175" cy="1074737"/>
          </a:xfrm>
          <a:prstGeom prst="upDownArrow">
            <a:avLst>
              <a:gd name="adj1" fmla="val 50000"/>
              <a:gd name="adj2" fmla="val 178882"/>
            </a:avLst>
          </a:prstGeom>
          <a:solidFill>
            <a:srgbClr val="0098F6"/>
          </a:solidFill>
          <a:ln w="12700">
            <a:solidFill>
              <a:schemeClr val="tx1"/>
            </a:solidFill>
            <a:miter lim="800000"/>
            <a:headEnd type="none" w="med" len="lg"/>
            <a:tailEnd type="none" w="med" len="lg"/>
          </a:ln>
        </p:spPr>
        <p:txBody>
          <a:bodyPr vert="eaVert"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45"/>
          <p:cNvSpPr txBox="1">
            <a:spLocks noChangeArrowheads="1"/>
          </p:cNvSpPr>
          <p:nvPr/>
        </p:nvSpPr>
        <p:spPr bwMode="auto">
          <a:xfrm>
            <a:off x="4438150" y="2017553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交换服务原语</a:t>
            </a: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2112879" y="1559426"/>
            <a:ext cx="1150938" cy="395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47"/>
          <p:cNvSpPr txBox="1">
            <a:spLocks noChangeArrowheads="1"/>
          </p:cNvSpPr>
          <p:nvPr/>
        </p:nvSpPr>
        <p:spPr bwMode="auto">
          <a:xfrm>
            <a:off x="2144629" y="1614989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+ 1)</a:t>
            </a: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1033379" y="3077076"/>
            <a:ext cx="849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kumimoji="1"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提供者</a:t>
            </a:r>
          </a:p>
        </p:txBody>
      </p:sp>
      <p:sp>
        <p:nvSpPr>
          <p:cNvPr id="19" name="Line 49"/>
          <p:cNvSpPr>
            <a:spLocks noChangeShapeType="1"/>
          </p:cNvSpPr>
          <p:nvPr/>
        </p:nvSpPr>
        <p:spPr bwMode="auto">
          <a:xfrm>
            <a:off x="505072" y="2494631"/>
            <a:ext cx="8053712" cy="0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"/>
            <a:round/>
            <a:headEnd type="non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6975392" y="3223126"/>
            <a:ext cx="84991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6742029" y="1576889"/>
            <a:ext cx="1132041" cy="338554"/>
          </a:xfrm>
          <a:prstGeom prst="rect">
            <a:avLst/>
          </a:prstGeom>
          <a:solidFill>
            <a:srgbClr val="C3E3F9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kumimoji="1"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22" name="Rectangle 52"/>
          <p:cNvSpPr>
            <a:spLocks noChangeArrowheads="1"/>
          </p:cNvSpPr>
          <p:nvPr/>
        </p:nvSpPr>
        <p:spPr bwMode="auto">
          <a:xfrm>
            <a:off x="5284704" y="1559426"/>
            <a:ext cx="1149350" cy="3952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53"/>
          <p:cNvSpPr txBox="1">
            <a:spLocks noChangeArrowheads="1"/>
          </p:cNvSpPr>
          <p:nvPr/>
        </p:nvSpPr>
        <p:spPr bwMode="auto">
          <a:xfrm>
            <a:off x="5316454" y="1613401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+ 1)</a:t>
            </a:r>
          </a:p>
        </p:txBody>
      </p:sp>
      <p:sp>
        <p:nvSpPr>
          <p:cNvPr id="24" name="Text Box 54"/>
          <p:cNvSpPr txBox="1">
            <a:spLocks noChangeArrowheads="1"/>
          </p:cNvSpPr>
          <p:nvPr/>
        </p:nvSpPr>
        <p:spPr bwMode="auto">
          <a:xfrm>
            <a:off x="5808579" y="1427664"/>
            <a:ext cx="1249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55"/>
          <p:cNvSpPr txBox="1">
            <a:spLocks noChangeArrowheads="1"/>
          </p:cNvSpPr>
          <p:nvPr/>
        </p:nvSpPr>
        <p:spPr bwMode="auto">
          <a:xfrm>
            <a:off x="1033379" y="1481639"/>
            <a:ext cx="674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prstDash val="dash"/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服务用户</a:t>
            </a:r>
          </a:p>
        </p:txBody>
      </p:sp>
      <p:sp>
        <p:nvSpPr>
          <p:cNvPr id="26" name="Rectangle 56"/>
          <p:cNvSpPr>
            <a:spLocks noChangeArrowheads="1"/>
          </p:cNvSpPr>
          <p:nvPr/>
        </p:nvSpPr>
        <p:spPr bwMode="auto">
          <a:xfrm>
            <a:off x="2112879" y="3234239"/>
            <a:ext cx="1150938" cy="3952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5262479" y="3234239"/>
            <a:ext cx="1150938" cy="3952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kumimoji="1" lang="zh-CN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2224004" y="3282031"/>
            <a:ext cx="855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9" name="Text Box 59"/>
          <p:cNvSpPr txBox="1">
            <a:spLocks noChangeArrowheads="1"/>
          </p:cNvSpPr>
          <p:nvPr/>
        </p:nvSpPr>
        <p:spPr bwMode="auto">
          <a:xfrm>
            <a:off x="5433929" y="3282031"/>
            <a:ext cx="855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>
            <a:off x="3266992" y="3421564"/>
            <a:ext cx="1995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3867067" y="3256155"/>
            <a:ext cx="889000" cy="338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相邻两层之间的关系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/>
        </p:nvGrpSpPr>
        <p:grpSpPr bwMode="auto">
          <a:xfrm>
            <a:off x="1352067" y="3378017"/>
            <a:ext cx="6279792" cy="1263710"/>
            <a:chOff x="229549" y="4412749"/>
            <a:chExt cx="9721983" cy="2504059"/>
          </a:xfrm>
        </p:grpSpPr>
        <p:sp>
          <p:nvSpPr>
            <p:cNvPr id="4" name="Freeform 2"/>
            <p:cNvSpPr/>
            <p:nvPr/>
          </p:nvSpPr>
          <p:spPr bwMode="auto">
            <a:xfrm>
              <a:off x="229549" y="5027683"/>
              <a:ext cx="9721983" cy="1889125"/>
            </a:xfrm>
            <a:custGeom>
              <a:avLst/>
              <a:gdLst>
                <a:gd name="T0" fmla="*/ 0 w 5653"/>
                <a:gd name="T1" fmla="*/ 1839913 h 1190"/>
                <a:gd name="T2" fmla="*/ 1595967 w 5653"/>
                <a:gd name="T3" fmla="*/ 142875 h 1190"/>
                <a:gd name="T4" fmla="*/ 2999317 w 5653"/>
                <a:gd name="T5" fmla="*/ 981075 h 1190"/>
                <a:gd name="T6" fmla="*/ 4815417 w 5653"/>
                <a:gd name="T7" fmla="*/ 1743075 h 1190"/>
                <a:gd name="T8" fmla="*/ 5811176 w 5653"/>
                <a:gd name="T9" fmla="*/ 1789113 h 1190"/>
                <a:gd name="T10" fmla="*/ 6548967 w 5653"/>
                <a:gd name="T11" fmla="*/ 1743075 h 1190"/>
                <a:gd name="T12" fmla="*/ 7291917 w 5653"/>
                <a:gd name="T13" fmla="*/ 1057275 h 1190"/>
                <a:gd name="T14" fmla="*/ 7838811 w 5653"/>
                <a:gd name="T15" fmla="*/ 319088 h 1190"/>
                <a:gd name="T16" fmla="*/ 8526728 w 5653"/>
                <a:gd name="T17" fmla="*/ 385763 h 1190"/>
                <a:gd name="T18" fmla="*/ 8870686 w 5653"/>
                <a:gd name="T19" fmla="*/ 1154113 h 1190"/>
                <a:gd name="T20" fmla="*/ 9142413 w 5653"/>
                <a:gd name="T21" fmla="*/ 1471613 h 1190"/>
                <a:gd name="T22" fmla="*/ 9304074 w 5653"/>
                <a:gd name="T23" fmla="*/ 1639888 h 1190"/>
                <a:gd name="T24" fmla="*/ 9721983 w 5653"/>
                <a:gd name="T25" fmla="*/ 1889125 h 119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653" h="1190">
                  <a:moveTo>
                    <a:pt x="0" y="1159"/>
                  </a:moveTo>
                  <a:cubicBezTo>
                    <a:pt x="153" y="981"/>
                    <a:pt x="637" y="180"/>
                    <a:pt x="928" y="90"/>
                  </a:cubicBezTo>
                  <a:cubicBezTo>
                    <a:pt x="1219" y="0"/>
                    <a:pt x="1432" y="450"/>
                    <a:pt x="1744" y="618"/>
                  </a:cubicBezTo>
                  <a:cubicBezTo>
                    <a:pt x="2056" y="786"/>
                    <a:pt x="2528" y="1013"/>
                    <a:pt x="2800" y="1098"/>
                  </a:cubicBezTo>
                  <a:cubicBezTo>
                    <a:pt x="3072" y="1183"/>
                    <a:pt x="3211" y="1127"/>
                    <a:pt x="3379" y="1127"/>
                  </a:cubicBezTo>
                  <a:cubicBezTo>
                    <a:pt x="3547" y="1127"/>
                    <a:pt x="3665" y="1175"/>
                    <a:pt x="3808" y="1098"/>
                  </a:cubicBezTo>
                  <a:cubicBezTo>
                    <a:pt x="3951" y="1021"/>
                    <a:pt x="4115" y="816"/>
                    <a:pt x="4240" y="666"/>
                  </a:cubicBezTo>
                  <a:cubicBezTo>
                    <a:pt x="4365" y="516"/>
                    <a:pt x="4438" y="272"/>
                    <a:pt x="4558" y="201"/>
                  </a:cubicBezTo>
                  <a:cubicBezTo>
                    <a:pt x="4678" y="130"/>
                    <a:pt x="4858" y="155"/>
                    <a:pt x="4958" y="243"/>
                  </a:cubicBezTo>
                  <a:cubicBezTo>
                    <a:pt x="5058" y="331"/>
                    <a:pt x="5098" y="613"/>
                    <a:pt x="5158" y="727"/>
                  </a:cubicBezTo>
                  <a:cubicBezTo>
                    <a:pt x="5218" y="841"/>
                    <a:pt x="5274" y="876"/>
                    <a:pt x="5316" y="927"/>
                  </a:cubicBezTo>
                  <a:cubicBezTo>
                    <a:pt x="5358" y="978"/>
                    <a:pt x="5354" y="989"/>
                    <a:pt x="5410" y="1033"/>
                  </a:cubicBezTo>
                  <a:cubicBezTo>
                    <a:pt x="5466" y="1077"/>
                    <a:pt x="5603" y="1157"/>
                    <a:pt x="5653" y="1190"/>
                  </a:cubicBez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990616" y="4412749"/>
              <a:ext cx="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-252939">
              <a:off x="1990616" y="4412749"/>
              <a:ext cx="908050" cy="533400"/>
            </a:xfrm>
            <a:prstGeom prst="wave">
              <a:avLst>
                <a:gd name="adj1" fmla="val 12500"/>
                <a:gd name="adj2" fmla="val -1639"/>
              </a:avLst>
            </a:prstGeom>
            <a:solidFill>
              <a:srgbClr val="0098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346966" y="4565149"/>
              <a:ext cx="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-252939">
              <a:off x="8346966" y="4565149"/>
              <a:ext cx="908050" cy="533400"/>
            </a:xfrm>
            <a:prstGeom prst="wave">
              <a:avLst>
                <a:gd name="adj1" fmla="val 12500"/>
                <a:gd name="adj2" fmla="val -1639"/>
              </a:avLst>
            </a:prstGeom>
            <a:solidFill>
              <a:srgbClr val="0098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-252939">
              <a:off x="5232424" y="5852612"/>
              <a:ext cx="1382713" cy="762000"/>
            </a:xfrm>
            <a:prstGeom prst="wave">
              <a:avLst>
                <a:gd name="adj1" fmla="val 12500"/>
                <a:gd name="adj2" fmla="val -1639"/>
              </a:avLst>
            </a:prstGeom>
            <a:solidFill>
              <a:schemeClr val="bg1"/>
            </a:solidFill>
            <a:ln w="19050">
              <a:solidFill>
                <a:srgbClr val="0098F6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270259" y="5860550"/>
              <a:ext cx="0" cy="8620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9"/>
          <p:cNvGrpSpPr/>
          <p:nvPr/>
        </p:nvGrpSpPr>
        <p:grpSpPr bwMode="auto">
          <a:xfrm>
            <a:off x="979905" y="1051223"/>
            <a:ext cx="1994413" cy="502953"/>
            <a:chOff x="888" y="192"/>
            <a:chExt cx="1358" cy="371"/>
          </a:xfrm>
          <a:solidFill>
            <a:srgbClr val="368AD6"/>
          </a:solidFill>
        </p:grpSpPr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912" y="192"/>
              <a:ext cx="1334" cy="371"/>
            </a:xfrm>
            <a:prstGeom prst="rightArrow">
              <a:avLst>
                <a:gd name="adj1" fmla="val 50000"/>
                <a:gd name="adj2" fmla="val 86006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88" y="266"/>
              <a:ext cx="134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明日正午进攻，同意？</a:t>
              </a:r>
            </a:p>
          </p:txBody>
        </p:sp>
      </p:grpSp>
      <p:grpSp>
        <p:nvGrpSpPr>
          <p:cNvPr id="14" name="Group 12"/>
          <p:cNvGrpSpPr/>
          <p:nvPr/>
        </p:nvGrpSpPr>
        <p:grpSpPr bwMode="auto">
          <a:xfrm>
            <a:off x="6843525" y="1415885"/>
            <a:ext cx="1331797" cy="460841"/>
            <a:chOff x="4492" y="700"/>
            <a:chExt cx="1066" cy="349"/>
          </a:xfrm>
          <a:solidFill>
            <a:srgbClr val="00CC00"/>
          </a:solidFill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10800000">
              <a:off x="4492" y="700"/>
              <a:ext cx="1039" cy="349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9900CC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5123" y="753"/>
              <a:ext cx="435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同意</a:t>
              </a:r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959703" y="1794318"/>
            <a:ext cx="2013171" cy="457423"/>
            <a:chOff x="882" y="234"/>
            <a:chExt cx="1386" cy="319"/>
          </a:xfrm>
          <a:solidFill>
            <a:srgbClr val="368AD6"/>
          </a:solidFill>
        </p:grpSpPr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912" y="234"/>
              <a:ext cx="1356" cy="319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82" y="290"/>
              <a:ext cx="111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你确认“同意”？</a:t>
              </a:r>
            </a:p>
          </p:txBody>
        </p:sp>
      </p:grpSp>
      <p:grpSp>
        <p:nvGrpSpPr>
          <p:cNvPr id="20" name="Group 18"/>
          <p:cNvGrpSpPr/>
          <p:nvPr/>
        </p:nvGrpSpPr>
        <p:grpSpPr bwMode="auto">
          <a:xfrm>
            <a:off x="6272564" y="2130181"/>
            <a:ext cx="1995194" cy="508459"/>
            <a:chOff x="4035" y="1601"/>
            <a:chExt cx="1597" cy="307"/>
          </a:xfrm>
          <a:solidFill>
            <a:srgbClr val="00CC00"/>
          </a:solidFill>
        </p:grpSpPr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 rot="10800000">
              <a:off x="4035" y="1601"/>
              <a:ext cx="1496" cy="307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9900CC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478" y="1662"/>
              <a:ext cx="1154" cy="1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我确认“同意”</a:t>
              </a:r>
            </a:p>
          </p:txBody>
        </p:sp>
      </p:grpSp>
      <p:grpSp>
        <p:nvGrpSpPr>
          <p:cNvPr id="30" name="Group 15"/>
          <p:cNvGrpSpPr/>
          <p:nvPr/>
        </p:nvGrpSpPr>
        <p:grpSpPr bwMode="auto">
          <a:xfrm>
            <a:off x="959703" y="2565293"/>
            <a:ext cx="2023339" cy="457423"/>
            <a:chOff x="882" y="234"/>
            <a:chExt cx="1393" cy="319"/>
          </a:xfrm>
          <a:solidFill>
            <a:srgbClr val="368AD6"/>
          </a:solidFill>
        </p:grpSpPr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912" y="234"/>
              <a:ext cx="1356" cy="319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1737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882" y="291"/>
              <a:ext cx="1393" cy="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你真的确认“同意”？</a:t>
              </a:r>
            </a:p>
          </p:txBody>
        </p:sp>
      </p:grpSp>
      <p:grpSp>
        <p:nvGrpSpPr>
          <p:cNvPr id="33" name="Group 18"/>
          <p:cNvGrpSpPr/>
          <p:nvPr/>
        </p:nvGrpSpPr>
        <p:grpSpPr bwMode="auto">
          <a:xfrm>
            <a:off x="6272564" y="2920164"/>
            <a:ext cx="1995194" cy="508459"/>
            <a:chOff x="4035" y="1601"/>
            <a:chExt cx="1597" cy="307"/>
          </a:xfrm>
          <a:solidFill>
            <a:srgbClr val="00CC00"/>
          </a:solidFill>
        </p:grpSpPr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 rot="10800000">
              <a:off x="4035" y="1601"/>
              <a:ext cx="1496" cy="307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9900CC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191" y="1662"/>
              <a:ext cx="1441" cy="1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我真的确认“同意”</a:t>
              </a:r>
            </a:p>
          </p:txBody>
        </p:sp>
      </p:grpSp>
      <p:grpSp>
        <p:nvGrpSpPr>
          <p:cNvPr id="36" name="Group 15"/>
          <p:cNvGrpSpPr/>
          <p:nvPr/>
        </p:nvGrpSpPr>
        <p:grpSpPr bwMode="auto">
          <a:xfrm>
            <a:off x="955581" y="2569100"/>
            <a:ext cx="2023339" cy="457423"/>
            <a:chOff x="882" y="234"/>
            <a:chExt cx="1393" cy="319"/>
          </a:xfrm>
          <a:solidFill>
            <a:srgbClr val="368AD6"/>
          </a:solidFill>
        </p:grpSpPr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912" y="234"/>
              <a:ext cx="1356" cy="319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17375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882" y="290"/>
              <a:ext cx="139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你真的确认“同意”？</a:t>
              </a:r>
            </a:p>
          </p:txBody>
        </p:sp>
      </p:grpSp>
      <p:grpSp>
        <p:nvGrpSpPr>
          <p:cNvPr id="39" name="Group 18"/>
          <p:cNvGrpSpPr/>
          <p:nvPr/>
        </p:nvGrpSpPr>
        <p:grpSpPr bwMode="auto">
          <a:xfrm>
            <a:off x="6276463" y="2920300"/>
            <a:ext cx="1995194" cy="508459"/>
            <a:chOff x="4035" y="1601"/>
            <a:chExt cx="1597" cy="307"/>
          </a:xfrm>
          <a:solidFill>
            <a:srgbClr val="00CC00"/>
          </a:solidFill>
        </p:grpSpPr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 rot="10800000">
              <a:off x="4035" y="1601"/>
              <a:ext cx="1496" cy="307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9900CC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4191" y="1662"/>
              <a:ext cx="1441" cy="1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我真的确认“同意”</a:t>
              </a:r>
            </a:p>
          </p:txBody>
        </p:sp>
      </p:grpSp>
      <p:grpSp>
        <p:nvGrpSpPr>
          <p:cNvPr id="42" name="Group 15"/>
          <p:cNvGrpSpPr/>
          <p:nvPr/>
        </p:nvGrpSpPr>
        <p:grpSpPr bwMode="auto">
          <a:xfrm>
            <a:off x="959699" y="2568484"/>
            <a:ext cx="2023339" cy="457423"/>
            <a:chOff x="882" y="234"/>
            <a:chExt cx="1393" cy="319"/>
          </a:xfrm>
          <a:solidFill>
            <a:srgbClr val="368AD6"/>
          </a:solidFill>
        </p:grpSpPr>
        <p:sp>
          <p:nvSpPr>
            <p:cNvPr id="43" name="AutoShape 16"/>
            <p:cNvSpPr>
              <a:spLocks noChangeArrowheads="1"/>
            </p:cNvSpPr>
            <p:nvPr/>
          </p:nvSpPr>
          <p:spPr bwMode="auto">
            <a:xfrm>
              <a:off x="912" y="234"/>
              <a:ext cx="1356" cy="319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17"/>
            <p:cNvSpPr txBox="1">
              <a:spLocks noChangeArrowheads="1"/>
            </p:cNvSpPr>
            <p:nvPr/>
          </p:nvSpPr>
          <p:spPr bwMode="auto">
            <a:xfrm>
              <a:off x="882" y="290"/>
              <a:ext cx="139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你真的确认“同意”？</a:t>
              </a: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6272560" y="2920903"/>
            <a:ext cx="1995194" cy="508459"/>
            <a:chOff x="4035" y="1601"/>
            <a:chExt cx="1597" cy="307"/>
          </a:xfrm>
          <a:solidFill>
            <a:srgbClr val="00CC00"/>
          </a:solidFill>
        </p:grpSpPr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 rot="10800000">
              <a:off x="4035" y="1601"/>
              <a:ext cx="1496" cy="307"/>
            </a:xfrm>
            <a:prstGeom prst="rightArrow">
              <a:avLst>
                <a:gd name="adj1" fmla="val 50000"/>
                <a:gd name="adj2" fmla="val 95833"/>
              </a:avLst>
            </a:prstGeom>
            <a:solidFill>
              <a:srgbClr val="9900CC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4191" y="1662"/>
              <a:ext cx="1441" cy="18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我真的确认“同意”</a:t>
              </a:r>
            </a:p>
          </p:txBody>
        </p:sp>
      </p:grp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3288824" y="2030379"/>
            <a:ext cx="2702889" cy="923330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这样的协议无法实现！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没有一种协议能够使蓝军 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 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获胜。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协议很复杂，要应付所有异常情况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58025E-6 L 0.5802 0.00031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7284E-6 L -0.6033 0.00525 " pathEditMode="relative" rAng="0" ptsTypes="AA">
                                      <p:cBhvr>
                                        <p:cTn id="15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74" y="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23457E-7 L 0.58021 -0.00062 " pathEditMode="relative" rAng="0" ptsTypes="AA">
                                      <p:cBhvr>
                                        <p:cTn id="21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-3.95062E-6 L -0.58056 0.00432 " pathEditMode="relative" rAng="0" ptsTypes="AA">
                                      <p:cBhvr>
                                        <p:cTn id="27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1.23457E-7 L 0.58021 -0.00062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4.69136E-6 L -0.58056 0.00432 " pathEditMode="relative" rAng="0" ptsTypes="AA">
                                      <p:cBhvr>
                                        <p:cTn id="39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875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95062E-6 L 0.58021 -0.00061 " pathEditMode="relative" rAng="0" ptsTypes="AA">
                                      <p:cBhvr>
                                        <p:cTn id="51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25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250"/>
                            </p:stCondLst>
                            <p:childTnLst>
                              <p:par>
                                <p:cTn id="56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1.97531E-6 L -0.58056 0.00432 " pathEditMode="relative" rAng="0" ptsTypes="AA">
                                      <p:cBhvr>
                                        <p:cTn id="57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75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8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8500"/>
                            </p:stCondLst>
                            <p:childTnLst>
                              <p:par>
                                <p:cTn id="68" presetID="63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1.23457E-7 L 0.58021 -0.00062 " pathEditMode="relative" rAng="0" ptsTypes="AA">
                                      <p:cBhvr>
                                        <p:cTn id="69" dur="4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1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75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2750"/>
                            </p:stCondLst>
                            <p:childTnLst>
                              <p:par>
                                <p:cTn id="74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2222E-6 4.69136E-6 L -0.58056 0.00432 " pathEditMode="relative" rAng="0" ptsTypes="AA">
                                      <p:cBhvr>
                                        <p:cTn id="75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2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250"/>
                            </p:stCondLst>
                            <p:childTnLst>
                              <p:par>
                                <p:cTn id="7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25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1.7.5  TCP/IP </a:t>
            </a:r>
            <a:r>
              <a:rPr lang="zh-CN" altLang="zh-CN" dirty="0"/>
              <a:t>的体系结构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5072" y="1775699"/>
            <a:ext cx="7658625" cy="289169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31306" y="3661121"/>
          <a:ext cx="1400946" cy="68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14725" imgH="2009775" progId="">
                  <p:embed/>
                </p:oleObj>
              </mc:Choice>
              <mc:Fallback>
                <p:oleObj name="VISIO" r:id="rId2" imgW="3514725" imgH="2009775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31306" y="3661121"/>
                        <a:ext cx="1400946" cy="6889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>
                        <a:outerShdw dist="25400" dir="5400000" algn="ctr" rotWithShape="0">
                          <a:srgbClr val="EEECE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979732" y="3637093"/>
          <a:ext cx="1402319" cy="68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14725" imgH="2009775" progId="">
                  <p:embed/>
                </p:oleObj>
              </mc:Choice>
              <mc:Fallback>
                <p:oleObj name="VISIO" r:id="rId4" imgW="3514725" imgH="2009775" progId="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9732" y="3637093"/>
                        <a:ext cx="1402319" cy="6889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>
                        <a:outerShdw dist="25400" dir="5400000" algn="ctr" rotWithShape="0">
                          <a:srgbClr val="EEECE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0238" y="1988837"/>
            <a:ext cx="1325562" cy="1749425"/>
          </a:xfrm>
          <a:prstGeom prst="cube">
            <a:avLst>
              <a:gd name="adj" fmla="val 25301"/>
            </a:avLst>
          </a:prstGeom>
          <a:solidFill>
            <a:srgbClr val="0098F6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6"/>
          <p:cNvSpPr/>
          <p:nvPr/>
        </p:nvSpPr>
        <p:spPr bwMode="auto">
          <a:xfrm>
            <a:off x="1058650" y="2288875"/>
            <a:ext cx="1323975" cy="282575"/>
          </a:xfrm>
          <a:custGeom>
            <a:avLst/>
            <a:gdLst>
              <a:gd name="T0" fmla="*/ 1323868 w 1000"/>
              <a:gd name="T1" fmla="*/ 0 h 230"/>
              <a:gd name="T2" fmla="*/ 1019378 w 1000"/>
              <a:gd name="T3" fmla="*/ 276179 h 230"/>
              <a:gd name="T4" fmla="*/ 0 w 1000"/>
              <a:gd name="T5" fmla="*/ 281067 h 2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230">
                <a:moveTo>
                  <a:pt x="1000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34863" y="2253950"/>
            <a:ext cx="723900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10" name="Freeform 8"/>
          <p:cNvSpPr/>
          <p:nvPr/>
        </p:nvSpPr>
        <p:spPr bwMode="auto">
          <a:xfrm>
            <a:off x="1055475" y="2590500"/>
            <a:ext cx="1327150" cy="298450"/>
          </a:xfrm>
          <a:custGeom>
            <a:avLst/>
            <a:gdLst>
              <a:gd name="T0" fmla="*/ 1326515 w 1002"/>
              <a:gd name="T1" fmla="*/ 0 h 244"/>
              <a:gd name="T2" fmla="*/ 1019378 w 1002"/>
              <a:gd name="T3" fmla="*/ 293288 h 244"/>
              <a:gd name="T4" fmla="*/ 0 w 1002"/>
              <a:gd name="T5" fmla="*/ 298176 h 2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2" h="244">
                <a:moveTo>
                  <a:pt x="1002" y="0"/>
                </a:moveTo>
                <a:lnTo>
                  <a:pt x="770" y="240"/>
                </a:lnTo>
                <a:lnTo>
                  <a:pt x="0" y="244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1055475" y="2890537"/>
            <a:ext cx="1327150" cy="315913"/>
          </a:xfrm>
          <a:custGeom>
            <a:avLst/>
            <a:gdLst>
              <a:gd name="T0" fmla="*/ 1326515 w 1002"/>
              <a:gd name="T1" fmla="*/ 0 h 258"/>
              <a:gd name="T2" fmla="*/ 1019378 w 1002"/>
              <a:gd name="T3" fmla="*/ 310396 h 258"/>
              <a:gd name="T4" fmla="*/ 0 w 1002"/>
              <a:gd name="T5" fmla="*/ 315284 h 2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2" h="258">
                <a:moveTo>
                  <a:pt x="1002" y="0"/>
                </a:moveTo>
                <a:lnTo>
                  <a:pt x="770" y="254"/>
                </a:lnTo>
                <a:lnTo>
                  <a:pt x="0" y="258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6507246" y="1988837"/>
            <a:ext cx="1325562" cy="1749425"/>
          </a:xfrm>
          <a:prstGeom prst="cube">
            <a:avLst>
              <a:gd name="adj" fmla="val 25301"/>
            </a:avLst>
          </a:prstGeom>
          <a:solidFill>
            <a:srgbClr val="0098F6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1"/>
          <p:cNvSpPr/>
          <p:nvPr/>
        </p:nvSpPr>
        <p:spPr bwMode="auto">
          <a:xfrm>
            <a:off x="6505658" y="2288875"/>
            <a:ext cx="1331913" cy="282575"/>
          </a:xfrm>
          <a:custGeom>
            <a:avLst/>
            <a:gdLst>
              <a:gd name="T0" fmla="*/ 1331810 w 1006"/>
              <a:gd name="T1" fmla="*/ 0 h 230"/>
              <a:gd name="T2" fmla="*/ 1019377 w 1006"/>
              <a:gd name="T3" fmla="*/ 276179 h 230"/>
              <a:gd name="T4" fmla="*/ 0 w 1006"/>
              <a:gd name="T5" fmla="*/ 281067 h 2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6" h="230">
                <a:moveTo>
                  <a:pt x="1006" y="0"/>
                </a:moveTo>
                <a:lnTo>
                  <a:pt x="770" y="226"/>
                </a:lnTo>
                <a:lnTo>
                  <a:pt x="0" y="230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6502483" y="2596850"/>
            <a:ext cx="1319213" cy="292100"/>
          </a:xfrm>
          <a:custGeom>
            <a:avLst/>
            <a:gdLst>
              <a:gd name="T0" fmla="*/ 1318572 w 996"/>
              <a:gd name="T1" fmla="*/ 0 h 238"/>
              <a:gd name="T2" fmla="*/ 1019378 w 996"/>
              <a:gd name="T3" fmla="*/ 285955 h 238"/>
              <a:gd name="T4" fmla="*/ 0 w 996"/>
              <a:gd name="T5" fmla="*/ 290843 h 2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6" h="238">
                <a:moveTo>
                  <a:pt x="996" y="0"/>
                </a:moveTo>
                <a:lnTo>
                  <a:pt x="770" y="234"/>
                </a:lnTo>
                <a:lnTo>
                  <a:pt x="0" y="238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502483" y="2904825"/>
            <a:ext cx="1319213" cy="301625"/>
          </a:xfrm>
          <a:custGeom>
            <a:avLst/>
            <a:gdLst>
              <a:gd name="T0" fmla="*/ 1318572 w 996"/>
              <a:gd name="T1" fmla="*/ 0 h 246"/>
              <a:gd name="T2" fmla="*/ 1019378 w 996"/>
              <a:gd name="T3" fmla="*/ 295732 h 246"/>
              <a:gd name="T4" fmla="*/ 0 w 996"/>
              <a:gd name="T5" fmla="*/ 300620 h 2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96" h="246">
                <a:moveTo>
                  <a:pt x="996" y="0"/>
                </a:moveTo>
                <a:lnTo>
                  <a:pt x="770" y="242"/>
                </a:lnTo>
                <a:lnTo>
                  <a:pt x="0" y="246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795713" y="2628600"/>
            <a:ext cx="1316120" cy="1114425"/>
          </a:xfrm>
          <a:prstGeom prst="cube">
            <a:avLst>
              <a:gd name="adj" fmla="val 25301"/>
            </a:avLst>
          </a:prstGeom>
          <a:solidFill>
            <a:srgbClr val="00CC00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5"/>
          <p:cNvSpPr/>
          <p:nvPr/>
        </p:nvSpPr>
        <p:spPr bwMode="auto">
          <a:xfrm>
            <a:off x="3790950" y="2927050"/>
            <a:ext cx="1328738" cy="282575"/>
          </a:xfrm>
          <a:custGeom>
            <a:avLst/>
            <a:gdLst>
              <a:gd name="T0" fmla="*/ 1327839 w 1003"/>
              <a:gd name="T1" fmla="*/ 0 h 231"/>
              <a:gd name="T2" fmla="*/ 1019378 w 1003"/>
              <a:gd name="T3" fmla="*/ 277402 h 231"/>
              <a:gd name="T4" fmla="*/ 0 w 1003"/>
              <a:gd name="T5" fmla="*/ 282290 h 2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3" h="231">
                <a:moveTo>
                  <a:pt x="1003" y="0"/>
                </a:moveTo>
                <a:lnTo>
                  <a:pt x="770" y="227"/>
                </a:lnTo>
                <a:lnTo>
                  <a:pt x="0" y="231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81275" y="1199983"/>
            <a:ext cx="679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327310" y="3825189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698149" y="3853980"/>
            <a:ext cx="7072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1898735" y="3738261"/>
            <a:ext cx="762686" cy="2651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534186" y="3745800"/>
            <a:ext cx="493964" cy="26000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4634406" y="3738262"/>
            <a:ext cx="602188" cy="260486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6035746" y="3739849"/>
            <a:ext cx="696842" cy="26595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659646" y="2253950"/>
            <a:ext cx="723900" cy="145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935413" y="2869900"/>
            <a:ext cx="72390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  <a:p>
            <a:pPr algn="ctr">
              <a:lnSpc>
                <a:spcPct val="130000"/>
              </a:lnSpc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  <a:p>
            <a:pPr algn="ctr">
              <a:lnSpc>
                <a:spcPct val="90000"/>
              </a:lnSpc>
            </a:pP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84000" y="2233312"/>
            <a:ext cx="311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>
              <a:lnSpc>
                <a:spcPct val="155000"/>
              </a:lnSpc>
            </a:pPr>
            <a:r>
              <a:rPr kumimoji="1" lang="en-US" altLang="zh-CN" sz="16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" name="矩形 30"/>
          <p:cNvSpPr>
            <a:spLocks noChangeArrowheads="1"/>
          </p:cNvSpPr>
          <p:nvPr/>
        </p:nvSpPr>
        <p:spPr bwMode="auto">
          <a:xfrm>
            <a:off x="3168612" y="1768040"/>
            <a:ext cx="2651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是四层体系结构</a:t>
            </a:r>
          </a:p>
        </p:txBody>
      </p:sp>
      <p:sp>
        <p:nvSpPr>
          <p:cNvPr id="31" name="矩形 31"/>
          <p:cNvSpPr>
            <a:spLocks noChangeArrowheads="1"/>
          </p:cNvSpPr>
          <p:nvPr/>
        </p:nvSpPr>
        <p:spPr bwMode="auto">
          <a:xfrm>
            <a:off x="1484313" y="4330400"/>
            <a:ext cx="594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路由器在转发分组时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只用到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网际层，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没有使用运输层和应用层。 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419936" y="1075100"/>
            <a:ext cx="6543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6900196" y="1075100"/>
            <a:ext cx="6447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kumimoji="1"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086071" y="1075100"/>
            <a:ext cx="6463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kumimoji="1"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703983" y="1507958"/>
            <a:ext cx="5553552" cy="0"/>
          </a:xfrm>
          <a:prstGeom prst="line">
            <a:avLst/>
          </a:prstGeom>
          <a:ln w="190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58" y="1312469"/>
            <a:ext cx="410222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72" y="1312469"/>
            <a:ext cx="410223" cy="41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43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83" y="1385466"/>
            <a:ext cx="454438" cy="26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2519141" y="1250953"/>
            <a:ext cx="977660" cy="448910"/>
            <a:chOff x="2461478" y="1292143"/>
            <a:chExt cx="977660" cy="448910"/>
          </a:xfrm>
        </p:grpSpPr>
        <p:grpSp>
          <p:nvGrpSpPr>
            <p:cNvPr id="39" name="Group 17"/>
            <p:cNvGrpSpPr/>
            <p:nvPr/>
          </p:nvGrpSpPr>
          <p:grpSpPr bwMode="auto">
            <a:xfrm>
              <a:off x="2461478" y="1292143"/>
              <a:ext cx="977660" cy="44891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40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7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Oval 26"/>
              <p:cNvSpPr>
                <a:spLocks noChangeArrowheads="1"/>
              </p:cNvSpPr>
              <p:nvPr/>
            </p:nvSpPr>
            <p:spPr bwMode="auto">
              <a:xfrm>
                <a:off x="2006" y="446"/>
                <a:ext cx="1916" cy="865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 dirty="0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702534" y="137713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244462" y="1250953"/>
            <a:ext cx="977660" cy="448910"/>
            <a:chOff x="2461478" y="1292143"/>
            <a:chExt cx="977660" cy="448910"/>
          </a:xfrm>
        </p:grpSpPr>
        <p:grpSp>
          <p:nvGrpSpPr>
            <p:cNvPr id="52" name="Group 17"/>
            <p:cNvGrpSpPr/>
            <p:nvPr/>
          </p:nvGrpSpPr>
          <p:grpSpPr bwMode="auto">
            <a:xfrm>
              <a:off x="2461478" y="1292143"/>
              <a:ext cx="977660" cy="448910"/>
              <a:chOff x="1680" y="240"/>
              <a:chExt cx="2529" cy="1270"/>
            </a:xfrm>
            <a:solidFill>
              <a:schemeClr val="bg1"/>
            </a:solidFill>
          </p:grpSpPr>
          <p:sp>
            <p:nvSpPr>
              <p:cNvPr id="54" name="Oval 18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55" name="Oval 19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Oval 20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Oval 21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Oval 22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Oval 23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Oval 24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61" name="Oval 25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Oval 26"/>
              <p:cNvSpPr>
                <a:spLocks noChangeArrowheads="1"/>
              </p:cNvSpPr>
              <p:nvPr/>
            </p:nvSpPr>
            <p:spPr bwMode="auto">
              <a:xfrm>
                <a:off x="2006" y="446"/>
                <a:ext cx="1916" cy="865"/>
              </a:xfrm>
              <a:prstGeom prst="ellipse">
                <a:avLst/>
              </a:prstGeom>
              <a:grpFill/>
              <a:ln w="9525">
                <a:noFill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b="1" dirty="0">
                  <a:solidFill>
                    <a:srgbClr val="368AD6"/>
                  </a:solidFill>
                  <a:latin typeface="+mn-lt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2702534" y="137713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 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现在互联网使用的 </a:t>
            </a:r>
            <a:r>
              <a:rPr lang="en-US" altLang="zh-CN" dirty="0"/>
              <a:t>TCP/IP </a:t>
            </a:r>
            <a:r>
              <a:rPr lang="zh-CN" altLang="en-US" dirty="0"/>
              <a:t>体系结构已经发生了演变，即某些应用程序可以直接使用 </a:t>
            </a:r>
            <a:r>
              <a:rPr lang="en-US" altLang="zh-CN" dirty="0"/>
              <a:t>IP </a:t>
            </a:r>
            <a:r>
              <a:rPr lang="zh-CN" altLang="en-US" dirty="0"/>
              <a:t>层，或甚至直接使用最下面的网络接口层。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TCP/IP </a:t>
            </a:r>
            <a:r>
              <a:rPr lang="zh-CN" altLang="en-US" dirty="0"/>
              <a:t>体系结构的另一种表示方法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5072" y="1828799"/>
            <a:ext cx="7658625" cy="24083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862264" y="2042984"/>
            <a:ext cx="3299640" cy="1943272"/>
            <a:chOff x="2778939" y="3395364"/>
            <a:chExt cx="3502942" cy="212859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78939" y="3395364"/>
              <a:ext cx="3502942" cy="2128590"/>
            </a:xfrm>
            <a:prstGeom prst="rect">
              <a:avLst/>
            </a:prstGeom>
            <a:ln w="38100">
              <a:solidFill>
                <a:srgbClr val="33993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778939" y="5010251"/>
              <a:ext cx="3502942" cy="0"/>
            </a:xfrm>
            <a:prstGeom prst="line">
              <a:avLst/>
            </a:prstGeom>
            <a:ln w="38100">
              <a:solidFill>
                <a:srgbClr val="339933"/>
              </a:solidFill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778939" y="4460452"/>
              <a:ext cx="2589890" cy="531751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ln w="38100">
              <a:solidFill>
                <a:srgbClr val="33993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778939" y="3910655"/>
              <a:ext cx="1675251" cy="530957"/>
            </a:xfrm>
            <a:custGeom>
              <a:avLst/>
              <a:gdLst>
                <a:gd name="T0" fmla="*/ 0 w 1542"/>
                <a:gd name="T1" fmla="*/ 0 h 318"/>
                <a:gd name="T2" fmla="*/ 1542 w 1542"/>
                <a:gd name="T3" fmla="*/ 0 h 318"/>
                <a:gd name="T4" fmla="*/ 1542 w 1542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318">
                  <a:moveTo>
                    <a:pt x="0" y="0"/>
                  </a:moveTo>
                  <a:lnTo>
                    <a:pt x="1542" y="0"/>
                  </a:lnTo>
                  <a:lnTo>
                    <a:pt x="1542" y="318"/>
                  </a:lnTo>
                </a:path>
              </a:pathLst>
            </a:custGeom>
            <a:ln w="38100">
              <a:solidFill>
                <a:srgbClr val="33993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16890" y="3928350"/>
              <a:ext cx="0" cy="53131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900239" y="3991336"/>
              <a:ext cx="1505317" cy="404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   UDP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04968" y="4550166"/>
              <a:ext cx="439398" cy="404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149216" y="3470787"/>
              <a:ext cx="931208" cy="404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28057" y="5068067"/>
              <a:ext cx="2646592" cy="404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网络接口层（子网层）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258543" y="2447564"/>
            <a:ext cx="4977496" cy="2082456"/>
            <a:chOff x="1166919" y="2653839"/>
            <a:chExt cx="4977696" cy="2081864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1166919" y="4384938"/>
              <a:ext cx="4977696" cy="3507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over Everything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协议可以在多种类型的网络上运行</a:t>
              </a:r>
            </a:p>
          </p:txBody>
        </p:sp>
        <p:sp>
          <p:nvSpPr>
            <p:cNvPr id="6" name="AutoShape 2"/>
            <p:cNvSpPr>
              <a:spLocks noChangeArrowheads="1"/>
            </p:cNvSpPr>
            <p:nvPr/>
          </p:nvSpPr>
          <p:spPr bwMode="auto">
            <a:xfrm>
              <a:off x="1283573" y="2653839"/>
              <a:ext cx="4724528" cy="1692581"/>
            </a:xfrm>
            <a:prstGeom prst="triangle">
              <a:avLst>
                <a:gd name="adj" fmla="val 50000"/>
              </a:avLst>
            </a:prstGeom>
            <a:solidFill>
              <a:srgbClr val="ABEBD7"/>
            </a:solidFill>
            <a:ln w="9525">
              <a:solidFill>
                <a:srgbClr val="339933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258542" y="1155615"/>
            <a:ext cx="4977497" cy="2246823"/>
            <a:chOff x="1093314" y="1740194"/>
            <a:chExt cx="6917709" cy="3122074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 flipV="1">
              <a:off x="1246437" y="2269258"/>
              <a:ext cx="6566083" cy="2593010"/>
            </a:xfrm>
            <a:prstGeom prst="triangle">
              <a:avLst>
                <a:gd name="adj" fmla="val 50000"/>
              </a:avLst>
            </a:prstGeom>
            <a:solidFill>
              <a:srgbClr val="ABEBD7"/>
            </a:solidFill>
            <a:ln w="9525">
              <a:solidFill>
                <a:srgbClr val="339933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093314" y="1740194"/>
              <a:ext cx="6917709" cy="48754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339933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Everything over IP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层可以支持多种的运输层协议</a:t>
              </a:r>
            </a:p>
          </p:txBody>
        </p:sp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87950" y="1651425"/>
            <a:ext cx="531812" cy="2381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97600" y="1651425"/>
            <a:ext cx="533400" cy="2381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SMTP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43725" y="1651425"/>
            <a:ext cx="531812" cy="2381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853375" y="1651425"/>
            <a:ext cx="533400" cy="238125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565787" y="2221338"/>
            <a:ext cx="531813" cy="236537"/>
          </a:xfrm>
          <a:prstGeom prst="rect">
            <a:avLst/>
          </a:prstGeom>
          <a:solidFill>
            <a:srgbClr val="0098F6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75537" y="2221338"/>
            <a:ext cx="531813" cy="236537"/>
          </a:xfrm>
          <a:prstGeom prst="rect">
            <a:avLst/>
          </a:prstGeom>
          <a:solidFill>
            <a:srgbClr val="0098F6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087950" y="3681838"/>
            <a:ext cx="850900" cy="23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zh-CN" sz="16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205550" y="3681838"/>
            <a:ext cx="850900" cy="23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zh-CN" sz="16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535875" y="3681838"/>
            <a:ext cx="850900" cy="23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zh-CN" sz="1600" b="1">
              <a:solidFill>
                <a:srgbClr val="000099"/>
              </a:solidFill>
              <a:ea typeface="黑体" panose="02010609060101010101" pitchFamily="49" charset="-12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322775" y="3315125"/>
            <a:ext cx="4789487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1322775" y="2697588"/>
            <a:ext cx="4789487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1322775" y="2078463"/>
            <a:ext cx="4789487" cy="0"/>
          </a:xfrm>
          <a:prstGeom prst="line">
            <a:avLst/>
          </a:prstGeom>
          <a:noFill/>
          <a:ln w="28575">
            <a:solidFill>
              <a:srgbClr val="CC00CC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947821" y="2816650"/>
            <a:ext cx="6461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网际层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844634" y="3577062"/>
            <a:ext cx="954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947821" y="2210225"/>
            <a:ext cx="64611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947821" y="1645075"/>
            <a:ext cx="64611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702312" y="1600625"/>
            <a:ext cx="2651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0000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462850" y="1600625"/>
            <a:ext cx="2651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0000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4165987" y="3648500"/>
            <a:ext cx="2349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000099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2345125" y="1905425"/>
            <a:ext cx="333375" cy="3302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4097725" y="1916538"/>
            <a:ext cx="384175" cy="2984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2973775" y="1907013"/>
            <a:ext cx="381000" cy="312737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4747012" y="1907013"/>
            <a:ext cx="373063" cy="3175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829312" y="2476925"/>
            <a:ext cx="750888" cy="40005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3896112" y="2486450"/>
            <a:ext cx="752475" cy="3905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3924687" y="3156375"/>
            <a:ext cx="1063625" cy="50641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H="1">
            <a:off x="2449900" y="3151613"/>
            <a:ext cx="1074737" cy="51117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3578612" y="3124625"/>
            <a:ext cx="158750" cy="538163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2049850" y="3658025"/>
            <a:ext cx="941387" cy="276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3170625" y="3658025"/>
            <a:ext cx="941387" cy="276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4510475" y="3658025"/>
            <a:ext cx="941387" cy="2762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391287" y="2849988"/>
            <a:ext cx="636588" cy="284162"/>
          </a:xfrm>
          <a:prstGeom prst="rect">
            <a:avLst/>
          </a:prstGeom>
          <a:solidFill>
            <a:srgbClr val="CC00CC"/>
          </a:solidFill>
          <a:ln>
            <a:solidFill>
              <a:srgbClr val="0033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000" b="1">
                <a:solidFill>
                  <a:schemeClr val="bg1"/>
                </a:solidFill>
                <a:ea typeface="黑体" panose="02010609060101010101" pitchFamily="49" charset="-122"/>
              </a:rPr>
              <a:t>IP</a:t>
            </a:r>
          </a:p>
        </p:txBody>
      </p:sp>
      <p:sp>
        <p:nvSpPr>
          <p:cNvPr id="81" name="矩形 80"/>
          <p:cNvSpPr/>
          <p:nvPr/>
        </p:nvSpPr>
        <p:spPr>
          <a:xfrm>
            <a:off x="6277314" y="2612324"/>
            <a:ext cx="2322985" cy="7571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设计理念：网络核心部分越简单越好。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沙漏计时器形状的 </a:t>
            </a:r>
            <a:r>
              <a:rPr lang="en-US" altLang="zh-CN" dirty="0"/>
              <a:t>TCP/IP </a:t>
            </a:r>
            <a:r>
              <a:rPr lang="zh-CN" altLang="en-US" dirty="0"/>
              <a:t>协议族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3124" y="1008414"/>
            <a:ext cx="7801233" cy="33676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" name="组合 33"/>
          <p:cNvGrpSpPr/>
          <p:nvPr/>
        </p:nvGrpSpPr>
        <p:grpSpPr bwMode="auto">
          <a:xfrm>
            <a:off x="1160463" y="1419949"/>
            <a:ext cx="1604962" cy="2439298"/>
            <a:chOff x="961895" y="2010459"/>
            <a:chExt cx="1695715" cy="2836863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961895" y="2010459"/>
              <a:ext cx="1695715" cy="283686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126950" y="4027207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961895" y="4404408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961895" y="3961496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961895" y="3518583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961895" y="3074083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1393516" y="447011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1393516" y="3155670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1393516" y="3598583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1795994" y="2847288"/>
              <a:ext cx="0" cy="226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1411236" y="203452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</p:grpSp>
      <p:grpSp>
        <p:nvGrpSpPr>
          <p:cNvPr id="17" name="组合 45"/>
          <p:cNvGrpSpPr/>
          <p:nvPr/>
        </p:nvGrpSpPr>
        <p:grpSpPr bwMode="auto">
          <a:xfrm>
            <a:off x="6234113" y="1419949"/>
            <a:ext cx="1604962" cy="2439298"/>
            <a:chOff x="961895" y="2010459"/>
            <a:chExt cx="1695715" cy="2836863"/>
          </a:xfrm>
          <a:effectLst/>
        </p:grpSpPr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961895" y="2010459"/>
              <a:ext cx="1695715" cy="2836863"/>
            </a:xfrm>
            <a:prstGeom prst="rect">
              <a:avLst/>
            </a:prstGeom>
            <a:solidFill>
              <a:srgbClr val="339933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242130" y="4009487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961895" y="4404408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961895" y="3961496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961895" y="3518583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1895" y="3074083"/>
              <a:ext cx="1695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428956" y="445239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1428956" y="3137950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428956" y="3580863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795994" y="2847288"/>
              <a:ext cx="0" cy="226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420096" y="2025669"/>
              <a:ext cx="8002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</p:grpSp>
      <p:sp>
        <p:nvSpPr>
          <p:cNvPr id="29" name="Freeform 3"/>
          <p:cNvSpPr/>
          <p:nvPr/>
        </p:nvSpPr>
        <p:spPr bwMode="auto">
          <a:xfrm>
            <a:off x="1849438" y="3862534"/>
            <a:ext cx="5186362" cy="242521"/>
          </a:xfrm>
          <a:custGeom>
            <a:avLst/>
            <a:gdLst>
              <a:gd name="T0" fmla="*/ 0 w 2752"/>
              <a:gd name="T1" fmla="*/ 0 h 240"/>
              <a:gd name="T2" fmla="*/ 0 w 2752"/>
              <a:gd name="T3" fmla="*/ 121108 h 240"/>
              <a:gd name="T4" fmla="*/ 5654 w 2752"/>
              <a:gd name="T5" fmla="*/ 205356 h 240"/>
              <a:gd name="T6" fmla="*/ 56536 w 2752"/>
              <a:gd name="T7" fmla="*/ 280391 h 240"/>
              <a:gd name="T8" fmla="*/ 180915 w 2752"/>
              <a:gd name="T9" fmla="*/ 308035 h 240"/>
              <a:gd name="T10" fmla="*/ 260065 w 2752"/>
              <a:gd name="T11" fmla="*/ 310667 h 240"/>
              <a:gd name="T12" fmla="*/ 4939357 w 2752"/>
              <a:gd name="T13" fmla="*/ 313300 h 240"/>
              <a:gd name="T14" fmla="*/ 5031699 w 2752"/>
              <a:gd name="T15" fmla="*/ 315933 h 240"/>
              <a:gd name="T16" fmla="*/ 5139118 w 2752"/>
              <a:gd name="T17" fmla="*/ 284340 h 240"/>
              <a:gd name="T18" fmla="*/ 5178693 w 2752"/>
              <a:gd name="T19" fmla="*/ 209306 h 240"/>
              <a:gd name="T20" fmla="*/ 5186231 w 2752"/>
              <a:gd name="T21" fmla="*/ 148752 h 240"/>
              <a:gd name="T22" fmla="*/ 5184346 w 2752"/>
              <a:gd name="T23" fmla="*/ 0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52" h="240">
                <a:moveTo>
                  <a:pt x="0" y="0"/>
                </a:moveTo>
                <a:lnTo>
                  <a:pt x="0" y="92"/>
                </a:lnTo>
                <a:lnTo>
                  <a:pt x="3" y="156"/>
                </a:lnTo>
                <a:lnTo>
                  <a:pt x="30" y="213"/>
                </a:lnTo>
                <a:lnTo>
                  <a:pt x="96" y="234"/>
                </a:lnTo>
                <a:lnTo>
                  <a:pt x="138" y="236"/>
                </a:lnTo>
                <a:lnTo>
                  <a:pt x="2621" y="238"/>
                </a:lnTo>
                <a:lnTo>
                  <a:pt x="2670" y="240"/>
                </a:lnTo>
                <a:lnTo>
                  <a:pt x="2727" y="216"/>
                </a:lnTo>
                <a:lnTo>
                  <a:pt x="2748" y="159"/>
                </a:lnTo>
                <a:lnTo>
                  <a:pt x="2752" y="113"/>
                </a:lnTo>
                <a:lnTo>
                  <a:pt x="2751" y="0"/>
                </a:lnTo>
              </a:path>
            </a:pathLst>
          </a:custGeom>
          <a:noFill/>
          <a:ln w="38100" cmpd="sng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3932238" y="3635796"/>
          <a:ext cx="14176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14725" imgH="2009775" progId="">
                  <p:embed/>
                </p:oleObj>
              </mc:Choice>
              <mc:Fallback>
                <p:oleObj name="VISIO" r:id="rId2" imgW="3514725" imgH="2009775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2238" y="3635796"/>
                        <a:ext cx="1417637" cy="719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>
                        <a:outerShdw dist="25400" dir="5400000" algn="ctr" rotWithShape="0">
                          <a:srgbClr val="EEECE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25"/>
          <p:cNvGrpSpPr/>
          <p:nvPr/>
        </p:nvGrpSpPr>
        <p:grpSpPr bwMode="auto">
          <a:xfrm>
            <a:off x="2561538" y="1528919"/>
            <a:ext cx="3794397" cy="324374"/>
            <a:chOff x="1438" y="1436"/>
            <a:chExt cx="2712" cy="225"/>
          </a:xfrm>
        </p:grpSpPr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438" y="1655"/>
              <a:ext cx="2712" cy="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2013" y="1436"/>
              <a:ext cx="16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kumimoji="1"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客户发起连接建立请求</a:t>
              </a:r>
            </a:p>
          </p:txBody>
        </p:sp>
      </p:grpSp>
      <p:grpSp>
        <p:nvGrpSpPr>
          <p:cNvPr id="34" name="Group 28"/>
          <p:cNvGrpSpPr/>
          <p:nvPr/>
        </p:nvGrpSpPr>
        <p:grpSpPr bwMode="auto">
          <a:xfrm>
            <a:off x="2541443" y="2075731"/>
            <a:ext cx="3818984" cy="289775"/>
            <a:chOff x="1521" y="1752"/>
            <a:chExt cx="2755" cy="201"/>
          </a:xfrm>
        </p:grpSpPr>
        <p:sp>
          <p:nvSpPr>
            <p:cNvPr id="35" name="Line 29"/>
            <p:cNvSpPr>
              <a:spLocks noChangeShapeType="1"/>
            </p:cNvSpPr>
            <p:nvPr/>
          </p:nvSpPr>
          <p:spPr bwMode="auto">
            <a:xfrm flipH="1" flipV="1">
              <a:off x="1521" y="1752"/>
              <a:ext cx="2755" cy="9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2017" y="1759"/>
              <a:ext cx="176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服务器接受连接建立请求</a:t>
              </a:r>
            </a:p>
          </p:txBody>
        </p:sp>
      </p:grp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4235450" y="3807632"/>
            <a:ext cx="8001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grpSp>
        <p:nvGrpSpPr>
          <p:cNvPr id="38" name="Group 34"/>
          <p:cNvGrpSpPr/>
          <p:nvPr/>
        </p:nvGrpSpPr>
        <p:grpSpPr bwMode="auto">
          <a:xfrm>
            <a:off x="1373188" y="1767433"/>
            <a:ext cx="1146175" cy="379157"/>
            <a:chOff x="835" y="1519"/>
            <a:chExt cx="812" cy="335"/>
          </a:xfrm>
        </p:grpSpPr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835" y="1519"/>
              <a:ext cx="812" cy="335"/>
            </a:xfrm>
            <a:prstGeom prst="ellipse">
              <a:avLst/>
            </a:prstGeom>
            <a:solidFill>
              <a:srgbClr val="00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1031" y="1526"/>
              <a:ext cx="601" cy="3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</p:grpSp>
      <p:grpSp>
        <p:nvGrpSpPr>
          <p:cNvPr id="41" name="Group 37"/>
          <p:cNvGrpSpPr/>
          <p:nvPr/>
        </p:nvGrpSpPr>
        <p:grpSpPr bwMode="auto">
          <a:xfrm>
            <a:off x="6456766" y="1739689"/>
            <a:ext cx="1152261" cy="397900"/>
            <a:chOff x="4142" y="1536"/>
            <a:chExt cx="670" cy="276"/>
          </a:xfrm>
          <a:solidFill>
            <a:srgbClr val="FFFF00"/>
          </a:solidFill>
        </p:grpSpPr>
        <p:sp>
          <p:nvSpPr>
            <p:cNvPr id="42" name="Oval 38"/>
            <p:cNvSpPr>
              <a:spLocks noChangeArrowheads="1"/>
            </p:cNvSpPr>
            <p:nvPr/>
          </p:nvSpPr>
          <p:spPr bwMode="auto">
            <a:xfrm>
              <a:off x="4142" y="1536"/>
              <a:ext cx="670" cy="2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226" y="1536"/>
              <a:ext cx="513" cy="2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</p:grp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2934892" y="2604122"/>
            <a:ext cx="3158952" cy="70788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所有这些通信实际上都需要使用下面各层所提供的服务。</a:t>
            </a:r>
          </a:p>
        </p:txBody>
      </p: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1491785" y="1110675"/>
            <a:ext cx="10150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6585297" y="1120416"/>
            <a:ext cx="10021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互联网中客户</a:t>
            </a:r>
            <a:r>
              <a:rPr lang="en-US" altLang="zh-CN" dirty="0"/>
              <a:t>-</a:t>
            </a:r>
            <a:r>
              <a:rPr lang="zh-CN" altLang="en-US" dirty="0"/>
              <a:t>服务器工作方式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593124" y="1008414"/>
            <a:ext cx="7801233" cy="33676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537075" y="3490264"/>
            <a:ext cx="0" cy="249620"/>
          </a:xfrm>
          <a:prstGeom prst="line">
            <a:avLst/>
          </a:prstGeom>
          <a:noFill/>
          <a:ln w="3810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65500" y="1423721"/>
            <a:ext cx="2409825" cy="2066925"/>
          </a:xfrm>
          <a:prstGeom prst="rect">
            <a:avLst/>
          </a:prstGeom>
          <a:solidFill>
            <a:srgbClr val="339933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10025" y="2869934"/>
            <a:ext cx="10826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365500" y="3177909"/>
            <a:ext cx="240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65500" y="2863584"/>
            <a:ext cx="240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65500" y="2550846"/>
            <a:ext cx="240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65500" y="2238109"/>
            <a:ext cx="2409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205288" y="3184259"/>
            <a:ext cx="72231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205288" y="2253984"/>
            <a:ext cx="7223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运输层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05288" y="2566721"/>
            <a:ext cx="7223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179888" y="1418959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144963" y="1125271"/>
            <a:ext cx="8963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grpSp>
        <p:nvGrpSpPr>
          <p:cNvPr id="16" name="Group 15"/>
          <p:cNvGrpSpPr/>
          <p:nvPr/>
        </p:nvGrpSpPr>
        <p:grpSpPr bwMode="auto">
          <a:xfrm>
            <a:off x="3511550" y="1674546"/>
            <a:ext cx="949325" cy="571500"/>
            <a:chOff x="2100" y="1727"/>
            <a:chExt cx="720" cy="470"/>
          </a:xfrm>
        </p:grpSpPr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460" y="2119"/>
              <a:ext cx="1" cy="7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1727"/>
              <a:ext cx="720" cy="41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164" y="1756"/>
              <a:ext cx="610" cy="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 bwMode="auto">
          <a:xfrm>
            <a:off x="4679950" y="1693596"/>
            <a:ext cx="949325" cy="566738"/>
            <a:chOff x="2986" y="1727"/>
            <a:chExt cx="719" cy="465"/>
          </a:xfrm>
        </p:grpSpPr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344" y="2113"/>
              <a:ext cx="1" cy="7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986" y="1727"/>
              <a:ext cx="719" cy="4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049" y="1752"/>
              <a:ext cx="611" cy="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  <a:p>
              <a:pPr algn="ctr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249363" y="1126859"/>
            <a:ext cx="6569075" cy="2863850"/>
            <a:chOff x="1248628" y="2159392"/>
            <a:chExt cx="6570396" cy="2864425"/>
          </a:xfrm>
        </p:grpSpPr>
        <p:sp>
          <p:nvSpPr>
            <p:cNvPr id="25" name="Freeform 24"/>
            <p:cNvSpPr/>
            <p:nvPr/>
          </p:nvSpPr>
          <p:spPr bwMode="auto">
            <a:xfrm>
              <a:off x="1856851" y="4523273"/>
              <a:ext cx="5364504" cy="500544"/>
            </a:xfrm>
            <a:custGeom>
              <a:avLst/>
              <a:gdLst>
                <a:gd name="T0" fmla="*/ 0 w 3527"/>
                <a:gd name="T1" fmla="*/ 0 h 333"/>
                <a:gd name="T2" fmla="*/ 0 w 3527"/>
                <a:gd name="T3" fmla="*/ 193904 h 333"/>
                <a:gd name="T4" fmla="*/ 21294 w 3527"/>
                <a:gd name="T5" fmla="*/ 288602 h 333"/>
                <a:gd name="T6" fmla="*/ 76049 w 3527"/>
                <a:gd name="T7" fmla="*/ 405846 h 333"/>
                <a:gd name="T8" fmla="*/ 185560 w 3527"/>
                <a:gd name="T9" fmla="*/ 477997 h 333"/>
                <a:gd name="T10" fmla="*/ 269214 w 3527"/>
                <a:gd name="T11" fmla="*/ 496035 h 333"/>
                <a:gd name="T12" fmla="*/ 5110500 w 3527"/>
                <a:gd name="T13" fmla="*/ 500544 h 333"/>
                <a:gd name="T14" fmla="*/ 5204801 w 3527"/>
                <a:gd name="T15" fmla="*/ 477997 h 333"/>
                <a:gd name="T16" fmla="*/ 5296060 w 3527"/>
                <a:gd name="T17" fmla="*/ 423884 h 333"/>
                <a:gd name="T18" fmla="*/ 5341689 w 3527"/>
                <a:gd name="T19" fmla="*/ 351734 h 333"/>
                <a:gd name="T20" fmla="*/ 5359941 w 3527"/>
                <a:gd name="T21" fmla="*/ 243508 h 333"/>
                <a:gd name="T22" fmla="*/ 5364504 w 3527"/>
                <a:gd name="T23" fmla="*/ 0 h 3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27" h="333">
                  <a:moveTo>
                    <a:pt x="0" y="0"/>
                  </a:moveTo>
                  <a:lnTo>
                    <a:pt x="0" y="129"/>
                  </a:lnTo>
                  <a:lnTo>
                    <a:pt x="14" y="192"/>
                  </a:lnTo>
                  <a:lnTo>
                    <a:pt x="50" y="270"/>
                  </a:lnTo>
                  <a:lnTo>
                    <a:pt x="122" y="318"/>
                  </a:lnTo>
                  <a:lnTo>
                    <a:pt x="177" y="330"/>
                  </a:lnTo>
                  <a:lnTo>
                    <a:pt x="3360" y="333"/>
                  </a:lnTo>
                  <a:lnTo>
                    <a:pt x="3422" y="318"/>
                  </a:lnTo>
                  <a:lnTo>
                    <a:pt x="3482" y="282"/>
                  </a:lnTo>
                  <a:lnTo>
                    <a:pt x="3512" y="234"/>
                  </a:lnTo>
                  <a:lnTo>
                    <a:pt x="3524" y="162"/>
                  </a:lnTo>
                  <a:lnTo>
                    <a:pt x="3527" y="0"/>
                  </a:lnTo>
                </a:path>
              </a:pathLst>
            </a:custGeom>
            <a:noFill/>
            <a:ln w="38100" cmpd="sng">
              <a:solidFill>
                <a:srgbClr val="368AD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" name="Group 25"/>
            <p:cNvGrpSpPr/>
            <p:nvPr/>
          </p:nvGrpSpPr>
          <p:grpSpPr bwMode="auto">
            <a:xfrm>
              <a:off x="1248628" y="2159392"/>
              <a:ext cx="1241515" cy="2365100"/>
              <a:chOff x="385" y="1278"/>
              <a:chExt cx="941" cy="1942"/>
            </a:xfrm>
          </p:grpSpPr>
          <p:sp>
            <p:nvSpPr>
              <p:cNvPr id="42" name="Rectangle 26"/>
              <p:cNvSpPr>
                <a:spLocks noChangeArrowheads="1"/>
              </p:cNvSpPr>
              <p:nvPr/>
            </p:nvSpPr>
            <p:spPr bwMode="auto">
              <a:xfrm>
                <a:off x="385" y="1522"/>
                <a:ext cx="941" cy="169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 Box 27"/>
              <p:cNvSpPr txBox="1">
                <a:spLocks noChangeArrowheads="1"/>
              </p:cNvSpPr>
              <p:nvPr/>
            </p:nvSpPr>
            <p:spPr bwMode="auto">
              <a:xfrm>
                <a:off x="431" y="2710"/>
                <a:ext cx="82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数据链路层</a:t>
                </a: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>
                <a:off x="385" y="2962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>
                <a:off x="385" y="2447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>
                <a:off x="385" y="2190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578" y="2967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物理层</a:t>
                </a:r>
              </a:p>
            </p:txBody>
          </p:sp>
          <p:sp>
            <p:nvSpPr>
              <p:cNvPr id="49" name="Text Box 33"/>
              <p:cNvSpPr txBox="1">
                <a:spLocks noChangeArrowheads="1"/>
              </p:cNvSpPr>
              <p:nvPr/>
            </p:nvSpPr>
            <p:spPr bwMode="auto">
              <a:xfrm>
                <a:off x="578" y="2204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运输层</a:t>
                </a:r>
              </a:p>
            </p:txBody>
          </p:sp>
          <p:sp>
            <p:nvSpPr>
              <p:cNvPr id="50" name="Text Box 34"/>
              <p:cNvSpPr txBox="1">
                <a:spLocks noChangeArrowheads="1"/>
              </p:cNvSpPr>
              <p:nvPr/>
            </p:nvSpPr>
            <p:spPr bwMode="auto">
              <a:xfrm>
                <a:off x="578" y="2461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>
                <a:off x="845" y="2036"/>
                <a:ext cx="2" cy="1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36"/>
              <p:cNvSpPr>
                <a:spLocks noChangeArrowheads="1"/>
              </p:cNvSpPr>
              <p:nvPr/>
            </p:nvSpPr>
            <p:spPr bwMode="auto">
              <a:xfrm>
                <a:off x="468" y="1779"/>
                <a:ext cx="775" cy="309"/>
              </a:xfrm>
              <a:prstGeom prst="ellipse">
                <a:avLst/>
              </a:prstGeom>
              <a:solidFill>
                <a:srgbClr val="00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zh-CN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Text Box 37"/>
              <p:cNvSpPr txBox="1">
                <a:spLocks noChangeArrowheads="1"/>
              </p:cNvSpPr>
              <p:nvPr/>
            </p:nvSpPr>
            <p:spPr bwMode="auto">
              <a:xfrm>
                <a:off x="583" y="1527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</a:p>
            </p:txBody>
          </p:sp>
          <p:sp>
            <p:nvSpPr>
              <p:cNvPr id="54" name="Text Box 38"/>
              <p:cNvSpPr txBox="1">
                <a:spLocks noChangeArrowheads="1"/>
              </p:cNvSpPr>
              <p:nvPr/>
            </p:nvSpPr>
            <p:spPr bwMode="auto">
              <a:xfrm>
                <a:off x="537" y="1278"/>
                <a:ext cx="69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 </a:t>
                </a: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55" name="Text Box 39"/>
              <p:cNvSpPr txBox="1">
                <a:spLocks noChangeArrowheads="1"/>
              </p:cNvSpPr>
              <p:nvPr/>
            </p:nvSpPr>
            <p:spPr bwMode="auto">
              <a:xfrm>
                <a:off x="585" y="1803"/>
                <a:ext cx="593" cy="2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 </a:t>
                </a:r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grpSp>
          <p:nvGrpSpPr>
            <p:cNvPr id="27" name="Group 40"/>
            <p:cNvGrpSpPr/>
            <p:nvPr/>
          </p:nvGrpSpPr>
          <p:grpSpPr bwMode="auto">
            <a:xfrm>
              <a:off x="6577509" y="2169135"/>
              <a:ext cx="1241515" cy="2355357"/>
              <a:chOff x="4424" y="1286"/>
              <a:chExt cx="941" cy="1934"/>
            </a:xfrm>
          </p:grpSpPr>
          <p:sp>
            <p:nvSpPr>
              <p:cNvPr id="28" name="Rectangle 41"/>
              <p:cNvSpPr>
                <a:spLocks noChangeArrowheads="1"/>
              </p:cNvSpPr>
              <p:nvPr/>
            </p:nvSpPr>
            <p:spPr bwMode="auto">
              <a:xfrm>
                <a:off x="4424" y="1522"/>
                <a:ext cx="941" cy="169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>
                <a:off x="4494" y="2710"/>
                <a:ext cx="82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数据链路层</a:t>
                </a:r>
              </a:p>
            </p:txBody>
          </p:sp>
          <p:sp>
            <p:nvSpPr>
              <p:cNvPr id="30" name="Line 43"/>
              <p:cNvSpPr>
                <a:spLocks noChangeShapeType="1"/>
              </p:cNvSpPr>
              <p:nvPr/>
            </p:nvSpPr>
            <p:spPr bwMode="auto">
              <a:xfrm>
                <a:off x="4424" y="2962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44"/>
              <p:cNvSpPr>
                <a:spLocks noChangeShapeType="1"/>
              </p:cNvSpPr>
              <p:nvPr/>
            </p:nvSpPr>
            <p:spPr bwMode="auto">
              <a:xfrm>
                <a:off x="4424" y="2704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45"/>
              <p:cNvSpPr>
                <a:spLocks noChangeShapeType="1"/>
              </p:cNvSpPr>
              <p:nvPr/>
            </p:nvSpPr>
            <p:spPr bwMode="auto">
              <a:xfrm>
                <a:off x="4424" y="2447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6"/>
              <p:cNvSpPr>
                <a:spLocks noChangeShapeType="1"/>
              </p:cNvSpPr>
              <p:nvPr/>
            </p:nvSpPr>
            <p:spPr bwMode="auto">
              <a:xfrm>
                <a:off x="4424" y="2190"/>
                <a:ext cx="9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Text Box 47"/>
              <p:cNvSpPr txBox="1">
                <a:spLocks noChangeArrowheads="1"/>
              </p:cNvSpPr>
              <p:nvPr/>
            </p:nvSpPr>
            <p:spPr bwMode="auto">
              <a:xfrm>
                <a:off x="4642" y="2967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物理层</a:t>
                </a:r>
              </a:p>
            </p:txBody>
          </p:sp>
          <p:sp>
            <p:nvSpPr>
              <p:cNvPr id="35" name="Text Box 48"/>
              <p:cNvSpPr txBox="1">
                <a:spLocks noChangeArrowheads="1"/>
              </p:cNvSpPr>
              <p:nvPr/>
            </p:nvSpPr>
            <p:spPr bwMode="auto">
              <a:xfrm>
                <a:off x="4642" y="2204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运输层</a:t>
                </a:r>
              </a:p>
            </p:txBody>
          </p:sp>
          <p:sp>
            <p:nvSpPr>
              <p:cNvPr id="36" name="Text Box 49"/>
              <p:cNvSpPr txBox="1">
                <a:spLocks noChangeArrowheads="1"/>
              </p:cNvSpPr>
              <p:nvPr/>
            </p:nvSpPr>
            <p:spPr bwMode="auto">
              <a:xfrm>
                <a:off x="4642" y="2461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网络层</a:t>
                </a:r>
              </a:p>
            </p:txBody>
          </p:sp>
          <p:sp>
            <p:nvSpPr>
              <p:cNvPr id="37" name="Line 50"/>
              <p:cNvSpPr>
                <a:spLocks noChangeShapeType="1"/>
              </p:cNvSpPr>
              <p:nvPr/>
            </p:nvSpPr>
            <p:spPr bwMode="auto">
              <a:xfrm>
                <a:off x="4911" y="2065"/>
                <a:ext cx="2" cy="1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51"/>
              <p:cNvSpPr>
                <a:spLocks noChangeArrowheads="1"/>
              </p:cNvSpPr>
              <p:nvPr/>
            </p:nvSpPr>
            <p:spPr bwMode="auto">
              <a:xfrm>
                <a:off x="4507" y="1779"/>
                <a:ext cx="775" cy="309"/>
              </a:xfrm>
              <a:prstGeom prst="ellipse">
                <a:avLst/>
              </a:prstGeom>
              <a:solidFill>
                <a:srgbClr val="ABEB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zh-CN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 Box 52"/>
              <p:cNvSpPr txBox="1">
                <a:spLocks noChangeArrowheads="1"/>
              </p:cNvSpPr>
              <p:nvPr/>
            </p:nvSpPr>
            <p:spPr bwMode="auto">
              <a:xfrm>
                <a:off x="4637" y="1535"/>
                <a:ext cx="54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</a:p>
            </p:txBody>
          </p:sp>
          <p:sp>
            <p:nvSpPr>
              <p:cNvPr id="40" name="Text Box 53"/>
              <p:cNvSpPr txBox="1">
                <a:spLocks noChangeArrowheads="1"/>
              </p:cNvSpPr>
              <p:nvPr/>
            </p:nvSpPr>
            <p:spPr bwMode="auto">
              <a:xfrm>
                <a:off x="4567" y="1286"/>
                <a:ext cx="68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 </a:t>
                </a: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41" name="Text Box 54"/>
              <p:cNvSpPr txBox="1">
                <a:spLocks noChangeArrowheads="1"/>
              </p:cNvSpPr>
              <p:nvPr/>
            </p:nvSpPr>
            <p:spPr bwMode="auto">
              <a:xfrm>
                <a:off x="4625" y="1789"/>
                <a:ext cx="593" cy="2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 </a:t>
                </a:r>
                <a:r>
                  <a:rPr kumimoji="1" lang="en-US" altLang="zh-CN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grpSp>
        <p:nvGrpSpPr>
          <p:cNvPr id="56" name="Group 55"/>
          <p:cNvGrpSpPr/>
          <p:nvPr/>
        </p:nvGrpSpPr>
        <p:grpSpPr bwMode="auto">
          <a:xfrm>
            <a:off x="3857625" y="3606534"/>
            <a:ext cx="1316038" cy="666750"/>
            <a:chOff x="2245" y="3313"/>
            <a:chExt cx="1286" cy="707"/>
          </a:xfrm>
        </p:grpSpPr>
        <p:graphicFrame>
          <p:nvGraphicFramePr>
            <p:cNvPr id="57" name="Object 56"/>
            <p:cNvGraphicFramePr>
              <a:graphicFrameLocks noChangeAspect="1"/>
            </p:cNvGraphicFramePr>
            <p:nvPr/>
          </p:nvGraphicFramePr>
          <p:xfrm>
            <a:off x="2245" y="3313"/>
            <a:ext cx="1286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514725" imgH="2009775" progId="">
                    <p:embed/>
                  </p:oleObj>
                </mc:Choice>
                <mc:Fallback>
                  <p:oleObj name="VISIO" r:id="rId2" imgW="3514725" imgH="2009775" progId="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45" y="3313"/>
                          <a:ext cx="1286" cy="70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  <a:effectLst>
                          <a:outerShdw dist="25400" dir="5400000" algn="ctr" rotWithShape="0">
                            <a:srgbClr val="EEECE1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2513" y="3501"/>
              <a:ext cx="782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</a:t>
              </a:r>
            </a:p>
          </p:txBody>
        </p:sp>
      </p:grpSp>
      <p:grpSp>
        <p:nvGrpSpPr>
          <p:cNvPr id="59" name="Group 58"/>
          <p:cNvGrpSpPr/>
          <p:nvPr/>
        </p:nvGrpSpPr>
        <p:grpSpPr bwMode="auto">
          <a:xfrm>
            <a:off x="2416175" y="1961884"/>
            <a:ext cx="4308475" cy="0"/>
            <a:chOff x="1270" y="1933"/>
            <a:chExt cx="3265" cy="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705" y="1933"/>
              <a:ext cx="830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1270" y="1933"/>
              <a:ext cx="830" cy="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sys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同时运行</a:t>
            </a:r>
            <a:r>
              <a:rPr lang="zh-CN" altLang="en-US" dirty="0"/>
              <a:t>多个服务器进程同时为多个客户进程提供服务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组合 229"/>
          <p:cNvGrpSpPr/>
          <p:nvPr/>
        </p:nvGrpSpPr>
        <p:grpSpPr>
          <a:xfrm>
            <a:off x="567494" y="1376748"/>
            <a:ext cx="3360987" cy="2299844"/>
            <a:chOff x="1998820" y="1760370"/>
            <a:chExt cx="3360987" cy="2299844"/>
          </a:xfrm>
        </p:grpSpPr>
        <p:grpSp>
          <p:nvGrpSpPr>
            <p:cNvPr id="231" name="Group 1282"/>
            <p:cNvGrpSpPr/>
            <p:nvPr/>
          </p:nvGrpSpPr>
          <p:grpSpPr bwMode="auto">
            <a:xfrm>
              <a:off x="1998820" y="1760370"/>
              <a:ext cx="3360987" cy="2299844"/>
              <a:chOff x="1680" y="240"/>
              <a:chExt cx="2529" cy="1270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250" name="Oval 1283"/>
              <p:cNvSpPr>
                <a:spLocks noChangeArrowheads="1"/>
              </p:cNvSpPr>
              <p:nvPr/>
            </p:nvSpPr>
            <p:spPr bwMode="auto">
              <a:xfrm>
                <a:off x="2554" y="240"/>
                <a:ext cx="1088" cy="513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1" name="Oval 1284"/>
              <p:cNvSpPr>
                <a:spLocks noChangeArrowheads="1"/>
              </p:cNvSpPr>
              <p:nvPr/>
            </p:nvSpPr>
            <p:spPr bwMode="auto">
              <a:xfrm>
                <a:off x="1941" y="381"/>
                <a:ext cx="827" cy="513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6" name="Oval 1285"/>
              <p:cNvSpPr>
                <a:spLocks noChangeArrowheads="1"/>
              </p:cNvSpPr>
              <p:nvPr/>
            </p:nvSpPr>
            <p:spPr bwMode="auto">
              <a:xfrm>
                <a:off x="1680" y="702"/>
                <a:ext cx="552" cy="411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7" name="Oval 1286"/>
              <p:cNvSpPr>
                <a:spLocks noChangeArrowheads="1"/>
              </p:cNvSpPr>
              <p:nvPr/>
            </p:nvSpPr>
            <p:spPr bwMode="auto">
              <a:xfrm>
                <a:off x="1849" y="894"/>
                <a:ext cx="842" cy="450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8" name="Oval 1287"/>
              <p:cNvSpPr>
                <a:spLocks noChangeArrowheads="1"/>
              </p:cNvSpPr>
              <p:nvPr/>
            </p:nvSpPr>
            <p:spPr bwMode="auto">
              <a:xfrm>
                <a:off x="2462" y="971"/>
                <a:ext cx="1272" cy="539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9" name="Oval 1288"/>
              <p:cNvSpPr>
                <a:spLocks noChangeArrowheads="1"/>
              </p:cNvSpPr>
              <p:nvPr/>
            </p:nvSpPr>
            <p:spPr bwMode="auto">
              <a:xfrm>
                <a:off x="3289" y="394"/>
                <a:ext cx="797" cy="398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0" name="Oval 1289"/>
              <p:cNvSpPr>
                <a:spLocks noChangeArrowheads="1"/>
              </p:cNvSpPr>
              <p:nvPr/>
            </p:nvSpPr>
            <p:spPr bwMode="auto">
              <a:xfrm>
                <a:off x="3412" y="663"/>
                <a:ext cx="797" cy="398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1" name="Oval 1290"/>
              <p:cNvSpPr>
                <a:spLocks noChangeArrowheads="1"/>
              </p:cNvSpPr>
              <p:nvPr/>
            </p:nvSpPr>
            <p:spPr bwMode="auto">
              <a:xfrm>
                <a:off x="3335" y="753"/>
                <a:ext cx="797" cy="668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2" name="Oval 1291"/>
              <p:cNvSpPr>
                <a:spLocks noChangeArrowheads="1"/>
              </p:cNvSpPr>
              <p:nvPr/>
            </p:nvSpPr>
            <p:spPr bwMode="auto">
              <a:xfrm>
                <a:off x="2140" y="548"/>
                <a:ext cx="1640" cy="667"/>
              </a:xfrm>
              <a:prstGeom prst="ellipse">
                <a:avLst/>
              </a:pr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2461939" y="2005007"/>
              <a:ext cx="2573344" cy="1809582"/>
              <a:chOff x="1137102" y="1439863"/>
              <a:chExt cx="2573344" cy="1809582"/>
            </a:xfrm>
          </p:grpSpPr>
          <p:sp>
            <p:nvSpPr>
              <p:cNvPr id="235" name="Line 1503"/>
              <p:cNvSpPr>
                <a:spLocks noChangeShapeType="1"/>
              </p:cNvSpPr>
              <p:nvPr/>
            </p:nvSpPr>
            <p:spPr bwMode="auto">
              <a:xfrm flipH="1" flipV="1">
                <a:off x="2711904" y="1747835"/>
                <a:ext cx="828675" cy="1149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6" name="Line 1209"/>
              <p:cNvSpPr>
                <a:spLocks noChangeShapeType="1"/>
              </p:cNvSpPr>
              <p:nvPr/>
            </p:nvSpPr>
            <p:spPr bwMode="auto">
              <a:xfrm flipV="1">
                <a:off x="1399042" y="1747835"/>
                <a:ext cx="1066800" cy="7969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7" name="Line 1204"/>
              <p:cNvSpPr>
                <a:spLocks noChangeShapeType="1"/>
              </p:cNvSpPr>
              <p:nvPr/>
            </p:nvSpPr>
            <p:spPr bwMode="auto">
              <a:xfrm flipV="1">
                <a:off x="2302329" y="1747835"/>
                <a:ext cx="246063" cy="13271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38" name="Group 204"/>
              <p:cNvGrpSpPr/>
              <p:nvPr/>
            </p:nvGrpSpPr>
            <p:grpSpPr bwMode="auto">
              <a:xfrm>
                <a:off x="2173744" y="1439863"/>
                <a:ext cx="800099" cy="695325"/>
                <a:chOff x="1148" y="1715"/>
                <a:chExt cx="504" cy="438"/>
              </a:xfrm>
            </p:grpSpPr>
            <p:sp>
              <p:nvSpPr>
                <p:cNvPr id="248" name="Oval 1529"/>
                <p:cNvSpPr>
                  <a:spLocks noChangeArrowheads="1"/>
                </p:cNvSpPr>
                <p:nvPr/>
              </p:nvSpPr>
              <p:spPr bwMode="auto">
                <a:xfrm>
                  <a:off x="1148" y="1715"/>
                  <a:ext cx="504" cy="438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249" name="Picture 1461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640517">
                  <a:off x="1206" y="1813"/>
                  <a:ext cx="401" cy="2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39" name="Group 194"/>
              <p:cNvGrpSpPr/>
              <p:nvPr/>
            </p:nvGrpSpPr>
            <p:grpSpPr bwMode="auto">
              <a:xfrm>
                <a:off x="2000702" y="2620229"/>
                <a:ext cx="646113" cy="629216"/>
                <a:chOff x="975" y="2584"/>
                <a:chExt cx="407" cy="438"/>
              </a:xfrm>
            </p:grpSpPr>
            <p:sp>
              <p:nvSpPr>
                <p:cNvPr id="246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247" name="Picture 193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0" name="Group 195"/>
              <p:cNvGrpSpPr/>
              <p:nvPr/>
            </p:nvGrpSpPr>
            <p:grpSpPr bwMode="auto">
              <a:xfrm>
                <a:off x="1137102" y="2091591"/>
                <a:ext cx="646113" cy="629216"/>
                <a:chOff x="975" y="2584"/>
                <a:chExt cx="407" cy="438"/>
              </a:xfrm>
            </p:grpSpPr>
            <p:sp>
              <p:nvSpPr>
                <p:cNvPr id="244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245" name="Picture 197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41" name="Group 198"/>
              <p:cNvGrpSpPr/>
              <p:nvPr/>
            </p:nvGrpSpPr>
            <p:grpSpPr bwMode="auto">
              <a:xfrm>
                <a:off x="3064333" y="2404329"/>
                <a:ext cx="646113" cy="629216"/>
                <a:chOff x="975" y="2584"/>
                <a:chExt cx="407" cy="438"/>
              </a:xfrm>
            </p:grpSpPr>
            <p:sp>
              <p:nvSpPr>
                <p:cNvPr id="242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24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33" name="Text Box 1185"/>
            <p:cNvSpPr txBox="1">
              <a:spLocks noChangeArrowheads="1"/>
            </p:cNvSpPr>
            <p:nvPr/>
          </p:nvSpPr>
          <p:spPr bwMode="auto">
            <a:xfrm>
              <a:off x="4257442" y="2111127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/>
                <a:t>节点</a:t>
              </a:r>
            </a:p>
          </p:txBody>
        </p:sp>
        <p:sp>
          <p:nvSpPr>
            <p:cNvPr id="234" name="Text Box 1524"/>
            <p:cNvSpPr txBox="1">
              <a:spLocks noChangeArrowheads="1"/>
            </p:cNvSpPr>
            <p:nvPr/>
          </p:nvSpPr>
          <p:spPr bwMode="auto">
            <a:xfrm>
              <a:off x="4333023" y="2548614"/>
              <a:ext cx="5437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链路</a:t>
              </a:r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4075626" y="1399800"/>
            <a:ext cx="4408248" cy="2462968"/>
            <a:chOff x="2133597" y="1913604"/>
            <a:chExt cx="4408248" cy="2462968"/>
          </a:xfrm>
        </p:grpSpPr>
        <p:grpSp>
          <p:nvGrpSpPr>
            <p:cNvPr id="284" name="Group 1504"/>
            <p:cNvGrpSpPr/>
            <p:nvPr/>
          </p:nvGrpSpPr>
          <p:grpSpPr bwMode="auto">
            <a:xfrm rot="21364930">
              <a:off x="2133597" y="1913604"/>
              <a:ext cx="4408248" cy="2462968"/>
              <a:chOff x="109" y="1226"/>
              <a:chExt cx="2516" cy="1675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grpSp>
            <p:nvGrpSpPr>
              <p:cNvPr id="418" name="Group 1505"/>
              <p:cNvGrpSpPr/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420" name="Group 1506"/>
                <p:cNvGrpSpPr/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422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3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4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5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6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7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428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421" name="Oval 1514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C5E5FB"/>
                </a:solidFill>
                <a:ln>
                  <a:noFill/>
                </a:ln>
                <a:effectLst/>
                <a:sp3d>
                  <a:bevelT w="139700" h="1397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19" name="Freeform 1515"/>
              <p:cNvSpPr/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285" name="组合 284"/>
            <p:cNvGrpSpPr/>
            <p:nvPr/>
          </p:nvGrpSpPr>
          <p:grpSpPr>
            <a:xfrm>
              <a:off x="2388737" y="2148716"/>
              <a:ext cx="3733232" cy="2102118"/>
              <a:chOff x="2388737" y="2148716"/>
              <a:chExt cx="3733232" cy="2102118"/>
            </a:xfrm>
          </p:grpSpPr>
          <p:sp>
            <p:nvSpPr>
              <p:cNvPr id="286" name="Line 1481"/>
              <p:cNvSpPr>
                <a:spLocks noChangeShapeType="1"/>
              </p:cNvSpPr>
              <p:nvPr/>
            </p:nvSpPr>
            <p:spPr bwMode="auto">
              <a:xfrm flipH="1">
                <a:off x="4173376" y="3060166"/>
                <a:ext cx="59008" cy="5551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7" name="Line 1480"/>
              <p:cNvSpPr>
                <a:spLocks noChangeShapeType="1"/>
              </p:cNvSpPr>
              <p:nvPr/>
            </p:nvSpPr>
            <p:spPr bwMode="auto">
              <a:xfrm flipH="1" flipV="1">
                <a:off x="3811385" y="2776383"/>
                <a:ext cx="361992" cy="2153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8" name="Line 1296"/>
              <p:cNvSpPr>
                <a:spLocks noChangeShapeType="1"/>
              </p:cNvSpPr>
              <p:nvPr/>
            </p:nvSpPr>
            <p:spPr bwMode="auto">
              <a:xfrm flipH="1" flipV="1">
                <a:off x="3650248" y="3462192"/>
                <a:ext cx="947532" cy="1817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9" name="Line 1297"/>
              <p:cNvSpPr>
                <a:spLocks noChangeShapeType="1"/>
              </p:cNvSpPr>
              <p:nvPr/>
            </p:nvSpPr>
            <p:spPr bwMode="auto">
              <a:xfrm flipV="1">
                <a:off x="3834080" y="2215040"/>
                <a:ext cx="292770" cy="684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0" name="Line 1440"/>
              <p:cNvSpPr>
                <a:spLocks noChangeShapeType="1"/>
              </p:cNvSpPr>
              <p:nvPr/>
            </p:nvSpPr>
            <p:spPr bwMode="auto">
              <a:xfrm flipH="1">
                <a:off x="3306413" y="2768915"/>
                <a:ext cx="527667" cy="697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1" name="Line 1443"/>
              <p:cNvSpPr>
                <a:spLocks noChangeShapeType="1"/>
              </p:cNvSpPr>
              <p:nvPr/>
            </p:nvSpPr>
            <p:spPr bwMode="auto">
              <a:xfrm>
                <a:off x="4280574" y="2235496"/>
                <a:ext cx="245612" cy="1721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2" name="Line 1444"/>
              <p:cNvSpPr>
                <a:spLocks noChangeShapeType="1"/>
              </p:cNvSpPr>
              <p:nvPr/>
            </p:nvSpPr>
            <p:spPr bwMode="auto">
              <a:xfrm>
                <a:off x="4807307" y="2519218"/>
                <a:ext cx="551902" cy="5260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3" name="Line 1446"/>
              <p:cNvSpPr>
                <a:spLocks noChangeShapeType="1"/>
              </p:cNvSpPr>
              <p:nvPr/>
            </p:nvSpPr>
            <p:spPr bwMode="auto">
              <a:xfrm>
                <a:off x="4691713" y="2530844"/>
                <a:ext cx="10907" cy="51246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4" name="Line 1447"/>
              <p:cNvSpPr>
                <a:spLocks noChangeShapeType="1"/>
              </p:cNvSpPr>
              <p:nvPr/>
            </p:nvSpPr>
            <p:spPr bwMode="auto">
              <a:xfrm flipV="1">
                <a:off x="3823868" y="2422898"/>
                <a:ext cx="773912" cy="3248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5" name="Line 1448"/>
              <p:cNvSpPr>
                <a:spLocks noChangeShapeType="1"/>
              </p:cNvSpPr>
              <p:nvPr/>
            </p:nvSpPr>
            <p:spPr bwMode="auto">
              <a:xfrm>
                <a:off x="3658191" y="2353197"/>
                <a:ext cx="118016" cy="4144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6" name="Line 1449"/>
              <p:cNvSpPr>
                <a:spLocks noChangeShapeType="1"/>
              </p:cNvSpPr>
              <p:nvPr/>
            </p:nvSpPr>
            <p:spPr bwMode="auto">
              <a:xfrm flipV="1">
                <a:off x="4233519" y="3073341"/>
                <a:ext cx="429151" cy="565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7" name="Line 1452"/>
              <p:cNvSpPr>
                <a:spLocks noChangeShapeType="1"/>
              </p:cNvSpPr>
              <p:nvPr/>
            </p:nvSpPr>
            <p:spPr bwMode="auto">
              <a:xfrm flipV="1">
                <a:off x="4765021" y="3045229"/>
                <a:ext cx="536315" cy="130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8" name="Line 1453"/>
              <p:cNvSpPr>
                <a:spLocks noChangeShapeType="1"/>
              </p:cNvSpPr>
              <p:nvPr/>
            </p:nvSpPr>
            <p:spPr bwMode="auto">
              <a:xfrm flipH="1">
                <a:off x="3682122" y="2838616"/>
                <a:ext cx="35077" cy="44558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9" name="Line 1456"/>
              <p:cNvSpPr>
                <a:spLocks noChangeShapeType="1"/>
              </p:cNvSpPr>
              <p:nvPr/>
            </p:nvSpPr>
            <p:spPr bwMode="auto">
              <a:xfrm flipH="1">
                <a:off x="4675605" y="3101161"/>
                <a:ext cx="77316" cy="4100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00" name="Group 1320"/>
              <p:cNvGrpSpPr/>
              <p:nvPr/>
            </p:nvGrpSpPr>
            <p:grpSpPr bwMode="auto">
              <a:xfrm>
                <a:off x="3497051" y="2228552"/>
                <a:ext cx="527667" cy="346016"/>
                <a:chOff x="2949" y="196"/>
                <a:chExt cx="941" cy="598"/>
              </a:xfrm>
            </p:grpSpPr>
            <p:sp>
              <p:nvSpPr>
                <p:cNvPr id="407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8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9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0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1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2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3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4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" name="Freeform 1329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1330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1331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1" name="Line 1445"/>
              <p:cNvSpPr>
                <a:spLocks noChangeShapeType="1"/>
              </p:cNvSpPr>
              <p:nvPr/>
            </p:nvSpPr>
            <p:spPr bwMode="auto">
              <a:xfrm flipH="1">
                <a:off x="4761186" y="3129867"/>
                <a:ext cx="585541" cy="4854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302" name="Picture 1462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7836" y="2668097"/>
                <a:ext cx="341565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3" name="Picture 1463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7487" y="3487442"/>
                <a:ext cx="341566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4" name="Picture 1464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56279" y="2978727"/>
                <a:ext cx="341565" cy="25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5" name="Picture 1465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6498" y="2691567"/>
                <a:ext cx="341566" cy="252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6" name="Picture 146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6495" y="2148716"/>
                <a:ext cx="340431" cy="252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" name="Picture 1467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536" y="3235663"/>
                <a:ext cx="341566" cy="253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8" name="Group 1468"/>
              <p:cNvGrpSpPr/>
              <p:nvPr/>
            </p:nvGrpSpPr>
            <p:grpSpPr bwMode="auto">
              <a:xfrm rot="20933218">
                <a:off x="3942533" y="2848396"/>
                <a:ext cx="518589" cy="472972"/>
                <a:chOff x="2949" y="196"/>
                <a:chExt cx="941" cy="598"/>
              </a:xfrm>
            </p:grpSpPr>
            <p:sp>
              <p:nvSpPr>
                <p:cNvPr id="396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7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8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0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1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2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3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4" name="Freeform 147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7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" name="Text Box 1524"/>
              <p:cNvSpPr txBox="1">
                <a:spLocks noChangeArrowheads="1"/>
              </p:cNvSpPr>
              <p:nvPr/>
            </p:nvSpPr>
            <p:spPr bwMode="auto">
              <a:xfrm>
                <a:off x="4040519" y="2939270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310" name="Text Box 1524"/>
              <p:cNvSpPr txBox="1">
                <a:spLocks noChangeArrowheads="1"/>
              </p:cNvSpPr>
              <p:nvPr/>
            </p:nvSpPr>
            <p:spPr bwMode="auto">
              <a:xfrm>
                <a:off x="3578016" y="2249726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311" name="Line 1453"/>
              <p:cNvSpPr>
                <a:spLocks noChangeShapeType="1"/>
              </p:cNvSpPr>
              <p:nvPr/>
            </p:nvSpPr>
            <p:spPr bwMode="auto">
              <a:xfrm flipH="1">
                <a:off x="3238781" y="3451217"/>
                <a:ext cx="436948" cy="173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12" name="Group 1428"/>
              <p:cNvGrpSpPr/>
              <p:nvPr/>
            </p:nvGrpSpPr>
            <p:grpSpPr bwMode="auto">
              <a:xfrm rot="20745072">
                <a:off x="3438042" y="3118668"/>
                <a:ext cx="468659" cy="482929"/>
                <a:chOff x="2949" y="196"/>
                <a:chExt cx="941" cy="598"/>
              </a:xfrm>
            </p:grpSpPr>
            <p:sp>
              <p:nvSpPr>
                <p:cNvPr id="385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6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7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8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0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1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2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3" name="Freeform 143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3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3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3" name="Text Box 1524"/>
              <p:cNvSpPr txBox="1">
                <a:spLocks noChangeArrowheads="1"/>
              </p:cNvSpPr>
              <p:nvPr/>
            </p:nvSpPr>
            <p:spPr bwMode="auto">
              <a:xfrm>
                <a:off x="3489503" y="3208298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314" name="Group 198"/>
              <p:cNvGrpSpPr/>
              <p:nvPr/>
            </p:nvGrpSpPr>
            <p:grpSpPr bwMode="auto">
              <a:xfrm>
                <a:off x="2972193" y="3488983"/>
                <a:ext cx="381369" cy="419031"/>
                <a:chOff x="975" y="2584"/>
                <a:chExt cx="407" cy="438"/>
              </a:xfrm>
            </p:grpSpPr>
            <p:sp>
              <p:nvSpPr>
                <p:cNvPr id="383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84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15" name="Line 1453"/>
              <p:cNvSpPr>
                <a:spLocks noChangeShapeType="1"/>
              </p:cNvSpPr>
              <p:nvPr/>
            </p:nvSpPr>
            <p:spPr bwMode="auto">
              <a:xfrm flipH="1">
                <a:off x="2656099" y="2887241"/>
                <a:ext cx="511874" cy="1623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16" name="Group 1356"/>
              <p:cNvGrpSpPr/>
              <p:nvPr/>
            </p:nvGrpSpPr>
            <p:grpSpPr bwMode="auto">
              <a:xfrm rot="20527939">
                <a:off x="2965494" y="2653873"/>
                <a:ext cx="549228" cy="414472"/>
                <a:chOff x="2949" y="196"/>
                <a:chExt cx="941" cy="598"/>
              </a:xfrm>
            </p:grpSpPr>
            <p:sp>
              <p:nvSpPr>
                <p:cNvPr id="372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3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4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5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6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7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8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9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0" name="Freeform 136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6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" name="Text Box 1524"/>
              <p:cNvSpPr txBox="1">
                <a:spLocks noChangeArrowheads="1"/>
              </p:cNvSpPr>
              <p:nvPr/>
            </p:nvSpPr>
            <p:spPr bwMode="auto">
              <a:xfrm>
                <a:off x="3050998" y="2712387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318" name="Group 198"/>
              <p:cNvGrpSpPr/>
              <p:nvPr/>
            </p:nvGrpSpPr>
            <p:grpSpPr bwMode="auto">
              <a:xfrm>
                <a:off x="2388737" y="2850667"/>
                <a:ext cx="381369" cy="419031"/>
                <a:chOff x="975" y="2584"/>
                <a:chExt cx="407" cy="438"/>
              </a:xfrm>
            </p:grpSpPr>
            <p:sp>
              <p:nvSpPr>
                <p:cNvPr id="370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71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19" name="Line 1443"/>
              <p:cNvSpPr>
                <a:spLocks noChangeShapeType="1"/>
              </p:cNvSpPr>
              <p:nvPr/>
            </p:nvSpPr>
            <p:spPr bwMode="auto">
              <a:xfrm>
                <a:off x="5422285" y="3146487"/>
                <a:ext cx="441869" cy="313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20" name="Group 1416"/>
              <p:cNvGrpSpPr/>
              <p:nvPr/>
            </p:nvGrpSpPr>
            <p:grpSpPr bwMode="auto">
              <a:xfrm rot="282232">
                <a:off x="5170838" y="2926987"/>
                <a:ext cx="460716" cy="346016"/>
                <a:chOff x="2949" y="196"/>
                <a:chExt cx="941" cy="598"/>
              </a:xfrm>
            </p:grpSpPr>
            <p:sp>
              <p:nvSpPr>
                <p:cNvPr id="359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0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1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2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3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4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5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6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7" name="Freeform 142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42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42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1" name="Text Box 1524"/>
              <p:cNvSpPr txBox="1">
                <a:spLocks noChangeArrowheads="1"/>
              </p:cNvSpPr>
              <p:nvPr/>
            </p:nvSpPr>
            <p:spPr bwMode="auto">
              <a:xfrm>
                <a:off x="5226838" y="2934470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322" name="Group 198"/>
              <p:cNvGrpSpPr/>
              <p:nvPr/>
            </p:nvGrpSpPr>
            <p:grpSpPr bwMode="auto">
              <a:xfrm>
                <a:off x="5740600" y="3297577"/>
                <a:ext cx="381369" cy="419031"/>
                <a:chOff x="975" y="2584"/>
                <a:chExt cx="407" cy="438"/>
              </a:xfrm>
            </p:grpSpPr>
            <p:sp>
              <p:nvSpPr>
                <p:cNvPr id="357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58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23" name="Line 1452"/>
              <p:cNvSpPr>
                <a:spLocks noChangeShapeType="1"/>
              </p:cNvSpPr>
              <p:nvPr/>
            </p:nvSpPr>
            <p:spPr bwMode="auto">
              <a:xfrm flipV="1">
                <a:off x="4824588" y="2393080"/>
                <a:ext cx="532912" cy="1040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24" name="Group 1344"/>
              <p:cNvGrpSpPr/>
              <p:nvPr/>
            </p:nvGrpSpPr>
            <p:grpSpPr bwMode="auto">
              <a:xfrm>
                <a:off x="4431781" y="2228552"/>
                <a:ext cx="527667" cy="484173"/>
                <a:chOff x="2949" y="196"/>
                <a:chExt cx="941" cy="598"/>
              </a:xfrm>
            </p:grpSpPr>
            <p:sp>
              <p:nvSpPr>
                <p:cNvPr id="346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7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9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0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1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2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3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4" name="Freeform 135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35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35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5" name="Text Box 1524"/>
              <p:cNvSpPr txBox="1">
                <a:spLocks noChangeArrowheads="1"/>
              </p:cNvSpPr>
              <p:nvPr/>
            </p:nvSpPr>
            <p:spPr bwMode="auto">
              <a:xfrm>
                <a:off x="4513881" y="2319427"/>
                <a:ext cx="389226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326" name="Group 198"/>
              <p:cNvGrpSpPr/>
              <p:nvPr/>
            </p:nvGrpSpPr>
            <p:grpSpPr bwMode="auto">
              <a:xfrm>
                <a:off x="5205901" y="2196963"/>
                <a:ext cx="381369" cy="419031"/>
                <a:chOff x="975" y="2584"/>
                <a:chExt cx="407" cy="438"/>
              </a:xfrm>
            </p:grpSpPr>
            <p:sp>
              <p:nvSpPr>
                <p:cNvPr id="344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45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27" name="Line 1443"/>
              <p:cNvSpPr>
                <a:spLocks noChangeShapeType="1"/>
              </p:cNvSpPr>
              <p:nvPr/>
            </p:nvSpPr>
            <p:spPr bwMode="auto">
              <a:xfrm>
                <a:off x="4713558" y="3658367"/>
                <a:ext cx="214291" cy="2553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328" name="Group 198"/>
              <p:cNvGrpSpPr/>
              <p:nvPr/>
            </p:nvGrpSpPr>
            <p:grpSpPr bwMode="auto">
              <a:xfrm>
                <a:off x="4726460" y="3831803"/>
                <a:ext cx="381369" cy="419031"/>
                <a:chOff x="975" y="2584"/>
                <a:chExt cx="407" cy="438"/>
              </a:xfrm>
            </p:grpSpPr>
            <p:sp>
              <p:nvSpPr>
                <p:cNvPr id="342" name="Oval 1529"/>
                <p:cNvSpPr>
                  <a:spLocks noChangeArrowheads="1"/>
                </p:cNvSpPr>
                <p:nvPr/>
              </p:nvSpPr>
              <p:spPr bwMode="auto">
                <a:xfrm>
                  <a:off x="975" y="2584"/>
                  <a:ext cx="407" cy="438"/>
                </a:xfrm>
                <a:prstGeom prst="ellipse">
                  <a:avLst/>
                </a:prstGeom>
                <a:solidFill>
                  <a:srgbClr val="66FFFF"/>
                </a:solidFill>
                <a:ln w="9525">
                  <a:solidFill>
                    <a:srgbClr val="368AD6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343" name="Picture 200" descr="jisuanji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0" y="2659"/>
                  <a:ext cx="317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329" name="Group 1404"/>
              <p:cNvGrpSpPr/>
              <p:nvPr/>
            </p:nvGrpSpPr>
            <p:grpSpPr bwMode="auto">
              <a:xfrm rot="20933218">
                <a:off x="4477820" y="3396224"/>
                <a:ext cx="436886" cy="410739"/>
                <a:chOff x="2949" y="196"/>
                <a:chExt cx="941" cy="598"/>
              </a:xfrm>
            </p:grpSpPr>
            <p:sp>
              <p:nvSpPr>
                <p:cNvPr id="331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2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3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4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5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6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7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9" name="Freeform 141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" name="Freeform 141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1" name="Freeform 141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0" name="Text Box 1524"/>
              <p:cNvSpPr txBox="1">
                <a:spLocks noChangeArrowheads="1"/>
              </p:cNvSpPr>
              <p:nvPr/>
            </p:nvSpPr>
            <p:spPr bwMode="auto">
              <a:xfrm>
                <a:off x="4506585" y="3431090"/>
                <a:ext cx="389225" cy="241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</p:grpSp>
      </p:grp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用“云”表示网络：</a:t>
            </a:r>
            <a:r>
              <a:rPr lang="zh-CN" altLang="en-US" dirty="0">
                <a:solidFill>
                  <a:srgbClr val="FFFF00"/>
                </a:solidFill>
              </a:rPr>
              <a:t>主机在“云”里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7224" y="1469260"/>
            <a:ext cx="5091729" cy="2789231"/>
            <a:chOff x="1944797" y="1469260"/>
            <a:chExt cx="5091729" cy="2789231"/>
          </a:xfrm>
        </p:grpSpPr>
        <p:grpSp>
          <p:nvGrpSpPr>
            <p:cNvPr id="15" name="Group 1504"/>
            <p:cNvGrpSpPr/>
            <p:nvPr/>
          </p:nvGrpSpPr>
          <p:grpSpPr bwMode="auto">
            <a:xfrm>
              <a:off x="2587241" y="1469260"/>
              <a:ext cx="3787245" cy="2524447"/>
              <a:chOff x="109" y="1226"/>
              <a:chExt cx="2516" cy="1675"/>
            </a:xfrm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grpSp>
            <p:nvGrpSpPr>
              <p:cNvPr id="16" name="Group 1505"/>
              <p:cNvGrpSpPr/>
              <p:nvPr/>
            </p:nvGrpSpPr>
            <p:grpSpPr bwMode="auto">
              <a:xfrm>
                <a:off x="109" y="1226"/>
                <a:ext cx="2516" cy="1675"/>
                <a:chOff x="109" y="1226"/>
                <a:chExt cx="2516" cy="1675"/>
              </a:xfrm>
            </p:grpSpPr>
            <p:grpSp>
              <p:nvGrpSpPr>
                <p:cNvPr id="18" name="Group 1506"/>
                <p:cNvGrpSpPr/>
                <p:nvPr/>
              </p:nvGrpSpPr>
              <p:grpSpPr bwMode="auto">
                <a:xfrm>
                  <a:off x="109" y="1226"/>
                  <a:ext cx="2516" cy="1675"/>
                  <a:chOff x="109" y="1226"/>
                  <a:chExt cx="2516" cy="1675"/>
                </a:xfrm>
              </p:grpSpPr>
              <p:sp>
                <p:nvSpPr>
                  <p:cNvPr id="20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1749" y="1896"/>
                    <a:ext cx="876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1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109" y="1632"/>
                    <a:ext cx="859" cy="831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2" name="Oval 1509"/>
                  <p:cNvSpPr>
                    <a:spLocks noChangeArrowheads="1"/>
                  </p:cNvSpPr>
                  <p:nvPr/>
                </p:nvSpPr>
                <p:spPr bwMode="auto">
                  <a:xfrm>
                    <a:off x="1612" y="1341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3" name="Oval 15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55"/>
                    <a:ext cx="875" cy="846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4" name="Oval 1511"/>
                  <p:cNvSpPr>
                    <a:spLocks noChangeArrowheads="1"/>
                  </p:cNvSpPr>
                  <p:nvPr/>
                </p:nvSpPr>
                <p:spPr bwMode="auto">
                  <a:xfrm>
                    <a:off x="400" y="1982"/>
                    <a:ext cx="874" cy="802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5" name="Oval 1512"/>
                  <p:cNvSpPr>
                    <a:spLocks noChangeArrowheads="1"/>
                  </p:cNvSpPr>
                  <p:nvPr/>
                </p:nvSpPr>
                <p:spPr bwMode="auto">
                  <a:xfrm>
                    <a:off x="1075" y="1226"/>
                    <a:ext cx="859" cy="82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26" name="Oval 1513"/>
                  <p:cNvSpPr>
                    <a:spLocks noChangeArrowheads="1"/>
                  </p:cNvSpPr>
                  <p:nvPr/>
                </p:nvSpPr>
                <p:spPr bwMode="auto">
                  <a:xfrm>
                    <a:off x="523" y="1226"/>
                    <a:ext cx="859" cy="799"/>
                  </a:xfrm>
                  <a:prstGeom prst="ellipse">
                    <a:avLst/>
                  </a:prstGeom>
                  <a:solidFill>
                    <a:srgbClr val="C5E5FB"/>
                  </a:solidFill>
                  <a:ln>
                    <a:noFill/>
                  </a:ln>
                  <a:effectLst/>
                  <a:sp3d>
                    <a:bevelT w="139700" h="139700"/>
                  </a:sp3d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prstDash val="dash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9" name="Oval 1514"/>
                <p:cNvSpPr>
                  <a:spLocks noChangeArrowheads="1"/>
                </p:cNvSpPr>
                <p:nvPr/>
              </p:nvSpPr>
              <p:spPr bwMode="auto">
                <a:xfrm>
                  <a:off x="339" y="1414"/>
                  <a:ext cx="2085" cy="1152"/>
                </a:xfrm>
                <a:prstGeom prst="ellipse">
                  <a:avLst/>
                </a:prstGeom>
                <a:solidFill>
                  <a:srgbClr val="C5E5FB"/>
                </a:solidFill>
                <a:ln>
                  <a:noFill/>
                </a:ln>
                <a:effectLst/>
                <a:sp3d>
                  <a:bevelT w="139700" h="1397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7" name="Freeform 1515"/>
              <p:cNvSpPr/>
              <p:nvPr/>
            </p:nvSpPr>
            <p:spPr bwMode="auto">
              <a:xfrm>
                <a:off x="348" y="2192"/>
                <a:ext cx="126" cy="224"/>
              </a:xfrm>
              <a:custGeom>
                <a:avLst/>
                <a:gdLst>
                  <a:gd name="T0" fmla="*/ 68 w 126"/>
                  <a:gd name="T1" fmla="*/ 0 h 224"/>
                  <a:gd name="T2" fmla="*/ 92 w 126"/>
                  <a:gd name="T3" fmla="*/ 24 h 224"/>
                  <a:gd name="T4" fmla="*/ 116 w 126"/>
                  <a:gd name="T5" fmla="*/ 40 h 224"/>
                  <a:gd name="T6" fmla="*/ 76 w 126"/>
                  <a:gd name="T7" fmla="*/ 216 h 224"/>
                  <a:gd name="T8" fmla="*/ 52 w 126"/>
                  <a:gd name="T9" fmla="*/ 224 h 224"/>
                  <a:gd name="T10" fmla="*/ 36 w 126"/>
                  <a:gd name="T11" fmla="*/ 128 h 224"/>
                  <a:gd name="T12" fmla="*/ 68 w 126"/>
                  <a:gd name="T13" fmla="*/ 0 h 2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224"/>
                  <a:gd name="T23" fmla="*/ 126 w 126"/>
                  <a:gd name="T24" fmla="*/ 224 h 2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224">
                    <a:moveTo>
                      <a:pt x="68" y="0"/>
                    </a:moveTo>
                    <a:cubicBezTo>
                      <a:pt x="76" y="8"/>
                      <a:pt x="83" y="17"/>
                      <a:pt x="92" y="24"/>
                    </a:cubicBezTo>
                    <a:cubicBezTo>
                      <a:pt x="99" y="30"/>
                      <a:pt x="114" y="31"/>
                      <a:pt x="116" y="40"/>
                    </a:cubicBezTo>
                    <a:cubicBezTo>
                      <a:pt x="126" y="99"/>
                      <a:pt x="94" y="162"/>
                      <a:pt x="76" y="216"/>
                    </a:cubicBezTo>
                    <a:cubicBezTo>
                      <a:pt x="73" y="224"/>
                      <a:pt x="60" y="221"/>
                      <a:pt x="52" y="224"/>
                    </a:cubicBezTo>
                    <a:cubicBezTo>
                      <a:pt x="0" y="207"/>
                      <a:pt x="22" y="170"/>
                      <a:pt x="36" y="128"/>
                    </a:cubicBezTo>
                    <a:cubicBezTo>
                      <a:pt x="41" y="74"/>
                      <a:pt x="32" y="36"/>
                      <a:pt x="68" y="0"/>
                    </a:cubicBezTo>
                    <a:close/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sp3d>
                <a:bevelT w="139700" h="1397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1" name="Line 1453"/>
            <p:cNvSpPr>
              <a:spLocks noChangeShapeType="1"/>
            </p:cNvSpPr>
            <p:nvPr/>
          </p:nvSpPr>
          <p:spPr bwMode="auto">
            <a:xfrm flipH="1">
              <a:off x="2229229" y="2536991"/>
              <a:ext cx="9074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2" name="Line 1443"/>
            <p:cNvSpPr>
              <a:spLocks noChangeShapeType="1"/>
            </p:cNvSpPr>
            <p:nvPr/>
          </p:nvSpPr>
          <p:spPr bwMode="auto">
            <a:xfrm>
              <a:off x="5734567" y="2749994"/>
              <a:ext cx="1014678" cy="7863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3" name="Line 1452"/>
            <p:cNvSpPr>
              <a:spLocks noChangeShapeType="1"/>
            </p:cNvSpPr>
            <p:nvPr/>
          </p:nvSpPr>
          <p:spPr bwMode="auto">
            <a:xfrm flipV="1">
              <a:off x="5044324" y="1866368"/>
              <a:ext cx="1532263" cy="2371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4" name="Line 1443"/>
            <p:cNvSpPr>
              <a:spLocks noChangeShapeType="1"/>
            </p:cNvSpPr>
            <p:nvPr/>
          </p:nvSpPr>
          <p:spPr bwMode="auto">
            <a:xfrm flipH="1">
              <a:off x="4141598" y="3279132"/>
              <a:ext cx="830808" cy="7601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5" name="Line 1443"/>
            <p:cNvSpPr>
              <a:spLocks noChangeShapeType="1"/>
            </p:cNvSpPr>
            <p:nvPr/>
          </p:nvSpPr>
          <p:spPr bwMode="auto">
            <a:xfrm flipV="1">
              <a:off x="5751228" y="2650297"/>
              <a:ext cx="1055660" cy="828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68371" y="1727739"/>
              <a:ext cx="3359225" cy="1889284"/>
              <a:chOff x="2826813" y="1437329"/>
              <a:chExt cx="4042416" cy="2405378"/>
            </a:xfrm>
          </p:grpSpPr>
          <p:sp>
            <p:nvSpPr>
              <p:cNvPr id="27" name="Line 1481"/>
              <p:cNvSpPr>
                <a:spLocks noChangeShapeType="1"/>
              </p:cNvSpPr>
              <p:nvPr/>
            </p:nvSpPr>
            <p:spPr bwMode="auto">
              <a:xfrm flipH="1">
                <a:off x="4829292" y="2736592"/>
                <a:ext cx="82550" cy="7080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Line 1480"/>
              <p:cNvSpPr>
                <a:spLocks noChangeShapeType="1"/>
              </p:cNvSpPr>
              <p:nvPr/>
            </p:nvSpPr>
            <p:spPr bwMode="auto">
              <a:xfrm flipH="1" flipV="1">
                <a:off x="4322879" y="2374642"/>
                <a:ext cx="506413" cy="2746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Line 1296"/>
              <p:cNvSpPr>
                <a:spLocks noChangeShapeType="1"/>
              </p:cNvSpPr>
              <p:nvPr/>
            </p:nvSpPr>
            <p:spPr bwMode="auto">
              <a:xfrm flipH="1" flipV="1">
                <a:off x="4166330" y="3182473"/>
                <a:ext cx="1248602" cy="35655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Line 1297"/>
              <p:cNvSpPr>
                <a:spLocks noChangeShapeType="1"/>
              </p:cNvSpPr>
              <p:nvPr/>
            </p:nvSpPr>
            <p:spPr bwMode="auto">
              <a:xfrm flipV="1">
                <a:off x="4354629" y="1658680"/>
                <a:ext cx="409575" cy="873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Line 1440"/>
              <p:cNvSpPr>
                <a:spLocks noChangeShapeType="1"/>
              </p:cNvSpPr>
              <p:nvPr/>
            </p:nvSpPr>
            <p:spPr bwMode="auto">
              <a:xfrm flipH="1">
                <a:off x="3616442" y="2365117"/>
                <a:ext cx="738187" cy="889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Line 1443"/>
              <p:cNvSpPr>
                <a:spLocks noChangeShapeType="1"/>
              </p:cNvSpPr>
              <p:nvPr/>
            </p:nvSpPr>
            <p:spPr bwMode="auto">
              <a:xfrm>
                <a:off x="4979258" y="1684770"/>
                <a:ext cx="343602" cy="219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Line 1444"/>
              <p:cNvSpPr>
                <a:spLocks noChangeShapeType="1"/>
              </p:cNvSpPr>
              <p:nvPr/>
            </p:nvSpPr>
            <p:spPr bwMode="auto">
              <a:xfrm>
                <a:off x="5716138" y="2046643"/>
                <a:ext cx="772091" cy="6708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Line 1446"/>
              <p:cNvSpPr>
                <a:spLocks noChangeShapeType="1"/>
              </p:cNvSpPr>
              <p:nvPr/>
            </p:nvSpPr>
            <p:spPr bwMode="auto">
              <a:xfrm>
                <a:off x="5554426" y="2061471"/>
                <a:ext cx="15258" cy="6536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Line 1447"/>
              <p:cNvSpPr>
                <a:spLocks noChangeShapeType="1"/>
              </p:cNvSpPr>
              <p:nvPr/>
            </p:nvSpPr>
            <p:spPr bwMode="auto">
              <a:xfrm flipV="1">
                <a:off x="4340342" y="1923792"/>
                <a:ext cx="1082675" cy="4143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Line 1448"/>
              <p:cNvSpPr>
                <a:spLocks noChangeShapeType="1"/>
              </p:cNvSpPr>
              <p:nvPr/>
            </p:nvSpPr>
            <p:spPr bwMode="auto">
              <a:xfrm>
                <a:off x="4108567" y="1834892"/>
                <a:ext cx="165100" cy="5286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Line 1449"/>
              <p:cNvSpPr>
                <a:spLocks noChangeShapeType="1"/>
              </p:cNvSpPr>
              <p:nvPr/>
            </p:nvSpPr>
            <p:spPr bwMode="auto">
              <a:xfrm flipV="1">
                <a:off x="4913429" y="2753396"/>
                <a:ext cx="600366" cy="720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Line 1452"/>
              <p:cNvSpPr>
                <a:spLocks noChangeShapeType="1"/>
              </p:cNvSpPr>
              <p:nvPr/>
            </p:nvSpPr>
            <p:spPr bwMode="auto">
              <a:xfrm flipV="1">
                <a:off x="5656982" y="2717541"/>
                <a:ext cx="750285" cy="166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Line 1453"/>
              <p:cNvSpPr>
                <a:spLocks noChangeShapeType="1"/>
              </p:cNvSpPr>
              <p:nvPr/>
            </p:nvSpPr>
            <p:spPr bwMode="auto">
              <a:xfrm flipH="1">
                <a:off x="4142045" y="2454017"/>
                <a:ext cx="49071" cy="5683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Line 1456"/>
              <p:cNvSpPr>
                <a:spLocks noChangeShapeType="1"/>
              </p:cNvSpPr>
              <p:nvPr/>
            </p:nvSpPr>
            <p:spPr bwMode="auto">
              <a:xfrm flipH="1">
                <a:off x="5441225" y="2788880"/>
                <a:ext cx="198830" cy="5519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Line 1445"/>
              <p:cNvSpPr>
                <a:spLocks noChangeShapeType="1"/>
              </p:cNvSpPr>
              <p:nvPr/>
            </p:nvSpPr>
            <p:spPr bwMode="auto">
              <a:xfrm flipH="1">
                <a:off x="5651617" y="2825492"/>
                <a:ext cx="819150" cy="6191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pic>
            <p:nvPicPr>
              <p:cNvPr id="27684" name="Picture 1462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0142" y="2236530"/>
                <a:ext cx="477837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85" name="Picture 146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3229" y="3281560"/>
                <a:ext cx="477838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86" name="Picture 1464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959" y="2632721"/>
                <a:ext cx="477837" cy="322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87" name="Picture 1465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26923" y="2266464"/>
                <a:ext cx="477838" cy="322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88" name="Picture 1466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5778" y="1539845"/>
                <a:ext cx="476250" cy="322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89" name="Picture 1467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1329" y="2960430"/>
                <a:ext cx="477838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90" name="Group 1468"/>
              <p:cNvGrpSpPr/>
              <p:nvPr/>
            </p:nvGrpSpPr>
            <p:grpSpPr bwMode="auto">
              <a:xfrm rot="20933218">
                <a:off x="4506350" y="2466491"/>
                <a:ext cx="725487" cy="603250"/>
                <a:chOff x="2949" y="196"/>
                <a:chExt cx="941" cy="598"/>
              </a:xfrm>
            </p:grpSpPr>
            <p:sp>
              <p:nvSpPr>
                <p:cNvPr id="27718" name="Oval 146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19" name="Oval 147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0" name="Oval 147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1" name="Oval 147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2" name="Oval 147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3" name="Oval 147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4" name="Oval 147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5" name="Oval 147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26" name="Freeform 147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27" name="Freeform 147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28" name="Freeform 147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2" name="Text Box 1524"/>
              <p:cNvSpPr txBox="1">
                <a:spLocks noChangeArrowheads="1"/>
              </p:cNvSpPr>
              <p:nvPr/>
            </p:nvSpPr>
            <p:spPr bwMode="auto">
              <a:xfrm>
                <a:off x="4619062" y="2626828"/>
                <a:ext cx="5445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210" name="Line 1453"/>
              <p:cNvSpPr>
                <a:spLocks noChangeShapeType="1"/>
              </p:cNvSpPr>
              <p:nvPr/>
            </p:nvSpPr>
            <p:spPr bwMode="auto">
              <a:xfrm flipH="1">
                <a:off x="2979665" y="3235356"/>
                <a:ext cx="1153437" cy="60735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679" name="Group 1356"/>
              <p:cNvGrpSpPr/>
              <p:nvPr/>
            </p:nvGrpSpPr>
            <p:grpSpPr bwMode="auto">
              <a:xfrm rot="20527939">
                <a:off x="3139508" y="2218388"/>
                <a:ext cx="768350" cy="528637"/>
                <a:chOff x="2949" y="196"/>
                <a:chExt cx="941" cy="598"/>
              </a:xfrm>
            </p:grpSpPr>
            <p:sp>
              <p:nvSpPr>
                <p:cNvPr id="27762" name="Oval 135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3" name="Oval 135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4" name="Oval 135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5" name="Oval 136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6" name="Oval 136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7" name="Oval 136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8" name="Oval 136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69" name="Oval 136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0" name="Freeform 136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71" name="Freeform 136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72" name="Freeform 136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6" name="Text Box 1524"/>
              <p:cNvSpPr txBox="1">
                <a:spLocks noChangeArrowheads="1"/>
              </p:cNvSpPr>
              <p:nvPr/>
            </p:nvSpPr>
            <p:spPr bwMode="auto">
              <a:xfrm>
                <a:off x="3234758" y="2337450"/>
                <a:ext cx="5445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27678" name="Group 1344"/>
              <p:cNvGrpSpPr/>
              <p:nvPr/>
            </p:nvGrpSpPr>
            <p:grpSpPr bwMode="auto">
              <a:xfrm>
                <a:off x="5190791" y="1675914"/>
                <a:ext cx="738187" cy="617537"/>
                <a:chOff x="2949" y="196"/>
                <a:chExt cx="941" cy="598"/>
              </a:xfrm>
            </p:grpSpPr>
            <p:sp>
              <p:nvSpPr>
                <p:cNvPr id="27773" name="Oval 134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4" name="Oval 134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5" name="Oval 134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6" name="Oval 134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7" name="Oval 134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8" name="Oval 135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79" name="Oval 135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0" name="Oval 135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1" name="Freeform 135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82" name="Freeform 135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83" name="Freeform 135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5" name="Text Box 1524"/>
              <p:cNvSpPr txBox="1">
                <a:spLocks noChangeArrowheads="1"/>
              </p:cNvSpPr>
              <p:nvPr/>
            </p:nvSpPr>
            <p:spPr bwMode="auto">
              <a:xfrm>
                <a:off x="5281278" y="1836251"/>
                <a:ext cx="5445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27682" name="Group 1404"/>
              <p:cNvGrpSpPr/>
              <p:nvPr/>
            </p:nvGrpSpPr>
            <p:grpSpPr bwMode="auto">
              <a:xfrm rot="20933218">
                <a:off x="5255197" y="3165217"/>
                <a:ext cx="611187" cy="523875"/>
                <a:chOff x="2949" y="196"/>
                <a:chExt cx="941" cy="598"/>
              </a:xfrm>
            </p:grpSpPr>
            <p:sp>
              <p:nvSpPr>
                <p:cNvPr id="27740" name="Oval 1405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1" name="Oval 1406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2" name="Oval 1407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3" name="Oval 1408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4" name="Oval 1409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5" name="Oval 1410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6" name="Oval 1411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7" name="Oval 1412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48" name="Freeform 1413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49" name="Freeform 1414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50" name="Freeform 1415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8" name="Text Box 1524"/>
              <p:cNvSpPr txBox="1">
                <a:spLocks noChangeArrowheads="1"/>
              </p:cNvSpPr>
              <p:nvPr/>
            </p:nvSpPr>
            <p:spPr bwMode="auto">
              <a:xfrm>
                <a:off x="5271072" y="3254117"/>
                <a:ext cx="54451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27683" name="Group 1416"/>
              <p:cNvGrpSpPr/>
              <p:nvPr/>
            </p:nvGrpSpPr>
            <p:grpSpPr bwMode="auto">
              <a:xfrm rot="282232">
                <a:off x="6224704" y="2566730"/>
                <a:ext cx="644525" cy="441325"/>
                <a:chOff x="2949" y="196"/>
                <a:chExt cx="941" cy="598"/>
              </a:xfrm>
            </p:grpSpPr>
            <p:sp>
              <p:nvSpPr>
                <p:cNvPr id="27729" name="Oval 1417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0" name="Oval 1418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1" name="Oval 1419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2" name="Oval 1420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3" name="Oval 1421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4" name="Oval 1422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5" name="Oval 1423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6" name="Oval 1424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37" name="Freeform 1425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38" name="Freeform 1426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39" name="Freeform 1427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3" name="Text Box 1524"/>
              <p:cNvSpPr txBox="1">
                <a:spLocks noChangeArrowheads="1"/>
              </p:cNvSpPr>
              <p:nvPr/>
            </p:nvSpPr>
            <p:spPr bwMode="auto">
              <a:xfrm>
                <a:off x="6278679" y="2620705"/>
                <a:ext cx="544513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sp>
            <p:nvSpPr>
              <p:cNvPr id="196" name="Line 1453"/>
              <p:cNvSpPr>
                <a:spLocks noChangeShapeType="1"/>
              </p:cNvSpPr>
              <p:nvPr/>
            </p:nvSpPr>
            <p:spPr bwMode="auto">
              <a:xfrm flipH="1" flipV="1">
                <a:off x="2826813" y="1437329"/>
                <a:ext cx="1358429" cy="4367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b="1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677" name="Group 1320"/>
              <p:cNvGrpSpPr/>
              <p:nvPr/>
            </p:nvGrpSpPr>
            <p:grpSpPr bwMode="auto">
              <a:xfrm>
                <a:off x="3883138" y="1675914"/>
                <a:ext cx="738187" cy="441325"/>
                <a:chOff x="2949" y="196"/>
                <a:chExt cx="941" cy="598"/>
              </a:xfrm>
            </p:grpSpPr>
            <p:sp>
              <p:nvSpPr>
                <p:cNvPr id="27784" name="Oval 1321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5" name="Oval 1322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6" name="Oval 1323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7" name="Oval 1324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8" name="Oval 1325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89" name="Oval 1326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90" name="Oval 1327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91" name="Oval 1328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92" name="Freeform 1329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93" name="Freeform 1330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94" name="Freeform 1331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7" name="Text Box 1524"/>
              <p:cNvSpPr txBox="1">
                <a:spLocks noChangeArrowheads="1"/>
              </p:cNvSpPr>
              <p:nvPr/>
            </p:nvSpPr>
            <p:spPr bwMode="auto">
              <a:xfrm>
                <a:off x="3972038" y="1747351"/>
                <a:ext cx="54451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  <p:grpSp>
            <p:nvGrpSpPr>
              <p:cNvPr id="27680" name="Group 1428"/>
              <p:cNvGrpSpPr/>
              <p:nvPr/>
            </p:nvGrpSpPr>
            <p:grpSpPr bwMode="auto">
              <a:xfrm rot="20745072">
                <a:off x="3800586" y="2811209"/>
                <a:ext cx="655637" cy="615950"/>
                <a:chOff x="2949" y="196"/>
                <a:chExt cx="941" cy="598"/>
              </a:xfrm>
            </p:grpSpPr>
            <p:sp>
              <p:nvSpPr>
                <p:cNvPr id="27751" name="Oval 1429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2" name="Oval 1430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3" name="Oval 1431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4" name="Oval 1432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5" name="Oval 1433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6" name="Oval 1434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7" name="Oval 1435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8" name="Oval 1436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zh-CN" altLang="en-US" sz="20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759" name="Freeform 1437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738"/>
                    <a:gd name="T184" fmla="*/ 0 h 407"/>
                    <a:gd name="T185" fmla="*/ 738 w 738"/>
                    <a:gd name="T186" fmla="*/ 407 h 407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60" name="Freeform 1438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17"/>
                    <a:gd name="T73" fmla="*/ 0 h 118"/>
                    <a:gd name="T74" fmla="*/ 117 w 117"/>
                    <a:gd name="T75" fmla="*/ 118 h 118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61" name="Freeform 1439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82"/>
                    <a:gd name="T52" fmla="*/ 0 h 87"/>
                    <a:gd name="T53" fmla="*/ 82 w 82"/>
                    <a:gd name="T54" fmla="*/ 87 h 87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4" name="Text Box 1524"/>
              <p:cNvSpPr txBox="1">
                <a:spLocks noChangeArrowheads="1"/>
              </p:cNvSpPr>
              <p:nvPr/>
            </p:nvSpPr>
            <p:spPr bwMode="auto">
              <a:xfrm>
                <a:off x="3848211" y="2969959"/>
                <a:ext cx="544512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kumimoji="1" lang="zh-CN" altLang="en-US" sz="1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网络</a:t>
                </a:r>
              </a:p>
            </p:txBody>
          </p:sp>
        </p:grpSp>
        <p:sp>
          <p:nvSpPr>
            <p:cNvPr id="197" name="Text Box 1524"/>
            <p:cNvSpPr txBox="1">
              <a:spLocks noChangeArrowheads="1"/>
            </p:cNvSpPr>
            <p:nvPr/>
          </p:nvSpPr>
          <p:spPr bwMode="auto">
            <a:xfrm>
              <a:off x="6585210" y="2857687"/>
              <a:ext cx="451316" cy="24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主机</a:t>
              </a:r>
            </a:p>
          </p:txBody>
        </p:sp>
        <p:grpSp>
          <p:nvGrpSpPr>
            <p:cNvPr id="200" name="Group 198"/>
            <p:cNvGrpSpPr/>
            <p:nvPr/>
          </p:nvGrpSpPr>
          <p:grpSpPr bwMode="auto">
            <a:xfrm>
              <a:off x="2528565" y="3407083"/>
              <a:ext cx="443354" cy="419781"/>
              <a:chOff x="975" y="2584"/>
              <a:chExt cx="407" cy="438"/>
            </a:xfrm>
          </p:grpSpPr>
          <p:sp>
            <p:nvSpPr>
              <p:cNvPr id="201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2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8" name="Group 198"/>
            <p:cNvGrpSpPr/>
            <p:nvPr/>
          </p:nvGrpSpPr>
          <p:grpSpPr bwMode="auto">
            <a:xfrm>
              <a:off x="1944797" y="2316570"/>
              <a:ext cx="443354" cy="419781"/>
              <a:chOff x="975" y="2584"/>
              <a:chExt cx="407" cy="438"/>
            </a:xfrm>
          </p:grpSpPr>
          <p:sp>
            <p:nvSpPr>
              <p:cNvPr id="189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190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" name="Group 198"/>
            <p:cNvGrpSpPr/>
            <p:nvPr/>
          </p:nvGrpSpPr>
          <p:grpSpPr bwMode="auto">
            <a:xfrm>
              <a:off x="6354911" y="1642580"/>
              <a:ext cx="443354" cy="419781"/>
              <a:chOff x="975" y="2584"/>
              <a:chExt cx="407" cy="438"/>
            </a:xfrm>
          </p:grpSpPr>
          <p:sp>
            <p:nvSpPr>
              <p:cNvPr id="207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8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5" name="Group 198"/>
            <p:cNvGrpSpPr/>
            <p:nvPr/>
          </p:nvGrpSpPr>
          <p:grpSpPr bwMode="auto">
            <a:xfrm>
              <a:off x="3909107" y="3838710"/>
              <a:ext cx="443354" cy="419781"/>
              <a:chOff x="975" y="2584"/>
              <a:chExt cx="407" cy="438"/>
            </a:xfrm>
          </p:grpSpPr>
          <p:sp>
            <p:nvSpPr>
              <p:cNvPr id="216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217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92" name="Group 198"/>
            <p:cNvGrpSpPr/>
            <p:nvPr/>
          </p:nvGrpSpPr>
          <p:grpSpPr bwMode="auto">
            <a:xfrm>
              <a:off x="6501622" y="3263500"/>
              <a:ext cx="443354" cy="419781"/>
              <a:chOff x="975" y="2584"/>
              <a:chExt cx="407" cy="438"/>
            </a:xfrm>
          </p:grpSpPr>
          <p:sp>
            <p:nvSpPr>
              <p:cNvPr id="193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194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3" name="Group 198"/>
            <p:cNvGrpSpPr/>
            <p:nvPr/>
          </p:nvGrpSpPr>
          <p:grpSpPr bwMode="auto">
            <a:xfrm>
              <a:off x="6585210" y="2407614"/>
              <a:ext cx="443354" cy="419781"/>
              <a:chOff x="975" y="2584"/>
              <a:chExt cx="407" cy="438"/>
            </a:xfrm>
          </p:grpSpPr>
          <p:sp>
            <p:nvSpPr>
              <p:cNvPr id="204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205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6" name="Group 198"/>
            <p:cNvGrpSpPr/>
            <p:nvPr/>
          </p:nvGrpSpPr>
          <p:grpSpPr bwMode="auto">
            <a:xfrm>
              <a:off x="2349839" y="1522967"/>
              <a:ext cx="443354" cy="419781"/>
              <a:chOff x="975" y="2584"/>
              <a:chExt cx="407" cy="438"/>
            </a:xfrm>
          </p:grpSpPr>
          <p:sp>
            <p:nvSpPr>
              <p:cNvPr id="187" name="Oval 1529"/>
              <p:cNvSpPr>
                <a:spLocks noChangeArrowheads="1"/>
              </p:cNvSpPr>
              <p:nvPr/>
            </p:nvSpPr>
            <p:spPr bwMode="auto">
              <a:xfrm>
                <a:off x="975" y="2584"/>
                <a:ext cx="407" cy="438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rgbClr val="368AD6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pic>
            <p:nvPicPr>
              <p:cNvPr id="191" name="Picture 200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659"/>
                <a:ext cx="31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用“云”表示网络：</a:t>
            </a:r>
            <a:r>
              <a:rPr lang="zh-CN" altLang="en-US" dirty="0">
                <a:solidFill>
                  <a:srgbClr val="FFFF00"/>
                </a:solidFill>
              </a:rPr>
              <a:t>主机在“云”外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494030" y="1289050"/>
            <a:ext cx="8088630" cy="3102610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1851" y="1390536"/>
            <a:ext cx="7752233" cy="2784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把许多</a:t>
            </a: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连接在一起。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互连网：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把许多</a:t>
            </a: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通过一些</a:t>
            </a: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连接在一起。</a:t>
            </a:r>
          </a:p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：与网络相连的计算机常称为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主机。</a:t>
            </a:r>
          </a:p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不可缺少，特殊的计算机（处理器、存储），</a:t>
            </a:r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但不是主机。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互连网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(internet)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互联网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(Internet)</a:t>
            </a:r>
          </a:p>
          <a:p>
            <a:pPr marL="342900" indent="-342900" eaLnBrk="0" fontAlgn="auto" hangingPunct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网络与互连网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1.2.2  </a:t>
            </a:r>
            <a:r>
              <a:rPr lang="zh-CN" altLang="en-US" dirty="0"/>
              <a:t>互联网基础结构发展的三个阶段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525103" y="1210493"/>
          <a:ext cx="799188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70990" y="3902710"/>
            <a:ext cx="5938520" cy="40005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8770" y="875665"/>
            <a:ext cx="5938520" cy="147764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77975" y="2416810"/>
            <a:ext cx="5938520" cy="139890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175" y="100330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175" y="148431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175" y="197485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175" y="246221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175" y="294322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175" y="3436938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652588" y="3927475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12297" name="Line 16"/>
          <p:cNvSpPr>
            <a:spLocks noChangeShapeType="1"/>
          </p:cNvSpPr>
          <p:nvPr/>
        </p:nvSpPr>
        <p:spPr bwMode="auto">
          <a:xfrm>
            <a:off x="2401888" y="822325"/>
            <a:ext cx="0" cy="3917950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17"/>
          <p:cNvSpPr>
            <a:spLocks noChangeArrowheads="1"/>
          </p:cNvSpPr>
          <p:nvPr/>
        </p:nvSpPr>
        <p:spPr bwMode="auto">
          <a:xfrm>
            <a:off x="1685925" y="968375"/>
            <a:ext cx="5782352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10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计算机网络在信息时代中的作用</a:t>
            </a:r>
            <a:endParaRPr 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Rectangle 18"/>
          <p:cNvSpPr>
            <a:spLocks noChangeArrowheads="1"/>
          </p:cNvSpPr>
          <p:nvPr/>
        </p:nvSpPr>
        <p:spPr bwMode="auto">
          <a:xfrm>
            <a:off x="1685925" y="1449388"/>
            <a:ext cx="5773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                                                </a:t>
            </a:r>
            <a:r>
              <a:rPr lang="fr-FR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互联网概述</a:t>
            </a:r>
          </a:p>
        </p:txBody>
      </p:sp>
      <p:sp>
        <p:nvSpPr>
          <p:cNvPr id="12300" name="Rectangle 19"/>
          <p:cNvSpPr>
            <a:spLocks noChangeArrowheads="1"/>
          </p:cNvSpPr>
          <p:nvPr/>
        </p:nvSpPr>
        <p:spPr bwMode="auto">
          <a:xfrm>
            <a:off x="1685925" y="1939925"/>
            <a:ext cx="5837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                                             </a:t>
            </a:r>
            <a:r>
              <a:rPr lang="fr-FR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互联网的组成</a:t>
            </a:r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1685925" y="2422525"/>
            <a:ext cx="5722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                            </a:t>
            </a:r>
            <a:r>
              <a:rPr lang="fr-FR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计算机网络在我国的发展</a:t>
            </a:r>
          </a:p>
        </p:txBody>
      </p:sp>
      <p:sp>
        <p:nvSpPr>
          <p:cNvPr id="12302" name="Rectangle 21"/>
          <p:cNvSpPr>
            <a:spLocks noChangeArrowheads="1"/>
          </p:cNvSpPr>
          <p:nvPr/>
        </p:nvSpPr>
        <p:spPr bwMode="auto">
          <a:xfrm>
            <a:off x="1685925" y="2901950"/>
            <a:ext cx="57737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                                       </a:t>
            </a:r>
            <a:r>
              <a:rPr lang="fr-FR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计算机网络的类别</a:t>
            </a:r>
          </a:p>
        </p:txBody>
      </p:sp>
      <p:sp>
        <p:nvSpPr>
          <p:cNvPr id="12303" name="Rectangle 22"/>
          <p:cNvSpPr>
            <a:spLocks noChangeArrowheads="1"/>
          </p:cNvSpPr>
          <p:nvPr/>
        </p:nvSpPr>
        <p:spPr bwMode="auto">
          <a:xfrm>
            <a:off x="1685925" y="3402013"/>
            <a:ext cx="5826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                                       </a:t>
            </a:r>
            <a:r>
              <a:rPr lang="fr-FR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计算机网络的性能</a:t>
            </a:r>
          </a:p>
        </p:txBody>
      </p:sp>
      <p:sp>
        <p:nvSpPr>
          <p:cNvPr id="12304" name="Rectangle 23"/>
          <p:cNvSpPr>
            <a:spLocks noChangeArrowheads="1"/>
          </p:cNvSpPr>
          <p:nvPr/>
        </p:nvSpPr>
        <p:spPr bwMode="auto">
          <a:xfrm>
            <a:off x="1705610" y="3856990"/>
            <a:ext cx="57435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1.7                                 </a:t>
            </a:r>
            <a:r>
              <a:rPr lang="fr-FR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计算机网络的体系结构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6344" y="973465"/>
            <a:ext cx="5202940" cy="3172691"/>
          </a:xfrm>
        </p:spPr>
        <p:txBody>
          <a:bodyPr/>
          <a:lstStyle/>
          <a:p>
            <a:pPr fontAlgn="auto">
              <a:lnSpc>
                <a:spcPts val="32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ARPANET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最初只是一个单个的分组交换网，</a:t>
            </a:r>
            <a:r>
              <a:rPr lang="zh-CN" altLang="en-US" dirty="0">
                <a:solidFill>
                  <a:srgbClr val="0000CC"/>
                </a:solidFill>
              </a:rPr>
              <a:t>不是</a:t>
            </a:r>
            <a:r>
              <a:rPr lang="zh-CN" altLang="en-US" dirty="0"/>
              <a:t>一个互连网。 </a:t>
            </a:r>
          </a:p>
          <a:p>
            <a:pPr marL="357505" indent="-357505" fontAlgn="auto">
              <a:lnSpc>
                <a:spcPts val="3200"/>
              </a:lnSpc>
              <a:buClr>
                <a:srgbClr val="0070C0"/>
              </a:buClr>
              <a:defRPr/>
            </a:pPr>
            <a:r>
              <a:rPr lang="en-US" altLang="zh-CN" dirty="0"/>
              <a:t>1983 </a:t>
            </a:r>
            <a:r>
              <a:rPr lang="zh-CN" altLang="en-US" dirty="0"/>
              <a:t>年，</a:t>
            </a:r>
            <a:r>
              <a:rPr lang="en-US" altLang="zh-CN" dirty="0">
                <a:solidFill>
                  <a:srgbClr val="C00000"/>
                </a:solidFill>
              </a:rPr>
              <a:t>TCP/IP </a:t>
            </a:r>
            <a:r>
              <a:rPr lang="zh-CN" altLang="en-US" dirty="0">
                <a:solidFill>
                  <a:srgbClr val="C00000"/>
                </a:solidFill>
              </a:rPr>
              <a:t>协议</a:t>
            </a:r>
            <a:r>
              <a:rPr lang="zh-CN" altLang="en-US" dirty="0"/>
              <a:t>成为 </a:t>
            </a:r>
            <a:r>
              <a:rPr lang="en-US" altLang="zh-CN" dirty="0"/>
              <a:t>ARPANET </a:t>
            </a:r>
            <a:r>
              <a:rPr lang="zh-CN" altLang="en-US" dirty="0"/>
              <a:t>上的标准协议，</a:t>
            </a:r>
            <a:r>
              <a:rPr lang="zh-CN" altLang="zh-CN" dirty="0"/>
              <a:t>使得所有使用</a:t>
            </a:r>
            <a:r>
              <a:rPr lang="en-US" altLang="zh-CN" dirty="0"/>
              <a:t> TCP/IP </a:t>
            </a:r>
            <a:r>
              <a:rPr lang="zh-CN" altLang="zh-CN" dirty="0"/>
              <a:t>协议的计算机都能利用互连网相互通信</a:t>
            </a:r>
            <a:r>
              <a:rPr lang="zh-CN" altLang="en-US" dirty="0"/>
              <a:t>。</a:t>
            </a:r>
          </a:p>
          <a:p>
            <a:pPr marL="357505" indent="-357505" fontAlgn="auto">
              <a:lnSpc>
                <a:spcPts val="3200"/>
              </a:lnSpc>
              <a:buClr>
                <a:srgbClr val="0070C0"/>
              </a:buClr>
              <a:defRPr/>
            </a:pPr>
            <a:r>
              <a:rPr lang="zh-CN" altLang="en-US" dirty="0">
                <a:solidFill>
                  <a:srgbClr val="C00000"/>
                </a:solidFill>
              </a:rPr>
              <a:t>人们把 </a:t>
            </a:r>
            <a:r>
              <a:rPr lang="en-US" altLang="zh-CN" dirty="0">
                <a:solidFill>
                  <a:srgbClr val="0000CC"/>
                </a:solidFill>
              </a:rPr>
              <a:t>1983 </a:t>
            </a:r>
            <a:r>
              <a:rPr lang="zh-CN" altLang="en-US" dirty="0">
                <a:solidFill>
                  <a:srgbClr val="0000CC"/>
                </a:solidFill>
              </a:rPr>
              <a:t>年</a:t>
            </a:r>
            <a:r>
              <a:rPr lang="zh-CN" altLang="en-US" dirty="0">
                <a:solidFill>
                  <a:srgbClr val="C00000"/>
                </a:solidFill>
              </a:rPr>
              <a:t>作为互联网的诞生时间。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357505" indent="-357505" fontAlgn="auto">
              <a:lnSpc>
                <a:spcPts val="3200"/>
              </a:lnSpc>
              <a:buClr>
                <a:srgbClr val="0070C0"/>
              </a:buClr>
              <a:defRPr/>
            </a:pPr>
            <a:r>
              <a:rPr lang="en-US" altLang="zh-CN" dirty="0"/>
              <a:t>1990 </a:t>
            </a:r>
            <a:r>
              <a:rPr lang="zh-CN" altLang="zh-CN" dirty="0"/>
              <a:t>年</a:t>
            </a:r>
            <a:r>
              <a:rPr lang="zh-CN" altLang="en-US" dirty="0"/>
              <a:t>，</a:t>
            </a:r>
            <a:r>
              <a:rPr lang="en-US" altLang="zh-CN" dirty="0"/>
              <a:t>ARPANET </a:t>
            </a:r>
            <a:r>
              <a:rPr lang="zh-CN" altLang="zh-CN" dirty="0"/>
              <a:t>正式宣布关闭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200"/>
              </a:lnSpc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第一阶段：</a:t>
            </a:r>
            <a:r>
              <a:rPr lang="en-US" altLang="zh-CN" dirty="0"/>
              <a:t>1969 – 1990 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763014" y="1231687"/>
            <a:ext cx="2369638" cy="2239778"/>
            <a:chOff x="5512528" y="1295507"/>
            <a:chExt cx="2369638" cy="2239778"/>
          </a:xfrm>
        </p:grpSpPr>
        <p:sp>
          <p:nvSpPr>
            <p:cNvPr id="2" name="椭圆 1"/>
            <p:cNvSpPr/>
            <p:nvPr/>
          </p:nvSpPr>
          <p:spPr>
            <a:xfrm>
              <a:off x="6584585" y="1295507"/>
              <a:ext cx="444137" cy="29464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rIns="7200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SRI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723923" y="1558834"/>
              <a:ext cx="235132" cy="2351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70777" y="2301158"/>
              <a:ext cx="235132" cy="2351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723923" y="3043484"/>
              <a:ext cx="235132" cy="2351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577367" y="1558834"/>
              <a:ext cx="235132" cy="2351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>
              <a:stCxn id="4" idx="3"/>
              <a:endCxn id="6" idx="7"/>
            </p:cNvCxnSpPr>
            <p:nvPr/>
          </p:nvCxnSpPr>
          <p:spPr>
            <a:xfrm flipH="1">
              <a:off x="6271475" y="1759532"/>
              <a:ext cx="486882" cy="5760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6" idx="5"/>
              <a:endCxn id="7" idx="1"/>
            </p:cNvCxnSpPr>
            <p:nvPr/>
          </p:nvCxnSpPr>
          <p:spPr>
            <a:xfrm>
              <a:off x="6271475" y="2501856"/>
              <a:ext cx="486882" cy="5760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2"/>
              <a:endCxn id="4" idx="6"/>
            </p:cNvCxnSpPr>
            <p:nvPr/>
          </p:nvCxnSpPr>
          <p:spPr>
            <a:xfrm flipH="1">
              <a:off x="6959055" y="1676400"/>
              <a:ext cx="6183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0"/>
              <a:endCxn id="4" idx="4"/>
            </p:cNvCxnSpPr>
            <p:nvPr/>
          </p:nvCxnSpPr>
          <p:spPr>
            <a:xfrm flipV="1">
              <a:off x="6841489" y="1793966"/>
              <a:ext cx="0" cy="12495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5512528" y="2271404"/>
              <a:ext cx="570416" cy="29464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rIns="7200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UCSB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564990" y="3240644"/>
              <a:ext cx="570416" cy="29464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rIns="7200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UCLA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438029" y="1295507"/>
              <a:ext cx="444137" cy="294641"/>
            </a:xfrm>
            <a:prstGeom prst="ellipse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72000" rIns="72000" anchor="ctr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solidFill>
                    <a:schemeClr val="tx1"/>
                  </a:solidFill>
                </a:rPr>
                <a:t>UTAH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6099319" y="3464914"/>
            <a:ext cx="2277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1969 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 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ARPANET 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6344" y="963554"/>
            <a:ext cx="3990407" cy="3172691"/>
          </a:xfrm>
        </p:spPr>
        <p:txBody>
          <a:bodyPr/>
          <a:lstStyle/>
          <a:p>
            <a:pPr fontAlgn="auto">
              <a:lnSpc>
                <a:spcPts val="3200"/>
              </a:lnSpc>
              <a:defRPr/>
            </a:pPr>
            <a:r>
              <a:rPr lang="zh-CN" altLang="en-US" dirty="0"/>
              <a:t>国家科学基金网 </a:t>
            </a:r>
            <a:r>
              <a:rPr lang="en-US" altLang="zh-CN" dirty="0"/>
              <a:t>NSFNET</a:t>
            </a:r>
            <a:r>
              <a:rPr lang="zh-CN" altLang="en-US" dirty="0"/>
              <a:t>。</a:t>
            </a:r>
            <a:endParaRPr lang="en-US" altLang="zh-CN" dirty="0"/>
          </a:p>
          <a:p>
            <a:pPr fontAlgn="auto">
              <a:lnSpc>
                <a:spcPts val="3200"/>
              </a:lnSpc>
              <a:defRPr/>
            </a:pPr>
            <a:r>
              <a:rPr lang="zh-CN" altLang="en-US" dirty="0">
                <a:solidFill>
                  <a:srgbClr val="C00000"/>
                </a:solidFill>
              </a:rPr>
              <a:t>三级结构：</a:t>
            </a:r>
            <a:r>
              <a:rPr lang="zh-CN" altLang="en-US" dirty="0"/>
              <a:t>主干网、地区网和校园网（或企业网）。</a:t>
            </a:r>
            <a:endParaRPr lang="en-US" altLang="zh-CN" dirty="0"/>
          </a:p>
          <a:p>
            <a:pPr fontAlgn="auto">
              <a:lnSpc>
                <a:spcPts val="3200"/>
              </a:lnSpc>
              <a:defRPr/>
            </a:pPr>
            <a:r>
              <a:rPr lang="zh-CN" altLang="en-US" dirty="0"/>
              <a:t>覆盖了全美国主要的大学和研究所，并且成为互联网中的主要组成部分。</a:t>
            </a:r>
            <a:endParaRPr lang="en-US" altLang="zh-CN" dirty="0"/>
          </a:p>
          <a:p>
            <a:pPr>
              <a:lnSpc>
                <a:spcPts val="3200"/>
              </a:lnSpc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第二阶段：</a:t>
            </a:r>
            <a:r>
              <a:rPr lang="en-US" altLang="zh-CN" dirty="0"/>
              <a:t>1985 – 1993 </a:t>
            </a:r>
            <a:endParaRPr lang="zh-CN" altLang="en-US" dirty="0"/>
          </a:p>
        </p:txBody>
      </p:sp>
      <p:grpSp>
        <p:nvGrpSpPr>
          <p:cNvPr id="4" name="组合 96"/>
          <p:cNvGrpSpPr/>
          <p:nvPr/>
        </p:nvGrpSpPr>
        <p:grpSpPr bwMode="auto">
          <a:xfrm>
            <a:off x="4298722" y="1252665"/>
            <a:ext cx="4414878" cy="2319685"/>
            <a:chOff x="1526812" y="3062631"/>
            <a:chExt cx="6236139" cy="2752192"/>
          </a:xfrm>
        </p:grpSpPr>
        <p:cxnSp>
          <p:nvCxnSpPr>
            <p:cNvPr id="6" name="直接连接符 83"/>
            <p:cNvCxnSpPr>
              <a:cxnSpLocks noChangeShapeType="1"/>
            </p:cNvCxnSpPr>
            <p:nvPr/>
          </p:nvCxnSpPr>
          <p:spPr bwMode="auto">
            <a:xfrm flipH="1">
              <a:off x="6189663" y="4492436"/>
              <a:ext cx="334962" cy="884238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 flipH="1">
              <a:off x="3155950" y="3458973"/>
              <a:ext cx="1058862" cy="711200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 flipH="1">
              <a:off x="4162425" y="3458973"/>
              <a:ext cx="403225" cy="984250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5087938" y="3458973"/>
              <a:ext cx="1241425" cy="711200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700" y="3666936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接连接符 83"/>
            <p:cNvCxnSpPr>
              <a:cxnSpLocks noChangeShapeType="1"/>
            </p:cNvCxnSpPr>
            <p:nvPr/>
          </p:nvCxnSpPr>
          <p:spPr bwMode="auto">
            <a:xfrm flipH="1">
              <a:off x="2001838" y="4519423"/>
              <a:ext cx="484187" cy="854075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67"/>
            <p:cNvCxnSpPr>
              <a:cxnSpLocks noChangeShapeType="1"/>
            </p:cNvCxnSpPr>
            <p:nvPr/>
          </p:nvCxnSpPr>
          <p:spPr bwMode="auto">
            <a:xfrm>
              <a:off x="4211638" y="4492436"/>
              <a:ext cx="188912" cy="922338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37"/>
            <p:cNvCxnSpPr>
              <a:cxnSpLocks noChangeShapeType="1"/>
            </p:cNvCxnSpPr>
            <p:nvPr/>
          </p:nvCxnSpPr>
          <p:spPr bwMode="auto">
            <a:xfrm>
              <a:off x="6632575" y="4443223"/>
              <a:ext cx="631032" cy="895350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" name="Group 194"/>
            <p:cNvGrpSpPr/>
            <p:nvPr/>
          </p:nvGrpSpPr>
          <p:grpSpPr bwMode="auto">
            <a:xfrm>
              <a:off x="5795963" y="5338573"/>
              <a:ext cx="860425" cy="476250"/>
              <a:chOff x="2569" y="3268"/>
              <a:chExt cx="542" cy="300"/>
            </a:xfrm>
            <a:solidFill>
              <a:srgbClr val="0070C0"/>
            </a:solidFill>
          </p:grpSpPr>
          <p:sp>
            <p:nvSpPr>
              <p:cNvPr id="87" name="Oval 1429"/>
              <p:cNvSpPr>
                <a:spLocks noChangeArrowheads="1"/>
              </p:cNvSpPr>
              <p:nvPr/>
            </p:nvSpPr>
            <p:spPr bwMode="auto">
              <a:xfrm>
                <a:off x="2695" y="3268"/>
                <a:ext cx="235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8" name="Oval 1430"/>
              <p:cNvSpPr>
                <a:spLocks noChangeArrowheads="1"/>
              </p:cNvSpPr>
              <p:nvPr/>
            </p:nvSpPr>
            <p:spPr bwMode="auto">
              <a:xfrm rot="900000">
                <a:off x="2893" y="3296"/>
                <a:ext cx="159" cy="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9" name="Oval 1431"/>
              <p:cNvSpPr>
                <a:spLocks noChangeArrowheads="1"/>
              </p:cNvSpPr>
              <p:nvPr/>
            </p:nvSpPr>
            <p:spPr bwMode="auto">
              <a:xfrm rot="1500000">
                <a:off x="2973" y="3363"/>
                <a:ext cx="138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0" name="Oval 1432"/>
              <p:cNvSpPr>
                <a:spLocks noChangeArrowheads="1"/>
              </p:cNvSpPr>
              <p:nvPr/>
            </p:nvSpPr>
            <p:spPr bwMode="auto">
              <a:xfrm rot="-1560000">
                <a:off x="2928" y="3439"/>
                <a:ext cx="168" cy="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1" name="Oval 1433"/>
              <p:cNvSpPr>
                <a:spLocks noChangeArrowheads="1"/>
              </p:cNvSpPr>
              <p:nvPr/>
            </p:nvSpPr>
            <p:spPr bwMode="auto">
              <a:xfrm>
                <a:off x="2723" y="3448"/>
                <a:ext cx="271" cy="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2" name="Oval 1434"/>
              <p:cNvSpPr>
                <a:spLocks noChangeArrowheads="1"/>
              </p:cNvSpPr>
              <p:nvPr/>
            </p:nvSpPr>
            <p:spPr bwMode="auto">
              <a:xfrm rot="1080000">
                <a:off x="2612" y="3448"/>
                <a:ext cx="152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3" name="Oval 1435"/>
              <p:cNvSpPr>
                <a:spLocks noChangeArrowheads="1"/>
              </p:cNvSpPr>
              <p:nvPr/>
            </p:nvSpPr>
            <p:spPr bwMode="auto">
              <a:xfrm>
                <a:off x="2569" y="3386"/>
                <a:ext cx="125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4" name="Oval 1436"/>
              <p:cNvSpPr>
                <a:spLocks noChangeArrowheads="1"/>
              </p:cNvSpPr>
              <p:nvPr/>
            </p:nvSpPr>
            <p:spPr bwMode="auto">
              <a:xfrm rot="-1860000">
                <a:off x="2589" y="3325"/>
                <a:ext cx="170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5" name="Freeform 1437"/>
              <p:cNvSpPr/>
              <p:nvPr/>
            </p:nvSpPr>
            <p:spPr bwMode="auto">
              <a:xfrm>
                <a:off x="2628" y="3320"/>
                <a:ext cx="425" cy="204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6" name="Freeform 1438"/>
              <p:cNvSpPr/>
              <p:nvPr/>
            </p:nvSpPr>
            <p:spPr bwMode="auto">
              <a:xfrm>
                <a:off x="2710" y="3305"/>
                <a:ext cx="67" cy="59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97" name="Freeform 1439"/>
              <p:cNvSpPr/>
              <p:nvPr/>
            </p:nvSpPr>
            <p:spPr bwMode="auto">
              <a:xfrm>
                <a:off x="2869" y="3290"/>
                <a:ext cx="47" cy="43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</p:grpSp>
        <p:sp>
          <p:nvSpPr>
            <p:cNvPr id="15" name="Oval 187"/>
            <p:cNvSpPr>
              <a:spLocks noChangeArrowheads="1"/>
            </p:cNvSpPr>
            <p:nvPr/>
          </p:nvSpPr>
          <p:spPr bwMode="auto">
            <a:xfrm>
              <a:off x="4003676" y="3062631"/>
              <a:ext cx="1177924" cy="516612"/>
            </a:xfrm>
            <a:prstGeom prst="ellipse">
              <a:avLst/>
            </a:prstGeom>
            <a:solidFill>
              <a:srgbClr val="368AD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+mn-lt"/>
                <a:ea typeface="+mn-ea"/>
              </a:endParaRPr>
            </a:p>
          </p:txBody>
        </p:sp>
        <p:sp>
          <p:nvSpPr>
            <p:cNvPr id="16" name="Text Box 1524"/>
            <p:cNvSpPr txBox="1">
              <a:spLocks noChangeArrowheads="1"/>
            </p:cNvSpPr>
            <p:nvPr/>
          </p:nvSpPr>
          <p:spPr bwMode="auto">
            <a:xfrm>
              <a:off x="4082320" y="3124067"/>
              <a:ext cx="1021646" cy="365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主干网</a:t>
              </a:r>
            </a:p>
          </p:txBody>
        </p:sp>
        <p:pic>
          <p:nvPicPr>
            <p:cNvPr id="17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2425" y="3732023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963" y="3649473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95"/>
            <p:cNvGrpSpPr/>
            <p:nvPr/>
          </p:nvGrpSpPr>
          <p:grpSpPr bwMode="auto">
            <a:xfrm>
              <a:off x="6877050" y="5338573"/>
              <a:ext cx="860425" cy="476250"/>
              <a:chOff x="2569" y="3268"/>
              <a:chExt cx="542" cy="300"/>
            </a:xfrm>
            <a:solidFill>
              <a:srgbClr val="0070C0"/>
            </a:solidFill>
          </p:grpSpPr>
          <p:sp>
            <p:nvSpPr>
              <p:cNvPr id="76" name="Oval 1429"/>
              <p:cNvSpPr>
                <a:spLocks noChangeArrowheads="1"/>
              </p:cNvSpPr>
              <p:nvPr/>
            </p:nvSpPr>
            <p:spPr bwMode="auto">
              <a:xfrm>
                <a:off x="2695" y="3268"/>
                <a:ext cx="235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7" name="Oval 1430"/>
              <p:cNvSpPr>
                <a:spLocks noChangeArrowheads="1"/>
              </p:cNvSpPr>
              <p:nvPr/>
            </p:nvSpPr>
            <p:spPr bwMode="auto">
              <a:xfrm rot="900000">
                <a:off x="2893" y="3296"/>
                <a:ext cx="159" cy="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8" name="Oval 1431"/>
              <p:cNvSpPr>
                <a:spLocks noChangeArrowheads="1"/>
              </p:cNvSpPr>
              <p:nvPr/>
            </p:nvSpPr>
            <p:spPr bwMode="auto">
              <a:xfrm rot="1500000">
                <a:off x="2973" y="3363"/>
                <a:ext cx="138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9" name="Oval 1432"/>
              <p:cNvSpPr>
                <a:spLocks noChangeArrowheads="1"/>
              </p:cNvSpPr>
              <p:nvPr/>
            </p:nvSpPr>
            <p:spPr bwMode="auto">
              <a:xfrm rot="-1560000">
                <a:off x="2928" y="3439"/>
                <a:ext cx="168" cy="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0" name="Oval 1433"/>
              <p:cNvSpPr>
                <a:spLocks noChangeArrowheads="1"/>
              </p:cNvSpPr>
              <p:nvPr/>
            </p:nvSpPr>
            <p:spPr bwMode="auto">
              <a:xfrm>
                <a:off x="2723" y="3448"/>
                <a:ext cx="271" cy="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1" name="Oval 1434"/>
              <p:cNvSpPr>
                <a:spLocks noChangeArrowheads="1"/>
              </p:cNvSpPr>
              <p:nvPr/>
            </p:nvSpPr>
            <p:spPr bwMode="auto">
              <a:xfrm rot="1080000">
                <a:off x="2612" y="3448"/>
                <a:ext cx="152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2" name="Oval 1435"/>
              <p:cNvSpPr>
                <a:spLocks noChangeArrowheads="1"/>
              </p:cNvSpPr>
              <p:nvPr/>
            </p:nvSpPr>
            <p:spPr bwMode="auto">
              <a:xfrm>
                <a:off x="2569" y="3386"/>
                <a:ext cx="125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3" name="Oval 1436"/>
              <p:cNvSpPr>
                <a:spLocks noChangeArrowheads="1"/>
              </p:cNvSpPr>
              <p:nvPr/>
            </p:nvSpPr>
            <p:spPr bwMode="auto">
              <a:xfrm rot="-1860000">
                <a:off x="2589" y="3325"/>
                <a:ext cx="170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4" name="Freeform 1437"/>
              <p:cNvSpPr/>
              <p:nvPr/>
            </p:nvSpPr>
            <p:spPr bwMode="auto">
              <a:xfrm>
                <a:off x="2628" y="3320"/>
                <a:ext cx="425" cy="204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5" name="Freeform 1438"/>
              <p:cNvSpPr/>
              <p:nvPr/>
            </p:nvSpPr>
            <p:spPr bwMode="auto">
              <a:xfrm>
                <a:off x="2710" y="3305"/>
                <a:ext cx="67" cy="59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86" name="Freeform 1439"/>
              <p:cNvSpPr/>
              <p:nvPr/>
            </p:nvSpPr>
            <p:spPr bwMode="auto">
              <a:xfrm>
                <a:off x="2869" y="3290"/>
                <a:ext cx="47" cy="43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</p:grpSp>
        <p:grpSp>
          <p:nvGrpSpPr>
            <p:cNvPr id="20" name="Group 207"/>
            <p:cNvGrpSpPr/>
            <p:nvPr/>
          </p:nvGrpSpPr>
          <p:grpSpPr bwMode="auto">
            <a:xfrm>
              <a:off x="3990975" y="5338573"/>
              <a:ext cx="860425" cy="476250"/>
              <a:chOff x="2569" y="3268"/>
              <a:chExt cx="542" cy="300"/>
            </a:xfrm>
            <a:solidFill>
              <a:srgbClr val="0070C0"/>
            </a:solidFill>
          </p:grpSpPr>
          <p:sp>
            <p:nvSpPr>
              <p:cNvPr id="65" name="Oval 1429"/>
              <p:cNvSpPr>
                <a:spLocks noChangeArrowheads="1"/>
              </p:cNvSpPr>
              <p:nvPr/>
            </p:nvSpPr>
            <p:spPr bwMode="auto">
              <a:xfrm>
                <a:off x="2695" y="3268"/>
                <a:ext cx="235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6" name="Oval 1430"/>
              <p:cNvSpPr>
                <a:spLocks noChangeArrowheads="1"/>
              </p:cNvSpPr>
              <p:nvPr/>
            </p:nvSpPr>
            <p:spPr bwMode="auto">
              <a:xfrm rot="900000">
                <a:off x="2893" y="3296"/>
                <a:ext cx="159" cy="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7" name="Oval 1431"/>
              <p:cNvSpPr>
                <a:spLocks noChangeArrowheads="1"/>
              </p:cNvSpPr>
              <p:nvPr/>
            </p:nvSpPr>
            <p:spPr bwMode="auto">
              <a:xfrm rot="1500000">
                <a:off x="2973" y="3363"/>
                <a:ext cx="138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8" name="Oval 1432"/>
              <p:cNvSpPr>
                <a:spLocks noChangeArrowheads="1"/>
              </p:cNvSpPr>
              <p:nvPr/>
            </p:nvSpPr>
            <p:spPr bwMode="auto">
              <a:xfrm rot="-1560000">
                <a:off x="2928" y="3439"/>
                <a:ext cx="168" cy="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9" name="Oval 1433"/>
              <p:cNvSpPr>
                <a:spLocks noChangeArrowheads="1"/>
              </p:cNvSpPr>
              <p:nvPr/>
            </p:nvSpPr>
            <p:spPr bwMode="auto">
              <a:xfrm>
                <a:off x="2723" y="3448"/>
                <a:ext cx="271" cy="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0" name="Oval 1434"/>
              <p:cNvSpPr>
                <a:spLocks noChangeArrowheads="1"/>
              </p:cNvSpPr>
              <p:nvPr/>
            </p:nvSpPr>
            <p:spPr bwMode="auto">
              <a:xfrm rot="1080000">
                <a:off x="2612" y="3448"/>
                <a:ext cx="152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1" name="Oval 1435"/>
              <p:cNvSpPr>
                <a:spLocks noChangeArrowheads="1"/>
              </p:cNvSpPr>
              <p:nvPr/>
            </p:nvSpPr>
            <p:spPr bwMode="auto">
              <a:xfrm>
                <a:off x="2569" y="3386"/>
                <a:ext cx="125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2" name="Oval 1436"/>
              <p:cNvSpPr>
                <a:spLocks noChangeArrowheads="1"/>
              </p:cNvSpPr>
              <p:nvPr/>
            </p:nvSpPr>
            <p:spPr bwMode="auto">
              <a:xfrm rot="-1860000">
                <a:off x="2589" y="3325"/>
                <a:ext cx="170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3" name="Freeform 1437"/>
              <p:cNvSpPr/>
              <p:nvPr/>
            </p:nvSpPr>
            <p:spPr bwMode="auto">
              <a:xfrm>
                <a:off x="2628" y="3320"/>
                <a:ext cx="425" cy="204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4" name="Freeform 1438"/>
              <p:cNvSpPr/>
              <p:nvPr/>
            </p:nvSpPr>
            <p:spPr bwMode="auto">
              <a:xfrm>
                <a:off x="2710" y="3305"/>
                <a:ext cx="67" cy="59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75" name="Freeform 1439"/>
              <p:cNvSpPr/>
              <p:nvPr/>
            </p:nvSpPr>
            <p:spPr bwMode="auto">
              <a:xfrm>
                <a:off x="2869" y="3290"/>
                <a:ext cx="47" cy="43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</p:grpSp>
        <p:grpSp>
          <p:nvGrpSpPr>
            <p:cNvPr id="21" name="Group 231"/>
            <p:cNvGrpSpPr/>
            <p:nvPr/>
          </p:nvGrpSpPr>
          <p:grpSpPr bwMode="auto">
            <a:xfrm>
              <a:off x="1547813" y="5338573"/>
              <a:ext cx="860425" cy="476250"/>
              <a:chOff x="2569" y="3268"/>
              <a:chExt cx="542" cy="300"/>
            </a:xfrm>
            <a:solidFill>
              <a:srgbClr val="0070C0"/>
            </a:solidFill>
          </p:grpSpPr>
          <p:sp>
            <p:nvSpPr>
              <p:cNvPr id="54" name="Oval 1429"/>
              <p:cNvSpPr>
                <a:spLocks noChangeArrowheads="1"/>
              </p:cNvSpPr>
              <p:nvPr/>
            </p:nvSpPr>
            <p:spPr bwMode="auto">
              <a:xfrm>
                <a:off x="2695" y="3268"/>
                <a:ext cx="235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5" name="Oval 1430"/>
              <p:cNvSpPr>
                <a:spLocks noChangeArrowheads="1"/>
              </p:cNvSpPr>
              <p:nvPr/>
            </p:nvSpPr>
            <p:spPr bwMode="auto">
              <a:xfrm rot="900000">
                <a:off x="2893" y="3296"/>
                <a:ext cx="159" cy="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6" name="Oval 1431"/>
              <p:cNvSpPr>
                <a:spLocks noChangeArrowheads="1"/>
              </p:cNvSpPr>
              <p:nvPr/>
            </p:nvSpPr>
            <p:spPr bwMode="auto">
              <a:xfrm rot="1500000">
                <a:off x="2973" y="3363"/>
                <a:ext cx="138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7" name="Oval 1432"/>
              <p:cNvSpPr>
                <a:spLocks noChangeArrowheads="1"/>
              </p:cNvSpPr>
              <p:nvPr/>
            </p:nvSpPr>
            <p:spPr bwMode="auto">
              <a:xfrm rot="-1560000">
                <a:off x="2928" y="3439"/>
                <a:ext cx="168" cy="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8" name="Oval 1433"/>
              <p:cNvSpPr>
                <a:spLocks noChangeArrowheads="1"/>
              </p:cNvSpPr>
              <p:nvPr/>
            </p:nvSpPr>
            <p:spPr bwMode="auto">
              <a:xfrm>
                <a:off x="2723" y="3448"/>
                <a:ext cx="271" cy="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9" name="Oval 1434"/>
              <p:cNvSpPr>
                <a:spLocks noChangeArrowheads="1"/>
              </p:cNvSpPr>
              <p:nvPr/>
            </p:nvSpPr>
            <p:spPr bwMode="auto">
              <a:xfrm rot="1080000">
                <a:off x="2612" y="3448"/>
                <a:ext cx="152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0" name="Oval 1435"/>
              <p:cNvSpPr>
                <a:spLocks noChangeArrowheads="1"/>
              </p:cNvSpPr>
              <p:nvPr/>
            </p:nvSpPr>
            <p:spPr bwMode="auto">
              <a:xfrm>
                <a:off x="2569" y="3386"/>
                <a:ext cx="125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1" name="Oval 1436"/>
              <p:cNvSpPr>
                <a:spLocks noChangeArrowheads="1"/>
              </p:cNvSpPr>
              <p:nvPr/>
            </p:nvSpPr>
            <p:spPr bwMode="auto">
              <a:xfrm rot="-1860000">
                <a:off x="2589" y="3325"/>
                <a:ext cx="170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2" name="Freeform 1437"/>
              <p:cNvSpPr/>
              <p:nvPr/>
            </p:nvSpPr>
            <p:spPr bwMode="auto">
              <a:xfrm>
                <a:off x="2628" y="3320"/>
                <a:ext cx="425" cy="204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3" name="Freeform 1438"/>
              <p:cNvSpPr/>
              <p:nvPr/>
            </p:nvSpPr>
            <p:spPr bwMode="auto">
              <a:xfrm>
                <a:off x="2710" y="3305"/>
                <a:ext cx="67" cy="59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64" name="Freeform 1439"/>
              <p:cNvSpPr/>
              <p:nvPr/>
            </p:nvSpPr>
            <p:spPr bwMode="auto">
              <a:xfrm>
                <a:off x="2869" y="3290"/>
                <a:ext cx="47" cy="43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</p:grpSp>
        <p:pic>
          <p:nvPicPr>
            <p:cNvPr id="22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4730561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0513" y="4797236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4763898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0688" y="4730561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Group 248"/>
            <p:cNvGrpSpPr/>
            <p:nvPr/>
          </p:nvGrpSpPr>
          <p:grpSpPr bwMode="auto">
            <a:xfrm>
              <a:off x="3708400" y="4195573"/>
              <a:ext cx="1089025" cy="479425"/>
              <a:chOff x="642" y="2212"/>
              <a:chExt cx="686" cy="302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2" name="Oval 249"/>
              <p:cNvSpPr>
                <a:spLocks noChangeArrowheads="1"/>
              </p:cNvSpPr>
              <p:nvPr/>
            </p:nvSpPr>
            <p:spPr bwMode="auto">
              <a:xfrm>
                <a:off x="642" y="2212"/>
                <a:ext cx="686" cy="302"/>
              </a:xfrm>
              <a:prstGeom prst="ellipse">
                <a:avLst/>
              </a:prstGeom>
              <a:solidFill>
                <a:srgbClr val="33993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3" name="Text Box 1524"/>
              <p:cNvSpPr txBox="1">
                <a:spLocks noChangeArrowheads="1"/>
              </p:cNvSpPr>
              <p:nvPr/>
            </p:nvSpPr>
            <p:spPr bwMode="auto">
              <a:xfrm>
                <a:off x="665" y="2240"/>
                <a:ext cx="644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地区网</a:t>
                </a:r>
              </a:p>
            </p:txBody>
          </p:sp>
        </p:grpSp>
        <p:grpSp>
          <p:nvGrpSpPr>
            <p:cNvPr id="27" name="Group 251"/>
            <p:cNvGrpSpPr/>
            <p:nvPr/>
          </p:nvGrpSpPr>
          <p:grpSpPr bwMode="auto">
            <a:xfrm>
              <a:off x="6011863" y="4039998"/>
              <a:ext cx="1089025" cy="479425"/>
              <a:chOff x="642" y="2212"/>
              <a:chExt cx="686" cy="302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50" name="Oval 252"/>
              <p:cNvSpPr>
                <a:spLocks noChangeArrowheads="1"/>
              </p:cNvSpPr>
              <p:nvPr/>
            </p:nvSpPr>
            <p:spPr bwMode="auto">
              <a:xfrm>
                <a:off x="642" y="2212"/>
                <a:ext cx="686" cy="302"/>
              </a:xfrm>
              <a:prstGeom prst="ellipse">
                <a:avLst/>
              </a:prstGeom>
              <a:solidFill>
                <a:srgbClr val="33993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51" name="Text Box 1524"/>
              <p:cNvSpPr txBox="1">
                <a:spLocks noChangeArrowheads="1"/>
              </p:cNvSpPr>
              <p:nvPr/>
            </p:nvSpPr>
            <p:spPr bwMode="auto">
              <a:xfrm>
                <a:off x="671" y="2240"/>
                <a:ext cx="644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地区网</a:t>
                </a:r>
              </a:p>
            </p:txBody>
          </p:sp>
        </p:grpSp>
        <p:cxnSp>
          <p:nvCxnSpPr>
            <p:cNvPr id="28" name="直接连接符 67"/>
            <p:cNvCxnSpPr>
              <a:cxnSpLocks noChangeShapeType="1"/>
            </p:cNvCxnSpPr>
            <p:nvPr/>
          </p:nvCxnSpPr>
          <p:spPr bwMode="auto">
            <a:xfrm>
              <a:off x="2882900" y="4492436"/>
              <a:ext cx="188912" cy="922338"/>
            </a:xfrm>
            <a:prstGeom prst="line">
              <a:avLst/>
            </a:prstGeom>
            <a:noFill/>
            <a:ln w="28575" algn="ctr">
              <a:solidFill>
                <a:srgbClr val="368A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9" name="Picture 146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775" y="4741673"/>
              <a:ext cx="403225" cy="334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" name="Group 219"/>
            <p:cNvGrpSpPr/>
            <p:nvPr/>
          </p:nvGrpSpPr>
          <p:grpSpPr bwMode="auto">
            <a:xfrm>
              <a:off x="2700338" y="5338573"/>
              <a:ext cx="860425" cy="476250"/>
              <a:chOff x="2569" y="3268"/>
              <a:chExt cx="542" cy="300"/>
            </a:xfrm>
            <a:solidFill>
              <a:srgbClr val="0070C0"/>
            </a:solidFill>
          </p:grpSpPr>
          <p:sp>
            <p:nvSpPr>
              <p:cNvPr id="39" name="Oval 1429"/>
              <p:cNvSpPr>
                <a:spLocks noChangeArrowheads="1"/>
              </p:cNvSpPr>
              <p:nvPr/>
            </p:nvSpPr>
            <p:spPr bwMode="auto">
              <a:xfrm>
                <a:off x="2695" y="3268"/>
                <a:ext cx="235" cy="8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0" name="Oval 1430"/>
              <p:cNvSpPr>
                <a:spLocks noChangeArrowheads="1"/>
              </p:cNvSpPr>
              <p:nvPr/>
            </p:nvSpPr>
            <p:spPr bwMode="auto">
              <a:xfrm rot="900000">
                <a:off x="2893" y="3296"/>
                <a:ext cx="159" cy="6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1" name="Oval 1431"/>
              <p:cNvSpPr>
                <a:spLocks noChangeArrowheads="1"/>
              </p:cNvSpPr>
              <p:nvPr/>
            </p:nvSpPr>
            <p:spPr bwMode="auto">
              <a:xfrm rot="1500000">
                <a:off x="2973" y="3363"/>
                <a:ext cx="138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2" name="Oval 1432"/>
              <p:cNvSpPr>
                <a:spLocks noChangeArrowheads="1"/>
              </p:cNvSpPr>
              <p:nvPr/>
            </p:nvSpPr>
            <p:spPr bwMode="auto">
              <a:xfrm rot="-1560000">
                <a:off x="2928" y="3439"/>
                <a:ext cx="168" cy="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3" name="Oval 1433"/>
              <p:cNvSpPr>
                <a:spLocks noChangeArrowheads="1"/>
              </p:cNvSpPr>
              <p:nvPr/>
            </p:nvSpPr>
            <p:spPr bwMode="auto">
              <a:xfrm>
                <a:off x="2723" y="3448"/>
                <a:ext cx="271" cy="1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4" name="Oval 1434"/>
              <p:cNvSpPr>
                <a:spLocks noChangeArrowheads="1"/>
              </p:cNvSpPr>
              <p:nvPr/>
            </p:nvSpPr>
            <p:spPr bwMode="auto">
              <a:xfrm rot="1080000">
                <a:off x="2612" y="3448"/>
                <a:ext cx="152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5" name="Oval 1435"/>
              <p:cNvSpPr>
                <a:spLocks noChangeArrowheads="1"/>
              </p:cNvSpPr>
              <p:nvPr/>
            </p:nvSpPr>
            <p:spPr bwMode="auto">
              <a:xfrm>
                <a:off x="2569" y="3386"/>
                <a:ext cx="125" cy="7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6" name="Oval 1436"/>
              <p:cNvSpPr>
                <a:spLocks noChangeArrowheads="1"/>
              </p:cNvSpPr>
              <p:nvPr/>
            </p:nvSpPr>
            <p:spPr bwMode="auto">
              <a:xfrm rot="-1860000">
                <a:off x="2589" y="3325"/>
                <a:ext cx="170" cy="7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7" name="Freeform 1437"/>
              <p:cNvSpPr/>
              <p:nvPr/>
            </p:nvSpPr>
            <p:spPr bwMode="auto">
              <a:xfrm>
                <a:off x="2628" y="3320"/>
                <a:ext cx="425" cy="204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8" name="Freeform 1438"/>
              <p:cNvSpPr/>
              <p:nvPr/>
            </p:nvSpPr>
            <p:spPr bwMode="auto">
              <a:xfrm>
                <a:off x="2710" y="3305"/>
                <a:ext cx="67" cy="59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49" name="Freeform 1439"/>
              <p:cNvSpPr/>
              <p:nvPr/>
            </p:nvSpPr>
            <p:spPr bwMode="auto">
              <a:xfrm>
                <a:off x="2869" y="3290"/>
                <a:ext cx="47" cy="43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</p:grpSp>
        <p:grpSp>
          <p:nvGrpSpPr>
            <p:cNvPr id="31" name="Group 190"/>
            <p:cNvGrpSpPr/>
            <p:nvPr/>
          </p:nvGrpSpPr>
          <p:grpSpPr bwMode="auto">
            <a:xfrm>
              <a:off x="2224088" y="4095561"/>
              <a:ext cx="1089025" cy="479425"/>
              <a:chOff x="642" y="2212"/>
              <a:chExt cx="686" cy="302"/>
            </a:xfrm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37" name="Oval 188"/>
              <p:cNvSpPr>
                <a:spLocks noChangeArrowheads="1"/>
              </p:cNvSpPr>
              <p:nvPr/>
            </p:nvSpPr>
            <p:spPr bwMode="auto">
              <a:xfrm>
                <a:off x="642" y="2212"/>
                <a:ext cx="686" cy="302"/>
              </a:xfrm>
              <a:prstGeom prst="ellipse">
                <a:avLst/>
              </a:prstGeom>
              <a:solidFill>
                <a:srgbClr val="339933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38" name="Text Box 1524"/>
              <p:cNvSpPr txBox="1">
                <a:spLocks noChangeArrowheads="1"/>
              </p:cNvSpPr>
              <p:nvPr/>
            </p:nvSpPr>
            <p:spPr bwMode="auto">
              <a:xfrm>
                <a:off x="658" y="2236"/>
                <a:ext cx="644" cy="2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地区网</a:t>
                </a:r>
              </a:p>
            </p:txBody>
          </p:sp>
        </p:grpSp>
        <p:sp>
          <p:nvSpPr>
            <p:cNvPr id="32" name="Text Box 1524"/>
            <p:cNvSpPr txBox="1">
              <a:spLocks noChangeArrowheads="1"/>
            </p:cNvSpPr>
            <p:nvPr/>
          </p:nvSpPr>
          <p:spPr bwMode="auto">
            <a:xfrm>
              <a:off x="1526812" y="5387000"/>
              <a:ext cx="912961" cy="32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校园网</a:t>
              </a:r>
            </a:p>
          </p:txBody>
        </p:sp>
        <p:sp>
          <p:nvSpPr>
            <p:cNvPr id="33" name="Text Box 1524"/>
            <p:cNvSpPr txBox="1">
              <a:spLocks noChangeArrowheads="1"/>
            </p:cNvSpPr>
            <p:nvPr/>
          </p:nvSpPr>
          <p:spPr bwMode="auto">
            <a:xfrm>
              <a:off x="2673278" y="5405471"/>
              <a:ext cx="912961" cy="32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校园网</a:t>
              </a:r>
            </a:p>
          </p:txBody>
        </p:sp>
        <p:sp>
          <p:nvSpPr>
            <p:cNvPr id="34" name="Text Box 1524"/>
            <p:cNvSpPr txBox="1">
              <a:spLocks noChangeArrowheads="1"/>
            </p:cNvSpPr>
            <p:nvPr/>
          </p:nvSpPr>
          <p:spPr bwMode="auto">
            <a:xfrm>
              <a:off x="3968674" y="5405471"/>
              <a:ext cx="912961" cy="32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校园网</a:t>
              </a:r>
            </a:p>
          </p:txBody>
        </p:sp>
        <p:sp>
          <p:nvSpPr>
            <p:cNvPr id="35" name="Text Box 1524"/>
            <p:cNvSpPr txBox="1">
              <a:spLocks noChangeArrowheads="1"/>
            </p:cNvSpPr>
            <p:nvPr/>
          </p:nvSpPr>
          <p:spPr bwMode="auto">
            <a:xfrm>
              <a:off x="5768903" y="5405471"/>
              <a:ext cx="912961" cy="32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校园网</a:t>
              </a:r>
            </a:p>
          </p:txBody>
        </p:sp>
        <p:sp>
          <p:nvSpPr>
            <p:cNvPr id="36" name="Text Box 1524"/>
            <p:cNvSpPr txBox="1">
              <a:spLocks noChangeArrowheads="1"/>
            </p:cNvSpPr>
            <p:nvPr/>
          </p:nvSpPr>
          <p:spPr bwMode="auto">
            <a:xfrm>
              <a:off x="6849990" y="5405471"/>
              <a:ext cx="912961" cy="328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校园网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/>
              <a:t>出现了</a:t>
            </a:r>
            <a:r>
              <a:rPr lang="zh-CN" altLang="en-US" dirty="0">
                <a:solidFill>
                  <a:srgbClr val="C00000"/>
                </a:solidFill>
              </a:rPr>
              <a:t>互联网服务提供者 </a:t>
            </a:r>
            <a:r>
              <a:rPr lang="en-US" altLang="zh-CN" dirty="0">
                <a:solidFill>
                  <a:srgbClr val="C00000"/>
                </a:solidFill>
              </a:rPr>
              <a:t>ISP </a:t>
            </a:r>
            <a:r>
              <a:rPr lang="en-US" altLang="zh-CN" dirty="0"/>
              <a:t>(Internet Service Provider)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提供</a:t>
            </a:r>
            <a:r>
              <a:rPr lang="zh-CN" altLang="en-US" dirty="0">
                <a:solidFill>
                  <a:srgbClr val="0000FF"/>
                </a:solidFill>
              </a:rPr>
              <a:t>接入</a:t>
            </a:r>
            <a:r>
              <a:rPr lang="zh-CN" altLang="en-US" dirty="0"/>
              <a:t>到互联网的服务。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需要收取一定的费用。</a:t>
            </a: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C00000"/>
                </a:solidFill>
              </a:rPr>
              <a:t>多层次 </a:t>
            </a:r>
            <a:r>
              <a:rPr lang="en-US" altLang="zh-CN" dirty="0">
                <a:solidFill>
                  <a:srgbClr val="C00000"/>
                </a:solidFill>
              </a:rPr>
              <a:t>ISP </a:t>
            </a:r>
            <a:r>
              <a:rPr lang="zh-CN" altLang="en-US" dirty="0">
                <a:solidFill>
                  <a:srgbClr val="C00000"/>
                </a:solidFill>
              </a:rPr>
              <a:t>结构：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en-US" dirty="0"/>
              <a:t>主干 </a:t>
            </a:r>
            <a:r>
              <a:rPr lang="en-US" altLang="zh-CN" dirty="0"/>
              <a:t>ISP</a:t>
            </a:r>
            <a:r>
              <a:rPr lang="zh-CN" altLang="en-US" dirty="0"/>
              <a:t>、地区 </a:t>
            </a:r>
            <a:r>
              <a:rPr lang="en-US" altLang="zh-CN" dirty="0"/>
              <a:t>ISP </a:t>
            </a:r>
            <a:r>
              <a:rPr lang="zh-CN" altLang="en-US" dirty="0"/>
              <a:t>和本地 </a:t>
            </a:r>
            <a:r>
              <a:rPr lang="en-US" altLang="zh-CN" dirty="0"/>
              <a:t>ISP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覆盖面积大小和所拥有的 </a:t>
            </a:r>
            <a:r>
              <a:rPr lang="en-US" altLang="zh-CN" dirty="0"/>
              <a:t>IP </a:t>
            </a:r>
            <a:r>
              <a:rPr lang="zh-CN" altLang="en-US" dirty="0"/>
              <a:t>地址数目的不同</a:t>
            </a:r>
          </a:p>
          <a:p>
            <a:pPr>
              <a:lnSpc>
                <a:spcPts val="3200"/>
              </a:lnSpc>
            </a:pPr>
            <a:endParaRPr lang="en-US" altLang="zh-CN" dirty="0"/>
          </a:p>
          <a:p>
            <a:pPr lvl="1">
              <a:lnSpc>
                <a:spcPts val="3200"/>
              </a:lnSpc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第三阶段：</a:t>
            </a:r>
            <a:r>
              <a:rPr lang="en-US" altLang="zh-CN" dirty="0"/>
              <a:t>1993 – </a:t>
            </a:r>
            <a:r>
              <a:rPr lang="zh-CN" altLang="en-US" dirty="0"/>
              <a:t>现在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1149531" y="4128718"/>
            <a:ext cx="6879772" cy="321069"/>
            <a:chOff x="1776552" y="4257054"/>
            <a:chExt cx="6387156" cy="321069"/>
          </a:xfrm>
        </p:grpSpPr>
        <p:sp>
          <p:nvSpPr>
            <p:cNvPr id="45" name="Text Box 273"/>
            <p:cNvSpPr txBox="1">
              <a:spLocks noChangeArrowheads="1"/>
            </p:cNvSpPr>
            <p:nvPr/>
          </p:nvSpPr>
          <p:spPr bwMode="auto">
            <a:xfrm>
              <a:off x="1785262" y="4291361"/>
              <a:ext cx="63649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1500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举例：主机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 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 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主干 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 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 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 →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6" name="Rectangle 274"/>
            <p:cNvSpPr>
              <a:spLocks noChangeArrowheads="1"/>
            </p:cNvSpPr>
            <p:nvPr/>
          </p:nvSpPr>
          <p:spPr bwMode="auto">
            <a:xfrm>
              <a:off x="1776552" y="4257054"/>
              <a:ext cx="6387156" cy="321069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550122" y="1064051"/>
            <a:ext cx="6172145" cy="2971789"/>
            <a:chOff x="2063931" y="1515290"/>
            <a:chExt cx="6172145" cy="2640865"/>
          </a:xfrm>
        </p:grpSpPr>
        <p:sp>
          <p:nvSpPr>
            <p:cNvPr id="5" name="Line 372"/>
            <p:cNvSpPr>
              <a:spLocks noChangeShapeType="1"/>
            </p:cNvSpPr>
            <p:nvPr/>
          </p:nvSpPr>
          <p:spPr bwMode="auto">
            <a:xfrm>
              <a:off x="2873954" y="1881793"/>
              <a:ext cx="762745" cy="1374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316"/>
            <p:cNvSpPr>
              <a:spLocks noChangeShapeType="1"/>
            </p:cNvSpPr>
            <p:nvPr/>
          </p:nvSpPr>
          <p:spPr bwMode="auto">
            <a:xfrm flipH="1">
              <a:off x="2683792" y="1836359"/>
              <a:ext cx="95606" cy="8238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282"/>
            <p:cNvSpPr>
              <a:spLocks noChangeShapeType="1"/>
            </p:cNvSpPr>
            <p:nvPr/>
          </p:nvSpPr>
          <p:spPr bwMode="auto">
            <a:xfrm>
              <a:off x="2922282" y="1836359"/>
              <a:ext cx="619861" cy="8238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82"/>
            <p:cNvSpPr>
              <a:spLocks noChangeShapeType="1"/>
            </p:cNvSpPr>
            <p:nvPr/>
          </p:nvSpPr>
          <p:spPr bwMode="auto">
            <a:xfrm>
              <a:off x="3160770" y="1836359"/>
              <a:ext cx="714417" cy="3200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82"/>
            <p:cNvSpPr>
              <a:spLocks noChangeShapeType="1"/>
            </p:cNvSpPr>
            <p:nvPr/>
          </p:nvSpPr>
          <p:spPr bwMode="auto">
            <a:xfrm>
              <a:off x="3159720" y="1810107"/>
              <a:ext cx="2908097" cy="3008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82"/>
            <p:cNvSpPr>
              <a:spLocks noChangeShapeType="1"/>
            </p:cNvSpPr>
            <p:nvPr/>
          </p:nvSpPr>
          <p:spPr bwMode="auto">
            <a:xfrm flipV="1">
              <a:off x="3256378" y="1699046"/>
              <a:ext cx="1524438" cy="35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410"/>
            <p:cNvSpPr>
              <a:spLocks noChangeShapeType="1"/>
            </p:cNvSpPr>
            <p:nvPr/>
          </p:nvSpPr>
          <p:spPr bwMode="auto">
            <a:xfrm>
              <a:off x="6210699" y="2688503"/>
              <a:ext cx="904577" cy="0"/>
            </a:xfrm>
            <a:prstGeom prst="line">
              <a:avLst/>
            </a:prstGeom>
            <a:ln w="63500" cmpd="tri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407"/>
            <p:cNvSpPr>
              <a:spLocks noChangeShapeType="1"/>
            </p:cNvSpPr>
            <p:nvPr/>
          </p:nvSpPr>
          <p:spPr bwMode="auto">
            <a:xfrm>
              <a:off x="7163604" y="3301361"/>
              <a:ext cx="190161" cy="458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408"/>
            <p:cNvSpPr>
              <a:spLocks noChangeShapeType="1"/>
            </p:cNvSpPr>
            <p:nvPr/>
          </p:nvSpPr>
          <p:spPr bwMode="auto">
            <a:xfrm flipH="1">
              <a:off x="6733904" y="3255927"/>
              <a:ext cx="286817" cy="495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409"/>
            <p:cNvSpPr txBox="1">
              <a:spLocks noChangeArrowheads="1"/>
            </p:cNvSpPr>
            <p:nvPr/>
          </p:nvSpPr>
          <p:spPr bwMode="auto">
            <a:xfrm>
              <a:off x="6877838" y="3485116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9" name="Line 377"/>
            <p:cNvSpPr>
              <a:spLocks noChangeShapeType="1"/>
            </p:cNvSpPr>
            <p:nvPr/>
          </p:nvSpPr>
          <p:spPr bwMode="auto">
            <a:xfrm flipH="1">
              <a:off x="7020721" y="2706677"/>
              <a:ext cx="333044" cy="549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376"/>
            <p:cNvSpPr>
              <a:spLocks noChangeShapeType="1"/>
            </p:cNvSpPr>
            <p:nvPr/>
          </p:nvSpPr>
          <p:spPr bwMode="auto">
            <a:xfrm flipH="1">
              <a:off x="5447954" y="2706677"/>
              <a:ext cx="333044" cy="549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370"/>
            <p:cNvSpPr>
              <a:spLocks noChangeShapeType="1"/>
            </p:cNvSpPr>
            <p:nvPr/>
          </p:nvSpPr>
          <p:spPr bwMode="auto">
            <a:xfrm>
              <a:off x="5923881" y="2660233"/>
              <a:ext cx="334095" cy="641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371"/>
            <p:cNvSpPr>
              <a:spLocks noChangeShapeType="1"/>
            </p:cNvSpPr>
            <p:nvPr/>
          </p:nvSpPr>
          <p:spPr bwMode="auto">
            <a:xfrm>
              <a:off x="4446720" y="2798555"/>
              <a:ext cx="95606" cy="4573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372"/>
            <p:cNvSpPr>
              <a:spLocks noChangeShapeType="1"/>
            </p:cNvSpPr>
            <p:nvPr/>
          </p:nvSpPr>
          <p:spPr bwMode="auto">
            <a:xfrm flipH="1">
              <a:off x="3732304" y="2798555"/>
              <a:ext cx="476978" cy="4573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373"/>
            <p:cNvSpPr>
              <a:spLocks noChangeShapeType="1"/>
            </p:cNvSpPr>
            <p:nvPr/>
          </p:nvSpPr>
          <p:spPr bwMode="auto">
            <a:xfrm>
              <a:off x="2779398" y="2798555"/>
              <a:ext cx="47277" cy="5028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308"/>
            <p:cNvSpPr>
              <a:spLocks noChangeShapeType="1"/>
            </p:cNvSpPr>
            <p:nvPr/>
          </p:nvSpPr>
          <p:spPr bwMode="auto">
            <a:xfrm>
              <a:off x="7496649" y="2798555"/>
              <a:ext cx="285767" cy="5946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316"/>
            <p:cNvSpPr>
              <a:spLocks noChangeShapeType="1"/>
            </p:cNvSpPr>
            <p:nvPr/>
          </p:nvSpPr>
          <p:spPr bwMode="auto">
            <a:xfrm flipH="1">
              <a:off x="2873954" y="2248296"/>
              <a:ext cx="858350" cy="3665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83"/>
            <p:cNvSpPr>
              <a:spLocks noChangeShapeType="1"/>
            </p:cNvSpPr>
            <p:nvPr/>
          </p:nvSpPr>
          <p:spPr bwMode="auto">
            <a:xfrm>
              <a:off x="5590838" y="1744480"/>
              <a:ext cx="524255" cy="2746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54"/>
            <p:cNvSpPr>
              <a:spLocks noChangeShapeType="1"/>
            </p:cNvSpPr>
            <p:nvPr/>
          </p:nvSpPr>
          <p:spPr bwMode="auto">
            <a:xfrm>
              <a:off x="6353582" y="3301361"/>
              <a:ext cx="190161" cy="4583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55"/>
            <p:cNvSpPr>
              <a:spLocks noChangeShapeType="1"/>
            </p:cNvSpPr>
            <p:nvPr/>
          </p:nvSpPr>
          <p:spPr bwMode="auto">
            <a:xfrm>
              <a:off x="3779582" y="3347805"/>
              <a:ext cx="239539" cy="5080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56"/>
            <p:cNvSpPr>
              <a:spLocks noChangeShapeType="1"/>
            </p:cNvSpPr>
            <p:nvPr/>
          </p:nvSpPr>
          <p:spPr bwMode="auto">
            <a:xfrm flipH="1">
              <a:off x="5923881" y="3255927"/>
              <a:ext cx="286818" cy="495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57"/>
            <p:cNvSpPr>
              <a:spLocks noChangeShapeType="1"/>
            </p:cNvSpPr>
            <p:nvPr/>
          </p:nvSpPr>
          <p:spPr bwMode="auto">
            <a:xfrm>
              <a:off x="7782415" y="3393239"/>
              <a:ext cx="95605" cy="411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197"/>
            <p:cNvSpPr>
              <a:spLocks noChangeShapeType="1"/>
            </p:cNvSpPr>
            <p:nvPr/>
          </p:nvSpPr>
          <p:spPr bwMode="auto">
            <a:xfrm flipH="1">
              <a:off x="3350932" y="3301361"/>
              <a:ext cx="381372" cy="550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192"/>
            <p:cNvSpPr>
              <a:spLocks noChangeShapeType="1"/>
            </p:cNvSpPr>
            <p:nvPr/>
          </p:nvSpPr>
          <p:spPr bwMode="auto">
            <a:xfrm flipH="1">
              <a:off x="2350749" y="2752111"/>
              <a:ext cx="142883" cy="9722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179"/>
            <p:cNvSpPr>
              <a:spLocks noChangeShapeType="1"/>
            </p:cNvSpPr>
            <p:nvPr/>
          </p:nvSpPr>
          <p:spPr bwMode="auto">
            <a:xfrm flipH="1" flipV="1">
              <a:off x="5543560" y="3347805"/>
              <a:ext cx="237438" cy="411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180"/>
            <p:cNvSpPr>
              <a:spLocks noChangeShapeType="1"/>
            </p:cNvSpPr>
            <p:nvPr/>
          </p:nvSpPr>
          <p:spPr bwMode="auto">
            <a:xfrm flipV="1">
              <a:off x="4589603" y="3347805"/>
              <a:ext cx="663987" cy="503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209282" y="2340174"/>
              <a:ext cx="94555" cy="32005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5209465" y="3347805"/>
              <a:ext cx="142883" cy="5038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83"/>
            <p:cNvSpPr>
              <a:spLocks noChangeArrowheads="1"/>
            </p:cNvSpPr>
            <p:nvPr/>
          </p:nvSpPr>
          <p:spPr bwMode="auto">
            <a:xfrm>
              <a:off x="2063931" y="3576995"/>
              <a:ext cx="618811" cy="32106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大公司</a:t>
              </a:r>
            </a:p>
          </p:txBody>
        </p:sp>
        <p:sp>
          <p:nvSpPr>
            <p:cNvPr id="39" name="Oval 194"/>
            <p:cNvSpPr>
              <a:spLocks noChangeArrowheads="1"/>
            </p:cNvSpPr>
            <p:nvPr/>
          </p:nvSpPr>
          <p:spPr bwMode="auto">
            <a:xfrm>
              <a:off x="4343760" y="3667864"/>
              <a:ext cx="627216" cy="29077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</a:t>
              </a:r>
            </a:p>
          </p:txBody>
        </p:sp>
        <p:sp>
          <p:nvSpPr>
            <p:cNvPr id="40" name="Oval 195"/>
            <p:cNvSpPr>
              <a:spLocks noChangeArrowheads="1"/>
            </p:cNvSpPr>
            <p:nvPr/>
          </p:nvSpPr>
          <p:spPr bwMode="auto">
            <a:xfrm>
              <a:off x="5060278" y="3196357"/>
              <a:ext cx="626165" cy="245345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42" name="Text Box 268"/>
            <p:cNvSpPr txBox="1">
              <a:spLocks noChangeArrowheads="1"/>
            </p:cNvSpPr>
            <p:nvPr/>
          </p:nvSpPr>
          <p:spPr bwMode="auto">
            <a:xfrm>
              <a:off x="4930326" y="3737529"/>
              <a:ext cx="29046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4" name="Text Box 271"/>
            <p:cNvSpPr txBox="1">
              <a:spLocks noChangeArrowheads="1"/>
            </p:cNvSpPr>
            <p:nvPr/>
          </p:nvSpPr>
          <p:spPr bwMode="auto">
            <a:xfrm>
              <a:off x="7955230" y="3722370"/>
              <a:ext cx="28084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7" name="Line 282"/>
            <p:cNvSpPr>
              <a:spLocks noChangeShapeType="1"/>
            </p:cNvSpPr>
            <p:nvPr/>
          </p:nvSpPr>
          <p:spPr bwMode="auto">
            <a:xfrm flipV="1">
              <a:off x="4160954" y="1744480"/>
              <a:ext cx="810023" cy="4119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284"/>
            <p:cNvSpPr>
              <a:spLocks noChangeShapeType="1"/>
            </p:cNvSpPr>
            <p:nvPr/>
          </p:nvSpPr>
          <p:spPr bwMode="auto">
            <a:xfrm flipV="1">
              <a:off x="4399443" y="2157427"/>
              <a:ext cx="1715650" cy="454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Oval 292"/>
            <p:cNvSpPr>
              <a:spLocks noChangeArrowheads="1"/>
            </p:cNvSpPr>
            <p:nvPr/>
          </p:nvSpPr>
          <p:spPr bwMode="auto">
            <a:xfrm>
              <a:off x="7402094" y="3199386"/>
              <a:ext cx="626165" cy="242316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50" name="Line 297"/>
            <p:cNvSpPr>
              <a:spLocks noChangeShapeType="1"/>
            </p:cNvSpPr>
            <p:nvPr/>
          </p:nvSpPr>
          <p:spPr bwMode="auto">
            <a:xfrm flipH="1">
              <a:off x="5829326" y="2157427"/>
              <a:ext cx="475928" cy="4573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298"/>
            <p:cNvSpPr>
              <a:spLocks noChangeShapeType="1"/>
            </p:cNvSpPr>
            <p:nvPr/>
          </p:nvSpPr>
          <p:spPr bwMode="auto">
            <a:xfrm flipH="1" flipV="1">
              <a:off x="6829509" y="2110984"/>
              <a:ext cx="429701" cy="4583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3399261" y="2065549"/>
              <a:ext cx="1285950" cy="3200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主干 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53" name="Oval 305"/>
            <p:cNvSpPr>
              <a:spLocks noChangeArrowheads="1"/>
            </p:cNvSpPr>
            <p:nvPr/>
          </p:nvSpPr>
          <p:spPr bwMode="auto">
            <a:xfrm>
              <a:off x="3391905" y="3164048"/>
              <a:ext cx="626165" cy="2776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54" name="Oval 306"/>
            <p:cNvSpPr>
              <a:spLocks noChangeArrowheads="1"/>
            </p:cNvSpPr>
            <p:nvPr/>
          </p:nvSpPr>
          <p:spPr bwMode="auto">
            <a:xfrm>
              <a:off x="2486277" y="3164048"/>
              <a:ext cx="626165" cy="2776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56" name="Oval 319"/>
            <p:cNvSpPr>
              <a:spLocks noChangeArrowheads="1"/>
            </p:cNvSpPr>
            <p:nvPr/>
          </p:nvSpPr>
          <p:spPr bwMode="auto">
            <a:xfrm>
              <a:off x="4637932" y="1515290"/>
              <a:ext cx="1285950" cy="3200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主干 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57" name="Oval 320"/>
            <p:cNvSpPr>
              <a:spLocks noChangeArrowheads="1"/>
            </p:cNvSpPr>
            <p:nvPr/>
          </p:nvSpPr>
          <p:spPr bwMode="auto">
            <a:xfrm>
              <a:off x="5876604" y="1974680"/>
              <a:ext cx="1285950" cy="32005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主干 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61" name="Text Box 342"/>
            <p:cNvSpPr txBox="1">
              <a:spLocks noChangeArrowheads="1"/>
            </p:cNvSpPr>
            <p:nvPr/>
          </p:nvSpPr>
          <p:spPr bwMode="auto">
            <a:xfrm>
              <a:off x="4850155" y="2298778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62" name="Oval 348"/>
            <p:cNvSpPr>
              <a:spLocks noChangeArrowheads="1"/>
            </p:cNvSpPr>
            <p:nvPr/>
          </p:nvSpPr>
          <p:spPr bwMode="auto">
            <a:xfrm>
              <a:off x="5923881" y="3164048"/>
              <a:ext cx="626165" cy="2776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63" name="Oval 349"/>
            <p:cNvSpPr>
              <a:spLocks noChangeArrowheads="1"/>
            </p:cNvSpPr>
            <p:nvPr/>
          </p:nvSpPr>
          <p:spPr bwMode="auto">
            <a:xfrm>
              <a:off x="4209282" y="3164048"/>
              <a:ext cx="626165" cy="277654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67" name="Text Box 374"/>
            <p:cNvSpPr txBox="1">
              <a:spLocks noChangeArrowheads="1"/>
            </p:cNvSpPr>
            <p:nvPr/>
          </p:nvSpPr>
          <p:spPr bwMode="auto">
            <a:xfrm>
              <a:off x="3055709" y="3024716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68" name="Oval 375"/>
            <p:cNvSpPr>
              <a:spLocks noChangeArrowheads="1"/>
            </p:cNvSpPr>
            <p:nvPr/>
          </p:nvSpPr>
          <p:spPr bwMode="auto">
            <a:xfrm>
              <a:off x="6686626" y="3197367"/>
              <a:ext cx="626165" cy="242316"/>
            </a:xfrm>
            <a:prstGeom prst="ellipse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</a:t>
              </a:r>
              <a:r>
                <a:rPr kumimoji="1" lang="zh-CN" altLang="en-US" sz="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ISP</a:t>
              </a:r>
            </a:p>
          </p:txBody>
        </p:sp>
        <p:sp>
          <p:nvSpPr>
            <p:cNvPr id="75" name="Text Box 405"/>
            <p:cNvSpPr txBox="1">
              <a:spLocks noChangeArrowheads="1"/>
            </p:cNvSpPr>
            <p:nvPr/>
          </p:nvSpPr>
          <p:spPr bwMode="auto">
            <a:xfrm>
              <a:off x="5345409" y="3611831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6" name="Text Box 406"/>
            <p:cNvSpPr txBox="1">
              <a:spLocks noChangeArrowheads="1"/>
            </p:cNvSpPr>
            <p:nvPr/>
          </p:nvSpPr>
          <p:spPr bwMode="auto">
            <a:xfrm>
              <a:off x="6067816" y="3485116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9" name="Oval 14"/>
            <p:cNvSpPr>
              <a:spLocks noChangeArrowheads="1"/>
            </p:cNvSpPr>
            <p:nvPr/>
          </p:nvSpPr>
          <p:spPr bwMode="auto">
            <a:xfrm>
              <a:off x="2349698" y="1607168"/>
              <a:ext cx="1042207" cy="32005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内容提供者</a:t>
              </a:r>
              <a:endParaRPr kumimoji="1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411686" y="2589558"/>
              <a:ext cx="425498" cy="267294"/>
              <a:chOff x="3320162" y="2589558"/>
              <a:chExt cx="425498" cy="267294"/>
            </a:xfrm>
          </p:grpSpPr>
          <p:grpSp>
            <p:nvGrpSpPr>
              <p:cNvPr id="93" name="Group 1282"/>
              <p:cNvGrpSpPr/>
              <p:nvPr/>
            </p:nvGrpSpPr>
            <p:grpSpPr bwMode="auto">
              <a:xfrm>
                <a:off x="3351808" y="2589558"/>
                <a:ext cx="342966" cy="229190"/>
                <a:chOff x="1680" y="240"/>
                <a:chExt cx="2529" cy="1270"/>
              </a:xfrm>
              <a:solidFill>
                <a:srgbClr val="FFC000"/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</p:grpSpPr>
            <p:sp>
              <p:nvSpPr>
                <p:cNvPr id="95" name="Oval 1283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6" name="Oval 1284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7" name="Oval 1285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8" name="Oval 1286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99" name="Oval 1287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0" name="Oval 1288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1" name="Oval 1289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2" name="Oval 1290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3" name="Oval 1291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 dirty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94" name="Text Box 354"/>
              <p:cNvSpPr txBox="1">
                <a:spLocks noChangeArrowheads="1"/>
              </p:cNvSpPr>
              <p:nvPr/>
            </p:nvSpPr>
            <p:spPr bwMode="auto">
              <a:xfrm>
                <a:off x="3320162" y="2595353"/>
                <a:ext cx="425498" cy="261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IXP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017798" y="3842143"/>
              <a:ext cx="653027" cy="314012"/>
              <a:chOff x="3017798" y="3842143"/>
              <a:chExt cx="653027" cy="314012"/>
            </a:xfrm>
          </p:grpSpPr>
          <p:grpSp>
            <p:nvGrpSpPr>
              <p:cNvPr id="105" name="Group 1282"/>
              <p:cNvGrpSpPr/>
              <p:nvPr/>
            </p:nvGrpSpPr>
            <p:grpSpPr bwMode="auto">
              <a:xfrm>
                <a:off x="3037488" y="3842143"/>
                <a:ext cx="605046" cy="314012"/>
                <a:chOff x="1680" y="240"/>
                <a:chExt cx="2529" cy="1270"/>
              </a:xfrm>
              <a:solidFill>
                <a:schemeClr val="bg1">
                  <a:lumMod val="65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</p:grpSpPr>
            <p:sp>
              <p:nvSpPr>
                <p:cNvPr id="107" name="Oval 1283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8" name="Oval 1284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09" name="Oval 1285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0" name="Oval 1286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1" name="Oval 1287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2" name="Oval 1288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3" name="Oval 1289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4" name="Oval 1290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15" name="Oval 1291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 dirty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06" name="Text Box 354"/>
              <p:cNvSpPr txBox="1">
                <a:spLocks noChangeArrowheads="1"/>
              </p:cNvSpPr>
              <p:nvPr/>
            </p:nvSpPr>
            <p:spPr bwMode="auto">
              <a:xfrm>
                <a:off x="3017798" y="3873742"/>
                <a:ext cx="65302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校园网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3694355" y="3842143"/>
              <a:ext cx="653027" cy="314012"/>
              <a:chOff x="3017798" y="3842143"/>
              <a:chExt cx="653027" cy="314012"/>
            </a:xfrm>
          </p:grpSpPr>
          <p:grpSp>
            <p:nvGrpSpPr>
              <p:cNvPr id="118" name="Group 1282"/>
              <p:cNvGrpSpPr/>
              <p:nvPr/>
            </p:nvGrpSpPr>
            <p:grpSpPr bwMode="auto">
              <a:xfrm>
                <a:off x="3037488" y="3842143"/>
                <a:ext cx="605046" cy="314012"/>
                <a:chOff x="1680" y="240"/>
                <a:chExt cx="2529" cy="1270"/>
              </a:xfrm>
              <a:solidFill>
                <a:schemeClr val="bg1">
                  <a:lumMod val="65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</p:grpSpPr>
            <p:sp>
              <p:nvSpPr>
                <p:cNvPr id="120" name="Oval 1283"/>
                <p:cNvSpPr>
                  <a:spLocks noChangeArrowheads="1"/>
                </p:cNvSpPr>
                <p:nvPr/>
              </p:nvSpPr>
              <p:spPr bwMode="auto">
                <a:xfrm>
                  <a:off x="2554" y="240"/>
                  <a:ext cx="1088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1" name="Oval 1284"/>
                <p:cNvSpPr>
                  <a:spLocks noChangeArrowheads="1"/>
                </p:cNvSpPr>
                <p:nvPr/>
              </p:nvSpPr>
              <p:spPr bwMode="auto">
                <a:xfrm>
                  <a:off x="1941" y="381"/>
                  <a:ext cx="827" cy="51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2" name="Oval 1285"/>
                <p:cNvSpPr>
                  <a:spLocks noChangeArrowheads="1"/>
                </p:cNvSpPr>
                <p:nvPr/>
              </p:nvSpPr>
              <p:spPr bwMode="auto">
                <a:xfrm>
                  <a:off x="1680" y="702"/>
                  <a:ext cx="552" cy="41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3" name="Oval 1286"/>
                <p:cNvSpPr>
                  <a:spLocks noChangeArrowheads="1"/>
                </p:cNvSpPr>
                <p:nvPr/>
              </p:nvSpPr>
              <p:spPr bwMode="auto">
                <a:xfrm>
                  <a:off x="1849" y="894"/>
                  <a:ext cx="842" cy="45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4" name="Oval 1287"/>
                <p:cNvSpPr>
                  <a:spLocks noChangeArrowheads="1"/>
                </p:cNvSpPr>
                <p:nvPr/>
              </p:nvSpPr>
              <p:spPr bwMode="auto">
                <a:xfrm>
                  <a:off x="2462" y="971"/>
                  <a:ext cx="1272" cy="53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5" name="Oval 1288"/>
                <p:cNvSpPr>
                  <a:spLocks noChangeArrowheads="1"/>
                </p:cNvSpPr>
                <p:nvPr/>
              </p:nvSpPr>
              <p:spPr bwMode="auto">
                <a:xfrm>
                  <a:off x="3289" y="394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6" name="Oval 1289"/>
                <p:cNvSpPr>
                  <a:spLocks noChangeArrowheads="1"/>
                </p:cNvSpPr>
                <p:nvPr/>
              </p:nvSpPr>
              <p:spPr bwMode="auto">
                <a:xfrm>
                  <a:off x="3412" y="663"/>
                  <a:ext cx="797" cy="39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7" name="Oval 1290"/>
                <p:cNvSpPr>
                  <a:spLocks noChangeArrowheads="1"/>
                </p:cNvSpPr>
                <p:nvPr/>
              </p:nvSpPr>
              <p:spPr bwMode="auto">
                <a:xfrm>
                  <a:off x="3335" y="753"/>
                  <a:ext cx="797" cy="66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28" name="Oval 1291"/>
                <p:cNvSpPr>
                  <a:spLocks noChangeArrowheads="1"/>
                </p:cNvSpPr>
                <p:nvPr/>
              </p:nvSpPr>
              <p:spPr bwMode="auto">
                <a:xfrm>
                  <a:off x="2140" y="548"/>
                  <a:ext cx="1640" cy="66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000" b="1" dirty="0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19" name="Text Box 354"/>
              <p:cNvSpPr txBox="1">
                <a:spLocks noChangeArrowheads="1"/>
              </p:cNvSpPr>
              <p:nvPr/>
            </p:nvSpPr>
            <p:spPr bwMode="auto">
              <a:xfrm>
                <a:off x="3017798" y="3873742"/>
                <a:ext cx="653027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校园网</a:t>
                </a:r>
                <a:endParaRPr kumimoji="1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29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698" y="3765383"/>
              <a:ext cx="247252" cy="2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24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171" y="3736583"/>
              <a:ext cx="248323" cy="2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2" name="直接连接符 131"/>
            <p:cNvCxnSpPr/>
            <p:nvPr/>
          </p:nvCxnSpPr>
          <p:spPr>
            <a:xfrm>
              <a:off x="2971398" y="2701807"/>
              <a:ext cx="1123026" cy="0"/>
            </a:xfrm>
            <a:prstGeom prst="line">
              <a:avLst/>
            </a:prstGeom>
            <a:ln w="63500" cmpd="tri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组合 132"/>
            <p:cNvGrpSpPr/>
            <p:nvPr/>
          </p:nvGrpSpPr>
          <p:grpSpPr>
            <a:xfrm>
              <a:off x="2206814" y="2569365"/>
              <a:ext cx="5656498" cy="287487"/>
              <a:chOff x="2206814" y="2569365"/>
              <a:chExt cx="5656498" cy="287487"/>
            </a:xfrm>
          </p:grpSpPr>
          <p:sp>
            <p:nvSpPr>
              <p:cNvPr id="55" name="Oval 289"/>
              <p:cNvSpPr>
                <a:spLocks noChangeArrowheads="1"/>
              </p:cNvSpPr>
              <p:nvPr/>
            </p:nvSpPr>
            <p:spPr bwMode="auto">
              <a:xfrm>
                <a:off x="5400676" y="2569365"/>
                <a:ext cx="890919" cy="24736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地区 </a:t>
                </a:r>
                <a:r>
                  <a:rPr kumimoji="1" lang="zh-CN" altLang="en-US" sz="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sp>
            <p:nvSpPr>
              <p:cNvPr id="58" name="Oval 327"/>
              <p:cNvSpPr>
                <a:spLocks noChangeArrowheads="1"/>
              </p:cNvSpPr>
              <p:nvPr/>
            </p:nvSpPr>
            <p:spPr bwMode="auto">
              <a:xfrm>
                <a:off x="6972393" y="2569365"/>
                <a:ext cx="890919" cy="24736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地区 </a:t>
                </a:r>
                <a:r>
                  <a:rPr kumimoji="1" lang="zh-CN" altLang="en-US" sz="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sp>
            <p:nvSpPr>
              <p:cNvPr id="59" name="Oval 328"/>
              <p:cNvSpPr>
                <a:spLocks noChangeArrowheads="1"/>
              </p:cNvSpPr>
              <p:nvPr/>
            </p:nvSpPr>
            <p:spPr bwMode="auto">
              <a:xfrm>
                <a:off x="2206814" y="2569365"/>
                <a:ext cx="890919" cy="24736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地区 </a:t>
                </a:r>
                <a:r>
                  <a:rPr kumimoji="1" lang="zh-CN" altLang="en-US" sz="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sp>
            <p:nvSpPr>
              <p:cNvPr id="60" name="Oval 329"/>
              <p:cNvSpPr>
                <a:spLocks noChangeArrowheads="1"/>
              </p:cNvSpPr>
              <p:nvPr/>
            </p:nvSpPr>
            <p:spPr bwMode="auto">
              <a:xfrm>
                <a:off x="3889896" y="2569365"/>
                <a:ext cx="890919" cy="247364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地区 </a:t>
                </a:r>
                <a:r>
                  <a:rPr kumimoji="1" lang="zh-CN" altLang="en-US" sz="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3320162" y="2589558"/>
                <a:ext cx="425498" cy="267294"/>
                <a:chOff x="3320162" y="2589558"/>
                <a:chExt cx="425498" cy="267294"/>
              </a:xfrm>
            </p:grpSpPr>
            <p:grpSp>
              <p:nvGrpSpPr>
                <p:cNvPr id="81" name="Group 1282"/>
                <p:cNvGrpSpPr/>
                <p:nvPr/>
              </p:nvGrpSpPr>
              <p:grpSpPr bwMode="auto">
                <a:xfrm>
                  <a:off x="3351808" y="2589558"/>
                  <a:ext cx="342966" cy="229190"/>
                  <a:chOff x="1680" y="240"/>
                  <a:chExt cx="2529" cy="1270"/>
                </a:xfrm>
                <a:solidFill>
                  <a:srgbClr val="FFC000"/>
                </a:solidFill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</p:grpSpPr>
              <p:sp>
                <p:nvSpPr>
                  <p:cNvPr id="82" name="Oval 1283"/>
                  <p:cNvSpPr>
                    <a:spLocks noChangeArrowheads="1"/>
                  </p:cNvSpPr>
                  <p:nvPr/>
                </p:nvSpPr>
                <p:spPr bwMode="auto">
                  <a:xfrm>
                    <a:off x="2554" y="240"/>
                    <a:ext cx="1088" cy="51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3" name="Oval 1284"/>
                  <p:cNvSpPr>
                    <a:spLocks noChangeArrowheads="1"/>
                  </p:cNvSpPr>
                  <p:nvPr/>
                </p:nvSpPr>
                <p:spPr bwMode="auto">
                  <a:xfrm>
                    <a:off x="1941" y="381"/>
                    <a:ext cx="827" cy="513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4" name="Oval 1285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702"/>
                    <a:ext cx="552" cy="41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5" name="Oval 1286"/>
                  <p:cNvSpPr>
                    <a:spLocks noChangeArrowheads="1"/>
                  </p:cNvSpPr>
                  <p:nvPr/>
                </p:nvSpPr>
                <p:spPr bwMode="auto">
                  <a:xfrm>
                    <a:off x="1849" y="894"/>
                    <a:ext cx="842" cy="4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6" name="Oval 1287"/>
                  <p:cNvSpPr>
                    <a:spLocks noChangeArrowheads="1"/>
                  </p:cNvSpPr>
                  <p:nvPr/>
                </p:nvSpPr>
                <p:spPr bwMode="auto">
                  <a:xfrm>
                    <a:off x="2462" y="971"/>
                    <a:ext cx="1272" cy="53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7" name="Oval 1288"/>
                  <p:cNvSpPr>
                    <a:spLocks noChangeArrowheads="1"/>
                  </p:cNvSpPr>
                  <p:nvPr/>
                </p:nvSpPr>
                <p:spPr bwMode="auto">
                  <a:xfrm>
                    <a:off x="3289" y="394"/>
                    <a:ext cx="797" cy="39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8" name="Oval 1289"/>
                  <p:cNvSpPr>
                    <a:spLocks noChangeArrowheads="1"/>
                  </p:cNvSpPr>
                  <p:nvPr/>
                </p:nvSpPr>
                <p:spPr bwMode="auto">
                  <a:xfrm>
                    <a:off x="3412" y="663"/>
                    <a:ext cx="797" cy="39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9" name="Oval 1290"/>
                  <p:cNvSpPr>
                    <a:spLocks noChangeArrowheads="1"/>
                  </p:cNvSpPr>
                  <p:nvPr/>
                </p:nvSpPr>
                <p:spPr bwMode="auto">
                  <a:xfrm>
                    <a:off x="3335" y="753"/>
                    <a:ext cx="797" cy="66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90" name="Oval 1291"/>
                  <p:cNvSpPr>
                    <a:spLocks noChangeArrowheads="1"/>
                  </p:cNvSpPr>
                  <p:nvPr/>
                </p:nvSpPr>
                <p:spPr bwMode="auto">
                  <a:xfrm>
                    <a:off x="2140" y="548"/>
                    <a:ext cx="1640" cy="6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2000" b="1" dirty="0">
                      <a:solidFill>
                        <a:srgbClr val="000000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  <p:sp>
              <p:nvSpPr>
                <p:cNvPr id="14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3320162" y="2595353"/>
                  <a:ext cx="425498" cy="261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IXP</a:t>
                  </a:r>
                </a:p>
              </p:txBody>
            </p:sp>
          </p:grpSp>
        </p:grpSp>
        <p:sp>
          <p:nvSpPr>
            <p:cNvPr id="77" name="Freeform 272"/>
            <p:cNvSpPr/>
            <p:nvPr/>
          </p:nvSpPr>
          <p:spPr bwMode="auto">
            <a:xfrm>
              <a:off x="5348146" y="2212958"/>
              <a:ext cx="2454231" cy="1592218"/>
            </a:xfrm>
            <a:custGeom>
              <a:avLst/>
              <a:gdLst>
                <a:gd name="T0" fmla="*/ 0 w 2336"/>
                <a:gd name="T1" fmla="*/ 2147483647 h 1577"/>
                <a:gd name="T2" fmla="*/ 632558359 w 2336"/>
                <a:gd name="T3" fmla="*/ 2147483647 h 1577"/>
                <a:gd name="T4" fmla="*/ 2001004020 w 2336"/>
                <a:gd name="T5" fmla="*/ 627519829 h 1577"/>
                <a:gd name="T6" fmla="*/ 2147483647 w 2336"/>
                <a:gd name="T7" fmla="*/ 68045030 h 1577"/>
                <a:gd name="T8" fmla="*/ 2147483647 w 2336"/>
                <a:gd name="T9" fmla="*/ 1043344970 h 1577"/>
                <a:gd name="T10" fmla="*/ 2147483647 w 2336"/>
                <a:gd name="T11" fmla="*/ 2147483647 h 1577"/>
                <a:gd name="T12" fmla="*/ 2147483647 w 2336"/>
                <a:gd name="T13" fmla="*/ 2147483647 h 15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36"/>
                <a:gd name="T22" fmla="*/ 0 h 1577"/>
                <a:gd name="T23" fmla="*/ 2336 w 2336"/>
                <a:gd name="T24" fmla="*/ 1577 h 15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36" h="1577">
                  <a:moveTo>
                    <a:pt x="0" y="1577"/>
                  </a:moveTo>
                  <a:cubicBezTo>
                    <a:pt x="41" y="1491"/>
                    <a:pt x="119" y="1283"/>
                    <a:pt x="251" y="1062"/>
                  </a:cubicBezTo>
                  <a:cubicBezTo>
                    <a:pt x="383" y="841"/>
                    <a:pt x="624" y="421"/>
                    <a:pt x="794" y="249"/>
                  </a:cubicBezTo>
                  <a:cubicBezTo>
                    <a:pt x="964" y="77"/>
                    <a:pt x="1130" y="0"/>
                    <a:pt x="1274" y="27"/>
                  </a:cubicBezTo>
                  <a:cubicBezTo>
                    <a:pt x="1418" y="54"/>
                    <a:pt x="1517" y="236"/>
                    <a:pt x="1661" y="414"/>
                  </a:cubicBezTo>
                  <a:cubicBezTo>
                    <a:pt x="1805" y="592"/>
                    <a:pt x="2026" y="903"/>
                    <a:pt x="2138" y="1095"/>
                  </a:cubicBezTo>
                  <a:cubicBezTo>
                    <a:pt x="2250" y="1287"/>
                    <a:pt x="2295" y="1470"/>
                    <a:pt x="2336" y="1569"/>
                  </a:cubicBezTo>
                </a:path>
              </a:pathLst>
            </a:custGeom>
            <a:noFill/>
            <a:ln w="76200" cmpd="sng">
              <a:solidFill>
                <a:srgbClr val="CC0099">
                  <a:alpha val="60000"/>
                </a:srgbClr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kumimoji="1"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411"/>
            <p:cNvSpPr>
              <a:spLocks noChangeShapeType="1"/>
            </p:cNvSpPr>
            <p:nvPr/>
          </p:nvSpPr>
          <p:spPr bwMode="auto">
            <a:xfrm flipV="1">
              <a:off x="6032980" y="2771110"/>
              <a:ext cx="1191393" cy="0"/>
            </a:xfrm>
            <a:prstGeom prst="line">
              <a:avLst/>
            </a:prstGeom>
            <a:ln w="50800">
              <a:solidFill>
                <a:srgbClr val="0000CC">
                  <a:alpha val="60000"/>
                </a:srgbClr>
              </a:solidFill>
              <a:prstDash val="sysDot"/>
              <a:headEnd type="triangle" w="sm" len="lg"/>
              <a:tailEnd type="triangle" w="sm" len="lg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kumimoji="1"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第三阶段：</a:t>
            </a:r>
            <a:r>
              <a:rPr lang="en-US" altLang="zh-CN" dirty="0"/>
              <a:t>1993 – </a:t>
            </a:r>
            <a:r>
              <a:rPr lang="zh-CN" altLang="en-US" dirty="0"/>
              <a:t>现在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互联网交换点 </a:t>
            </a:r>
            <a:r>
              <a:rPr lang="en-US" altLang="zh-CN" dirty="0">
                <a:solidFill>
                  <a:srgbClr val="C00000"/>
                </a:solidFill>
              </a:rPr>
              <a:t>IXP </a:t>
            </a:r>
            <a:r>
              <a:rPr lang="en-US" altLang="zh-CN" dirty="0"/>
              <a:t>(Internet </a:t>
            </a:r>
            <a:r>
              <a:rPr lang="en-US" altLang="zh-CN" dirty="0" err="1"/>
              <a:t>eXchange</a:t>
            </a:r>
            <a:r>
              <a:rPr lang="en-US" altLang="zh-CN" dirty="0"/>
              <a:t> Point)</a:t>
            </a:r>
            <a:r>
              <a:rPr lang="zh-CN" altLang="en-US" dirty="0"/>
              <a:t>：允许两个网络直接相连并快速交换分组。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/>
              <a:t>常采用工作在</a:t>
            </a:r>
            <a:r>
              <a:rPr lang="zh-CN" altLang="en-US" dirty="0">
                <a:solidFill>
                  <a:srgbClr val="FF0000"/>
                </a:solidFill>
              </a:rPr>
              <a:t>数据链路层的网络交换机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/>
              <a:t>世界上较大的 </a:t>
            </a:r>
            <a:r>
              <a:rPr lang="en-US" altLang="zh-CN" dirty="0"/>
              <a:t>IXP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峰值吞吐量都在 </a:t>
            </a:r>
            <a:r>
              <a:rPr lang="en-US" altLang="zh-CN" dirty="0" err="1">
                <a:solidFill>
                  <a:srgbClr val="FF0000"/>
                </a:solidFill>
              </a:rPr>
              <a:t>Tbit</a:t>
            </a:r>
            <a:r>
              <a:rPr lang="en-US" altLang="zh-CN" dirty="0">
                <a:solidFill>
                  <a:srgbClr val="FF0000"/>
                </a:solidFill>
              </a:rPr>
              <a:t>/s </a:t>
            </a:r>
            <a:r>
              <a:rPr lang="zh-CN" altLang="en-US" dirty="0"/>
              <a:t>量级。</a:t>
            </a:r>
            <a:endParaRPr lang="en-US" altLang="zh-CN" dirty="0"/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内容提供者 </a:t>
            </a:r>
            <a:r>
              <a:rPr lang="en-US" altLang="zh-CN" dirty="0"/>
              <a:t>(Content Provider)</a:t>
            </a:r>
            <a:r>
              <a:rPr lang="zh-CN" altLang="en-US" dirty="0"/>
              <a:t>：在互联网上向所有用户提供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视频等内容</a:t>
            </a:r>
            <a:r>
              <a:rPr lang="zh-CN" altLang="en-US" dirty="0"/>
              <a:t>的公司。</a:t>
            </a:r>
          </a:p>
          <a:p>
            <a:pPr lvl="1">
              <a:lnSpc>
                <a:spcPts val="3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不向</a:t>
            </a:r>
            <a:r>
              <a:rPr lang="zh-CN" altLang="en-US" dirty="0">
                <a:solidFill>
                  <a:srgbClr val="0000CC"/>
                </a:solidFill>
              </a:rPr>
              <a:t>用户提供互联网的转接服务。</a:t>
            </a:r>
          </a:p>
          <a:p>
            <a:pPr lvl="1">
              <a:lnSpc>
                <a:spcPts val="3000"/>
              </a:lnSpc>
            </a:pPr>
            <a:r>
              <a:rPr lang="zh-CN" altLang="en-US" dirty="0">
                <a:solidFill>
                  <a:srgbClr val="0000CC"/>
                </a:solidFill>
              </a:rPr>
              <a:t>与各级</a:t>
            </a:r>
            <a:r>
              <a:rPr lang="en-US" altLang="zh-CN" dirty="0">
                <a:solidFill>
                  <a:srgbClr val="0000CC"/>
                </a:solidFill>
              </a:rPr>
              <a:t>ISP</a:t>
            </a:r>
            <a:r>
              <a:rPr lang="zh-CN" altLang="en-US" dirty="0">
                <a:solidFill>
                  <a:srgbClr val="0000CC"/>
                </a:solidFill>
              </a:rPr>
              <a:t>和</a:t>
            </a:r>
            <a:r>
              <a:rPr lang="en-US" altLang="zh-CN" dirty="0">
                <a:solidFill>
                  <a:srgbClr val="0000CC"/>
                </a:solidFill>
              </a:rPr>
              <a:t>IXP</a:t>
            </a:r>
            <a:r>
              <a:rPr lang="zh-CN" altLang="en-US" dirty="0">
                <a:solidFill>
                  <a:srgbClr val="0000CC"/>
                </a:solidFill>
              </a:rPr>
              <a:t>直接相连，更快更方便。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第三阶段：</a:t>
            </a:r>
            <a:r>
              <a:rPr lang="en-US" altLang="zh-CN" dirty="0"/>
              <a:t>1993 – </a:t>
            </a:r>
            <a:r>
              <a:rPr lang="zh-CN" altLang="en-US" dirty="0"/>
              <a:t>现在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090" y="1331595"/>
            <a:ext cx="5447030" cy="3423285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万维网 </a:t>
            </a:r>
            <a:r>
              <a:rPr lang="en-US" altLang="zh-CN" dirty="0">
                <a:solidFill>
                  <a:srgbClr val="0000FF"/>
                </a:solidFill>
              </a:rPr>
              <a:t>WWW  </a:t>
            </a:r>
            <a:r>
              <a:rPr lang="en-US" altLang="zh-CN" dirty="0"/>
              <a:t>(World Wide Web)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90 </a:t>
            </a:r>
            <a:r>
              <a:rPr lang="zh-CN" altLang="en-US" dirty="0"/>
              <a:t>年代：万维网 </a:t>
            </a:r>
            <a:r>
              <a:rPr lang="en-US" altLang="zh-CN" dirty="0"/>
              <a:t>WWW </a:t>
            </a:r>
            <a:r>
              <a:rPr lang="zh-CN" altLang="en-US" dirty="0"/>
              <a:t>的问世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365289" y="1987544"/>
            <a:ext cx="3924187" cy="2562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zh-CN" altLang="en-US" dirty="0"/>
              <a:t>由欧洲原子核研究组织 </a:t>
            </a:r>
            <a:r>
              <a:rPr lang="en-US" altLang="zh-CN" dirty="0"/>
              <a:t>CERN </a:t>
            </a:r>
            <a:r>
              <a:rPr lang="zh-CN" altLang="en-US" dirty="0"/>
              <a:t>开发。</a:t>
            </a:r>
          </a:p>
          <a:p>
            <a:pPr lvl="1">
              <a:lnSpc>
                <a:spcPts val="3000"/>
              </a:lnSpc>
            </a:pPr>
            <a:r>
              <a:rPr lang="zh-CN" altLang="en-US" dirty="0"/>
              <a:t>成为互联网</a:t>
            </a:r>
            <a:r>
              <a:rPr lang="zh-CN" altLang="en-US" dirty="0">
                <a:solidFill>
                  <a:srgbClr val="FF0000"/>
                </a:solidFill>
              </a:rPr>
              <a:t>指数级</a:t>
            </a:r>
            <a:r>
              <a:rPr lang="zh-CN" altLang="en-US" dirty="0"/>
              <a:t>增长的主要驱动力。</a:t>
            </a:r>
          </a:p>
          <a:p>
            <a:pPr lvl="1">
              <a:lnSpc>
                <a:spcPts val="3000"/>
              </a:lnSpc>
            </a:pPr>
            <a:r>
              <a:rPr lang="en-US" altLang="zh-CN" dirty="0"/>
              <a:t>2019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月底，</a:t>
            </a:r>
            <a:r>
              <a:rPr lang="zh-CN" altLang="en-US" dirty="0">
                <a:solidFill>
                  <a:srgbClr val="FF0000"/>
                </a:solidFill>
              </a:rPr>
              <a:t>互联网的用户数</a:t>
            </a:r>
            <a:r>
              <a:rPr lang="zh-CN" altLang="en-US" dirty="0"/>
              <a:t>已超过了 </a:t>
            </a:r>
            <a:r>
              <a:rPr lang="en-US" altLang="zh-CN" dirty="0"/>
              <a:t>43.8</a:t>
            </a:r>
            <a:r>
              <a:rPr lang="zh-CN" altLang="en-US" dirty="0"/>
              <a:t>亿。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434" y="1145942"/>
            <a:ext cx="2755620" cy="22473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99" y="1888932"/>
            <a:ext cx="4190133" cy="2661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630" y="963295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互联网成为世界上规模最大、增长最快的计算机网络，无人能说出其到底多大。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"/>
          <p:cNvSpPr>
            <a:spLocks noChangeArrowheads="1"/>
          </p:cNvSpPr>
          <p:nvPr/>
        </p:nvSpPr>
        <p:spPr bwMode="auto">
          <a:xfrm>
            <a:off x="5116595" y="2513371"/>
            <a:ext cx="2774284" cy="1729338"/>
          </a:xfrm>
          <a:prstGeom prst="roundRect">
            <a:avLst>
              <a:gd name="adj" fmla="val 16667"/>
            </a:avLst>
          </a:prstGeom>
          <a:solidFill>
            <a:srgbClr val="368AD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1985559" y="2513371"/>
            <a:ext cx="2834003" cy="1729338"/>
          </a:xfrm>
          <a:prstGeom prst="roundRect">
            <a:avLst>
              <a:gd name="adj" fmla="val 16667"/>
            </a:avLst>
          </a:prstGeom>
          <a:solidFill>
            <a:srgbClr val="368AD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999" name="Line 6"/>
          <p:cNvSpPr>
            <a:spLocks noChangeShapeType="1"/>
          </p:cNvSpPr>
          <p:nvPr/>
        </p:nvSpPr>
        <p:spPr bwMode="auto">
          <a:xfrm>
            <a:off x="3660511" y="3387409"/>
            <a:ext cx="425707" cy="36674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8"/>
          <p:cNvSpPr>
            <a:spLocks noChangeShapeType="1"/>
          </p:cNvSpPr>
          <p:nvPr/>
        </p:nvSpPr>
        <p:spPr bwMode="auto">
          <a:xfrm flipH="1">
            <a:off x="2918870" y="3387409"/>
            <a:ext cx="424369" cy="36674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V="1">
            <a:off x="5880918" y="3368670"/>
            <a:ext cx="101741" cy="13786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>
            <a:off x="6826042" y="3367332"/>
            <a:ext cx="164661" cy="10708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4"/>
          <p:cNvSpPr>
            <a:spLocks noChangeShapeType="1"/>
          </p:cNvSpPr>
          <p:nvPr/>
        </p:nvSpPr>
        <p:spPr bwMode="auto">
          <a:xfrm flipH="1">
            <a:off x="5504743" y="3683217"/>
            <a:ext cx="211515" cy="10440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5"/>
          <p:cNvSpPr>
            <a:spLocks noChangeShapeType="1"/>
          </p:cNvSpPr>
          <p:nvPr/>
        </p:nvSpPr>
        <p:spPr bwMode="auto">
          <a:xfrm>
            <a:off x="5876902" y="3683217"/>
            <a:ext cx="318611" cy="10440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26"/>
          <p:cNvSpPr>
            <a:spLocks noChangeShapeType="1"/>
          </p:cNvSpPr>
          <p:nvPr/>
        </p:nvSpPr>
        <p:spPr bwMode="auto">
          <a:xfrm flipH="1">
            <a:off x="6619882" y="3683217"/>
            <a:ext cx="266402" cy="10440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27"/>
          <p:cNvSpPr>
            <a:spLocks noChangeShapeType="1"/>
          </p:cNvSpPr>
          <p:nvPr/>
        </p:nvSpPr>
        <p:spPr bwMode="auto">
          <a:xfrm>
            <a:off x="7044250" y="3683217"/>
            <a:ext cx="266402" cy="10440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Freeform 4"/>
          <p:cNvSpPr/>
          <p:nvPr/>
        </p:nvSpPr>
        <p:spPr bwMode="auto">
          <a:xfrm>
            <a:off x="4031789" y="2025516"/>
            <a:ext cx="1749684" cy="156605"/>
          </a:xfrm>
          <a:custGeom>
            <a:avLst/>
            <a:gdLst>
              <a:gd name="T0" fmla="*/ 0 w 1584"/>
              <a:gd name="T1" fmla="*/ 0 h 336"/>
              <a:gd name="T2" fmla="*/ 2147483647 w 1584"/>
              <a:gd name="T3" fmla="*/ 0 h 336"/>
              <a:gd name="T4" fmla="*/ 2147483647 w 1584"/>
              <a:gd name="T5" fmla="*/ 136021576 h 336"/>
              <a:gd name="T6" fmla="*/ 544752399 w 1584"/>
              <a:gd name="T7" fmla="*/ 136021576 h 336"/>
              <a:gd name="T8" fmla="*/ 0 w 1584"/>
              <a:gd name="T9" fmla="*/ 0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336"/>
              <a:gd name="T17" fmla="*/ 1584 w 1584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336">
                <a:moveTo>
                  <a:pt x="0" y="0"/>
                </a:moveTo>
                <a:lnTo>
                  <a:pt x="1584" y="0"/>
                </a:lnTo>
                <a:lnTo>
                  <a:pt x="1344" y="336"/>
                </a:lnTo>
                <a:lnTo>
                  <a:pt x="240" y="33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Text Box 12"/>
          <p:cNvSpPr txBox="1">
            <a:spLocks noChangeArrowheads="1"/>
          </p:cNvSpPr>
          <p:nvPr/>
        </p:nvSpPr>
        <p:spPr bwMode="auto">
          <a:xfrm>
            <a:off x="2212271" y="2588935"/>
            <a:ext cx="22365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互联网研究部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IRTF </a:t>
            </a:r>
          </a:p>
        </p:txBody>
      </p:sp>
      <p:sp>
        <p:nvSpPr>
          <p:cNvPr id="42010" name="Text Box 13"/>
          <p:cNvSpPr txBox="1">
            <a:spLocks noChangeArrowheads="1"/>
          </p:cNvSpPr>
          <p:nvPr/>
        </p:nvSpPr>
        <p:spPr bwMode="auto">
          <a:xfrm>
            <a:off x="5582387" y="2588935"/>
            <a:ext cx="21377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互联网工程部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IETF </a:t>
            </a:r>
          </a:p>
        </p:txBody>
      </p:sp>
      <p:sp>
        <p:nvSpPr>
          <p:cNvPr id="42012" name="Text Box 17"/>
          <p:cNvSpPr txBox="1">
            <a:spLocks noChangeArrowheads="1"/>
          </p:cNvSpPr>
          <p:nvPr/>
        </p:nvSpPr>
        <p:spPr bwMode="auto">
          <a:xfrm>
            <a:off x="6228981" y="3386071"/>
            <a:ext cx="326643" cy="28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42013" name="Rectangle 20"/>
          <p:cNvSpPr>
            <a:spLocks noChangeArrowheads="1"/>
          </p:cNvSpPr>
          <p:nvPr/>
        </p:nvSpPr>
        <p:spPr bwMode="auto">
          <a:xfrm>
            <a:off x="2759564" y="3754157"/>
            <a:ext cx="317273" cy="2610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368AD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RG</a:t>
            </a:r>
          </a:p>
        </p:txBody>
      </p:sp>
      <p:sp>
        <p:nvSpPr>
          <p:cNvPr id="42014" name="Rectangle 21"/>
          <p:cNvSpPr>
            <a:spLocks noChangeArrowheads="1"/>
          </p:cNvSpPr>
          <p:nvPr/>
        </p:nvSpPr>
        <p:spPr bwMode="auto">
          <a:xfrm>
            <a:off x="7250410" y="3780927"/>
            <a:ext cx="370821" cy="2636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WG</a:t>
            </a:r>
          </a:p>
        </p:txBody>
      </p:sp>
      <p:sp>
        <p:nvSpPr>
          <p:cNvPr id="42015" name="Text Box 22"/>
          <p:cNvSpPr txBox="1">
            <a:spLocks noChangeArrowheads="1"/>
          </p:cNvSpPr>
          <p:nvPr/>
        </p:nvSpPr>
        <p:spPr bwMode="auto">
          <a:xfrm>
            <a:off x="5712242" y="3711325"/>
            <a:ext cx="326643" cy="28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42016" name="Text Box 23"/>
          <p:cNvSpPr txBox="1">
            <a:spLocks noChangeArrowheads="1"/>
          </p:cNvSpPr>
          <p:nvPr/>
        </p:nvSpPr>
        <p:spPr bwMode="auto">
          <a:xfrm>
            <a:off x="6921089" y="3711325"/>
            <a:ext cx="326643" cy="28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42017" name="Rectangle 28"/>
          <p:cNvSpPr>
            <a:spLocks noChangeArrowheads="1"/>
          </p:cNvSpPr>
          <p:nvPr/>
        </p:nvSpPr>
        <p:spPr bwMode="auto">
          <a:xfrm>
            <a:off x="3926912" y="3754157"/>
            <a:ext cx="318611" cy="26100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368AD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RG</a:t>
            </a:r>
          </a:p>
        </p:txBody>
      </p:sp>
      <p:sp>
        <p:nvSpPr>
          <p:cNvPr id="42018" name="Text Box 29"/>
          <p:cNvSpPr txBox="1">
            <a:spLocks noChangeArrowheads="1"/>
          </p:cNvSpPr>
          <p:nvPr/>
        </p:nvSpPr>
        <p:spPr bwMode="auto">
          <a:xfrm>
            <a:off x="3300399" y="3730064"/>
            <a:ext cx="326643" cy="28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42019" name="Rectangle 30"/>
          <p:cNvSpPr>
            <a:spLocks noChangeArrowheads="1"/>
          </p:cNvSpPr>
          <p:nvPr/>
        </p:nvSpPr>
        <p:spPr bwMode="auto">
          <a:xfrm>
            <a:off x="5669404" y="3474412"/>
            <a:ext cx="400272" cy="2476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</a:p>
        </p:txBody>
      </p:sp>
      <p:sp>
        <p:nvSpPr>
          <p:cNvPr id="42020" name="Rectangle 31"/>
          <p:cNvSpPr>
            <a:spLocks noChangeArrowheads="1"/>
          </p:cNvSpPr>
          <p:nvPr/>
        </p:nvSpPr>
        <p:spPr bwMode="auto">
          <a:xfrm>
            <a:off x="6874235" y="3474412"/>
            <a:ext cx="400272" cy="2476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</a:p>
        </p:txBody>
      </p:sp>
      <p:sp>
        <p:nvSpPr>
          <p:cNvPr id="42024" name="Rectangle 33"/>
          <p:cNvSpPr>
            <a:spLocks noChangeArrowheads="1"/>
          </p:cNvSpPr>
          <p:nvPr/>
        </p:nvSpPr>
        <p:spPr bwMode="auto">
          <a:xfrm>
            <a:off x="6504754" y="3780927"/>
            <a:ext cx="370821" cy="2636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WG</a:t>
            </a:r>
          </a:p>
        </p:txBody>
      </p:sp>
      <p:sp>
        <p:nvSpPr>
          <p:cNvPr id="42025" name="Rectangle 34"/>
          <p:cNvSpPr>
            <a:spLocks noChangeArrowheads="1"/>
          </p:cNvSpPr>
          <p:nvPr/>
        </p:nvSpPr>
        <p:spPr bwMode="auto">
          <a:xfrm>
            <a:off x="6006756" y="3780927"/>
            <a:ext cx="370821" cy="2636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WG</a:t>
            </a:r>
          </a:p>
        </p:txBody>
      </p:sp>
      <p:sp>
        <p:nvSpPr>
          <p:cNvPr id="42026" name="Rectangle 35"/>
          <p:cNvSpPr>
            <a:spLocks noChangeArrowheads="1"/>
          </p:cNvSpPr>
          <p:nvPr/>
        </p:nvSpPr>
        <p:spPr bwMode="auto">
          <a:xfrm>
            <a:off x="5333389" y="3780927"/>
            <a:ext cx="372159" cy="2636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WG</a:t>
            </a:r>
          </a:p>
        </p:txBody>
      </p:sp>
      <p:cxnSp>
        <p:nvCxnSpPr>
          <p:cNvPr id="42027" name="AutoShape 45"/>
          <p:cNvCxnSpPr>
            <a:cxnSpLocks noChangeShapeType="1"/>
          </p:cNvCxnSpPr>
          <p:nvPr/>
        </p:nvCxnSpPr>
        <p:spPr bwMode="auto">
          <a:xfrm>
            <a:off x="5096479" y="2332674"/>
            <a:ext cx="804138" cy="681295"/>
          </a:xfrm>
          <a:prstGeom prst="straightConnector1">
            <a:avLst/>
          </a:prstGeom>
          <a:noFill/>
          <a:ln w="38100">
            <a:solidFill>
              <a:srgbClr val="00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8" name="AutoShape 46"/>
          <p:cNvCxnSpPr>
            <a:cxnSpLocks noChangeShapeType="1"/>
            <a:stCxn id="43" idx="2"/>
            <a:endCxn id="30" idx="0"/>
          </p:cNvCxnSpPr>
          <p:nvPr/>
        </p:nvCxnSpPr>
        <p:spPr bwMode="auto">
          <a:xfrm>
            <a:off x="4937907" y="1674062"/>
            <a:ext cx="0" cy="190816"/>
          </a:xfrm>
          <a:prstGeom prst="straightConnector1">
            <a:avLst/>
          </a:prstGeom>
          <a:noFill/>
          <a:ln w="38100">
            <a:solidFill>
              <a:srgbClr val="00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9" name="AutoShape 47"/>
          <p:cNvCxnSpPr>
            <a:cxnSpLocks noChangeShapeType="1"/>
          </p:cNvCxnSpPr>
          <p:nvPr/>
        </p:nvCxnSpPr>
        <p:spPr bwMode="auto">
          <a:xfrm flipH="1">
            <a:off x="4031790" y="2332674"/>
            <a:ext cx="737037" cy="681295"/>
          </a:xfrm>
          <a:prstGeom prst="straightConnector1">
            <a:avLst/>
          </a:prstGeom>
          <a:noFill/>
          <a:ln w="38100">
            <a:solidFill>
              <a:srgbClr val="00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003493" y="1864878"/>
            <a:ext cx="1868827" cy="480522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互联网体系结构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研究委员会 </a:t>
            </a:r>
            <a:r>
              <a:rPr kumimoji="1" lang="en-US" altLang="zh-CN" sz="1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IAB </a:t>
            </a:r>
          </a:p>
        </p:txBody>
      </p:sp>
      <p:sp>
        <p:nvSpPr>
          <p:cNvPr id="42008" name="Rectangle 10"/>
          <p:cNvSpPr>
            <a:spLocks noChangeArrowheads="1"/>
          </p:cNvSpPr>
          <p:nvPr/>
        </p:nvSpPr>
        <p:spPr bwMode="auto">
          <a:xfrm>
            <a:off x="2455830" y="2981845"/>
            <a:ext cx="1890096" cy="418950"/>
          </a:xfrm>
          <a:prstGeom prst="rect">
            <a:avLst/>
          </a:prstGeom>
          <a:ln>
            <a:solidFill>
              <a:srgbClr val="0000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互联网研究指导小组</a:t>
            </a:r>
          </a:p>
          <a:p>
            <a:pPr algn="ctr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IRSG </a:t>
            </a:r>
          </a:p>
        </p:txBody>
      </p:sp>
      <p:sp>
        <p:nvSpPr>
          <p:cNvPr id="42011" name="Rectangle 16"/>
          <p:cNvSpPr>
            <a:spLocks noChangeArrowheads="1"/>
          </p:cNvSpPr>
          <p:nvPr/>
        </p:nvSpPr>
        <p:spPr bwMode="auto">
          <a:xfrm>
            <a:off x="5582387" y="2981845"/>
            <a:ext cx="1840716" cy="418950"/>
          </a:xfrm>
          <a:prstGeom prst="rect">
            <a:avLst/>
          </a:prstGeom>
          <a:ln>
            <a:solidFill>
              <a:srgbClr val="0000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/>
            <a:r>
              <a:rPr kumimoji="1" lang="zh-CN" altLang="en-US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互联网工程指导小组</a:t>
            </a:r>
          </a:p>
          <a:p>
            <a:pPr algn="ctr" eaLnBrk="0" hangingPunct="0"/>
            <a:r>
              <a:rPr kumimoji="1" lang="en-US" altLang="zh-CN" sz="1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IESG 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003493" y="1244565"/>
            <a:ext cx="1868827" cy="429497"/>
          </a:xfrm>
          <a:prstGeom prst="rect">
            <a:avLst/>
          </a:prstGeom>
          <a:solidFill>
            <a:srgbClr val="339933"/>
          </a:solidFill>
          <a:ln w="28575">
            <a:solidFill>
              <a:srgbClr val="000066"/>
            </a:solidFill>
            <a:miter lim="800000"/>
          </a:ln>
          <a:effectLst/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互联网协会 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ISOC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1.2.3  </a:t>
            </a:r>
            <a:r>
              <a:rPr lang="zh-CN" altLang="en-US" dirty="0"/>
              <a:t>互联网的标准化工作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466344" y="1045654"/>
            <a:ext cx="3266731" cy="317269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ts val="3200"/>
              </a:lnSpc>
              <a:buNone/>
            </a:pPr>
            <a:r>
              <a:rPr lang="zh-CN" altLang="en-US" dirty="0"/>
              <a:t>互联网的</a:t>
            </a:r>
            <a:r>
              <a:rPr lang="zh-CN" altLang="en-US" dirty="0">
                <a:solidFill>
                  <a:srgbClr val="C00000"/>
                </a:solidFill>
              </a:rPr>
              <a:t>标准化</a:t>
            </a:r>
            <a:r>
              <a:rPr lang="zh-CN" altLang="en-US" dirty="0"/>
              <a:t>工作对互联网的发展起到了非常重要的作用。</a:t>
            </a: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400878" y="4392488"/>
            <a:ext cx="313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1600" b="1" dirty="0">
                <a:ea typeface="微软雅黑" panose="020B0503020204020204" pitchFamily="34" charset="-122"/>
              </a:rPr>
              <a:t>组织架构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RFC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/>
              <a:t>Request For Comments </a:t>
            </a:r>
            <a:r>
              <a:rPr lang="zh-CN" altLang="en-US" dirty="0"/>
              <a:t>（请求评论）。</a:t>
            </a:r>
            <a:endParaRPr lang="en-US" altLang="zh-CN" dirty="0"/>
          </a:p>
          <a:p>
            <a:r>
              <a:rPr lang="zh-CN" altLang="en-US" dirty="0"/>
              <a:t>所有的 </a:t>
            </a:r>
            <a:r>
              <a:rPr lang="en-US" altLang="zh-CN" dirty="0"/>
              <a:t>RFC </a:t>
            </a:r>
            <a:r>
              <a:rPr lang="zh-CN" altLang="en-US" dirty="0"/>
              <a:t>文档都可从互联网上</a:t>
            </a:r>
            <a:r>
              <a:rPr lang="zh-CN" altLang="en-US" dirty="0">
                <a:solidFill>
                  <a:srgbClr val="0000CC"/>
                </a:solidFill>
              </a:rPr>
              <a:t>免费</a:t>
            </a:r>
            <a:r>
              <a:rPr lang="zh-CN" altLang="en-US" dirty="0"/>
              <a:t>下载。</a:t>
            </a:r>
            <a:endParaRPr lang="en-US" altLang="zh-CN" dirty="0"/>
          </a:p>
          <a:p>
            <a:r>
              <a:rPr lang="zh-CN" altLang="en-US" dirty="0">
                <a:solidFill>
                  <a:srgbClr val="0000CC"/>
                </a:solidFill>
              </a:rPr>
              <a:t>任何人</a:t>
            </a:r>
            <a:r>
              <a:rPr lang="zh-CN" altLang="en-US" dirty="0"/>
              <a:t>都可以用电子邮件随时发表对某个文档的意见或建议。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但并非所有的 </a:t>
            </a:r>
            <a:r>
              <a:rPr lang="en-US" altLang="zh-CN" dirty="0">
                <a:solidFill>
                  <a:srgbClr val="C00000"/>
                </a:solidFill>
              </a:rPr>
              <a:t>RFC </a:t>
            </a:r>
            <a:r>
              <a:rPr lang="zh-CN" altLang="en-US" dirty="0">
                <a:solidFill>
                  <a:srgbClr val="C00000"/>
                </a:solidFill>
              </a:rPr>
              <a:t>文档都是互联网标准。</a:t>
            </a:r>
            <a:r>
              <a:rPr lang="zh-CN" altLang="en-US" dirty="0"/>
              <a:t>只有很少部分的 </a:t>
            </a:r>
            <a:r>
              <a:rPr lang="en-US" altLang="zh-CN" dirty="0"/>
              <a:t>RFC </a:t>
            </a:r>
            <a:r>
              <a:rPr lang="zh-CN" altLang="en-US" dirty="0"/>
              <a:t>文档最后才能变成互联网标准。</a:t>
            </a:r>
            <a:endParaRPr lang="en-US" altLang="zh-CN" dirty="0"/>
          </a:p>
          <a:p>
            <a:r>
              <a:rPr lang="en-US" altLang="zh-CN" dirty="0"/>
              <a:t>RFC </a:t>
            </a:r>
            <a:r>
              <a:rPr lang="zh-CN" altLang="en-US" dirty="0"/>
              <a:t>文档</a:t>
            </a:r>
            <a:r>
              <a:rPr lang="zh-CN" altLang="en-US" dirty="0">
                <a:solidFill>
                  <a:srgbClr val="0000FF"/>
                </a:solidFill>
              </a:rPr>
              <a:t>按发表时间的先后</a:t>
            </a:r>
            <a:r>
              <a:rPr lang="zh-CN" altLang="en-US" dirty="0"/>
              <a:t>编上序号（即 </a:t>
            </a:r>
            <a:r>
              <a:rPr lang="en-US" altLang="zh-CN" dirty="0" err="1"/>
              <a:t>RFCxxxx</a:t>
            </a:r>
            <a:r>
              <a:rPr lang="zh-CN" altLang="en-US" dirty="0"/>
              <a:t>，</a:t>
            </a:r>
            <a:r>
              <a:rPr lang="en-US" altLang="zh-CN" dirty="0" err="1"/>
              <a:t>xxxx</a:t>
            </a:r>
            <a:r>
              <a:rPr lang="en-US" altLang="zh-CN" dirty="0"/>
              <a:t> </a:t>
            </a:r>
            <a:r>
              <a:rPr lang="zh-CN" altLang="en-US" dirty="0"/>
              <a:t>是阿拉伯数字）。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标准发表：以 </a:t>
            </a:r>
            <a:r>
              <a:rPr lang="en-US" altLang="zh-CN" dirty="0"/>
              <a:t>RFC </a:t>
            </a:r>
            <a:r>
              <a:rPr lang="zh-CN" altLang="en-US" dirty="0"/>
              <a:t>的形式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43116" y="1041242"/>
            <a:ext cx="6731727" cy="3473765"/>
            <a:chOff x="1143116" y="1087304"/>
            <a:chExt cx="6731727" cy="3473765"/>
          </a:xfrm>
        </p:grpSpPr>
        <p:sp>
          <p:nvSpPr>
            <p:cNvPr id="27" name="圆角矩形 26"/>
            <p:cNvSpPr/>
            <p:nvPr/>
          </p:nvSpPr>
          <p:spPr>
            <a:xfrm>
              <a:off x="1143116" y="1657386"/>
              <a:ext cx="6731727" cy="2903683"/>
            </a:xfrm>
            <a:prstGeom prst="roundRect">
              <a:avLst>
                <a:gd name="adj" fmla="val 326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39910" y="1616294"/>
              <a:ext cx="13690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RFCxxxx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3021" name="直接箭头连接符 43020"/>
            <p:cNvCxnSpPr/>
            <p:nvPr/>
          </p:nvCxnSpPr>
          <p:spPr>
            <a:xfrm flipH="1">
              <a:off x="2717895" y="1904139"/>
              <a:ext cx="3595815" cy="0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4528448" y="1491288"/>
              <a:ext cx="0" cy="408414"/>
            </a:xfrm>
            <a:prstGeom prst="straightConnector1">
              <a:avLst/>
            </a:prstGeom>
            <a:ln w="19050">
              <a:prstDash val="solid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3413711" y="1087304"/>
              <a:ext cx="2229474" cy="464358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2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互联网草案</a:t>
              </a:r>
              <a:endParaRPr lang="en-US" altLang="zh-CN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2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en-US" sz="1200" b="1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(Internet Draft</a:t>
              </a:r>
              <a:r>
                <a:rPr lang="en-US" altLang="en-US" sz="12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454345" y="2011680"/>
              <a:ext cx="2542903" cy="2412274"/>
            </a:xfrm>
            <a:prstGeom prst="roundRect">
              <a:avLst>
                <a:gd name="adj" fmla="val 2949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1755952" y="2395071"/>
              <a:ext cx="1937432" cy="436333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建议标准 </a:t>
              </a:r>
              <a:endParaRPr lang="en-US" altLang="zh-CN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en-US" sz="1100" b="1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Proposed Standard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1755952" y="3699085"/>
              <a:ext cx="1937432" cy="617856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rgbClr val="FF990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互联网标准</a:t>
              </a:r>
              <a:endParaRPr lang="en-US" altLang="zh-CN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en-US" sz="1100" b="1" kern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 Standard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lvl="0" algn="ctr" defTabSz="800100">
                <a:spcAft>
                  <a:spcPts val="0"/>
                </a:spcAft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记为 </a:t>
              </a:r>
              <a:r>
                <a:rPr lang="en-US" altLang="zh-CN" sz="11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STDxx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194579" y="3067623"/>
              <a:ext cx="1498805" cy="412661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草案标准</a:t>
              </a:r>
              <a:endParaRPr lang="en-US" altLang="zh-CN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(Draft 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Standard)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>
            <a:xfrm>
              <a:off x="2717890" y="2845397"/>
              <a:ext cx="0" cy="209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/>
            <p:nvPr/>
          </p:nvCxnSpPr>
          <p:spPr>
            <a:xfrm>
              <a:off x="2717890" y="3487961"/>
              <a:ext cx="0" cy="2099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/>
            <p:cNvCxnSpPr/>
            <p:nvPr/>
          </p:nvCxnSpPr>
          <p:spPr>
            <a:xfrm>
              <a:off x="2029912" y="2845397"/>
              <a:ext cx="0" cy="852467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717890" y="1899702"/>
              <a:ext cx="0" cy="4953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463726" y="2020455"/>
              <a:ext cx="902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标准轨道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3693384" y="2621552"/>
              <a:ext cx="480196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693384" y="3283408"/>
              <a:ext cx="480196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3693384" y="4032355"/>
              <a:ext cx="480196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4173580" y="2627817"/>
              <a:ext cx="0" cy="1404261"/>
            </a:xfrm>
            <a:prstGeom prst="straightConnector1">
              <a:avLst/>
            </a:prstGeom>
            <a:ln w="1905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5076712" y="2011680"/>
              <a:ext cx="2542903" cy="2412274"/>
            </a:xfrm>
            <a:prstGeom prst="roundRect">
              <a:avLst>
                <a:gd name="adj" fmla="val 294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505318" y="2020455"/>
              <a:ext cx="1083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非标准轨道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354664" y="3804703"/>
              <a:ext cx="1942670" cy="406619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Aft>
                  <a:spcPts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Aft>
                  <a:spcPts val="0"/>
                </a:spcAft>
              </a:pP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Historic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5354664" y="3109228"/>
              <a:ext cx="1942670" cy="412661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Aft>
                  <a:spcPts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Aft>
                  <a:spcPts val="0"/>
                </a:spcAft>
              </a:pPr>
              <a:r>
                <a:rPr lang="en-US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(Informational)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5359902" y="2395071"/>
              <a:ext cx="1937432" cy="412661"/>
            </a:xfrm>
            <a:custGeom>
              <a:avLst/>
              <a:gdLst>
                <a:gd name="connsiteX0" fmla="*/ 0 w 3948049"/>
                <a:gd name="connsiteY0" fmla="*/ 46841 h 468406"/>
                <a:gd name="connsiteX1" fmla="*/ 46841 w 3948049"/>
                <a:gd name="connsiteY1" fmla="*/ 0 h 468406"/>
                <a:gd name="connsiteX2" fmla="*/ 3901208 w 3948049"/>
                <a:gd name="connsiteY2" fmla="*/ 0 h 468406"/>
                <a:gd name="connsiteX3" fmla="*/ 3948049 w 3948049"/>
                <a:gd name="connsiteY3" fmla="*/ 46841 h 468406"/>
                <a:gd name="connsiteX4" fmla="*/ 3948049 w 3948049"/>
                <a:gd name="connsiteY4" fmla="*/ 421565 h 468406"/>
                <a:gd name="connsiteX5" fmla="*/ 3901208 w 3948049"/>
                <a:gd name="connsiteY5" fmla="*/ 468406 h 468406"/>
                <a:gd name="connsiteX6" fmla="*/ 46841 w 3948049"/>
                <a:gd name="connsiteY6" fmla="*/ 468406 h 468406"/>
                <a:gd name="connsiteX7" fmla="*/ 0 w 3948049"/>
                <a:gd name="connsiteY7" fmla="*/ 421565 h 468406"/>
                <a:gd name="connsiteX8" fmla="*/ 0 w 3948049"/>
                <a:gd name="connsiteY8" fmla="*/ 46841 h 4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049" h="468406">
                  <a:moveTo>
                    <a:pt x="0" y="46841"/>
                  </a:moveTo>
                  <a:cubicBezTo>
                    <a:pt x="0" y="20971"/>
                    <a:pt x="20971" y="0"/>
                    <a:pt x="46841" y="0"/>
                  </a:cubicBezTo>
                  <a:lnTo>
                    <a:pt x="3901208" y="0"/>
                  </a:lnTo>
                  <a:cubicBezTo>
                    <a:pt x="3927078" y="0"/>
                    <a:pt x="3948049" y="20971"/>
                    <a:pt x="3948049" y="46841"/>
                  </a:cubicBezTo>
                  <a:lnTo>
                    <a:pt x="3948049" y="421565"/>
                  </a:lnTo>
                  <a:cubicBezTo>
                    <a:pt x="3948049" y="447435"/>
                    <a:pt x="3927078" y="468406"/>
                    <a:pt x="3901208" y="468406"/>
                  </a:cubicBezTo>
                  <a:lnTo>
                    <a:pt x="46841" y="468406"/>
                  </a:lnTo>
                  <a:cubicBezTo>
                    <a:pt x="20971" y="468406"/>
                    <a:pt x="0" y="447435"/>
                    <a:pt x="0" y="421565"/>
                  </a:cubicBezTo>
                  <a:lnTo>
                    <a:pt x="0" y="4684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36579" tIns="36579" rIns="36579" bIns="36579" numCol="1" spcCol="1270" anchor="ctr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ts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</a:t>
              </a:r>
              <a:endParaRPr lang="en-US" altLang="zh-CN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 defTabSz="800100">
                <a:spcAft>
                  <a:spcPts val="0"/>
                </a:spcAft>
              </a:pPr>
              <a:r>
                <a:rPr lang="zh-CN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Experimental</a:t>
              </a:r>
              <a:r>
                <a:rPr lang="en-US" altLang="en-US" sz="11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1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5" name="直接箭头连接符 134"/>
            <p:cNvCxnSpPr/>
            <p:nvPr/>
          </p:nvCxnSpPr>
          <p:spPr>
            <a:xfrm>
              <a:off x="6313710" y="1899702"/>
              <a:ext cx="0" cy="49536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4173580" y="4032078"/>
              <a:ext cx="1181084" cy="0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标准化过程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628900" y="1297991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28900" y="190441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25605" name="Line 16"/>
          <p:cNvSpPr>
            <a:spLocks noChangeShapeType="1"/>
          </p:cNvSpPr>
          <p:nvPr/>
        </p:nvSpPr>
        <p:spPr bwMode="auto">
          <a:xfrm>
            <a:off x="3636963" y="122655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2700337" y="1043991"/>
            <a:ext cx="56255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计算机网络的定义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1.1.2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计算机网络的特点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39730" y="129767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25610" name="Rectangle 29"/>
          <p:cNvSpPr>
            <a:spLocks noChangeArrowheads="1"/>
          </p:cNvSpPr>
          <p:nvPr/>
        </p:nvSpPr>
        <p:spPr bwMode="auto">
          <a:xfrm>
            <a:off x="649288" y="1393241"/>
            <a:ext cx="16271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计算机网络在信息时代中的作用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639730" y="12736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45061" name="Rectangle 29"/>
          <p:cNvSpPr>
            <a:spLocks noChangeArrowheads="1"/>
          </p:cNvSpPr>
          <p:nvPr/>
        </p:nvSpPr>
        <p:spPr bwMode="auto">
          <a:xfrm>
            <a:off x="649288" y="1369178"/>
            <a:ext cx="16271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</a:p>
          <a:p>
            <a:pPr eaLnBrk="0" hangingPunct="0"/>
            <a:r>
              <a:rPr lang="zh-CN" altLang="fr-FR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互联网的</a:t>
            </a:r>
            <a:endParaRPr lang="en-US" altLang="zh-CN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fr-FR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28900" y="127392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628900" y="188035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5064" name="Line 16"/>
          <p:cNvSpPr>
            <a:spLocks noChangeShapeType="1"/>
          </p:cNvSpPr>
          <p:nvPr/>
        </p:nvSpPr>
        <p:spPr bwMode="auto">
          <a:xfrm>
            <a:off x="3636963" y="1202490"/>
            <a:ext cx="0" cy="1181100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>
            <a:off x="2700337" y="1019928"/>
            <a:ext cx="56415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1.3.1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互联网的边缘部分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1.3.2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互联网的核心部分</a:t>
            </a:r>
            <a:endParaRPr lang="fr-FR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zh-CN" dirty="0">
                <a:solidFill>
                  <a:srgbClr val="FFFF00"/>
                </a:solidFill>
              </a:rPr>
              <a:t>1.3  </a:t>
            </a:r>
            <a:r>
              <a:rPr lang="zh-CN" altLang="en-US" dirty="0"/>
              <a:t>互联网的组成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fontAlgn="auto">
              <a:lnSpc>
                <a:spcPts val="3300"/>
              </a:lnSpc>
              <a:buClr>
                <a:srgbClr val="0070C0"/>
              </a:buClr>
              <a:buNone/>
              <a:defRPr/>
            </a:pPr>
            <a:r>
              <a:rPr lang="zh-CN" altLang="en-US" dirty="0"/>
              <a:t>从互联网的工作方式上看，可以划分为两大块：</a:t>
            </a:r>
            <a:endParaRPr lang="en-US" altLang="zh-CN" dirty="0">
              <a:solidFill>
                <a:srgbClr val="0000FF"/>
              </a:solidFill>
            </a:endParaRPr>
          </a:p>
          <a:p>
            <a:pPr marL="268605" indent="-268605" fontAlgn="auto">
              <a:lnSpc>
                <a:spcPts val="3300"/>
              </a:lnSpc>
              <a:buClr>
                <a:srgbClr val="0070C0"/>
              </a:buClr>
              <a:defRPr/>
            </a:pPr>
            <a:r>
              <a:rPr lang="zh-CN" altLang="en-US" dirty="0">
                <a:solidFill>
                  <a:srgbClr val="C00000"/>
                </a:solidFill>
              </a:rPr>
              <a:t>边缘部分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dirty="0">
                <a:solidFill>
                  <a:srgbClr val="C00000"/>
                </a:solidFill>
              </a:rPr>
              <a:t>资源子网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dirty="0">
                <a:solidFill>
                  <a:srgbClr val="C00000"/>
                </a:solidFill>
              </a:rPr>
              <a:t>： </a:t>
            </a:r>
            <a:r>
              <a:rPr lang="zh-CN" altLang="en-US" dirty="0"/>
              <a:t>由所有连接在互联网上的</a:t>
            </a:r>
            <a:r>
              <a:rPr lang="zh-CN" altLang="en-US" dirty="0">
                <a:solidFill>
                  <a:srgbClr val="0000FF"/>
                </a:solidFill>
              </a:rPr>
              <a:t>主机</a:t>
            </a:r>
            <a:r>
              <a:rPr lang="zh-CN" altLang="en-US" dirty="0"/>
              <a:t>组成，由用户直接使用，用来进行</a:t>
            </a:r>
            <a:r>
              <a:rPr lang="zh-CN" altLang="en-US" dirty="0">
                <a:solidFill>
                  <a:srgbClr val="FF0000"/>
                </a:solidFill>
              </a:rPr>
              <a:t>通信（传送数据、音频或视频）和资源共享</a:t>
            </a:r>
            <a:r>
              <a:rPr lang="zh-CN" altLang="en-US" dirty="0"/>
              <a:t>。</a:t>
            </a:r>
          </a:p>
          <a:p>
            <a:pPr marL="268605" indent="-268605" fontAlgn="auto">
              <a:lnSpc>
                <a:spcPts val="3300"/>
              </a:lnSpc>
              <a:buClr>
                <a:srgbClr val="0070C0"/>
              </a:buClr>
              <a:defRPr/>
            </a:pPr>
            <a:r>
              <a:rPr lang="zh-CN" altLang="en-US" dirty="0">
                <a:solidFill>
                  <a:srgbClr val="C00000"/>
                </a:solidFill>
              </a:rPr>
              <a:t>核心部分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dirty="0">
                <a:solidFill>
                  <a:srgbClr val="C00000"/>
                </a:solidFill>
              </a:rPr>
              <a:t>通信子网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由大量</a:t>
            </a:r>
            <a:r>
              <a:rPr lang="zh-CN" altLang="en-US" dirty="0">
                <a:solidFill>
                  <a:srgbClr val="0000FF"/>
                </a:solidFill>
              </a:rPr>
              <a:t>网络</a:t>
            </a:r>
            <a:r>
              <a:rPr lang="zh-CN" altLang="en-US" dirty="0"/>
              <a:t>和连接这些网络的</a:t>
            </a:r>
            <a:r>
              <a:rPr lang="zh-CN" altLang="en-US" dirty="0">
                <a:solidFill>
                  <a:srgbClr val="0000FF"/>
                </a:solidFill>
              </a:rPr>
              <a:t>路由器</a:t>
            </a:r>
            <a:r>
              <a:rPr lang="zh-CN" altLang="en-US" dirty="0"/>
              <a:t>组成，为边缘部分</a:t>
            </a:r>
            <a:r>
              <a:rPr lang="zh-CN" altLang="en-US" dirty="0">
                <a:solidFill>
                  <a:srgbClr val="FF0000"/>
                </a:solidFill>
              </a:rPr>
              <a:t>提供服务（提供连通性和交换）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altLang="zh-CN" dirty="0">
                <a:solidFill>
                  <a:srgbClr val="FFFF00"/>
                </a:solidFill>
              </a:rPr>
              <a:t>1.3  </a:t>
            </a:r>
            <a:r>
              <a:rPr lang="zh-CN" altLang="en-US" dirty="0"/>
              <a:t>互联网的组成</a:t>
            </a:r>
          </a:p>
        </p:txBody>
      </p:sp>
      <p:grpSp>
        <p:nvGrpSpPr>
          <p:cNvPr id="5" name="Group 174"/>
          <p:cNvGrpSpPr/>
          <p:nvPr/>
        </p:nvGrpSpPr>
        <p:grpSpPr bwMode="auto">
          <a:xfrm>
            <a:off x="1385888" y="1263429"/>
            <a:ext cx="6299200" cy="3198812"/>
            <a:chOff x="411" y="1240"/>
            <a:chExt cx="4856" cy="2466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11" y="1240"/>
              <a:ext cx="4856" cy="2466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68AD6"/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194" y="1830"/>
              <a:ext cx="3407" cy="1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solidFill>
                  <a:srgbClr val="368AD6"/>
                </a:solidFill>
              </a:endParaRPr>
            </a:p>
          </p:txBody>
        </p:sp>
        <p:pic>
          <p:nvPicPr>
            <p:cNvPr id="8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" y="2083"/>
              <a:ext cx="2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124"/>
            <p:cNvGrpSpPr/>
            <p:nvPr/>
          </p:nvGrpSpPr>
          <p:grpSpPr bwMode="auto">
            <a:xfrm>
              <a:off x="1385" y="2250"/>
              <a:ext cx="568" cy="309"/>
              <a:chOff x="130" y="1123"/>
              <a:chExt cx="568" cy="309"/>
            </a:xfrm>
          </p:grpSpPr>
          <p:sp>
            <p:nvSpPr>
              <p:cNvPr id="74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5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7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8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9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0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1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2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" name="Picture 6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2662"/>
              <a:ext cx="2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" y="2802"/>
              <a:ext cx="2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6" y="2613"/>
              <a:ext cx="2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7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" y="2085"/>
              <a:ext cx="29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78"/>
            <p:cNvSpPr txBox="1">
              <a:spLocks noChangeArrowheads="1"/>
            </p:cNvSpPr>
            <p:nvPr/>
          </p:nvSpPr>
          <p:spPr bwMode="auto">
            <a:xfrm>
              <a:off x="2204" y="2345"/>
              <a:ext cx="140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solidFill>
                    <a:srgbClr val="CC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互联网的核心部分</a:t>
              </a:r>
            </a:p>
          </p:txBody>
        </p:sp>
        <p:sp>
          <p:nvSpPr>
            <p:cNvPr id="15" name="Text Box 79"/>
            <p:cNvSpPr txBox="1">
              <a:spLocks noChangeArrowheads="1"/>
            </p:cNvSpPr>
            <p:nvPr/>
          </p:nvSpPr>
          <p:spPr bwMode="auto">
            <a:xfrm>
              <a:off x="2190" y="1436"/>
              <a:ext cx="140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互联网的边缘部分</a:t>
              </a:r>
            </a:p>
          </p:txBody>
        </p:sp>
        <p:sp>
          <p:nvSpPr>
            <p:cNvPr id="16" name="Text Box 1523"/>
            <p:cNvSpPr txBox="1">
              <a:spLocks noChangeArrowheads="1"/>
            </p:cNvSpPr>
            <p:nvPr/>
          </p:nvSpPr>
          <p:spPr bwMode="auto">
            <a:xfrm>
              <a:off x="670" y="2074"/>
              <a:ext cx="38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主机</a:t>
              </a:r>
            </a:p>
          </p:txBody>
        </p:sp>
        <p:pic>
          <p:nvPicPr>
            <p:cNvPr id="17" name="Picture 115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5" y="1663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16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2300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7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" y="3022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18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3249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9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" y="3082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20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" y="2335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21" descr="jisuan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1" y="1598"/>
              <a:ext cx="31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 Box 1523"/>
            <p:cNvSpPr txBox="1">
              <a:spLocks noChangeArrowheads="1"/>
            </p:cNvSpPr>
            <p:nvPr/>
          </p:nvSpPr>
          <p:spPr bwMode="auto">
            <a:xfrm>
              <a:off x="2024" y="1873"/>
              <a:ext cx="49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路由器</a:t>
              </a:r>
            </a:p>
          </p:txBody>
        </p:sp>
        <p:sp>
          <p:nvSpPr>
            <p:cNvPr id="25" name="Text Box 1523"/>
            <p:cNvSpPr txBox="1">
              <a:spLocks noChangeArrowheads="1"/>
            </p:cNvSpPr>
            <p:nvPr/>
          </p:nvSpPr>
          <p:spPr bwMode="auto">
            <a:xfrm>
              <a:off x="1482" y="2312"/>
              <a:ext cx="38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  <p:grpSp>
          <p:nvGrpSpPr>
            <p:cNvPr id="26" name="Group 126"/>
            <p:cNvGrpSpPr/>
            <p:nvPr/>
          </p:nvGrpSpPr>
          <p:grpSpPr bwMode="auto">
            <a:xfrm>
              <a:off x="2182" y="2681"/>
              <a:ext cx="568" cy="309"/>
              <a:chOff x="130" y="1123"/>
              <a:chExt cx="568" cy="309"/>
            </a:xfrm>
          </p:grpSpPr>
          <p:sp>
            <p:nvSpPr>
              <p:cNvPr id="63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4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6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7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8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9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0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1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138"/>
            <p:cNvGrpSpPr/>
            <p:nvPr/>
          </p:nvGrpSpPr>
          <p:grpSpPr bwMode="auto">
            <a:xfrm>
              <a:off x="3243" y="2659"/>
              <a:ext cx="568" cy="309"/>
              <a:chOff x="130" y="1123"/>
              <a:chExt cx="568" cy="309"/>
            </a:xfrm>
          </p:grpSpPr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3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4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5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6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8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0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150"/>
            <p:cNvGrpSpPr/>
            <p:nvPr/>
          </p:nvGrpSpPr>
          <p:grpSpPr bwMode="auto">
            <a:xfrm>
              <a:off x="3706" y="2216"/>
              <a:ext cx="568" cy="309"/>
              <a:chOff x="130" y="1123"/>
              <a:chExt cx="568" cy="309"/>
            </a:xfrm>
          </p:grpSpPr>
          <p:sp>
            <p:nvSpPr>
              <p:cNvPr id="41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3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4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6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8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9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62"/>
            <p:cNvGrpSpPr/>
            <p:nvPr/>
          </p:nvGrpSpPr>
          <p:grpSpPr bwMode="auto">
            <a:xfrm>
              <a:off x="2643" y="1933"/>
              <a:ext cx="568" cy="309"/>
              <a:chOff x="130" y="1123"/>
              <a:chExt cx="568" cy="309"/>
            </a:xfrm>
          </p:grpSpPr>
          <p:sp>
            <p:nvSpPr>
              <p:cNvPr id="30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1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2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5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1.3.1  </a:t>
            </a:r>
            <a:r>
              <a:rPr lang="zh-CN" altLang="en-US" dirty="0"/>
              <a:t>互联网的边缘部分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处在互联网边缘部分的就是连接在互联网上的所有的主机。这些主机又称为</a:t>
            </a:r>
            <a:r>
              <a:rPr lang="zh-CN" altLang="en-US" dirty="0">
                <a:solidFill>
                  <a:srgbClr val="0000FF"/>
                </a:solidFill>
              </a:rPr>
              <a:t>端系统</a:t>
            </a:r>
            <a:r>
              <a:rPr lang="zh-CN" altLang="en-US" dirty="0"/>
              <a:t> </a:t>
            </a:r>
            <a:r>
              <a:rPr lang="en-US" altLang="zh-CN" dirty="0"/>
              <a:t>(end system)[</a:t>
            </a:r>
            <a:r>
              <a:rPr dirty="0">
                <a:solidFill>
                  <a:srgbClr val="FF0000"/>
                </a:solidFill>
              </a:rPr>
              <a:t>互联网末端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端系统在功能上可能有很大差别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/>
          </a:p>
          <a:p>
            <a:pPr lvl="1"/>
            <a:r>
              <a:rPr lang="zh-CN" altLang="zh-CN" dirty="0"/>
              <a:t>小的端系统</a:t>
            </a:r>
            <a:r>
              <a:rPr lang="zh-CN" altLang="en-US" dirty="0"/>
              <a:t>：</a:t>
            </a:r>
            <a:r>
              <a:rPr lang="zh-CN" altLang="zh-CN" dirty="0"/>
              <a:t>普通个人电脑</a:t>
            </a:r>
            <a:r>
              <a:rPr lang="zh-CN" altLang="en-US" dirty="0"/>
              <a:t>、</a:t>
            </a:r>
            <a:r>
              <a:rPr lang="zh-CN" altLang="zh-CN" dirty="0"/>
              <a:t>智能手机</a:t>
            </a:r>
            <a:r>
              <a:rPr lang="zh-CN" altLang="en-US" dirty="0"/>
              <a:t>、</a:t>
            </a:r>
            <a:r>
              <a:rPr lang="zh-CN" altLang="zh-CN" dirty="0"/>
              <a:t>网络摄像头</a:t>
            </a:r>
            <a:r>
              <a:rPr lang="zh-CN" altLang="en-US" dirty="0"/>
              <a:t>等。</a:t>
            </a:r>
            <a:endParaRPr lang="en-US" altLang="zh-CN" dirty="0"/>
          </a:p>
          <a:p>
            <a:pPr lvl="1"/>
            <a:r>
              <a:rPr lang="zh-CN" altLang="zh-CN" dirty="0"/>
              <a:t>大的端系统</a:t>
            </a:r>
            <a:r>
              <a:rPr lang="zh-CN" altLang="en-US" dirty="0"/>
              <a:t>：</a:t>
            </a:r>
            <a:r>
              <a:rPr lang="zh-CN" altLang="zh-CN" dirty="0"/>
              <a:t>非常昂贵的大型计算机</a:t>
            </a:r>
            <a:r>
              <a:rPr lang="zh-CN" altLang="en-US" dirty="0"/>
              <a:t>或服务器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端系统的拥有者</a:t>
            </a:r>
            <a:r>
              <a:rPr lang="zh-CN" altLang="en-US" dirty="0"/>
              <a:t>：</a:t>
            </a:r>
            <a:r>
              <a:rPr lang="zh-CN" altLang="zh-CN" dirty="0"/>
              <a:t>可以是个人</a:t>
            </a:r>
            <a:r>
              <a:rPr lang="zh-CN" altLang="en-US" dirty="0"/>
              <a:t>、</a:t>
            </a:r>
            <a:r>
              <a:rPr lang="zh-CN" altLang="zh-CN" dirty="0"/>
              <a:t>单位</a:t>
            </a:r>
            <a:r>
              <a:rPr lang="zh-CN" altLang="en-US" dirty="0"/>
              <a:t>、或</a:t>
            </a:r>
            <a:r>
              <a:rPr lang="zh-CN" altLang="zh-CN" dirty="0"/>
              <a:t>某个</a:t>
            </a:r>
            <a:r>
              <a:rPr lang="en-US" altLang="zh-CN" dirty="0"/>
              <a:t> ISP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1.3.1  </a:t>
            </a:r>
            <a:r>
              <a:rPr lang="zh-CN" altLang="en-US" dirty="0"/>
              <a:t>互联网的边缘部分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385888" y="1231262"/>
            <a:ext cx="6299200" cy="3198812"/>
          </a:xfrm>
          <a:prstGeom prst="ellipse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round/>
              </a14:hiddenLine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rgbClr val="368AD6"/>
              </a:solidFill>
              <a:latin typeface="+mn-lt"/>
              <a:ea typeface="+mn-ea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01595" y="1996590"/>
            <a:ext cx="4419558" cy="1703179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rou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zh-CN" altLang="en-US" sz="1400">
              <a:solidFill>
                <a:srgbClr val="368AD6"/>
              </a:solidFill>
            </a:endParaRP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3711766" y="2664631"/>
            <a:ext cx="1826457" cy="3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solidFill>
                  <a:srgbClr val="CC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互联网的核心部分</a:t>
            </a:r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3693606" y="1485507"/>
            <a:ext cx="1826457" cy="3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互联网的边缘部分</a:t>
            </a:r>
          </a:p>
        </p:txBody>
      </p:sp>
      <p:pic>
        <p:nvPicPr>
          <p:cNvPr id="10" name="Picture 115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24" y="1602974"/>
            <a:ext cx="411212" cy="41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064845" y="1706027"/>
            <a:ext cx="492936" cy="652481"/>
            <a:chOff x="2352292" y="1506329"/>
            <a:chExt cx="492936" cy="652481"/>
          </a:xfrm>
        </p:grpSpPr>
        <p:sp>
          <p:nvSpPr>
            <p:cNvPr id="12" name="Text Box 1523"/>
            <p:cNvSpPr txBox="1">
              <a:spLocks noChangeArrowheads="1"/>
            </p:cNvSpPr>
            <p:nvPr/>
          </p:nvSpPr>
          <p:spPr bwMode="auto">
            <a:xfrm>
              <a:off x="2352292" y="1506329"/>
              <a:ext cx="492936" cy="27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主机</a:t>
              </a:r>
            </a:p>
          </p:txBody>
        </p:sp>
        <p:pic>
          <p:nvPicPr>
            <p:cNvPr id="13" name="Picture 11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99" y="1747608"/>
              <a:ext cx="411212" cy="41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Picture 118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17" y="3790869"/>
            <a:ext cx="411212" cy="41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20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53" y="2240457"/>
            <a:ext cx="411212" cy="41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21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570" y="1585388"/>
            <a:ext cx="411212" cy="41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9"/>
          <p:cNvSpPr txBox="1">
            <a:spLocks noChangeArrowheads="1"/>
          </p:cNvSpPr>
          <p:nvPr/>
        </p:nvSpPr>
        <p:spPr bwMode="auto">
          <a:xfrm>
            <a:off x="334851" y="3126229"/>
            <a:ext cx="8002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端系统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21" y="3779710"/>
            <a:ext cx="1427543" cy="54508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1737913" y="2404333"/>
            <a:ext cx="748923" cy="614889"/>
            <a:chOff x="1598523" y="2132245"/>
            <a:chExt cx="748923" cy="614889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758" y="2345811"/>
              <a:ext cx="254205" cy="401323"/>
            </a:xfrm>
            <a:prstGeom prst="rect">
              <a:avLst/>
            </a:prstGeom>
          </p:spPr>
        </p:pic>
        <p:sp>
          <p:nvSpPr>
            <p:cNvPr id="21" name="Text Box 1523"/>
            <p:cNvSpPr txBox="1">
              <a:spLocks noChangeArrowheads="1"/>
            </p:cNvSpPr>
            <p:nvPr/>
          </p:nvSpPr>
          <p:spPr bwMode="auto">
            <a:xfrm>
              <a:off x="1598523" y="2132245"/>
              <a:ext cx="7489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05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智能手机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50822" y="3045231"/>
            <a:ext cx="800219" cy="672111"/>
            <a:chOff x="1958668" y="2963511"/>
            <a:chExt cx="800219" cy="672111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536" y="3167808"/>
              <a:ext cx="350861" cy="467814"/>
            </a:xfrm>
            <a:prstGeom prst="rect">
              <a:avLst/>
            </a:prstGeom>
          </p:spPr>
        </p:pic>
        <p:sp>
          <p:nvSpPr>
            <p:cNvPr id="24" name="Text Box 1523"/>
            <p:cNvSpPr txBox="1">
              <a:spLocks noChangeArrowheads="1"/>
            </p:cNvSpPr>
            <p:nvPr/>
          </p:nvSpPr>
          <p:spPr bwMode="auto">
            <a:xfrm>
              <a:off x="1958668" y="2963511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IP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摄像头</a:t>
              </a:r>
            </a:p>
          </p:txBody>
        </p:sp>
      </p:grpSp>
      <p:sp>
        <p:nvSpPr>
          <p:cNvPr id="25" name="Text Box 1523"/>
          <p:cNvSpPr txBox="1">
            <a:spLocks noChangeArrowheads="1"/>
          </p:cNvSpPr>
          <p:nvPr/>
        </p:nvSpPr>
        <p:spPr bwMode="auto">
          <a:xfrm>
            <a:off x="2688612" y="3602648"/>
            <a:ext cx="14157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大型或超级计算机</a:t>
            </a:r>
          </a:p>
        </p:txBody>
      </p:sp>
      <p:cxnSp>
        <p:nvCxnSpPr>
          <p:cNvPr id="26" name="直接箭头连接符 25"/>
          <p:cNvCxnSpPr>
            <a:stCxn id="17" idx="3"/>
          </p:cNvCxnSpPr>
          <p:nvPr/>
        </p:nvCxnSpPr>
        <p:spPr>
          <a:xfrm flipV="1">
            <a:off x="1135071" y="2159392"/>
            <a:ext cx="906517" cy="1136114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3"/>
          </p:cNvCxnSpPr>
          <p:nvPr/>
        </p:nvCxnSpPr>
        <p:spPr>
          <a:xfrm flipV="1">
            <a:off x="1135071" y="2921268"/>
            <a:ext cx="714186" cy="3742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</p:cNvCxnSpPr>
          <p:nvPr/>
        </p:nvCxnSpPr>
        <p:spPr>
          <a:xfrm>
            <a:off x="1135071" y="3295506"/>
            <a:ext cx="750808" cy="8416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</p:cNvCxnSpPr>
          <p:nvPr/>
        </p:nvCxnSpPr>
        <p:spPr>
          <a:xfrm>
            <a:off x="1135071" y="3295506"/>
            <a:ext cx="1998959" cy="82013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675" y="3356572"/>
            <a:ext cx="368623" cy="51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523"/>
          <p:cNvSpPr txBox="1">
            <a:spLocks noChangeArrowheads="1"/>
          </p:cNvSpPr>
          <p:nvPr/>
        </p:nvSpPr>
        <p:spPr bwMode="auto">
          <a:xfrm>
            <a:off x="6533780" y="3088127"/>
            <a:ext cx="6463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服务器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>
            <a:spLocks noChangeArrowheads="1"/>
          </p:cNvSpPr>
          <p:nvPr/>
        </p:nvSpPr>
        <p:spPr bwMode="auto">
          <a:xfrm>
            <a:off x="1078230" y="1168400"/>
            <a:ext cx="6804025" cy="1847850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1880" y="1325894"/>
            <a:ext cx="6495908" cy="175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auto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实际上是指：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的某个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和主机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上的另一个</a:t>
            </a:r>
            <a:r>
              <a:rPr lang="zh-CN" altLang="en-US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进行通信。</a:t>
            </a:r>
          </a:p>
          <a:p>
            <a:pPr eaLnBrk="0" fontAlgn="auto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auto" hangingPunct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进程：程序的组成的最小单元（资源占用），还有更小的线程（资源的使用）。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“计算机之间通信”的含义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195343" y="1213012"/>
          <a:ext cx="6618514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端系统之间的两种通信方式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3" y="956743"/>
            <a:ext cx="3136192" cy="2048916"/>
          </a:xfrm>
        </p:spPr>
        <p:txBody>
          <a:bodyPr/>
          <a:lstStyle/>
          <a:p>
            <a:r>
              <a:rPr lang="zh-CN" altLang="en-US" dirty="0"/>
              <a:t>客户</a:t>
            </a:r>
            <a:r>
              <a:rPr lang="en-US" altLang="zh-CN" dirty="0"/>
              <a:t>/</a:t>
            </a:r>
            <a:r>
              <a:rPr lang="zh-CN" altLang="en-US" dirty="0"/>
              <a:t>服务器方式所描述的是</a:t>
            </a:r>
            <a:r>
              <a:rPr lang="zh-CN" altLang="en-US" dirty="0">
                <a:solidFill>
                  <a:srgbClr val="0000FF"/>
                </a:solidFill>
              </a:rPr>
              <a:t>进程之间</a:t>
            </a:r>
            <a:r>
              <a:rPr lang="zh-CN" altLang="en-US" dirty="0">
                <a:solidFill>
                  <a:srgbClr val="C00000"/>
                </a:solidFill>
              </a:rPr>
              <a:t>服务和被服务</a:t>
            </a:r>
            <a:r>
              <a:rPr lang="zh-CN" altLang="en-US" dirty="0">
                <a:solidFill>
                  <a:srgbClr val="0000FF"/>
                </a:solidFill>
              </a:rPr>
              <a:t>的关系。</a:t>
            </a:r>
          </a:p>
          <a:p>
            <a:r>
              <a:rPr lang="zh-CN" altLang="en-US" dirty="0"/>
              <a:t>客户是服务的</a:t>
            </a:r>
            <a:r>
              <a:rPr lang="zh-CN" altLang="en-US" dirty="0">
                <a:solidFill>
                  <a:srgbClr val="C00000"/>
                </a:solidFill>
              </a:rPr>
              <a:t>请求方</a:t>
            </a:r>
            <a:r>
              <a:rPr lang="zh-CN" altLang="en-US" dirty="0"/>
              <a:t>，服务器是服务的</a:t>
            </a:r>
            <a:r>
              <a:rPr lang="zh-CN" altLang="en-US" dirty="0">
                <a:solidFill>
                  <a:srgbClr val="C00000"/>
                </a:solidFill>
              </a:rPr>
              <a:t>提供方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 </a:t>
            </a:r>
            <a:r>
              <a:rPr lang="zh-CN" altLang="en-US" dirty="0"/>
              <a:t>客户</a:t>
            </a:r>
            <a:r>
              <a:rPr lang="en-US" altLang="zh-CN" dirty="0"/>
              <a:t>-</a:t>
            </a:r>
            <a:r>
              <a:rPr lang="zh-CN" altLang="en-US" dirty="0"/>
              <a:t>服务器方式（</a:t>
            </a:r>
            <a:r>
              <a:rPr lang="en-US" altLang="zh-CN" dirty="0"/>
              <a:t>C/S </a:t>
            </a:r>
            <a:r>
              <a:rPr lang="zh-CN" altLang="en-US" dirty="0"/>
              <a:t>方式）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970351" y="1149927"/>
            <a:ext cx="4240165" cy="2968568"/>
          </a:xfrm>
          <a:prstGeom prst="ellipse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4419387" y="2552134"/>
            <a:ext cx="645802" cy="164597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6869127" y="2843733"/>
            <a:ext cx="576263" cy="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445265" y="1638820"/>
            <a:ext cx="503237" cy="722313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6384940" y="3116783"/>
            <a:ext cx="320675" cy="368300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243527" y="1732483"/>
            <a:ext cx="320675" cy="5302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429265" y="3058045"/>
            <a:ext cx="166687" cy="46037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437745" y="1669001"/>
            <a:ext cx="822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客户程序</a:t>
            </a:r>
          </a:p>
        </p:txBody>
      </p:sp>
      <p:grpSp>
        <p:nvGrpSpPr>
          <p:cNvPr id="14" name="Group 18"/>
          <p:cNvGrpSpPr/>
          <p:nvPr/>
        </p:nvGrpSpPr>
        <p:grpSpPr bwMode="auto">
          <a:xfrm>
            <a:off x="4869334" y="1839086"/>
            <a:ext cx="2307127" cy="1602670"/>
            <a:chOff x="1680" y="240"/>
            <a:chExt cx="2529" cy="1270"/>
          </a:xfrm>
          <a:solidFill>
            <a:schemeClr val="bg1"/>
          </a:solidFill>
        </p:grpSpPr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0" name="Oval 24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622940" y="1387995"/>
            <a:ext cx="903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网络边缘</a:t>
            </a: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677456" y="2983414"/>
            <a:ext cx="903288" cy="307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网络核心</a:t>
            </a: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7968539" y="1549250"/>
            <a:ext cx="1016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服务器程序</a:t>
            </a:r>
          </a:p>
        </p:txBody>
      </p:sp>
      <p:sp>
        <p:nvSpPr>
          <p:cNvPr id="27" name="Line 33"/>
          <p:cNvSpPr>
            <a:spLocks noChangeShapeType="1"/>
          </p:cNvSpPr>
          <p:nvPr/>
        </p:nvSpPr>
        <p:spPr bwMode="auto">
          <a:xfrm>
            <a:off x="3946182" y="2113339"/>
            <a:ext cx="432821" cy="425450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 flipH="1">
            <a:off x="7647002" y="2045472"/>
            <a:ext cx="643075" cy="628398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4286265" y="2131227"/>
            <a:ext cx="3095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0000FF"/>
                </a:solidFill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7575565" y="1924570"/>
            <a:ext cx="3000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>
                <a:solidFill>
                  <a:srgbClr val="0000FF"/>
                </a:solidFill>
                <a:ea typeface="黑体" panose="02010609060101010101" pitchFamily="49" charset="-122"/>
              </a:rPr>
              <a:t>B</a:t>
            </a:r>
          </a:p>
        </p:txBody>
      </p:sp>
      <p:grpSp>
        <p:nvGrpSpPr>
          <p:cNvPr id="31" name="组合 30"/>
          <p:cNvGrpSpPr/>
          <p:nvPr/>
        </p:nvGrpSpPr>
        <p:grpSpPr bwMode="auto">
          <a:xfrm>
            <a:off x="4686315" y="2222436"/>
            <a:ext cx="2667000" cy="351413"/>
            <a:chOff x="2799680" y="2545502"/>
            <a:chExt cx="3658879" cy="1012182"/>
          </a:xfrm>
        </p:grpSpPr>
        <p:sp>
          <p:nvSpPr>
            <p:cNvPr id="32" name="Freeform 32"/>
            <p:cNvSpPr/>
            <p:nvPr/>
          </p:nvSpPr>
          <p:spPr bwMode="auto">
            <a:xfrm rot="60000">
              <a:off x="2799680" y="3080925"/>
              <a:ext cx="3658879" cy="476759"/>
            </a:xfrm>
            <a:custGeom>
              <a:avLst/>
              <a:gdLst>
                <a:gd name="T0" fmla="*/ 0 w 2112"/>
                <a:gd name="T1" fmla="*/ 0 h 192"/>
                <a:gd name="T2" fmla="*/ 3658879 w 2112"/>
                <a:gd name="T3" fmla="*/ 476759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38100" cap="flat" cmpd="sng">
              <a:solidFill>
                <a:srgbClr val="CC00CC">
                  <a:alpha val="79999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9"/>
            <p:cNvSpPr txBox="1">
              <a:spLocks noChangeArrowheads="1"/>
            </p:cNvSpPr>
            <p:nvPr/>
          </p:nvSpPr>
          <p:spPr bwMode="auto">
            <a:xfrm rot="240000">
              <a:off x="4031413" y="2545502"/>
              <a:ext cx="1373076" cy="380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① </a:t>
              </a:r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请求服务</a:t>
              </a:r>
            </a:p>
          </p:txBody>
        </p:sp>
      </p:grp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4218002" y="2737652"/>
            <a:ext cx="4921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7364427" y="3005658"/>
            <a:ext cx="6461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pic>
        <p:nvPicPr>
          <p:cNvPr id="36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52" y="2392100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65" y="1418158"/>
            <a:ext cx="36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40" y="1365770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65" y="3466033"/>
            <a:ext cx="36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27" y="3518420"/>
            <a:ext cx="366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602" y="2148408"/>
            <a:ext cx="6191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矩形 40"/>
          <p:cNvSpPr>
            <a:spLocks noChangeArrowheads="1"/>
          </p:cNvSpPr>
          <p:nvPr/>
        </p:nvSpPr>
        <p:spPr bwMode="auto">
          <a:xfrm>
            <a:off x="4498583" y="4146385"/>
            <a:ext cx="34317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向服务器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发出请求服务，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向客户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提供服务。</a:t>
            </a:r>
          </a:p>
        </p:txBody>
      </p:sp>
      <p:grpSp>
        <p:nvGrpSpPr>
          <p:cNvPr id="44" name="组合 43"/>
          <p:cNvGrpSpPr/>
          <p:nvPr/>
        </p:nvGrpSpPr>
        <p:grpSpPr bwMode="auto">
          <a:xfrm rot="-60000">
            <a:off x="4638201" y="2580481"/>
            <a:ext cx="2665413" cy="303219"/>
            <a:chOff x="2717737" y="3239081"/>
            <a:chExt cx="3658879" cy="639036"/>
          </a:xfrm>
        </p:grpSpPr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 rot="300000">
              <a:off x="3965549" y="3498003"/>
              <a:ext cx="1373075" cy="380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en-US" altLang="zh-CN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② </a:t>
              </a:r>
              <a:r>
                <a:rPr kumimoji="1" lang="zh-CN" altLang="en-US" sz="12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得到服务</a:t>
              </a:r>
            </a:p>
          </p:txBody>
        </p:sp>
        <p:sp>
          <p:nvSpPr>
            <p:cNvPr id="46" name="Freeform 38"/>
            <p:cNvSpPr/>
            <p:nvPr/>
          </p:nvSpPr>
          <p:spPr bwMode="auto">
            <a:xfrm rot="10800000">
              <a:off x="2717737" y="3239081"/>
              <a:ext cx="3658879" cy="476759"/>
            </a:xfrm>
            <a:custGeom>
              <a:avLst/>
              <a:gdLst>
                <a:gd name="T0" fmla="*/ 0 w 2112"/>
                <a:gd name="T1" fmla="*/ 0 h 192"/>
                <a:gd name="T2" fmla="*/ 3658879 w 2112"/>
                <a:gd name="T3" fmla="*/ 476759 h 1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12" h="192">
                  <a:moveTo>
                    <a:pt x="0" y="0"/>
                  </a:moveTo>
                  <a:lnTo>
                    <a:pt x="2112" y="192"/>
                  </a:lnTo>
                </a:path>
              </a:pathLst>
            </a:custGeom>
            <a:noFill/>
            <a:ln w="38100" cap="flat" cmpd="sng">
              <a:solidFill>
                <a:srgbClr val="CC00CC">
                  <a:alpha val="79999"/>
                </a:srgbClr>
              </a:solidFill>
              <a:prstDash val="sysDot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对角圆角矩形 46"/>
          <p:cNvSpPr/>
          <p:nvPr/>
        </p:nvSpPr>
        <p:spPr>
          <a:xfrm>
            <a:off x="458322" y="3021356"/>
            <a:ext cx="3515160" cy="1350118"/>
          </a:xfrm>
          <a:prstGeom prst="round2DiagRect">
            <a:avLst>
              <a:gd name="adj1" fmla="val 15845"/>
              <a:gd name="adj2" fmla="val 0"/>
            </a:avLst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581106" y="3176458"/>
            <a:ext cx="33266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客户与服务器的通信关系建立后，通信可以是</a:t>
            </a:r>
            <a:r>
              <a:rPr lang="zh-CN" altLang="zh-CN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的，客户和服务器都可发送和接收数据。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客户程序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被用户</a:t>
            </a:r>
            <a:r>
              <a:rPr lang="zh-CN" altLang="en-US" dirty="0">
                <a:solidFill>
                  <a:srgbClr val="C00000"/>
                </a:solidFill>
              </a:rPr>
              <a:t>调用后运行，</a:t>
            </a:r>
            <a:r>
              <a:rPr lang="zh-CN" altLang="en-US" dirty="0"/>
              <a:t>需</a:t>
            </a:r>
            <a:r>
              <a:rPr lang="zh-CN" altLang="en-US" dirty="0">
                <a:solidFill>
                  <a:srgbClr val="C00000"/>
                </a:solidFill>
              </a:rPr>
              <a:t>主动</a:t>
            </a:r>
            <a:r>
              <a:rPr lang="zh-CN" altLang="en-US" dirty="0"/>
              <a:t>向远地服务器发起通信（请求服务）。必须知道服务器程序的地址。</a:t>
            </a:r>
            <a:endParaRPr lang="en-US" altLang="zh-CN" dirty="0"/>
          </a:p>
          <a:p>
            <a:pPr lvl="1"/>
            <a:r>
              <a:rPr lang="zh-CN" altLang="en-US" dirty="0"/>
              <a:t>不需要特殊的硬件和很复杂的操作系统。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服务器程序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专门用来提供某种服务的程序，可同时处理多个客户请求。</a:t>
            </a:r>
          </a:p>
          <a:p>
            <a:pPr lvl="1"/>
            <a:r>
              <a:rPr lang="zh-CN" altLang="en-US" dirty="0"/>
              <a:t>一直</a:t>
            </a:r>
            <a:r>
              <a:rPr lang="zh-CN" altLang="en-US" dirty="0">
                <a:solidFill>
                  <a:srgbClr val="C00000"/>
                </a:solidFill>
              </a:rPr>
              <a:t>不断地运行着，被动</a:t>
            </a:r>
            <a:r>
              <a:rPr lang="zh-CN" altLang="en-US" dirty="0"/>
              <a:t>地等待并接受来自各地的客户的通信请求。不需要知道客户程序的地址。</a:t>
            </a:r>
          </a:p>
          <a:p>
            <a:pPr lvl="1"/>
            <a:r>
              <a:rPr lang="zh-CN" altLang="en-US" dirty="0"/>
              <a:t>一般需要强大的硬件和高级的操作系统支持。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客户程序和服务器程序主要特点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63281"/>
            <a:ext cx="3425066" cy="3172691"/>
          </a:xfrm>
        </p:spPr>
        <p:txBody>
          <a:bodyPr/>
          <a:lstStyle/>
          <a:p>
            <a:r>
              <a:rPr lang="en-US" altLang="zh-CN" dirty="0"/>
              <a:t>peer two peer</a:t>
            </a:r>
            <a:r>
              <a:rPr dirty="0"/>
              <a:t>：</a:t>
            </a:r>
            <a:endParaRPr lang="zh-CN" altLang="en-US" dirty="0"/>
          </a:p>
          <a:p>
            <a:r>
              <a:rPr lang="zh-CN" altLang="en-US" dirty="0"/>
              <a:t>两台主机在通信时</a:t>
            </a:r>
            <a:r>
              <a:rPr lang="zh-CN" altLang="en-US" dirty="0">
                <a:solidFill>
                  <a:srgbClr val="C00000"/>
                </a:solidFill>
              </a:rPr>
              <a:t>不区分</a:t>
            </a:r>
            <a:r>
              <a:rPr lang="zh-CN" altLang="en-US" dirty="0"/>
              <a:t>服务请求方和服务提供方。</a:t>
            </a:r>
          </a:p>
          <a:p>
            <a:r>
              <a:rPr lang="zh-CN" altLang="en-US" dirty="0"/>
              <a:t>只要都运行了 </a:t>
            </a:r>
            <a:r>
              <a:rPr lang="en-US" altLang="zh-CN" dirty="0"/>
              <a:t>P2P </a:t>
            </a:r>
            <a:r>
              <a:rPr lang="zh-CN" altLang="en-US" dirty="0"/>
              <a:t>软件，就可以进行</a:t>
            </a:r>
            <a:r>
              <a:rPr lang="zh-CN" altLang="en-US" dirty="0">
                <a:solidFill>
                  <a:srgbClr val="C00000"/>
                </a:solidFill>
              </a:rPr>
              <a:t>平等的、对等连接通信。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对等连接方式（</a:t>
            </a:r>
            <a:r>
              <a:rPr lang="en-US" altLang="zh-CN" dirty="0"/>
              <a:t>P2P </a:t>
            </a:r>
            <a:r>
              <a:rPr lang="zh-CN" altLang="en-US" dirty="0"/>
              <a:t>方式）</a:t>
            </a:r>
          </a:p>
        </p:txBody>
      </p:sp>
      <p:sp>
        <p:nvSpPr>
          <p:cNvPr id="47" name="对角圆角矩形 46"/>
          <p:cNvSpPr/>
          <p:nvPr/>
        </p:nvSpPr>
        <p:spPr>
          <a:xfrm>
            <a:off x="599694" y="3336945"/>
            <a:ext cx="3575703" cy="1432010"/>
          </a:xfrm>
          <a:prstGeom prst="round2DiagRect">
            <a:avLst>
              <a:gd name="adj1" fmla="val 15845"/>
              <a:gd name="adj2" fmla="val 0"/>
            </a:avLst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48" name="矩形 5"/>
          <p:cNvSpPr>
            <a:spLocks noChangeArrowheads="1"/>
          </p:cNvSpPr>
          <p:nvPr/>
        </p:nvSpPr>
        <p:spPr bwMode="auto">
          <a:xfrm>
            <a:off x="711232" y="3391476"/>
            <a:ext cx="335212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对等连接方式从本质上看仍然是使用客户服务器方式，只是对等连接中的每一个主机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既是客户又是服务器。</a:t>
            </a: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4093027" y="1165157"/>
            <a:ext cx="4441371" cy="2858197"/>
          </a:xfrm>
          <a:prstGeom prst="ellipse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 flipV="1">
            <a:off x="4977095" y="2890233"/>
            <a:ext cx="512618" cy="3385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6"/>
          <p:cNvSpPr>
            <a:spLocks noChangeShapeType="1"/>
          </p:cNvSpPr>
          <p:nvPr/>
        </p:nvSpPr>
        <p:spPr bwMode="auto">
          <a:xfrm flipH="1" flipV="1">
            <a:off x="4727213" y="2334227"/>
            <a:ext cx="772509" cy="2698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7"/>
          <p:cNvSpPr>
            <a:spLocks noChangeShapeType="1"/>
          </p:cNvSpPr>
          <p:nvPr/>
        </p:nvSpPr>
        <p:spPr bwMode="auto">
          <a:xfrm flipH="1">
            <a:off x="7155734" y="2612821"/>
            <a:ext cx="78349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 flipH="1">
            <a:off x="6635152" y="1666913"/>
            <a:ext cx="449997" cy="6696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 flipH="1" flipV="1">
            <a:off x="6630429" y="3083294"/>
            <a:ext cx="397570" cy="39471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5316072" y="1761107"/>
            <a:ext cx="451453" cy="4834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V="1">
            <a:off x="5707527" y="3039086"/>
            <a:ext cx="91747" cy="54846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" name="Group 17"/>
          <p:cNvGrpSpPr/>
          <p:nvPr/>
        </p:nvGrpSpPr>
        <p:grpSpPr bwMode="auto">
          <a:xfrm>
            <a:off x="5258040" y="1947503"/>
            <a:ext cx="2136571" cy="1415756"/>
            <a:chOff x="1680" y="240"/>
            <a:chExt cx="2529" cy="1270"/>
          </a:xfrm>
          <a:solidFill>
            <a:schemeClr val="bg1"/>
          </a:solidFill>
        </p:grpSpPr>
        <p:sp>
          <p:nvSpPr>
            <p:cNvPr id="58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59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0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1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2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5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rgbClr val="368AD6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5640252" y="1381948"/>
            <a:ext cx="11803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网络边缘</a:t>
            </a: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5884044" y="2577967"/>
            <a:ext cx="1090078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网络核心</a:t>
            </a:r>
          </a:p>
        </p:txBody>
      </p:sp>
      <p:sp>
        <p:nvSpPr>
          <p:cNvPr id="69" name="Text Box 30"/>
          <p:cNvSpPr txBox="1">
            <a:spLocks noChangeArrowheads="1"/>
          </p:cNvSpPr>
          <p:nvPr/>
        </p:nvSpPr>
        <p:spPr bwMode="auto">
          <a:xfrm>
            <a:off x="7189671" y="1738140"/>
            <a:ext cx="8637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  <a:p>
            <a:pPr algn="ctr"/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 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7309650" y="3089163"/>
            <a:ext cx="8620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  <a:p>
            <a:pPr algn="ctr"/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 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 flipH="1">
            <a:off x="7105061" y="1855231"/>
            <a:ext cx="0" cy="1577377"/>
          </a:xfrm>
          <a:prstGeom prst="line">
            <a:avLst/>
          </a:prstGeom>
          <a:noFill/>
          <a:ln w="28575">
            <a:solidFill>
              <a:srgbClr val="CC00CC">
                <a:alpha val="79999"/>
              </a:srgbClr>
            </a:solidFill>
            <a:prstDash val="sysDot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7224507" y="1672751"/>
            <a:ext cx="231860" cy="132613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 flipH="1">
            <a:off x="7199702" y="3449107"/>
            <a:ext cx="232938" cy="129730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35"/>
          <p:cNvSpPr txBox="1">
            <a:spLocks noChangeArrowheads="1"/>
          </p:cNvSpPr>
          <p:nvPr/>
        </p:nvSpPr>
        <p:spPr bwMode="auto">
          <a:xfrm>
            <a:off x="6648512" y="3459924"/>
            <a:ext cx="28851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7207428" y="1384781"/>
            <a:ext cx="2694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76" name="Line 38"/>
          <p:cNvSpPr>
            <a:spLocks noChangeShapeType="1"/>
          </p:cNvSpPr>
          <p:nvPr/>
        </p:nvSpPr>
        <p:spPr bwMode="auto">
          <a:xfrm flipH="1">
            <a:off x="5071118" y="1925375"/>
            <a:ext cx="263066" cy="1113712"/>
          </a:xfrm>
          <a:prstGeom prst="line">
            <a:avLst/>
          </a:prstGeom>
          <a:noFill/>
          <a:ln w="28575">
            <a:solidFill>
              <a:srgbClr val="CC00CC">
                <a:alpha val="79999"/>
              </a:srgbClr>
            </a:solidFill>
            <a:prstDash val="sysDot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39"/>
          <p:cNvSpPr txBox="1">
            <a:spLocks noChangeArrowheads="1"/>
          </p:cNvSpPr>
          <p:nvPr/>
        </p:nvSpPr>
        <p:spPr bwMode="auto">
          <a:xfrm>
            <a:off x="4989076" y="1390091"/>
            <a:ext cx="26057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4669949" y="3169789"/>
            <a:ext cx="25616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1600" b="1" dirty="0">
                <a:solidFill>
                  <a:srgbClr val="0000FF"/>
                </a:solidFill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4357491" y="1720893"/>
            <a:ext cx="8620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  <a:p>
            <a:pPr algn="ctr"/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 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4181616" y="2586777"/>
            <a:ext cx="8637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  <a:p>
            <a:pPr algn="ctr"/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 </a:t>
            </a:r>
            <a:r>
              <a: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81" name="Line 43"/>
          <p:cNvSpPr>
            <a:spLocks noChangeShapeType="1"/>
          </p:cNvSpPr>
          <p:nvPr/>
        </p:nvSpPr>
        <p:spPr bwMode="auto">
          <a:xfrm flipV="1">
            <a:off x="4975609" y="1681236"/>
            <a:ext cx="401939" cy="159660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44"/>
          <p:cNvSpPr>
            <a:spLocks noChangeShapeType="1"/>
          </p:cNvSpPr>
          <p:nvPr/>
        </p:nvSpPr>
        <p:spPr bwMode="auto">
          <a:xfrm>
            <a:off x="4727214" y="2974119"/>
            <a:ext cx="240625" cy="189198"/>
          </a:xfrm>
          <a:prstGeom prst="line">
            <a:avLst/>
          </a:prstGeom>
          <a:noFill/>
          <a:ln w="19050">
            <a:solidFill>
              <a:srgbClr val="000066"/>
            </a:solidFill>
            <a:prstDash val="sys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45"/>
          <p:cNvSpPr>
            <a:spLocks noChangeShapeType="1"/>
          </p:cNvSpPr>
          <p:nvPr/>
        </p:nvSpPr>
        <p:spPr bwMode="auto">
          <a:xfrm flipH="1">
            <a:off x="5181679" y="1757553"/>
            <a:ext cx="1753518" cy="1275179"/>
          </a:xfrm>
          <a:prstGeom prst="line">
            <a:avLst/>
          </a:prstGeom>
          <a:noFill/>
          <a:ln w="28575">
            <a:solidFill>
              <a:srgbClr val="CC00CC">
                <a:alpha val="79999"/>
              </a:srgbClr>
            </a:solidFill>
            <a:prstDash val="sysDot"/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4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34" y="1563606"/>
            <a:ext cx="372539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48" y="2290852"/>
            <a:ext cx="484846" cy="678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85" y="2205950"/>
            <a:ext cx="372539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237" y="3063827"/>
            <a:ext cx="372539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88" y="3381371"/>
            <a:ext cx="374018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40" y="3449185"/>
            <a:ext cx="372539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46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04" y="1490444"/>
            <a:ext cx="372539" cy="37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862195" y="4189095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Bit</a:t>
            </a:r>
            <a:r>
              <a:rPr lang="zh-CN" altLang="en-US"/>
              <a:t>下载：电驴。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6" grpId="0" animBg="1"/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573060"/>
            <a:ext cx="8129016" cy="400110"/>
            <a:chOff x="466344" y="11391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027878" y="1139190"/>
              <a:ext cx="300595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信息时代：以网络为核心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62" y="972589"/>
            <a:ext cx="6426572" cy="34888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57830" y="10200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12" name="矩形 11"/>
          <p:cNvSpPr/>
          <p:nvPr/>
        </p:nvSpPr>
        <p:spPr>
          <a:xfrm>
            <a:off x="5359690" y="102005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/>
              <a:t>互联网的核心部分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是互联网中</a:t>
            </a:r>
            <a:r>
              <a:rPr lang="zh-CN" altLang="en-US" dirty="0">
                <a:solidFill>
                  <a:srgbClr val="FF0000"/>
                </a:solidFill>
              </a:rPr>
              <a:t>最复杂</a:t>
            </a:r>
            <a:r>
              <a:rPr lang="zh-CN" altLang="en-US" dirty="0"/>
              <a:t>的部分。</a:t>
            </a:r>
          </a:p>
          <a:p>
            <a:r>
              <a:rPr lang="zh-CN" altLang="en-US" dirty="0"/>
              <a:t>向网络边缘中的主机</a:t>
            </a:r>
            <a:r>
              <a:rPr lang="zh-CN" altLang="en-US" dirty="0">
                <a:solidFill>
                  <a:srgbClr val="C00000"/>
                </a:solidFill>
              </a:rPr>
              <a:t>提供连通性，</a:t>
            </a:r>
            <a:r>
              <a:rPr lang="zh-CN" altLang="en-US" dirty="0"/>
              <a:t>使任何一台主机都能够向其他主机</a:t>
            </a:r>
            <a:r>
              <a:rPr lang="zh-CN" altLang="en-US" dirty="0">
                <a:solidFill>
                  <a:srgbClr val="FF0000"/>
                </a:solidFill>
              </a:rPr>
              <a:t>通信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180122" y="1948891"/>
            <a:ext cx="4702629" cy="2316480"/>
            <a:chOff x="1385888" y="1118045"/>
            <a:chExt cx="6299200" cy="3198812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85888" y="1118045"/>
              <a:ext cx="6299200" cy="3198812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rgbClr val="368AD6"/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236764" y="1742101"/>
              <a:ext cx="4684539" cy="1901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rou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solidFill>
                  <a:srgbClr val="368AD6"/>
                </a:solidFill>
              </a:endParaRPr>
            </a:p>
          </p:txBody>
        </p: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3300774" y="1240001"/>
              <a:ext cx="2505488" cy="467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互联网的边缘部分</a:t>
              </a:r>
            </a:p>
          </p:txBody>
        </p:sp>
        <p:sp>
          <p:nvSpPr>
            <p:cNvPr id="10" name="Text Box 1523"/>
            <p:cNvSpPr txBox="1">
              <a:spLocks noChangeArrowheads="1"/>
            </p:cNvSpPr>
            <p:nvPr/>
          </p:nvSpPr>
          <p:spPr bwMode="auto">
            <a:xfrm>
              <a:off x="3319922" y="1842941"/>
              <a:ext cx="877080" cy="38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路由器</a:t>
              </a:r>
            </a:p>
          </p:txBody>
        </p:sp>
        <p:sp>
          <p:nvSpPr>
            <p:cNvPr id="11" name="Text Box 1523"/>
            <p:cNvSpPr txBox="1">
              <a:spLocks noChangeArrowheads="1"/>
            </p:cNvSpPr>
            <p:nvPr/>
          </p:nvSpPr>
          <p:spPr bwMode="auto">
            <a:xfrm>
              <a:off x="2775188" y="2508607"/>
              <a:ext cx="492936" cy="277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829114" y="2242472"/>
              <a:ext cx="726827" cy="7889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167323" y="3210766"/>
              <a:ext cx="1071833" cy="1096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15964" y="2173289"/>
              <a:ext cx="1118900" cy="32373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327609" y="3081385"/>
              <a:ext cx="517467" cy="139001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198733" y="2335157"/>
              <a:ext cx="570758" cy="22552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5509041" y="3010286"/>
              <a:ext cx="570758" cy="225522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996091" y="2603380"/>
              <a:ext cx="113348" cy="33787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126458" y="2702276"/>
              <a:ext cx="113348" cy="33787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7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628" y="2899054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3649" y="3144219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直接连接符 21"/>
            <p:cNvCxnSpPr/>
            <p:nvPr/>
          </p:nvCxnSpPr>
          <p:spPr>
            <a:xfrm flipH="1" flipV="1">
              <a:off x="3734378" y="2295964"/>
              <a:ext cx="112810" cy="855373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78"/>
            <p:cNvSpPr txBox="1">
              <a:spLocks noChangeArrowheads="1"/>
            </p:cNvSpPr>
            <p:nvPr/>
          </p:nvSpPr>
          <p:spPr bwMode="auto">
            <a:xfrm>
              <a:off x="3711766" y="2551414"/>
              <a:ext cx="1826457" cy="338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互联网的核心部分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5435194" y="2256354"/>
              <a:ext cx="55682" cy="88199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62"/>
            <p:cNvGrpSpPr/>
            <p:nvPr/>
          </p:nvGrpSpPr>
          <p:grpSpPr bwMode="auto">
            <a:xfrm>
              <a:off x="4281237" y="2016981"/>
              <a:ext cx="736809" cy="400824"/>
              <a:chOff x="130" y="1123"/>
              <a:chExt cx="568" cy="309"/>
            </a:xfrm>
          </p:grpSpPr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3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4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5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6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7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8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89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90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6" name="Picture 6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82" y="2962615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1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2133" y="2214150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" name="Group 138"/>
            <p:cNvGrpSpPr/>
            <p:nvPr/>
          </p:nvGrpSpPr>
          <p:grpSpPr bwMode="auto">
            <a:xfrm>
              <a:off x="5059557" y="2958724"/>
              <a:ext cx="736809" cy="400824"/>
              <a:chOff x="130" y="1123"/>
              <a:chExt cx="568" cy="309"/>
            </a:xfrm>
          </p:grpSpPr>
          <p:sp>
            <p:nvSpPr>
              <p:cNvPr id="71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2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4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5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6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7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8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" name="Group 126"/>
            <p:cNvGrpSpPr/>
            <p:nvPr/>
          </p:nvGrpSpPr>
          <p:grpSpPr bwMode="auto">
            <a:xfrm>
              <a:off x="3683228" y="2987262"/>
              <a:ext cx="736809" cy="400824"/>
              <a:chOff x="130" y="1123"/>
              <a:chExt cx="568" cy="309"/>
            </a:xfrm>
          </p:grpSpPr>
          <p:sp>
            <p:nvSpPr>
              <p:cNvPr id="60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1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2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3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4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5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6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7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68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043" y="2211556"/>
              <a:ext cx="377485" cy="245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1" name="直接连接符 30"/>
            <p:cNvCxnSpPr/>
            <p:nvPr/>
          </p:nvCxnSpPr>
          <p:spPr>
            <a:xfrm>
              <a:off x="2236764" y="2363535"/>
              <a:ext cx="670083" cy="266248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2236764" y="2649548"/>
              <a:ext cx="704672" cy="390188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124"/>
            <p:cNvGrpSpPr/>
            <p:nvPr/>
          </p:nvGrpSpPr>
          <p:grpSpPr bwMode="auto">
            <a:xfrm>
              <a:off x="2649360" y="2428183"/>
              <a:ext cx="736809" cy="400824"/>
              <a:chOff x="130" y="1123"/>
              <a:chExt cx="568" cy="309"/>
            </a:xfrm>
          </p:grpSpPr>
          <p:sp>
            <p:nvSpPr>
              <p:cNvPr id="49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0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2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3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4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5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57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" name="Text Box 1523"/>
            <p:cNvSpPr txBox="1">
              <a:spLocks noChangeArrowheads="1"/>
            </p:cNvSpPr>
            <p:nvPr/>
          </p:nvSpPr>
          <p:spPr bwMode="auto">
            <a:xfrm>
              <a:off x="2632854" y="2434101"/>
              <a:ext cx="780544" cy="38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网络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6094889" y="2196129"/>
              <a:ext cx="826414" cy="419902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6137091" y="2579524"/>
              <a:ext cx="826416" cy="458805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150"/>
            <p:cNvGrpSpPr/>
            <p:nvPr/>
          </p:nvGrpSpPr>
          <p:grpSpPr bwMode="auto">
            <a:xfrm>
              <a:off x="5660160" y="2384079"/>
              <a:ext cx="736809" cy="400824"/>
              <a:chOff x="130" y="1123"/>
              <a:chExt cx="568" cy="309"/>
            </a:xfrm>
          </p:grpSpPr>
          <p:sp>
            <p:nvSpPr>
              <p:cNvPr id="38" name="Oval 9"/>
              <p:cNvSpPr>
                <a:spLocks noChangeArrowheads="1"/>
              </p:cNvSpPr>
              <p:nvPr/>
            </p:nvSpPr>
            <p:spPr bwMode="auto">
              <a:xfrm rot="-448665">
                <a:off x="247" y="1123"/>
                <a:ext cx="249" cy="86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39" name="Oval 10"/>
              <p:cNvSpPr>
                <a:spLocks noChangeArrowheads="1"/>
              </p:cNvSpPr>
              <p:nvPr/>
            </p:nvSpPr>
            <p:spPr bwMode="auto">
              <a:xfrm rot="451335">
                <a:off x="458" y="1131"/>
                <a:ext cx="168" cy="69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0" name="Oval 11"/>
              <p:cNvSpPr>
                <a:spLocks noChangeArrowheads="1"/>
              </p:cNvSpPr>
              <p:nvPr/>
            </p:nvSpPr>
            <p:spPr bwMode="auto">
              <a:xfrm rot="1051335">
                <a:off x="551" y="1191"/>
                <a:ext cx="147" cy="81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 rot="-2008665">
                <a:off x="516" y="1275"/>
                <a:ext cx="178" cy="100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2" name="Oval 13"/>
              <p:cNvSpPr>
                <a:spLocks noChangeArrowheads="1"/>
              </p:cNvSpPr>
              <p:nvPr/>
            </p:nvSpPr>
            <p:spPr bwMode="auto">
              <a:xfrm rot="-448665">
                <a:off x="303" y="1305"/>
                <a:ext cx="288" cy="127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3" name="Oval 14"/>
              <p:cNvSpPr>
                <a:spLocks noChangeArrowheads="1"/>
              </p:cNvSpPr>
              <p:nvPr/>
            </p:nvSpPr>
            <p:spPr bwMode="auto">
              <a:xfrm rot="631335">
                <a:off x="183" y="1329"/>
                <a:ext cx="162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 rot="-448665">
                <a:off x="130" y="1272"/>
                <a:ext cx="133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5" name="Oval 16"/>
              <p:cNvSpPr>
                <a:spLocks noChangeArrowheads="1"/>
              </p:cNvSpPr>
              <p:nvPr/>
            </p:nvSpPr>
            <p:spPr bwMode="auto">
              <a:xfrm rot="-2308665">
                <a:off x="143" y="1202"/>
                <a:ext cx="181" cy="83"/>
              </a:xfrm>
              <a:prstGeom prst="ellipse">
                <a:avLst/>
              </a:prstGeom>
              <a:solidFill>
                <a:srgbClr val="CDF3CD"/>
              </a:solidFill>
              <a:ln w="12700">
                <a:solidFill>
                  <a:srgbClr val="368AD6"/>
                </a:solidFill>
                <a:rou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1400">
                  <a:solidFill>
                    <a:srgbClr val="368AD6"/>
                  </a:solidFill>
                </a:endParaRPr>
              </a:p>
            </p:txBody>
          </p:sp>
          <p:sp>
            <p:nvSpPr>
              <p:cNvPr id="46" name="Freeform 17"/>
              <p:cNvSpPr/>
              <p:nvPr/>
            </p:nvSpPr>
            <p:spPr bwMode="auto">
              <a:xfrm rot="-448665">
                <a:off x="190" y="1173"/>
                <a:ext cx="451" cy="216"/>
              </a:xfrm>
              <a:custGeom>
                <a:avLst/>
                <a:gdLst>
                  <a:gd name="T0" fmla="*/ 66 w 738"/>
                  <a:gd name="T1" fmla="*/ 44 h 407"/>
                  <a:gd name="T2" fmla="*/ 89 w 738"/>
                  <a:gd name="T3" fmla="*/ 41 h 407"/>
                  <a:gd name="T4" fmla="*/ 112 w 738"/>
                  <a:gd name="T5" fmla="*/ 38 h 407"/>
                  <a:gd name="T6" fmla="*/ 131 w 738"/>
                  <a:gd name="T7" fmla="*/ 36 h 407"/>
                  <a:gd name="T8" fmla="*/ 145 w 738"/>
                  <a:gd name="T9" fmla="*/ 24 h 407"/>
                  <a:gd name="T10" fmla="*/ 125 w 738"/>
                  <a:gd name="T11" fmla="*/ 22 h 407"/>
                  <a:gd name="T12" fmla="*/ 105 w 738"/>
                  <a:gd name="T13" fmla="*/ 24 h 407"/>
                  <a:gd name="T14" fmla="*/ 95 w 738"/>
                  <a:gd name="T15" fmla="*/ 24 h 407"/>
                  <a:gd name="T16" fmla="*/ 115 w 738"/>
                  <a:gd name="T17" fmla="*/ 14 h 407"/>
                  <a:gd name="T18" fmla="*/ 138 w 738"/>
                  <a:gd name="T19" fmla="*/ 8 h 407"/>
                  <a:gd name="T20" fmla="*/ 158 w 738"/>
                  <a:gd name="T21" fmla="*/ 5 h 407"/>
                  <a:gd name="T22" fmla="*/ 177 w 738"/>
                  <a:gd name="T23" fmla="*/ 3 h 407"/>
                  <a:gd name="T24" fmla="*/ 197 w 738"/>
                  <a:gd name="T25" fmla="*/ 0 h 407"/>
                  <a:gd name="T26" fmla="*/ 217 w 738"/>
                  <a:gd name="T27" fmla="*/ 0 h 407"/>
                  <a:gd name="T28" fmla="*/ 237 w 738"/>
                  <a:gd name="T29" fmla="*/ 0 h 407"/>
                  <a:gd name="T30" fmla="*/ 283 w 738"/>
                  <a:gd name="T31" fmla="*/ 0 h 407"/>
                  <a:gd name="T32" fmla="*/ 309 w 738"/>
                  <a:gd name="T33" fmla="*/ 0 h 407"/>
                  <a:gd name="T34" fmla="*/ 332 w 738"/>
                  <a:gd name="T35" fmla="*/ 8 h 407"/>
                  <a:gd name="T36" fmla="*/ 348 w 738"/>
                  <a:gd name="T37" fmla="*/ 19 h 407"/>
                  <a:gd name="T38" fmla="*/ 369 w 738"/>
                  <a:gd name="T39" fmla="*/ 27 h 407"/>
                  <a:gd name="T40" fmla="*/ 388 w 738"/>
                  <a:gd name="T41" fmla="*/ 30 h 407"/>
                  <a:gd name="T42" fmla="*/ 408 w 738"/>
                  <a:gd name="T43" fmla="*/ 41 h 407"/>
                  <a:gd name="T44" fmla="*/ 424 w 738"/>
                  <a:gd name="T45" fmla="*/ 52 h 407"/>
                  <a:gd name="T46" fmla="*/ 437 w 738"/>
                  <a:gd name="T47" fmla="*/ 68 h 407"/>
                  <a:gd name="T48" fmla="*/ 441 w 738"/>
                  <a:gd name="T49" fmla="*/ 87 h 407"/>
                  <a:gd name="T50" fmla="*/ 444 w 738"/>
                  <a:gd name="T51" fmla="*/ 103 h 407"/>
                  <a:gd name="T52" fmla="*/ 444 w 738"/>
                  <a:gd name="T53" fmla="*/ 120 h 407"/>
                  <a:gd name="T54" fmla="*/ 444 w 738"/>
                  <a:gd name="T55" fmla="*/ 136 h 407"/>
                  <a:gd name="T56" fmla="*/ 450 w 738"/>
                  <a:gd name="T57" fmla="*/ 153 h 407"/>
                  <a:gd name="T58" fmla="*/ 450 w 738"/>
                  <a:gd name="T59" fmla="*/ 169 h 407"/>
                  <a:gd name="T60" fmla="*/ 437 w 738"/>
                  <a:gd name="T61" fmla="*/ 185 h 407"/>
                  <a:gd name="T62" fmla="*/ 414 w 738"/>
                  <a:gd name="T63" fmla="*/ 194 h 407"/>
                  <a:gd name="T64" fmla="*/ 395 w 738"/>
                  <a:gd name="T65" fmla="*/ 202 h 407"/>
                  <a:gd name="T66" fmla="*/ 375 w 738"/>
                  <a:gd name="T67" fmla="*/ 210 h 407"/>
                  <a:gd name="T68" fmla="*/ 355 w 738"/>
                  <a:gd name="T69" fmla="*/ 213 h 407"/>
                  <a:gd name="T70" fmla="*/ 329 w 738"/>
                  <a:gd name="T71" fmla="*/ 215 h 407"/>
                  <a:gd name="T72" fmla="*/ 306 w 738"/>
                  <a:gd name="T73" fmla="*/ 215 h 407"/>
                  <a:gd name="T74" fmla="*/ 286 w 738"/>
                  <a:gd name="T75" fmla="*/ 215 h 407"/>
                  <a:gd name="T76" fmla="*/ 266 w 738"/>
                  <a:gd name="T77" fmla="*/ 215 h 407"/>
                  <a:gd name="T78" fmla="*/ 246 w 738"/>
                  <a:gd name="T79" fmla="*/ 215 h 407"/>
                  <a:gd name="T80" fmla="*/ 227 w 738"/>
                  <a:gd name="T81" fmla="*/ 215 h 407"/>
                  <a:gd name="T82" fmla="*/ 207 w 738"/>
                  <a:gd name="T83" fmla="*/ 215 h 407"/>
                  <a:gd name="T84" fmla="*/ 188 w 738"/>
                  <a:gd name="T85" fmla="*/ 215 h 407"/>
                  <a:gd name="T86" fmla="*/ 164 w 738"/>
                  <a:gd name="T87" fmla="*/ 215 h 407"/>
                  <a:gd name="T88" fmla="*/ 145 w 738"/>
                  <a:gd name="T89" fmla="*/ 215 h 407"/>
                  <a:gd name="T90" fmla="*/ 125 w 738"/>
                  <a:gd name="T91" fmla="*/ 215 h 407"/>
                  <a:gd name="T92" fmla="*/ 105 w 738"/>
                  <a:gd name="T93" fmla="*/ 208 h 407"/>
                  <a:gd name="T94" fmla="*/ 86 w 738"/>
                  <a:gd name="T95" fmla="*/ 202 h 407"/>
                  <a:gd name="T96" fmla="*/ 66 w 738"/>
                  <a:gd name="T97" fmla="*/ 194 h 407"/>
                  <a:gd name="T98" fmla="*/ 50 w 738"/>
                  <a:gd name="T99" fmla="*/ 180 h 407"/>
                  <a:gd name="T100" fmla="*/ 36 w 738"/>
                  <a:gd name="T101" fmla="*/ 169 h 407"/>
                  <a:gd name="T102" fmla="*/ 23 w 738"/>
                  <a:gd name="T103" fmla="*/ 153 h 407"/>
                  <a:gd name="T104" fmla="*/ 10 w 738"/>
                  <a:gd name="T105" fmla="*/ 134 h 407"/>
                  <a:gd name="T106" fmla="*/ 0 w 738"/>
                  <a:gd name="T107" fmla="*/ 115 h 407"/>
                  <a:gd name="T108" fmla="*/ 0 w 738"/>
                  <a:gd name="T109" fmla="*/ 98 h 407"/>
                  <a:gd name="T110" fmla="*/ 3 w 738"/>
                  <a:gd name="T111" fmla="*/ 79 h 407"/>
                  <a:gd name="T112" fmla="*/ 17 w 738"/>
                  <a:gd name="T113" fmla="*/ 65 h 407"/>
                  <a:gd name="T114" fmla="*/ 33 w 738"/>
                  <a:gd name="T115" fmla="*/ 57 h 407"/>
                  <a:gd name="T116" fmla="*/ 53 w 738"/>
                  <a:gd name="T117" fmla="*/ 52 h 407"/>
                  <a:gd name="T118" fmla="*/ 69 w 738"/>
                  <a:gd name="T119" fmla="*/ 44 h 407"/>
                  <a:gd name="T120" fmla="*/ 79 w 738"/>
                  <a:gd name="T121" fmla="*/ 52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8"/>
              <p:cNvSpPr/>
              <p:nvPr/>
            </p:nvSpPr>
            <p:spPr bwMode="auto">
              <a:xfrm rot="-448665">
                <a:off x="266" y="1172"/>
                <a:ext cx="72" cy="63"/>
              </a:xfrm>
              <a:custGeom>
                <a:avLst/>
                <a:gdLst>
                  <a:gd name="T0" fmla="*/ 3 w 117"/>
                  <a:gd name="T1" fmla="*/ 35 h 118"/>
                  <a:gd name="T2" fmla="*/ 0 w 117"/>
                  <a:gd name="T3" fmla="*/ 27 h 118"/>
                  <a:gd name="T4" fmla="*/ 0 w 117"/>
                  <a:gd name="T5" fmla="*/ 19 h 118"/>
                  <a:gd name="T6" fmla="*/ 10 w 117"/>
                  <a:gd name="T7" fmla="*/ 13 h 118"/>
                  <a:gd name="T8" fmla="*/ 20 w 117"/>
                  <a:gd name="T9" fmla="*/ 8 h 118"/>
                  <a:gd name="T10" fmla="*/ 29 w 117"/>
                  <a:gd name="T11" fmla="*/ 0 h 118"/>
                  <a:gd name="T12" fmla="*/ 39 w 117"/>
                  <a:gd name="T13" fmla="*/ 0 h 118"/>
                  <a:gd name="T14" fmla="*/ 49 w 117"/>
                  <a:gd name="T15" fmla="*/ 0 h 118"/>
                  <a:gd name="T16" fmla="*/ 52 w 117"/>
                  <a:gd name="T17" fmla="*/ 8 h 118"/>
                  <a:gd name="T18" fmla="*/ 58 w 117"/>
                  <a:gd name="T19" fmla="*/ 17 h 118"/>
                  <a:gd name="T20" fmla="*/ 65 w 117"/>
                  <a:gd name="T21" fmla="*/ 25 h 118"/>
                  <a:gd name="T22" fmla="*/ 68 w 117"/>
                  <a:gd name="T23" fmla="*/ 33 h 118"/>
                  <a:gd name="T24" fmla="*/ 71 w 117"/>
                  <a:gd name="T25" fmla="*/ 41 h 118"/>
                  <a:gd name="T26" fmla="*/ 71 w 117"/>
                  <a:gd name="T27" fmla="*/ 49 h 118"/>
                  <a:gd name="T28" fmla="*/ 71 w 117"/>
                  <a:gd name="T29" fmla="*/ 57 h 118"/>
                  <a:gd name="T30" fmla="*/ 62 w 117"/>
                  <a:gd name="T31" fmla="*/ 62 h 118"/>
                  <a:gd name="T32" fmla="*/ 52 w 117"/>
                  <a:gd name="T33" fmla="*/ 62 h 118"/>
                  <a:gd name="T34" fmla="*/ 42 w 117"/>
                  <a:gd name="T35" fmla="*/ 62 h 118"/>
                  <a:gd name="T36" fmla="*/ 33 w 117"/>
                  <a:gd name="T37" fmla="*/ 62 h 118"/>
                  <a:gd name="T38" fmla="*/ 23 w 117"/>
                  <a:gd name="T39" fmla="*/ 60 h 118"/>
                  <a:gd name="T40" fmla="*/ 13 w 117"/>
                  <a:gd name="T41" fmla="*/ 54 h 118"/>
                  <a:gd name="T42" fmla="*/ 7 w 117"/>
                  <a:gd name="T43" fmla="*/ 46 h 118"/>
                  <a:gd name="T44" fmla="*/ 3 w 117"/>
                  <a:gd name="T45" fmla="*/ 38 h 118"/>
                  <a:gd name="T46" fmla="*/ 3 w 117"/>
                  <a:gd name="T47" fmla="*/ 35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9"/>
              <p:cNvSpPr/>
              <p:nvPr/>
            </p:nvSpPr>
            <p:spPr bwMode="auto">
              <a:xfrm rot="-448665">
                <a:off x="430" y="1135"/>
                <a:ext cx="50" cy="46"/>
              </a:xfrm>
              <a:custGeom>
                <a:avLst/>
                <a:gdLst>
                  <a:gd name="T0" fmla="*/ 0 w 82"/>
                  <a:gd name="T1" fmla="*/ 0 h 87"/>
                  <a:gd name="T2" fmla="*/ 10 w 82"/>
                  <a:gd name="T3" fmla="*/ 5 h 87"/>
                  <a:gd name="T4" fmla="*/ 20 w 82"/>
                  <a:gd name="T5" fmla="*/ 11 h 87"/>
                  <a:gd name="T6" fmla="*/ 30 w 82"/>
                  <a:gd name="T7" fmla="*/ 11 h 87"/>
                  <a:gd name="T8" fmla="*/ 40 w 82"/>
                  <a:gd name="T9" fmla="*/ 16 h 87"/>
                  <a:gd name="T10" fmla="*/ 46 w 82"/>
                  <a:gd name="T11" fmla="*/ 24 h 87"/>
                  <a:gd name="T12" fmla="*/ 49 w 82"/>
                  <a:gd name="T13" fmla="*/ 32 h 87"/>
                  <a:gd name="T14" fmla="*/ 49 w 82"/>
                  <a:gd name="T15" fmla="*/ 40 h 87"/>
                  <a:gd name="T16" fmla="*/ 40 w 82"/>
                  <a:gd name="T17" fmla="*/ 45 h 87"/>
                  <a:gd name="T18" fmla="*/ 30 w 82"/>
                  <a:gd name="T19" fmla="*/ 45 h 87"/>
                  <a:gd name="T20" fmla="*/ 16 w 82"/>
                  <a:gd name="T21" fmla="*/ 43 h 87"/>
                  <a:gd name="T22" fmla="*/ 7 w 82"/>
                  <a:gd name="T23" fmla="*/ 38 h 87"/>
                  <a:gd name="T24" fmla="*/ 3 w 82"/>
                  <a:gd name="T25" fmla="*/ 30 h 87"/>
                  <a:gd name="T26" fmla="*/ 0 w 82"/>
                  <a:gd name="T27" fmla="*/ 21 h 87"/>
                  <a:gd name="T28" fmla="*/ 0 w 82"/>
                  <a:gd name="T29" fmla="*/ 13 h 87"/>
                  <a:gd name="T30" fmla="*/ 7 w 82"/>
                  <a:gd name="T31" fmla="*/ 5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F3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368AD6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454496" y="2156796"/>
            <a:ext cx="3649807" cy="2785378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在网络核心部分起特殊作用的是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(router)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路由器是实现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(packet switching)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的关键构件，其任务是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收到的分组。</a:t>
            </a:r>
          </a:p>
        </p:txBody>
      </p:sp>
      <p:sp>
        <p:nvSpPr>
          <p:cNvPr id="95" name="对角圆角矩形 94"/>
          <p:cNvSpPr/>
          <p:nvPr/>
        </p:nvSpPr>
        <p:spPr>
          <a:xfrm>
            <a:off x="2590116" y="4261911"/>
            <a:ext cx="4388848" cy="500682"/>
          </a:xfrm>
          <a:prstGeom prst="round2DiagRect">
            <a:avLst>
              <a:gd name="adj1" fmla="val 15845"/>
              <a:gd name="adj2" fmla="val 0"/>
            </a:avLst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96" name="矩形 5"/>
          <p:cNvSpPr>
            <a:spLocks noChangeArrowheads="1"/>
          </p:cNvSpPr>
          <p:nvPr/>
        </p:nvSpPr>
        <p:spPr bwMode="auto">
          <a:xfrm>
            <a:off x="2702601" y="4327005"/>
            <a:ext cx="4145232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是网络核心部分最重要的功能。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1.3.2  </a:t>
            </a:r>
            <a:r>
              <a:rPr lang="zh-CN" altLang="en-US" dirty="0"/>
              <a:t>互联网的核心部分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典型交换技术包括：</a:t>
            </a:r>
          </a:p>
          <a:p>
            <a:pPr lvl="1"/>
            <a:r>
              <a:rPr lang="zh-CN" altLang="en-US" dirty="0"/>
              <a:t>电路交换</a:t>
            </a:r>
          </a:p>
          <a:p>
            <a:pPr lvl="1"/>
            <a:r>
              <a:rPr lang="zh-CN" altLang="en-US" dirty="0"/>
              <a:t>分组交换</a:t>
            </a:r>
          </a:p>
          <a:p>
            <a:pPr lvl="1"/>
            <a:r>
              <a:rPr lang="zh-CN" altLang="en-US" dirty="0"/>
              <a:t>报文交换 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互联网的核心部分采用</a:t>
            </a:r>
            <a:r>
              <a:rPr lang="zh-CN" altLang="en-US" dirty="0">
                <a:solidFill>
                  <a:srgbClr val="C00000"/>
                </a:solidFill>
              </a:rPr>
              <a:t>分组交换技术。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内容占位符 102"/>
          <p:cNvSpPr>
            <a:spLocks noGrp="1"/>
          </p:cNvSpPr>
          <p:nvPr>
            <p:ph sz="quarter" idx="10"/>
          </p:nvPr>
        </p:nvSpPr>
        <p:spPr>
          <a:xfrm>
            <a:off x="466344" y="973465"/>
            <a:ext cx="8338022" cy="3172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电线对的数量与电话机数量的平方（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）成正比。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电路交换的主要特点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25694" y="1451791"/>
            <a:ext cx="7992897" cy="217853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9161" y="2205186"/>
            <a:ext cx="1709659" cy="476704"/>
            <a:chOff x="1490663" y="2400300"/>
            <a:chExt cx="4064009" cy="82550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970811" y="2802885"/>
              <a:ext cx="3147991" cy="0"/>
            </a:xfrm>
            <a:prstGeom prst="line">
              <a:avLst/>
            </a:prstGeom>
            <a:ln w="2540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1"/>
            <p:cNvGrpSpPr/>
            <p:nvPr/>
          </p:nvGrpSpPr>
          <p:grpSpPr bwMode="auto">
            <a:xfrm>
              <a:off x="1490663" y="2400300"/>
              <a:ext cx="4064009" cy="825500"/>
              <a:chOff x="115860" y="3847459"/>
              <a:chExt cx="4014114" cy="824998"/>
            </a:xfrm>
          </p:grpSpPr>
          <p:pic>
            <p:nvPicPr>
              <p:cNvPr id="9" name="图片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860" y="3867779"/>
                <a:ext cx="914408" cy="8046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5568" y="3847459"/>
                <a:ext cx="914406" cy="804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" name="组合 23"/>
          <p:cNvGrpSpPr/>
          <p:nvPr/>
        </p:nvGrpSpPr>
        <p:grpSpPr bwMode="auto">
          <a:xfrm>
            <a:off x="5646033" y="1511100"/>
            <a:ext cx="2540225" cy="2093096"/>
            <a:chOff x="2607464" y="2947482"/>
            <a:chExt cx="3757622" cy="3145044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594891" y="5320950"/>
              <a:ext cx="1866904" cy="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909090" y="4520798"/>
              <a:ext cx="3197233" cy="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594891" y="3693656"/>
              <a:ext cx="1866904" cy="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615529" y="3723821"/>
              <a:ext cx="0" cy="159713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476084" y="3723821"/>
              <a:ext cx="0" cy="159713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531519" y="3188798"/>
              <a:ext cx="0" cy="2602083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3686967" y="3188798"/>
              <a:ext cx="649290" cy="427066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4623594" y="5400331"/>
              <a:ext cx="741365" cy="422303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623594" y="3174510"/>
              <a:ext cx="852490" cy="441354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2909090" y="3693656"/>
              <a:ext cx="576264" cy="79539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2894803" y="4557312"/>
              <a:ext cx="517526" cy="720772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 flipV="1">
              <a:off x="3525041" y="5400331"/>
              <a:ext cx="884240" cy="465167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5560221" y="3765099"/>
              <a:ext cx="628652" cy="765225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5560221" y="4557312"/>
              <a:ext cx="546101" cy="723947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615529" y="3693656"/>
              <a:ext cx="1846266" cy="1624119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15529" y="3765099"/>
              <a:ext cx="1758954" cy="1516161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2894803" y="4485871"/>
              <a:ext cx="2479681" cy="795389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3686967" y="3693656"/>
              <a:ext cx="2287593" cy="86842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3615529" y="3261828"/>
              <a:ext cx="792164" cy="2016257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 flipV="1">
              <a:off x="4550569" y="3188798"/>
              <a:ext cx="911227" cy="2128977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615529" y="4549375"/>
              <a:ext cx="2490793" cy="728710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2986878" y="3693656"/>
              <a:ext cx="2500318" cy="836668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552157" y="3723821"/>
              <a:ext cx="909639" cy="2057535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3615529" y="3693656"/>
              <a:ext cx="871539" cy="2055948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623594" y="4485871"/>
              <a:ext cx="1482729" cy="1263733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2986878" y="4504922"/>
              <a:ext cx="1565279" cy="1285959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2967828" y="3261828"/>
              <a:ext cx="1368428" cy="1300248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552157" y="3188798"/>
              <a:ext cx="1422403" cy="1360577"/>
            </a:xfrm>
            <a:prstGeom prst="line">
              <a:avLst/>
            </a:prstGeom>
            <a:ln w="19050">
              <a:solidFill>
                <a:srgbClr val="99FF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图片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80" y="3496528"/>
              <a:ext cx="517262" cy="45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416" y="3496528"/>
              <a:ext cx="517262" cy="45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9" name="组合 54"/>
            <p:cNvGrpSpPr/>
            <p:nvPr/>
          </p:nvGrpSpPr>
          <p:grpSpPr bwMode="auto">
            <a:xfrm>
              <a:off x="2607464" y="4292409"/>
              <a:ext cx="3757622" cy="455190"/>
              <a:chOff x="2627784" y="4149080"/>
              <a:chExt cx="3757622" cy="455190"/>
            </a:xfrm>
          </p:grpSpPr>
          <p:pic>
            <p:nvPicPr>
              <p:cNvPr id="55" name="图片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144" y="4149080"/>
                <a:ext cx="517262" cy="45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图片 6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84" y="4149080"/>
                <a:ext cx="517262" cy="45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0" name="图片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880" y="5092640"/>
              <a:ext cx="517262" cy="45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图片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416" y="5092640"/>
              <a:ext cx="517262" cy="455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组合 57"/>
            <p:cNvGrpSpPr/>
            <p:nvPr/>
          </p:nvGrpSpPr>
          <p:grpSpPr bwMode="auto">
            <a:xfrm>
              <a:off x="4227644" y="2947482"/>
              <a:ext cx="517262" cy="3145044"/>
              <a:chOff x="4311758" y="2755370"/>
              <a:chExt cx="517262" cy="3145044"/>
            </a:xfrm>
          </p:grpSpPr>
          <p:pic>
            <p:nvPicPr>
              <p:cNvPr id="53" name="图片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758" y="2755370"/>
                <a:ext cx="517262" cy="45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图片 5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758" y="5445224"/>
                <a:ext cx="517262" cy="455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57" name="直接连接符 56"/>
          <p:cNvCxnSpPr/>
          <p:nvPr/>
        </p:nvCxnSpPr>
        <p:spPr>
          <a:xfrm>
            <a:off x="3174604" y="2260324"/>
            <a:ext cx="1954702" cy="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3174604" y="1742726"/>
            <a:ext cx="868422" cy="512289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 flipV="1">
            <a:off x="4171531" y="1746837"/>
            <a:ext cx="825673" cy="524717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4578591" y="2209699"/>
            <a:ext cx="419644" cy="999989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3194494" y="2274903"/>
            <a:ext cx="444093" cy="879833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511909" y="3143611"/>
            <a:ext cx="1158938" cy="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498141" y="1696234"/>
            <a:ext cx="587128" cy="1690238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4114121" y="1598838"/>
            <a:ext cx="529721" cy="1525393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3139401" y="2249095"/>
            <a:ext cx="1498282" cy="875136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3608845" y="2217546"/>
            <a:ext cx="1373789" cy="92606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17"/>
          <p:cNvGrpSpPr/>
          <p:nvPr/>
        </p:nvGrpSpPr>
        <p:grpSpPr bwMode="auto">
          <a:xfrm>
            <a:off x="2908065" y="1525876"/>
            <a:ext cx="2308081" cy="1894664"/>
            <a:chOff x="2699792" y="2433478"/>
            <a:chExt cx="3602460" cy="2855140"/>
          </a:xfrm>
        </p:grpSpPr>
        <p:pic>
          <p:nvPicPr>
            <p:cNvPr id="68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078" y="2433478"/>
              <a:ext cx="722140" cy="63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284984"/>
              <a:ext cx="722140" cy="63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212976"/>
              <a:ext cx="722140" cy="63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653136"/>
              <a:ext cx="722140" cy="63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4653136"/>
              <a:ext cx="722140" cy="63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4" name="矩形 103"/>
          <p:cNvSpPr/>
          <p:nvPr/>
        </p:nvSpPr>
        <p:spPr>
          <a:xfrm>
            <a:off x="2969621" y="3603649"/>
            <a:ext cx="21771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部电话机两两直接相连，需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对电线。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5724414" y="3603649"/>
            <a:ext cx="2524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部电话机两两直接相连，需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N(N –1)/2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对电线。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内容占位符 102"/>
          <p:cNvSpPr>
            <a:spLocks noGrp="1"/>
          </p:cNvSpPr>
          <p:nvPr>
            <p:ph sz="quarter" idx="10"/>
          </p:nvPr>
        </p:nvSpPr>
        <p:spPr>
          <a:xfrm>
            <a:off x="466344" y="973465"/>
            <a:ext cx="8338022" cy="31726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当电话机的数量增多时，使用</a:t>
            </a:r>
            <a:r>
              <a:rPr lang="zh-CN" altLang="en-US" dirty="0">
                <a:solidFill>
                  <a:srgbClr val="C00000"/>
                </a:solidFill>
              </a:rPr>
              <a:t>电话交换机</a:t>
            </a:r>
            <a:r>
              <a:rPr lang="zh-CN" altLang="en-US" dirty="0"/>
              <a:t>将这些电话连接起来。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使用交换机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558922" y="1514328"/>
            <a:ext cx="4492050" cy="271024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1874459" y="2044142"/>
            <a:ext cx="688975" cy="60642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64846" y="2650567"/>
            <a:ext cx="1263650" cy="1143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1672846" y="2896630"/>
            <a:ext cx="971550" cy="57626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2563434" y="2980767"/>
            <a:ext cx="233362" cy="9080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 flipV="1">
            <a:off x="3079371" y="2956955"/>
            <a:ext cx="677863" cy="45561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92" idx="1"/>
          </p:cNvCxnSpPr>
          <p:nvPr/>
        </p:nvCxnSpPr>
        <p:spPr>
          <a:xfrm flipV="1">
            <a:off x="2719009" y="1804430"/>
            <a:ext cx="131762" cy="8064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174621" y="1928255"/>
            <a:ext cx="493713" cy="5969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92" idx="5"/>
          </p:cNvCxnSpPr>
          <p:nvPr/>
        </p:nvCxnSpPr>
        <p:spPr>
          <a:xfrm flipV="1">
            <a:off x="3306384" y="2525155"/>
            <a:ext cx="993775" cy="16192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4131246" y="2930828"/>
            <a:ext cx="179495" cy="265114"/>
          </a:xfrm>
          <a:prstGeom prst="line">
            <a:avLst/>
          </a:prstGeom>
          <a:ln w="635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4" y="2474355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96" y="3310967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721" y="3660217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09" y="3222067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71" y="1763155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434" y="1588530"/>
            <a:ext cx="5159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71" y="1701242"/>
            <a:ext cx="517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34" y="2287030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组合 90"/>
          <p:cNvGrpSpPr/>
          <p:nvPr/>
        </p:nvGrpSpPr>
        <p:grpSpPr>
          <a:xfrm>
            <a:off x="2286091" y="2457234"/>
            <a:ext cx="1020162" cy="614353"/>
            <a:chOff x="2495198" y="3865333"/>
            <a:chExt cx="1020162" cy="614353"/>
          </a:xfrm>
          <a:solidFill>
            <a:srgbClr val="0000FF"/>
          </a:solidFill>
        </p:grpSpPr>
        <p:sp>
          <p:nvSpPr>
            <p:cNvPr id="92" name="立方体 91"/>
            <p:cNvSpPr/>
            <p:nvPr/>
          </p:nvSpPr>
          <p:spPr>
            <a:xfrm>
              <a:off x="2495198" y="3865333"/>
              <a:ext cx="1020162" cy="614353"/>
            </a:xfrm>
            <a:prstGeom prst="cub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593495" y="4082725"/>
              <a:ext cx="723275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</p:grpSp>
      <p:grpSp>
        <p:nvGrpSpPr>
          <p:cNvPr id="94" name="组合 25"/>
          <p:cNvGrpSpPr/>
          <p:nvPr/>
        </p:nvGrpSpPr>
        <p:grpSpPr bwMode="auto">
          <a:xfrm>
            <a:off x="5398135" y="1514475"/>
            <a:ext cx="3128645" cy="2497455"/>
            <a:chOff x="5342542" y="2445544"/>
            <a:chExt cx="2801549" cy="2576158"/>
          </a:xfrm>
        </p:grpSpPr>
        <p:sp>
          <p:nvSpPr>
            <p:cNvPr id="95" name="对角圆角矩形 94"/>
            <p:cNvSpPr/>
            <p:nvPr/>
          </p:nvSpPr>
          <p:spPr>
            <a:xfrm>
              <a:off x="5342542" y="2445544"/>
              <a:ext cx="2801549" cy="2576158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矩形 27"/>
            <p:cNvSpPr>
              <a:spLocks noChangeArrowheads="1"/>
            </p:cNvSpPr>
            <p:nvPr/>
          </p:nvSpPr>
          <p:spPr bwMode="auto">
            <a:xfrm>
              <a:off x="5438561" y="2674897"/>
              <a:ext cx="2654203" cy="1999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  <a:spcBef>
                  <a:spcPts val="600"/>
                </a:spcBef>
              </a:pPr>
              <a:r>
                <a:rPr lang="zh-CN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每一部电话都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连接到交换机上，而交换机使用</a:t>
              </a:r>
              <a:r>
                <a:rPr lang="zh-CN" altLang="zh-CN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lang="zh-CN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的方法，让电话用户彼此之间可以很方便地通信。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300"/>
                </a:lnSpc>
                <a:spcBef>
                  <a:spcPts val="600"/>
                </a:spcBef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这种</a:t>
              </a:r>
              <a:r>
                <a:rPr lang="zh-CN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交换方式</a:t>
              </a: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</a:t>
              </a:r>
              <a:r>
                <a:rPr lang="zh-CN" altLang="zh-CN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zh-CN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电路交换</a:t>
              </a:r>
              <a:r>
                <a:rPr lang="en-US" altLang="zh-CN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(circuit switching)</a:t>
              </a:r>
              <a:r>
                <a:rPr lang="zh-CN" altLang="en-US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“交换 </a:t>
            </a:r>
            <a:r>
              <a:rPr lang="en-US" altLang="zh-CN" dirty="0"/>
              <a:t>(switching)</a:t>
            </a:r>
            <a:r>
              <a:rPr lang="zh-CN" altLang="en-US" dirty="0"/>
              <a:t>”的含义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3465"/>
            <a:ext cx="3663537" cy="317269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转接：</a:t>
            </a:r>
            <a:r>
              <a:rPr lang="zh-CN" altLang="en-US" dirty="0"/>
              <a:t>把一条电话线转接到另一条电话线，使它们连通起来。</a:t>
            </a:r>
          </a:p>
          <a:p>
            <a:r>
              <a:rPr lang="zh-CN" altLang="en-US" dirty="0"/>
              <a:t>从通信资源的分配角度来看，就是按照某种方式</a:t>
            </a:r>
            <a:r>
              <a:rPr lang="zh-CN" altLang="en-US" dirty="0">
                <a:solidFill>
                  <a:srgbClr val="C00000"/>
                </a:solidFill>
              </a:rPr>
              <a:t>动态地</a:t>
            </a:r>
            <a:r>
              <a:rPr lang="zh-CN" altLang="en-US" dirty="0">
                <a:solidFill>
                  <a:srgbClr val="0000FF"/>
                </a:solidFill>
              </a:rPr>
              <a:t>分配传输线路的资源。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458789" y="1111034"/>
            <a:ext cx="4148217" cy="282383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649285" y="1707013"/>
            <a:ext cx="412223" cy="35003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39672" y="2313438"/>
            <a:ext cx="1263650" cy="1143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447672" y="2559501"/>
            <a:ext cx="971550" cy="57626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338260" y="2884938"/>
            <a:ext cx="224277" cy="6667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854197" y="2619826"/>
            <a:ext cx="677863" cy="45561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6" idx="1"/>
          </p:cNvCxnSpPr>
          <p:nvPr/>
        </p:nvCxnSpPr>
        <p:spPr>
          <a:xfrm flipV="1">
            <a:off x="6450568" y="1383224"/>
            <a:ext cx="111969" cy="846884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6949447" y="1591126"/>
            <a:ext cx="493713" cy="5969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6" idx="5"/>
          </p:cNvCxnSpPr>
          <p:nvPr/>
        </p:nvCxnSpPr>
        <p:spPr>
          <a:xfrm flipV="1">
            <a:off x="7273297" y="2103948"/>
            <a:ext cx="738628" cy="23610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910" y="2137226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22" y="2973838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47" y="3323088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35" y="2884938"/>
            <a:ext cx="51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97" y="1426026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60" y="1251401"/>
            <a:ext cx="5159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297" y="1364113"/>
            <a:ext cx="517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560" y="1949901"/>
            <a:ext cx="5175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立方体 45"/>
          <p:cNvSpPr/>
          <p:nvPr/>
        </p:nvSpPr>
        <p:spPr>
          <a:xfrm>
            <a:off x="5847723" y="2010237"/>
            <a:ext cx="1425574" cy="879535"/>
          </a:xfrm>
          <a:prstGeom prst="cube">
            <a:avLst/>
          </a:prstGeom>
          <a:solidFill>
            <a:srgbClr val="0000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6026718" y="2034816"/>
            <a:ext cx="1047661" cy="75372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464636" y="2010237"/>
            <a:ext cx="808661" cy="315758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847722" y="2405513"/>
            <a:ext cx="714815" cy="479425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5938962" y="2010237"/>
            <a:ext cx="1135417" cy="83458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44972" y="2056269"/>
            <a:ext cx="517565" cy="828669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80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分为三个阶段：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建立连接：</a:t>
            </a:r>
            <a:r>
              <a:rPr lang="zh-CN" altLang="en-US" dirty="0"/>
              <a:t>建立一条专用的物理通路（占用通信资源）。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通话：</a:t>
            </a:r>
            <a:r>
              <a:rPr lang="zh-CN" altLang="en-US" dirty="0"/>
              <a:t>主叫和被叫双方互相通电话（一直占用通信资源）。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释放连接：</a:t>
            </a:r>
            <a:r>
              <a:rPr lang="zh-CN" altLang="en-US" dirty="0"/>
              <a:t>释放刚才使用的专用的物理通路（归还通信资源）。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电路交换特点</a:t>
            </a: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574766" y="2681948"/>
            <a:ext cx="7855131" cy="1095967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313" y="2835078"/>
            <a:ext cx="7445829" cy="73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这种必须经过“建立连接（占用通信资源）、通话（一直占用通信资源）、释放连接（归还通信资源）”三个步骤的交换方式称为</a:t>
            </a:r>
            <a:r>
              <a:rPr lang="zh-CN" altLang="en-US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电路交换。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/>
          <p:nvPr/>
        </p:nvGrpSpPr>
        <p:grpSpPr bwMode="auto">
          <a:xfrm>
            <a:off x="2421663" y="1114692"/>
            <a:ext cx="4343919" cy="2238103"/>
            <a:chOff x="1680" y="240"/>
            <a:chExt cx="2529" cy="1270"/>
          </a:xfrm>
          <a:solidFill>
            <a:srgbClr val="0098F6"/>
          </a:solidFill>
        </p:grpSpPr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5E5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3001310" y="2305489"/>
            <a:ext cx="302101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1278872" y="1786377"/>
            <a:ext cx="3381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7351060" y="1786377"/>
            <a:ext cx="3254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1563035" y="2305489"/>
            <a:ext cx="1314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6084235" y="2305489"/>
            <a:ext cx="140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4449110" y="1269352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电信网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979085" y="1732402"/>
            <a:ext cx="7239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3772835" y="1748277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733272" y="1748277"/>
            <a:ext cx="7223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5614335" y="1748277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4176060" y="2908828"/>
            <a:ext cx="8001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中继线</a:t>
            </a:r>
          </a:p>
        </p:txBody>
      </p:sp>
      <p:sp>
        <p:nvSpPr>
          <p:cNvPr id="26" name="Line 35"/>
          <p:cNvSpPr>
            <a:spLocks noChangeShapeType="1"/>
          </p:cNvSpPr>
          <p:nvPr/>
        </p:nvSpPr>
        <p:spPr bwMode="auto">
          <a:xfrm>
            <a:off x="3442635" y="2324539"/>
            <a:ext cx="820689" cy="607285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6"/>
          <p:cNvSpPr>
            <a:spLocks noChangeShapeType="1"/>
          </p:cNvSpPr>
          <p:nvPr/>
        </p:nvSpPr>
        <p:spPr bwMode="auto">
          <a:xfrm>
            <a:off x="4568172" y="2338827"/>
            <a:ext cx="0" cy="5778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 flipH="1">
            <a:off x="4869845" y="2346005"/>
            <a:ext cx="825223" cy="59133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H="1">
            <a:off x="2163110" y="2313427"/>
            <a:ext cx="231775" cy="404812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>
            <a:off x="6887510" y="2313427"/>
            <a:ext cx="114300" cy="390525"/>
          </a:xfrm>
          <a:prstGeom prst="line">
            <a:avLst/>
          </a:prstGeom>
          <a:noFill/>
          <a:ln w="28575">
            <a:solidFill>
              <a:srgbClr val="339933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1802747" y="2726177"/>
            <a:ext cx="7223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6662085" y="2718239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</a:p>
        </p:txBody>
      </p:sp>
      <p:grpSp>
        <p:nvGrpSpPr>
          <p:cNvPr id="33" name="Group 56"/>
          <p:cNvGrpSpPr/>
          <p:nvPr/>
        </p:nvGrpSpPr>
        <p:grpSpPr bwMode="auto">
          <a:xfrm flipH="1">
            <a:off x="6330297" y="2079355"/>
            <a:ext cx="863600" cy="131762"/>
            <a:chOff x="1519" y="2160"/>
            <a:chExt cx="953" cy="227"/>
          </a:xfrm>
        </p:grpSpPr>
        <p:sp>
          <p:nvSpPr>
            <p:cNvPr id="34" name="Freeform 57"/>
            <p:cNvSpPr/>
            <p:nvPr/>
          </p:nvSpPr>
          <p:spPr bwMode="auto">
            <a:xfrm>
              <a:off x="1519" y="2237"/>
              <a:ext cx="103" cy="7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35" name="Freeform 58"/>
            <p:cNvSpPr/>
            <p:nvPr/>
          </p:nvSpPr>
          <p:spPr bwMode="auto">
            <a:xfrm>
              <a:off x="1622" y="2160"/>
              <a:ext cx="180" cy="227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36" name="Freeform 59"/>
            <p:cNvSpPr/>
            <p:nvPr/>
          </p:nvSpPr>
          <p:spPr bwMode="auto">
            <a:xfrm>
              <a:off x="1978" y="2237"/>
              <a:ext cx="103" cy="7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37" name="Freeform 60"/>
            <p:cNvSpPr/>
            <p:nvPr/>
          </p:nvSpPr>
          <p:spPr bwMode="auto">
            <a:xfrm>
              <a:off x="1799" y="2160"/>
              <a:ext cx="179" cy="227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38" name="Line 61"/>
            <p:cNvSpPr>
              <a:spLocks noChangeShapeType="1"/>
            </p:cNvSpPr>
            <p:nvPr/>
          </p:nvSpPr>
          <p:spPr bwMode="auto">
            <a:xfrm>
              <a:off x="2109" y="2258"/>
              <a:ext cx="3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</p:grpSp>
      <p:grpSp>
        <p:nvGrpSpPr>
          <p:cNvPr id="39" name="Group 64"/>
          <p:cNvGrpSpPr/>
          <p:nvPr/>
        </p:nvGrpSpPr>
        <p:grpSpPr bwMode="auto">
          <a:xfrm>
            <a:off x="1748772" y="2053955"/>
            <a:ext cx="863600" cy="131762"/>
            <a:chOff x="1519" y="2160"/>
            <a:chExt cx="953" cy="227"/>
          </a:xfrm>
        </p:grpSpPr>
        <p:sp>
          <p:nvSpPr>
            <p:cNvPr id="40" name="Freeform 65"/>
            <p:cNvSpPr/>
            <p:nvPr/>
          </p:nvSpPr>
          <p:spPr bwMode="auto">
            <a:xfrm>
              <a:off x="1519" y="2237"/>
              <a:ext cx="103" cy="7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41" name="Freeform 66"/>
            <p:cNvSpPr/>
            <p:nvPr/>
          </p:nvSpPr>
          <p:spPr bwMode="auto">
            <a:xfrm>
              <a:off x="1622" y="2160"/>
              <a:ext cx="180" cy="227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42" name="Freeform 67"/>
            <p:cNvSpPr/>
            <p:nvPr/>
          </p:nvSpPr>
          <p:spPr bwMode="auto">
            <a:xfrm>
              <a:off x="1978" y="2237"/>
              <a:ext cx="103" cy="7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43" name="Freeform 68"/>
            <p:cNvSpPr/>
            <p:nvPr/>
          </p:nvSpPr>
          <p:spPr bwMode="auto">
            <a:xfrm>
              <a:off x="1799" y="2160"/>
              <a:ext cx="179" cy="227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>
              <a:off x="2109" y="2258"/>
              <a:ext cx="363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n>
                  <a:solidFill>
                    <a:srgbClr val="0070C0"/>
                  </a:solidFill>
                </a:ln>
                <a:latin typeface="+mn-lt"/>
                <a:ea typeface="+mn-ea"/>
              </a:endParaRPr>
            </a:p>
          </p:txBody>
        </p:sp>
      </p:grpSp>
      <p:sp>
        <p:nvSpPr>
          <p:cNvPr id="45" name="Freeform 71"/>
          <p:cNvSpPr/>
          <p:nvPr/>
        </p:nvSpPr>
        <p:spPr bwMode="auto">
          <a:xfrm>
            <a:off x="3228322" y="2103167"/>
            <a:ext cx="615950" cy="65088"/>
          </a:xfrm>
          <a:custGeom>
            <a:avLst/>
            <a:gdLst>
              <a:gd name="T0" fmla="*/ 0 w 680"/>
              <a:gd name="T1" fmla="*/ 90 h 90"/>
              <a:gd name="T2" fmla="*/ 45 w 680"/>
              <a:gd name="T3" fmla="*/ 90 h 90"/>
              <a:gd name="T4" fmla="*/ 45 w 680"/>
              <a:gd name="T5" fmla="*/ 0 h 90"/>
              <a:gd name="T6" fmla="*/ 91 w 680"/>
              <a:gd name="T7" fmla="*/ 0 h 90"/>
              <a:gd name="T8" fmla="*/ 91 w 680"/>
              <a:gd name="T9" fmla="*/ 90 h 90"/>
              <a:gd name="T10" fmla="*/ 136 w 680"/>
              <a:gd name="T11" fmla="*/ 90 h 90"/>
              <a:gd name="T12" fmla="*/ 136 w 680"/>
              <a:gd name="T13" fmla="*/ 0 h 90"/>
              <a:gd name="T14" fmla="*/ 181 w 680"/>
              <a:gd name="T15" fmla="*/ 0 h 90"/>
              <a:gd name="T16" fmla="*/ 181 w 680"/>
              <a:gd name="T17" fmla="*/ 90 h 90"/>
              <a:gd name="T18" fmla="*/ 227 w 680"/>
              <a:gd name="T19" fmla="*/ 90 h 90"/>
              <a:gd name="T20" fmla="*/ 227 w 680"/>
              <a:gd name="T21" fmla="*/ 0 h 90"/>
              <a:gd name="T22" fmla="*/ 317 w 680"/>
              <a:gd name="T23" fmla="*/ 0 h 90"/>
              <a:gd name="T24" fmla="*/ 317 w 680"/>
              <a:gd name="T25" fmla="*/ 90 h 90"/>
              <a:gd name="T26" fmla="*/ 363 w 680"/>
              <a:gd name="T27" fmla="*/ 90 h 90"/>
              <a:gd name="T28" fmla="*/ 363 w 680"/>
              <a:gd name="T29" fmla="*/ 0 h 90"/>
              <a:gd name="T30" fmla="*/ 408 w 680"/>
              <a:gd name="T31" fmla="*/ 0 h 90"/>
              <a:gd name="T32" fmla="*/ 408 w 680"/>
              <a:gd name="T33" fmla="*/ 90 h 90"/>
              <a:gd name="T34" fmla="*/ 499 w 680"/>
              <a:gd name="T35" fmla="*/ 90 h 90"/>
              <a:gd name="T36" fmla="*/ 499 w 680"/>
              <a:gd name="T37" fmla="*/ 0 h 90"/>
              <a:gd name="T38" fmla="*/ 544 w 680"/>
              <a:gd name="T39" fmla="*/ 0 h 90"/>
              <a:gd name="T40" fmla="*/ 544 w 680"/>
              <a:gd name="T41" fmla="*/ 90 h 90"/>
              <a:gd name="T42" fmla="*/ 589 w 680"/>
              <a:gd name="T43" fmla="*/ 90 h 90"/>
              <a:gd name="T44" fmla="*/ 589 w 680"/>
              <a:gd name="T45" fmla="*/ 0 h 90"/>
              <a:gd name="T46" fmla="*/ 635 w 680"/>
              <a:gd name="T47" fmla="*/ 0 h 90"/>
              <a:gd name="T48" fmla="*/ 635 w 680"/>
              <a:gd name="T49" fmla="*/ 90 h 90"/>
              <a:gd name="T50" fmla="*/ 680 w 680"/>
              <a:gd name="T5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0" h="90">
                <a:moveTo>
                  <a:pt x="0" y="90"/>
                </a:moveTo>
                <a:lnTo>
                  <a:pt x="45" y="90"/>
                </a:lnTo>
                <a:lnTo>
                  <a:pt x="45" y="0"/>
                </a:lnTo>
                <a:lnTo>
                  <a:pt x="91" y="0"/>
                </a:lnTo>
                <a:lnTo>
                  <a:pt x="91" y="90"/>
                </a:lnTo>
                <a:lnTo>
                  <a:pt x="136" y="90"/>
                </a:lnTo>
                <a:lnTo>
                  <a:pt x="136" y="0"/>
                </a:lnTo>
                <a:lnTo>
                  <a:pt x="181" y="0"/>
                </a:lnTo>
                <a:lnTo>
                  <a:pt x="181" y="90"/>
                </a:lnTo>
                <a:lnTo>
                  <a:pt x="227" y="90"/>
                </a:lnTo>
                <a:lnTo>
                  <a:pt x="227" y="0"/>
                </a:lnTo>
                <a:lnTo>
                  <a:pt x="317" y="0"/>
                </a:lnTo>
                <a:lnTo>
                  <a:pt x="317" y="90"/>
                </a:lnTo>
                <a:lnTo>
                  <a:pt x="363" y="90"/>
                </a:lnTo>
                <a:lnTo>
                  <a:pt x="363" y="0"/>
                </a:lnTo>
                <a:lnTo>
                  <a:pt x="408" y="0"/>
                </a:lnTo>
                <a:lnTo>
                  <a:pt x="408" y="90"/>
                </a:lnTo>
                <a:lnTo>
                  <a:pt x="499" y="90"/>
                </a:lnTo>
                <a:lnTo>
                  <a:pt x="499" y="0"/>
                </a:lnTo>
                <a:lnTo>
                  <a:pt x="544" y="0"/>
                </a:lnTo>
                <a:lnTo>
                  <a:pt x="544" y="90"/>
                </a:lnTo>
                <a:lnTo>
                  <a:pt x="589" y="90"/>
                </a:lnTo>
                <a:lnTo>
                  <a:pt x="589" y="0"/>
                </a:lnTo>
                <a:lnTo>
                  <a:pt x="635" y="0"/>
                </a:lnTo>
                <a:lnTo>
                  <a:pt x="635" y="90"/>
                </a:lnTo>
                <a:lnTo>
                  <a:pt x="680" y="9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sp>
        <p:nvSpPr>
          <p:cNvPr id="46" name="Freeform 72"/>
          <p:cNvSpPr/>
          <p:nvPr/>
        </p:nvSpPr>
        <p:spPr bwMode="auto">
          <a:xfrm>
            <a:off x="4276072" y="2103167"/>
            <a:ext cx="615950" cy="65088"/>
          </a:xfrm>
          <a:custGeom>
            <a:avLst/>
            <a:gdLst>
              <a:gd name="T0" fmla="*/ 0 w 680"/>
              <a:gd name="T1" fmla="*/ 90 h 90"/>
              <a:gd name="T2" fmla="*/ 45 w 680"/>
              <a:gd name="T3" fmla="*/ 90 h 90"/>
              <a:gd name="T4" fmla="*/ 45 w 680"/>
              <a:gd name="T5" fmla="*/ 0 h 90"/>
              <a:gd name="T6" fmla="*/ 91 w 680"/>
              <a:gd name="T7" fmla="*/ 0 h 90"/>
              <a:gd name="T8" fmla="*/ 91 w 680"/>
              <a:gd name="T9" fmla="*/ 90 h 90"/>
              <a:gd name="T10" fmla="*/ 136 w 680"/>
              <a:gd name="T11" fmla="*/ 90 h 90"/>
              <a:gd name="T12" fmla="*/ 136 w 680"/>
              <a:gd name="T13" fmla="*/ 0 h 90"/>
              <a:gd name="T14" fmla="*/ 181 w 680"/>
              <a:gd name="T15" fmla="*/ 0 h 90"/>
              <a:gd name="T16" fmla="*/ 181 w 680"/>
              <a:gd name="T17" fmla="*/ 90 h 90"/>
              <a:gd name="T18" fmla="*/ 227 w 680"/>
              <a:gd name="T19" fmla="*/ 90 h 90"/>
              <a:gd name="T20" fmla="*/ 227 w 680"/>
              <a:gd name="T21" fmla="*/ 0 h 90"/>
              <a:gd name="T22" fmla="*/ 317 w 680"/>
              <a:gd name="T23" fmla="*/ 0 h 90"/>
              <a:gd name="T24" fmla="*/ 317 w 680"/>
              <a:gd name="T25" fmla="*/ 90 h 90"/>
              <a:gd name="T26" fmla="*/ 363 w 680"/>
              <a:gd name="T27" fmla="*/ 90 h 90"/>
              <a:gd name="T28" fmla="*/ 363 w 680"/>
              <a:gd name="T29" fmla="*/ 0 h 90"/>
              <a:gd name="T30" fmla="*/ 408 w 680"/>
              <a:gd name="T31" fmla="*/ 0 h 90"/>
              <a:gd name="T32" fmla="*/ 408 w 680"/>
              <a:gd name="T33" fmla="*/ 90 h 90"/>
              <a:gd name="T34" fmla="*/ 499 w 680"/>
              <a:gd name="T35" fmla="*/ 90 h 90"/>
              <a:gd name="T36" fmla="*/ 499 w 680"/>
              <a:gd name="T37" fmla="*/ 0 h 90"/>
              <a:gd name="T38" fmla="*/ 544 w 680"/>
              <a:gd name="T39" fmla="*/ 0 h 90"/>
              <a:gd name="T40" fmla="*/ 544 w 680"/>
              <a:gd name="T41" fmla="*/ 90 h 90"/>
              <a:gd name="T42" fmla="*/ 589 w 680"/>
              <a:gd name="T43" fmla="*/ 90 h 90"/>
              <a:gd name="T44" fmla="*/ 589 w 680"/>
              <a:gd name="T45" fmla="*/ 0 h 90"/>
              <a:gd name="T46" fmla="*/ 635 w 680"/>
              <a:gd name="T47" fmla="*/ 0 h 90"/>
              <a:gd name="T48" fmla="*/ 635 w 680"/>
              <a:gd name="T49" fmla="*/ 90 h 90"/>
              <a:gd name="T50" fmla="*/ 680 w 680"/>
              <a:gd name="T5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0" h="90">
                <a:moveTo>
                  <a:pt x="0" y="90"/>
                </a:moveTo>
                <a:lnTo>
                  <a:pt x="45" y="90"/>
                </a:lnTo>
                <a:lnTo>
                  <a:pt x="45" y="0"/>
                </a:lnTo>
                <a:lnTo>
                  <a:pt x="91" y="0"/>
                </a:lnTo>
                <a:lnTo>
                  <a:pt x="91" y="90"/>
                </a:lnTo>
                <a:lnTo>
                  <a:pt x="136" y="90"/>
                </a:lnTo>
                <a:lnTo>
                  <a:pt x="136" y="0"/>
                </a:lnTo>
                <a:lnTo>
                  <a:pt x="181" y="0"/>
                </a:lnTo>
                <a:lnTo>
                  <a:pt x="181" y="90"/>
                </a:lnTo>
                <a:lnTo>
                  <a:pt x="227" y="90"/>
                </a:lnTo>
                <a:lnTo>
                  <a:pt x="227" y="0"/>
                </a:lnTo>
                <a:lnTo>
                  <a:pt x="317" y="0"/>
                </a:lnTo>
                <a:lnTo>
                  <a:pt x="317" y="90"/>
                </a:lnTo>
                <a:lnTo>
                  <a:pt x="363" y="90"/>
                </a:lnTo>
                <a:lnTo>
                  <a:pt x="363" y="0"/>
                </a:lnTo>
                <a:lnTo>
                  <a:pt x="408" y="0"/>
                </a:lnTo>
                <a:lnTo>
                  <a:pt x="408" y="90"/>
                </a:lnTo>
                <a:lnTo>
                  <a:pt x="499" y="90"/>
                </a:lnTo>
                <a:lnTo>
                  <a:pt x="499" y="0"/>
                </a:lnTo>
                <a:lnTo>
                  <a:pt x="544" y="0"/>
                </a:lnTo>
                <a:lnTo>
                  <a:pt x="544" y="90"/>
                </a:lnTo>
                <a:lnTo>
                  <a:pt x="589" y="90"/>
                </a:lnTo>
                <a:lnTo>
                  <a:pt x="589" y="0"/>
                </a:lnTo>
                <a:lnTo>
                  <a:pt x="635" y="0"/>
                </a:lnTo>
                <a:lnTo>
                  <a:pt x="635" y="90"/>
                </a:lnTo>
                <a:lnTo>
                  <a:pt x="680" y="9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sp>
        <p:nvSpPr>
          <p:cNvPr id="47" name="Freeform 73"/>
          <p:cNvSpPr/>
          <p:nvPr/>
        </p:nvSpPr>
        <p:spPr bwMode="auto">
          <a:xfrm>
            <a:off x="5263497" y="2103167"/>
            <a:ext cx="615950" cy="65088"/>
          </a:xfrm>
          <a:custGeom>
            <a:avLst/>
            <a:gdLst>
              <a:gd name="T0" fmla="*/ 0 w 680"/>
              <a:gd name="T1" fmla="*/ 90 h 90"/>
              <a:gd name="T2" fmla="*/ 45 w 680"/>
              <a:gd name="T3" fmla="*/ 90 h 90"/>
              <a:gd name="T4" fmla="*/ 45 w 680"/>
              <a:gd name="T5" fmla="*/ 0 h 90"/>
              <a:gd name="T6" fmla="*/ 91 w 680"/>
              <a:gd name="T7" fmla="*/ 0 h 90"/>
              <a:gd name="T8" fmla="*/ 91 w 680"/>
              <a:gd name="T9" fmla="*/ 90 h 90"/>
              <a:gd name="T10" fmla="*/ 136 w 680"/>
              <a:gd name="T11" fmla="*/ 90 h 90"/>
              <a:gd name="T12" fmla="*/ 136 w 680"/>
              <a:gd name="T13" fmla="*/ 0 h 90"/>
              <a:gd name="T14" fmla="*/ 181 w 680"/>
              <a:gd name="T15" fmla="*/ 0 h 90"/>
              <a:gd name="T16" fmla="*/ 181 w 680"/>
              <a:gd name="T17" fmla="*/ 90 h 90"/>
              <a:gd name="T18" fmla="*/ 227 w 680"/>
              <a:gd name="T19" fmla="*/ 90 h 90"/>
              <a:gd name="T20" fmla="*/ 227 w 680"/>
              <a:gd name="T21" fmla="*/ 0 h 90"/>
              <a:gd name="T22" fmla="*/ 317 w 680"/>
              <a:gd name="T23" fmla="*/ 0 h 90"/>
              <a:gd name="T24" fmla="*/ 317 w 680"/>
              <a:gd name="T25" fmla="*/ 90 h 90"/>
              <a:gd name="T26" fmla="*/ 363 w 680"/>
              <a:gd name="T27" fmla="*/ 90 h 90"/>
              <a:gd name="T28" fmla="*/ 363 w 680"/>
              <a:gd name="T29" fmla="*/ 0 h 90"/>
              <a:gd name="T30" fmla="*/ 408 w 680"/>
              <a:gd name="T31" fmla="*/ 0 h 90"/>
              <a:gd name="T32" fmla="*/ 408 w 680"/>
              <a:gd name="T33" fmla="*/ 90 h 90"/>
              <a:gd name="T34" fmla="*/ 499 w 680"/>
              <a:gd name="T35" fmla="*/ 90 h 90"/>
              <a:gd name="T36" fmla="*/ 499 w 680"/>
              <a:gd name="T37" fmla="*/ 0 h 90"/>
              <a:gd name="T38" fmla="*/ 544 w 680"/>
              <a:gd name="T39" fmla="*/ 0 h 90"/>
              <a:gd name="T40" fmla="*/ 544 w 680"/>
              <a:gd name="T41" fmla="*/ 90 h 90"/>
              <a:gd name="T42" fmla="*/ 589 w 680"/>
              <a:gd name="T43" fmla="*/ 90 h 90"/>
              <a:gd name="T44" fmla="*/ 589 w 680"/>
              <a:gd name="T45" fmla="*/ 0 h 90"/>
              <a:gd name="T46" fmla="*/ 635 w 680"/>
              <a:gd name="T47" fmla="*/ 0 h 90"/>
              <a:gd name="T48" fmla="*/ 635 w 680"/>
              <a:gd name="T49" fmla="*/ 90 h 90"/>
              <a:gd name="T50" fmla="*/ 680 w 680"/>
              <a:gd name="T5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0" h="90">
                <a:moveTo>
                  <a:pt x="0" y="90"/>
                </a:moveTo>
                <a:lnTo>
                  <a:pt x="45" y="90"/>
                </a:lnTo>
                <a:lnTo>
                  <a:pt x="45" y="0"/>
                </a:lnTo>
                <a:lnTo>
                  <a:pt x="91" y="0"/>
                </a:lnTo>
                <a:lnTo>
                  <a:pt x="91" y="90"/>
                </a:lnTo>
                <a:lnTo>
                  <a:pt x="136" y="90"/>
                </a:lnTo>
                <a:lnTo>
                  <a:pt x="136" y="0"/>
                </a:lnTo>
                <a:lnTo>
                  <a:pt x="181" y="0"/>
                </a:lnTo>
                <a:lnTo>
                  <a:pt x="181" y="90"/>
                </a:lnTo>
                <a:lnTo>
                  <a:pt x="227" y="90"/>
                </a:lnTo>
                <a:lnTo>
                  <a:pt x="227" y="0"/>
                </a:lnTo>
                <a:lnTo>
                  <a:pt x="317" y="0"/>
                </a:lnTo>
                <a:lnTo>
                  <a:pt x="317" y="90"/>
                </a:lnTo>
                <a:lnTo>
                  <a:pt x="363" y="90"/>
                </a:lnTo>
                <a:lnTo>
                  <a:pt x="363" y="0"/>
                </a:lnTo>
                <a:lnTo>
                  <a:pt x="408" y="0"/>
                </a:lnTo>
                <a:lnTo>
                  <a:pt x="408" y="90"/>
                </a:lnTo>
                <a:lnTo>
                  <a:pt x="499" y="90"/>
                </a:lnTo>
                <a:lnTo>
                  <a:pt x="499" y="0"/>
                </a:lnTo>
                <a:lnTo>
                  <a:pt x="544" y="0"/>
                </a:lnTo>
                <a:lnTo>
                  <a:pt x="544" y="90"/>
                </a:lnTo>
                <a:lnTo>
                  <a:pt x="589" y="90"/>
                </a:lnTo>
                <a:lnTo>
                  <a:pt x="589" y="0"/>
                </a:lnTo>
                <a:lnTo>
                  <a:pt x="635" y="0"/>
                </a:lnTo>
                <a:lnTo>
                  <a:pt x="635" y="90"/>
                </a:lnTo>
                <a:lnTo>
                  <a:pt x="680" y="9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2796522" y="2057839"/>
            <a:ext cx="387350" cy="401638"/>
          </a:xfrm>
          <a:prstGeom prst="cub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879197" y="2057839"/>
            <a:ext cx="387350" cy="401638"/>
          </a:xfrm>
          <a:prstGeom prst="cub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4880910" y="2057839"/>
            <a:ext cx="388937" cy="401638"/>
          </a:xfrm>
          <a:prstGeom prst="cub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5882622" y="2057839"/>
            <a:ext cx="388938" cy="401638"/>
          </a:xfrm>
          <a:prstGeom prst="cub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2763185" y="2405354"/>
            <a:ext cx="3225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842685" y="2405354"/>
            <a:ext cx="3465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4861860" y="2405354"/>
            <a:ext cx="3016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55" name="Text Box 24"/>
          <p:cNvSpPr txBox="1">
            <a:spLocks noChangeArrowheads="1"/>
          </p:cNvSpPr>
          <p:nvPr/>
        </p:nvSpPr>
        <p:spPr bwMode="auto">
          <a:xfrm>
            <a:off x="5879447" y="2405354"/>
            <a:ext cx="2984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1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1563035" y="2260529"/>
            <a:ext cx="5788025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ln>
                <a:solidFill>
                  <a:srgbClr val="0070C0"/>
                </a:solidFill>
              </a:ln>
              <a:latin typeface="+mn-lt"/>
              <a:ea typeface="+mn-ea"/>
            </a:endParaRPr>
          </a:p>
        </p:txBody>
      </p:sp>
      <p:pic>
        <p:nvPicPr>
          <p:cNvPr id="57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10" y="2078477"/>
            <a:ext cx="588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85" y="2078477"/>
            <a:ext cx="587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圆角矩形 3"/>
          <p:cNvSpPr>
            <a:spLocks noChangeArrowheads="1"/>
          </p:cNvSpPr>
          <p:nvPr/>
        </p:nvSpPr>
        <p:spPr bwMode="auto">
          <a:xfrm>
            <a:off x="957945" y="3417211"/>
            <a:ext cx="7110090" cy="1163498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anchor="ctr"/>
          <a:lstStyle/>
          <a:p>
            <a:pPr eaLnBrk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32116" y="3504796"/>
            <a:ext cx="6778499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计算机数据具有</a:t>
            </a:r>
            <a:r>
              <a:rPr lang="zh-CN" altLang="en-US" sz="17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突发性。</a:t>
            </a: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这导致在传送数据时，通信线路的利用率很低，真正用来传送数据的时间往往不到 </a:t>
            </a:r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，甚至不到 </a:t>
            </a:r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，已被用户占用的通信线路资源在绝大部分时间里都是空闲的。</a:t>
            </a:r>
            <a:endParaRPr lang="zh-CN" altLang="en-US" sz="17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57945" y="609269"/>
            <a:ext cx="7207487" cy="354012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电路交换特点：</a:t>
            </a:r>
            <a:r>
              <a:rPr lang="zh-CN" altLang="en-US" dirty="0"/>
              <a:t>通话的两个用户</a:t>
            </a:r>
            <a:r>
              <a:rPr lang="zh-CN" altLang="en-US" dirty="0">
                <a:solidFill>
                  <a:srgbClr val="FFFF00"/>
                </a:solidFill>
              </a:rPr>
              <a:t>始终占用</a:t>
            </a:r>
            <a:r>
              <a:rPr lang="zh-CN" altLang="en-US" dirty="0"/>
              <a:t>端到端的通信资源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存储转发</a:t>
            </a:r>
            <a:r>
              <a:rPr lang="zh-CN" altLang="en-US" dirty="0"/>
              <a:t>技术。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分组交换的主要特点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511345" y="1936752"/>
            <a:ext cx="5616575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008482" y="1785940"/>
            <a:ext cx="593725" cy="338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  <p:sp>
        <p:nvSpPr>
          <p:cNvPr id="6" name="Rectangle 74"/>
          <p:cNvSpPr>
            <a:spLocks noChangeArrowheads="1"/>
          </p:cNvSpPr>
          <p:nvPr/>
        </p:nvSpPr>
        <p:spPr bwMode="auto">
          <a:xfrm>
            <a:off x="1511345" y="2152652"/>
            <a:ext cx="5747242" cy="431800"/>
          </a:xfrm>
          <a:prstGeom prst="rect">
            <a:avLst/>
          </a:prstGeom>
          <a:solidFill>
            <a:srgbClr val="CDF3CD"/>
          </a:solidFill>
          <a:ln w="19050">
            <a:solidFill>
              <a:srgbClr val="00CC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cxnSp>
        <p:nvCxnSpPr>
          <p:cNvPr id="10" name="直接连接符 10"/>
          <p:cNvCxnSpPr>
            <a:cxnSpLocks noChangeShapeType="1"/>
          </p:cNvCxnSpPr>
          <p:nvPr/>
        </p:nvCxnSpPr>
        <p:spPr bwMode="auto">
          <a:xfrm>
            <a:off x="1512932" y="1697040"/>
            <a:ext cx="0" cy="400050"/>
          </a:xfrm>
          <a:prstGeom prst="line">
            <a:avLst/>
          </a:prstGeom>
          <a:noFill/>
          <a:ln w="28575" algn="ctr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1"/>
          <p:cNvCxnSpPr>
            <a:cxnSpLocks noChangeShapeType="1"/>
          </p:cNvCxnSpPr>
          <p:nvPr/>
        </p:nvCxnSpPr>
        <p:spPr bwMode="auto">
          <a:xfrm>
            <a:off x="7242675" y="1697040"/>
            <a:ext cx="0" cy="400050"/>
          </a:xfrm>
          <a:prstGeom prst="line">
            <a:avLst/>
          </a:prstGeom>
          <a:noFill/>
          <a:ln w="28575" algn="ctr">
            <a:solidFill>
              <a:srgbClr val="00CC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76"/>
          <p:cNvSpPr txBox="1">
            <a:spLocks noChangeArrowheads="1"/>
          </p:cNvSpPr>
          <p:nvPr/>
        </p:nvSpPr>
        <p:spPr bwMode="auto">
          <a:xfrm>
            <a:off x="1476510" y="2164581"/>
            <a:ext cx="59083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en-US" altLang="zh-CN" sz="2100" b="1" dirty="0">
                <a:solidFill>
                  <a:srgbClr val="0000FF"/>
                </a:solidFill>
              </a:rPr>
              <a:t>110100011010101011010101110001001101001011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87729" y="2210760"/>
            <a:ext cx="5637534" cy="323557"/>
            <a:chOff x="1909947" y="3247087"/>
            <a:chExt cx="5637534" cy="323557"/>
          </a:xfrm>
        </p:grpSpPr>
        <p:sp>
          <p:nvSpPr>
            <p:cNvPr id="14" name="矩形 13"/>
            <p:cNvSpPr/>
            <p:nvPr/>
          </p:nvSpPr>
          <p:spPr>
            <a:xfrm>
              <a:off x="1909947" y="3247087"/>
              <a:ext cx="1993503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00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903450" y="3247087"/>
              <a:ext cx="1926610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00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27281" y="3247087"/>
              <a:ext cx="1720200" cy="323557"/>
            </a:xfrm>
            <a:prstGeom prst="rect">
              <a:avLst/>
            </a:prstGeom>
            <a:solidFill>
              <a:srgbClr val="66CCFF">
                <a:alpha val="40000"/>
              </a:srgbClr>
            </a:solidFill>
            <a:ln>
              <a:solidFill>
                <a:srgbClr val="000099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511345" y="2788339"/>
            <a:ext cx="57472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在发送端，先把较长的报文划分成更小的等长数据段。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009821" y="1517097"/>
            <a:ext cx="1870075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0099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81483" y="1517097"/>
            <a:ext cx="1871663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0099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5754733" y="1517097"/>
            <a:ext cx="1871663" cy="431800"/>
          </a:xfrm>
          <a:prstGeom prst="rect">
            <a:avLst/>
          </a:prstGeom>
          <a:solidFill>
            <a:srgbClr val="B1D8F9"/>
          </a:solidFill>
          <a:ln w="28575">
            <a:solidFill>
              <a:srgbClr val="000099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1386251" y="2420385"/>
            <a:ext cx="623887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256008" y="2852185"/>
            <a:ext cx="623888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135608" y="3526872"/>
            <a:ext cx="623888" cy="4318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25" name="Group 25"/>
          <p:cNvGrpSpPr/>
          <p:nvPr/>
        </p:nvGrpSpPr>
        <p:grpSpPr bwMode="auto">
          <a:xfrm>
            <a:off x="1376408" y="1941461"/>
            <a:ext cx="2495550" cy="431800"/>
            <a:chOff x="2063" y="2574"/>
            <a:chExt cx="1451" cy="272"/>
          </a:xfrm>
        </p:grpSpPr>
        <p:sp>
          <p:nvSpPr>
            <p:cNvPr id="26" name="AutoShape 21"/>
            <p:cNvSpPr/>
            <p:nvPr/>
          </p:nvSpPr>
          <p:spPr bwMode="auto">
            <a:xfrm rot="5400000">
              <a:off x="2744" y="207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itchFamily="2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627" y="2574"/>
              <a:ext cx="411" cy="19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28" name="Group 26"/>
          <p:cNvGrpSpPr/>
          <p:nvPr/>
        </p:nvGrpSpPr>
        <p:grpSpPr bwMode="auto">
          <a:xfrm>
            <a:off x="3256008" y="2387047"/>
            <a:ext cx="2495550" cy="425450"/>
            <a:chOff x="1973" y="2524"/>
            <a:chExt cx="1451" cy="268"/>
          </a:xfrm>
        </p:grpSpPr>
        <p:sp>
          <p:nvSpPr>
            <p:cNvPr id="29" name="AutoShape 27"/>
            <p:cNvSpPr/>
            <p:nvPr/>
          </p:nvSpPr>
          <p:spPr bwMode="auto">
            <a:xfrm rot="5400000">
              <a:off x="2654" y="2021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itchFamily="2" charset="-122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13" y="2524"/>
              <a:ext cx="368" cy="1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31" name="Group 29"/>
          <p:cNvGrpSpPr/>
          <p:nvPr/>
        </p:nvGrpSpPr>
        <p:grpSpPr bwMode="auto">
          <a:xfrm>
            <a:off x="5129258" y="3066497"/>
            <a:ext cx="2495550" cy="422275"/>
            <a:chOff x="1883" y="2394"/>
            <a:chExt cx="1451" cy="266"/>
          </a:xfrm>
        </p:grpSpPr>
        <p:sp>
          <p:nvSpPr>
            <p:cNvPr id="32" name="AutoShape 30"/>
            <p:cNvSpPr/>
            <p:nvPr/>
          </p:nvSpPr>
          <p:spPr bwMode="auto">
            <a:xfrm rot="5400000">
              <a:off x="2564" y="188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ea typeface="宋体" pitchFamily="2" charset="-122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2411" y="2394"/>
              <a:ext cx="368" cy="1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009821" y="1166260"/>
            <a:ext cx="5616575" cy="307975"/>
            <a:chOff x="1898781" y="2727667"/>
            <a:chExt cx="5616840" cy="307975"/>
          </a:xfrm>
        </p:grpSpPr>
        <p:grpSp>
          <p:nvGrpSpPr>
            <p:cNvPr id="35" name="Group 15"/>
            <p:cNvGrpSpPr/>
            <p:nvPr/>
          </p:nvGrpSpPr>
          <p:grpSpPr bwMode="auto">
            <a:xfrm>
              <a:off x="1898781" y="2727667"/>
              <a:ext cx="5616840" cy="307975"/>
              <a:chOff x="1247" y="1803"/>
              <a:chExt cx="3266" cy="194"/>
            </a:xfrm>
          </p:grpSpPr>
          <p:sp>
            <p:nvSpPr>
              <p:cNvPr id="38" name="Line 2"/>
              <p:cNvSpPr>
                <a:spLocks noChangeShapeType="1"/>
              </p:cNvSpPr>
              <p:nvPr/>
            </p:nvSpPr>
            <p:spPr bwMode="auto">
              <a:xfrm>
                <a:off x="1247" y="1888"/>
                <a:ext cx="3266" cy="0"/>
              </a:xfrm>
              <a:prstGeom prst="line">
                <a:avLst/>
              </a:prstGeom>
              <a:noFill/>
              <a:ln w="28575">
                <a:solidFill>
                  <a:srgbClr val="00CC00"/>
                </a:solidFill>
                <a:round/>
                <a:headEnd type="triangle" w="sm" len="lg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39" name="Text Box 3"/>
              <p:cNvSpPr txBox="1">
                <a:spLocks noChangeArrowheads="1"/>
              </p:cNvSpPr>
              <p:nvPr/>
            </p:nvSpPr>
            <p:spPr bwMode="auto">
              <a:xfrm>
                <a:off x="2699" y="1803"/>
                <a:ext cx="316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报文</a:t>
                </a:r>
              </a:p>
            </p:txBody>
          </p:sp>
        </p:grpSp>
        <p:cxnSp>
          <p:nvCxnSpPr>
            <p:cNvPr id="36" name="直接连接符 21"/>
            <p:cNvCxnSpPr>
              <a:cxnSpLocks noChangeShapeType="1"/>
            </p:cNvCxnSpPr>
            <p:nvPr/>
          </p:nvCxnSpPr>
          <p:spPr bwMode="auto">
            <a:xfrm>
              <a:off x="1900501" y="2727671"/>
              <a:ext cx="0" cy="295331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22"/>
            <p:cNvCxnSpPr>
              <a:cxnSpLocks noChangeShapeType="1"/>
            </p:cNvCxnSpPr>
            <p:nvPr/>
          </p:nvCxnSpPr>
          <p:spPr bwMode="auto">
            <a:xfrm>
              <a:off x="7500522" y="2727671"/>
              <a:ext cx="0" cy="295331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981335" y="3558106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注意：左边是“前面”</a:t>
            </a:r>
          </a:p>
        </p:txBody>
      </p:sp>
      <p:sp>
        <p:nvSpPr>
          <p:cNvPr id="41" name="矩形 40"/>
          <p:cNvSpPr/>
          <p:nvPr/>
        </p:nvSpPr>
        <p:spPr>
          <a:xfrm>
            <a:off x="1045030" y="4142276"/>
            <a:ext cx="691420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分组又称为“包”，而分组的首部也可称为“包头”。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数据段前面添加首部就构成了</a:t>
            </a:r>
            <a:r>
              <a:rPr lang="zh-CN" altLang="en-US" dirty="0">
                <a:solidFill>
                  <a:srgbClr val="FFFF00"/>
                </a:solidFill>
              </a:rPr>
              <a:t>分组</a:t>
            </a:r>
            <a:r>
              <a:rPr lang="zh-CN" altLang="en-US" dirty="0"/>
              <a:t> </a:t>
            </a:r>
            <a:r>
              <a:rPr lang="en-US" altLang="zh-CN" dirty="0"/>
              <a:t>(packet)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1.38889E-6 0.1185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2.96296E-6 L 3.88889E-6 0.26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2.77778E-6 0.391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bldLvl="0" animBg="1"/>
      <p:bldP spid="23" grpId="0" animBg="1"/>
      <p:bldP spid="24" grpId="0" animBg="1"/>
      <p:bldP spid="40" grpId="0"/>
      <p:bldP spid="40" grpId="1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互联网采用分组交换技术。</a:t>
            </a:r>
            <a:r>
              <a:rPr lang="zh-CN" altLang="en-US" dirty="0">
                <a:solidFill>
                  <a:srgbClr val="0000FF"/>
                </a:solidFill>
              </a:rPr>
              <a:t>分组</a:t>
            </a:r>
            <a:r>
              <a:rPr lang="zh-CN" altLang="en-US" dirty="0">
                <a:solidFill>
                  <a:srgbClr val="C00000"/>
                </a:solidFill>
              </a:rPr>
              <a:t>是在互联网中传送的</a:t>
            </a:r>
            <a:r>
              <a:rPr lang="zh-CN" altLang="en-US" dirty="0">
                <a:solidFill>
                  <a:srgbClr val="0000FF"/>
                </a:solidFill>
              </a:rPr>
              <a:t>数据单元。</a:t>
            </a:r>
          </a:p>
          <a:p>
            <a:r>
              <a:rPr lang="zh-CN" altLang="en-US" dirty="0"/>
              <a:t>发送端</a:t>
            </a:r>
            <a:r>
              <a:rPr lang="zh-CN" altLang="en-US" dirty="0">
                <a:solidFill>
                  <a:srgbClr val="C00000"/>
                </a:solidFill>
              </a:rPr>
              <a:t>依次</a:t>
            </a:r>
            <a:r>
              <a:rPr lang="zh-CN" altLang="en-US" dirty="0"/>
              <a:t>把各分组发送到接收端。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分组交换以“</a:t>
            </a:r>
            <a:r>
              <a:rPr lang="zh-CN" altLang="en-US" dirty="0">
                <a:solidFill>
                  <a:srgbClr val="FFFF00"/>
                </a:solidFill>
              </a:rPr>
              <a:t>分组</a:t>
            </a:r>
            <a:r>
              <a:rPr lang="zh-CN" altLang="en-US" dirty="0"/>
              <a:t>”作为数据传输单元</a:t>
            </a: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016000" y="2208805"/>
            <a:ext cx="2136775" cy="842743"/>
            <a:chOff x="2040721" y="2921091"/>
            <a:chExt cx="2135660" cy="841771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574636" y="3393568"/>
              <a:ext cx="1600274" cy="369294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2040721" y="3393568"/>
              <a:ext cx="533915" cy="3692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6" name="Group 13"/>
            <p:cNvGrpSpPr/>
            <p:nvPr/>
          </p:nvGrpSpPr>
          <p:grpSpPr bwMode="auto">
            <a:xfrm>
              <a:off x="2042192" y="2921091"/>
              <a:ext cx="2134189" cy="410025"/>
              <a:chOff x="1973" y="2538"/>
              <a:chExt cx="1451" cy="302"/>
            </a:xfrm>
          </p:grpSpPr>
          <p:sp>
            <p:nvSpPr>
              <p:cNvPr id="7" name="AutoShape 14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8" name="Text Box 15"/>
              <p:cNvSpPr txBox="1">
                <a:spLocks noChangeArrowheads="1"/>
              </p:cNvSpPr>
              <p:nvPr/>
            </p:nvSpPr>
            <p:spPr bwMode="auto">
              <a:xfrm>
                <a:off x="2489" y="2538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3516313" y="2694359"/>
            <a:ext cx="2133600" cy="849312"/>
            <a:chOff x="3642465" y="3652888"/>
            <a:chExt cx="2134187" cy="84991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176379" y="4133513"/>
              <a:ext cx="1600273" cy="369294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42465" y="4133513"/>
              <a:ext cx="533914" cy="369294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12" name="Group 16"/>
            <p:cNvGrpSpPr/>
            <p:nvPr/>
          </p:nvGrpSpPr>
          <p:grpSpPr bwMode="auto">
            <a:xfrm>
              <a:off x="3642465" y="3652888"/>
              <a:ext cx="2134187" cy="418171"/>
              <a:chOff x="1973" y="2532"/>
              <a:chExt cx="1451" cy="308"/>
            </a:xfrm>
          </p:grpSpPr>
          <p:sp>
            <p:nvSpPr>
              <p:cNvPr id="13" name="AutoShape 17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Text Box 18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6062663" y="3249984"/>
            <a:ext cx="2139950" cy="839787"/>
            <a:chOff x="5242738" y="4391485"/>
            <a:chExt cx="2140071" cy="839059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782536" y="4861249"/>
              <a:ext cx="1600273" cy="369295"/>
            </a:xfrm>
            <a:prstGeom prst="rect">
              <a:avLst/>
            </a:prstGeom>
            <a:solidFill>
              <a:srgbClr val="B1D8F9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     据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5242738" y="4859892"/>
              <a:ext cx="533915" cy="370652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grpSp>
          <p:nvGrpSpPr>
            <p:cNvPr id="18" name="Group 19"/>
            <p:cNvGrpSpPr/>
            <p:nvPr/>
          </p:nvGrpSpPr>
          <p:grpSpPr bwMode="auto">
            <a:xfrm>
              <a:off x="5242738" y="4391485"/>
              <a:ext cx="2134188" cy="418172"/>
              <a:chOff x="1973" y="2532"/>
              <a:chExt cx="1451" cy="308"/>
            </a:xfrm>
          </p:grpSpPr>
          <p:sp>
            <p:nvSpPr>
              <p:cNvPr id="19" name="AutoShape 20"/>
              <p:cNvSpPr/>
              <p:nvPr/>
            </p:nvSpPr>
            <p:spPr bwMode="auto">
              <a:xfrm rot="5400000">
                <a:off x="2654" y="2069"/>
                <a:ext cx="90" cy="1451"/>
              </a:xfrm>
              <a:prstGeom prst="leftBrace">
                <a:avLst>
                  <a:gd name="adj1" fmla="val 134352"/>
                  <a:gd name="adj2" fmla="val 50000"/>
                </a:avLst>
              </a:prstGeom>
              <a:noFill/>
              <a:ln w="28575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2489" y="2532"/>
                <a:ext cx="4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分组 </a:t>
                </a:r>
                <a:r>
                  <a:rPr lang="en-US" altLang="zh-CN" sz="14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50"/>
                            </p:stCondLst>
                            <p:childTnLst>
                              <p:par>
                                <p:cTn id="22" presetID="2" presetClass="exit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803004" y="2139178"/>
            <a:ext cx="1261884" cy="1198413"/>
            <a:chOff x="3809354" y="1151665"/>
            <a:chExt cx="1261884" cy="119841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26" t="20817" r="35548" b="30525"/>
            <a:stretch>
              <a:fillRect/>
            </a:stretch>
          </p:blipFill>
          <p:spPr>
            <a:xfrm>
              <a:off x="3950913" y="1394200"/>
              <a:ext cx="978767" cy="95587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809354" y="1151665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有线电视网络</a:t>
              </a:r>
              <a:endParaRPr lang="zh-CN" altLang="en-US" sz="14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162483" y="2120763"/>
            <a:ext cx="1013414" cy="1214992"/>
            <a:chOff x="1200583" y="1151665"/>
            <a:chExt cx="1013414" cy="121499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4" t="20817" r="66798" b="29681"/>
            <a:stretch>
              <a:fillRect/>
            </a:stretch>
          </p:blipFill>
          <p:spPr>
            <a:xfrm>
              <a:off x="1200583" y="1394200"/>
              <a:ext cx="1013414" cy="972457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62220" y="1151665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电信</a:t>
              </a:r>
              <a:r>
                <a:rPr lang="fr-FR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91657" y="2205218"/>
            <a:ext cx="1082348" cy="1191148"/>
            <a:chOff x="6704357" y="1151665"/>
            <a:chExt cx="1082348" cy="119114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79" t="20817" r="4051" b="30894"/>
            <a:stretch>
              <a:fillRect/>
            </a:stretch>
          </p:blipFill>
          <p:spPr>
            <a:xfrm>
              <a:off x="6741634" y="1394200"/>
              <a:ext cx="1004753" cy="948613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6704357" y="1151665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lang="fr-FR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4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817009" y="3272919"/>
            <a:ext cx="2023890" cy="80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fr-F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提供电话、电报及传真等服务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fr-FR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69656" y="3335784"/>
            <a:ext cx="1940009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fr-F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向用户传送各种电视节目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078778" y="3312924"/>
            <a:ext cx="2465598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fr-FR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使用户能在计算机之间传送数据文件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894648" y="4137833"/>
            <a:ext cx="7355306" cy="685800"/>
            <a:chOff x="902743" y="5029092"/>
            <a:chExt cx="7009644" cy="809625"/>
          </a:xfrm>
        </p:grpSpPr>
        <p:sp>
          <p:nvSpPr>
            <p:cNvPr id="26" name="Rectangle 118"/>
            <p:cNvSpPr>
              <a:spLocks noChangeArrowheads="1"/>
            </p:cNvSpPr>
            <p:nvPr/>
          </p:nvSpPr>
          <p:spPr bwMode="auto">
            <a:xfrm>
              <a:off x="902743" y="5029092"/>
              <a:ext cx="7009644" cy="809625"/>
            </a:xfrm>
            <a:prstGeom prst="rect">
              <a:avLst/>
            </a:prstGeom>
            <a:solidFill>
              <a:srgbClr val="0098F6"/>
            </a:solidFill>
            <a:ln w="9525" algn="ctr">
              <a:noFill/>
              <a:miter lim="1000000"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宋体" pitchFamily="2" charset="-122"/>
                <a:ea typeface="+mn-ea"/>
              </a:endParaRPr>
            </a:p>
          </p:txBody>
        </p:sp>
        <p:sp>
          <p:nvSpPr>
            <p:cNvPr id="27" name="矩形 6"/>
            <p:cNvSpPr>
              <a:spLocks noChangeArrowheads="1"/>
            </p:cNvSpPr>
            <p:nvPr/>
          </p:nvSpPr>
          <p:spPr bwMode="auto">
            <a:xfrm>
              <a:off x="1832951" y="5230963"/>
              <a:ext cx="5064530" cy="436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发展最快的并起到核心作用的是</a:t>
              </a:r>
              <a:r>
                <a:rPr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计算机网络。</a:t>
              </a:r>
              <a:endPara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670150" y="13196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21" name="矩形 20"/>
          <p:cNvSpPr/>
          <p:nvPr/>
        </p:nvSpPr>
        <p:spPr>
          <a:xfrm>
            <a:off x="5908327" y="131961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75539" y="1727808"/>
            <a:ext cx="8129016" cy="404237"/>
            <a:chOff x="375539" y="1993583"/>
            <a:chExt cx="8129016" cy="404237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75539" y="1993583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065313" y="1997710"/>
              <a:ext cx="2749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大众熟悉的三大类网络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375920" y="648970"/>
            <a:ext cx="8129270" cy="46164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421255" y="706120"/>
            <a:ext cx="36969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世纪最重要的特征</a:t>
            </a:r>
          </a:p>
        </p:txBody>
      </p:sp>
      <p:sp>
        <p:nvSpPr>
          <p:cNvPr id="6" name="矩形 5"/>
          <p:cNvSpPr/>
          <p:nvPr/>
        </p:nvSpPr>
        <p:spPr>
          <a:xfrm>
            <a:off x="947819" y="1105029"/>
            <a:ext cx="2023890" cy="4502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ts val="2800"/>
              </a:lnSpc>
            </a:pPr>
            <a:r>
              <a:rPr lang="zh-CN" altLang="fr-F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数字化</a:t>
            </a:r>
          </a:p>
        </p:txBody>
      </p:sp>
      <p:sp>
        <p:nvSpPr>
          <p:cNvPr id="9" name="矩形 8"/>
          <p:cNvSpPr/>
          <p:nvPr/>
        </p:nvSpPr>
        <p:spPr>
          <a:xfrm>
            <a:off x="3582686" y="1105029"/>
            <a:ext cx="1940009" cy="4502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ts val="2800"/>
              </a:lnSpc>
            </a:pPr>
            <a:r>
              <a:rPr lang="zh-CN" altLang="fr-F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网络化</a:t>
            </a:r>
          </a:p>
        </p:txBody>
      </p:sp>
      <p:sp>
        <p:nvSpPr>
          <p:cNvPr id="10" name="矩形 9"/>
          <p:cNvSpPr/>
          <p:nvPr/>
        </p:nvSpPr>
        <p:spPr>
          <a:xfrm>
            <a:off x="6210223" y="1105029"/>
            <a:ext cx="2465598" cy="4502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ts val="2800"/>
              </a:lnSpc>
            </a:pPr>
            <a:r>
              <a:rPr lang="zh-CN" alt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信息化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81013" y="1478417"/>
            <a:ext cx="1915512" cy="369887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47613" y="1478417"/>
            <a:ext cx="533400" cy="36988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6" name="Group 13"/>
          <p:cNvGrpSpPr/>
          <p:nvPr/>
        </p:nvGrpSpPr>
        <p:grpSpPr bwMode="auto">
          <a:xfrm>
            <a:off x="1666609" y="1006931"/>
            <a:ext cx="2429157" cy="433780"/>
            <a:chOff x="1973" y="2532"/>
            <a:chExt cx="1652" cy="320"/>
          </a:xfrm>
        </p:grpSpPr>
        <p:sp>
          <p:nvSpPr>
            <p:cNvPr id="7" name="AutoShape 14"/>
            <p:cNvSpPr/>
            <p:nvPr/>
          </p:nvSpPr>
          <p:spPr bwMode="auto">
            <a:xfrm rot="5400000">
              <a:off x="2748" y="1975"/>
              <a:ext cx="102" cy="1652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2561" y="2532"/>
              <a:ext cx="48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97123" y="2121577"/>
            <a:ext cx="1915432" cy="369887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563723" y="2121577"/>
            <a:ext cx="533400" cy="369887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11" name="Group 16"/>
          <p:cNvGrpSpPr/>
          <p:nvPr/>
        </p:nvGrpSpPr>
        <p:grpSpPr bwMode="auto">
          <a:xfrm>
            <a:off x="3565193" y="1640571"/>
            <a:ext cx="2429157" cy="457201"/>
            <a:chOff x="1974" y="2532"/>
            <a:chExt cx="1652" cy="336"/>
          </a:xfrm>
        </p:grpSpPr>
        <p:sp>
          <p:nvSpPr>
            <p:cNvPr id="12" name="AutoShape 17"/>
            <p:cNvSpPr/>
            <p:nvPr/>
          </p:nvSpPr>
          <p:spPr bwMode="auto">
            <a:xfrm rot="5400000">
              <a:off x="2734" y="1977"/>
              <a:ext cx="131" cy="1652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549" y="2532"/>
              <a:ext cx="48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000583" y="2735394"/>
            <a:ext cx="1915512" cy="369888"/>
          </a:xfrm>
          <a:prstGeom prst="rect">
            <a:avLst/>
          </a:prstGeom>
          <a:solidFill>
            <a:srgbClr val="B1D8F9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460833" y="2733807"/>
            <a:ext cx="533400" cy="3714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16" name="Group 19"/>
          <p:cNvGrpSpPr/>
          <p:nvPr/>
        </p:nvGrpSpPr>
        <p:grpSpPr bwMode="auto">
          <a:xfrm>
            <a:off x="5460833" y="2265497"/>
            <a:ext cx="2455262" cy="437795"/>
            <a:chOff x="1973" y="2532"/>
            <a:chExt cx="1451" cy="327"/>
          </a:xfrm>
        </p:grpSpPr>
        <p:sp>
          <p:nvSpPr>
            <p:cNvPr id="17" name="AutoShape 20"/>
            <p:cNvSpPr/>
            <p:nvPr/>
          </p:nvSpPr>
          <p:spPr bwMode="auto">
            <a:xfrm rot="5400000">
              <a:off x="2644" y="2079"/>
              <a:ext cx="109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504" y="2532"/>
              <a:ext cx="483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 </a:t>
              </a: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095472" y="3904552"/>
            <a:ext cx="5907387" cy="830208"/>
            <a:chOff x="1757943" y="3576228"/>
            <a:chExt cx="5908307" cy="830260"/>
          </a:xfrm>
        </p:grpSpPr>
        <p:grpSp>
          <p:nvGrpSpPr>
            <p:cNvPr id="23" name="组合 8"/>
            <p:cNvGrpSpPr/>
            <p:nvPr/>
          </p:nvGrpSpPr>
          <p:grpSpPr bwMode="auto">
            <a:xfrm>
              <a:off x="1843809" y="3576228"/>
              <a:ext cx="5741101" cy="830260"/>
              <a:chOff x="1843809" y="3576228"/>
              <a:chExt cx="5741101" cy="830260"/>
            </a:xfrm>
          </p:grpSpPr>
          <p:cxnSp>
            <p:nvCxnSpPr>
              <p:cNvPr id="2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845529" y="3997434"/>
                <a:ext cx="0" cy="400111"/>
              </a:xfrm>
              <a:prstGeom prst="line">
                <a:avLst/>
              </a:prstGeom>
              <a:noFill/>
              <a:ln w="28575" algn="ctr">
                <a:solidFill>
                  <a:srgbClr val="00B05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11"/>
              <p:cNvCxnSpPr>
                <a:cxnSpLocks noChangeShapeType="1"/>
              </p:cNvCxnSpPr>
              <p:nvPr/>
            </p:nvCxnSpPr>
            <p:spPr bwMode="auto">
              <a:xfrm>
                <a:off x="7584910" y="3997437"/>
                <a:ext cx="0" cy="400111"/>
              </a:xfrm>
              <a:prstGeom prst="line">
                <a:avLst/>
              </a:prstGeom>
              <a:noFill/>
              <a:ln w="28575" algn="ctr">
                <a:solidFill>
                  <a:srgbClr val="00B05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7" name="Group 5"/>
              <p:cNvGrpSpPr/>
              <p:nvPr/>
            </p:nvGrpSpPr>
            <p:grpSpPr bwMode="auto">
              <a:xfrm>
                <a:off x="1843809" y="4068350"/>
                <a:ext cx="5740664" cy="338138"/>
                <a:chOff x="1247" y="2334"/>
                <a:chExt cx="3338" cy="213"/>
              </a:xfrm>
            </p:grpSpPr>
            <p:sp>
              <p:nvSpPr>
                <p:cNvPr id="33" name="Line 6"/>
                <p:cNvSpPr>
                  <a:spLocks noChangeShapeType="1"/>
                </p:cNvSpPr>
                <p:nvPr/>
              </p:nvSpPr>
              <p:spPr bwMode="auto">
                <a:xfrm>
                  <a:off x="1247" y="2428"/>
                  <a:ext cx="3338" cy="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74" y="2334"/>
                  <a:ext cx="346" cy="2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9pPr>
                </a:lstStyle>
                <a:p>
                  <a:r>
                    <a:rPr kumimoji="1" lang="zh-CN" altLang="en-US" sz="1600" b="1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报文</a:t>
                  </a:r>
                </a:p>
              </p:txBody>
            </p:sp>
          </p:grpSp>
          <p:grpSp>
            <p:nvGrpSpPr>
              <p:cNvPr id="28" name="Group 24"/>
              <p:cNvGrpSpPr/>
              <p:nvPr/>
            </p:nvGrpSpPr>
            <p:grpSpPr bwMode="auto">
              <a:xfrm>
                <a:off x="1843809" y="3576228"/>
                <a:ext cx="5740664" cy="431800"/>
                <a:chOff x="1247" y="2931"/>
                <a:chExt cx="3338" cy="272"/>
              </a:xfrm>
            </p:grpSpPr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8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2336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3425" y="2931"/>
                  <a:ext cx="108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zh-CN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247" y="2931"/>
                  <a:ext cx="3338" cy="272"/>
                </a:xfrm>
                <a:prstGeom prst="rect">
                  <a:avLst/>
                </a:prstGeom>
                <a:solidFill>
                  <a:srgbClr val="CDF3CD"/>
                </a:solidFill>
                <a:ln w="19050">
                  <a:solidFill>
                    <a:srgbClr val="00CC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1757943" y="3596866"/>
              <a:ext cx="5908307" cy="415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100" b="1" dirty="0">
                  <a:solidFill>
                    <a:srgbClr val="0000FF"/>
                  </a:solidFill>
                </a:rPr>
                <a:t>110100011010101011010101110001001101001011</a:t>
              </a:r>
            </a:p>
          </p:txBody>
        </p:sp>
      </p:grpSp>
      <p:sp>
        <p:nvSpPr>
          <p:cNvPr id="41" name="下箭头 40"/>
          <p:cNvSpPr/>
          <p:nvPr/>
        </p:nvSpPr>
        <p:spPr>
          <a:xfrm>
            <a:off x="4987699" y="3662950"/>
            <a:ext cx="220039" cy="203063"/>
          </a:xfrm>
          <a:prstGeom prst="downArrow">
            <a:avLst/>
          </a:prstGeom>
          <a:solidFill>
            <a:srgbClr val="CC66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56478" y="2070415"/>
            <a:ext cx="2076133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假定分组在传输过程中没有出现差错，在转发时也没有被丢弃。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接收端收到分组后</a:t>
            </a:r>
            <a:r>
              <a:rPr lang="zh-CN" altLang="en-US" dirty="0">
                <a:solidFill>
                  <a:srgbClr val="FFFF00"/>
                </a:solidFill>
              </a:rPr>
              <a:t>剥去</a:t>
            </a:r>
            <a:r>
              <a:rPr lang="zh-CN" altLang="en-US" dirty="0"/>
              <a:t>首部，</a:t>
            </a:r>
            <a:r>
              <a:rPr lang="zh-CN" altLang="en-US" dirty="0">
                <a:solidFill>
                  <a:srgbClr val="FFFF00"/>
                </a:solidFill>
              </a:rPr>
              <a:t>还原</a:t>
            </a:r>
            <a:r>
              <a:rPr lang="zh-CN" altLang="en-US" dirty="0"/>
              <a:t>成原来的报文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1.85185E-6 L 8.33333E-7 0.33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25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75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1.85185E-6 L 2.22222E-6 0.2138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5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2.59259E-6 L 2.5E-6 0.094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4" grpId="0" animBg="1"/>
      <p:bldP spid="15" grpId="0" animBg="1"/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3353"/>
            <a:ext cx="4410456" cy="3172691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zh-CN" altLang="en-US" dirty="0">
                <a:solidFill>
                  <a:srgbClr val="C00000"/>
                </a:solidFill>
              </a:rPr>
              <a:t>首部</a:t>
            </a:r>
            <a:r>
              <a:rPr lang="zh-CN" altLang="en-US" dirty="0"/>
              <a:t>中包含的目的地址、源地址等重要控制信息进行转发。</a:t>
            </a:r>
            <a:endParaRPr lang="en-US" altLang="zh-CN" dirty="0"/>
          </a:p>
          <a:p>
            <a:r>
              <a:rPr lang="zh-CN" altLang="en-US" dirty="0"/>
              <a:t>每一个分组在互联网中</a:t>
            </a:r>
            <a:r>
              <a:rPr lang="zh-CN" altLang="en-US" dirty="0">
                <a:solidFill>
                  <a:srgbClr val="C00000"/>
                </a:solidFill>
              </a:rPr>
              <a:t>独立选择</a:t>
            </a:r>
            <a:r>
              <a:rPr lang="zh-CN" altLang="en-US" dirty="0"/>
              <a:t>传输路径。</a:t>
            </a:r>
            <a:endParaRPr lang="en-US" altLang="zh-CN" dirty="0"/>
          </a:p>
          <a:p>
            <a:r>
              <a:rPr lang="zh-CN" altLang="en-US" dirty="0"/>
              <a:t>位于网络核心部分的</a:t>
            </a:r>
            <a:r>
              <a:rPr lang="zh-CN" altLang="en-US" dirty="0">
                <a:solidFill>
                  <a:srgbClr val="C00000"/>
                </a:solidFill>
              </a:rPr>
              <a:t>路由器负责转发分组，</a:t>
            </a:r>
            <a:r>
              <a:rPr lang="zh-CN" altLang="en-US" dirty="0"/>
              <a:t>即进行分组交换。</a:t>
            </a:r>
            <a:endParaRPr lang="en-US" altLang="zh-CN" dirty="0"/>
          </a:p>
          <a:p>
            <a:r>
              <a:rPr lang="zh-CN" altLang="en-US" dirty="0"/>
              <a:t>路由器要创建和动态维护</a:t>
            </a:r>
            <a:r>
              <a:rPr lang="zh-CN" altLang="en-US" dirty="0">
                <a:solidFill>
                  <a:srgbClr val="C00000"/>
                </a:solidFill>
              </a:rPr>
              <a:t>转发表。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分组在互联网中的转发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286100" y="1171805"/>
            <a:ext cx="2682240" cy="3126677"/>
            <a:chOff x="5286100" y="1171805"/>
            <a:chExt cx="2682240" cy="3126677"/>
          </a:xfrm>
        </p:grpSpPr>
        <p:sp>
          <p:nvSpPr>
            <p:cNvPr id="5" name="圆角矩形 4"/>
            <p:cNvSpPr/>
            <p:nvPr/>
          </p:nvSpPr>
          <p:spPr>
            <a:xfrm>
              <a:off x="5286100" y="1171805"/>
              <a:ext cx="2682240" cy="383177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暂存收到的分组。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286100" y="1822612"/>
              <a:ext cx="2682240" cy="383177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检查分组首部。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86100" y="2488504"/>
              <a:ext cx="2682240" cy="383177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查找转发表。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286100" y="3154397"/>
              <a:ext cx="2682240" cy="664814"/>
            </a:xfrm>
            <a:prstGeom prst="roundRect">
              <a:avLst/>
            </a:prstGeom>
            <a:solidFill>
              <a:srgbClr val="66CCFF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6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按照首部中的目的地址，找到合适的接口转发出去。</a:t>
              </a:r>
            </a:p>
          </p:txBody>
        </p:sp>
        <p:cxnSp>
          <p:nvCxnSpPr>
            <p:cNvPr id="10" name="直接箭头连接符 9"/>
            <p:cNvCxnSpPr>
              <a:stCxn id="5" idx="2"/>
              <a:endCxn id="6" idx="0"/>
            </p:cNvCxnSpPr>
            <p:nvPr/>
          </p:nvCxnSpPr>
          <p:spPr>
            <a:xfrm>
              <a:off x="6627220" y="1554982"/>
              <a:ext cx="0" cy="267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2"/>
              <a:endCxn id="7" idx="0"/>
            </p:cNvCxnSpPr>
            <p:nvPr/>
          </p:nvCxnSpPr>
          <p:spPr>
            <a:xfrm>
              <a:off x="6627220" y="2205789"/>
              <a:ext cx="0" cy="282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2"/>
              <a:endCxn id="8" idx="0"/>
            </p:cNvCxnSpPr>
            <p:nvPr/>
          </p:nvCxnSpPr>
          <p:spPr>
            <a:xfrm>
              <a:off x="6627220" y="2871681"/>
              <a:ext cx="0" cy="282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5603590" y="3959928"/>
              <a:ext cx="22365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路由器处理分组的过程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5072" y="675914"/>
            <a:ext cx="8133857" cy="355688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758" name="矩形 3"/>
          <p:cNvSpPr>
            <a:spLocks noChangeArrowheads="1"/>
          </p:cNvSpPr>
          <p:nvPr/>
        </p:nvSpPr>
        <p:spPr bwMode="auto">
          <a:xfrm>
            <a:off x="2773349" y="4276262"/>
            <a:ext cx="40632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kumimoji="1"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核心部分的路由器把网络互连起来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6055" y="838602"/>
            <a:ext cx="5713413" cy="3270250"/>
            <a:chOff x="1836055" y="838602"/>
            <a:chExt cx="5713413" cy="3270250"/>
          </a:xfrm>
        </p:grpSpPr>
        <p:sp>
          <p:nvSpPr>
            <p:cNvPr id="74766" name="Text Box 204"/>
            <p:cNvSpPr txBox="1">
              <a:spLocks noChangeArrowheads="1"/>
            </p:cNvSpPr>
            <p:nvPr/>
          </p:nvSpPr>
          <p:spPr bwMode="auto">
            <a:xfrm>
              <a:off x="4010293" y="838602"/>
              <a:ext cx="1415466" cy="338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网络核心部分</a:t>
              </a:r>
            </a:p>
          </p:txBody>
        </p:sp>
        <p:sp>
          <p:nvSpPr>
            <p:cNvPr id="74768" name="Oval 4"/>
            <p:cNvSpPr>
              <a:spLocks noChangeArrowheads="1"/>
            </p:cNvSpPr>
            <p:nvPr/>
          </p:nvSpPr>
          <p:spPr bwMode="auto">
            <a:xfrm rot="19925028">
              <a:off x="3261024" y="1483825"/>
              <a:ext cx="1436906" cy="8305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69" name="Oval 5"/>
            <p:cNvSpPr>
              <a:spLocks noChangeArrowheads="1"/>
            </p:cNvSpPr>
            <p:nvPr/>
          </p:nvSpPr>
          <p:spPr bwMode="auto">
            <a:xfrm rot="20825028">
              <a:off x="4223452" y="1315710"/>
              <a:ext cx="1255006" cy="7714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0" name="Oval 6"/>
            <p:cNvSpPr>
              <a:spLocks noChangeArrowheads="1"/>
            </p:cNvSpPr>
            <p:nvPr/>
          </p:nvSpPr>
          <p:spPr bwMode="auto">
            <a:xfrm rot="21425028">
              <a:off x="5140647" y="1597012"/>
              <a:ext cx="926818" cy="9978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1" name="Oval 7"/>
            <p:cNvSpPr>
              <a:spLocks noChangeArrowheads="1"/>
            </p:cNvSpPr>
            <p:nvPr/>
          </p:nvSpPr>
          <p:spPr bwMode="auto">
            <a:xfrm rot="18365028">
              <a:off x="5329718" y="2115794"/>
              <a:ext cx="823930" cy="863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2" name="Oval 8"/>
            <p:cNvSpPr>
              <a:spLocks noChangeArrowheads="1"/>
            </p:cNvSpPr>
            <p:nvPr/>
          </p:nvSpPr>
          <p:spPr bwMode="auto">
            <a:xfrm rot="19925028">
              <a:off x="4260987" y="2586559"/>
              <a:ext cx="1571645" cy="9262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3" name="Oval 9"/>
            <p:cNvSpPr>
              <a:spLocks noChangeArrowheads="1"/>
            </p:cNvSpPr>
            <p:nvPr/>
          </p:nvSpPr>
          <p:spPr bwMode="auto">
            <a:xfrm rot="21005028">
              <a:off x="3644070" y="2977718"/>
              <a:ext cx="1123153" cy="6408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4" name="Oval 10"/>
            <p:cNvSpPr>
              <a:spLocks noChangeArrowheads="1"/>
            </p:cNvSpPr>
            <p:nvPr/>
          </p:nvSpPr>
          <p:spPr bwMode="auto">
            <a:xfrm rot="19925028">
              <a:off x="3212903" y="2698914"/>
              <a:ext cx="711235" cy="757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5" name="Oval 11"/>
            <p:cNvSpPr>
              <a:spLocks noChangeArrowheads="1"/>
            </p:cNvSpPr>
            <p:nvPr/>
          </p:nvSpPr>
          <p:spPr bwMode="auto">
            <a:xfrm rot="18065028">
              <a:off x="2929036" y="2082904"/>
              <a:ext cx="950437" cy="84672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 b="1">
                <a:solidFill>
                  <a:srgbClr val="000099"/>
                </a:solidFill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74776" name="Freeform 12"/>
            <p:cNvSpPr/>
            <p:nvPr/>
          </p:nvSpPr>
          <p:spPr bwMode="auto">
            <a:xfrm>
              <a:off x="3279311" y="1460523"/>
              <a:ext cx="2733295" cy="2019876"/>
            </a:xfrm>
            <a:custGeom>
              <a:avLst/>
              <a:gdLst>
                <a:gd name="T0" fmla="*/ 1464503 w 1931"/>
                <a:gd name="T1" fmla="*/ 601724 h 1684"/>
                <a:gd name="T2" fmla="*/ 1598559 w 1931"/>
                <a:gd name="T3" fmla="*/ 384371 h 1684"/>
                <a:gd name="T4" fmla="*/ 1757909 w 1931"/>
                <a:gd name="T5" fmla="*/ 288278 h 1684"/>
                <a:gd name="T6" fmla="*/ 2316899 w 1931"/>
                <a:gd name="T7" fmla="*/ 263111 h 1684"/>
                <a:gd name="T8" fmla="*/ 2769655 w 1931"/>
                <a:gd name="T9" fmla="*/ 118972 h 1684"/>
                <a:gd name="T10" fmla="*/ 2929005 w 1931"/>
                <a:gd name="T11" fmla="*/ 48046 h 1684"/>
                <a:gd name="T12" fmla="*/ 3088355 w 1931"/>
                <a:gd name="T13" fmla="*/ 0 h 1684"/>
                <a:gd name="T14" fmla="*/ 3381762 w 1931"/>
                <a:gd name="T15" fmla="*/ 96093 h 1684"/>
                <a:gd name="T16" fmla="*/ 3541112 w 1931"/>
                <a:gd name="T17" fmla="*/ 192186 h 1684"/>
                <a:gd name="T18" fmla="*/ 3622052 w 1931"/>
                <a:gd name="T19" fmla="*/ 240232 h 1684"/>
                <a:gd name="T20" fmla="*/ 3806695 w 1931"/>
                <a:gd name="T21" fmla="*/ 361492 h 1684"/>
                <a:gd name="T22" fmla="*/ 3859812 w 1931"/>
                <a:gd name="T23" fmla="*/ 432418 h 1684"/>
                <a:gd name="T24" fmla="*/ 3940752 w 1931"/>
                <a:gd name="T25" fmla="*/ 480464 h 1684"/>
                <a:gd name="T26" fmla="*/ 4181041 w 1931"/>
                <a:gd name="T27" fmla="*/ 672650 h 1684"/>
                <a:gd name="T28" fmla="*/ 4393508 w 1931"/>
                <a:gd name="T29" fmla="*/ 841956 h 1684"/>
                <a:gd name="T30" fmla="*/ 4552858 w 1931"/>
                <a:gd name="T31" fmla="*/ 890003 h 1684"/>
                <a:gd name="T32" fmla="*/ 4633798 w 1931"/>
                <a:gd name="T33" fmla="*/ 938049 h 1684"/>
                <a:gd name="T34" fmla="*/ 4846265 w 1931"/>
                <a:gd name="T35" fmla="*/ 1347588 h 1684"/>
                <a:gd name="T36" fmla="*/ 4659091 w 1931"/>
                <a:gd name="T37" fmla="*/ 2480110 h 1684"/>
                <a:gd name="T38" fmla="*/ 4474448 w 1931"/>
                <a:gd name="T39" fmla="*/ 2672296 h 1684"/>
                <a:gd name="T40" fmla="*/ 4181041 w 1931"/>
                <a:gd name="T41" fmla="*/ 2937695 h 1684"/>
                <a:gd name="T42" fmla="*/ 4021691 w 1931"/>
                <a:gd name="T43" fmla="*/ 3081834 h 1684"/>
                <a:gd name="T44" fmla="*/ 3940752 w 1931"/>
                <a:gd name="T45" fmla="*/ 3129881 h 1684"/>
                <a:gd name="T46" fmla="*/ 3728285 w 1931"/>
                <a:gd name="T47" fmla="*/ 3274020 h 1684"/>
                <a:gd name="T48" fmla="*/ 3568935 w 1931"/>
                <a:gd name="T49" fmla="*/ 3324354 h 1684"/>
                <a:gd name="T50" fmla="*/ 3169295 w 1931"/>
                <a:gd name="T51" fmla="*/ 3612633 h 1684"/>
                <a:gd name="T52" fmla="*/ 3009945 w 1931"/>
                <a:gd name="T53" fmla="*/ 3708726 h 1684"/>
                <a:gd name="T54" fmla="*/ 2529366 w 1931"/>
                <a:gd name="T55" fmla="*/ 3852865 h 1684"/>
                <a:gd name="T56" fmla="*/ 1092686 w 1931"/>
                <a:gd name="T57" fmla="*/ 3781939 h 1684"/>
                <a:gd name="T58" fmla="*/ 852396 w 1931"/>
                <a:gd name="T59" fmla="*/ 3708726 h 1684"/>
                <a:gd name="T60" fmla="*/ 612106 w 1931"/>
                <a:gd name="T61" fmla="*/ 3564587 h 1684"/>
                <a:gd name="T62" fmla="*/ 424933 w 1931"/>
                <a:gd name="T63" fmla="*/ 3347234 h 1684"/>
                <a:gd name="T64" fmla="*/ 318700 w 1931"/>
                <a:gd name="T65" fmla="*/ 3203094 h 1684"/>
                <a:gd name="T66" fmla="*/ 265583 w 1931"/>
                <a:gd name="T67" fmla="*/ 3129881 h 1684"/>
                <a:gd name="T68" fmla="*/ 53117 w 1931"/>
                <a:gd name="T69" fmla="*/ 2841602 h 1684"/>
                <a:gd name="T70" fmla="*/ 80940 w 1931"/>
                <a:gd name="T71" fmla="*/ 2358850 h 1684"/>
                <a:gd name="T72" fmla="*/ 106233 w 1931"/>
                <a:gd name="T73" fmla="*/ 1878386 h 1684"/>
                <a:gd name="T74" fmla="*/ 212467 w 1931"/>
                <a:gd name="T75" fmla="*/ 1443680 h 1684"/>
                <a:gd name="T76" fmla="*/ 505873 w 1931"/>
                <a:gd name="T77" fmla="*/ 771031 h 1684"/>
                <a:gd name="T78" fmla="*/ 612106 w 1931"/>
                <a:gd name="T79" fmla="*/ 601724 h 1684"/>
                <a:gd name="T80" fmla="*/ 771457 w 1931"/>
                <a:gd name="T81" fmla="*/ 576557 h 1684"/>
                <a:gd name="T82" fmla="*/ 824573 w 1931"/>
                <a:gd name="T83" fmla="*/ 432418 h 1684"/>
                <a:gd name="T84" fmla="*/ 1011746 w 1931"/>
                <a:gd name="T85" fmla="*/ 336325 h 1684"/>
                <a:gd name="T86" fmla="*/ 1092686 w 1931"/>
                <a:gd name="T87" fmla="*/ 384371 h 1684"/>
                <a:gd name="T88" fmla="*/ 1145803 w 1931"/>
                <a:gd name="T89" fmla="*/ 457585 h 1684"/>
                <a:gd name="T90" fmla="*/ 1358269 w 1931"/>
                <a:gd name="T91" fmla="*/ 480464 h 1684"/>
                <a:gd name="T92" fmla="*/ 1411386 w 1931"/>
                <a:gd name="T93" fmla="*/ 553678 h 1684"/>
                <a:gd name="T94" fmla="*/ 1464503 w 1931"/>
                <a:gd name="T95" fmla="*/ 601724 h 16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77" name="Line 13"/>
            <p:cNvSpPr>
              <a:spLocks noChangeShapeType="1"/>
            </p:cNvSpPr>
            <p:nvPr/>
          </p:nvSpPr>
          <p:spPr bwMode="auto">
            <a:xfrm flipV="1">
              <a:off x="3975146" y="1450283"/>
              <a:ext cx="950879" cy="34871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78" name="Line 14"/>
            <p:cNvSpPr>
              <a:spLocks noChangeShapeType="1"/>
            </p:cNvSpPr>
            <p:nvPr/>
          </p:nvSpPr>
          <p:spPr bwMode="auto">
            <a:xfrm>
              <a:off x="5043441" y="1496889"/>
              <a:ext cx="562057" cy="87636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79" name="Line 15"/>
            <p:cNvSpPr>
              <a:spLocks noChangeShapeType="1"/>
            </p:cNvSpPr>
            <p:nvPr/>
          </p:nvSpPr>
          <p:spPr bwMode="auto">
            <a:xfrm flipH="1">
              <a:off x="3415013" y="1855590"/>
              <a:ext cx="493726" cy="789808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0" name="Line 16"/>
            <p:cNvSpPr>
              <a:spLocks noChangeShapeType="1"/>
            </p:cNvSpPr>
            <p:nvPr/>
          </p:nvSpPr>
          <p:spPr bwMode="auto">
            <a:xfrm>
              <a:off x="3444848" y="2755255"/>
              <a:ext cx="1158164" cy="528772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1" name="Line 17"/>
            <p:cNvSpPr>
              <a:spLocks noChangeShapeType="1"/>
            </p:cNvSpPr>
            <p:nvPr/>
          </p:nvSpPr>
          <p:spPr bwMode="auto">
            <a:xfrm flipV="1">
              <a:off x="4619973" y="2547192"/>
              <a:ext cx="985526" cy="819768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2" name="Line 18"/>
            <p:cNvSpPr>
              <a:spLocks noChangeShapeType="1"/>
            </p:cNvSpPr>
            <p:nvPr/>
          </p:nvSpPr>
          <p:spPr bwMode="auto">
            <a:xfrm>
              <a:off x="4013643" y="1859751"/>
              <a:ext cx="1580306" cy="59506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3" name="Line 19"/>
            <p:cNvSpPr>
              <a:spLocks noChangeShapeType="1"/>
            </p:cNvSpPr>
            <p:nvPr/>
          </p:nvSpPr>
          <p:spPr bwMode="auto">
            <a:xfrm>
              <a:off x="3938573" y="1759049"/>
              <a:ext cx="742995" cy="1551318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4" name="Line 20"/>
            <p:cNvSpPr>
              <a:spLocks noChangeShapeType="1"/>
            </p:cNvSpPr>
            <p:nvPr/>
          </p:nvSpPr>
          <p:spPr bwMode="auto">
            <a:xfrm flipV="1">
              <a:off x="3943560" y="3368046"/>
              <a:ext cx="710097" cy="4808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5" name="Line 21"/>
            <p:cNvSpPr>
              <a:spLocks noChangeShapeType="1"/>
            </p:cNvSpPr>
            <p:nvPr/>
          </p:nvSpPr>
          <p:spPr bwMode="auto">
            <a:xfrm rot="16200000">
              <a:off x="5274732" y="791473"/>
              <a:ext cx="441496" cy="9964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6" name="Line 22"/>
            <p:cNvSpPr>
              <a:spLocks noChangeShapeType="1"/>
            </p:cNvSpPr>
            <p:nvPr/>
          </p:nvSpPr>
          <p:spPr bwMode="auto">
            <a:xfrm>
              <a:off x="5674794" y="2560760"/>
              <a:ext cx="475439" cy="633344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7" name="Line 23"/>
            <p:cNvSpPr>
              <a:spLocks noChangeShapeType="1"/>
            </p:cNvSpPr>
            <p:nvPr/>
          </p:nvSpPr>
          <p:spPr bwMode="auto">
            <a:xfrm>
              <a:off x="2409672" y="2737197"/>
              <a:ext cx="1011115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8" name="Line 24"/>
            <p:cNvSpPr>
              <a:spLocks noChangeShapeType="1"/>
            </p:cNvSpPr>
            <p:nvPr/>
          </p:nvSpPr>
          <p:spPr bwMode="auto">
            <a:xfrm rot="5400000" flipH="1">
              <a:off x="3538107" y="1405885"/>
              <a:ext cx="512122" cy="23299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89" name="Text Box 25"/>
            <p:cNvSpPr txBox="1">
              <a:spLocks noChangeArrowheads="1"/>
            </p:cNvSpPr>
            <p:nvPr/>
          </p:nvSpPr>
          <p:spPr bwMode="auto">
            <a:xfrm>
              <a:off x="1836055" y="2557062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4790" name="Text Box 26"/>
            <p:cNvSpPr txBox="1">
              <a:spLocks noChangeArrowheads="1"/>
            </p:cNvSpPr>
            <p:nvPr/>
          </p:nvSpPr>
          <p:spPr bwMode="auto">
            <a:xfrm>
              <a:off x="6453740" y="3093303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74791" name="Text Box 27"/>
            <p:cNvSpPr txBox="1">
              <a:spLocks noChangeArrowheads="1"/>
            </p:cNvSpPr>
            <p:nvPr/>
          </p:nvSpPr>
          <p:spPr bwMode="auto">
            <a:xfrm>
              <a:off x="3096610" y="877814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4792" name="Text Box 28"/>
            <p:cNvSpPr txBox="1">
              <a:spLocks noChangeArrowheads="1"/>
            </p:cNvSpPr>
            <p:nvPr/>
          </p:nvSpPr>
          <p:spPr bwMode="auto">
            <a:xfrm>
              <a:off x="6177056" y="915018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4793" name="Text Box 29"/>
            <p:cNvSpPr txBox="1">
              <a:spLocks noChangeArrowheads="1"/>
            </p:cNvSpPr>
            <p:nvPr/>
          </p:nvSpPr>
          <p:spPr bwMode="auto">
            <a:xfrm>
              <a:off x="3282259" y="3691429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4794" name="Line 30"/>
            <p:cNvSpPr>
              <a:spLocks noChangeShapeType="1"/>
            </p:cNvSpPr>
            <p:nvPr/>
          </p:nvSpPr>
          <p:spPr bwMode="auto">
            <a:xfrm flipV="1">
              <a:off x="5674794" y="1834875"/>
              <a:ext cx="1132565" cy="61020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795" name="Text Box 31"/>
            <p:cNvSpPr txBox="1">
              <a:spLocks noChangeArrowheads="1"/>
            </p:cNvSpPr>
            <p:nvPr/>
          </p:nvSpPr>
          <p:spPr bwMode="auto">
            <a:xfrm>
              <a:off x="7143676" y="1684096"/>
              <a:ext cx="405792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kumimoji="1" lang="en-US" altLang="zh-CN" sz="1400" b="1" baseline="-250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grpSp>
          <p:nvGrpSpPr>
            <p:cNvPr id="74801" name="Group 43"/>
            <p:cNvGrpSpPr/>
            <p:nvPr/>
          </p:nvGrpSpPr>
          <p:grpSpPr bwMode="auto">
            <a:xfrm>
              <a:off x="4246550" y="1444709"/>
              <a:ext cx="449454" cy="323747"/>
              <a:chOff x="2949" y="196"/>
              <a:chExt cx="941" cy="598"/>
            </a:xfrm>
          </p:grpSpPr>
          <p:sp>
            <p:nvSpPr>
              <p:cNvPr id="74951" name="Oval 4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2" name="Oval 4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3" name="Oval 4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4" name="Oval 4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5" name="Oval 4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6" name="Oval 4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7" name="Oval 5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8" name="Oval 5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59" name="Freeform 52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60" name="Freeform 53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61" name="Freeform 54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2" name="Group 55"/>
            <p:cNvGrpSpPr/>
            <p:nvPr/>
          </p:nvGrpSpPr>
          <p:grpSpPr bwMode="auto">
            <a:xfrm rot="867730">
              <a:off x="4396690" y="1961537"/>
              <a:ext cx="674663" cy="388661"/>
              <a:chOff x="2949" y="196"/>
              <a:chExt cx="941" cy="598"/>
            </a:xfrm>
          </p:grpSpPr>
          <p:sp>
            <p:nvSpPr>
              <p:cNvPr id="74940" name="Oval 5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1" name="Oval 5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2" name="Oval 5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3" name="Oval 5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4" name="Oval 6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5" name="Oval 6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6" name="Oval 6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7" name="Oval 6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48" name="Freeform 64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49" name="Freeform 65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50" name="Freeform 66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3" name="Group 67"/>
            <p:cNvGrpSpPr/>
            <p:nvPr/>
          </p:nvGrpSpPr>
          <p:grpSpPr bwMode="auto">
            <a:xfrm>
              <a:off x="5746012" y="2091370"/>
              <a:ext cx="450416" cy="322913"/>
              <a:chOff x="2949" y="196"/>
              <a:chExt cx="941" cy="598"/>
            </a:xfrm>
          </p:grpSpPr>
          <p:sp>
            <p:nvSpPr>
              <p:cNvPr id="74929" name="Oval 6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0" name="Oval 6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1" name="Oval 7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2" name="Oval 7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3" name="Oval 7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4" name="Oval 7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5" name="Oval 7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6" name="Oval 7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37" name="Freeform 76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38" name="Freeform 77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39" name="Freeform 78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4" name="Group 79"/>
            <p:cNvGrpSpPr/>
            <p:nvPr/>
          </p:nvGrpSpPr>
          <p:grpSpPr bwMode="auto">
            <a:xfrm rot="21151335">
              <a:off x="5071352" y="1768455"/>
              <a:ext cx="674662" cy="387829"/>
              <a:chOff x="2949" y="196"/>
              <a:chExt cx="941" cy="598"/>
            </a:xfrm>
          </p:grpSpPr>
          <p:sp>
            <p:nvSpPr>
              <p:cNvPr id="74918" name="Oval 8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9" name="Oval 8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0" name="Oval 8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1" name="Oval 8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2" name="Oval 8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3" name="Oval 8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4" name="Oval 8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5" name="Oval 8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26" name="Freeform 88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27" name="Freeform 89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28" name="Freeform 90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5" name="Group 91"/>
            <p:cNvGrpSpPr/>
            <p:nvPr/>
          </p:nvGrpSpPr>
          <p:grpSpPr bwMode="auto">
            <a:xfrm>
              <a:off x="3947237" y="2348536"/>
              <a:ext cx="748770" cy="452746"/>
              <a:chOff x="2949" y="196"/>
              <a:chExt cx="941" cy="598"/>
            </a:xfrm>
          </p:grpSpPr>
          <p:sp>
            <p:nvSpPr>
              <p:cNvPr id="74907" name="Oval 9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8" name="Oval 9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9" name="Oval 9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0" name="Oval 9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1" name="Oval 9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2" name="Oval 9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3" name="Oval 9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4" name="Oval 9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15" name="Freeform 100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16" name="Freeform 101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17" name="Freeform 102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6" name="Group 103"/>
            <p:cNvGrpSpPr/>
            <p:nvPr/>
          </p:nvGrpSpPr>
          <p:grpSpPr bwMode="auto">
            <a:xfrm rot="21114427">
              <a:off x="4847107" y="2671449"/>
              <a:ext cx="674663" cy="388661"/>
              <a:chOff x="2949" y="196"/>
              <a:chExt cx="941" cy="598"/>
            </a:xfrm>
          </p:grpSpPr>
          <p:sp>
            <p:nvSpPr>
              <p:cNvPr id="74896" name="Oval 10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7" name="Oval 10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8" name="Oval 10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9" name="Oval 10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0" name="Oval 10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4901" name="Oval 10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2" name="Oval 11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3" name="Oval 11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904" name="Freeform 112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05" name="Freeform 113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906" name="Freeform 114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7" name="Group 115"/>
            <p:cNvGrpSpPr/>
            <p:nvPr/>
          </p:nvGrpSpPr>
          <p:grpSpPr bwMode="auto">
            <a:xfrm rot="19200976">
              <a:off x="5671908" y="2737198"/>
              <a:ext cx="449454" cy="322913"/>
              <a:chOff x="2949" y="196"/>
              <a:chExt cx="941" cy="598"/>
            </a:xfrm>
          </p:grpSpPr>
          <p:sp>
            <p:nvSpPr>
              <p:cNvPr id="74885" name="Oval 116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6" name="Oval 117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7" name="Oval 118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8" name="Oval 119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9" name="Oval 120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0" name="Oval 121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1" name="Oval 122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2" name="Oval 123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93" name="Freeform 124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94" name="Freeform 125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95" name="Freeform 126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8" name="Group 127"/>
            <p:cNvGrpSpPr/>
            <p:nvPr/>
          </p:nvGrpSpPr>
          <p:grpSpPr bwMode="auto">
            <a:xfrm rot="651098">
              <a:off x="4169346" y="3426342"/>
              <a:ext cx="449454" cy="259662"/>
              <a:chOff x="2949" y="196"/>
              <a:chExt cx="941" cy="598"/>
            </a:xfrm>
          </p:grpSpPr>
          <p:sp>
            <p:nvSpPr>
              <p:cNvPr id="74874" name="Oval 12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5" name="Oval 12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6" name="Oval 13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7" name="Oval 13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8" name="Oval 13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9" name="Oval 13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0" name="Oval 13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1" name="Oval 13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82" name="Freeform 136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83" name="Freeform 137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84" name="Freeform 138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09" name="Group 139"/>
            <p:cNvGrpSpPr/>
            <p:nvPr/>
          </p:nvGrpSpPr>
          <p:grpSpPr bwMode="auto">
            <a:xfrm rot="21035385">
              <a:off x="3731176" y="2848695"/>
              <a:ext cx="450416" cy="322913"/>
              <a:chOff x="2949" y="196"/>
              <a:chExt cx="941" cy="598"/>
            </a:xfrm>
          </p:grpSpPr>
          <p:sp>
            <p:nvSpPr>
              <p:cNvPr id="74863" name="Oval 140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4" name="Oval 141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5" name="Oval 142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6" name="Oval 143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7" name="Oval 144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8" name="Oval 145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9" name="Oval 146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0" name="Oval 147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71" name="Freeform 148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72" name="Freeform 149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73" name="Freeform 150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10" name="Group 151"/>
            <p:cNvGrpSpPr/>
            <p:nvPr/>
          </p:nvGrpSpPr>
          <p:grpSpPr bwMode="auto">
            <a:xfrm rot="1237793">
              <a:off x="5195508" y="1272435"/>
              <a:ext cx="332038" cy="203901"/>
              <a:chOff x="2949" y="196"/>
              <a:chExt cx="941" cy="598"/>
            </a:xfrm>
          </p:grpSpPr>
          <p:sp>
            <p:nvSpPr>
              <p:cNvPr id="74852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3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4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5" name="Oval 15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6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7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8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59" name="Oval 15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60" name="Freeform 160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61" name="Freeform 161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62" name="Freeform 162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11" name="Group 163"/>
            <p:cNvGrpSpPr/>
            <p:nvPr/>
          </p:nvGrpSpPr>
          <p:grpSpPr bwMode="auto">
            <a:xfrm rot="1582351">
              <a:off x="3420786" y="2091369"/>
              <a:ext cx="450416" cy="322913"/>
              <a:chOff x="2949" y="196"/>
              <a:chExt cx="941" cy="598"/>
            </a:xfrm>
          </p:grpSpPr>
          <p:sp>
            <p:nvSpPr>
              <p:cNvPr id="74841" name="Oval 164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2" name="Oval 165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3" name="Oval 166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4" name="Oval 167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5" name="Oval 168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6" name="Oval 169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7" name="Oval 170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8" name="Oval 171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49" name="Freeform 172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50" name="Freeform 173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51" name="Freeform 174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grpSp>
          <p:nvGrpSpPr>
            <p:cNvPr id="74813" name="Group 187"/>
            <p:cNvGrpSpPr/>
            <p:nvPr/>
          </p:nvGrpSpPr>
          <p:grpSpPr bwMode="auto">
            <a:xfrm rot="5241567">
              <a:off x="2853540" y="2586969"/>
              <a:ext cx="382837" cy="295468"/>
              <a:chOff x="2949" y="196"/>
              <a:chExt cx="941" cy="598"/>
            </a:xfrm>
          </p:grpSpPr>
          <p:sp>
            <p:nvSpPr>
              <p:cNvPr id="74819" name="Oval 188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0" name="Oval 189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1" name="Oval 190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2" name="Oval 191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3" name="Oval 192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4" name="Oval 193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5" name="Oval 194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6" name="Oval 195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74827" name="Freeform 196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28" name="Freeform 197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4829" name="Freeform 198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74814" name="Text Box 200"/>
            <p:cNvSpPr txBox="1">
              <a:spLocks noChangeArrowheads="1"/>
            </p:cNvSpPr>
            <p:nvPr/>
          </p:nvSpPr>
          <p:spPr bwMode="auto">
            <a:xfrm>
              <a:off x="2504755" y="1419476"/>
              <a:ext cx="800046" cy="338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路由器</a:t>
              </a:r>
            </a:p>
          </p:txBody>
        </p:sp>
        <p:sp>
          <p:nvSpPr>
            <p:cNvPr id="61" name="Line 201"/>
            <p:cNvSpPr>
              <a:spLocks noChangeShapeType="1"/>
            </p:cNvSpPr>
            <p:nvPr/>
          </p:nvSpPr>
          <p:spPr bwMode="auto">
            <a:xfrm>
              <a:off x="3246265" y="1617924"/>
              <a:ext cx="502727" cy="214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ln w="12700">
                  <a:solidFill>
                    <a:prstClr val="black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74816" name="Text Box 202"/>
            <p:cNvSpPr txBox="1">
              <a:spLocks noChangeArrowheads="1"/>
            </p:cNvSpPr>
            <p:nvPr/>
          </p:nvSpPr>
          <p:spPr bwMode="auto">
            <a:xfrm>
              <a:off x="4059391" y="2410411"/>
              <a:ext cx="543621" cy="3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4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74817" name="Line 205"/>
            <p:cNvSpPr>
              <a:spLocks noChangeShapeType="1"/>
            </p:cNvSpPr>
            <p:nvPr/>
          </p:nvSpPr>
          <p:spPr bwMode="auto">
            <a:xfrm>
              <a:off x="4569249" y="1131688"/>
              <a:ext cx="84494" cy="2365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ea typeface="宋体" pitchFamily="2" charset="-122"/>
              </a:endParaRPr>
            </a:p>
          </p:txBody>
        </p:sp>
        <p:sp>
          <p:nvSpPr>
            <p:cNvPr id="74818" name="Text Box 206"/>
            <p:cNvSpPr txBox="1">
              <a:spLocks noChangeArrowheads="1"/>
            </p:cNvSpPr>
            <p:nvPr/>
          </p:nvSpPr>
          <p:spPr bwMode="auto">
            <a:xfrm>
              <a:off x="2098038" y="3005368"/>
              <a:ext cx="594907" cy="338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</a:t>
              </a:r>
            </a:p>
          </p:txBody>
        </p:sp>
        <p:pic>
          <p:nvPicPr>
            <p:cNvPr id="74760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530" y="1675214"/>
              <a:ext cx="401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1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255" y="914802"/>
              <a:ext cx="4016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2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368" y="868764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3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118" y="2580089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4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8505" y="3708802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5" name="Picture 246" descr="jisuanj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368" y="3100789"/>
              <a:ext cx="401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" name="Picture 3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1372" y="2526325"/>
              <a:ext cx="442912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09" name="Picture 3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042" y="1707760"/>
              <a:ext cx="442912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10" name="Picture 3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741" y="2351520"/>
              <a:ext cx="442912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11" name="Picture 3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3268" y="1385653"/>
              <a:ext cx="442912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07" name="Group 151"/>
            <p:cNvGrpSpPr/>
            <p:nvPr/>
          </p:nvGrpSpPr>
          <p:grpSpPr bwMode="auto">
            <a:xfrm rot="20376906">
              <a:off x="3627744" y="1439535"/>
              <a:ext cx="332038" cy="203901"/>
              <a:chOff x="2949" y="196"/>
              <a:chExt cx="941" cy="598"/>
            </a:xfrm>
          </p:grpSpPr>
          <p:sp>
            <p:nvSpPr>
              <p:cNvPr id="212" name="Oval 152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3" name="Oval 153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4" name="Oval 154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5" name="Oval 155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6" name="Oval 156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7" name="Oval 157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8" name="Oval 158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19" name="Oval 159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solidFill>
                <a:srgbClr val="C5E5FB"/>
              </a:solidFill>
              <a:ln w="12700">
                <a:solidFill>
                  <a:srgbClr val="368AD6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ea typeface="宋体" pitchFamily="2" charset="-122"/>
                </a:endParaRPr>
              </a:p>
            </p:txBody>
          </p:sp>
          <p:sp>
            <p:nvSpPr>
              <p:cNvPr id="220" name="Freeform 160"/>
              <p:cNvSpPr/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21" name="Freeform 161"/>
              <p:cNvSpPr/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22" name="Freeform 162"/>
              <p:cNvSpPr/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5E5F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pic>
          <p:nvPicPr>
            <p:cNvPr id="223" name="Picture 3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535" y="3118409"/>
              <a:ext cx="442912" cy="309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5072" y="675913"/>
            <a:ext cx="8133857" cy="35390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782" name="矩形 3"/>
          <p:cNvSpPr>
            <a:spLocks noChangeArrowheads="1"/>
          </p:cNvSpPr>
          <p:nvPr/>
        </p:nvSpPr>
        <p:spPr bwMode="auto">
          <a:xfrm>
            <a:off x="2806002" y="4265099"/>
            <a:ext cx="3825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kumimoji="1"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核心部分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1"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可用一条链路表示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783" name="组合 62"/>
          <p:cNvGrpSpPr/>
          <p:nvPr/>
        </p:nvGrpSpPr>
        <p:grpSpPr bwMode="auto">
          <a:xfrm>
            <a:off x="1702572" y="814614"/>
            <a:ext cx="5672137" cy="3197225"/>
            <a:chOff x="1077101" y="828844"/>
            <a:chExt cx="6958259" cy="3921427"/>
          </a:xfrm>
        </p:grpSpPr>
        <p:grpSp>
          <p:nvGrpSpPr>
            <p:cNvPr id="75784" name="组合 4"/>
            <p:cNvGrpSpPr/>
            <p:nvPr/>
          </p:nvGrpSpPr>
          <p:grpSpPr bwMode="auto">
            <a:xfrm>
              <a:off x="1077101" y="960352"/>
              <a:ext cx="6958259" cy="3561265"/>
              <a:chOff x="-754503" y="424192"/>
              <a:chExt cx="10689977" cy="5580717"/>
            </a:xfrm>
          </p:grpSpPr>
          <p:sp>
            <p:nvSpPr>
              <p:cNvPr id="75798" name="Oval 4"/>
              <p:cNvSpPr>
                <a:spLocks noChangeArrowheads="1"/>
              </p:cNvSpPr>
              <p:nvPr/>
            </p:nvSpPr>
            <p:spPr bwMode="auto">
              <a:xfrm rot="-1674972">
                <a:off x="2477133" y="1514475"/>
                <a:ext cx="2665677" cy="1519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799" name="Oval 5"/>
              <p:cNvSpPr>
                <a:spLocks noChangeArrowheads="1"/>
              </p:cNvSpPr>
              <p:nvPr/>
            </p:nvSpPr>
            <p:spPr bwMode="auto">
              <a:xfrm rot="-774972">
                <a:off x="4262276" y="1208088"/>
                <a:ext cx="2328598" cy="14097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0" name="Oval 6"/>
              <p:cNvSpPr>
                <a:spLocks noChangeArrowheads="1"/>
              </p:cNvSpPr>
              <p:nvPr/>
            </p:nvSpPr>
            <p:spPr bwMode="auto">
              <a:xfrm rot="-174972">
                <a:off x="5964870" y="1722439"/>
                <a:ext cx="1718071" cy="18240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1" name="Oval 7"/>
              <p:cNvSpPr>
                <a:spLocks noChangeArrowheads="1"/>
              </p:cNvSpPr>
              <p:nvPr/>
            </p:nvSpPr>
            <p:spPr bwMode="auto">
              <a:xfrm rot="-3234972">
                <a:off x="6326026" y="2658534"/>
                <a:ext cx="1506537" cy="16028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2" name="Oval 8"/>
              <p:cNvSpPr>
                <a:spLocks noChangeArrowheads="1"/>
              </p:cNvSpPr>
              <p:nvPr/>
            </p:nvSpPr>
            <p:spPr bwMode="auto">
              <a:xfrm rot="-1674972">
                <a:off x="4332788" y="3530601"/>
                <a:ext cx="2915047" cy="169386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3" name="Oval 9"/>
              <p:cNvSpPr>
                <a:spLocks noChangeArrowheads="1"/>
              </p:cNvSpPr>
              <p:nvPr/>
            </p:nvSpPr>
            <p:spPr bwMode="auto">
              <a:xfrm rot="-594972">
                <a:off x="3187405" y="4246564"/>
                <a:ext cx="2084388" cy="116998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4" name="Oval 10"/>
              <p:cNvSpPr>
                <a:spLocks noChangeArrowheads="1"/>
              </p:cNvSpPr>
              <p:nvPr/>
            </p:nvSpPr>
            <p:spPr bwMode="auto">
              <a:xfrm rot="-1674972">
                <a:off x="2387703" y="3736975"/>
                <a:ext cx="1319080" cy="13843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5" name="Oval 11"/>
              <p:cNvSpPr>
                <a:spLocks noChangeArrowheads="1"/>
              </p:cNvSpPr>
              <p:nvPr/>
            </p:nvSpPr>
            <p:spPr bwMode="auto">
              <a:xfrm rot="-3534972">
                <a:off x="2141707" y="2695510"/>
                <a:ext cx="1525588" cy="13225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339933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b="1">
                  <a:solidFill>
                    <a:srgbClr val="000099"/>
                  </a:solidFill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  <p:sp>
            <p:nvSpPr>
              <p:cNvPr id="75806" name="Freeform 12"/>
              <p:cNvSpPr/>
              <p:nvPr/>
            </p:nvSpPr>
            <p:spPr bwMode="auto">
              <a:xfrm>
                <a:off x="2509808" y="1473200"/>
                <a:ext cx="5071666" cy="3690938"/>
              </a:xfrm>
              <a:custGeom>
                <a:avLst/>
                <a:gdLst>
                  <a:gd name="T0" fmla="*/ 1520712 w 1931"/>
                  <a:gd name="T1" fmla="*/ 576435 h 1684"/>
                  <a:gd name="T2" fmla="*/ 1659913 w 1931"/>
                  <a:gd name="T3" fmla="*/ 368217 h 1684"/>
                  <a:gd name="T4" fmla="*/ 1825380 w 1931"/>
                  <a:gd name="T5" fmla="*/ 276163 h 1684"/>
                  <a:gd name="T6" fmla="*/ 2405824 w 1931"/>
                  <a:gd name="T7" fmla="*/ 252053 h 1684"/>
                  <a:gd name="T8" fmla="*/ 2875958 w 1931"/>
                  <a:gd name="T9" fmla="*/ 113972 h 1684"/>
                  <a:gd name="T10" fmla="*/ 3041424 w 1931"/>
                  <a:gd name="T11" fmla="*/ 46027 h 1684"/>
                  <a:gd name="T12" fmla="*/ 3206890 w 1931"/>
                  <a:gd name="T13" fmla="*/ 0 h 1684"/>
                  <a:gd name="T14" fmla="*/ 3511557 w 1931"/>
                  <a:gd name="T15" fmla="*/ 92054 h 1684"/>
                  <a:gd name="T16" fmla="*/ 3677024 w 1931"/>
                  <a:gd name="T17" fmla="*/ 184109 h 1684"/>
                  <a:gd name="T18" fmla="*/ 3761070 w 1931"/>
                  <a:gd name="T19" fmla="*/ 230136 h 1684"/>
                  <a:gd name="T20" fmla="*/ 3952800 w 1931"/>
                  <a:gd name="T21" fmla="*/ 346299 h 1684"/>
                  <a:gd name="T22" fmla="*/ 4007956 w 1931"/>
                  <a:gd name="T23" fmla="*/ 414244 h 1684"/>
                  <a:gd name="T24" fmla="*/ 4092002 w 1931"/>
                  <a:gd name="T25" fmla="*/ 460271 h 1684"/>
                  <a:gd name="T26" fmla="*/ 4341514 w 1931"/>
                  <a:gd name="T27" fmla="*/ 644380 h 1684"/>
                  <a:gd name="T28" fmla="*/ 4562136 w 1931"/>
                  <a:gd name="T29" fmla="*/ 806571 h 1684"/>
                  <a:gd name="T30" fmla="*/ 4727602 w 1931"/>
                  <a:gd name="T31" fmla="*/ 852598 h 1684"/>
                  <a:gd name="T32" fmla="*/ 4811648 w 1931"/>
                  <a:gd name="T33" fmla="*/ 898625 h 1684"/>
                  <a:gd name="T34" fmla="*/ 5032269 w 1931"/>
                  <a:gd name="T35" fmla="*/ 1290952 h 1684"/>
                  <a:gd name="T36" fmla="*/ 4837912 w 1931"/>
                  <a:gd name="T37" fmla="*/ 2375877 h 1684"/>
                  <a:gd name="T38" fmla="*/ 4646182 w 1931"/>
                  <a:gd name="T39" fmla="*/ 2559986 h 1684"/>
                  <a:gd name="T40" fmla="*/ 4341514 w 1931"/>
                  <a:gd name="T41" fmla="*/ 2814231 h 1684"/>
                  <a:gd name="T42" fmla="*/ 4176048 w 1931"/>
                  <a:gd name="T43" fmla="*/ 2952312 h 1684"/>
                  <a:gd name="T44" fmla="*/ 4092002 w 1931"/>
                  <a:gd name="T45" fmla="*/ 2998339 h 1684"/>
                  <a:gd name="T46" fmla="*/ 3871380 w 1931"/>
                  <a:gd name="T47" fmla="*/ 3136421 h 1684"/>
                  <a:gd name="T48" fmla="*/ 3705914 w 1931"/>
                  <a:gd name="T49" fmla="*/ 3184639 h 1684"/>
                  <a:gd name="T50" fmla="*/ 3290936 w 1931"/>
                  <a:gd name="T51" fmla="*/ 3460802 h 1684"/>
                  <a:gd name="T52" fmla="*/ 3125470 w 1931"/>
                  <a:gd name="T53" fmla="*/ 3552857 h 1684"/>
                  <a:gd name="T54" fmla="*/ 2626445 w 1931"/>
                  <a:gd name="T55" fmla="*/ 3690938 h 1684"/>
                  <a:gd name="T56" fmla="*/ 1134624 w 1931"/>
                  <a:gd name="T57" fmla="*/ 3622993 h 1684"/>
                  <a:gd name="T58" fmla="*/ 885112 w 1931"/>
                  <a:gd name="T59" fmla="*/ 3552857 h 1684"/>
                  <a:gd name="T60" fmla="*/ 635600 w 1931"/>
                  <a:gd name="T61" fmla="*/ 3414775 h 1684"/>
                  <a:gd name="T62" fmla="*/ 441243 w 1931"/>
                  <a:gd name="T63" fmla="*/ 3206557 h 1684"/>
                  <a:gd name="T64" fmla="*/ 330932 w 1931"/>
                  <a:gd name="T65" fmla="*/ 3068476 h 1684"/>
                  <a:gd name="T66" fmla="*/ 275777 w 1931"/>
                  <a:gd name="T67" fmla="*/ 2998339 h 1684"/>
                  <a:gd name="T68" fmla="*/ 55155 w 1931"/>
                  <a:gd name="T69" fmla="*/ 2722176 h 1684"/>
                  <a:gd name="T70" fmla="*/ 84046 w 1931"/>
                  <a:gd name="T71" fmla="*/ 2259713 h 1684"/>
                  <a:gd name="T72" fmla="*/ 110311 w 1931"/>
                  <a:gd name="T73" fmla="*/ 1799442 h 1684"/>
                  <a:gd name="T74" fmla="*/ 220621 w 1931"/>
                  <a:gd name="T75" fmla="*/ 1383006 h 1684"/>
                  <a:gd name="T76" fmla="*/ 525289 w 1931"/>
                  <a:gd name="T77" fmla="*/ 738626 h 1684"/>
                  <a:gd name="T78" fmla="*/ 635600 w 1931"/>
                  <a:gd name="T79" fmla="*/ 576435 h 1684"/>
                  <a:gd name="T80" fmla="*/ 801066 w 1931"/>
                  <a:gd name="T81" fmla="*/ 552326 h 1684"/>
                  <a:gd name="T82" fmla="*/ 856221 w 1931"/>
                  <a:gd name="T83" fmla="*/ 414244 h 1684"/>
                  <a:gd name="T84" fmla="*/ 1050578 w 1931"/>
                  <a:gd name="T85" fmla="*/ 322190 h 1684"/>
                  <a:gd name="T86" fmla="*/ 1134624 w 1931"/>
                  <a:gd name="T87" fmla="*/ 368217 h 1684"/>
                  <a:gd name="T88" fmla="*/ 1189780 w 1931"/>
                  <a:gd name="T89" fmla="*/ 438354 h 1684"/>
                  <a:gd name="T90" fmla="*/ 1410401 w 1931"/>
                  <a:gd name="T91" fmla="*/ 460271 h 1684"/>
                  <a:gd name="T92" fmla="*/ 1465557 w 1931"/>
                  <a:gd name="T93" fmla="*/ 530408 h 1684"/>
                  <a:gd name="T94" fmla="*/ 1520712 w 1931"/>
                  <a:gd name="T95" fmla="*/ 576435 h 168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931" h="1684">
                    <a:moveTo>
                      <a:pt x="579" y="263"/>
                    </a:moveTo>
                    <a:cubicBezTo>
                      <a:pt x="590" y="230"/>
                      <a:pt x="602" y="188"/>
                      <a:pt x="632" y="168"/>
                    </a:cubicBezTo>
                    <a:cubicBezTo>
                      <a:pt x="653" y="154"/>
                      <a:pt x="695" y="126"/>
                      <a:pt x="695" y="126"/>
                    </a:cubicBezTo>
                    <a:cubicBezTo>
                      <a:pt x="755" y="218"/>
                      <a:pt x="842" y="134"/>
                      <a:pt x="916" y="115"/>
                    </a:cubicBezTo>
                    <a:cubicBezTo>
                      <a:pt x="974" y="76"/>
                      <a:pt x="1024" y="61"/>
                      <a:pt x="1095" y="52"/>
                    </a:cubicBezTo>
                    <a:cubicBezTo>
                      <a:pt x="1201" y="18"/>
                      <a:pt x="1043" y="72"/>
                      <a:pt x="1158" y="21"/>
                    </a:cubicBezTo>
                    <a:cubicBezTo>
                      <a:pt x="1178" y="12"/>
                      <a:pt x="1221" y="0"/>
                      <a:pt x="1221" y="0"/>
                    </a:cubicBezTo>
                    <a:cubicBezTo>
                      <a:pt x="1260" y="14"/>
                      <a:pt x="1298" y="28"/>
                      <a:pt x="1337" y="42"/>
                    </a:cubicBezTo>
                    <a:cubicBezTo>
                      <a:pt x="1361" y="51"/>
                      <a:pt x="1379" y="70"/>
                      <a:pt x="1400" y="84"/>
                    </a:cubicBezTo>
                    <a:cubicBezTo>
                      <a:pt x="1411" y="91"/>
                      <a:pt x="1432" y="105"/>
                      <a:pt x="1432" y="105"/>
                    </a:cubicBezTo>
                    <a:cubicBezTo>
                      <a:pt x="1513" y="215"/>
                      <a:pt x="1412" y="96"/>
                      <a:pt x="1505" y="158"/>
                    </a:cubicBezTo>
                    <a:cubicBezTo>
                      <a:pt x="1515" y="165"/>
                      <a:pt x="1517" y="180"/>
                      <a:pt x="1526" y="189"/>
                    </a:cubicBezTo>
                    <a:cubicBezTo>
                      <a:pt x="1535" y="198"/>
                      <a:pt x="1547" y="203"/>
                      <a:pt x="1558" y="210"/>
                    </a:cubicBezTo>
                    <a:cubicBezTo>
                      <a:pt x="1591" y="261"/>
                      <a:pt x="1608" y="260"/>
                      <a:pt x="1653" y="294"/>
                    </a:cubicBezTo>
                    <a:cubicBezTo>
                      <a:pt x="1683" y="316"/>
                      <a:pt x="1706" y="348"/>
                      <a:pt x="1737" y="368"/>
                    </a:cubicBezTo>
                    <a:cubicBezTo>
                      <a:pt x="1756" y="380"/>
                      <a:pt x="1780" y="380"/>
                      <a:pt x="1800" y="389"/>
                    </a:cubicBezTo>
                    <a:cubicBezTo>
                      <a:pt x="1812" y="394"/>
                      <a:pt x="1821" y="403"/>
                      <a:pt x="1832" y="410"/>
                    </a:cubicBezTo>
                    <a:cubicBezTo>
                      <a:pt x="1848" y="477"/>
                      <a:pt x="1878" y="532"/>
                      <a:pt x="1916" y="589"/>
                    </a:cubicBezTo>
                    <a:cubicBezTo>
                      <a:pt x="1930" y="740"/>
                      <a:pt x="1931" y="949"/>
                      <a:pt x="1842" y="1084"/>
                    </a:cubicBezTo>
                    <a:cubicBezTo>
                      <a:pt x="1828" y="1130"/>
                      <a:pt x="1803" y="1134"/>
                      <a:pt x="1769" y="1168"/>
                    </a:cubicBezTo>
                    <a:cubicBezTo>
                      <a:pt x="1742" y="1246"/>
                      <a:pt x="1702" y="1245"/>
                      <a:pt x="1653" y="1284"/>
                    </a:cubicBezTo>
                    <a:cubicBezTo>
                      <a:pt x="1630" y="1303"/>
                      <a:pt x="1615" y="1331"/>
                      <a:pt x="1590" y="1347"/>
                    </a:cubicBezTo>
                    <a:cubicBezTo>
                      <a:pt x="1579" y="1354"/>
                      <a:pt x="1568" y="1361"/>
                      <a:pt x="1558" y="1368"/>
                    </a:cubicBezTo>
                    <a:cubicBezTo>
                      <a:pt x="1530" y="1389"/>
                      <a:pt x="1502" y="1410"/>
                      <a:pt x="1474" y="1431"/>
                    </a:cubicBezTo>
                    <a:cubicBezTo>
                      <a:pt x="1456" y="1444"/>
                      <a:pt x="1411" y="1453"/>
                      <a:pt x="1411" y="1453"/>
                    </a:cubicBezTo>
                    <a:cubicBezTo>
                      <a:pt x="1358" y="1505"/>
                      <a:pt x="1314" y="1538"/>
                      <a:pt x="1253" y="1579"/>
                    </a:cubicBezTo>
                    <a:cubicBezTo>
                      <a:pt x="1232" y="1593"/>
                      <a:pt x="1214" y="1613"/>
                      <a:pt x="1190" y="1621"/>
                    </a:cubicBezTo>
                    <a:cubicBezTo>
                      <a:pt x="1127" y="1642"/>
                      <a:pt x="1064" y="1664"/>
                      <a:pt x="1000" y="1684"/>
                    </a:cubicBezTo>
                    <a:cubicBezTo>
                      <a:pt x="808" y="1622"/>
                      <a:pt x="697" y="1658"/>
                      <a:pt x="432" y="1653"/>
                    </a:cubicBezTo>
                    <a:cubicBezTo>
                      <a:pt x="358" y="1629"/>
                      <a:pt x="389" y="1640"/>
                      <a:pt x="337" y="1621"/>
                    </a:cubicBezTo>
                    <a:cubicBezTo>
                      <a:pt x="296" y="1580"/>
                      <a:pt x="282" y="1591"/>
                      <a:pt x="242" y="1558"/>
                    </a:cubicBezTo>
                    <a:cubicBezTo>
                      <a:pt x="209" y="1530"/>
                      <a:pt x="193" y="1500"/>
                      <a:pt x="168" y="1463"/>
                    </a:cubicBezTo>
                    <a:cubicBezTo>
                      <a:pt x="154" y="1442"/>
                      <a:pt x="140" y="1421"/>
                      <a:pt x="126" y="1400"/>
                    </a:cubicBezTo>
                    <a:cubicBezTo>
                      <a:pt x="119" y="1389"/>
                      <a:pt x="105" y="1368"/>
                      <a:pt x="105" y="1368"/>
                    </a:cubicBezTo>
                    <a:cubicBezTo>
                      <a:pt x="88" y="1315"/>
                      <a:pt x="51" y="1287"/>
                      <a:pt x="21" y="1242"/>
                    </a:cubicBezTo>
                    <a:cubicBezTo>
                      <a:pt x="0" y="1175"/>
                      <a:pt x="23" y="1099"/>
                      <a:pt x="32" y="1031"/>
                    </a:cubicBezTo>
                    <a:cubicBezTo>
                      <a:pt x="35" y="961"/>
                      <a:pt x="36" y="891"/>
                      <a:pt x="42" y="821"/>
                    </a:cubicBezTo>
                    <a:cubicBezTo>
                      <a:pt x="47" y="760"/>
                      <a:pt x="75" y="693"/>
                      <a:pt x="84" y="631"/>
                    </a:cubicBezTo>
                    <a:cubicBezTo>
                      <a:pt x="99" y="528"/>
                      <a:pt x="112" y="402"/>
                      <a:pt x="200" y="337"/>
                    </a:cubicBezTo>
                    <a:cubicBezTo>
                      <a:pt x="214" y="312"/>
                      <a:pt x="220" y="281"/>
                      <a:pt x="242" y="263"/>
                    </a:cubicBezTo>
                    <a:cubicBezTo>
                      <a:pt x="259" y="250"/>
                      <a:pt x="289" y="266"/>
                      <a:pt x="305" y="252"/>
                    </a:cubicBezTo>
                    <a:cubicBezTo>
                      <a:pt x="322" y="237"/>
                      <a:pt x="313" y="207"/>
                      <a:pt x="326" y="189"/>
                    </a:cubicBezTo>
                    <a:cubicBezTo>
                      <a:pt x="343" y="166"/>
                      <a:pt x="376" y="163"/>
                      <a:pt x="400" y="147"/>
                    </a:cubicBezTo>
                    <a:cubicBezTo>
                      <a:pt x="411" y="154"/>
                      <a:pt x="423" y="159"/>
                      <a:pt x="432" y="168"/>
                    </a:cubicBezTo>
                    <a:cubicBezTo>
                      <a:pt x="441" y="177"/>
                      <a:pt x="441" y="195"/>
                      <a:pt x="453" y="200"/>
                    </a:cubicBezTo>
                    <a:cubicBezTo>
                      <a:pt x="479" y="210"/>
                      <a:pt x="509" y="207"/>
                      <a:pt x="537" y="210"/>
                    </a:cubicBezTo>
                    <a:cubicBezTo>
                      <a:pt x="544" y="221"/>
                      <a:pt x="550" y="232"/>
                      <a:pt x="558" y="242"/>
                    </a:cubicBezTo>
                    <a:cubicBezTo>
                      <a:pt x="566" y="251"/>
                      <a:pt x="610" y="291"/>
                      <a:pt x="579" y="26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07" name="Line 13"/>
              <p:cNvSpPr>
                <a:spLocks noChangeShapeType="1"/>
              </p:cNvSpPr>
              <p:nvPr/>
            </p:nvSpPr>
            <p:spPr bwMode="auto">
              <a:xfrm flipV="1">
                <a:off x="3801372" y="1477964"/>
                <a:ext cx="1764506" cy="638175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08" name="Line 14"/>
              <p:cNvSpPr>
                <a:spLocks noChangeShapeType="1"/>
              </p:cNvSpPr>
              <p:nvPr/>
            </p:nvSpPr>
            <p:spPr bwMode="auto">
              <a:xfrm>
                <a:off x="5784291" y="1563689"/>
                <a:ext cx="1042194" cy="1603375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09" name="Line 15"/>
              <p:cNvSpPr>
                <a:spLocks noChangeShapeType="1"/>
              </p:cNvSpPr>
              <p:nvPr/>
            </p:nvSpPr>
            <p:spPr bwMode="auto">
              <a:xfrm flipH="1">
                <a:off x="2760898" y="2219326"/>
                <a:ext cx="918369" cy="1444625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0" name="Line 16"/>
              <p:cNvSpPr>
                <a:spLocks noChangeShapeType="1"/>
              </p:cNvSpPr>
              <p:nvPr/>
            </p:nvSpPr>
            <p:spPr bwMode="auto">
              <a:xfrm>
                <a:off x="2817651" y="3863976"/>
                <a:ext cx="2091267" cy="1014413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1" name="Line 17"/>
              <p:cNvSpPr>
                <a:spLocks noChangeShapeType="1"/>
              </p:cNvSpPr>
              <p:nvPr/>
            </p:nvSpPr>
            <p:spPr bwMode="auto">
              <a:xfrm flipV="1">
                <a:off x="4998347" y="3484563"/>
                <a:ext cx="1828138" cy="149860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2" name="Line 18"/>
              <p:cNvSpPr>
                <a:spLocks noChangeShapeType="1"/>
              </p:cNvSpPr>
              <p:nvPr/>
            </p:nvSpPr>
            <p:spPr bwMode="auto">
              <a:xfrm>
                <a:off x="3871883" y="2227264"/>
                <a:ext cx="2933965" cy="1087437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3" name="Line 19"/>
              <p:cNvSpPr>
                <a:spLocks noChangeShapeType="1"/>
              </p:cNvSpPr>
              <p:nvPr/>
            </p:nvSpPr>
            <p:spPr bwMode="auto">
              <a:xfrm>
                <a:off x="3734299" y="2043114"/>
                <a:ext cx="1377554" cy="2835275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4" name="Line 20"/>
              <p:cNvSpPr>
                <a:spLocks noChangeShapeType="1"/>
              </p:cNvSpPr>
              <p:nvPr/>
            </p:nvSpPr>
            <p:spPr bwMode="auto">
              <a:xfrm flipV="1">
                <a:off x="4229599" y="4959349"/>
                <a:ext cx="830661" cy="779323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5" name="Line 21"/>
              <p:cNvSpPr>
                <a:spLocks noChangeShapeType="1"/>
              </p:cNvSpPr>
              <p:nvPr/>
            </p:nvSpPr>
            <p:spPr bwMode="auto">
              <a:xfrm rot="-5400000">
                <a:off x="6288672" y="401763"/>
                <a:ext cx="571552" cy="1752298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6" name="Line 22"/>
              <p:cNvSpPr>
                <a:spLocks noChangeShapeType="1"/>
              </p:cNvSpPr>
              <p:nvPr/>
            </p:nvSpPr>
            <p:spPr bwMode="auto">
              <a:xfrm>
                <a:off x="6955471" y="3484563"/>
                <a:ext cx="1490108" cy="1157288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7" name="Line 23"/>
              <p:cNvSpPr>
                <a:spLocks noChangeShapeType="1"/>
              </p:cNvSpPr>
              <p:nvPr/>
            </p:nvSpPr>
            <p:spPr bwMode="auto">
              <a:xfrm>
                <a:off x="397036" y="3769938"/>
                <a:ext cx="2377620" cy="36887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8" name="Line 24"/>
              <p:cNvSpPr>
                <a:spLocks noChangeShapeType="1"/>
              </p:cNvSpPr>
              <p:nvPr/>
            </p:nvSpPr>
            <p:spPr bwMode="auto">
              <a:xfrm rot="5400000" flipH="1">
                <a:off x="2734695" y="1104624"/>
                <a:ext cx="1107863" cy="788161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19" name="Text Box 25"/>
              <p:cNvSpPr txBox="1">
                <a:spLocks noChangeArrowheads="1"/>
              </p:cNvSpPr>
              <p:nvPr/>
            </p:nvSpPr>
            <p:spPr bwMode="auto">
              <a:xfrm>
                <a:off x="-754503" y="3523622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75820" name="Text Box 26"/>
              <p:cNvSpPr txBox="1">
                <a:spLocks noChangeArrowheads="1"/>
              </p:cNvSpPr>
              <p:nvPr/>
            </p:nvSpPr>
            <p:spPr bwMode="auto">
              <a:xfrm>
                <a:off x="8716388" y="4300540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  <p:sp>
            <p:nvSpPr>
              <p:cNvPr id="75821" name="Text Box 27"/>
              <p:cNvSpPr txBox="1">
                <a:spLocks noChangeArrowheads="1"/>
              </p:cNvSpPr>
              <p:nvPr/>
            </p:nvSpPr>
            <p:spPr bwMode="auto">
              <a:xfrm>
                <a:off x="1875510" y="424192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75822" name="Text Box 28"/>
              <p:cNvSpPr txBox="1">
                <a:spLocks noChangeArrowheads="1"/>
              </p:cNvSpPr>
              <p:nvPr/>
            </p:nvSpPr>
            <p:spPr bwMode="auto">
              <a:xfrm>
                <a:off x="7704732" y="618741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  <p:sp>
            <p:nvSpPr>
              <p:cNvPr id="75823" name="Text Box 29"/>
              <p:cNvSpPr txBox="1">
                <a:spLocks noChangeArrowheads="1"/>
              </p:cNvSpPr>
              <p:nvPr/>
            </p:nvSpPr>
            <p:spPr bwMode="auto">
              <a:xfrm>
                <a:off x="3136656" y="5413277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75824" name="Line 30"/>
              <p:cNvSpPr>
                <a:spLocks noChangeShapeType="1"/>
              </p:cNvSpPr>
              <p:nvPr/>
            </p:nvSpPr>
            <p:spPr bwMode="auto">
              <a:xfrm flipV="1">
                <a:off x="6955471" y="2562221"/>
                <a:ext cx="1781989" cy="711203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25" name="Text Box 31"/>
              <p:cNvSpPr txBox="1">
                <a:spLocks noChangeArrowheads="1"/>
              </p:cNvSpPr>
              <p:nvPr/>
            </p:nvSpPr>
            <p:spPr bwMode="auto">
              <a:xfrm>
                <a:off x="9170575" y="2215125"/>
                <a:ext cx="764899" cy="591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kumimoji="1" lang="en-US" altLang="zh-CN" sz="1400" b="1" baseline="-2500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75826" name="Text Box 38"/>
              <p:cNvSpPr txBox="1">
                <a:spLocks noChangeArrowheads="1"/>
              </p:cNvSpPr>
              <p:nvPr/>
            </p:nvSpPr>
            <p:spPr bwMode="auto">
              <a:xfrm>
                <a:off x="299942" y="4923211"/>
                <a:ext cx="2412411" cy="6507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发送的分组</a:t>
                </a:r>
              </a:p>
            </p:txBody>
          </p:sp>
          <p:pic>
            <p:nvPicPr>
              <p:cNvPr id="75827" name="Picture 39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3589" y="1917700"/>
                <a:ext cx="854736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5828" name="Picture 40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80393" y="1327150"/>
                <a:ext cx="856456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5829" name="Picture 41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91379" y="3097213"/>
                <a:ext cx="856456" cy="506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5830" name="Picture 42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3877" y="4514851"/>
                <a:ext cx="856456" cy="506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pic>
            <p:nvPicPr>
              <p:cNvPr id="75831" name="Picture 43"/>
              <p:cNvPicPr>
                <a:picLocks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4331" y="3449638"/>
                <a:ext cx="856456" cy="508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5832" name="Text Box 45"/>
              <p:cNvSpPr txBox="1">
                <a:spLocks noChangeArrowheads="1"/>
              </p:cNvSpPr>
              <p:nvPr/>
            </p:nvSpPr>
            <p:spPr bwMode="auto">
              <a:xfrm>
                <a:off x="917418" y="1459489"/>
                <a:ext cx="1508049" cy="650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16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路由器</a:t>
                </a:r>
              </a:p>
            </p:txBody>
          </p:sp>
          <p:sp>
            <p:nvSpPr>
              <p:cNvPr id="75833" name="Line 46"/>
              <p:cNvSpPr>
                <a:spLocks noChangeShapeType="1"/>
              </p:cNvSpPr>
              <p:nvPr/>
            </p:nvSpPr>
            <p:spPr bwMode="auto">
              <a:xfrm>
                <a:off x="2301320" y="1860060"/>
                <a:ext cx="1151910" cy="3279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34" name="Text Box 47"/>
              <p:cNvSpPr txBox="1">
                <a:spLocks noChangeArrowheads="1"/>
              </p:cNvSpPr>
              <p:nvPr/>
            </p:nvSpPr>
            <p:spPr bwMode="auto">
              <a:xfrm>
                <a:off x="3177049" y="3398623"/>
                <a:ext cx="638021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75835" name="Text Box 48"/>
              <p:cNvSpPr txBox="1">
                <a:spLocks noChangeArrowheads="1"/>
              </p:cNvSpPr>
              <p:nvPr/>
            </p:nvSpPr>
            <p:spPr bwMode="auto">
              <a:xfrm>
                <a:off x="6650786" y="2562223"/>
                <a:ext cx="568540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</a:p>
            </p:txBody>
          </p:sp>
          <p:sp>
            <p:nvSpPr>
              <p:cNvPr id="75836" name="Text Box 49"/>
              <p:cNvSpPr txBox="1">
                <a:spLocks noChangeArrowheads="1"/>
              </p:cNvSpPr>
              <p:nvPr/>
            </p:nvSpPr>
            <p:spPr bwMode="auto">
              <a:xfrm>
                <a:off x="5272315" y="1754932"/>
                <a:ext cx="653126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5837" name="Text Box 50"/>
              <p:cNvSpPr txBox="1">
                <a:spLocks noChangeArrowheads="1"/>
              </p:cNvSpPr>
              <p:nvPr/>
            </p:nvSpPr>
            <p:spPr bwMode="auto">
              <a:xfrm>
                <a:off x="3587959" y="1406667"/>
                <a:ext cx="613854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75838" name="Text Box 51"/>
              <p:cNvSpPr txBox="1">
                <a:spLocks noChangeArrowheads="1"/>
              </p:cNvSpPr>
              <p:nvPr/>
            </p:nvSpPr>
            <p:spPr bwMode="auto">
              <a:xfrm>
                <a:off x="5324208" y="4578350"/>
                <a:ext cx="607812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en-US" altLang="zh-CN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75839" name="Line 52"/>
              <p:cNvSpPr>
                <a:spLocks noChangeShapeType="1"/>
              </p:cNvSpPr>
              <p:nvPr/>
            </p:nvSpPr>
            <p:spPr bwMode="auto">
              <a:xfrm flipV="1">
                <a:off x="1768579" y="4121150"/>
                <a:ext cx="278606" cy="8255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40" name="Line 73"/>
              <p:cNvSpPr>
                <a:spLocks noChangeShapeType="1"/>
              </p:cNvSpPr>
              <p:nvPr/>
            </p:nvSpPr>
            <p:spPr bwMode="auto">
              <a:xfrm>
                <a:off x="5108414" y="754806"/>
                <a:ext cx="137582" cy="4746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75841" name="Text Box 74"/>
              <p:cNvSpPr txBox="1">
                <a:spLocks noChangeArrowheads="1"/>
              </p:cNvSpPr>
              <p:nvPr/>
            </p:nvSpPr>
            <p:spPr bwMode="auto">
              <a:xfrm>
                <a:off x="-289156" y="2916788"/>
                <a:ext cx="1121371" cy="650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1600" b="1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主机</a:t>
                </a:r>
              </a:p>
            </p:txBody>
          </p:sp>
        </p:grpSp>
        <p:sp>
          <p:nvSpPr>
            <p:cNvPr id="75785" name="Text Box 204"/>
            <p:cNvSpPr txBox="1">
              <a:spLocks noChangeArrowheads="1"/>
            </p:cNvSpPr>
            <p:nvPr/>
          </p:nvSpPr>
          <p:spPr bwMode="auto">
            <a:xfrm>
              <a:off x="4155246" y="828844"/>
              <a:ext cx="1736690" cy="415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网络核心部分</a:t>
              </a:r>
            </a:p>
          </p:txBody>
        </p:sp>
        <p:pic>
          <p:nvPicPr>
            <p:cNvPr id="75787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6305" y="1111810"/>
              <a:ext cx="5032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8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903" y="4247033"/>
              <a:ext cx="503238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9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951" y="3514533"/>
              <a:ext cx="503237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90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932" y="2119188"/>
              <a:ext cx="503239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91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43" y="2937872"/>
              <a:ext cx="503238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7" name="直接连接符 56"/>
            <p:cNvCxnSpPr/>
            <p:nvPr/>
          </p:nvCxnSpPr>
          <p:spPr>
            <a:xfrm flipH="1" flipV="1">
              <a:off x="4321562" y="2074978"/>
              <a:ext cx="1462539" cy="547131"/>
            </a:xfrm>
            <a:prstGeom prst="line">
              <a:avLst/>
            </a:prstGeom>
            <a:ln w="57150">
              <a:solidFill>
                <a:srgbClr val="CC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3316675" y="2199591"/>
              <a:ext cx="432335" cy="630855"/>
            </a:xfrm>
            <a:prstGeom prst="line">
              <a:avLst/>
            </a:prstGeom>
            <a:ln w="57150">
              <a:solidFill>
                <a:srgbClr val="CC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996300" y="2982319"/>
              <a:ext cx="1119786" cy="0"/>
            </a:xfrm>
            <a:prstGeom prst="line">
              <a:avLst/>
            </a:prstGeom>
            <a:ln w="57150">
              <a:solidFill>
                <a:srgbClr val="CC00CC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994352" y="3225705"/>
              <a:ext cx="1156789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5112229" y="2974530"/>
              <a:ext cx="615396" cy="517924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 flipV="1">
              <a:off x="3351729" y="3272435"/>
              <a:ext cx="1104207" cy="554918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786" name="Picture 246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930" y="942280"/>
              <a:ext cx="503238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5073" y="1143000"/>
            <a:ext cx="8133856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06973" y="1734313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注意分组路径的变化！</a:t>
            </a:r>
          </a:p>
        </p:txBody>
      </p:sp>
      <p:sp>
        <p:nvSpPr>
          <p:cNvPr id="6" name="Text Box 98"/>
          <p:cNvSpPr txBox="1">
            <a:spLocks noChangeArrowheads="1"/>
          </p:cNvSpPr>
          <p:nvPr/>
        </p:nvSpPr>
        <p:spPr bwMode="auto">
          <a:xfrm>
            <a:off x="1000364" y="3293701"/>
            <a:ext cx="1899879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368AD6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sp>
        <p:nvSpPr>
          <p:cNvPr id="7" name="Text Box 99"/>
          <p:cNvSpPr txBox="1">
            <a:spLocks noChangeArrowheads="1"/>
          </p:cNvSpPr>
          <p:nvPr/>
        </p:nvSpPr>
        <p:spPr bwMode="auto">
          <a:xfrm>
            <a:off x="1000125" y="3690871"/>
            <a:ext cx="1899879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339933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pic>
        <p:nvPicPr>
          <p:cNvPr id="76810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1360488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4"/>
          <p:cNvGrpSpPr/>
          <p:nvPr/>
        </p:nvGrpSpPr>
        <p:grpSpPr bwMode="auto">
          <a:xfrm>
            <a:off x="3061993" y="1629841"/>
            <a:ext cx="2650085" cy="2192781"/>
            <a:chOff x="2256" y="2386"/>
            <a:chExt cx="2147" cy="1919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grpFill/>
            <a:ln w="12700">
              <a:solidFill>
                <a:srgbClr val="00B05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6812" name="Line 14"/>
          <p:cNvSpPr>
            <a:spLocks noChangeShapeType="1"/>
          </p:cNvSpPr>
          <p:nvPr/>
        </p:nvSpPr>
        <p:spPr bwMode="auto">
          <a:xfrm flipV="1">
            <a:off x="3795713" y="1770063"/>
            <a:ext cx="828675" cy="33178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727575" y="1814513"/>
            <a:ext cx="490538" cy="8366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Line 16"/>
          <p:cNvSpPr>
            <a:spLocks noChangeShapeType="1"/>
          </p:cNvSpPr>
          <p:nvPr/>
        </p:nvSpPr>
        <p:spPr bwMode="auto">
          <a:xfrm flipH="1">
            <a:off x="3305175" y="2157413"/>
            <a:ext cx="431800" cy="75088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Line 17"/>
          <p:cNvSpPr>
            <a:spLocks noChangeShapeType="1"/>
          </p:cNvSpPr>
          <p:nvPr/>
        </p:nvSpPr>
        <p:spPr bwMode="auto">
          <a:xfrm>
            <a:off x="3332163" y="3014663"/>
            <a:ext cx="985837" cy="52863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Line 18"/>
          <p:cNvSpPr>
            <a:spLocks noChangeShapeType="1"/>
          </p:cNvSpPr>
          <p:nvPr/>
        </p:nvSpPr>
        <p:spPr bwMode="auto">
          <a:xfrm flipV="1">
            <a:off x="4359275" y="2816225"/>
            <a:ext cx="858838" cy="7810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Line 19"/>
          <p:cNvSpPr>
            <a:spLocks noChangeShapeType="1"/>
          </p:cNvSpPr>
          <p:nvPr/>
        </p:nvSpPr>
        <p:spPr bwMode="auto">
          <a:xfrm>
            <a:off x="3829050" y="2162175"/>
            <a:ext cx="1376363" cy="5651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8" name="Line 20"/>
          <p:cNvSpPr>
            <a:spLocks noChangeShapeType="1"/>
          </p:cNvSpPr>
          <p:nvPr/>
        </p:nvSpPr>
        <p:spPr bwMode="auto">
          <a:xfrm>
            <a:off x="3763963" y="2063750"/>
            <a:ext cx="647700" cy="147796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9" name="Line 21"/>
          <p:cNvSpPr>
            <a:spLocks noChangeShapeType="1"/>
          </p:cNvSpPr>
          <p:nvPr/>
        </p:nvSpPr>
        <p:spPr bwMode="auto">
          <a:xfrm flipH="1" flipV="1">
            <a:off x="4387850" y="3584575"/>
            <a:ext cx="441325" cy="40640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0" name="Line 22"/>
          <p:cNvSpPr>
            <a:spLocks noChangeShapeType="1"/>
          </p:cNvSpPr>
          <p:nvPr/>
        </p:nvSpPr>
        <p:spPr bwMode="auto">
          <a:xfrm rot="-5400000">
            <a:off x="4903788" y="1228725"/>
            <a:ext cx="349250" cy="69850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1" name="Line 23"/>
          <p:cNvSpPr>
            <a:spLocks noChangeShapeType="1"/>
          </p:cNvSpPr>
          <p:nvPr/>
        </p:nvSpPr>
        <p:spPr bwMode="auto">
          <a:xfrm>
            <a:off x="5276850" y="2816225"/>
            <a:ext cx="730250" cy="75565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2" name="Line 24"/>
          <p:cNvSpPr>
            <a:spLocks noChangeShapeType="1"/>
          </p:cNvSpPr>
          <p:nvPr/>
        </p:nvSpPr>
        <p:spPr bwMode="auto">
          <a:xfrm>
            <a:off x="2571750" y="2476500"/>
            <a:ext cx="652463" cy="449263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3" name="Line 25"/>
          <p:cNvSpPr>
            <a:spLocks noChangeShapeType="1"/>
          </p:cNvSpPr>
          <p:nvPr/>
        </p:nvSpPr>
        <p:spPr bwMode="auto">
          <a:xfrm rot="5400000" flipH="1">
            <a:off x="3247231" y="1581944"/>
            <a:ext cx="528638" cy="450850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4" name="Oval 31"/>
          <p:cNvSpPr>
            <a:spLocks noChangeArrowheads="1"/>
          </p:cNvSpPr>
          <p:nvPr/>
        </p:nvSpPr>
        <p:spPr bwMode="auto">
          <a:xfrm>
            <a:off x="3144838" y="2816225"/>
            <a:ext cx="295275" cy="274638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6825" name="Line 39"/>
          <p:cNvSpPr>
            <a:spLocks noChangeShapeType="1"/>
          </p:cNvSpPr>
          <p:nvPr/>
        </p:nvSpPr>
        <p:spPr bwMode="auto">
          <a:xfrm flipV="1">
            <a:off x="5276850" y="2422525"/>
            <a:ext cx="1141413" cy="284163"/>
          </a:xfrm>
          <a:prstGeom prst="line">
            <a:avLst/>
          </a:prstGeom>
          <a:noFill/>
          <a:ln w="19050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6" name="Oval 80"/>
          <p:cNvSpPr>
            <a:spLocks noChangeArrowheads="1"/>
          </p:cNvSpPr>
          <p:nvPr/>
        </p:nvSpPr>
        <p:spPr bwMode="auto">
          <a:xfrm>
            <a:off x="3613150" y="1998663"/>
            <a:ext cx="296863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6827" name="Oval 81"/>
          <p:cNvSpPr>
            <a:spLocks noChangeArrowheads="1"/>
          </p:cNvSpPr>
          <p:nvPr/>
        </p:nvSpPr>
        <p:spPr bwMode="auto">
          <a:xfrm>
            <a:off x="4533900" y="1633538"/>
            <a:ext cx="295275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76828" name="Oval 82"/>
          <p:cNvSpPr>
            <a:spLocks noChangeArrowheads="1"/>
          </p:cNvSpPr>
          <p:nvPr/>
        </p:nvSpPr>
        <p:spPr bwMode="auto">
          <a:xfrm>
            <a:off x="5086350" y="2608263"/>
            <a:ext cx="296863" cy="273050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76829" name="Oval 83"/>
          <p:cNvSpPr>
            <a:spLocks noChangeArrowheads="1"/>
          </p:cNvSpPr>
          <p:nvPr/>
        </p:nvSpPr>
        <p:spPr bwMode="auto">
          <a:xfrm>
            <a:off x="4240213" y="3395663"/>
            <a:ext cx="295275" cy="274637"/>
          </a:xfrm>
          <a:prstGeom prst="ellipse">
            <a:avLst/>
          </a:prstGeom>
          <a:solidFill>
            <a:srgbClr val="33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6830" name="Line 106"/>
          <p:cNvSpPr>
            <a:spLocks noChangeShapeType="1"/>
          </p:cNvSpPr>
          <p:nvPr/>
        </p:nvSpPr>
        <p:spPr bwMode="auto">
          <a:xfrm flipH="1">
            <a:off x="3798888" y="1597025"/>
            <a:ext cx="133350" cy="382588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1" name="Line 107"/>
          <p:cNvSpPr>
            <a:spLocks noChangeShapeType="1"/>
          </p:cNvSpPr>
          <p:nvPr/>
        </p:nvSpPr>
        <p:spPr bwMode="auto">
          <a:xfrm>
            <a:off x="1765300" y="2476500"/>
            <a:ext cx="452438" cy="14288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32" name="Text Box 45"/>
          <p:cNvSpPr txBox="1">
            <a:spLocks noChangeArrowheads="1"/>
          </p:cNvSpPr>
          <p:nvPr/>
        </p:nvSpPr>
        <p:spPr bwMode="auto">
          <a:xfrm>
            <a:off x="3570288" y="1298575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pic>
        <p:nvPicPr>
          <p:cNvPr id="76833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129857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4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2303463"/>
            <a:ext cx="4016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5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44487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6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857625"/>
            <a:ext cx="403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37" name="Text Box 27"/>
          <p:cNvSpPr txBox="1">
            <a:spLocks noChangeArrowheads="1"/>
          </p:cNvSpPr>
          <p:nvPr/>
        </p:nvSpPr>
        <p:spPr bwMode="auto">
          <a:xfrm>
            <a:off x="2611438" y="1398588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6838" name="Text Box 27"/>
          <p:cNvSpPr txBox="1">
            <a:spLocks noChangeArrowheads="1"/>
          </p:cNvSpPr>
          <p:nvPr/>
        </p:nvSpPr>
        <p:spPr bwMode="auto">
          <a:xfrm>
            <a:off x="5630863" y="1292225"/>
            <a:ext cx="40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76839" name="Text Box 27"/>
          <p:cNvSpPr txBox="1">
            <a:spLocks noChangeArrowheads="1"/>
          </p:cNvSpPr>
          <p:nvPr/>
        </p:nvSpPr>
        <p:spPr bwMode="auto">
          <a:xfrm>
            <a:off x="6546850" y="2333625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76840" name="Text Box 27"/>
          <p:cNvSpPr txBox="1">
            <a:spLocks noChangeArrowheads="1"/>
          </p:cNvSpPr>
          <p:nvPr/>
        </p:nvSpPr>
        <p:spPr bwMode="auto">
          <a:xfrm>
            <a:off x="6237288" y="3502025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6841" name="Text Box 27"/>
          <p:cNvSpPr txBox="1">
            <a:spLocks noChangeArrowheads="1"/>
          </p:cNvSpPr>
          <p:nvPr/>
        </p:nvSpPr>
        <p:spPr bwMode="auto">
          <a:xfrm>
            <a:off x="5021263" y="3879850"/>
            <a:ext cx="406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6842" name="Text Box 27"/>
          <p:cNvSpPr txBox="1">
            <a:spLocks noChangeArrowheads="1"/>
          </p:cNvSpPr>
          <p:nvPr/>
        </p:nvSpPr>
        <p:spPr bwMode="auto">
          <a:xfrm>
            <a:off x="2259013" y="2049463"/>
            <a:ext cx="404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6843" name="Text Box 204"/>
          <p:cNvSpPr txBox="1">
            <a:spLocks noChangeArrowheads="1"/>
          </p:cNvSpPr>
          <p:nvPr/>
        </p:nvSpPr>
        <p:spPr bwMode="auto">
          <a:xfrm>
            <a:off x="4130675" y="2644775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6844" name="Text Box 45"/>
          <p:cNvSpPr txBox="1">
            <a:spLocks noChangeArrowheads="1"/>
          </p:cNvSpPr>
          <p:nvPr/>
        </p:nvSpPr>
        <p:spPr bwMode="auto">
          <a:xfrm>
            <a:off x="1257300" y="2314575"/>
            <a:ext cx="544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</a:p>
        </p:txBody>
      </p:sp>
      <p:pic>
        <p:nvPicPr>
          <p:cNvPr id="76845" name="Picture 246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286000"/>
            <a:ext cx="4032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96"/>
          <p:cNvSpPr>
            <a:spLocks noChangeArrowheads="1"/>
          </p:cNvSpPr>
          <p:nvPr/>
        </p:nvSpPr>
        <p:spPr bwMode="auto">
          <a:xfrm>
            <a:off x="3046413" y="1431925"/>
            <a:ext cx="184150" cy="16986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1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Rectangle 96"/>
          <p:cNvSpPr>
            <a:spLocks noChangeArrowheads="1"/>
          </p:cNvSpPr>
          <p:nvPr/>
        </p:nvSpPr>
        <p:spPr bwMode="auto">
          <a:xfrm>
            <a:off x="2368550" y="2373313"/>
            <a:ext cx="184150" cy="1714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zh-CN" altLang="en-US" b="1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每个分组</a:t>
            </a:r>
            <a:r>
              <a:rPr lang="zh-CN" altLang="en-US" dirty="0">
                <a:solidFill>
                  <a:srgbClr val="FFFF00"/>
                </a:solidFill>
              </a:rPr>
              <a:t>独立</a:t>
            </a:r>
            <a:r>
              <a:rPr lang="zh-CN" altLang="en-US" dirty="0"/>
              <a:t>选择传输路径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5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77778E-6 -4.02285E-6 L 0.09114 0.09571 L 0.21007 0.20655 L 0.30208 0.05465 L 0.3967 0.21921 " pathEditMode="relative" rAng="0" ptsTypes="AAAAA">
                                      <p:cBhvr>
                                        <p:cTn id="11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109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repeatCount="5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9514 0.09386 L 0.14323 -0.06699 L 0.30555 0.05403 L 0.40087 0.21766 " pathEditMode="relative" ptsTypes="AAAAA">
                                      <p:cBhvr>
                                        <p:cTn id="20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repeatCount="5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7.37265E-6 L 0.06649 0.12227 L 0.23125 0.24175 L 0.35677 0.18062 " pathEditMode="relative" ptsTypes="AAAA">
                                      <p:cBhvr>
                                        <p:cTn id="31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repeatCount="5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09045 0.09107 L 0.1408 -0.06824 L 0.30087 0.05402 L 0.39844 0.22074 " pathEditMode="relative" ptsTypes="AAAAA">
                                      <p:cBhvr>
                                        <p:cTn id="40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0 L 0.07049 0.1238 L 0.22969 0.23618 L 0.35764 0.17783 " pathEditMode="relative" ptsTypes="AAAA">
                                      <p:cBhvr>
                                        <p:cTn id="42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0 L 0.0927 0.09386 L 0.14479 -0.067 L 0.21111 0.20901 L 0.30156 0.06113 L 0.39913 0.22198 " pathEditMode="relative" ptsTypes="AAAAAA">
                                      <p:cBhvr>
                                        <p:cTn id="44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6" grpId="1" animBg="1"/>
      <p:bldP spid="7" grpId="0" animBg="1"/>
      <p:bldP spid="7" grpId="1" animBg="1"/>
      <p:bldP spid="40" grpId="0" animBg="1"/>
      <p:bldP spid="40" grpId="1" animBg="1"/>
      <p:bldP spid="54" grpId="0" animBg="1"/>
      <p:bldP spid="54" grpId="1" animBg="1"/>
      <p:bldP spid="54" grpId="2" animBg="1"/>
      <p:bldP spid="54" grpId="3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05072" y="1179576"/>
            <a:ext cx="8133857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5" name="Group 3"/>
          <p:cNvGrpSpPr/>
          <p:nvPr/>
        </p:nvGrpSpPr>
        <p:grpSpPr bwMode="auto">
          <a:xfrm>
            <a:off x="3072041" y="1560753"/>
            <a:ext cx="2956714" cy="2446498"/>
            <a:chOff x="2256" y="2386"/>
            <a:chExt cx="2147" cy="1919"/>
          </a:xfrm>
          <a:solidFill>
            <a:schemeClr val="bg1"/>
          </a:solidFill>
        </p:grpSpPr>
        <p:sp>
          <p:nvSpPr>
            <p:cNvPr id="56" name="Oval 4"/>
            <p:cNvSpPr>
              <a:spLocks noChangeArrowheads="1"/>
            </p:cNvSpPr>
            <p:nvPr/>
          </p:nvSpPr>
          <p:spPr bwMode="auto">
            <a:xfrm rot="-1674972">
              <a:off x="2346" y="2526"/>
              <a:ext cx="1015" cy="69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5"/>
            <p:cNvSpPr>
              <a:spLocks noChangeArrowheads="1"/>
            </p:cNvSpPr>
            <p:nvPr/>
          </p:nvSpPr>
          <p:spPr bwMode="auto">
            <a:xfrm rot="-774972">
              <a:off x="3025" y="2386"/>
              <a:ext cx="887" cy="64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 rot="-174972">
              <a:off x="3673" y="2621"/>
              <a:ext cx="655" cy="83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 rot="18365028">
              <a:off x="3754" y="3108"/>
              <a:ext cx="687" cy="610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8"/>
            <p:cNvSpPr>
              <a:spLocks noChangeArrowheads="1"/>
            </p:cNvSpPr>
            <p:nvPr/>
          </p:nvSpPr>
          <p:spPr bwMode="auto">
            <a:xfrm rot="-1674972">
              <a:off x="3052" y="3445"/>
              <a:ext cx="1110" cy="772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 rot="-594972">
              <a:off x="2616" y="3772"/>
              <a:ext cx="793" cy="533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10"/>
            <p:cNvSpPr>
              <a:spLocks noChangeArrowheads="1"/>
            </p:cNvSpPr>
            <p:nvPr/>
          </p:nvSpPr>
          <p:spPr bwMode="auto">
            <a:xfrm rot="-1674972">
              <a:off x="2311" y="3539"/>
              <a:ext cx="503" cy="631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11"/>
            <p:cNvSpPr>
              <a:spLocks noChangeArrowheads="1"/>
            </p:cNvSpPr>
            <p:nvPr/>
          </p:nvSpPr>
          <p:spPr bwMode="auto">
            <a:xfrm rot="18065028">
              <a:off x="2160" y="3115"/>
              <a:ext cx="695" cy="504"/>
            </a:xfrm>
            <a:prstGeom prst="ellipse">
              <a:avLst/>
            </a:prstGeom>
            <a:grpFill/>
            <a:ln w="12700">
              <a:solidFill>
                <a:srgbClr val="00B0F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2"/>
            <p:cNvSpPr/>
            <p:nvPr/>
          </p:nvSpPr>
          <p:spPr bwMode="auto">
            <a:xfrm>
              <a:off x="2358" y="2506"/>
              <a:ext cx="1931" cy="1684"/>
            </a:xfrm>
            <a:custGeom>
              <a:avLst/>
              <a:gdLst>
                <a:gd name="T0" fmla="*/ 579 w 1931"/>
                <a:gd name="T1" fmla="*/ 263 h 1684"/>
                <a:gd name="T2" fmla="*/ 632 w 1931"/>
                <a:gd name="T3" fmla="*/ 168 h 1684"/>
                <a:gd name="T4" fmla="*/ 695 w 1931"/>
                <a:gd name="T5" fmla="*/ 126 h 1684"/>
                <a:gd name="T6" fmla="*/ 916 w 1931"/>
                <a:gd name="T7" fmla="*/ 115 h 1684"/>
                <a:gd name="T8" fmla="*/ 1095 w 1931"/>
                <a:gd name="T9" fmla="*/ 52 h 1684"/>
                <a:gd name="T10" fmla="*/ 1158 w 1931"/>
                <a:gd name="T11" fmla="*/ 21 h 1684"/>
                <a:gd name="T12" fmla="*/ 1221 w 1931"/>
                <a:gd name="T13" fmla="*/ 0 h 1684"/>
                <a:gd name="T14" fmla="*/ 1337 w 1931"/>
                <a:gd name="T15" fmla="*/ 42 h 1684"/>
                <a:gd name="T16" fmla="*/ 1400 w 1931"/>
                <a:gd name="T17" fmla="*/ 84 h 1684"/>
                <a:gd name="T18" fmla="*/ 1432 w 1931"/>
                <a:gd name="T19" fmla="*/ 105 h 1684"/>
                <a:gd name="T20" fmla="*/ 1505 w 1931"/>
                <a:gd name="T21" fmla="*/ 158 h 1684"/>
                <a:gd name="T22" fmla="*/ 1526 w 1931"/>
                <a:gd name="T23" fmla="*/ 189 h 1684"/>
                <a:gd name="T24" fmla="*/ 1558 w 1931"/>
                <a:gd name="T25" fmla="*/ 210 h 1684"/>
                <a:gd name="T26" fmla="*/ 1653 w 1931"/>
                <a:gd name="T27" fmla="*/ 294 h 1684"/>
                <a:gd name="T28" fmla="*/ 1737 w 1931"/>
                <a:gd name="T29" fmla="*/ 368 h 1684"/>
                <a:gd name="T30" fmla="*/ 1800 w 1931"/>
                <a:gd name="T31" fmla="*/ 389 h 1684"/>
                <a:gd name="T32" fmla="*/ 1832 w 1931"/>
                <a:gd name="T33" fmla="*/ 410 h 1684"/>
                <a:gd name="T34" fmla="*/ 1916 w 1931"/>
                <a:gd name="T35" fmla="*/ 589 h 1684"/>
                <a:gd name="T36" fmla="*/ 1842 w 1931"/>
                <a:gd name="T37" fmla="*/ 1084 h 1684"/>
                <a:gd name="T38" fmla="*/ 1769 w 1931"/>
                <a:gd name="T39" fmla="*/ 1168 h 1684"/>
                <a:gd name="T40" fmla="*/ 1653 w 1931"/>
                <a:gd name="T41" fmla="*/ 1284 h 1684"/>
                <a:gd name="T42" fmla="*/ 1590 w 1931"/>
                <a:gd name="T43" fmla="*/ 1347 h 1684"/>
                <a:gd name="T44" fmla="*/ 1558 w 1931"/>
                <a:gd name="T45" fmla="*/ 1368 h 1684"/>
                <a:gd name="T46" fmla="*/ 1474 w 1931"/>
                <a:gd name="T47" fmla="*/ 1431 h 1684"/>
                <a:gd name="T48" fmla="*/ 1411 w 1931"/>
                <a:gd name="T49" fmla="*/ 1453 h 1684"/>
                <a:gd name="T50" fmla="*/ 1253 w 1931"/>
                <a:gd name="T51" fmla="*/ 1579 h 1684"/>
                <a:gd name="T52" fmla="*/ 1190 w 1931"/>
                <a:gd name="T53" fmla="*/ 1621 h 1684"/>
                <a:gd name="T54" fmla="*/ 1000 w 1931"/>
                <a:gd name="T55" fmla="*/ 1684 h 1684"/>
                <a:gd name="T56" fmla="*/ 432 w 1931"/>
                <a:gd name="T57" fmla="*/ 1653 h 1684"/>
                <a:gd name="T58" fmla="*/ 337 w 1931"/>
                <a:gd name="T59" fmla="*/ 1621 h 1684"/>
                <a:gd name="T60" fmla="*/ 242 w 1931"/>
                <a:gd name="T61" fmla="*/ 1558 h 1684"/>
                <a:gd name="T62" fmla="*/ 168 w 1931"/>
                <a:gd name="T63" fmla="*/ 1463 h 1684"/>
                <a:gd name="T64" fmla="*/ 126 w 1931"/>
                <a:gd name="T65" fmla="*/ 1400 h 1684"/>
                <a:gd name="T66" fmla="*/ 105 w 1931"/>
                <a:gd name="T67" fmla="*/ 1368 h 1684"/>
                <a:gd name="T68" fmla="*/ 21 w 1931"/>
                <a:gd name="T69" fmla="*/ 1242 h 1684"/>
                <a:gd name="T70" fmla="*/ 32 w 1931"/>
                <a:gd name="T71" fmla="*/ 1031 h 1684"/>
                <a:gd name="T72" fmla="*/ 42 w 1931"/>
                <a:gd name="T73" fmla="*/ 821 h 1684"/>
                <a:gd name="T74" fmla="*/ 84 w 1931"/>
                <a:gd name="T75" fmla="*/ 631 h 1684"/>
                <a:gd name="T76" fmla="*/ 200 w 1931"/>
                <a:gd name="T77" fmla="*/ 337 h 1684"/>
                <a:gd name="T78" fmla="*/ 242 w 1931"/>
                <a:gd name="T79" fmla="*/ 263 h 1684"/>
                <a:gd name="T80" fmla="*/ 305 w 1931"/>
                <a:gd name="T81" fmla="*/ 252 h 1684"/>
                <a:gd name="T82" fmla="*/ 326 w 1931"/>
                <a:gd name="T83" fmla="*/ 189 h 1684"/>
                <a:gd name="T84" fmla="*/ 400 w 1931"/>
                <a:gd name="T85" fmla="*/ 147 h 1684"/>
                <a:gd name="T86" fmla="*/ 432 w 1931"/>
                <a:gd name="T87" fmla="*/ 168 h 1684"/>
                <a:gd name="T88" fmla="*/ 453 w 1931"/>
                <a:gd name="T89" fmla="*/ 200 h 1684"/>
                <a:gd name="T90" fmla="*/ 537 w 1931"/>
                <a:gd name="T91" fmla="*/ 210 h 1684"/>
                <a:gd name="T92" fmla="*/ 558 w 1931"/>
                <a:gd name="T93" fmla="*/ 242 h 1684"/>
                <a:gd name="T94" fmla="*/ 579 w 1931"/>
                <a:gd name="T95" fmla="*/ 263 h 1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1" h="1684">
                  <a:moveTo>
                    <a:pt x="579" y="263"/>
                  </a:moveTo>
                  <a:cubicBezTo>
                    <a:pt x="590" y="230"/>
                    <a:pt x="602" y="188"/>
                    <a:pt x="632" y="168"/>
                  </a:cubicBezTo>
                  <a:cubicBezTo>
                    <a:pt x="653" y="154"/>
                    <a:pt x="695" y="126"/>
                    <a:pt x="695" y="126"/>
                  </a:cubicBezTo>
                  <a:cubicBezTo>
                    <a:pt x="755" y="218"/>
                    <a:pt x="842" y="134"/>
                    <a:pt x="916" y="115"/>
                  </a:cubicBezTo>
                  <a:cubicBezTo>
                    <a:pt x="974" y="76"/>
                    <a:pt x="1024" y="61"/>
                    <a:pt x="1095" y="52"/>
                  </a:cubicBezTo>
                  <a:cubicBezTo>
                    <a:pt x="1201" y="18"/>
                    <a:pt x="1043" y="72"/>
                    <a:pt x="1158" y="21"/>
                  </a:cubicBezTo>
                  <a:cubicBezTo>
                    <a:pt x="1178" y="12"/>
                    <a:pt x="1221" y="0"/>
                    <a:pt x="1221" y="0"/>
                  </a:cubicBezTo>
                  <a:cubicBezTo>
                    <a:pt x="1260" y="14"/>
                    <a:pt x="1298" y="28"/>
                    <a:pt x="1337" y="42"/>
                  </a:cubicBezTo>
                  <a:cubicBezTo>
                    <a:pt x="1361" y="51"/>
                    <a:pt x="1379" y="70"/>
                    <a:pt x="1400" y="84"/>
                  </a:cubicBezTo>
                  <a:cubicBezTo>
                    <a:pt x="1411" y="91"/>
                    <a:pt x="1432" y="105"/>
                    <a:pt x="1432" y="105"/>
                  </a:cubicBezTo>
                  <a:cubicBezTo>
                    <a:pt x="1513" y="215"/>
                    <a:pt x="1412" y="96"/>
                    <a:pt x="1505" y="158"/>
                  </a:cubicBezTo>
                  <a:cubicBezTo>
                    <a:pt x="1515" y="165"/>
                    <a:pt x="1517" y="180"/>
                    <a:pt x="1526" y="189"/>
                  </a:cubicBezTo>
                  <a:cubicBezTo>
                    <a:pt x="1535" y="198"/>
                    <a:pt x="1547" y="203"/>
                    <a:pt x="1558" y="210"/>
                  </a:cubicBezTo>
                  <a:cubicBezTo>
                    <a:pt x="1591" y="261"/>
                    <a:pt x="1608" y="260"/>
                    <a:pt x="1653" y="294"/>
                  </a:cubicBezTo>
                  <a:cubicBezTo>
                    <a:pt x="1683" y="316"/>
                    <a:pt x="1706" y="348"/>
                    <a:pt x="1737" y="368"/>
                  </a:cubicBezTo>
                  <a:cubicBezTo>
                    <a:pt x="1756" y="380"/>
                    <a:pt x="1780" y="380"/>
                    <a:pt x="1800" y="389"/>
                  </a:cubicBezTo>
                  <a:cubicBezTo>
                    <a:pt x="1812" y="394"/>
                    <a:pt x="1821" y="403"/>
                    <a:pt x="1832" y="410"/>
                  </a:cubicBezTo>
                  <a:cubicBezTo>
                    <a:pt x="1848" y="477"/>
                    <a:pt x="1878" y="532"/>
                    <a:pt x="1916" y="589"/>
                  </a:cubicBezTo>
                  <a:cubicBezTo>
                    <a:pt x="1930" y="740"/>
                    <a:pt x="1931" y="949"/>
                    <a:pt x="1842" y="1084"/>
                  </a:cubicBezTo>
                  <a:cubicBezTo>
                    <a:pt x="1828" y="1130"/>
                    <a:pt x="1803" y="1134"/>
                    <a:pt x="1769" y="1168"/>
                  </a:cubicBezTo>
                  <a:cubicBezTo>
                    <a:pt x="1742" y="1246"/>
                    <a:pt x="1702" y="1245"/>
                    <a:pt x="1653" y="1284"/>
                  </a:cubicBezTo>
                  <a:cubicBezTo>
                    <a:pt x="1630" y="1303"/>
                    <a:pt x="1615" y="1331"/>
                    <a:pt x="1590" y="1347"/>
                  </a:cubicBezTo>
                  <a:cubicBezTo>
                    <a:pt x="1579" y="1354"/>
                    <a:pt x="1568" y="1361"/>
                    <a:pt x="1558" y="1368"/>
                  </a:cubicBezTo>
                  <a:cubicBezTo>
                    <a:pt x="1530" y="1389"/>
                    <a:pt x="1502" y="1410"/>
                    <a:pt x="1474" y="1431"/>
                  </a:cubicBezTo>
                  <a:cubicBezTo>
                    <a:pt x="1456" y="1444"/>
                    <a:pt x="1411" y="1453"/>
                    <a:pt x="1411" y="1453"/>
                  </a:cubicBezTo>
                  <a:cubicBezTo>
                    <a:pt x="1358" y="1505"/>
                    <a:pt x="1314" y="1538"/>
                    <a:pt x="1253" y="1579"/>
                  </a:cubicBezTo>
                  <a:cubicBezTo>
                    <a:pt x="1232" y="1593"/>
                    <a:pt x="1214" y="1613"/>
                    <a:pt x="1190" y="1621"/>
                  </a:cubicBezTo>
                  <a:cubicBezTo>
                    <a:pt x="1127" y="1642"/>
                    <a:pt x="1064" y="1664"/>
                    <a:pt x="1000" y="1684"/>
                  </a:cubicBezTo>
                  <a:cubicBezTo>
                    <a:pt x="808" y="1622"/>
                    <a:pt x="697" y="1658"/>
                    <a:pt x="432" y="1653"/>
                  </a:cubicBezTo>
                  <a:cubicBezTo>
                    <a:pt x="358" y="1629"/>
                    <a:pt x="389" y="1640"/>
                    <a:pt x="337" y="1621"/>
                  </a:cubicBezTo>
                  <a:cubicBezTo>
                    <a:pt x="296" y="1580"/>
                    <a:pt x="282" y="1591"/>
                    <a:pt x="242" y="1558"/>
                  </a:cubicBezTo>
                  <a:cubicBezTo>
                    <a:pt x="209" y="1530"/>
                    <a:pt x="193" y="1500"/>
                    <a:pt x="168" y="1463"/>
                  </a:cubicBezTo>
                  <a:cubicBezTo>
                    <a:pt x="154" y="1442"/>
                    <a:pt x="140" y="1421"/>
                    <a:pt x="126" y="1400"/>
                  </a:cubicBezTo>
                  <a:cubicBezTo>
                    <a:pt x="119" y="1389"/>
                    <a:pt x="105" y="1368"/>
                    <a:pt x="105" y="1368"/>
                  </a:cubicBezTo>
                  <a:cubicBezTo>
                    <a:pt x="88" y="1315"/>
                    <a:pt x="51" y="1287"/>
                    <a:pt x="21" y="1242"/>
                  </a:cubicBezTo>
                  <a:cubicBezTo>
                    <a:pt x="0" y="1175"/>
                    <a:pt x="23" y="1099"/>
                    <a:pt x="32" y="1031"/>
                  </a:cubicBezTo>
                  <a:cubicBezTo>
                    <a:pt x="35" y="961"/>
                    <a:pt x="36" y="891"/>
                    <a:pt x="42" y="821"/>
                  </a:cubicBezTo>
                  <a:cubicBezTo>
                    <a:pt x="47" y="760"/>
                    <a:pt x="75" y="693"/>
                    <a:pt x="84" y="631"/>
                  </a:cubicBezTo>
                  <a:cubicBezTo>
                    <a:pt x="99" y="528"/>
                    <a:pt x="112" y="402"/>
                    <a:pt x="200" y="337"/>
                  </a:cubicBezTo>
                  <a:cubicBezTo>
                    <a:pt x="214" y="312"/>
                    <a:pt x="220" y="281"/>
                    <a:pt x="242" y="263"/>
                  </a:cubicBezTo>
                  <a:cubicBezTo>
                    <a:pt x="259" y="250"/>
                    <a:pt x="289" y="266"/>
                    <a:pt x="305" y="252"/>
                  </a:cubicBezTo>
                  <a:cubicBezTo>
                    <a:pt x="322" y="237"/>
                    <a:pt x="313" y="207"/>
                    <a:pt x="326" y="189"/>
                  </a:cubicBezTo>
                  <a:cubicBezTo>
                    <a:pt x="343" y="166"/>
                    <a:pt x="376" y="163"/>
                    <a:pt x="400" y="147"/>
                  </a:cubicBezTo>
                  <a:cubicBezTo>
                    <a:pt x="411" y="154"/>
                    <a:pt x="423" y="159"/>
                    <a:pt x="432" y="168"/>
                  </a:cubicBezTo>
                  <a:cubicBezTo>
                    <a:pt x="441" y="177"/>
                    <a:pt x="441" y="195"/>
                    <a:pt x="453" y="200"/>
                  </a:cubicBezTo>
                  <a:cubicBezTo>
                    <a:pt x="479" y="210"/>
                    <a:pt x="509" y="207"/>
                    <a:pt x="537" y="210"/>
                  </a:cubicBezTo>
                  <a:cubicBezTo>
                    <a:pt x="544" y="221"/>
                    <a:pt x="550" y="232"/>
                    <a:pt x="558" y="242"/>
                  </a:cubicBezTo>
                  <a:cubicBezTo>
                    <a:pt x="566" y="251"/>
                    <a:pt x="610" y="291"/>
                    <a:pt x="579" y="2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00009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7832" name="Line 13"/>
          <p:cNvSpPr>
            <a:spLocks noChangeShapeType="1"/>
          </p:cNvSpPr>
          <p:nvPr/>
        </p:nvSpPr>
        <p:spPr bwMode="auto">
          <a:xfrm flipV="1">
            <a:off x="3889375" y="1717675"/>
            <a:ext cx="927100" cy="369888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14"/>
          <p:cNvSpPr>
            <a:spLocks noChangeShapeType="1"/>
          </p:cNvSpPr>
          <p:nvPr/>
        </p:nvSpPr>
        <p:spPr bwMode="auto">
          <a:xfrm>
            <a:off x="4929188" y="1766888"/>
            <a:ext cx="547687" cy="93345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15"/>
          <p:cNvSpPr>
            <a:spLocks noChangeShapeType="1"/>
          </p:cNvSpPr>
          <p:nvPr/>
        </p:nvSpPr>
        <p:spPr bwMode="auto">
          <a:xfrm flipH="1">
            <a:off x="3343275" y="2149475"/>
            <a:ext cx="481013" cy="838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16"/>
          <p:cNvSpPr>
            <a:spLocks noChangeShapeType="1"/>
          </p:cNvSpPr>
          <p:nvPr/>
        </p:nvSpPr>
        <p:spPr bwMode="auto">
          <a:xfrm>
            <a:off x="3373438" y="3106738"/>
            <a:ext cx="1100137" cy="5873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17"/>
          <p:cNvSpPr>
            <a:spLocks noChangeShapeType="1"/>
          </p:cNvSpPr>
          <p:nvPr/>
        </p:nvSpPr>
        <p:spPr bwMode="auto">
          <a:xfrm flipV="1">
            <a:off x="4519613" y="2884488"/>
            <a:ext cx="957262" cy="87153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18"/>
          <p:cNvSpPr>
            <a:spLocks noChangeShapeType="1"/>
          </p:cNvSpPr>
          <p:nvPr/>
        </p:nvSpPr>
        <p:spPr bwMode="auto">
          <a:xfrm>
            <a:off x="3927475" y="2154238"/>
            <a:ext cx="1536700" cy="630237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9"/>
          <p:cNvSpPr>
            <a:spLocks noChangeShapeType="1"/>
          </p:cNvSpPr>
          <p:nvPr/>
        </p:nvSpPr>
        <p:spPr bwMode="auto">
          <a:xfrm>
            <a:off x="3854450" y="2044700"/>
            <a:ext cx="722313" cy="164941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9" name="Line 20"/>
          <p:cNvSpPr>
            <a:spLocks noChangeShapeType="1"/>
          </p:cNvSpPr>
          <p:nvPr/>
        </p:nvSpPr>
        <p:spPr bwMode="auto">
          <a:xfrm flipH="1" flipV="1">
            <a:off x="4551363" y="3741738"/>
            <a:ext cx="652462" cy="454025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0" name="Line 21"/>
          <p:cNvSpPr>
            <a:spLocks noChangeShapeType="1"/>
          </p:cNvSpPr>
          <p:nvPr/>
        </p:nvSpPr>
        <p:spPr bwMode="auto">
          <a:xfrm rot="-5400000">
            <a:off x="5165725" y="1176338"/>
            <a:ext cx="155575" cy="730250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1" name="Line 22"/>
          <p:cNvSpPr>
            <a:spLocks noChangeShapeType="1"/>
          </p:cNvSpPr>
          <p:nvPr/>
        </p:nvSpPr>
        <p:spPr bwMode="auto">
          <a:xfrm>
            <a:off x="5543550" y="2884488"/>
            <a:ext cx="461963" cy="673100"/>
          </a:xfrm>
          <a:prstGeom prst="line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2" name="Line 23"/>
          <p:cNvSpPr>
            <a:spLocks noChangeShapeType="1"/>
          </p:cNvSpPr>
          <p:nvPr/>
        </p:nvSpPr>
        <p:spPr bwMode="auto">
          <a:xfrm flipV="1">
            <a:off x="2382838" y="3055938"/>
            <a:ext cx="792162" cy="0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3" name="Line 24"/>
          <p:cNvSpPr>
            <a:spLocks noChangeShapeType="1"/>
          </p:cNvSpPr>
          <p:nvPr/>
        </p:nvSpPr>
        <p:spPr bwMode="auto">
          <a:xfrm rot="5400000" flipH="1">
            <a:off x="3313113" y="1539875"/>
            <a:ext cx="515938" cy="509587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4" name="Text Box 25"/>
          <p:cNvSpPr txBox="1">
            <a:spLocks noChangeArrowheads="1"/>
          </p:cNvSpPr>
          <p:nvPr/>
        </p:nvSpPr>
        <p:spPr bwMode="auto">
          <a:xfrm>
            <a:off x="1714500" y="2860675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1</a:t>
            </a:r>
            <a:endParaRPr kumimoji="1" lang="en-US" altLang="zh-CN" b="1"/>
          </a:p>
        </p:txBody>
      </p:sp>
      <p:sp>
        <p:nvSpPr>
          <p:cNvPr id="77845" name="Oval 26"/>
          <p:cNvSpPr>
            <a:spLocks noChangeArrowheads="1"/>
          </p:cNvSpPr>
          <p:nvPr/>
        </p:nvSpPr>
        <p:spPr bwMode="auto">
          <a:xfrm>
            <a:off x="3114675" y="2878138"/>
            <a:ext cx="404813" cy="374650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77846" name="Line 27"/>
          <p:cNvSpPr>
            <a:spLocks noChangeShapeType="1"/>
          </p:cNvSpPr>
          <p:nvPr/>
        </p:nvSpPr>
        <p:spPr bwMode="auto">
          <a:xfrm flipV="1">
            <a:off x="5543550" y="2233613"/>
            <a:ext cx="993775" cy="528637"/>
          </a:xfrm>
          <a:prstGeom prst="line">
            <a:avLst/>
          </a:prstGeom>
          <a:noFill/>
          <a:ln w="28575">
            <a:solidFill>
              <a:srgbClr val="368AD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7" name="Oval 35"/>
          <p:cNvSpPr>
            <a:spLocks noChangeArrowheads="1"/>
          </p:cNvSpPr>
          <p:nvPr/>
        </p:nvSpPr>
        <p:spPr bwMode="auto">
          <a:xfrm>
            <a:off x="3687763" y="1973263"/>
            <a:ext cx="381000" cy="35242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77848" name="Oval 36"/>
          <p:cNvSpPr>
            <a:spLocks noChangeArrowheads="1"/>
          </p:cNvSpPr>
          <p:nvPr/>
        </p:nvSpPr>
        <p:spPr bwMode="auto">
          <a:xfrm>
            <a:off x="4713288" y="1565275"/>
            <a:ext cx="373062" cy="344488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77849" name="Oval 37"/>
          <p:cNvSpPr>
            <a:spLocks noChangeArrowheads="1"/>
          </p:cNvSpPr>
          <p:nvPr/>
        </p:nvSpPr>
        <p:spPr bwMode="auto">
          <a:xfrm>
            <a:off x="5292725" y="2657475"/>
            <a:ext cx="414338" cy="38417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E</a:t>
            </a:r>
          </a:p>
        </p:txBody>
      </p:sp>
      <p:sp>
        <p:nvSpPr>
          <p:cNvPr id="77850" name="Oval 38"/>
          <p:cNvSpPr>
            <a:spLocks noChangeArrowheads="1"/>
          </p:cNvSpPr>
          <p:nvPr/>
        </p:nvSpPr>
        <p:spPr bwMode="auto">
          <a:xfrm>
            <a:off x="4386263" y="3532188"/>
            <a:ext cx="393700" cy="365125"/>
          </a:xfrm>
          <a:prstGeom prst="ellipse">
            <a:avLst/>
          </a:prstGeom>
          <a:solidFill>
            <a:srgbClr val="66FF33"/>
          </a:solidFill>
          <a:ln w="28575">
            <a:solidFill>
              <a:srgbClr val="339933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77851" name="Text Box 39"/>
          <p:cNvSpPr txBox="1">
            <a:spLocks noChangeArrowheads="1"/>
          </p:cNvSpPr>
          <p:nvPr/>
        </p:nvSpPr>
        <p:spPr bwMode="auto">
          <a:xfrm>
            <a:off x="6267450" y="3432175"/>
            <a:ext cx="4079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5</a:t>
            </a:r>
            <a:endParaRPr kumimoji="1" lang="en-US" altLang="zh-CN" b="1"/>
          </a:p>
        </p:txBody>
      </p:sp>
      <p:sp>
        <p:nvSpPr>
          <p:cNvPr id="77852" name="Text Box 40"/>
          <p:cNvSpPr txBox="1">
            <a:spLocks noChangeArrowheads="1"/>
          </p:cNvSpPr>
          <p:nvPr/>
        </p:nvSpPr>
        <p:spPr bwMode="auto">
          <a:xfrm>
            <a:off x="6788150" y="2039938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6</a:t>
            </a:r>
            <a:endParaRPr kumimoji="1" lang="en-US" altLang="zh-CN" b="1"/>
          </a:p>
        </p:txBody>
      </p:sp>
      <p:sp>
        <p:nvSpPr>
          <p:cNvPr id="77853" name="Text Box 42"/>
          <p:cNvSpPr txBox="1">
            <a:spLocks noChangeArrowheads="1"/>
          </p:cNvSpPr>
          <p:nvPr/>
        </p:nvSpPr>
        <p:spPr bwMode="auto">
          <a:xfrm>
            <a:off x="3360738" y="1277938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2</a:t>
            </a:r>
            <a:endParaRPr kumimoji="1" lang="en-US" altLang="zh-CN" b="1"/>
          </a:p>
        </p:txBody>
      </p:sp>
      <p:sp>
        <p:nvSpPr>
          <p:cNvPr id="77854" name="Text Box 43"/>
          <p:cNvSpPr txBox="1">
            <a:spLocks noChangeArrowheads="1"/>
          </p:cNvSpPr>
          <p:nvPr/>
        </p:nvSpPr>
        <p:spPr bwMode="auto">
          <a:xfrm>
            <a:off x="5367338" y="3902075"/>
            <a:ext cx="409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3</a:t>
            </a:r>
            <a:endParaRPr kumimoji="1" lang="en-US" altLang="zh-CN" b="1"/>
          </a:p>
        </p:txBody>
      </p:sp>
      <p:sp>
        <p:nvSpPr>
          <p:cNvPr id="77855" name="Text Box 55"/>
          <p:cNvSpPr txBox="1">
            <a:spLocks noChangeArrowheads="1"/>
          </p:cNvSpPr>
          <p:nvPr/>
        </p:nvSpPr>
        <p:spPr bwMode="auto">
          <a:xfrm>
            <a:off x="2247900" y="2038350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77856" name="Line 57"/>
          <p:cNvSpPr>
            <a:spLocks noChangeShapeType="1"/>
          </p:cNvSpPr>
          <p:nvPr/>
        </p:nvSpPr>
        <p:spPr bwMode="auto">
          <a:xfrm flipV="1">
            <a:off x="2971800" y="2058988"/>
            <a:ext cx="738188" cy="1206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7857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905250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58" name="Line 58"/>
          <p:cNvSpPr>
            <a:spLocks noChangeShapeType="1"/>
          </p:cNvSpPr>
          <p:nvPr/>
        </p:nvSpPr>
        <p:spPr bwMode="auto">
          <a:xfrm>
            <a:off x="1979613" y="2513013"/>
            <a:ext cx="260350" cy="384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Text Box 64"/>
          <p:cNvSpPr txBox="1">
            <a:spLocks noChangeArrowheads="1"/>
          </p:cNvSpPr>
          <p:nvPr/>
        </p:nvSpPr>
        <p:spPr bwMode="auto">
          <a:xfrm>
            <a:off x="6121949" y="3077893"/>
            <a:ext cx="2262188" cy="338137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最后到达目的主机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77860" name="Text Box 204"/>
          <p:cNvSpPr txBox="1">
            <a:spLocks noChangeArrowheads="1"/>
          </p:cNvSpPr>
          <p:nvPr/>
        </p:nvSpPr>
        <p:spPr bwMode="auto">
          <a:xfrm>
            <a:off x="4316413" y="2741613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7861" name="Text Box 98"/>
          <p:cNvSpPr txBox="1">
            <a:spLocks noChangeArrowheads="1"/>
          </p:cNvSpPr>
          <p:nvPr/>
        </p:nvSpPr>
        <p:spPr bwMode="auto">
          <a:xfrm>
            <a:off x="705610" y="1494832"/>
            <a:ext cx="1899879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368AD6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发送分组</a:t>
            </a:r>
          </a:p>
        </p:txBody>
      </p:sp>
      <p:sp>
        <p:nvSpPr>
          <p:cNvPr id="77862" name="Text Box 42"/>
          <p:cNvSpPr txBox="1">
            <a:spLocks noChangeArrowheads="1"/>
          </p:cNvSpPr>
          <p:nvPr/>
        </p:nvSpPr>
        <p:spPr bwMode="auto">
          <a:xfrm>
            <a:off x="5810250" y="1252538"/>
            <a:ext cx="4095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/>
              <a:t>H</a:t>
            </a:r>
            <a:r>
              <a:rPr kumimoji="1" lang="en-US" altLang="zh-CN" b="1" baseline="-25000"/>
              <a:t>4</a:t>
            </a:r>
            <a:endParaRPr kumimoji="1" lang="en-US" altLang="zh-CN" b="1"/>
          </a:p>
        </p:txBody>
      </p:sp>
      <p:pic>
        <p:nvPicPr>
          <p:cNvPr id="77863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038350"/>
            <a:ext cx="4333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4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3454400"/>
            <a:ext cx="431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5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895600"/>
            <a:ext cx="43338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2122488" y="2957513"/>
            <a:ext cx="233362" cy="21431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pic>
        <p:nvPicPr>
          <p:cNvPr id="77867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284288"/>
            <a:ext cx="431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68" name="Picture 246" descr="jisuan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266825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3504033" y="1957476"/>
            <a:ext cx="2124075" cy="1077218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kumimoji="1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3216275" y="2962275"/>
            <a:ext cx="233363" cy="21431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04" name="Text Box 60"/>
          <p:cNvSpPr txBox="1">
            <a:spLocks noChangeArrowheads="1"/>
          </p:cNvSpPr>
          <p:nvPr/>
        </p:nvSpPr>
        <p:spPr bwMode="auto">
          <a:xfrm flipH="1">
            <a:off x="3849004" y="2380172"/>
            <a:ext cx="1776413" cy="1077218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18" name="Rectangle 46"/>
          <p:cNvSpPr>
            <a:spLocks noChangeArrowheads="1"/>
          </p:cNvSpPr>
          <p:nvPr/>
        </p:nvSpPr>
        <p:spPr bwMode="auto">
          <a:xfrm>
            <a:off x="4478338" y="3608388"/>
            <a:ext cx="233362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102" name="Text Box 62"/>
          <p:cNvSpPr txBox="1">
            <a:spLocks noChangeArrowheads="1"/>
          </p:cNvSpPr>
          <p:nvPr/>
        </p:nvSpPr>
        <p:spPr bwMode="auto">
          <a:xfrm>
            <a:off x="3378200" y="2331380"/>
            <a:ext cx="1797050" cy="1077218"/>
          </a:xfrm>
          <a:prstGeom prst="rect">
            <a:avLst/>
          </a:prstGeom>
          <a:solidFill>
            <a:srgbClr val="CC00CC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在路由器 </a:t>
            </a:r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查找转发表</a:t>
            </a: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找到转发的端口</a:t>
            </a:r>
            <a:endParaRPr kumimoji="1"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19" name="Rectangle 46"/>
          <p:cNvSpPr>
            <a:spLocks noChangeArrowheads="1"/>
          </p:cNvSpPr>
          <p:nvPr/>
        </p:nvSpPr>
        <p:spPr bwMode="auto">
          <a:xfrm>
            <a:off x="5399088" y="2746375"/>
            <a:ext cx="234950" cy="2159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1501793" y="2279856"/>
            <a:ext cx="54451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0" hangingPunct="0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分组的</a:t>
            </a:r>
            <a:r>
              <a:rPr lang="zh-CN" altLang="en-US" dirty="0">
                <a:solidFill>
                  <a:srgbClr val="FFFF00"/>
                </a:solidFill>
              </a:rPr>
              <a:t>存储转发</a:t>
            </a:r>
            <a:r>
              <a:rPr lang="zh-CN" altLang="en-US" dirty="0"/>
              <a:t>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052 -0.00093 L 0.11962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4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03 0.13136 " pathEditMode="relative" ptsTypes="AA">
                                      <p:cBhvr>
                                        <p:cTn id="2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555 L 0.1 -0.1714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1" y="-88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402 L 0.0651 0.14907 " pathEditMode="relative" ptsTypes="AA">
                                      <p:cBhvr>
                                        <p:cTn id="6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97" grpId="0" animBg="1"/>
      <p:bldP spid="97" grpId="1" animBg="1"/>
      <p:bldP spid="105" grpId="0" animBg="1"/>
      <p:bldP spid="105" grpId="1" animBg="1"/>
      <p:bldP spid="117" grpId="0" animBg="1"/>
      <p:bldP spid="117" grpId="1" animBg="1"/>
      <p:bldP spid="117" grpId="2" animBg="1"/>
      <p:bldP spid="104" grpId="0" animBg="1"/>
      <p:bldP spid="104" grpId="2" animBg="1"/>
      <p:bldP spid="118" grpId="0" animBg="1"/>
      <p:bldP spid="118" grpId="1" animBg="1"/>
      <p:bldP spid="118" grpId="2" animBg="1"/>
      <p:bldP spid="102" grpId="0" animBg="1"/>
      <p:bldP spid="102" grpId="1" animBg="1"/>
      <p:bldP spid="102" grpId="2" animBg="1"/>
      <p:bldP spid="119" grpId="0" animBg="1"/>
      <p:bldP spid="119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2"/>
          <p:cNvGraphicFramePr/>
          <p:nvPr/>
        </p:nvGraphicFramePr>
        <p:xfrm>
          <a:off x="505865" y="1082269"/>
          <a:ext cx="8133857" cy="2760664"/>
        </p:xfrm>
        <a:graphic>
          <a:graphicData uri="http://schemas.openxmlformats.org/drawingml/2006/table">
            <a:tbl>
              <a:tblPr firstRow="1" firstCol="1" bandRow="1" bandCol="1">
                <a:tableStyleId>{93296810-A885-4BE3-A3E7-6D5BEEA58F35}</a:tableStyleId>
              </a:tblPr>
              <a:tblGrid>
                <a:gridCol w="10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8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7" marR="107997" marT="72025" marB="720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所采用的手段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高效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在分组传输的过程中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动态分配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传输带宽，对通信链路是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逐段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灵活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为每一个分组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独立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地选择最合适的转发路由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迅速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以分组作为传送单位，可以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不先建立连接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就能向其他主机发送分组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4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可靠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保证可靠性的网络协议；分布式多路由的分组交换网，使网络有很好的生存性</a:t>
                      </a:r>
                      <a:r>
                        <a:rPr kumimoji="0" lang="zh-CN" alt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kumimoji="0" 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89998" marR="89998" marT="46816" marB="468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分组交换的优点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排队延迟：</a:t>
            </a:r>
            <a:r>
              <a:rPr lang="zh-CN" altLang="en-US" dirty="0"/>
              <a:t>分组在各路由器存储转发时需要排队。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不保证带宽：</a:t>
            </a:r>
            <a:r>
              <a:rPr lang="zh-CN" altLang="zh-CN" dirty="0"/>
              <a:t>动态分配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增加开销：</a:t>
            </a:r>
            <a:r>
              <a:rPr lang="zh-CN" altLang="en-US" dirty="0"/>
              <a:t>各分组必须携带控制信息；路由器要暂存分组，维护转发表等。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分组交换带来的问题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20 </a:t>
            </a:r>
            <a:r>
              <a:rPr lang="zh-CN" altLang="en-US" dirty="0"/>
              <a:t>世纪 </a:t>
            </a:r>
            <a:r>
              <a:rPr lang="en-US" altLang="zh-CN" dirty="0"/>
              <a:t>40 </a:t>
            </a:r>
            <a:r>
              <a:rPr lang="zh-CN" altLang="en-US" dirty="0"/>
              <a:t>年代，电报通信就采用了基于存储转发原理的</a:t>
            </a:r>
            <a:r>
              <a:rPr lang="zh-CN" altLang="en-US" dirty="0">
                <a:solidFill>
                  <a:srgbClr val="C00000"/>
                </a:solidFill>
              </a:rPr>
              <a:t>报文交换</a:t>
            </a:r>
            <a:r>
              <a:rPr lang="zh-CN" altLang="en-US" dirty="0"/>
              <a:t> </a:t>
            </a:r>
            <a:r>
              <a:rPr lang="en-US" altLang="zh-CN" dirty="0"/>
              <a:t>(message switching)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但报文交换的时延较长，从几分钟到几小时不等。</a:t>
            </a:r>
            <a:endParaRPr lang="en-US" altLang="zh-CN" dirty="0"/>
          </a:p>
          <a:p>
            <a:r>
              <a:rPr lang="zh-CN" altLang="en-US" dirty="0"/>
              <a:t>现在报文交换已经很少有人使用了。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报文交换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23405" y="1000176"/>
            <a:ext cx="6923315" cy="3448594"/>
          </a:xfrm>
          <a:prstGeom prst="roundRect">
            <a:avLst>
              <a:gd name="adj" fmla="val 12974"/>
            </a:avLst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14" name="组合 213"/>
          <p:cNvGrpSpPr/>
          <p:nvPr/>
        </p:nvGrpSpPr>
        <p:grpSpPr bwMode="auto">
          <a:xfrm>
            <a:off x="6087561" y="1690421"/>
            <a:ext cx="960437" cy="327025"/>
            <a:chOff x="5671771" y="1787171"/>
            <a:chExt cx="960767" cy="327823"/>
          </a:xfrm>
        </p:grpSpPr>
        <p:grpSp>
          <p:nvGrpSpPr>
            <p:cNvPr id="84112" name="组合 145"/>
            <p:cNvGrpSpPr/>
            <p:nvPr/>
          </p:nvGrpSpPr>
          <p:grpSpPr bwMode="auto">
            <a:xfrm>
              <a:off x="5671771" y="1787171"/>
              <a:ext cx="960767" cy="327823"/>
              <a:chOff x="6127637" y="2338510"/>
              <a:chExt cx="1464113" cy="499569"/>
            </a:xfrm>
          </p:grpSpPr>
          <p:sp>
            <p:nvSpPr>
              <p:cNvPr id="84114" name="AutoShape 54"/>
              <p:cNvSpPr>
                <a:spLocks noChangeArrowheads="1"/>
              </p:cNvSpPr>
              <p:nvPr/>
            </p:nvSpPr>
            <p:spPr bwMode="auto">
              <a:xfrm rot="5400000">
                <a:off x="6347066" y="2302899"/>
                <a:ext cx="243919" cy="44958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15" name="Line 56"/>
              <p:cNvSpPr>
                <a:spLocks noChangeShapeType="1"/>
              </p:cNvSpPr>
              <p:nvPr/>
            </p:nvSpPr>
            <p:spPr bwMode="auto">
              <a:xfrm>
                <a:off x="6240474" y="2402266"/>
                <a:ext cx="454598" cy="72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116" name="Line 57"/>
              <p:cNvSpPr>
                <a:spLocks noChangeShapeType="1"/>
              </p:cNvSpPr>
              <p:nvPr/>
            </p:nvSpPr>
            <p:spPr bwMode="auto">
              <a:xfrm>
                <a:off x="6236717" y="2576824"/>
                <a:ext cx="453346" cy="72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4117" name="Group 136"/>
              <p:cNvGrpSpPr/>
              <p:nvPr/>
            </p:nvGrpSpPr>
            <p:grpSpPr bwMode="auto">
              <a:xfrm>
                <a:off x="6685061" y="2478552"/>
                <a:ext cx="458356" cy="248542"/>
                <a:chOff x="4652" y="2004"/>
                <a:chExt cx="366" cy="215"/>
              </a:xfrm>
            </p:grpSpPr>
            <p:sp>
              <p:nvSpPr>
                <p:cNvPr id="84126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4732" y="1934"/>
                  <a:ext cx="211" cy="359"/>
                </a:xfrm>
                <a:prstGeom prst="parallelogram">
                  <a:avLst>
                    <a:gd name="adj" fmla="val 29162"/>
                  </a:avLst>
                </a:prstGeom>
                <a:solidFill>
                  <a:srgbClr val="C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127" name="Line 16"/>
                <p:cNvSpPr>
                  <a:spLocks noChangeShapeType="1"/>
                </p:cNvSpPr>
                <p:nvPr/>
              </p:nvSpPr>
              <p:spPr bwMode="auto">
                <a:xfrm>
                  <a:off x="4656" y="2004"/>
                  <a:ext cx="362" cy="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28" name="Line 17"/>
                <p:cNvSpPr>
                  <a:spLocks noChangeShapeType="1"/>
                </p:cNvSpPr>
                <p:nvPr/>
              </p:nvSpPr>
              <p:spPr bwMode="auto">
                <a:xfrm>
                  <a:off x="4652" y="2155"/>
                  <a:ext cx="363" cy="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29" name="AutoShape 18"/>
                <p:cNvSpPr>
                  <a:spLocks noChangeArrowheads="1"/>
                </p:cNvSpPr>
                <p:nvPr/>
              </p:nvSpPr>
              <p:spPr bwMode="auto">
                <a:xfrm rot="746037">
                  <a:off x="4846" y="2069"/>
                  <a:ext cx="133" cy="127"/>
                </a:xfrm>
                <a:prstGeom prst="rightArrow">
                  <a:avLst>
                    <a:gd name="adj1" fmla="val 50000"/>
                    <a:gd name="adj2" fmla="val 2618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84118" name="Group 140"/>
              <p:cNvGrpSpPr/>
              <p:nvPr/>
            </p:nvGrpSpPr>
            <p:grpSpPr bwMode="auto">
              <a:xfrm>
                <a:off x="7008161" y="2486651"/>
                <a:ext cx="583589" cy="351428"/>
                <a:chOff x="4910" y="2011"/>
                <a:chExt cx="466" cy="304"/>
              </a:xfrm>
            </p:grpSpPr>
            <p:sp>
              <p:nvSpPr>
                <p:cNvPr id="84121" name="AutoShape 29"/>
                <p:cNvSpPr>
                  <a:spLocks noChangeArrowheads="1"/>
                </p:cNvSpPr>
                <p:nvPr/>
              </p:nvSpPr>
              <p:spPr bwMode="auto">
                <a:xfrm rot="5400000">
                  <a:off x="5091" y="2000"/>
                  <a:ext cx="210" cy="359"/>
                </a:xfrm>
                <a:prstGeom prst="parallelogram">
                  <a:avLst>
                    <a:gd name="adj" fmla="val 29162"/>
                  </a:avLst>
                </a:prstGeom>
                <a:solidFill>
                  <a:srgbClr val="C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122" name="Text Box 30"/>
                <p:cNvSpPr txBox="1">
                  <a:spLocks noChangeArrowheads="1"/>
                </p:cNvSpPr>
                <p:nvPr/>
              </p:nvSpPr>
              <p:spPr bwMode="auto">
                <a:xfrm rot="626605">
                  <a:off x="4910" y="2011"/>
                  <a:ext cx="402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sm" len="lg"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9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P2</a:t>
                  </a:r>
                </a:p>
              </p:txBody>
            </p:sp>
            <p:sp>
              <p:nvSpPr>
                <p:cNvPr id="84123" name="Line 31"/>
                <p:cNvSpPr>
                  <a:spLocks noChangeShapeType="1"/>
                </p:cNvSpPr>
                <p:nvPr/>
              </p:nvSpPr>
              <p:spPr bwMode="auto">
                <a:xfrm>
                  <a:off x="5014" y="2071"/>
                  <a:ext cx="362" cy="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24" name="Line 32"/>
                <p:cNvSpPr>
                  <a:spLocks noChangeShapeType="1"/>
                </p:cNvSpPr>
                <p:nvPr/>
              </p:nvSpPr>
              <p:spPr bwMode="auto">
                <a:xfrm>
                  <a:off x="5010" y="2222"/>
                  <a:ext cx="363" cy="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125" name="AutoShape 33"/>
                <p:cNvSpPr>
                  <a:spLocks noChangeArrowheads="1"/>
                </p:cNvSpPr>
                <p:nvPr/>
              </p:nvSpPr>
              <p:spPr bwMode="auto">
                <a:xfrm rot="746037">
                  <a:off x="5204" y="2136"/>
                  <a:ext cx="133" cy="127"/>
                </a:xfrm>
                <a:prstGeom prst="rightArrow">
                  <a:avLst>
                    <a:gd name="adj1" fmla="val 50000"/>
                    <a:gd name="adj2" fmla="val 26181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4119" name="Text Box 55"/>
              <p:cNvSpPr txBox="1">
                <a:spLocks noChangeArrowheads="1"/>
              </p:cNvSpPr>
              <p:nvPr/>
            </p:nvSpPr>
            <p:spPr bwMode="auto">
              <a:xfrm rot="626605">
                <a:off x="6127637" y="2338510"/>
                <a:ext cx="503710" cy="351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P4</a:t>
                </a:r>
              </a:p>
            </p:txBody>
          </p:sp>
          <p:sp>
            <p:nvSpPr>
              <p:cNvPr id="84120" name="AutoShape 58"/>
              <p:cNvSpPr>
                <a:spLocks noChangeArrowheads="1"/>
              </p:cNvSpPr>
              <p:nvPr/>
            </p:nvSpPr>
            <p:spPr bwMode="auto">
              <a:xfrm rot="746037">
                <a:off x="6493475" y="2477401"/>
                <a:ext cx="166561" cy="145657"/>
              </a:xfrm>
              <a:prstGeom prst="rightArrow">
                <a:avLst>
                  <a:gd name="adj1" fmla="val 50000"/>
                  <a:gd name="adj2" fmla="val 26391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113" name="Text Box 15"/>
            <p:cNvSpPr txBox="1">
              <a:spLocks noChangeArrowheads="1"/>
            </p:cNvSpPr>
            <p:nvPr/>
          </p:nvSpPr>
          <p:spPr bwMode="auto">
            <a:xfrm rot="626605">
              <a:off x="5968441" y="1836475"/>
              <a:ext cx="330540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</a:p>
          </p:txBody>
        </p:sp>
      </p:grpSp>
      <p:grpSp>
        <p:nvGrpSpPr>
          <p:cNvPr id="164" name="组合 163"/>
          <p:cNvGrpSpPr/>
          <p:nvPr/>
        </p:nvGrpSpPr>
        <p:grpSpPr bwMode="auto">
          <a:xfrm>
            <a:off x="6395536" y="1784084"/>
            <a:ext cx="660400" cy="458787"/>
            <a:chOff x="6589886" y="2482016"/>
            <a:chExt cx="1006880" cy="698229"/>
          </a:xfrm>
        </p:grpSpPr>
        <p:sp>
          <p:nvSpPr>
            <p:cNvPr id="84097" name="AutoShape 54"/>
            <p:cNvSpPr>
              <a:spLocks noChangeArrowheads="1"/>
            </p:cNvSpPr>
            <p:nvPr/>
          </p:nvSpPr>
          <p:spPr bwMode="auto">
            <a:xfrm rot="5400000">
              <a:off x="6779122" y="2560691"/>
              <a:ext cx="243919" cy="449589"/>
            </a:xfrm>
            <a:prstGeom prst="parallelogram">
              <a:avLst>
                <a:gd name="adj" fmla="val 29162"/>
              </a:avLst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098" name="Group 141"/>
            <p:cNvGrpSpPr/>
            <p:nvPr/>
          </p:nvGrpSpPr>
          <p:grpSpPr bwMode="auto">
            <a:xfrm>
              <a:off x="7138410" y="2759463"/>
              <a:ext cx="458356" cy="247386"/>
              <a:chOff x="5014" y="2247"/>
              <a:chExt cx="366" cy="214"/>
            </a:xfrm>
          </p:grpSpPr>
          <p:sp>
            <p:nvSpPr>
              <p:cNvPr id="84108" name="AutoShape 34"/>
              <p:cNvSpPr>
                <a:spLocks noChangeArrowheads="1"/>
              </p:cNvSpPr>
              <p:nvPr/>
            </p:nvSpPr>
            <p:spPr bwMode="auto">
              <a:xfrm rot="5400000">
                <a:off x="5094" y="2176"/>
                <a:ext cx="211" cy="35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09" name="Line 36"/>
              <p:cNvSpPr>
                <a:spLocks noChangeShapeType="1"/>
              </p:cNvSpPr>
              <p:nvPr/>
            </p:nvSpPr>
            <p:spPr bwMode="auto">
              <a:xfrm>
                <a:off x="5017" y="2247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110" name="Line 37"/>
              <p:cNvSpPr>
                <a:spLocks noChangeShapeType="1"/>
              </p:cNvSpPr>
              <p:nvPr/>
            </p:nvSpPr>
            <p:spPr bwMode="auto">
              <a:xfrm>
                <a:off x="5014" y="2398"/>
                <a:ext cx="362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111" name="AutoShape 38"/>
              <p:cNvSpPr>
                <a:spLocks noChangeArrowheads="1"/>
              </p:cNvSpPr>
              <p:nvPr/>
            </p:nvSpPr>
            <p:spPr bwMode="auto">
              <a:xfrm rot="746037">
                <a:off x="5208" y="2312"/>
                <a:ext cx="133" cy="126"/>
              </a:xfrm>
              <a:prstGeom prst="rightArrow">
                <a:avLst>
                  <a:gd name="adj1" fmla="val 50000"/>
                  <a:gd name="adj2" fmla="val 26389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099" name="Line 112"/>
            <p:cNvSpPr>
              <a:spLocks noChangeShapeType="1"/>
            </p:cNvSpPr>
            <p:nvPr/>
          </p:nvSpPr>
          <p:spPr bwMode="auto">
            <a:xfrm>
              <a:off x="6696956" y="2835856"/>
              <a:ext cx="453346" cy="7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100" name="Group 137"/>
            <p:cNvGrpSpPr/>
            <p:nvPr/>
          </p:nvGrpSpPr>
          <p:grpSpPr bwMode="auto">
            <a:xfrm>
              <a:off x="6589886" y="2482016"/>
              <a:ext cx="631179" cy="698229"/>
              <a:chOff x="4576" y="2007"/>
              <a:chExt cx="504" cy="604"/>
            </a:xfrm>
          </p:grpSpPr>
          <p:sp>
            <p:nvSpPr>
              <p:cNvPr id="84103" name="AutoShape 19"/>
              <p:cNvSpPr>
                <a:spLocks noChangeArrowheads="1"/>
              </p:cNvSpPr>
              <p:nvPr/>
            </p:nvSpPr>
            <p:spPr bwMode="auto">
              <a:xfrm rot="5400000">
                <a:off x="4637" y="2052"/>
                <a:ext cx="411" cy="474"/>
              </a:xfrm>
              <a:prstGeom prst="parallelogram">
                <a:avLst>
                  <a:gd name="adj" fmla="val 29162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104" name="Text Box 20"/>
              <p:cNvSpPr txBox="1">
                <a:spLocks noChangeArrowheads="1"/>
              </p:cNvSpPr>
              <p:nvPr/>
            </p:nvSpPr>
            <p:spPr bwMode="auto">
              <a:xfrm rot="626605">
                <a:off x="4576" y="2110"/>
                <a:ext cx="402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P4</a:t>
                </a:r>
              </a:p>
            </p:txBody>
          </p:sp>
          <p:sp>
            <p:nvSpPr>
              <p:cNvPr id="84105" name="Line 21"/>
              <p:cNvSpPr>
                <a:spLocks noChangeShapeType="1"/>
              </p:cNvSpPr>
              <p:nvPr/>
            </p:nvSpPr>
            <p:spPr bwMode="auto">
              <a:xfrm>
                <a:off x="4659" y="2180"/>
                <a:ext cx="363" cy="6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106" name="Line 22"/>
              <p:cNvSpPr>
                <a:spLocks noChangeShapeType="1"/>
              </p:cNvSpPr>
              <p:nvPr/>
            </p:nvSpPr>
            <p:spPr bwMode="auto">
              <a:xfrm>
                <a:off x="4656" y="2331"/>
                <a:ext cx="362" cy="63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107" name="AutoShape 23"/>
              <p:cNvSpPr>
                <a:spLocks noChangeArrowheads="1"/>
              </p:cNvSpPr>
              <p:nvPr/>
            </p:nvSpPr>
            <p:spPr bwMode="auto">
              <a:xfrm rot="746037">
                <a:off x="4788" y="2007"/>
                <a:ext cx="257" cy="604"/>
              </a:xfrm>
              <a:prstGeom prst="rightArrow">
                <a:avLst>
                  <a:gd name="adj1" fmla="val 50000"/>
                  <a:gd name="adj2" fmla="val 2619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101" name="AutoShape 38"/>
            <p:cNvSpPr>
              <a:spLocks noChangeArrowheads="1"/>
            </p:cNvSpPr>
            <p:nvPr/>
          </p:nvSpPr>
          <p:spPr bwMode="auto">
            <a:xfrm rot="746037">
              <a:off x="6956606" y="2737924"/>
              <a:ext cx="166561" cy="145657"/>
            </a:xfrm>
            <a:prstGeom prst="rightArrow">
              <a:avLst>
                <a:gd name="adj1" fmla="val 50000"/>
                <a:gd name="adj2" fmla="val 26391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102" name="Text Box 35"/>
            <p:cNvSpPr txBox="1">
              <a:spLocks noChangeArrowheads="1"/>
            </p:cNvSpPr>
            <p:nvPr/>
          </p:nvSpPr>
          <p:spPr bwMode="auto">
            <a:xfrm rot="626605">
              <a:off x="7020553" y="2695710"/>
              <a:ext cx="503710" cy="351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</a:p>
          </p:txBody>
        </p:sp>
      </p:grpSp>
      <p:grpSp>
        <p:nvGrpSpPr>
          <p:cNvPr id="5" name="Group 127"/>
          <p:cNvGrpSpPr/>
          <p:nvPr/>
        </p:nvGrpSpPr>
        <p:grpSpPr bwMode="auto">
          <a:xfrm>
            <a:off x="4676579" y="1916993"/>
            <a:ext cx="325435" cy="518114"/>
            <a:chOff x="2869" y="2182"/>
            <a:chExt cx="396" cy="683"/>
          </a:xfrm>
          <a:solidFill>
            <a:srgbClr val="368AD6"/>
          </a:solidFill>
        </p:grpSpPr>
        <p:sp>
          <p:nvSpPr>
            <p:cNvPr id="6" name="AutoShape 59"/>
            <p:cNvSpPr>
              <a:spLocks noChangeArrowheads="1"/>
            </p:cNvSpPr>
            <p:nvPr/>
          </p:nvSpPr>
          <p:spPr bwMode="auto">
            <a:xfrm rot="5400000">
              <a:off x="2729" y="2350"/>
              <a:ext cx="674" cy="355"/>
            </a:xfrm>
            <a:prstGeom prst="parallelogram">
              <a:avLst>
                <a:gd name="adj" fmla="val 18265"/>
              </a:avLst>
            </a:prstGeom>
            <a:solidFill>
              <a:srgbClr val="99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2869" y="2182"/>
              <a:ext cx="396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eaLnBrk="0" hangingPunct="0">
                <a:defRPr sz="1200" b="1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eaLnBrk="0" hangingPunct="0">
                <a:defRPr>
                  <a:ea typeface="+mn-ea"/>
                </a:defRPr>
              </a:lvl2pPr>
              <a:lvl3pPr eaLnBrk="0" hangingPunct="0">
                <a:defRPr>
                  <a:ea typeface="+mn-ea"/>
                </a:defRPr>
              </a:lvl3pPr>
              <a:lvl4pPr eaLnBrk="0" hangingPunct="0">
                <a:defRPr>
                  <a:ea typeface="+mn-ea"/>
                </a:defRPr>
              </a:lvl4pPr>
              <a:lvl5pPr eaLnBrk="0" hangingPunct="0">
                <a:defRPr>
                  <a:ea typeface="+mn-ea"/>
                </a:defRPr>
              </a:lvl5pPr>
              <a:lvl6pPr>
                <a:defRPr>
                  <a:ea typeface="+mn-ea"/>
                </a:defRPr>
              </a:lvl6pPr>
              <a:lvl7pPr>
                <a:defRPr>
                  <a:ea typeface="+mn-ea"/>
                </a:defRPr>
              </a:lvl7pPr>
              <a:lvl8pPr>
                <a:defRPr>
                  <a:ea typeface="+mn-ea"/>
                </a:defRPr>
              </a:lvl8pPr>
              <a:lvl9pPr>
                <a:defRPr>
                  <a:ea typeface="+mn-ea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报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文</a:t>
              </a:r>
            </a:p>
          </p:txBody>
        </p:sp>
        <p:sp>
          <p:nvSpPr>
            <p:cNvPr id="8" name="Line 62"/>
            <p:cNvSpPr>
              <a:spLocks noChangeShapeType="1"/>
            </p:cNvSpPr>
            <p:nvPr/>
          </p:nvSpPr>
          <p:spPr bwMode="auto">
            <a:xfrm>
              <a:off x="2876" y="2191"/>
              <a:ext cx="363" cy="57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Line 63"/>
            <p:cNvSpPr>
              <a:spLocks noChangeShapeType="1"/>
            </p:cNvSpPr>
            <p:nvPr/>
          </p:nvSpPr>
          <p:spPr bwMode="auto">
            <a:xfrm>
              <a:off x="2876" y="2807"/>
              <a:ext cx="363" cy="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AutoShape 60"/>
            <p:cNvSpPr>
              <a:spLocks noChangeArrowheads="1"/>
            </p:cNvSpPr>
            <p:nvPr/>
          </p:nvSpPr>
          <p:spPr bwMode="auto">
            <a:xfrm rot="746037">
              <a:off x="2960" y="2674"/>
              <a:ext cx="227" cy="127"/>
            </a:xfrm>
            <a:prstGeom prst="rightArrow">
              <a:avLst>
                <a:gd name="adj1" fmla="val 50000"/>
                <a:gd name="adj2" fmla="val 44685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Group 128"/>
          <p:cNvGrpSpPr/>
          <p:nvPr/>
        </p:nvGrpSpPr>
        <p:grpSpPr bwMode="auto">
          <a:xfrm>
            <a:off x="4990499" y="2550416"/>
            <a:ext cx="327076" cy="524184"/>
            <a:chOff x="3251" y="3017"/>
            <a:chExt cx="398" cy="691"/>
          </a:xfrm>
          <a:solidFill>
            <a:srgbClr val="368AD6"/>
          </a:solidFill>
        </p:grpSpPr>
        <p:sp>
          <p:nvSpPr>
            <p:cNvPr id="12" name="AutoShape 64"/>
            <p:cNvSpPr>
              <a:spLocks noChangeArrowheads="1"/>
            </p:cNvSpPr>
            <p:nvPr/>
          </p:nvSpPr>
          <p:spPr bwMode="auto">
            <a:xfrm rot="5400000">
              <a:off x="3102" y="3193"/>
              <a:ext cx="675" cy="355"/>
            </a:xfrm>
            <a:prstGeom prst="parallelogram">
              <a:avLst>
                <a:gd name="adj" fmla="val 18292"/>
              </a:avLst>
            </a:prstGeom>
            <a:solidFill>
              <a:srgbClr val="99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Text Box 66"/>
            <p:cNvSpPr txBox="1">
              <a:spLocks noChangeArrowheads="1"/>
            </p:cNvSpPr>
            <p:nvPr/>
          </p:nvSpPr>
          <p:spPr bwMode="auto">
            <a:xfrm>
              <a:off x="3253" y="3017"/>
              <a:ext cx="396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eaLnBrk="0" hangingPunct="0">
                <a:defRPr sz="1200" b="1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eaLnBrk="0" hangingPunct="0">
                <a:defRPr>
                  <a:ea typeface="+mn-ea"/>
                </a:defRPr>
              </a:lvl2pPr>
              <a:lvl3pPr eaLnBrk="0" hangingPunct="0">
                <a:defRPr>
                  <a:ea typeface="+mn-ea"/>
                </a:defRPr>
              </a:lvl3pPr>
              <a:lvl4pPr eaLnBrk="0" hangingPunct="0">
                <a:defRPr>
                  <a:ea typeface="+mn-ea"/>
                </a:defRPr>
              </a:lvl4pPr>
              <a:lvl5pPr eaLnBrk="0" hangingPunct="0">
                <a:defRPr>
                  <a:ea typeface="+mn-ea"/>
                </a:defRPr>
              </a:lvl5pPr>
              <a:lvl6pPr>
                <a:defRPr>
                  <a:ea typeface="+mn-ea"/>
                </a:defRPr>
              </a:lvl6pPr>
              <a:lvl7pPr>
                <a:defRPr>
                  <a:ea typeface="+mn-ea"/>
                </a:defRPr>
              </a:lvl7pPr>
              <a:lvl8pPr>
                <a:defRPr>
                  <a:ea typeface="+mn-ea"/>
                </a:defRPr>
              </a:lvl8pPr>
              <a:lvl9pPr>
                <a:defRPr>
                  <a:ea typeface="+mn-ea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报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文</a:t>
              </a:r>
            </a:p>
          </p:txBody>
        </p:sp>
        <p:sp>
          <p:nvSpPr>
            <p:cNvPr id="14" name="Line 67"/>
            <p:cNvSpPr>
              <a:spLocks noChangeShapeType="1"/>
            </p:cNvSpPr>
            <p:nvPr/>
          </p:nvSpPr>
          <p:spPr bwMode="auto">
            <a:xfrm>
              <a:off x="3251" y="3033"/>
              <a:ext cx="362" cy="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68"/>
            <p:cNvSpPr>
              <a:spLocks noChangeShapeType="1"/>
            </p:cNvSpPr>
            <p:nvPr/>
          </p:nvSpPr>
          <p:spPr bwMode="auto">
            <a:xfrm>
              <a:off x="3251" y="3650"/>
              <a:ext cx="362" cy="5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AutoShape 65"/>
            <p:cNvSpPr>
              <a:spLocks noChangeArrowheads="1"/>
            </p:cNvSpPr>
            <p:nvPr/>
          </p:nvSpPr>
          <p:spPr bwMode="auto">
            <a:xfrm rot="746037">
              <a:off x="3331" y="3527"/>
              <a:ext cx="226" cy="126"/>
            </a:xfrm>
            <a:prstGeom prst="rightArrow">
              <a:avLst>
                <a:gd name="adj1" fmla="val 50000"/>
                <a:gd name="adj2" fmla="val 44841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Group 126"/>
          <p:cNvGrpSpPr/>
          <p:nvPr/>
        </p:nvGrpSpPr>
        <p:grpSpPr bwMode="auto">
          <a:xfrm>
            <a:off x="4387305" y="1302539"/>
            <a:ext cx="325434" cy="524942"/>
            <a:chOff x="2517" y="1372"/>
            <a:chExt cx="396" cy="692"/>
          </a:xfrm>
          <a:solidFill>
            <a:srgbClr val="368AD6"/>
          </a:solidFill>
        </p:grpSpPr>
        <p:sp>
          <p:nvSpPr>
            <p:cNvPr id="18" name="AutoShape 69"/>
            <p:cNvSpPr>
              <a:spLocks noChangeArrowheads="1"/>
            </p:cNvSpPr>
            <p:nvPr/>
          </p:nvSpPr>
          <p:spPr bwMode="auto">
            <a:xfrm rot="5400000">
              <a:off x="2363" y="1546"/>
              <a:ext cx="674" cy="362"/>
            </a:xfrm>
            <a:prstGeom prst="parallelogram">
              <a:avLst>
                <a:gd name="adj" fmla="val 18265"/>
              </a:avLst>
            </a:prstGeom>
            <a:solidFill>
              <a:srgbClr val="99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2517" y="1372"/>
              <a:ext cx="396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eaLnBrk="0" hangingPunct="0">
                <a:defRPr sz="1200" b="1">
                  <a:solidFill>
                    <a:srgbClr val="33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eaLnBrk="0" hangingPunct="0">
                <a:defRPr>
                  <a:ea typeface="+mn-ea"/>
                </a:defRPr>
              </a:lvl2pPr>
              <a:lvl3pPr eaLnBrk="0" hangingPunct="0">
                <a:defRPr>
                  <a:ea typeface="+mn-ea"/>
                </a:defRPr>
              </a:lvl3pPr>
              <a:lvl4pPr eaLnBrk="0" hangingPunct="0">
                <a:defRPr>
                  <a:ea typeface="+mn-ea"/>
                </a:defRPr>
              </a:lvl4pPr>
              <a:lvl5pPr eaLnBrk="0" hangingPunct="0">
                <a:defRPr>
                  <a:ea typeface="+mn-ea"/>
                </a:defRPr>
              </a:lvl5pPr>
              <a:lvl6pPr>
                <a:defRPr>
                  <a:ea typeface="+mn-ea"/>
                </a:defRPr>
              </a:lvl6pPr>
              <a:lvl7pPr>
                <a:defRPr>
                  <a:ea typeface="+mn-ea"/>
                </a:defRPr>
              </a:lvl7pPr>
              <a:lvl8pPr>
                <a:defRPr>
                  <a:ea typeface="+mn-ea"/>
                </a:defRPr>
              </a:lvl8pPr>
              <a:lvl9pPr>
                <a:defRPr>
                  <a:ea typeface="+mn-ea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报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schemeClr val="bg1"/>
                  </a:solidFill>
                </a:rPr>
                <a:t>文</a:t>
              </a:r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2519" y="1395"/>
              <a:ext cx="357" cy="5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2519" y="2001"/>
              <a:ext cx="357" cy="6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AutoShape 70"/>
            <p:cNvSpPr>
              <a:spLocks noChangeArrowheads="1"/>
            </p:cNvSpPr>
            <p:nvPr/>
          </p:nvSpPr>
          <p:spPr bwMode="auto">
            <a:xfrm rot="746037">
              <a:off x="2591" y="1861"/>
              <a:ext cx="226" cy="127"/>
            </a:xfrm>
            <a:prstGeom prst="rightArrow">
              <a:avLst>
                <a:gd name="adj1" fmla="val 50000"/>
                <a:gd name="adj2" fmla="val 44488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3980" name="Line 74"/>
          <p:cNvSpPr>
            <a:spLocks noChangeShapeType="1"/>
          </p:cNvSpPr>
          <p:nvPr/>
        </p:nvSpPr>
        <p:spPr bwMode="auto">
          <a:xfrm>
            <a:off x="2920498" y="1315771"/>
            <a:ext cx="0" cy="182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1" name="Line 75"/>
          <p:cNvSpPr>
            <a:spLocks noChangeShapeType="1"/>
          </p:cNvSpPr>
          <p:nvPr/>
        </p:nvSpPr>
        <p:spPr bwMode="auto">
          <a:xfrm>
            <a:off x="3218948" y="1315771"/>
            <a:ext cx="0" cy="182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2" name="Text Box 76"/>
          <p:cNvSpPr txBox="1">
            <a:spLocks noChangeArrowheads="1"/>
          </p:cNvSpPr>
          <p:nvPr/>
        </p:nvSpPr>
        <p:spPr bwMode="auto">
          <a:xfrm>
            <a:off x="2471236" y="3125521"/>
            <a:ext cx="13303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B    C     D </a:t>
            </a:r>
          </a:p>
        </p:txBody>
      </p:sp>
      <p:sp>
        <p:nvSpPr>
          <p:cNvPr id="83983" name="Text Box 77"/>
          <p:cNvSpPr txBox="1">
            <a:spLocks noChangeArrowheads="1"/>
          </p:cNvSpPr>
          <p:nvPr/>
        </p:nvSpPr>
        <p:spPr bwMode="auto">
          <a:xfrm>
            <a:off x="4265111" y="3125521"/>
            <a:ext cx="118903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1200" b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B    C    D</a:t>
            </a:r>
          </a:p>
        </p:txBody>
      </p:sp>
      <p:sp>
        <p:nvSpPr>
          <p:cNvPr id="83984" name="Text Box 78"/>
          <p:cNvSpPr txBox="1">
            <a:spLocks noChangeArrowheads="1"/>
          </p:cNvSpPr>
          <p:nvPr/>
        </p:nvSpPr>
        <p:spPr bwMode="auto">
          <a:xfrm>
            <a:off x="6028823" y="3125521"/>
            <a:ext cx="12366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1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   B    C    D</a:t>
            </a:r>
          </a:p>
        </p:txBody>
      </p:sp>
      <p:sp>
        <p:nvSpPr>
          <p:cNvPr id="28" name="Line 79"/>
          <p:cNvSpPr>
            <a:spLocks noChangeShapeType="1"/>
          </p:cNvSpPr>
          <p:nvPr/>
        </p:nvSpPr>
        <p:spPr bwMode="auto">
          <a:xfrm>
            <a:off x="2622048" y="1379271"/>
            <a:ext cx="298450" cy="31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>
            <a:off x="2920498" y="1507859"/>
            <a:ext cx="298450" cy="317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>
            <a:off x="3218948" y="1634859"/>
            <a:ext cx="298450" cy="333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 flipH="1">
            <a:off x="2622048" y="1826946"/>
            <a:ext cx="895350" cy="128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4473073" y="1031609"/>
            <a:ext cx="901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1400" b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报文交换</a:t>
            </a:r>
          </a:p>
        </p:txBody>
      </p:sp>
      <p:sp>
        <p:nvSpPr>
          <p:cNvPr id="83990" name="Text Box 88"/>
          <p:cNvSpPr txBox="1">
            <a:spLocks noChangeArrowheads="1"/>
          </p:cNvSpPr>
          <p:nvPr/>
        </p:nvSpPr>
        <p:spPr bwMode="auto">
          <a:xfrm>
            <a:off x="2669673" y="1031609"/>
            <a:ext cx="9017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电路交换</a:t>
            </a: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6206623" y="1025259"/>
            <a:ext cx="9032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</a:t>
            </a:r>
          </a:p>
        </p:txBody>
      </p:sp>
      <p:sp>
        <p:nvSpPr>
          <p:cNvPr id="83992" name="Line 90"/>
          <p:cNvSpPr>
            <a:spLocks noChangeShapeType="1"/>
          </p:cNvSpPr>
          <p:nvPr/>
        </p:nvSpPr>
        <p:spPr bwMode="auto">
          <a:xfrm>
            <a:off x="3953961" y="1539609"/>
            <a:ext cx="0" cy="131127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3" name="Text Box 91"/>
          <p:cNvSpPr txBox="1">
            <a:spLocks noChangeArrowheads="1"/>
          </p:cNvSpPr>
          <p:nvPr/>
        </p:nvSpPr>
        <p:spPr bwMode="auto">
          <a:xfrm>
            <a:off x="3821824" y="2780441"/>
            <a:ext cx="287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99"/>
                </a:solidFill>
                <a:ea typeface="黑体" panose="02010609060101010101" pitchFamily="49" charset="-122"/>
              </a:rPr>
              <a:t>t</a:t>
            </a:r>
          </a:p>
        </p:txBody>
      </p:sp>
      <p:grpSp>
        <p:nvGrpSpPr>
          <p:cNvPr id="42" name="Group 123"/>
          <p:cNvGrpSpPr/>
          <p:nvPr/>
        </p:nvGrpSpPr>
        <p:grpSpPr bwMode="auto">
          <a:xfrm>
            <a:off x="1694948" y="1965059"/>
            <a:ext cx="895350" cy="484187"/>
            <a:chOff x="-277" y="2246"/>
            <a:chExt cx="1089" cy="637"/>
          </a:xfrm>
        </p:grpSpPr>
        <p:sp>
          <p:nvSpPr>
            <p:cNvPr id="84094" name="Line 93"/>
            <p:cNvSpPr>
              <a:spLocks noChangeShapeType="1"/>
            </p:cNvSpPr>
            <p:nvPr/>
          </p:nvSpPr>
          <p:spPr bwMode="auto">
            <a:xfrm>
              <a:off x="630" y="288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95" name="Text Box 96"/>
            <p:cNvSpPr txBox="1">
              <a:spLocks noChangeArrowheads="1"/>
            </p:cNvSpPr>
            <p:nvPr/>
          </p:nvSpPr>
          <p:spPr bwMode="auto">
            <a:xfrm>
              <a:off x="-277" y="2405"/>
              <a:ext cx="9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数据传送</a:t>
              </a:r>
            </a:p>
          </p:txBody>
        </p:sp>
        <p:sp>
          <p:nvSpPr>
            <p:cNvPr id="84096" name="Line 98"/>
            <p:cNvSpPr>
              <a:spLocks noChangeShapeType="1"/>
            </p:cNvSpPr>
            <p:nvPr/>
          </p:nvSpPr>
          <p:spPr bwMode="auto">
            <a:xfrm>
              <a:off x="721" y="2246"/>
              <a:ext cx="0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995" name="Freeform 99"/>
          <p:cNvSpPr/>
          <p:nvPr/>
        </p:nvSpPr>
        <p:spPr bwMode="auto">
          <a:xfrm>
            <a:off x="2620461" y="1315771"/>
            <a:ext cx="1587" cy="1825625"/>
          </a:xfrm>
          <a:custGeom>
            <a:avLst/>
            <a:gdLst>
              <a:gd name="T0" fmla="*/ 2465 w 3"/>
              <a:gd name="T1" fmla="*/ 0 h 2742"/>
              <a:gd name="T2" fmla="*/ 0 w 3"/>
              <a:gd name="T3" fmla="*/ 1825917 h 27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42">
                <a:moveTo>
                  <a:pt x="3" y="0"/>
                </a:moveTo>
                <a:lnTo>
                  <a:pt x="0" y="2742"/>
                </a:lnTo>
              </a:path>
            </a:pathLst>
          </a:cu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Freeform 100"/>
          <p:cNvSpPr/>
          <p:nvPr/>
        </p:nvSpPr>
        <p:spPr bwMode="auto">
          <a:xfrm>
            <a:off x="5289048" y="1306246"/>
            <a:ext cx="1588" cy="1820863"/>
          </a:xfrm>
          <a:custGeom>
            <a:avLst/>
            <a:gdLst>
              <a:gd name="T0" fmla="*/ 2465 w 3"/>
              <a:gd name="T1" fmla="*/ 0 h 2736"/>
              <a:gd name="T2" fmla="*/ 0 w 3"/>
              <a:gd name="T3" fmla="*/ 1822124 h 2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7" name="Line 104"/>
          <p:cNvSpPr>
            <a:spLocks noChangeShapeType="1"/>
          </p:cNvSpPr>
          <p:nvPr/>
        </p:nvSpPr>
        <p:spPr bwMode="auto">
          <a:xfrm>
            <a:off x="4387348" y="1306246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8" name="Line 105"/>
          <p:cNvSpPr>
            <a:spLocks noChangeShapeType="1"/>
          </p:cNvSpPr>
          <p:nvPr/>
        </p:nvSpPr>
        <p:spPr bwMode="auto">
          <a:xfrm>
            <a:off x="4682623" y="1306246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9" name="Line 106"/>
          <p:cNvSpPr>
            <a:spLocks noChangeShapeType="1"/>
          </p:cNvSpPr>
          <p:nvPr/>
        </p:nvSpPr>
        <p:spPr bwMode="auto">
          <a:xfrm>
            <a:off x="4989011" y="1306246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Group 125"/>
          <p:cNvGrpSpPr/>
          <p:nvPr/>
        </p:nvGrpSpPr>
        <p:grpSpPr bwMode="auto">
          <a:xfrm>
            <a:off x="2615335" y="1959475"/>
            <a:ext cx="914666" cy="611420"/>
            <a:chOff x="817" y="2238"/>
            <a:chExt cx="1113" cy="806"/>
          </a:xfrm>
          <a:solidFill>
            <a:srgbClr val="92D050"/>
          </a:solidFill>
        </p:grpSpPr>
        <p:sp>
          <p:nvSpPr>
            <p:cNvPr id="55" name="Line 83"/>
            <p:cNvSpPr>
              <a:spLocks noChangeShapeType="1"/>
            </p:cNvSpPr>
            <p:nvPr/>
          </p:nvSpPr>
          <p:spPr bwMode="auto">
            <a:xfrm>
              <a:off x="841" y="2268"/>
              <a:ext cx="1089" cy="168"/>
            </a:xfrm>
            <a:prstGeom prst="lin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bg2"/>
                  </a:solidFill>
                  <a:rou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 rot="5400000">
              <a:off x="976" y="2091"/>
              <a:ext cx="793" cy="1092"/>
            </a:xfrm>
            <a:prstGeom prst="parallelogram">
              <a:avLst>
                <a:gd name="adj" fmla="val 21176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Text Box 85"/>
            <p:cNvSpPr txBox="1">
              <a:spLocks noChangeArrowheads="1"/>
            </p:cNvSpPr>
            <p:nvPr/>
          </p:nvSpPr>
          <p:spPr bwMode="auto">
            <a:xfrm>
              <a:off x="1086" y="2373"/>
              <a:ext cx="5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ru-RU"/>
              </a:defPPr>
              <a:lvl1pPr eaLnBrk="0" hangingPunct="0">
                <a:defRPr sz="1200" b="1">
                  <a:solidFill>
                    <a:srgbClr val="33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eaLnBrk="0" hangingPunct="0">
                <a:defRPr>
                  <a:ea typeface="+mn-ea"/>
                </a:defRPr>
              </a:lvl2pPr>
              <a:lvl3pPr eaLnBrk="0" hangingPunct="0">
                <a:defRPr>
                  <a:ea typeface="+mn-ea"/>
                </a:defRPr>
              </a:lvl3pPr>
              <a:lvl4pPr eaLnBrk="0" hangingPunct="0">
                <a:defRPr>
                  <a:ea typeface="+mn-ea"/>
                </a:defRPr>
              </a:lvl4pPr>
              <a:lvl5pPr eaLnBrk="0" hangingPunct="0">
                <a:defRPr>
                  <a:ea typeface="+mn-ea"/>
                </a:defRPr>
              </a:lvl5pPr>
              <a:lvl6pPr>
                <a:defRPr>
                  <a:ea typeface="+mn-ea"/>
                </a:defRPr>
              </a:lvl6pPr>
              <a:lvl7pPr>
                <a:defRPr>
                  <a:ea typeface="+mn-ea"/>
                </a:defRPr>
              </a:lvl7pPr>
              <a:lvl8pPr>
                <a:defRPr>
                  <a:ea typeface="+mn-ea"/>
                </a:defRPr>
              </a:lvl8pPr>
              <a:lvl9pPr>
                <a:defRPr>
                  <a:ea typeface="+mn-ea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</a:rPr>
                <a:t>报文</a:t>
              </a:r>
            </a:p>
          </p:txBody>
        </p:sp>
        <p:sp>
          <p:nvSpPr>
            <p:cNvPr id="58" name="AutoShape 86"/>
            <p:cNvSpPr>
              <a:spLocks noChangeArrowheads="1"/>
            </p:cNvSpPr>
            <p:nvPr/>
          </p:nvSpPr>
          <p:spPr bwMode="auto">
            <a:xfrm rot="746037">
              <a:off x="1174" y="2713"/>
              <a:ext cx="408" cy="127"/>
            </a:xfrm>
            <a:prstGeom prst="rightArrow">
              <a:avLst>
                <a:gd name="adj1" fmla="val 50000"/>
                <a:gd name="adj2" fmla="val 80315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108"/>
            <p:cNvSpPr>
              <a:spLocks noChangeShapeType="1"/>
            </p:cNvSpPr>
            <p:nvPr/>
          </p:nvSpPr>
          <p:spPr bwMode="auto">
            <a:xfrm>
              <a:off x="823" y="2238"/>
              <a:ext cx="1094" cy="17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109"/>
            <p:cNvSpPr>
              <a:spLocks noChangeShapeType="1"/>
            </p:cNvSpPr>
            <p:nvPr/>
          </p:nvSpPr>
          <p:spPr bwMode="auto">
            <a:xfrm>
              <a:off x="817" y="2865"/>
              <a:ext cx="1100" cy="17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Group 130"/>
          <p:cNvGrpSpPr/>
          <p:nvPr/>
        </p:nvGrpSpPr>
        <p:grpSpPr bwMode="auto">
          <a:xfrm>
            <a:off x="6078036" y="1287196"/>
            <a:ext cx="379412" cy="230188"/>
            <a:chOff x="4196" y="1352"/>
            <a:chExt cx="461" cy="304"/>
          </a:xfrm>
        </p:grpSpPr>
        <p:sp>
          <p:nvSpPr>
            <p:cNvPr id="84089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090" name="Text Box 111"/>
            <p:cNvSpPr txBox="1">
              <a:spLocks noChangeArrowheads="1"/>
            </p:cNvSpPr>
            <p:nvPr/>
          </p:nvSpPr>
          <p:spPr bwMode="auto">
            <a:xfrm rot="626605">
              <a:off x="4196" y="1352"/>
              <a:ext cx="40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</a:p>
          </p:txBody>
        </p:sp>
        <p:sp>
          <p:nvSpPr>
            <p:cNvPr id="84091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92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93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Line 116"/>
          <p:cNvSpPr>
            <a:spLocks noChangeShapeType="1"/>
          </p:cNvSpPr>
          <p:nvPr/>
        </p:nvSpPr>
        <p:spPr bwMode="auto">
          <a:xfrm>
            <a:off x="2620461" y="2488934"/>
            <a:ext cx="298450" cy="44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17"/>
          <p:cNvSpPr>
            <a:spLocks noChangeShapeType="1"/>
          </p:cNvSpPr>
          <p:nvPr/>
        </p:nvSpPr>
        <p:spPr bwMode="auto">
          <a:xfrm>
            <a:off x="2923673" y="2574659"/>
            <a:ext cx="293688" cy="460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118"/>
          <p:cNvSpPr>
            <a:spLocks noChangeShapeType="1"/>
          </p:cNvSpPr>
          <p:nvPr/>
        </p:nvSpPr>
        <p:spPr bwMode="auto">
          <a:xfrm>
            <a:off x="3217361" y="2665146"/>
            <a:ext cx="296862" cy="412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Group 124"/>
          <p:cNvGrpSpPr/>
          <p:nvPr/>
        </p:nvGrpSpPr>
        <p:grpSpPr bwMode="auto">
          <a:xfrm>
            <a:off x="1691773" y="2438134"/>
            <a:ext cx="885825" cy="325437"/>
            <a:chOff x="-281" y="2869"/>
            <a:chExt cx="1078" cy="429"/>
          </a:xfrm>
        </p:grpSpPr>
        <p:sp>
          <p:nvSpPr>
            <p:cNvPr id="84086" name="Line 119"/>
            <p:cNvSpPr>
              <a:spLocks noChangeShapeType="1"/>
            </p:cNvSpPr>
            <p:nvPr/>
          </p:nvSpPr>
          <p:spPr bwMode="auto">
            <a:xfrm>
              <a:off x="615" y="324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87" name="Line 120"/>
            <p:cNvSpPr>
              <a:spLocks noChangeShapeType="1"/>
            </p:cNvSpPr>
            <p:nvPr/>
          </p:nvSpPr>
          <p:spPr bwMode="auto">
            <a:xfrm>
              <a:off x="721" y="2869"/>
              <a:ext cx="0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88" name="Text Box 121"/>
            <p:cNvSpPr txBox="1">
              <a:spLocks noChangeArrowheads="1"/>
            </p:cNvSpPr>
            <p:nvPr/>
          </p:nvSpPr>
          <p:spPr bwMode="auto">
            <a:xfrm>
              <a:off x="-281" y="2933"/>
              <a:ext cx="9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连接释放</a:t>
              </a:r>
            </a:p>
          </p:txBody>
        </p:sp>
      </p:grpSp>
      <p:sp>
        <p:nvSpPr>
          <p:cNvPr id="84006" name="Freeform 107"/>
          <p:cNvSpPr/>
          <p:nvPr/>
        </p:nvSpPr>
        <p:spPr bwMode="auto">
          <a:xfrm>
            <a:off x="3517398" y="1326884"/>
            <a:ext cx="3175" cy="1822450"/>
          </a:xfrm>
          <a:custGeom>
            <a:avLst/>
            <a:gdLst>
              <a:gd name="T0" fmla="*/ 2465 w 3"/>
              <a:gd name="T1" fmla="*/ 0 h 2736"/>
              <a:gd name="T2" fmla="*/ 0 w 3"/>
              <a:gd name="T3" fmla="*/ 1822124 h 27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736">
                <a:moveTo>
                  <a:pt x="3" y="0"/>
                </a:moveTo>
                <a:lnTo>
                  <a:pt x="0" y="273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7" name="AutoShape 143"/>
          <p:cNvSpPr>
            <a:spLocks noChangeArrowheads="1"/>
          </p:cNvSpPr>
          <p:nvPr/>
        </p:nvSpPr>
        <p:spPr bwMode="auto">
          <a:xfrm>
            <a:off x="1833061" y="3438259"/>
            <a:ext cx="5542869" cy="800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rgbClr val="339933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8" name="Line 144"/>
          <p:cNvSpPr>
            <a:spLocks noChangeShapeType="1"/>
          </p:cNvSpPr>
          <p:nvPr/>
        </p:nvSpPr>
        <p:spPr bwMode="auto">
          <a:xfrm>
            <a:off x="6188345" y="3927209"/>
            <a:ext cx="868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9" name="Line 145"/>
          <p:cNvSpPr>
            <a:spLocks noChangeShapeType="1"/>
          </p:cNvSpPr>
          <p:nvPr/>
        </p:nvSpPr>
        <p:spPr bwMode="auto">
          <a:xfrm>
            <a:off x="4380138" y="3927209"/>
            <a:ext cx="868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10" name="Line 146"/>
          <p:cNvSpPr>
            <a:spLocks noChangeShapeType="1"/>
          </p:cNvSpPr>
          <p:nvPr/>
        </p:nvSpPr>
        <p:spPr bwMode="auto">
          <a:xfrm>
            <a:off x="2636336" y="3927209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147"/>
          <p:cNvGrpSpPr/>
          <p:nvPr/>
        </p:nvGrpSpPr>
        <p:grpSpPr bwMode="auto">
          <a:xfrm>
            <a:off x="2596226" y="3854693"/>
            <a:ext cx="986162" cy="109236"/>
            <a:chOff x="768" y="2544"/>
            <a:chExt cx="1200" cy="144"/>
          </a:xfrm>
          <a:solidFill>
            <a:srgbClr val="339933"/>
          </a:solidFill>
        </p:grpSpPr>
        <p:sp>
          <p:nvSpPr>
            <p:cNvPr id="81" name="AutoShape 14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AutoShape 14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AutoShape 15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AutoShape 15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5" name="Group 152"/>
          <p:cNvGrpSpPr/>
          <p:nvPr/>
        </p:nvGrpSpPr>
        <p:grpSpPr bwMode="auto">
          <a:xfrm>
            <a:off x="4341308" y="3854693"/>
            <a:ext cx="986162" cy="109236"/>
            <a:chOff x="768" y="2544"/>
            <a:chExt cx="1200" cy="144"/>
          </a:xfrm>
          <a:solidFill>
            <a:srgbClr val="368AD6"/>
          </a:solidFill>
        </p:grpSpPr>
        <p:sp>
          <p:nvSpPr>
            <p:cNvPr id="86" name="AutoShape 153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7" name="AutoShape 154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8" name="AutoShape 155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9" name="AutoShape 156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90" name="Group 157"/>
          <p:cNvGrpSpPr/>
          <p:nvPr/>
        </p:nvGrpSpPr>
        <p:grpSpPr bwMode="auto">
          <a:xfrm>
            <a:off x="6149170" y="3854693"/>
            <a:ext cx="986162" cy="109236"/>
            <a:chOff x="768" y="2544"/>
            <a:chExt cx="1200" cy="144"/>
          </a:xfrm>
          <a:solidFill>
            <a:srgbClr val="C00000"/>
          </a:solidFill>
        </p:grpSpPr>
        <p:sp>
          <p:nvSpPr>
            <p:cNvPr id="91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3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4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84014" name="AutoShape 162"/>
          <p:cNvSpPr>
            <a:spLocks noChangeArrowheads="1"/>
          </p:cNvSpPr>
          <p:nvPr/>
        </p:nvSpPr>
        <p:spPr bwMode="auto">
          <a:xfrm>
            <a:off x="4342038" y="3673209"/>
            <a:ext cx="354012" cy="144462"/>
          </a:xfrm>
          <a:prstGeom prst="curvedDownArrow">
            <a:avLst>
              <a:gd name="adj1" fmla="val 49533"/>
              <a:gd name="adj2" fmla="val 94777"/>
              <a:gd name="adj3" fmla="val 52602"/>
            </a:avLst>
          </a:prstGeom>
          <a:solidFill>
            <a:srgbClr val="85D1F7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5" name="AutoShape 163"/>
          <p:cNvSpPr>
            <a:spLocks noChangeArrowheads="1"/>
          </p:cNvSpPr>
          <p:nvPr/>
        </p:nvSpPr>
        <p:spPr bwMode="auto">
          <a:xfrm>
            <a:off x="4677000" y="3673209"/>
            <a:ext cx="354013" cy="144462"/>
          </a:xfrm>
          <a:prstGeom prst="curvedDownArrow">
            <a:avLst>
              <a:gd name="adj1" fmla="val 49533"/>
              <a:gd name="adj2" fmla="val 94778"/>
              <a:gd name="adj3" fmla="val 52602"/>
            </a:avLst>
          </a:prstGeom>
          <a:solidFill>
            <a:srgbClr val="85D1F7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6" name="AutoShape 164"/>
          <p:cNvSpPr>
            <a:spLocks noChangeArrowheads="1"/>
          </p:cNvSpPr>
          <p:nvPr/>
        </p:nvSpPr>
        <p:spPr bwMode="auto">
          <a:xfrm>
            <a:off x="5011963" y="3673209"/>
            <a:ext cx="355600" cy="144462"/>
          </a:xfrm>
          <a:prstGeom prst="curvedDownArrow">
            <a:avLst>
              <a:gd name="adj1" fmla="val 49755"/>
              <a:gd name="adj2" fmla="val 95203"/>
              <a:gd name="adj3" fmla="val 52602"/>
            </a:avLst>
          </a:prstGeom>
          <a:solidFill>
            <a:srgbClr val="85D1F7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7" name="AutoShape 165"/>
          <p:cNvSpPr>
            <a:spLocks noChangeArrowheads="1"/>
          </p:cNvSpPr>
          <p:nvPr/>
        </p:nvSpPr>
        <p:spPr bwMode="auto">
          <a:xfrm>
            <a:off x="2636336" y="3673209"/>
            <a:ext cx="985837" cy="144462"/>
          </a:xfrm>
          <a:prstGeom prst="rightArrow">
            <a:avLst>
              <a:gd name="adj1" fmla="val 58333"/>
              <a:gd name="adj2" fmla="val 110230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8" name="AutoShape 166"/>
          <p:cNvSpPr>
            <a:spLocks noChangeArrowheads="1"/>
          </p:cNvSpPr>
          <p:nvPr/>
        </p:nvSpPr>
        <p:spPr bwMode="auto">
          <a:xfrm>
            <a:off x="6148657" y="3673209"/>
            <a:ext cx="355600" cy="144462"/>
          </a:xfrm>
          <a:prstGeom prst="curvedDownArrow">
            <a:avLst>
              <a:gd name="adj1" fmla="val 13675"/>
              <a:gd name="adj2" fmla="val 67328"/>
              <a:gd name="adj3" fmla="val 3697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9" name="AutoShape 167"/>
          <p:cNvSpPr>
            <a:spLocks noChangeArrowheads="1"/>
          </p:cNvSpPr>
          <p:nvPr/>
        </p:nvSpPr>
        <p:spPr bwMode="auto">
          <a:xfrm>
            <a:off x="6464570" y="3673209"/>
            <a:ext cx="355600" cy="144462"/>
          </a:xfrm>
          <a:prstGeom prst="curvedDownArrow">
            <a:avLst>
              <a:gd name="adj1" fmla="val 13675"/>
              <a:gd name="adj2" fmla="val 67328"/>
              <a:gd name="adj3" fmla="val 3697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0" name="AutoShape 168"/>
          <p:cNvSpPr>
            <a:spLocks noChangeArrowheads="1"/>
          </p:cNvSpPr>
          <p:nvPr/>
        </p:nvSpPr>
        <p:spPr bwMode="auto">
          <a:xfrm>
            <a:off x="6780482" y="3673209"/>
            <a:ext cx="355600" cy="144462"/>
          </a:xfrm>
          <a:prstGeom prst="curvedDownArrow">
            <a:avLst>
              <a:gd name="adj1" fmla="val 13675"/>
              <a:gd name="adj2" fmla="val 67328"/>
              <a:gd name="adj3" fmla="val 36977"/>
            </a:avLst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21" name="Text Box 169"/>
          <p:cNvSpPr txBox="1">
            <a:spLocks noChangeArrowheads="1"/>
          </p:cNvSpPr>
          <p:nvPr/>
        </p:nvSpPr>
        <p:spPr bwMode="auto">
          <a:xfrm>
            <a:off x="1941129" y="3502089"/>
            <a:ext cx="4921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0" hangingPunct="0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1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</a:p>
          <a:p>
            <a:pPr eaLnBrk="0" hangingPunct="0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103" name="Text Box 170"/>
          <p:cNvSpPr txBox="1">
            <a:spLocks noChangeArrowheads="1"/>
          </p:cNvSpPr>
          <p:nvPr/>
        </p:nvSpPr>
        <p:spPr bwMode="auto">
          <a:xfrm>
            <a:off x="2525211" y="3471596"/>
            <a:ext cx="117157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比特流直达终点</a:t>
            </a:r>
          </a:p>
        </p:txBody>
      </p:sp>
      <p:sp>
        <p:nvSpPr>
          <p:cNvPr id="104" name="Text Box 171"/>
          <p:cNvSpPr txBox="1">
            <a:spLocks noChangeArrowheads="1"/>
          </p:cNvSpPr>
          <p:nvPr/>
        </p:nvSpPr>
        <p:spPr bwMode="auto">
          <a:xfrm>
            <a:off x="4300763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报文</a:t>
            </a:r>
          </a:p>
        </p:txBody>
      </p:sp>
      <p:sp>
        <p:nvSpPr>
          <p:cNvPr id="105" name="Text Box 172"/>
          <p:cNvSpPr txBox="1">
            <a:spLocks noChangeArrowheads="1"/>
          </p:cNvSpPr>
          <p:nvPr/>
        </p:nvSpPr>
        <p:spPr bwMode="auto">
          <a:xfrm>
            <a:off x="4640488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报文</a:t>
            </a:r>
          </a:p>
        </p:txBody>
      </p:sp>
      <p:sp>
        <p:nvSpPr>
          <p:cNvPr id="106" name="Text Box 173"/>
          <p:cNvSpPr txBox="1">
            <a:spLocks noChangeArrowheads="1"/>
          </p:cNvSpPr>
          <p:nvPr/>
        </p:nvSpPr>
        <p:spPr bwMode="auto">
          <a:xfrm>
            <a:off x="4975450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报文</a:t>
            </a:r>
          </a:p>
        </p:txBody>
      </p:sp>
      <p:sp>
        <p:nvSpPr>
          <p:cNvPr id="107" name="Text Box 174"/>
          <p:cNvSpPr txBox="1">
            <a:spLocks noChangeArrowheads="1"/>
          </p:cNvSpPr>
          <p:nvPr/>
        </p:nvSpPr>
        <p:spPr bwMode="auto">
          <a:xfrm>
            <a:off x="6028007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分组</a:t>
            </a:r>
          </a:p>
        </p:txBody>
      </p:sp>
      <p:sp>
        <p:nvSpPr>
          <p:cNvPr id="108" name="Text Box 175"/>
          <p:cNvSpPr txBox="1">
            <a:spLocks noChangeArrowheads="1"/>
          </p:cNvSpPr>
          <p:nvPr/>
        </p:nvSpPr>
        <p:spPr bwMode="auto">
          <a:xfrm>
            <a:off x="6353445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分组</a:t>
            </a:r>
          </a:p>
        </p:txBody>
      </p:sp>
      <p:sp>
        <p:nvSpPr>
          <p:cNvPr id="109" name="Text Box 176"/>
          <p:cNvSpPr txBox="1">
            <a:spLocks noChangeArrowheads="1"/>
          </p:cNvSpPr>
          <p:nvPr/>
        </p:nvSpPr>
        <p:spPr bwMode="auto">
          <a:xfrm>
            <a:off x="6680470" y="3441434"/>
            <a:ext cx="4667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分组</a:t>
            </a:r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4202338" y="4000234"/>
            <a:ext cx="723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存储转发</a:t>
            </a:r>
          </a:p>
        </p:txBody>
      </p:sp>
      <p:grpSp>
        <p:nvGrpSpPr>
          <p:cNvPr id="114" name="组合 113"/>
          <p:cNvGrpSpPr/>
          <p:nvPr/>
        </p:nvGrpSpPr>
        <p:grpSpPr bwMode="auto">
          <a:xfrm>
            <a:off x="6085973" y="1422134"/>
            <a:ext cx="668338" cy="280987"/>
            <a:chOff x="6125279" y="1930603"/>
            <a:chExt cx="1019406" cy="426741"/>
          </a:xfrm>
        </p:grpSpPr>
        <p:grpSp>
          <p:nvGrpSpPr>
            <p:cNvPr id="84074" name="Group 134"/>
            <p:cNvGrpSpPr/>
            <p:nvPr/>
          </p:nvGrpSpPr>
          <p:grpSpPr bwMode="auto">
            <a:xfrm>
              <a:off x="6686328" y="2069332"/>
              <a:ext cx="458357" cy="247387"/>
              <a:chOff x="4653" y="1650"/>
              <a:chExt cx="366" cy="214"/>
            </a:xfrm>
          </p:grpSpPr>
          <p:sp>
            <p:nvSpPr>
              <p:cNvPr id="84083" name="AutoShape 4"/>
              <p:cNvSpPr>
                <a:spLocks noChangeArrowheads="1"/>
              </p:cNvSpPr>
              <p:nvPr/>
            </p:nvSpPr>
            <p:spPr bwMode="auto">
              <a:xfrm rot="5400000">
                <a:off x="4733" y="1579"/>
                <a:ext cx="211" cy="35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84" name="Line 6"/>
              <p:cNvSpPr>
                <a:spLocks noChangeShapeType="1"/>
              </p:cNvSpPr>
              <p:nvPr/>
            </p:nvSpPr>
            <p:spPr bwMode="auto">
              <a:xfrm>
                <a:off x="4656" y="1650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85" name="Line 7"/>
              <p:cNvSpPr>
                <a:spLocks noChangeShapeType="1"/>
              </p:cNvSpPr>
              <p:nvPr/>
            </p:nvSpPr>
            <p:spPr bwMode="auto">
              <a:xfrm>
                <a:off x="4653" y="1801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4075" name="Group 131"/>
            <p:cNvGrpSpPr/>
            <p:nvPr/>
          </p:nvGrpSpPr>
          <p:grpSpPr bwMode="auto">
            <a:xfrm>
              <a:off x="6125279" y="1930603"/>
              <a:ext cx="561050" cy="351427"/>
              <a:chOff x="4205" y="1530"/>
              <a:chExt cx="448" cy="304"/>
            </a:xfrm>
          </p:grpSpPr>
          <p:sp>
            <p:nvSpPr>
              <p:cNvPr id="84078" name="AutoShape 44"/>
              <p:cNvSpPr>
                <a:spLocks noChangeArrowheads="1"/>
              </p:cNvSpPr>
              <p:nvPr/>
            </p:nvSpPr>
            <p:spPr bwMode="auto">
              <a:xfrm rot="5400000">
                <a:off x="4367" y="1516"/>
                <a:ext cx="211" cy="35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79" name="Text Box 45"/>
              <p:cNvSpPr txBox="1">
                <a:spLocks noChangeArrowheads="1"/>
              </p:cNvSpPr>
              <p:nvPr/>
            </p:nvSpPr>
            <p:spPr bwMode="auto">
              <a:xfrm rot="626605">
                <a:off x="4205" y="1530"/>
                <a:ext cx="402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P2</a:t>
                </a:r>
              </a:p>
            </p:txBody>
          </p:sp>
          <p:sp>
            <p:nvSpPr>
              <p:cNvPr id="84080" name="Line 47"/>
              <p:cNvSpPr>
                <a:spLocks noChangeShapeType="1"/>
              </p:cNvSpPr>
              <p:nvPr/>
            </p:nvSpPr>
            <p:spPr bwMode="auto">
              <a:xfrm>
                <a:off x="4286" y="1738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81" name="AutoShape 48"/>
              <p:cNvSpPr>
                <a:spLocks noChangeArrowheads="1"/>
              </p:cNvSpPr>
              <p:nvPr/>
            </p:nvSpPr>
            <p:spPr bwMode="auto">
              <a:xfrm rot="746037">
                <a:off x="4493" y="1652"/>
                <a:ext cx="132" cy="126"/>
              </a:xfrm>
              <a:prstGeom prst="rightArrow">
                <a:avLst>
                  <a:gd name="adj1" fmla="val 50000"/>
                  <a:gd name="adj2" fmla="val 2619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82" name="Line 46"/>
              <p:cNvSpPr>
                <a:spLocks noChangeShapeType="1"/>
              </p:cNvSpPr>
              <p:nvPr/>
            </p:nvSpPr>
            <p:spPr bwMode="auto">
              <a:xfrm>
                <a:off x="4290" y="1587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4076" name="Text Box 5"/>
            <p:cNvSpPr txBox="1">
              <a:spLocks noChangeArrowheads="1"/>
            </p:cNvSpPr>
            <p:nvPr/>
          </p:nvSpPr>
          <p:spPr bwMode="auto">
            <a:xfrm rot="626605">
              <a:off x="6584756" y="2005580"/>
              <a:ext cx="503711" cy="351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</a:p>
          </p:txBody>
        </p:sp>
        <p:sp>
          <p:nvSpPr>
            <p:cNvPr id="84077" name="AutoShape 8"/>
            <p:cNvSpPr>
              <a:spLocks noChangeArrowheads="1"/>
            </p:cNvSpPr>
            <p:nvPr/>
          </p:nvSpPr>
          <p:spPr bwMode="auto">
            <a:xfrm rot="746037">
              <a:off x="6929283" y="2144470"/>
              <a:ext cx="166561" cy="145658"/>
            </a:xfrm>
            <a:prstGeom prst="rightArrow">
              <a:avLst>
                <a:gd name="adj1" fmla="val 50000"/>
                <a:gd name="adj2" fmla="val 26391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 bwMode="auto">
          <a:xfrm>
            <a:off x="6084386" y="1557071"/>
            <a:ext cx="966787" cy="333375"/>
            <a:chOff x="6124016" y="2136378"/>
            <a:chExt cx="1473997" cy="508646"/>
          </a:xfrm>
        </p:grpSpPr>
        <p:grpSp>
          <p:nvGrpSpPr>
            <p:cNvPr id="84056" name="Group 135"/>
            <p:cNvGrpSpPr/>
            <p:nvPr/>
          </p:nvGrpSpPr>
          <p:grpSpPr bwMode="auto">
            <a:xfrm>
              <a:off x="6680052" y="2276252"/>
              <a:ext cx="459609" cy="247386"/>
              <a:chOff x="4648" y="1829"/>
              <a:chExt cx="367" cy="214"/>
            </a:xfrm>
          </p:grpSpPr>
          <p:sp>
            <p:nvSpPr>
              <p:cNvPr id="84071" name="AutoShape 9"/>
              <p:cNvSpPr>
                <a:spLocks noChangeArrowheads="1"/>
              </p:cNvSpPr>
              <p:nvPr/>
            </p:nvSpPr>
            <p:spPr bwMode="auto">
              <a:xfrm rot="5400000">
                <a:off x="4729" y="1758"/>
                <a:ext cx="211" cy="35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72" name="Line 11"/>
              <p:cNvSpPr>
                <a:spLocks noChangeShapeType="1"/>
              </p:cNvSpPr>
              <p:nvPr/>
            </p:nvSpPr>
            <p:spPr bwMode="auto">
              <a:xfrm>
                <a:off x="4652" y="1829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73" name="Line 12"/>
              <p:cNvSpPr>
                <a:spLocks noChangeShapeType="1"/>
              </p:cNvSpPr>
              <p:nvPr/>
            </p:nvSpPr>
            <p:spPr bwMode="auto">
              <a:xfrm>
                <a:off x="4648" y="1980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4057" name="Group 139"/>
            <p:cNvGrpSpPr/>
            <p:nvPr/>
          </p:nvGrpSpPr>
          <p:grpSpPr bwMode="auto">
            <a:xfrm>
              <a:off x="7023189" y="2293596"/>
              <a:ext cx="574824" cy="351428"/>
              <a:chOff x="4922" y="1844"/>
              <a:chExt cx="459" cy="304"/>
            </a:xfrm>
          </p:grpSpPr>
          <p:sp>
            <p:nvSpPr>
              <p:cNvPr id="84066" name="AutoShape 24"/>
              <p:cNvSpPr>
                <a:spLocks noChangeArrowheads="1"/>
              </p:cNvSpPr>
              <p:nvPr/>
            </p:nvSpPr>
            <p:spPr bwMode="auto">
              <a:xfrm rot="5400000">
                <a:off x="5096" y="1821"/>
                <a:ext cx="210" cy="359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67" name="Text Box 25"/>
              <p:cNvSpPr txBox="1">
                <a:spLocks noChangeArrowheads="1"/>
              </p:cNvSpPr>
              <p:nvPr/>
            </p:nvSpPr>
            <p:spPr bwMode="auto">
              <a:xfrm rot="626605">
                <a:off x="4922" y="1844"/>
                <a:ext cx="402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P1</a:t>
                </a:r>
              </a:p>
            </p:txBody>
          </p:sp>
          <p:sp>
            <p:nvSpPr>
              <p:cNvPr id="84068" name="Line 26"/>
              <p:cNvSpPr>
                <a:spLocks noChangeShapeType="1"/>
              </p:cNvSpPr>
              <p:nvPr/>
            </p:nvSpPr>
            <p:spPr bwMode="auto">
              <a:xfrm>
                <a:off x="5018" y="1892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69" name="Line 27"/>
              <p:cNvSpPr>
                <a:spLocks noChangeShapeType="1"/>
              </p:cNvSpPr>
              <p:nvPr/>
            </p:nvSpPr>
            <p:spPr bwMode="auto">
              <a:xfrm>
                <a:off x="5015" y="2043"/>
                <a:ext cx="362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70" name="AutoShape 28"/>
              <p:cNvSpPr>
                <a:spLocks noChangeArrowheads="1"/>
              </p:cNvSpPr>
              <p:nvPr/>
            </p:nvSpPr>
            <p:spPr bwMode="auto">
              <a:xfrm rot="746037">
                <a:off x="5209" y="1957"/>
                <a:ext cx="132" cy="126"/>
              </a:xfrm>
              <a:prstGeom prst="rightArrow">
                <a:avLst>
                  <a:gd name="adj1" fmla="val 50000"/>
                  <a:gd name="adj2" fmla="val 2619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4058" name="Group 132"/>
            <p:cNvGrpSpPr/>
            <p:nvPr/>
          </p:nvGrpSpPr>
          <p:grpSpPr bwMode="auto">
            <a:xfrm>
              <a:off x="6124016" y="2136378"/>
              <a:ext cx="566057" cy="351428"/>
              <a:chOff x="4204" y="1708"/>
              <a:chExt cx="452" cy="304"/>
            </a:xfrm>
          </p:grpSpPr>
          <p:sp>
            <p:nvSpPr>
              <p:cNvPr id="84061" name="AutoShape 49"/>
              <p:cNvSpPr>
                <a:spLocks noChangeArrowheads="1"/>
              </p:cNvSpPr>
              <p:nvPr/>
            </p:nvSpPr>
            <p:spPr bwMode="auto">
              <a:xfrm rot="5400000">
                <a:off x="4371" y="1691"/>
                <a:ext cx="210" cy="360"/>
              </a:xfrm>
              <a:prstGeom prst="parallelogram">
                <a:avLst>
                  <a:gd name="adj" fmla="val 29162"/>
                </a:avLst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062" name="Text Box 50"/>
              <p:cNvSpPr txBox="1">
                <a:spLocks noChangeArrowheads="1"/>
              </p:cNvSpPr>
              <p:nvPr/>
            </p:nvSpPr>
            <p:spPr bwMode="auto">
              <a:xfrm rot="626605">
                <a:off x="4204" y="1708"/>
                <a:ext cx="402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P3</a:t>
                </a:r>
              </a:p>
            </p:txBody>
          </p:sp>
          <p:sp>
            <p:nvSpPr>
              <p:cNvPr id="84063" name="Line 51"/>
              <p:cNvSpPr>
                <a:spLocks noChangeShapeType="1"/>
              </p:cNvSpPr>
              <p:nvPr/>
            </p:nvSpPr>
            <p:spPr bwMode="auto">
              <a:xfrm>
                <a:off x="4294" y="1762"/>
                <a:ext cx="362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64" name="Line 52"/>
              <p:cNvSpPr>
                <a:spLocks noChangeShapeType="1"/>
              </p:cNvSpPr>
              <p:nvPr/>
            </p:nvSpPr>
            <p:spPr bwMode="auto">
              <a:xfrm>
                <a:off x="4290" y="1913"/>
                <a:ext cx="363" cy="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65" name="AutoShape 53"/>
              <p:cNvSpPr>
                <a:spLocks noChangeArrowheads="1"/>
              </p:cNvSpPr>
              <p:nvPr/>
            </p:nvSpPr>
            <p:spPr bwMode="auto">
              <a:xfrm rot="746037">
                <a:off x="4496" y="1827"/>
                <a:ext cx="133" cy="127"/>
              </a:xfrm>
              <a:prstGeom prst="rightArrow">
                <a:avLst>
                  <a:gd name="adj1" fmla="val 50000"/>
                  <a:gd name="adj2" fmla="val 26181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4059" name="Text Box 10"/>
            <p:cNvSpPr txBox="1">
              <a:spLocks noChangeArrowheads="1"/>
            </p:cNvSpPr>
            <p:nvPr/>
          </p:nvSpPr>
          <p:spPr bwMode="auto">
            <a:xfrm rot="626605">
              <a:off x="6570965" y="2212500"/>
              <a:ext cx="503710" cy="351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0" hangingPunct="0"/>
              <a:r>
                <a:rPr lang="en-US" altLang="zh-CN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</a:p>
          </p:txBody>
        </p:sp>
        <p:sp>
          <p:nvSpPr>
            <p:cNvPr id="84060" name="AutoShape 13"/>
            <p:cNvSpPr>
              <a:spLocks noChangeArrowheads="1"/>
            </p:cNvSpPr>
            <p:nvPr/>
          </p:nvSpPr>
          <p:spPr bwMode="auto">
            <a:xfrm rot="746037">
              <a:off x="6924259" y="2351391"/>
              <a:ext cx="165309" cy="145657"/>
            </a:xfrm>
            <a:prstGeom prst="rightArrow">
              <a:avLst>
                <a:gd name="adj1" fmla="val 50000"/>
                <a:gd name="adj2" fmla="val 2619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 bwMode="auto">
          <a:xfrm>
            <a:off x="6673348" y="2039671"/>
            <a:ext cx="431800" cy="312738"/>
            <a:chOff x="7021271" y="2851447"/>
            <a:chExt cx="657481" cy="475119"/>
          </a:xfrm>
        </p:grpSpPr>
        <p:sp>
          <p:nvSpPr>
            <p:cNvPr id="84049" name="AutoShape 54"/>
            <p:cNvSpPr>
              <a:spLocks noChangeArrowheads="1"/>
            </p:cNvSpPr>
            <p:nvPr/>
          </p:nvSpPr>
          <p:spPr bwMode="auto">
            <a:xfrm rot="5400000">
              <a:off x="7244991" y="2836979"/>
              <a:ext cx="243919" cy="449589"/>
            </a:xfrm>
            <a:prstGeom prst="parallelogram">
              <a:avLst>
                <a:gd name="adj" fmla="val 29162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4050" name="组合 181"/>
            <p:cNvGrpSpPr/>
            <p:nvPr/>
          </p:nvGrpSpPr>
          <p:grpSpPr bwMode="auto">
            <a:xfrm>
              <a:off x="7021271" y="2851447"/>
              <a:ext cx="657481" cy="475119"/>
              <a:chOff x="7021271" y="2851447"/>
              <a:chExt cx="657481" cy="475119"/>
            </a:xfrm>
          </p:grpSpPr>
          <p:grpSp>
            <p:nvGrpSpPr>
              <p:cNvPr id="84051" name="Group 142"/>
              <p:cNvGrpSpPr/>
              <p:nvPr/>
            </p:nvGrpSpPr>
            <p:grpSpPr bwMode="auto">
              <a:xfrm>
                <a:off x="7021271" y="2851447"/>
                <a:ext cx="657481" cy="475119"/>
                <a:chOff x="4917" y="2326"/>
                <a:chExt cx="525" cy="411"/>
              </a:xfrm>
            </p:grpSpPr>
            <p:sp>
              <p:nvSpPr>
                <p:cNvPr id="84054" name="AutoShape 39"/>
                <p:cNvSpPr>
                  <a:spLocks noChangeArrowheads="1"/>
                </p:cNvSpPr>
                <p:nvPr/>
              </p:nvSpPr>
              <p:spPr bwMode="auto">
                <a:xfrm rot="5400000">
                  <a:off x="4999" y="2295"/>
                  <a:ext cx="411" cy="474"/>
                </a:xfrm>
                <a:prstGeom prst="parallelogram">
                  <a:avLst>
                    <a:gd name="adj" fmla="val 29162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zh-CN" altLang="en-US" sz="9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055" name="Text Box 40"/>
                <p:cNvSpPr txBox="1">
                  <a:spLocks noChangeArrowheads="1"/>
                </p:cNvSpPr>
                <p:nvPr/>
              </p:nvSpPr>
              <p:spPr bwMode="auto">
                <a:xfrm rot="626605">
                  <a:off x="4917" y="2354"/>
                  <a:ext cx="402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DDDDD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sm" len="lg"/>
                      <a:tailEnd type="none" w="sm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900" b="1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P4</a:t>
                  </a:r>
                </a:p>
              </p:txBody>
            </p:sp>
          </p:grpSp>
          <p:sp>
            <p:nvSpPr>
              <p:cNvPr id="84052" name="Line 112"/>
              <p:cNvSpPr>
                <a:spLocks noChangeShapeType="1"/>
              </p:cNvSpPr>
              <p:nvPr/>
            </p:nvSpPr>
            <p:spPr bwMode="auto">
              <a:xfrm>
                <a:off x="7129282" y="3113994"/>
                <a:ext cx="453346" cy="73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053" name="AutoShape 38"/>
              <p:cNvSpPr>
                <a:spLocks noChangeArrowheads="1"/>
              </p:cNvSpPr>
              <p:nvPr/>
            </p:nvSpPr>
            <p:spPr bwMode="auto">
              <a:xfrm rot="746037">
                <a:off x="7396188" y="3007881"/>
                <a:ext cx="166561" cy="145657"/>
              </a:xfrm>
              <a:prstGeom prst="rightArrow">
                <a:avLst>
                  <a:gd name="adj1" fmla="val 50000"/>
                  <a:gd name="adj2" fmla="val 26391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9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0" name="Text Box 177"/>
          <p:cNvSpPr txBox="1">
            <a:spLocks noChangeArrowheads="1"/>
          </p:cNvSpPr>
          <p:nvPr/>
        </p:nvSpPr>
        <p:spPr bwMode="auto">
          <a:xfrm>
            <a:off x="4819875" y="4000234"/>
            <a:ext cx="723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存储转发</a:t>
            </a:r>
          </a:p>
        </p:txBody>
      </p:sp>
      <p:sp>
        <p:nvSpPr>
          <p:cNvPr id="191" name="Text Box 177"/>
          <p:cNvSpPr txBox="1">
            <a:spLocks noChangeArrowheads="1"/>
          </p:cNvSpPr>
          <p:nvPr/>
        </p:nvSpPr>
        <p:spPr bwMode="auto">
          <a:xfrm>
            <a:off x="5919286" y="4000234"/>
            <a:ext cx="722312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存储转发</a:t>
            </a:r>
          </a:p>
        </p:txBody>
      </p:sp>
      <p:sp>
        <p:nvSpPr>
          <p:cNvPr id="192" name="Text Box 177"/>
          <p:cNvSpPr txBox="1">
            <a:spLocks noChangeArrowheads="1"/>
          </p:cNvSpPr>
          <p:nvPr/>
        </p:nvSpPr>
        <p:spPr bwMode="auto">
          <a:xfrm>
            <a:off x="6543945" y="4000234"/>
            <a:ext cx="723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ru-RU"/>
            </a:defPPr>
            <a:lvl1pPr eaLnBrk="0" hangingPunct="0">
              <a:defRPr sz="1200" b="1">
                <a:solidFill>
                  <a:srgbClr val="33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defRPr>
                <a:ea typeface="+mn-ea"/>
              </a:defRPr>
            </a:lvl2pPr>
            <a:lvl3pPr eaLnBrk="0" hangingPunct="0">
              <a:defRPr>
                <a:ea typeface="+mn-ea"/>
              </a:defRPr>
            </a:lvl3pPr>
            <a:lvl4pPr eaLnBrk="0" hangingPunct="0">
              <a:defRPr>
                <a:ea typeface="+mn-ea"/>
              </a:defRPr>
            </a:lvl4pPr>
            <a:lvl5pPr eaLnBrk="0" hangingPunct="0">
              <a:defRPr>
                <a:ea typeface="+mn-ea"/>
              </a:defRPr>
            </a:lvl5pPr>
            <a:lvl6pPr>
              <a:defRPr>
                <a:ea typeface="+mn-ea"/>
              </a:defRPr>
            </a:lvl6pPr>
            <a:lvl7pPr>
              <a:defRPr>
                <a:ea typeface="+mn-ea"/>
              </a:defRPr>
            </a:lvl7pPr>
            <a:lvl8pPr>
              <a:defRPr>
                <a:ea typeface="+mn-ea"/>
              </a:defRPr>
            </a:lvl8pPr>
            <a:lvl9pPr>
              <a:defRPr>
                <a:ea typeface="+mn-ea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schemeClr val="tx1"/>
                </a:solidFill>
              </a:rPr>
              <a:t>存储转发</a:t>
            </a:r>
          </a:p>
        </p:txBody>
      </p:sp>
      <p:grpSp>
        <p:nvGrpSpPr>
          <p:cNvPr id="196" name="组合 195"/>
          <p:cNvGrpSpPr/>
          <p:nvPr/>
        </p:nvGrpSpPr>
        <p:grpSpPr bwMode="auto">
          <a:xfrm>
            <a:off x="1715586" y="1339584"/>
            <a:ext cx="884237" cy="611187"/>
            <a:chOff x="1986461" y="1436989"/>
            <a:chExt cx="883227" cy="610785"/>
          </a:xfrm>
        </p:grpSpPr>
        <p:grpSp>
          <p:nvGrpSpPr>
            <p:cNvPr id="84041" name="Group 122"/>
            <p:cNvGrpSpPr/>
            <p:nvPr/>
          </p:nvGrpSpPr>
          <p:grpSpPr bwMode="auto">
            <a:xfrm>
              <a:off x="1986461" y="1436989"/>
              <a:ext cx="800435" cy="587904"/>
              <a:chOff x="71" y="1473"/>
              <a:chExt cx="974" cy="775"/>
            </a:xfrm>
          </p:grpSpPr>
          <p:sp>
            <p:nvSpPr>
              <p:cNvPr id="84045" name="Line 92"/>
              <p:cNvSpPr>
                <a:spLocks noChangeShapeType="1"/>
              </p:cNvSpPr>
              <p:nvPr/>
            </p:nvSpPr>
            <p:spPr bwMode="auto">
              <a:xfrm>
                <a:off x="630" y="1474"/>
                <a:ext cx="182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6" name="Line 94"/>
              <p:cNvSpPr>
                <a:spLocks noChangeShapeType="1"/>
              </p:cNvSpPr>
              <p:nvPr/>
            </p:nvSpPr>
            <p:spPr bwMode="auto">
              <a:xfrm>
                <a:off x="622" y="2248"/>
                <a:ext cx="181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47" name="Text Box 95"/>
              <p:cNvSpPr txBox="1">
                <a:spLocks noChangeArrowheads="1"/>
              </p:cNvSpPr>
              <p:nvPr/>
            </p:nvSpPr>
            <p:spPr bwMode="auto">
              <a:xfrm>
                <a:off x="71" y="1733"/>
                <a:ext cx="9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连接建立</a:t>
                </a:r>
              </a:p>
            </p:txBody>
          </p:sp>
          <p:sp>
            <p:nvSpPr>
              <p:cNvPr id="84048" name="Line 97"/>
              <p:cNvSpPr>
                <a:spLocks noChangeShapeType="1"/>
              </p:cNvSpPr>
              <p:nvPr/>
            </p:nvSpPr>
            <p:spPr bwMode="auto">
              <a:xfrm>
                <a:off x="720" y="1473"/>
                <a:ext cx="0" cy="759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042" name="Line 98"/>
            <p:cNvSpPr>
              <a:spLocks noChangeShapeType="1"/>
            </p:cNvSpPr>
            <p:nvPr/>
          </p:nvSpPr>
          <p:spPr bwMode="auto">
            <a:xfrm>
              <a:off x="2785557" y="1492950"/>
              <a:ext cx="0" cy="504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3" name="Line 93"/>
            <p:cNvSpPr>
              <a:spLocks noChangeShapeType="1"/>
            </p:cNvSpPr>
            <p:nvPr/>
          </p:nvSpPr>
          <p:spPr bwMode="auto">
            <a:xfrm>
              <a:off x="2708145" y="2047774"/>
              <a:ext cx="149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44" name="Line 93"/>
            <p:cNvSpPr>
              <a:spLocks noChangeShapeType="1"/>
            </p:cNvSpPr>
            <p:nvPr/>
          </p:nvSpPr>
          <p:spPr bwMode="auto">
            <a:xfrm>
              <a:off x="2720120" y="1448209"/>
              <a:ext cx="149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037" name="Line 102"/>
          <p:cNvSpPr>
            <a:spLocks noChangeShapeType="1"/>
          </p:cNvSpPr>
          <p:nvPr/>
        </p:nvSpPr>
        <p:spPr bwMode="auto">
          <a:xfrm>
            <a:off x="6751136" y="1322121"/>
            <a:ext cx="0" cy="182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8" name="Line 103"/>
          <p:cNvSpPr>
            <a:spLocks noChangeShapeType="1"/>
          </p:cNvSpPr>
          <p:nvPr/>
        </p:nvSpPr>
        <p:spPr bwMode="auto">
          <a:xfrm>
            <a:off x="6457448" y="1306246"/>
            <a:ext cx="0" cy="1820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39" name="Line 101"/>
          <p:cNvSpPr>
            <a:spLocks noChangeShapeType="1"/>
          </p:cNvSpPr>
          <p:nvPr/>
        </p:nvSpPr>
        <p:spPr bwMode="auto">
          <a:xfrm>
            <a:off x="7049586" y="1328471"/>
            <a:ext cx="0" cy="182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40" name="Line 115"/>
          <p:cNvSpPr>
            <a:spLocks noChangeShapeType="1"/>
          </p:cNvSpPr>
          <p:nvPr/>
        </p:nvSpPr>
        <p:spPr bwMode="auto">
          <a:xfrm>
            <a:off x="6154236" y="1309421"/>
            <a:ext cx="0" cy="182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电路交换、报文交换和分组交换的主要区别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  <p:bldP spid="34" grpId="0"/>
      <p:bldP spid="68" grpId="0" animBg="1"/>
      <p:bldP spid="69" grpId="0" animBg="1"/>
      <p:bldP spid="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72" y="1024759"/>
            <a:ext cx="5852160" cy="3291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0150" y="5995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8" name="矩形 7"/>
          <p:cNvSpPr/>
          <p:nvPr/>
        </p:nvSpPr>
        <p:spPr>
          <a:xfrm>
            <a:off x="5908327" y="5995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66344" y="585760"/>
            <a:ext cx="8129016" cy="400110"/>
            <a:chOff x="466344" y="1151890"/>
            <a:chExt cx="8129016" cy="400110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130197" y="1151890"/>
              <a:ext cx="48013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“三网融合”：融入现代计算机网络技术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若要连续传送</a:t>
            </a:r>
            <a:r>
              <a:rPr lang="zh-CN" altLang="en-US" dirty="0">
                <a:solidFill>
                  <a:srgbClr val="0000CC"/>
                </a:solidFill>
              </a:rPr>
              <a:t>大量</a:t>
            </a:r>
            <a:r>
              <a:rPr lang="zh-CN" altLang="en-US" dirty="0"/>
              <a:t>的数据，且其传送时间</a:t>
            </a:r>
            <a:r>
              <a:rPr lang="zh-CN" altLang="en-US" dirty="0">
                <a:solidFill>
                  <a:srgbClr val="0000CC"/>
                </a:solidFill>
              </a:rPr>
              <a:t>远大于</a:t>
            </a:r>
            <a:r>
              <a:rPr lang="zh-CN" altLang="en-US" dirty="0"/>
              <a:t>连接建立时间，则</a:t>
            </a:r>
            <a:r>
              <a:rPr lang="zh-CN" altLang="en-US" dirty="0">
                <a:solidFill>
                  <a:srgbClr val="C00000"/>
                </a:solidFill>
              </a:rPr>
              <a:t>电路交换</a:t>
            </a:r>
            <a:r>
              <a:rPr lang="zh-CN" altLang="en-US" dirty="0"/>
              <a:t>的传输速率较快。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报文交换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分组交换</a:t>
            </a:r>
            <a:r>
              <a:rPr lang="zh-CN" altLang="en-US" dirty="0"/>
              <a:t>不需要预先分配传输带宽，在传送</a:t>
            </a:r>
            <a:r>
              <a:rPr lang="zh-CN" altLang="en-US" dirty="0">
                <a:solidFill>
                  <a:srgbClr val="0000CC"/>
                </a:solidFill>
              </a:rPr>
              <a:t>突发数据</a:t>
            </a:r>
            <a:r>
              <a:rPr lang="zh-CN" altLang="en-US" dirty="0"/>
              <a:t>时可提高整个网络的信道利用率。</a:t>
            </a:r>
          </a:p>
          <a:p>
            <a:r>
              <a:rPr lang="zh-CN" altLang="en-US" dirty="0"/>
              <a:t>由于一个分组的长度往往</a:t>
            </a:r>
            <a:r>
              <a:rPr lang="zh-CN" altLang="en-US" dirty="0">
                <a:solidFill>
                  <a:srgbClr val="0000CC"/>
                </a:solidFill>
              </a:rPr>
              <a:t>远小于</a:t>
            </a:r>
            <a:r>
              <a:rPr lang="zh-CN" altLang="en-US" dirty="0"/>
              <a:t>整个报文的长度，因此</a:t>
            </a:r>
            <a:r>
              <a:rPr lang="zh-CN" altLang="en-US" dirty="0">
                <a:solidFill>
                  <a:srgbClr val="C00000"/>
                </a:solidFill>
              </a:rPr>
              <a:t>分组交换</a:t>
            </a:r>
            <a:r>
              <a:rPr lang="zh-CN" altLang="en-US" dirty="0"/>
              <a:t>比报文交换的时延小，同时也具有更好的灵活性。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三种交换方式的比较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1.4</a:t>
            </a:r>
            <a:r>
              <a:rPr lang="en-US" altLang="zh-CN" dirty="0"/>
              <a:t>  </a:t>
            </a:r>
            <a:r>
              <a:rPr lang="zh-CN" altLang="en-US" dirty="0"/>
              <a:t>计算机网络在我国的发展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1980 </a:t>
            </a:r>
            <a:r>
              <a:rPr lang="zh-CN" altLang="en-US" dirty="0"/>
              <a:t>年，</a:t>
            </a:r>
            <a:r>
              <a:rPr lang="zh-CN" altLang="en-US" dirty="0">
                <a:solidFill>
                  <a:srgbClr val="FF0000"/>
                </a:solidFill>
              </a:rPr>
              <a:t>铁道部</a:t>
            </a:r>
            <a:r>
              <a:rPr lang="zh-CN" altLang="en-US" dirty="0"/>
              <a:t>开始进行计算机联网实验。</a:t>
            </a:r>
          </a:p>
          <a:p>
            <a:r>
              <a:rPr lang="en-US" altLang="zh-CN" dirty="0"/>
              <a:t>1989 </a:t>
            </a:r>
            <a:r>
              <a:rPr lang="zh-CN" altLang="en-US" dirty="0"/>
              <a:t>年 </a:t>
            </a:r>
            <a:r>
              <a:rPr lang="en-US" altLang="zh-CN" dirty="0"/>
              <a:t>11 </a:t>
            </a:r>
            <a:r>
              <a:rPr lang="zh-CN" altLang="en-US" dirty="0"/>
              <a:t>月，我国第一个</a:t>
            </a:r>
            <a:r>
              <a:rPr lang="zh-CN" altLang="en-US" dirty="0">
                <a:solidFill>
                  <a:srgbClr val="FF0000"/>
                </a:solidFill>
              </a:rPr>
              <a:t>公用分组交换网 </a:t>
            </a:r>
            <a:r>
              <a:rPr lang="en-US" altLang="zh-CN" dirty="0">
                <a:solidFill>
                  <a:srgbClr val="FF0000"/>
                </a:solidFill>
              </a:rPr>
              <a:t>CNPAC </a:t>
            </a:r>
            <a:r>
              <a:rPr lang="zh-CN" altLang="en-US" dirty="0"/>
              <a:t>建成运行。 </a:t>
            </a:r>
          </a:p>
          <a:p>
            <a:r>
              <a:rPr lang="en-US" altLang="zh-CN" dirty="0"/>
              <a:t>1994 </a:t>
            </a:r>
            <a:r>
              <a:rPr lang="zh-CN" altLang="en-US" dirty="0"/>
              <a:t>年 </a:t>
            </a:r>
            <a:r>
              <a:rPr lang="en-US" altLang="zh-CN" dirty="0"/>
              <a:t>4 </a:t>
            </a:r>
            <a:r>
              <a:rPr lang="zh-CN" altLang="en-US" dirty="0"/>
              <a:t>月 </a:t>
            </a:r>
            <a:r>
              <a:rPr lang="en-US" altLang="zh-CN" dirty="0"/>
              <a:t>20 </a:t>
            </a:r>
            <a:r>
              <a:rPr lang="zh-CN" altLang="en-US" dirty="0"/>
              <a:t>日，我国用 </a:t>
            </a:r>
            <a:r>
              <a:rPr lang="en-US" altLang="zh-CN" dirty="0"/>
              <a:t>64 </a:t>
            </a:r>
            <a:r>
              <a:rPr lang="en-US" altLang="zh-CN" dirty="0" err="1"/>
              <a:t>kbit</a:t>
            </a:r>
            <a:r>
              <a:rPr lang="en-US" altLang="zh-CN" dirty="0"/>
              <a:t>/s </a:t>
            </a:r>
            <a:r>
              <a:rPr lang="zh-CN" altLang="en-US" dirty="0"/>
              <a:t>专线正式连入互联网，我国被国际上正式承认为</a:t>
            </a:r>
            <a:r>
              <a:rPr lang="zh-CN" altLang="en-US" dirty="0">
                <a:solidFill>
                  <a:srgbClr val="FF0000"/>
                </a:solidFill>
              </a:rPr>
              <a:t>接入互联网</a:t>
            </a:r>
            <a:r>
              <a:rPr lang="zh-CN" altLang="en-US" dirty="0"/>
              <a:t>的国家。</a:t>
            </a:r>
          </a:p>
          <a:p>
            <a:r>
              <a:rPr lang="en-US" altLang="zh-CN" dirty="0"/>
              <a:t>1994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月，中国科学院高能物理研究所设立了我国的第一个</a:t>
            </a:r>
            <a:r>
              <a:rPr lang="zh-CN" altLang="en-US" dirty="0">
                <a:solidFill>
                  <a:srgbClr val="FF0000"/>
                </a:solidFill>
              </a:rPr>
              <a:t>万维网服务器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1994 </a:t>
            </a:r>
            <a:r>
              <a:rPr lang="zh-CN" altLang="en-US" dirty="0"/>
              <a:t>年 </a:t>
            </a:r>
            <a:r>
              <a:rPr lang="en-US" altLang="zh-CN" dirty="0"/>
              <a:t>9 </a:t>
            </a:r>
            <a:r>
              <a:rPr lang="zh-CN" altLang="en-US" dirty="0"/>
              <a:t>月，中国公用计算机互联网 </a:t>
            </a:r>
            <a:r>
              <a:rPr lang="en-US" altLang="zh-CN" dirty="0">
                <a:solidFill>
                  <a:srgbClr val="FF0000"/>
                </a:solidFill>
              </a:rPr>
              <a:t>CHINANET </a:t>
            </a:r>
            <a:r>
              <a:rPr lang="zh-CN" altLang="en-US" dirty="0"/>
              <a:t>正式启动。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1.4</a:t>
            </a:r>
            <a:r>
              <a:rPr lang="en-US" altLang="zh-CN" dirty="0"/>
              <a:t>  </a:t>
            </a:r>
            <a:r>
              <a:rPr lang="zh-CN" altLang="en-US" dirty="0"/>
              <a:t>计算机网络在我国的发展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到目前为止，我国陆续建造了基于互联网技术的并能够和互联网互连的多个</a:t>
            </a:r>
            <a:r>
              <a:rPr lang="zh-CN" altLang="en-US" dirty="0">
                <a:solidFill>
                  <a:srgbClr val="FF0000"/>
                </a:solidFill>
              </a:rPr>
              <a:t>全国范围的公用计算机网络</a:t>
            </a:r>
            <a:r>
              <a:rPr lang="zh-CN" altLang="en-US" dirty="0"/>
              <a:t>，其中规模最大的就是下面这五个：</a:t>
            </a:r>
          </a:p>
          <a:p>
            <a:pPr lvl="1"/>
            <a:r>
              <a:rPr lang="zh-CN" altLang="en-US" dirty="0"/>
              <a:t>中国电信互联网 </a:t>
            </a:r>
            <a:r>
              <a:rPr lang="en-US" altLang="zh-CN" dirty="0">
                <a:solidFill>
                  <a:srgbClr val="FF0000"/>
                </a:solidFill>
              </a:rPr>
              <a:t>CHINANET</a:t>
            </a:r>
            <a:r>
              <a:rPr lang="zh-CN" altLang="en-US" dirty="0"/>
              <a:t>（也就是原来的中国公用计算机互联网）</a:t>
            </a:r>
          </a:p>
          <a:p>
            <a:pPr lvl="1"/>
            <a:r>
              <a:rPr lang="zh-CN" altLang="en-US" dirty="0"/>
              <a:t>中国联通互联网 </a:t>
            </a:r>
            <a:r>
              <a:rPr lang="en-US" altLang="zh-CN" dirty="0"/>
              <a:t>UNINET</a:t>
            </a:r>
          </a:p>
          <a:p>
            <a:pPr lvl="1"/>
            <a:r>
              <a:rPr lang="zh-CN" altLang="en-US" dirty="0"/>
              <a:t>中国移动互联网 </a:t>
            </a:r>
            <a:r>
              <a:rPr lang="en-US" altLang="zh-CN" dirty="0"/>
              <a:t>CMNET</a:t>
            </a:r>
          </a:p>
          <a:p>
            <a:pPr lvl="1"/>
            <a:r>
              <a:rPr lang="zh-CN" altLang="en-US" dirty="0"/>
              <a:t>中国教育和科研计算机网 </a:t>
            </a:r>
            <a:r>
              <a:rPr lang="en-US" altLang="zh-CN" dirty="0"/>
              <a:t>CERNET</a:t>
            </a:r>
          </a:p>
          <a:p>
            <a:pPr lvl="1"/>
            <a:r>
              <a:rPr lang="zh-CN" altLang="en-US" dirty="0"/>
              <a:t>中国科学技术网 </a:t>
            </a:r>
            <a:r>
              <a:rPr lang="en-US" altLang="zh-CN" dirty="0"/>
              <a:t>CSTNET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1.4</a:t>
            </a:r>
            <a:r>
              <a:rPr lang="en-US" altLang="zh-CN" dirty="0"/>
              <a:t>  </a:t>
            </a:r>
            <a:r>
              <a:rPr lang="zh-CN" altLang="en-US" dirty="0"/>
              <a:t>计算机网络在我国的发展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en-US" altLang="zh-CN" sz="1800" dirty="0"/>
              <a:t>                 1994 </a:t>
            </a:r>
            <a:r>
              <a:rPr lang="zh-CN" altLang="en-US" sz="1800" dirty="0"/>
              <a:t>年，中国教育和科研计算机网 </a:t>
            </a:r>
            <a:r>
              <a:rPr lang="en-US" altLang="zh-CN" sz="1800" dirty="0"/>
              <a:t>CERNET (China Education and Research </a:t>
            </a:r>
            <a:r>
              <a:rPr lang="en-US" altLang="zh-CN" sz="1800" dirty="0" err="1"/>
              <a:t>NETwork</a:t>
            </a:r>
            <a:r>
              <a:rPr lang="en-US" altLang="zh-CN" sz="1800" dirty="0"/>
              <a:t>) </a:t>
            </a:r>
            <a:r>
              <a:rPr lang="zh-CN" altLang="en-US" sz="1800" dirty="0"/>
              <a:t>是我国第一个 </a:t>
            </a:r>
            <a:r>
              <a:rPr lang="en-US" altLang="zh-CN" sz="1800" dirty="0">
                <a:solidFill>
                  <a:srgbClr val="FF0000"/>
                </a:solidFill>
              </a:rPr>
              <a:t>IPv4 </a:t>
            </a:r>
            <a:r>
              <a:rPr lang="zh-CN" altLang="en-US" sz="1800" dirty="0"/>
              <a:t>互联网主干网。</a:t>
            </a:r>
          </a:p>
          <a:p>
            <a:pPr>
              <a:lnSpc>
                <a:spcPts val="2800"/>
              </a:lnSpc>
            </a:pPr>
            <a:r>
              <a:rPr lang="en-US" altLang="zh-CN" sz="1800" dirty="0"/>
              <a:t>2004 </a:t>
            </a:r>
            <a:r>
              <a:rPr lang="zh-CN" altLang="en-US" sz="1800" dirty="0"/>
              <a:t>年 </a:t>
            </a:r>
            <a:r>
              <a:rPr lang="en-US" altLang="zh-CN" sz="1800" dirty="0"/>
              <a:t>2 </a:t>
            </a:r>
            <a:r>
              <a:rPr lang="zh-CN" altLang="en-US" sz="1800" dirty="0"/>
              <a:t>月，我国的第一个</a:t>
            </a:r>
            <a:r>
              <a:rPr lang="zh-CN" altLang="en-US" sz="1800" dirty="0">
                <a:solidFill>
                  <a:srgbClr val="FF0000"/>
                </a:solidFill>
              </a:rPr>
              <a:t>下一代互联网 </a:t>
            </a:r>
            <a:r>
              <a:rPr lang="en-US" altLang="zh-CN" sz="1800" dirty="0">
                <a:solidFill>
                  <a:srgbClr val="FF0000"/>
                </a:solidFill>
              </a:rPr>
              <a:t>CNGI </a:t>
            </a:r>
            <a:r>
              <a:rPr lang="zh-CN" altLang="en-US" sz="1800" dirty="0">
                <a:solidFill>
                  <a:srgbClr val="FF0000"/>
                </a:solidFill>
              </a:rPr>
              <a:t>的主干网 </a:t>
            </a:r>
            <a:r>
              <a:rPr lang="en-US" altLang="zh-CN" sz="1800" dirty="0">
                <a:solidFill>
                  <a:srgbClr val="FF0000"/>
                </a:solidFill>
              </a:rPr>
              <a:t>CERNET2 </a:t>
            </a:r>
            <a:r>
              <a:rPr lang="zh-CN" altLang="en-US" sz="1800" dirty="0"/>
              <a:t>试验网正式开通，并提供服务。</a:t>
            </a:r>
            <a:endParaRPr lang="en-US" altLang="zh-CN" sz="1800" dirty="0"/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试验网以 </a:t>
            </a:r>
            <a:r>
              <a:rPr lang="en-US" altLang="zh-CN" sz="1600" dirty="0">
                <a:solidFill>
                  <a:srgbClr val="FF0000"/>
                </a:solidFill>
              </a:rPr>
              <a:t>2.5~10 </a:t>
            </a:r>
            <a:r>
              <a:rPr lang="en-US" altLang="zh-CN" sz="1600" dirty="0" err="1">
                <a:solidFill>
                  <a:srgbClr val="FF0000"/>
                </a:solidFill>
              </a:rPr>
              <a:t>Gbit</a:t>
            </a:r>
            <a:r>
              <a:rPr lang="en-US" altLang="zh-CN" sz="1600" dirty="0">
                <a:solidFill>
                  <a:srgbClr val="FF0000"/>
                </a:solidFill>
              </a:rPr>
              <a:t>/s</a:t>
            </a:r>
            <a:r>
              <a:rPr lang="en-US" altLang="zh-CN" sz="1600" dirty="0"/>
              <a:t> </a:t>
            </a:r>
            <a:r>
              <a:rPr lang="zh-CN" altLang="en-US" sz="1600" dirty="0"/>
              <a:t>的速率连接北京、上海和广州三个 </a:t>
            </a:r>
            <a:r>
              <a:rPr lang="en-US" altLang="zh-CN" sz="1600" dirty="0"/>
              <a:t>CERNET </a:t>
            </a:r>
            <a:r>
              <a:rPr lang="zh-CN" altLang="en-US" sz="1600" dirty="0"/>
              <a:t>核心节点，并与国际下一代互联网相连接。</a:t>
            </a:r>
          </a:p>
          <a:p>
            <a:pPr>
              <a:lnSpc>
                <a:spcPts val="2800"/>
              </a:lnSpc>
            </a:pPr>
            <a:r>
              <a:rPr lang="zh-CN" altLang="en-US" sz="1800" dirty="0"/>
              <a:t>               中国互联网络信息中心 </a:t>
            </a:r>
            <a:r>
              <a:rPr lang="en-US" altLang="zh-CN" sz="1800" dirty="0"/>
              <a:t>CNNIC (</a:t>
            </a:r>
            <a:r>
              <a:rPr lang="en-US" altLang="zh-CN" sz="1800" dirty="0" err="1"/>
              <a:t>ChiNa</a:t>
            </a:r>
            <a:r>
              <a:rPr lang="en-US" altLang="zh-CN" sz="1800" dirty="0"/>
              <a:t> Network Information Center)  </a:t>
            </a:r>
            <a:r>
              <a:rPr lang="zh-CN" altLang="en-US" sz="1800" dirty="0">
                <a:solidFill>
                  <a:srgbClr val="FF0000"/>
                </a:solidFill>
              </a:rPr>
              <a:t>每年两次公布</a:t>
            </a:r>
            <a:r>
              <a:rPr lang="zh-CN" altLang="en-US" sz="1800" dirty="0"/>
              <a:t>我国互联网的发展情况。</a:t>
            </a:r>
            <a:endParaRPr lang="en-US" altLang="zh-CN" sz="1800" dirty="0"/>
          </a:p>
          <a:p>
            <a:pPr>
              <a:lnSpc>
                <a:spcPts val="2800"/>
              </a:lnSpc>
            </a:pPr>
            <a:r>
              <a:rPr lang="zh-CN" altLang="en-US" sz="1800" dirty="0"/>
              <a:t>到 </a:t>
            </a:r>
            <a:r>
              <a:rPr lang="en-US" altLang="zh-CN" sz="1800" dirty="0"/>
              <a:t>2019 </a:t>
            </a:r>
            <a:r>
              <a:rPr lang="zh-CN" altLang="en-US" sz="1800" dirty="0"/>
              <a:t>年底，我国的国际出口带宽已超过 </a:t>
            </a:r>
            <a:r>
              <a:rPr lang="en-US" altLang="zh-CN" sz="1800" dirty="0">
                <a:solidFill>
                  <a:srgbClr val="FF0000"/>
                </a:solidFill>
              </a:rPr>
              <a:t>8.8 </a:t>
            </a:r>
            <a:r>
              <a:rPr lang="en-US" altLang="zh-CN" sz="1800" dirty="0" err="1">
                <a:solidFill>
                  <a:srgbClr val="FF0000"/>
                </a:solidFill>
              </a:rPr>
              <a:t>Tbit</a:t>
            </a:r>
            <a:r>
              <a:rPr lang="en-US" altLang="zh-CN" sz="1800" dirty="0">
                <a:solidFill>
                  <a:srgbClr val="FF0000"/>
                </a:solidFill>
              </a:rPr>
              <a:t>/s</a:t>
            </a:r>
            <a:r>
              <a:rPr lang="en-US" altLang="zh-CN" sz="1800" dirty="0"/>
              <a:t> </a:t>
            </a:r>
            <a:r>
              <a:rPr lang="zh-CN" altLang="en-US" sz="1800" dirty="0"/>
              <a:t>（</a:t>
            </a:r>
            <a:r>
              <a:rPr lang="en-US" altLang="zh-CN" sz="1800" dirty="0"/>
              <a:t>1 </a:t>
            </a:r>
            <a:r>
              <a:rPr lang="en-US" altLang="zh-CN" sz="1800" dirty="0" err="1"/>
              <a:t>Tbit</a:t>
            </a:r>
            <a:r>
              <a:rPr lang="en-US" altLang="zh-CN" sz="1800" dirty="0"/>
              <a:t>/s = 103 </a:t>
            </a:r>
            <a:r>
              <a:rPr lang="en-US" altLang="zh-CN" sz="1800" dirty="0" err="1"/>
              <a:t>Gbit</a:t>
            </a:r>
            <a:r>
              <a:rPr lang="en-US" altLang="zh-CN" sz="1800" dirty="0"/>
              <a:t>/s</a:t>
            </a:r>
            <a:r>
              <a:rPr lang="zh-CN" altLang="en-US" sz="1800" dirty="0"/>
              <a:t>）。</a:t>
            </a:r>
          </a:p>
          <a:p>
            <a:pPr>
              <a:lnSpc>
                <a:spcPts val="2800"/>
              </a:lnSpc>
            </a:pPr>
            <a:endParaRPr lang="zh-CN" altLang="en-US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6500" t="16439" r="68843" b="15068"/>
          <a:stretch>
            <a:fillRect/>
          </a:stretch>
        </p:blipFill>
        <p:spPr>
          <a:xfrm>
            <a:off x="899575" y="1098470"/>
            <a:ext cx="1114696" cy="38704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/>
          <a:srcRect l="5940" t="20867" r="9032" b="12357"/>
          <a:stretch>
            <a:fillRect/>
          </a:stretch>
        </p:blipFill>
        <p:spPr>
          <a:xfrm>
            <a:off x="899575" y="3235065"/>
            <a:ext cx="913183" cy="40213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1800" dirty="0"/>
              <a:t>             1996 </a:t>
            </a:r>
            <a:r>
              <a:rPr lang="zh-CN" altLang="en-US" sz="1800" dirty="0"/>
              <a:t>年，张朝阳创立了中国第一家以风险投资资金建立的互联网公司</a:t>
            </a:r>
            <a:r>
              <a:rPr lang="en-US" altLang="zh-CN" sz="1800" dirty="0"/>
              <a:t>—</a:t>
            </a:r>
            <a:r>
              <a:rPr lang="zh-CN" altLang="en-US" sz="1800" dirty="0">
                <a:solidFill>
                  <a:srgbClr val="FF0000"/>
                </a:solidFill>
              </a:rPr>
              <a:t>爱特信公司</a:t>
            </a:r>
            <a:r>
              <a:rPr lang="zh-CN" altLang="en-US" sz="1800" dirty="0"/>
              <a:t>。两年后，爱特信公司推出“</a:t>
            </a:r>
            <a:r>
              <a:rPr lang="zh-CN" altLang="en-US" sz="1800" dirty="0">
                <a:solidFill>
                  <a:srgbClr val="FF0000"/>
                </a:solidFill>
              </a:rPr>
              <a:t>搜狐</a:t>
            </a:r>
            <a:r>
              <a:rPr lang="zh-CN" altLang="en-US" sz="1800" dirty="0"/>
              <a:t>”产品，并更名为搜狐公司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Sohu</a:t>
            </a:r>
            <a:r>
              <a:rPr lang="en-US" altLang="zh-CN" sz="1800" dirty="0"/>
              <a:t>)</a:t>
            </a:r>
            <a:r>
              <a:rPr lang="zh-CN" altLang="en-US" sz="1800" dirty="0"/>
              <a:t>。搜狐网站</a:t>
            </a:r>
            <a:r>
              <a:rPr lang="en-US" altLang="zh-CN" sz="1800" dirty="0"/>
              <a:t>(Sohu.com) </a:t>
            </a:r>
            <a:r>
              <a:rPr lang="zh-CN" altLang="en-US" sz="1800" dirty="0"/>
              <a:t>是中国首家大型分类查询搜索引擎。</a:t>
            </a:r>
            <a:endParaRPr lang="en-US" altLang="zh-CN" sz="1800" dirty="0"/>
          </a:p>
          <a:p>
            <a:r>
              <a:rPr lang="en-US" altLang="zh-CN" sz="1800" dirty="0"/>
              <a:t>                  1997 </a:t>
            </a:r>
            <a:r>
              <a:rPr lang="zh-CN" altLang="en-US" sz="1800" dirty="0"/>
              <a:t>年，丁磊创立了</a:t>
            </a:r>
            <a:r>
              <a:rPr lang="zh-CN" altLang="en-US" sz="1800" dirty="0">
                <a:solidFill>
                  <a:srgbClr val="FF0000"/>
                </a:solidFill>
              </a:rPr>
              <a:t>网易公司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</a:rPr>
              <a:t>NetEase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  <a:r>
              <a:rPr lang="zh-CN" altLang="en-US" sz="1800" dirty="0"/>
              <a:t>，推出了中国第一家</a:t>
            </a:r>
            <a:r>
              <a:rPr lang="zh-CN" altLang="en-US" sz="1800" dirty="0">
                <a:solidFill>
                  <a:srgbClr val="FF0000"/>
                </a:solidFill>
              </a:rPr>
              <a:t>中文全文搜索引擎</a:t>
            </a:r>
            <a:r>
              <a:rPr lang="zh-CN" altLang="en-US" sz="1800" dirty="0"/>
              <a:t>，开发的超大容量免费邮箱（如</a:t>
            </a:r>
            <a:r>
              <a:rPr lang="en-US" altLang="zh-CN" sz="1800" dirty="0"/>
              <a:t>163</a:t>
            </a:r>
            <a:r>
              <a:rPr lang="zh-CN" altLang="en-US" sz="1800" dirty="0"/>
              <a:t>和</a:t>
            </a:r>
            <a:r>
              <a:rPr lang="en-US" altLang="zh-CN" sz="1800" dirty="0"/>
              <a:t>126</a:t>
            </a:r>
            <a:r>
              <a:rPr lang="zh-CN" altLang="en-US" sz="1800" dirty="0"/>
              <a:t>等）。</a:t>
            </a:r>
            <a:endParaRPr lang="en-US" altLang="zh-CN" sz="1800" dirty="0"/>
          </a:p>
          <a:p>
            <a:r>
              <a:rPr lang="en-US" altLang="zh-CN" sz="1800" dirty="0"/>
              <a:t>                  1998 </a:t>
            </a:r>
            <a:r>
              <a:rPr lang="zh-CN" altLang="en-US" sz="1800" dirty="0"/>
              <a:t>年，王志东创立</a:t>
            </a:r>
            <a:r>
              <a:rPr lang="zh-CN" altLang="en-US" sz="1800" dirty="0">
                <a:solidFill>
                  <a:srgbClr val="FF0000"/>
                </a:solidFill>
              </a:rPr>
              <a:t>新浪网站</a:t>
            </a:r>
            <a:r>
              <a:rPr lang="en-US" altLang="zh-CN" sz="1800" dirty="0">
                <a:solidFill>
                  <a:srgbClr val="FF0000"/>
                </a:solidFill>
              </a:rPr>
              <a:t>(Sina.com )</a:t>
            </a:r>
            <a:r>
              <a:rPr lang="zh-CN" altLang="en-US" sz="1800" dirty="0"/>
              <a:t> 。</a:t>
            </a:r>
            <a:endParaRPr lang="en-US" altLang="zh-CN" sz="1800" dirty="0"/>
          </a:p>
          <a:p>
            <a:r>
              <a:rPr lang="zh-CN" altLang="en-US" sz="1800" dirty="0"/>
              <a:t>      新浪的微博是全球使用最多的微博之一。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对我国互联网事业发展影响较大的人物和事件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</a:extLst>
          </a:blip>
          <a:srcRect l="6929" r="9066" b="-1941"/>
          <a:stretch>
            <a:fillRect/>
          </a:stretch>
        </p:blipFill>
        <p:spPr>
          <a:xfrm>
            <a:off x="910530" y="1036453"/>
            <a:ext cx="830477" cy="4217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osiaicBubbles/>
                    </a14:imgEffect>
                  </a14:imgLayer>
                </a14:imgProps>
              </a:ext>
            </a:extLst>
          </a:blip>
          <a:srcRect l="9192" t="30767" r="7380" b="38525"/>
          <a:stretch>
            <a:fillRect/>
          </a:stretch>
        </p:blipFill>
        <p:spPr>
          <a:xfrm>
            <a:off x="908692" y="2196059"/>
            <a:ext cx="1166948" cy="4054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692" y="2943603"/>
            <a:ext cx="1123430" cy="39044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909668" y="3398362"/>
            <a:ext cx="372291" cy="37229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268582" cy="3389873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altLang="zh-CN" sz="1800" dirty="0"/>
              <a:t>                    1998 </a:t>
            </a:r>
            <a:r>
              <a:rPr lang="zh-CN" altLang="en-US" sz="1800" dirty="0"/>
              <a:t>年，马化腾、张志东创立了</a:t>
            </a:r>
            <a:r>
              <a:rPr lang="zh-CN" altLang="en-US" sz="1800" dirty="0">
                <a:solidFill>
                  <a:srgbClr val="FF0000"/>
                </a:solidFill>
              </a:rPr>
              <a:t>腾讯公司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Tencent</a:t>
            </a:r>
            <a:r>
              <a:rPr lang="en-US" altLang="zh-CN" sz="1800" dirty="0"/>
              <a:t>) 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1999 </a:t>
            </a:r>
            <a:r>
              <a:rPr lang="zh-CN" altLang="en-US" sz="1800" dirty="0"/>
              <a:t>年，腾讯就推出了用在 </a:t>
            </a:r>
            <a:r>
              <a:rPr lang="en-US" altLang="zh-CN" sz="1800" dirty="0"/>
              <a:t>PC </a:t>
            </a:r>
            <a:r>
              <a:rPr lang="zh-CN" altLang="en-US" sz="1800" dirty="0"/>
              <a:t>上的即时通信软件 </a:t>
            </a:r>
            <a:r>
              <a:rPr lang="en-US" altLang="zh-CN" sz="1800" dirty="0">
                <a:solidFill>
                  <a:srgbClr val="FF0000"/>
                </a:solidFill>
              </a:rPr>
              <a:t>OICQ</a:t>
            </a:r>
            <a:r>
              <a:rPr lang="zh-CN" altLang="en-US" sz="1800" dirty="0"/>
              <a:t>，后改名为 </a:t>
            </a:r>
            <a:r>
              <a:rPr lang="en-US" altLang="zh-CN" sz="1800" dirty="0"/>
              <a:t>QQ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 2011 </a:t>
            </a:r>
            <a:r>
              <a:rPr lang="zh-CN" altLang="en-US" sz="1800" dirty="0"/>
              <a:t>年，腾讯推出了专门供智能手机使用的即时通信软件“</a:t>
            </a:r>
            <a:r>
              <a:rPr lang="zh-CN" altLang="en-US" sz="1800" dirty="0">
                <a:solidFill>
                  <a:srgbClr val="FF0000"/>
                </a:solidFill>
              </a:rPr>
              <a:t>微信</a:t>
            </a:r>
            <a:r>
              <a:rPr lang="zh-CN" altLang="en-US" sz="1800" dirty="0"/>
              <a:t>”。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      2000 </a:t>
            </a:r>
            <a:r>
              <a:rPr lang="zh-CN" altLang="en-US" sz="1800" dirty="0"/>
              <a:t>年，李彦宏和徐勇创建了</a:t>
            </a:r>
            <a:r>
              <a:rPr lang="zh-CN" altLang="en-US" sz="1800" dirty="0">
                <a:solidFill>
                  <a:srgbClr val="FF0000"/>
                </a:solidFill>
              </a:rPr>
              <a:t>百度网站 </a:t>
            </a:r>
            <a:r>
              <a:rPr lang="en-US" altLang="zh-CN" sz="1800" dirty="0"/>
              <a:t>(Baidu.com)</a:t>
            </a:r>
            <a:r>
              <a:rPr lang="zh-CN" altLang="en-US" sz="1800" dirty="0"/>
              <a:t>，现在已成为全球最大的中文搜索引擎。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     1999 </a:t>
            </a:r>
            <a:r>
              <a:rPr lang="zh-CN" altLang="en-US" sz="1800" dirty="0"/>
              <a:t>年，马云创建了</a:t>
            </a:r>
            <a:r>
              <a:rPr lang="zh-CN" altLang="en-US" sz="1800" dirty="0">
                <a:solidFill>
                  <a:srgbClr val="FF0000"/>
                </a:solidFill>
              </a:rPr>
              <a:t>阿里巴巴</a:t>
            </a:r>
            <a:r>
              <a:rPr lang="zh-CN" altLang="en-US" sz="1800" dirty="0"/>
              <a:t>网站 </a:t>
            </a:r>
            <a:r>
              <a:rPr lang="en-US" altLang="zh-CN" sz="1800" dirty="0"/>
              <a:t>(Alibaba.com)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 2003 </a:t>
            </a:r>
            <a:r>
              <a:rPr lang="zh-CN" altLang="en-US" sz="1800" dirty="0"/>
              <a:t>年，马云创立了个人网上贸易市场平台</a:t>
            </a:r>
            <a:r>
              <a:rPr lang="en-US" altLang="zh-CN" sz="1800" dirty="0"/>
              <a:t>—</a:t>
            </a:r>
            <a:r>
              <a:rPr lang="zh-CN" altLang="en-US" sz="1800" dirty="0">
                <a:solidFill>
                  <a:srgbClr val="FF0000"/>
                </a:solidFill>
              </a:rPr>
              <a:t>淘宝网</a:t>
            </a:r>
            <a:r>
              <a:rPr lang="zh-CN" altLang="en-US" sz="1800" dirty="0"/>
              <a:t> </a:t>
            </a:r>
            <a:r>
              <a:rPr lang="en-US" altLang="zh-CN" sz="1800" dirty="0"/>
              <a:t>(Taobao.com)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ts val="3200"/>
              </a:lnSpc>
            </a:pPr>
            <a:r>
              <a:rPr lang="en-US" altLang="zh-CN" sz="1800" dirty="0"/>
              <a:t>            2004 </a:t>
            </a:r>
            <a:r>
              <a:rPr lang="zh-CN" altLang="en-US" sz="1800" dirty="0"/>
              <a:t>年，阿里巴巴集团创立了第三方支付平台</a:t>
            </a:r>
            <a:r>
              <a:rPr lang="en-US" altLang="zh-CN" sz="1800" dirty="0"/>
              <a:t>—</a:t>
            </a:r>
            <a:r>
              <a:rPr lang="zh-CN" altLang="en-US" sz="1800" dirty="0">
                <a:solidFill>
                  <a:srgbClr val="FF0000"/>
                </a:solidFill>
              </a:rPr>
              <a:t>支付宝</a:t>
            </a:r>
            <a:r>
              <a:rPr lang="en-US" altLang="zh-CN" sz="1800" dirty="0"/>
              <a:t>(Alipay.com)</a:t>
            </a:r>
            <a:r>
              <a:rPr lang="zh-CN" altLang="en-US" sz="1800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对我国互联网事业发展影响较大的人物和事件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/>
          <a:srcRect t="34295" b="37765"/>
          <a:stretch>
            <a:fillRect/>
          </a:stretch>
        </p:blipFill>
        <p:spPr>
          <a:xfrm>
            <a:off x="840766" y="1070486"/>
            <a:ext cx="1402572" cy="29672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0766" y="1432043"/>
            <a:ext cx="349251" cy="3492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0662" y="1853717"/>
            <a:ext cx="338728" cy="3387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0662" y="2290635"/>
            <a:ext cx="638015" cy="3375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0662" y="3115865"/>
            <a:ext cx="578960" cy="32957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0176" y="3563134"/>
            <a:ext cx="319493" cy="31949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0" cstate="print"/>
          <a:srcRect l="8877" t="1" r="6786" b="11025"/>
          <a:stretch>
            <a:fillRect/>
          </a:stretch>
        </p:blipFill>
        <p:spPr>
          <a:xfrm>
            <a:off x="822870" y="3960723"/>
            <a:ext cx="853441" cy="34365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639730" y="134303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89093" name="Rectangle 29"/>
          <p:cNvSpPr>
            <a:spLocks noChangeArrowheads="1"/>
          </p:cNvSpPr>
          <p:nvPr/>
        </p:nvSpPr>
        <p:spPr bwMode="auto">
          <a:xfrm>
            <a:off x="649288" y="1438598"/>
            <a:ext cx="16271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</a:p>
          <a:p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计算机网络的类别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628900" y="13433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28900" y="194977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89096" name="Line 16"/>
          <p:cNvSpPr>
            <a:spLocks noChangeShapeType="1"/>
          </p:cNvSpPr>
          <p:nvPr/>
        </p:nvSpPr>
        <p:spPr bwMode="auto">
          <a:xfrm>
            <a:off x="3636963" y="1271910"/>
            <a:ext cx="0" cy="1181100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7" name="Rectangle 8"/>
          <p:cNvSpPr>
            <a:spLocks noChangeArrowheads="1"/>
          </p:cNvSpPr>
          <p:nvPr/>
        </p:nvSpPr>
        <p:spPr bwMode="auto">
          <a:xfrm>
            <a:off x="2700338" y="1308423"/>
            <a:ext cx="54721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1.5.1                                 </a:t>
            </a:r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计算机网络的定义</a:t>
            </a:r>
            <a:endParaRPr lang="en-US" altLang="zh-CN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zh-CN" altLang="zh-CN" sz="20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1.5.2                     </a:t>
            </a:r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几种不同类别的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计算机</a:t>
            </a:r>
            <a:r>
              <a:rPr lang="zh-CN" altLang="zh-CN" sz="2000" b="1" dirty="0">
                <a:solidFill>
                  <a:schemeClr val="bg1"/>
                </a:solidFill>
                <a:ea typeface="微软雅黑" panose="020B0503020204020204" pitchFamily="34" charset="-122"/>
              </a:rPr>
              <a:t>网络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1.5.1  </a:t>
            </a:r>
            <a:r>
              <a:rPr lang="zh-CN" altLang="en-US" dirty="0"/>
              <a:t>计算机网络的定义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/>
              <a:t>计算机网络的精确定义并未统一。</a:t>
            </a:r>
            <a:endParaRPr lang="en-US" altLang="zh-CN" dirty="0"/>
          </a:p>
          <a:p>
            <a:pPr>
              <a:lnSpc>
                <a:spcPts val="3200"/>
              </a:lnSpc>
            </a:pPr>
            <a:r>
              <a:rPr lang="zh-CN" altLang="en-US" dirty="0"/>
              <a:t>较好的定义：</a:t>
            </a:r>
          </a:p>
          <a:p>
            <a:pPr>
              <a:lnSpc>
                <a:spcPts val="32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4225" y="1926007"/>
            <a:ext cx="7242372" cy="15286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计算机网络主要是由一些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通用的、可编程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的硬件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互连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而成的，而这些硬件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并非专门用来实现某一特定目的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（例如，传送数据或视频信号）。这些可编程的硬件能够用来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传送多种不同类型的数据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，并能支持广泛的和日益增长的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633886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95803" y="1151890"/>
              <a:ext cx="50701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：全球最大、最重要的计算机网络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r>
              <a:rPr dirty="0"/>
              <a:t>世界</a:t>
            </a:r>
            <a:r>
              <a:rPr lang="en-US" altLang="zh-CN" dirty="0"/>
              <a:t>90</a:t>
            </a:r>
            <a:r>
              <a:rPr dirty="0"/>
              <a:t>年代后，计算机网络飞速发展</a:t>
            </a:r>
          </a:p>
          <a:p>
            <a:pPr lvl="1"/>
            <a:r>
              <a:rPr lang="zh-CN" sz="1800" dirty="0"/>
              <a:t>美国军方</a:t>
            </a:r>
            <a:r>
              <a:rPr lang="en-US" altLang="zh-CN" sz="1800" dirty="0"/>
              <a:t>-&gt;</a:t>
            </a:r>
            <a:r>
              <a:rPr lang="zh-CN" altLang="en-US" sz="1800" dirty="0"/>
              <a:t>美国教育网</a:t>
            </a:r>
            <a:r>
              <a:rPr lang="en-US" altLang="zh-CN" sz="1800" dirty="0"/>
              <a:t>-&gt;</a:t>
            </a:r>
            <a:r>
              <a:rPr lang="zh-CN" altLang="en-US" sz="1800" dirty="0"/>
              <a:t>全球商业网络</a:t>
            </a:r>
            <a:endParaRPr lang="zh-CN" altLang="en-US" dirty="0"/>
          </a:p>
          <a:p>
            <a:r>
              <a:rPr lang="zh-CN" altLang="en-US" dirty="0"/>
              <a:t>如何称呼 </a:t>
            </a:r>
            <a:r>
              <a:rPr lang="en-US" altLang="zh-CN" dirty="0"/>
              <a:t>Internet</a:t>
            </a:r>
            <a:r>
              <a:rPr lang="zh-CN" altLang="en-US" dirty="0"/>
              <a:t>？（不统一）</a:t>
            </a:r>
          </a:p>
          <a:p>
            <a:pPr lvl="1"/>
            <a:r>
              <a:rPr lang="zh-CN" altLang="en-US" dirty="0">
                <a:solidFill>
                  <a:srgbClr val="9900CC"/>
                </a:solidFill>
              </a:rPr>
              <a:t>因特网：</a:t>
            </a:r>
            <a:r>
              <a:rPr lang="zh-CN" altLang="en-US" dirty="0"/>
              <a:t>推荐，但却长期</a:t>
            </a:r>
            <a:r>
              <a:rPr lang="zh-CN" altLang="en-US" dirty="0">
                <a:solidFill>
                  <a:srgbClr val="C00000"/>
                </a:solidFill>
              </a:rPr>
              <a:t>未得到推广。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互联网：</a:t>
            </a:r>
            <a:r>
              <a:rPr lang="zh-CN" altLang="en-US" dirty="0"/>
              <a:t>目前流行最广，</a:t>
            </a:r>
            <a:r>
              <a:rPr lang="zh-CN" altLang="en-US" dirty="0">
                <a:solidFill>
                  <a:srgbClr val="C00000"/>
                </a:solidFill>
              </a:rPr>
              <a:t>事实上的标准</a:t>
            </a:r>
            <a:r>
              <a:rPr lang="zh-CN" altLang="en-US" dirty="0"/>
              <a:t>译名。</a:t>
            </a:r>
          </a:p>
          <a:p>
            <a:pPr lvl="1"/>
            <a:r>
              <a:rPr lang="en-US" altLang="zh-CN" dirty="0"/>
              <a:t>Internet</a:t>
            </a:r>
            <a:r>
              <a:rPr lang="zh-CN" altLang="en-US" dirty="0"/>
              <a:t>是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由数量极大的各种计算机网络</a:t>
            </a:r>
            <a:r>
              <a:rPr lang="zh-CN" altLang="en-US" dirty="0"/>
              <a:t>互连起来的。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互联网 ≠互连网。</a:t>
            </a:r>
          </a:p>
          <a:p>
            <a:pPr lvl="1"/>
            <a:r>
              <a:rPr lang="zh-CN" altLang="en-US" dirty="0"/>
              <a:t>互连网：局部范围互连起来的计算机网络。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3283" y="4108546"/>
            <a:ext cx="7114894" cy="80899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思考：它们说的是哪个网？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上网，联网，网民，网吧，网银，网购，网管，知网。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C00000"/>
                </a:solidFill>
              </a:rPr>
              <a:t>“可编程的硬件”表明：</a:t>
            </a:r>
            <a:r>
              <a:rPr lang="zh-CN" altLang="en-US" dirty="0"/>
              <a:t>这种硬件一定包含有</a:t>
            </a:r>
            <a:r>
              <a:rPr lang="zh-CN" altLang="en-US" dirty="0">
                <a:solidFill>
                  <a:srgbClr val="0000FF"/>
                </a:solidFill>
              </a:rPr>
              <a:t>中央处理器 </a:t>
            </a:r>
            <a:r>
              <a:rPr lang="en-US" altLang="zh-CN" dirty="0">
                <a:solidFill>
                  <a:srgbClr val="0000FF"/>
                </a:solidFill>
              </a:rPr>
              <a:t>CPU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dirty="0"/>
              <a:t>计算机网络所连接的硬件包括：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一般的计算机；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智能手机、电视 等。</a:t>
            </a:r>
          </a:p>
          <a:p>
            <a:pPr>
              <a:lnSpc>
                <a:spcPts val="3200"/>
              </a:lnSpc>
            </a:pPr>
            <a:r>
              <a:rPr lang="zh-CN" altLang="en-US" dirty="0"/>
              <a:t>计算机网络可以：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传送数据；</a:t>
            </a:r>
            <a:endParaRPr lang="en-US" altLang="zh-CN" dirty="0"/>
          </a:p>
          <a:p>
            <a:pPr lvl="1">
              <a:lnSpc>
                <a:spcPts val="3200"/>
              </a:lnSpc>
            </a:pPr>
            <a:r>
              <a:rPr lang="zh-CN" altLang="en-US" dirty="0"/>
              <a:t>支持多种应用（包括今后可能出现的各种应用）。</a:t>
            </a:r>
          </a:p>
          <a:p>
            <a:pPr>
              <a:lnSpc>
                <a:spcPts val="3200"/>
              </a:lnSpc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如何理解？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1.5.2  </a:t>
            </a:r>
            <a:r>
              <a:rPr lang="zh-CN" altLang="en-US" dirty="0"/>
              <a:t>几种不同类别的计算机网络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zh-CN" altLang="en-US" dirty="0"/>
              <a:t>计算机网络有</a:t>
            </a:r>
            <a:r>
              <a:rPr lang="zh-CN" altLang="en-US" dirty="0">
                <a:solidFill>
                  <a:srgbClr val="FF0000"/>
                </a:solidFill>
              </a:rPr>
              <a:t>多种类别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200"/>
              </a:lnSpc>
            </a:pPr>
            <a:r>
              <a:rPr lang="zh-CN" altLang="en-US" dirty="0"/>
              <a:t>可以按以下方法分类：</a:t>
            </a:r>
          </a:p>
          <a:p>
            <a:pPr lvl="1">
              <a:lnSpc>
                <a:spcPts val="3200"/>
              </a:lnSpc>
            </a:pP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网络的作用范围</a:t>
            </a:r>
            <a:r>
              <a:rPr lang="zh-CN" altLang="en-US" dirty="0"/>
              <a:t>进行分类；</a:t>
            </a:r>
          </a:p>
          <a:p>
            <a:pPr lvl="1">
              <a:lnSpc>
                <a:spcPts val="3200"/>
              </a:lnSpc>
            </a:pPr>
            <a:r>
              <a:rPr lang="zh-CN" altLang="en-US" dirty="0"/>
              <a:t>按照</a:t>
            </a:r>
            <a:r>
              <a:rPr lang="zh-CN" altLang="en-US" dirty="0">
                <a:solidFill>
                  <a:srgbClr val="FF0000"/>
                </a:solidFill>
              </a:rPr>
              <a:t>网络的使用者</a:t>
            </a:r>
            <a:r>
              <a:rPr lang="zh-CN" altLang="en-US" dirty="0"/>
              <a:t>进行分类；</a:t>
            </a:r>
          </a:p>
          <a:p>
            <a:pPr lvl="1">
              <a:lnSpc>
                <a:spcPts val="3200"/>
              </a:lnSpc>
            </a:pPr>
            <a:r>
              <a:rPr lang="zh-CN" altLang="en-US" dirty="0"/>
              <a:t>用来把</a:t>
            </a:r>
            <a:r>
              <a:rPr lang="zh-CN" altLang="en-US" dirty="0">
                <a:solidFill>
                  <a:srgbClr val="FF0000"/>
                </a:solidFill>
              </a:rPr>
              <a:t>用户接入到互联网的</a:t>
            </a:r>
            <a:r>
              <a:rPr lang="zh-CN" altLang="en-US" dirty="0"/>
              <a:t>网络。</a:t>
            </a:r>
          </a:p>
          <a:p>
            <a:pPr>
              <a:lnSpc>
                <a:spcPts val="3200"/>
              </a:lnSpc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</p:nvPr>
        </p:nvGraphicFramePr>
        <p:xfrm>
          <a:off x="618311" y="1067195"/>
          <a:ext cx="7794172" cy="265176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344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作用范围或距离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广域网 </a:t>
                      </a: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WAN 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(Wide Area Network)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通常为几十到几千公里。有时也称为</a:t>
                      </a: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远程网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(long haul network)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。是互联网的核心部分。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城域网 </a:t>
                      </a:r>
                      <a:r>
                        <a:rPr lang="en-US" altLang="zh-CN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MAN 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(Metropolitan Area Network)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作用范围一般是一个城市，作用距离约为 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5~50 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局域网 </a:t>
                      </a:r>
                      <a:r>
                        <a:rPr lang="en-US" altLang="zh-CN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LAN 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(Local Area Network) 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局限在较小的范围（如 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公里左右）。通常采用高速通信线路。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个人区域网 </a:t>
                      </a:r>
                      <a:r>
                        <a:rPr lang="en-US" altLang="zh-CN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PAN 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(Personal Area Network) 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范围很小，大约在 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米左右。有时也称为</a:t>
                      </a: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无线个人区域网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WPAN (Wireless PAN)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按照网络的作用范围进行分类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1327135" y="3791428"/>
            <a:ext cx="6196612" cy="7591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若中央处理机之间的距离非常近（如仅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米甚至更小些），则一般就称之为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多处理机系统，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而不称它为计算机网络。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sz="quarter" idx="10"/>
          </p:nvPr>
        </p:nvGraphicFramePr>
        <p:xfrm>
          <a:off x="705393" y="1067195"/>
          <a:ext cx="7654835" cy="1493520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3108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作用范围或距离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kern="12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公用网 </a:t>
                      </a:r>
                      <a:endParaRPr lang="en-US" altLang="zh-CN" sz="1600" b="1" kern="120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(public network)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按规定交纳费用的人都可以使用的网络。也可称为</a:t>
                      </a: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公众网。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专用网</a:t>
                      </a:r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(private network) 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为特殊业务工作的需要而建造的网络。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按照网络的使用者进行分类</a:t>
            </a:r>
          </a:p>
        </p:txBody>
      </p:sp>
      <p:sp>
        <p:nvSpPr>
          <p:cNvPr id="2" name="矩形 1"/>
          <p:cNvSpPr/>
          <p:nvPr/>
        </p:nvSpPr>
        <p:spPr>
          <a:xfrm>
            <a:off x="1577947" y="2664629"/>
            <a:ext cx="5988105" cy="7591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公用网和专用网都可以传送多种业务。如传送的是计算机数据，则分别是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公用计算机网络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专用计算机网络。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3" y="971903"/>
            <a:ext cx="5571809" cy="317269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接入网 </a:t>
            </a:r>
            <a:r>
              <a:rPr lang="en-US" altLang="zh-CN" dirty="0">
                <a:solidFill>
                  <a:srgbClr val="C00000"/>
                </a:solidFill>
              </a:rPr>
              <a:t>AN </a:t>
            </a:r>
            <a:r>
              <a:rPr lang="en-US" altLang="zh-CN" dirty="0"/>
              <a:t>(Access Network)</a:t>
            </a:r>
          </a:p>
          <a:p>
            <a:pPr marL="622300" lvl="1"/>
            <a:r>
              <a:rPr lang="zh-CN" altLang="en-US" dirty="0"/>
              <a:t>又称为</a:t>
            </a:r>
            <a:r>
              <a:rPr lang="zh-CN" altLang="en-US" dirty="0">
                <a:solidFill>
                  <a:srgbClr val="0000FF"/>
                </a:solidFill>
              </a:rPr>
              <a:t>本地接入网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居民接入网。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622300" lvl="1"/>
            <a:r>
              <a:rPr lang="zh-CN" altLang="en-US" dirty="0">
                <a:solidFill>
                  <a:srgbClr val="0000FF"/>
                </a:solidFill>
              </a:rPr>
              <a:t>用于将用户接入互联网。</a:t>
            </a:r>
          </a:p>
          <a:p>
            <a:pPr marL="622300" lvl="1"/>
            <a:r>
              <a:rPr lang="zh-CN" altLang="en-US" dirty="0"/>
              <a:t>实际上就是本地 </a:t>
            </a:r>
            <a:r>
              <a:rPr lang="en-US" altLang="zh-CN" dirty="0"/>
              <a:t>ISP </a:t>
            </a:r>
            <a:r>
              <a:rPr lang="zh-CN" altLang="en-US" dirty="0"/>
              <a:t>所拥有的网络，它既不是互联网的核心部分，也不是互联网的边缘部分。</a:t>
            </a:r>
          </a:p>
          <a:p>
            <a:pPr marL="622300" lvl="1"/>
            <a:r>
              <a:rPr lang="zh-CN" altLang="en-US" dirty="0"/>
              <a:t>是从某个用户端系统到本地 </a:t>
            </a:r>
            <a:r>
              <a:rPr lang="en-US" altLang="zh-CN" dirty="0"/>
              <a:t>ISP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第一个</a:t>
            </a:r>
            <a:r>
              <a:rPr lang="zh-CN" altLang="en-US" dirty="0"/>
              <a:t>路由器（也称为边缘路由器）之间的一种网络。</a:t>
            </a:r>
            <a:endParaRPr lang="en-US" altLang="zh-CN" dirty="0"/>
          </a:p>
          <a:p>
            <a:pPr marL="622300" lvl="1"/>
            <a:r>
              <a:rPr lang="zh-CN" altLang="en-US" dirty="0"/>
              <a:t>从覆盖的范围看，很多接入网还是属于局域网。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用来把用户接入到互联网的网络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5910047" y="1247574"/>
            <a:ext cx="2610599" cy="2905642"/>
            <a:chOff x="6144716" y="1121534"/>
            <a:chExt cx="2610599" cy="2905642"/>
          </a:xfrm>
        </p:grpSpPr>
        <p:grpSp>
          <p:nvGrpSpPr>
            <p:cNvPr id="73" name="组合 72"/>
            <p:cNvGrpSpPr/>
            <p:nvPr/>
          </p:nvGrpSpPr>
          <p:grpSpPr>
            <a:xfrm>
              <a:off x="6144716" y="1121534"/>
              <a:ext cx="2610599" cy="1222104"/>
              <a:chOff x="6144716" y="1121534"/>
              <a:chExt cx="2610599" cy="1222104"/>
            </a:xfrm>
          </p:grpSpPr>
          <p:grpSp>
            <p:nvGrpSpPr>
              <p:cNvPr id="23" name="组合 22"/>
              <p:cNvGrpSpPr/>
              <p:nvPr/>
            </p:nvGrpSpPr>
            <p:grpSpPr>
              <a:xfrm rot="542862">
                <a:off x="6144716" y="1121534"/>
                <a:ext cx="2610599" cy="1222104"/>
                <a:chOff x="3291761" y="1881768"/>
                <a:chExt cx="2359495" cy="1384214"/>
              </a:xfrm>
            </p:grpSpPr>
            <p:sp>
              <p:nvSpPr>
                <p:cNvPr id="56" name="Oval 8"/>
                <p:cNvSpPr>
                  <a:spLocks noChangeArrowheads="1"/>
                </p:cNvSpPr>
                <p:nvPr/>
              </p:nvSpPr>
              <p:spPr bwMode="auto">
                <a:xfrm rot="19925028">
                  <a:off x="4232468" y="2618460"/>
                  <a:ext cx="1254312" cy="55678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7" name="Oval 4"/>
                <p:cNvSpPr>
                  <a:spLocks noChangeArrowheads="1"/>
                </p:cNvSpPr>
                <p:nvPr/>
              </p:nvSpPr>
              <p:spPr bwMode="auto">
                <a:xfrm rot="19925028">
                  <a:off x="3498803" y="1982820"/>
                  <a:ext cx="1062001" cy="4992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8" name="Oval 5"/>
                <p:cNvSpPr>
                  <a:spLocks noChangeArrowheads="1"/>
                </p:cNvSpPr>
                <p:nvPr/>
              </p:nvSpPr>
              <p:spPr bwMode="auto">
                <a:xfrm rot="20825028">
                  <a:off x="4210122" y="1881768"/>
                  <a:ext cx="927560" cy="46373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59" name="Oval 6"/>
                <p:cNvSpPr>
                  <a:spLocks noChangeArrowheads="1"/>
                </p:cNvSpPr>
                <p:nvPr/>
              </p:nvSpPr>
              <p:spPr bwMode="auto">
                <a:xfrm rot="21425028">
                  <a:off x="4888010" y="2050856"/>
                  <a:ext cx="685001" cy="59980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0" name="Oval 7"/>
                <p:cNvSpPr>
                  <a:spLocks noChangeArrowheads="1"/>
                </p:cNvSpPr>
                <p:nvPr/>
              </p:nvSpPr>
              <p:spPr bwMode="auto">
                <a:xfrm rot="18365028">
                  <a:off x="5084601" y="2303123"/>
                  <a:ext cx="495255" cy="63805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1" name="Oval 9"/>
                <p:cNvSpPr>
                  <a:spLocks noChangeArrowheads="1"/>
                </p:cNvSpPr>
                <p:nvPr/>
              </p:nvSpPr>
              <p:spPr bwMode="auto">
                <a:xfrm rot="21005028">
                  <a:off x="3781908" y="2880783"/>
                  <a:ext cx="830109" cy="385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2" name="Oval 10"/>
                <p:cNvSpPr>
                  <a:spLocks noChangeArrowheads="1"/>
                </p:cNvSpPr>
                <p:nvPr/>
              </p:nvSpPr>
              <p:spPr bwMode="auto">
                <a:xfrm rot="19925028">
                  <a:off x="3463237" y="2713197"/>
                  <a:ext cx="525666" cy="4552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3" name="Oval 11"/>
                <p:cNvSpPr>
                  <a:spLocks noChangeArrowheads="1"/>
                </p:cNvSpPr>
                <p:nvPr/>
              </p:nvSpPr>
              <p:spPr bwMode="auto">
                <a:xfrm rot="18065028">
                  <a:off x="3319014" y="2284496"/>
                  <a:ext cx="571297" cy="62580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latin typeface="Arial" panose="020B0604020202020204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64" name="Freeform 12"/>
                <p:cNvSpPr/>
                <p:nvPr/>
              </p:nvSpPr>
              <p:spPr bwMode="auto">
                <a:xfrm>
                  <a:off x="3512318" y="1968814"/>
                  <a:ext cx="2020147" cy="1214126"/>
                </a:xfrm>
                <a:custGeom>
                  <a:avLst/>
                  <a:gdLst>
                    <a:gd name="T0" fmla="*/ 1464503 w 1931"/>
                    <a:gd name="T1" fmla="*/ 601724 h 1684"/>
                    <a:gd name="T2" fmla="*/ 1598559 w 1931"/>
                    <a:gd name="T3" fmla="*/ 384371 h 1684"/>
                    <a:gd name="T4" fmla="*/ 1757909 w 1931"/>
                    <a:gd name="T5" fmla="*/ 288278 h 1684"/>
                    <a:gd name="T6" fmla="*/ 2316899 w 1931"/>
                    <a:gd name="T7" fmla="*/ 263111 h 1684"/>
                    <a:gd name="T8" fmla="*/ 2769655 w 1931"/>
                    <a:gd name="T9" fmla="*/ 118972 h 1684"/>
                    <a:gd name="T10" fmla="*/ 2929005 w 1931"/>
                    <a:gd name="T11" fmla="*/ 48046 h 1684"/>
                    <a:gd name="T12" fmla="*/ 3088355 w 1931"/>
                    <a:gd name="T13" fmla="*/ 0 h 1684"/>
                    <a:gd name="T14" fmla="*/ 3381762 w 1931"/>
                    <a:gd name="T15" fmla="*/ 96093 h 1684"/>
                    <a:gd name="T16" fmla="*/ 3541112 w 1931"/>
                    <a:gd name="T17" fmla="*/ 192186 h 1684"/>
                    <a:gd name="T18" fmla="*/ 3622052 w 1931"/>
                    <a:gd name="T19" fmla="*/ 240232 h 1684"/>
                    <a:gd name="T20" fmla="*/ 3806695 w 1931"/>
                    <a:gd name="T21" fmla="*/ 361492 h 1684"/>
                    <a:gd name="T22" fmla="*/ 3859812 w 1931"/>
                    <a:gd name="T23" fmla="*/ 432418 h 1684"/>
                    <a:gd name="T24" fmla="*/ 3940752 w 1931"/>
                    <a:gd name="T25" fmla="*/ 480464 h 1684"/>
                    <a:gd name="T26" fmla="*/ 4181041 w 1931"/>
                    <a:gd name="T27" fmla="*/ 672650 h 1684"/>
                    <a:gd name="T28" fmla="*/ 4393508 w 1931"/>
                    <a:gd name="T29" fmla="*/ 841956 h 1684"/>
                    <a:gd name="T30" fmla="*/ 4552858 w 1931"/>
                    <a:gd name="T31" fmla="*/ 890003 h 1684"/>
                    <a:gd name="T32" fmla="*/ 4633798 w 1931"/>
                    <a:gd name="T33" fmla="*/ 938049 h 1684"/>
                    <a:gd name="T34" fmla="*/ 4846265 w 1931"/>
                    <a:gd name="T35" fmla="*/ 1347588 h 1684"/>
                    <a:gd name="T36" fmla="*/ 4659091 w 1931"/>
                    <a:gd name="T37" fmla="*/ 2480110 h 1684"/>
                    <a:gd name="T38" fmla="*/ 4474448 w 1931"/>
                    <a:gd name="T39" fmla="*/ 2672296 h 1684"/>
                    <a:gd name="T40" fmla="*/ 4181041 w 1931"/>
                    <a:gd name="T41" fmla="*/ 2937695 h 1684"/>
                    <a:gd name="T42" fmla="*/ 4021691 w 1931"/>
                    <a:gd name="T43" fmla="*/ 3081834 h 1684"/>
                    <a:gd name="T44" fmla="*/ 3940752 w 1931"/>
                    <a:gd name="T45" fmla="*/ 3129881 h 1684"/>
                    <a:gd name="T46" fmla="*/ 3728285 w 1931"/>
                    <a:gd name="T47" fmla="*/ 3274020 h 1684"/>
                    <a:gd name="T48" fmla="*/ 3568935 w 1931"/>
                    <a:gd name="T49" fmla="*/ 3324354 h 1684"/>
                    <a:gd name="T50" fmla="*/ 3169295 w 1931"/>
                    <a:gd name="T51" fmla="*/ 3612633 h 1684"/>
                    <a:gd name="T52" fmla="*/ 3009945 w 1931"/>
                    <a:gd name="T53" fmla="*/ 3708726 h 1684"/>
                    <a:gd name="T54" fmla="*/ 2529366 w 1931"/>
                    <a:gd name="T55" fmla="*/ 3852865 h 1684"/>
                    <a:gd name="T56" fmla="*/ 1092686 w 1931"/>
                    <a:gd name="T57" fmla="*/ 3781939 h 1684"/>
                    <a:gd name="T58" fmla="*/ 852396 w 1931"/>
                    <a:gd name="T59" fmla="*/ 3708726 h 1684"/>
                    <a:gd name="T60" fmla="*/ 612106 w 1931"/>
                    <a:gd name="T61" fmla="*/ 3564587 h 1684"/>
                    <a:gd name="T62" fmla="*/ 424933 w 1931"/>
                    <a:gd name="T63" fmla="*/ 3347234 h 1684"/>
                    <a:gd name="T64" fmla="*/ 318700 w 1931"/>
                    <a:gd name="T65" fmla="*/ 3203094 h 1684"/>
                    <a:gd name="T66" fmla="*/ 265583 w 1931"/>
                    <a:gd name="T67" fmla="*/ 3129881 h 1684"/>
                    <a:gd name="T68" fmla="*/ 53117 w 1931"/>
                    <a:gd name="T69" fmla="*/ 2841602 h 1684"/>
                    <a:gd name="T70" fmla="*/ 80940 w 1931"/>
                    <a:gd name="T71" fmla="*/ 2358850 h 1684"/>
                    <a:gd name="T72" fmla="*/ 106233 w 1931"/>
                    <a:gd name="T73" fmla="*/ 1878386 h 1684"/>
                    <a:gd name="T74" fmla="*/ 212467 w 1931"/>
                    <a:gd name="T75" fmla="*/ 1443680 h 1684"/>
                    <a:gd name="T76" fmla="*/ 505873 w 1931"/>
                    <a:gd name="T77" fmla="*/ 771031 h 1684"/>
                    <a:gd name="T78" fmla="*/ 612106 w 1931"/>
                    <a:gd name="T79" fmla="*/ 601724 h 1684"/>
                    <a:gd name="T80" fmla="*/ 771457 w 1931"/>
                    <a:gd name="T81" fmla="*/ 576557 h 1684"/>
                    <a:gd name="T82" fmla="*/ 824573 w 1931"/>
                    <a:gd name="T83" fmla="*/ 432418 h 1684"/>
                    <a:gd name="T84" fmla="*/ 1011746 w 1931"/>
                    <a:gd name="T85" fmla="*/ 336325 h 1684"/>
                    <a:gd name="T86" fmla="*/ 1092686 w 1931"/>
                    <a:gd name="T87" fmla="*/ 384371 h 1684"/>
                    <a:gd name="T88" fmla="*/ 1145803 w 1931"/>
                    <a:gd name="T89" fmla="*/ 457585 h 1684"/>
                    <a:gd name="T90" fmla="*/ 1358269 w 1931"/>
                    <a:gd name="T91" fmla="*/ 480464 h 1684"/>
                    <a:gd name="T92" fmla="*/ 1411386 w 1931"/>
                    <a:gd name="T93" fmla="*/ 553678 h 1684"/>
                    <a:gd name="T94" fmla="*/ 1464503 w 1931"/>
                    <a:gd name="T95" fmla="*/ 601724 h 1684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1931" h="1684">
                      <a:moveTo>
                        <a:pt x="579" y="263"/>
                      </a:moveTo>
                      <a:cubicBezTo>
                        <a:pt x="590" y="230"/>
                        <a:pt x="602" y="188"/>
                        <a:pt x="632" y="168"/>
                      </a:cubicBezTo>
                      <a:cubicBezTo>
                        <a:pt x="653" y="154"/>
                        <a:pt x="695" y="126"/>
                        <a:pt x="695" y="126"/>
                      </a:cubicBezTo>
                      <a:cubicBezTo>
                        <a:pt x="755" y="218"/>
                        <a:pt x="842" y="134"/>
                        <a:pt x="916" y="115"/>
                      </a:cubicBezTo>
                      <a:cubicBezTo>
                        <a:pt x="974" y="76"/>
                        <a:pt x="1024" y="61"/>
                        <a:pt x="1095" y="52"/>
                      </a:cubicBezTo>
                      <a:cubicBezTo>
                        <a:pt x="1201" y="18"/>
                        <a:pt x="1043" y="72"/>
                        <a:pt x="1158" y="21"/>
                      </a:cubicBezTo>
                      <a:cubicBezTo>
                        <a:pt x="1178" y="12"/>
                        <a:pt x="1221" y="0"/>
                        <a:pt x="1221" y="0"/>
                      </a:cubicBezTo>
                      <a:cubicBezTo>
                        <a:pt x="1260" y="14"/>
                        <a:pt x="1298" y="28"/>
                        <a:pt x="1337" y="42"/>
                      </a:cubicBezTo>
                      <a:cubicBezTo>
                        <a:pt x="1361" y="51"/>
                        <a:pt x="1379" y="70"/>
                        <a:pt x="1400" y="84"/>
                      </a:cubicBezTo>
                      <a:cubicBezTo>
                        <a:pt x="1411" y="91"/>
                        <a:pt x="1432" y="105"/>
                        <a:pt x="1432" y="105"/>
                      </a:cubicBezTo>
                      <a:cubicBezTo>
                        <a:pt x="1513" y="215"/>
                        <a:pt x="1412" y="96"/>
                        <a:pt x="1505" y="158"/>
                      </a:cubicBezTo>
                      <a:cubicBezTo>
                        <a:pt x="1515" y="165"/>
                        <a:pt x="1517" y="180"/>
                        <a:pt x="1526" y="189"/>
                      </a:cubicBezTo>
                      <a:cubicBezTo>
                        <a:pt x="1535" y="198"/>
                        <a:pt x="1547" y="203"/>
                        <a:pt x="1558" y="210"/>
                      </a:cubicBezTo>
                      <a:cubicBezTo>
                        <a:pt x="1591" y="261"/>
                        <a:pt x="1608" y="260"/>
                        <a:pt x="1653" y="294"/>
                      </a:cubicBezTo>
                      <a:cubicBezTo>
                        <a:pt x="1683" y="316"/>
                        <a:pt x="1706" y="348"/>
                        <a:pt x="1737" y="368"/>
                      </a:cubicBezTo>
                      <a:cubicBezTo>
                        <a:pt x="1756" y="380"/>
                        <a:pt x="1780" y="380"/>
                        <a:pt x="1800" y="389"/>
                      </a:cubicBezTo>
                      <a:cubicBezTo>
                        <a:pt x="1812" y="394"/>
                        <a:pt x="1821" y="403"/>
                        <a:pt x="1832" y="410"/>
                      </a:cubicBezTo>
                      <a:cubicBezTo>
                        <a:pt x="1848" y="477"/>
                        <a:pt x="1878" y="532"/>
                        <a:pt x="1916" y="589"/>
                      </a:cubicBezTo>
                      <a:cubicBezTo>
                        <a:pt x="1930" y="740"/>
                        <a:pt x="1931" y="949"/>
                        <a:pt x="1842" y="1084"/>
                      </a:cubicBezTo>
                      <a:cubicBezTo>
                        <a:pt x="1828" y="1130"/>
                        <a:pt x="1803" y="1134"/>
                        <a:pt x="1769" y="1168"/>
                      </a:cubicBezTo>
                      <a:cubicBezTo>
                        <a:pt x="1742" y="1246"/>
                        <a:pt x="1702" y="1245"/>
                        <a:pt x="1653" y="1284"/>
                      </a:cubicBezTo>
                      <a:cubicBezTo>
                        <a:pt x="1630" y="1303"/>
                        <a:pt x="1615" y="1331"/>
                        <a:pt x="1590" y="1347"/>
                      </a:cubicBezTo>
                      <a:cubicBezTo>
                        <a:pt x="1579" y="1354"/>
                        <a:pt x="1568" y="1361"/>
                        <a:pt x="1558" y="1368"/>
                      </a:cubicBezTo>
                      <a:cubicBezTo>
                        <a:pt x="1530" y="1389"/>
                        <a:pt x="1502" y="1410"/>
                        <a:pt x="1474" y="1431"/>
                      </a:cubicBezTo>
                      <a:cubicBezTo>
                        <a:pt x="1456" y="1444"/>
                        <a:pt x="1411" y="1453"/>
                        <a:pt x="1411" y="1453"/>
                      </a:cubicBezTo>
                      <a:cubicBezTo>
                        <a:pt x="1358" y="1505"/>
                        <a:pt x="1314" y="1538"/>
                        <a:pt x="1253" y="1579"/>
                      </a:cubicBezTo>
                      <a:cubicBezTo>
                        <a:pt x="1232" y="1593"/>
                        <a:pt x="1214" y="1613"/>
                        <a:pt x="1190" y="1621"/>
                      </a:cubicBezTo>
                      <a:cubicBezTo>
                        <a:pt x="1127" y="1642"/>
                        <a:pt x="1064" y="1664"/>
                        <a:pt x="1000" y="1684"/>
                      </a:cubicBezTo>
                      <a:cubicBezTo>
                        <a:pt x="808" y="1622"/>
                        <a:pt x="697" y="1658"/>
                        <a:pt x="432" y="1653"/>
                      </a:cubicBezTo>
                      <a:cubicBezTo>
                        <a:pt x="358" y="1629"/>
                        <a:pt x="389" y="1640"/>
                        <a:pt x="337" y="1621"/>
                      </a:cubicBezTo>
                      <a:cubicBezTo>
                        <a:pt x="296" y="1580"/>
                        <a:pt x="282" y="1591"/>
                        <a:pt x="242" y="1558"/>
                      </a:cubicBezTo>
                      <a:cubicBezTo>
                        <a:pt x="209" y="1530"/>
                        <a:pt x="193" y="1500"/>
                        <a:pt x="168" y="1463"/>
                      </a:cubicBezTo>
                      <a:cubicBezTo>
                        <a:pt x="154" y="1442"/>
                        <a:pt x="140" y="1421"/>
                        <a:pt x="126" y="1400"/>
                      </a:cubicBezTo>
                      <a:cubicBezTo>
                        <a:pt x="119" y="1389"/>
                        <a:pt x="105" y="1368"/>
                        <a:pt x="105" y="1368"/>
                      </a:cubicBezTo>
                      <a:cubicBezTo>
                        <a:pt x="88" y="1315"/>
                        <a:pt x="51" y="1287"/>
                        <a:pt x="21" y="1242"/>
                      </a:cubicBezTo>
                      <a:cubicBezTo>
                        <a:pt x="0" y="1175"/>
                        <a:pt x="23" y="1099"/>
                        <a:pt x="32" y="1031"/>
                      </a:cubicBezTo>
                      <a:cubicBezTo>
                        <a:pt x="35" y="961"/>
                        <a:pt x="36" y="891"/>
                        <a:pt x="42" y="821"/>
                      </a:cubicBezTo>
                      <a:cubicBezTo>
                        <a:pt x="47" y="760"/>
                        <a:pt x="75" y="693"/>
                        <a:pt x="84" y="631"/>
                      </a:cubicBezTo>
                      <a:cubicBezTo>
                        <a:pt x="99" y="528"/>
                        <a:pt x="112" y="402"/>
                        <a:pt x="200" y="337"/>
                      </a:cubicBezTo>
                      <a:cubicBezTo>
                        <a:pt x="214" y="312"/>
                        <a:pt x="220" y="281"/>
                        <a:pt x="242" y="263"/>
                      </a:cubicBezTo>
                      <a:cubicBezTo>
                        <a:pt x="259" y="250"/>
                        <a:pt x="289" y="266"/>
                        <a:pt x="305" y="252"/>
                      </a:cubicBezTo>
                      <a:cubicBezTo>
                        <a:pt x="322" y="237"/>
                        <a:pt x="313" y="207"/>
                        <a:pt x="326" y="189"/>
                      </a:cubicBezTo>
                      <a:cubicBezTo>
                        <a:pt x="343" y="166"/>
                        <a:pt x="376" y="163"/>
                        <a:pt x="400" y="147"/>
                      </a:cubicBezTo>
                      <a:cubicBezTo>
                        <a:pt x="411" y="154"/>
                        <a:pt x="423" y="159"/>
                        <a:pt x="432" y="168"/>
                      </a:cubicBezTo>
                      <a:cubicBezTo>
                        <a:pt x="441" y="177"/>
                        <a:pt x="441" y="195"/>
                        <a:pt x="453" y="200"/>
                      </a:cubicBezTo>
                      <a:cubicBezTo>
                        <a:pt x="479" y="210"/>
                        <a:pt x="509" y="207"/>
                        <a:pt x="537" y="210"/>
                      </a:cubicBezTo>
                      <a:cubicBezTo>
                        <a:pt x="544" y="221"/>
                        <a:pt x="550" y="232"/>
                        <a:pt x="558" y="242"/>
                      </a:cubicBezTo>
                      <a:cubicBezTo>
                        <a:pt x="566" y="251"/>
                        <a:pt x="610" y="291"/>
                        <a:pt x="579" y="2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614431" y="1661676"/>
                <a:ext cx="807064" cy="149331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7461156" y="1762360"/>
                <a:ext cx="4421" cy="352133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7610781" y="1526097"/>
                <a:ext cx="587219" cy="28491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V="1">
                <a:off x="6568928" y="1401359"/>
                <a:ext cx="818737" cy="227404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7340210" y="1382431"/>
                <a:ext cx="849590" cy="149310"/>
              </a:xfrm>
              <a:prstGeom prst="line">
                <a:avLst/>
              </a:prstGeom>
              <a:noFill/>
              <a:ln w="25400">
                <a:solidFill>
                  <a:srgbClr val="00B05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grpSp>
            <p:nvGrpSpPr>
              <p:cNvPr id="29" name="Group 91"/>
              <p:cNvGrpSpPr/>
              <p:nvPr/>
            </p:nvGrpSpPr>
            <p:grpSpPr bwMode="auto">
              <a:xfrm>
                <a:off x="7076296" y="1583569"/>
                <a:ext cx="723152" cy="332967"/>
                <a:chOff x="2949" y="196"/>
                <a:chExt cx="941" cy="598"/>
              </a:xfrm>
            </p:grpSpPr>
            <p:sp>
              <p:nvSpPr>
                <p:cNvPr id="45" name="Oval 9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6" name="Oval 9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7" name="Oval 9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8" name="Oval 9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9" name="Oval 9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0" name="Oval 9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1" name="Oval 9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2" name="Oval 9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3" name="Freeform 100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4" name="Freeform 101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Freeform 102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</p:grpSp>
          <p:pic>
            <p:nvPicPr>
              <p:cNvPr id="30" name="Picture 3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0375" y="2022144"/>
                <a:ext cx="495054" cy="250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33" name="Group 151"/>
              <p:cNvGrpSpPr/>
              <p:nvPr/>
            </p:nvGrpSpPr>
            <p:grpSpPr bwMode="auto">
              <a:xfrm rot="20600977">
                <a:off x="7153351" y="1292473"/>
                <a:ext cx="433883" cy="192432"/>
                <a:chOff x="2949" y="196"/>
                <a:chExt cx="941" cy="598"/>
              </a:xfrm>
            </p:grpSpPr>
            <p:sp>
              <p:nvSpPr>
                <p:cNvPr id="34" name="Oval 152"/>
                <p:cNvSpPr>
                  <a:spLocks noChangeArrowheads="1"/>
                </p:cNvSpPr>
                <p:nvPr/>
              </p:nvSpPr>
              <p:spPr bwMode="auto">
                <a:xfrm>
                  <a:off x="3168" y="196"/>
                  <a:ext cx="407" cy="162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5" name="Oval 153"/>
                <p:cNvSpPr>
                  <a:spLocks noChangeArrowheads="1"/>
                </p:cNvSpPr>
                <p:nvPr/>
              </p:nvSpPr>
              <p:spPr bwMode="auto">
                <a:xfrm rot="900000">
                  <a:off x="3512" y="252"/>
                  <a:ext cx="275" cy="131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6" name="Oval 154"/>
                <p:cNvSpPr>
                  <a:spLocks noChangeArrowheads="1"/>
                </p:cNvSpPr>
                <p:nvPr/>
              </p:nvSpPr>
              <p:spPr bwMode="auto">
                <a:xfrm rot="1500000">
                  <a:off x="3650" y="385"/>
                  <a:ext cx="240" cy="153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7" name="Oval 155"/>
                <p:cNvSpPr>
                  <a:spLocks noChangeArrowheads="1"/>
                </p:cNvSpPr>
                <p:nvPr/>
              </p:nvSpPr>
              <p:spPr bwMode="auto">
                <a:xfrm rot="-1560000">
                  <a:off x="3573" y="537"/>
                  <a:ext cx="291" cy="189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" name="Oval 156"/>
                <p:cNvSpPr>
                  <a:spLocks noChangeArrowheads="1"/>
                </p:cNvSpPr>
                <p:nvPr/>
              </p:nvSpPr>
              <p:spPr bwMode="auto">
                <a:xfrm>
                  <a:off x="3216" y="555"/>
                  <a:ext cx="471" cy="239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" name="Oval 157"/>
                <p:cNvSpPr>
                  <a:spLocks noChangeArrowheads="1"/>
                </p:cNvSpPr>
                <p:nvPr/>
              </p:nvSpPr>
              <p:spPr bwMode="auto">
                <a:xfrm rot="1080000">
                  <a:off x="3023" y="555"/>
                  <a:ext cx="265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" name="Oval 158"/>
                <p:cNvSpPr>
                  <a:spLocks noChangeArrowheads="1"/>
                </p:cNvSpPr>
                <p:nvPr/>
              </p:nvSpPr>
              <p:spPr bwMode="auto">
                <a:xfrm>
                  <a:off x="2949" y="432"/>
                  <a:ext cx="217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1" name="Oval 159"/>
                <p:cNvSpPr>
                  <a:spLocks noChangeArrowheads="1"/>
                </p:cNvSpPr>
                <p:nvPr/>
              </p:nvSpPr>
              <p:spPr bwMode="auto">
                <a:xfrm rot="-1860000">
                  <a:off x="2984" y="310"/>
                  <a:ext cx="295" cy="156"/>
                </a:xfrm>
                <a:prstGeom prst="ellipse">
                  <a:avLst/>
                </a:prstGeom>
                <a:solidFill>
                  <a:srgbClr val="C5E5FB"/>
                </a:solidFill>
                <a:ln w="12700">
                  <a:solidFill>
                    <a:srgbClr val="368AD6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 b="1">
                    <a:solidFill>
                      <a:srgbClr val="000099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" name="Freeform 160"/>
                <p:cNvSpPr/>
                <p:nvPr/>
              </p:nvSpPr>
              <p:spPr bwMode="auto">
                <a:xfrm>
                  <a:off x="3051" y="300"/>
                  <a:ext cx="738" cy="407"/>
                </a:xfrm>
                <a:custGeom>
                  <a:avLst/>
                  <a:gdLst>
                    <a:gd name="T0" fmla="*/ 108 w 738"/>
                    <a:gd name="T1" fmla="*/ 82 h 407"/>
                    <a:gd name="T2" fmla="*/ 145 w 738"/>
                    <a:gd name="T3" fmla="*/ 77 h 407"/>
                    <a:gd name="T4" fmla="*/ 183 w 738"/>
                    <a:gd name="T5" fmla="*/ 72 h 407"/>
                    <a:gd name="T6" fmla="*/ 215 w 738"/>
                    <a:gd name="T7" fmla="*/ 67 h 407"/>
                    <a:gd name="T8" fmla="*/ 237 w 738"/>
                    <a:gd name="T9" fmla="*/ 46 h 407"/>
                    <a:gd name="T10" fmla="*/ 204 w 738"/>
                    <a:gd name="T11" fmla="*/ 41 h 407"/>
                    <a:gd name="T12" fmla="*/ 172 w 738"/>
                    <a:gd name="T13" fmla="*/ 46 h 407"/>
                    <a:gd name="T14" fmla="*/ 156 w 738"/>
                    <a:gd name="T15" fmla="*/ 46 h 407"/>
                    <a:gd name="T16" fmla="*/ 188 w 738"/>
                    <a:gd name="T17" fmla="*/ 26 h 407"/>
                    <a:gd name="T18" fmla="*/ 226 w 738"/>
                    <a:gd name="T19" fmla="*/ 15 h 407"/>
                    <a:gd name="T20" fmla="*/ 258 w 738"/>
                    <a:gd name="T21" fmla="*/ 10 h 407"/>
                    <a:gd name="T22" fmla="*/ 290 w 738"/>
                    <a:gd name="T23" fmla="*/ 5 h 407"/>
                    <a:gd name="T24" fmla="*/ 323 w 738"/>
                    <a:gd name="T25" fmla="*/ 0 h 407"/>
                    <a:gd name="T26" fmla="*/ 355 w 738"/>
                    <a:gd name="T27" fmla="*/ 0 h 407"/>
                    <a:gd name="T28" fmla="*/ 387 w 738"/>
                    <a:gd name="T29" fmla="*/ 0 h 407"/>
                    <a:gd name="T30" fmla="*/ 463 w 738"/>
                    <a:gd name="T31" fmla="*/ 0 h 407"/>
                    <a:gd name="T32" fmla="*/ 506 w 738"/>
                    <a:gd name="T33" fmla="*/ 0 h 407"/>
                    <a:gd name="T34" fmla="*/ 543 w 738"/>
                    <a:gd name="T35" fmla="*/ 15 h 407"/>
                    <a:gd name="T36" fmla="*/ 570 w 738"/>
                    <a:gd name="T37" fmla="*/ 36 h 407"/>
                    <a:gd name="T38" fmla="*/ 603 w 738"/>
                    <a:gd name="T39" fmla="*/ 51 h 407"/>
                    <a:gd name="T40" fmla="*/ 635 w 738"/>
                    <a:gd name="T41" fmla="*/ 57 h 407"/>
                    <a:gd name="T42" fmla="*/ 667 w 738"/>
                    <a:gd name="T43" fmla="*/ 77 h 407"/>
                    <a:gd name="T44" fmla="*/ 694 w 738"/>
                    <a:gd name="T45" fmla="*/ 98 h 407"/>
                    <a:gd name="T46" fmla="*/ 715 w 738"/>
                    <a:gd name="T47" fmla="*/ 128 h 407"/>
                    <a:gd name="T48" fmla="*/ 721 w 738"/>
                    <a:gd name="T49" fmla="*/ 164 h 407"/>
                    <a:gd name="T50" fmla="*/ 726 w 738"/>
                    <a:gd name="T51" fmla="*/ 195 h 407"/>
                    <a:gd name="T52" fmla="*/ 726 w 738"/>
                    <a:gd name="T53" fmla="*/ 226 h 407"/>
                    <a:gd name="T54" fmla="*/ 726 w 738"/>
                    <a:gd name="T55" fmla="*/ 257 h 407"/>
                    <a:gd name="T56" fmla="*/ 737 w 738"/>
                    <a:gd name="T57" fmla="*/ 288 h 407"/>
                    <a:gd name="T58" fmla="*/ 737 w 738"/>
                    <a:gd name="T59" fmla="*/ 319 h 407"/>
                    <a:gd name="T60" fmla="*/ 715 w 738"/>
                    <a:gd name="T61" fmla="*/ 349 h 407"/>
                    <a:gd name="T62" fmla="*/ 678 w 738"/>
                    <a:gd name="T63" fmla="*/ 365 h 407"/>
                    <a:gd name="T64" fmla="*/ 646 w 738"/>
                    <a:gd name="T65" fmla="*/ 380 h 407"/>
                    <a:gd name="T66" fmla="*/ 613 w 738"/>
                    <a:gd name="T67" fmla="*/ 396 h 407"/>
                    <a:gd name="T68" fmla="*/ 581 w 738"/>
                    <a:gd name="T69" fmla="*/ 401 h 407"/>
                    <a:gd name="T70" fmla="*/ 538 w 738"/>
                    <a:gd name="T71" fmla="*/ 406 h 407"/>
                    <a:gd name="T72" fmla="*/ 500 w 738"/>
                    <a:gd name="T73" fmla="*/ 406 h 407"/>
                    <a:gd name="T74" fmla="*/ 468 w 738"/>
                    <a:gd name="T75" fmla="*/ 406 h 407"/>
                    <a:gd name="T76" fmla="*/ 436 w 738"/>
                    <a:gd name="T77" fmla="*/ 406 h 407"/>
                    <a:gd name="T78" fmla="*/ 403 w 738"/>
                    <a:gd name="T79" fmla="*/ 406 h 407"/>
                    <a:gd name="T80" fmla="*/ 371 w 738"/>
                    <a:gd name="T81" fmla="*/ 406 h 407"/>
                    <a:gd name="T82" fmla="*/ 339 w 738"/>
                    <a:gd name="T83" fmla="*/ 406 h 407"/>
                    <a:gd name="T84" fmla="*/ 307 w 738"/>
                    <a:gd name="T85" fmla="*/ 406 h 407"/>
                    <a:gd name="T86" fmla="*/ 269 w 738"/>
                    <a:gd name="T87" fmla="*/ 406 h 407"/>
                    <a:gd name="T88" fmla="*/ 237 w 738"/>
                    <a:gd name="T89" fmla="*/ 406 h 407"/>
                    <a:gd name="T90" fmla="*/ 204 w 738"/>
                    <a:gd name="T91" fmla="*/ 406 h 407"/>
                    <a:gd name="T92" fmla="*/ 172 w 738"/>
                    <a:gd name="T93" fmla="*/ 391 h 407"/>
                    <a:gd name="T94" fmla="*/ 140 w 738"/>
                    <a:gd name="T95" fmla="*/ 380 h 407"/>
                    <a:gd name="T96" fmla="*/ 108 w 738"/>
                    <a:gd name="T97" fmla="*/ 365 h 407"/>
                    <a:gd name="T98" fmla="*/ 81 w 738"/>
                    <a:gd name="T99" fmla="*/ 339 h 407"/>
                    <a:gd name="T100" fmla="*/ 59 w 738"/>
                    <a:gd name="T101" fmla="*/ 319 h 407"/>
                    <a:gd name="T102" fmla="*/ 38 w 738"/>
                    <a:gd name="T103" fmla="*/ 288 h 407"/>
                    <a:gd name="T104" fmla="*/ 16 w 738"/>
                    <a:gd name="T105" fmla="*/ 252 h 407"/>
                    <a:gd name="T106" fmla="*/ 0 w 738"/>
                    <a:gd name="T107" fmla="*/ 216 h 407"/>
                    <a:gd name="T108" fmla="*/ 0 w 738"/>
                    <a:gd name="T109" fmla="*/ 185 h 407"/>
                    <a:gd name="T110" fmla="*/ 5 w 738"/>
                    <a:gd name="T111" fmla="*/ 149 h 407"/>
                    <a:gd name="T112" fmla="*/ 27 w 738"/>
                    <a:gd name="T113" fmla="*/ 123 h 407"/>
                    <a:gd name="T114" fmla="*/ 54 w 738"/>
                    <a:gd name="T115" fmla="*/ 108 h 407"/>
                    <a:gd name="T116" fmla="*/ 86 w 738"/>
                    <a:gd name="T117" fmla="*/ 98 h 407"/>
                    <a:gd name="T118" fmla="*/ 113 w 738"/>
                    <a:gd name="T119" fmla="*/ 82 h 407"/>
                    <a:gd name="T120" fmla="*/ 129 w 738"/>
                    <a:gd name="T121" fmla="*/ 98 h 407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738" h="407">
                      <a:moveTo>
                        <a:pt x="91" y="82"/>
                      </a:moveTo>
                      <a:lnTo>
                        <a:pt x="108" y="82"/>
                      </a:lnTo>
                      <a:lnTo>
                        <a:pt x="124" y="82"/>
                      </a:lnTo>
                      <a:lnTo>
                        <a:pt x="145" y="77"/>
                      </a:lnTo>
                      <a:lnTo>
                        <a:pt x="161" y="77"/>
                      </a:lnTo>
                      <a:lnTo>
                        <a:pt x="183" y="72"/>
                      </a:lnTo>
                      <a:lnTo>
                        <a:pt x="199" y="72"/>
                      </a:lnTo>
                      <a:lnTo>
                        <a:pt x="215" y="67"/>
                      </a:lnTo>
                      <a:lnTo>
                        <a:pt x="231" y="62"/>
                      </a:lnTo>
                      <a:lnTo>
                        <a:pt x="237" y="46"/>
                      </a:lnTo>
                      <a:lnTo>
                        <a:pt x="221" y="41"/>
                      </a:lnTo>
                      <a:lnTo>
                        <a:pt x="204" y="41"/>
                      </a:lnTo>
                      <a:lnTo>
                        <a:pt x="188" y="46"/>
                      </a:lnTo>
                      <a:lnTo>
                        <a:pt x="172" y="46"/>
                      </a:lnTo>
                      <a:lnTo>
                        <a:pt x="156" y="62"/>
                      </a:lnTo>
                      <a:lnTo>
                        <a:pt x="156" y="46"/>
                      </a:lnTo>
                      <a:lnTo>
                        <a:pt x="172" y="36"/>
                      </a:lnTo>
                      <a:lnTo>
                        <a:pt x="188" y="26"/>
                      </a:lnTo>
                      <a:lnTo>
                        <a:pt x="210" y="21"/>
                      </a:lnTo>
                      <a:lnTo>
                        <a:pt x="226" y="15"/>
                      </a:lnTo>
                      <a:lnTo>
                        <a:pt x="242" y="15"/>
                      </a:lnTo>
                      <a:lnTo>
                        <a:pt x="258" y="10"/>
                      </a:lnTo>
                      <a:lnTo>
                        <a:pt x="274" y="10"/>
                      </a:lnTo>
                      <a:lnTo>
                        <a:pt x="290" y="5"/>
                      </a:lnTo>
                      <a:lnTo>
                        <a:pt x="307" y="5"/>
                      </a:lnTo>
                      <a:lnTo>
                        <a:pt x="323" y="0"/>
                      </a:lnTo>
                      <a:lnTo>
                        <a:pt x="339" y="0"/>
                      </a:lnTo>
                      <a:lnTo>
                        <a:pt x="355" y="0"/>
                      </a:lnTo>
                      <a:lnTo>
                        <a:pt x="371" y="0"/>
                      </a:lnTo>
                      <a:lnTo>
                        <a:pt x="387" y="0"/>
                      </a:lnTo>
                      <a:lnTo>
                        <a:pt x="420" y="0"/>
                      </a:lnTo>
                      <a:lnTo>
                        <a:pt x="463" y="0"/>
                      </a:lnTo>
                      <a:lnTo>
                        <a:pt x="484" y="0"/>
                      </a:lnTo>
                      <a:lnTo>
                        <a:pt x="506" y="0"/>
                      </a:lnTo>
                      <a:lnTo>
                        <a:pt x="527" y="5"/>
                      </a:lnTo>
                      <a:lnTo>
                        <a:pt x="543" y="15"/>
                      </a:lnTo>
                      <a:lnTo>
                        <a:pt x="554" y="31"/>
                      </a:lnTo>
                      <a:lnTo>
                        <a:pt x="570" y="36"/>
                      </a:lnTo>
                      <a:lnTo>
                        <a:pt x="586" y="46"/>
                      </a:lnTo>
                      <a:lnTo>
                        <a:pt x="603" y="51"/>
                      </a:lnTo>
                      <a:lnTo>
                        <a:pt x="619" y="51"/>
                      </a:lnTo>
                      <a:lnTo>
                        <a:pt x="635" y="57"/>
                      </a:lnTo>
                      <a:lnTo>
                        <a:pt x="651" y="67"/>
                      </a:lnTo>
                      <a:lnTo>
                        <a:pt x="667" y="77"/>
                      </a:lnTo>
                      <a:lnTo>
                        <a:pt x="678" y="93"/>
                      </a:lnTo>
                      <a:lnTo>
                        <a:pt x="694" y="98"/>
                      </a:lnTo>
                      <a:lnTo>
                        <a:pt x="699" y="113"/>
                      </a:lnTo>
                      <a:lnTo>
                        <a:pt x="715" y="128"/>
                      </a:lnTo>
                      <a:lnTo>
                        <a:pt x="721" y="149"/>
                      </a:lnTo>
                      <a:lnTo>
                        <a:pt x="721" y="164"/>
                      </a:lnTo>
                      <a:lnTo>
                        <a:pt x="726" y="180"/>
                      </a:lnTo>
                      <a:lnTo>
                        <a:pt x="726" y="195"/>
                      </a:lnTo>
                      <a:lnTo>
                        <a:pt x="726" y="211"/>
                      </a:lnTo>
                      <a:lnTo>
                        <a:pt x="726" y="226"/>
                      </a:lnTo>
                      <a:lnTo>
                        <a:pt x="726" y="242"/>
                      </a:lnTo>
                      <a:lnTo>
                        <a:pt x="726" y="257"/>
                      </a:lnTo>
                      <a:lnTo>
                        <a:pt x="737" y="272"/>
                      </a:lnTo>
                      <a:lnTo>
                        <a:pt x="737" y="288"/>
                      </a:lnTo>
                      <a:lnTo>
                        <a:pt x="737" y="303"/>
                      </a:lnTo>
                      <a:lnTo>
                        <a:pt x="737" y="319"/>
                      </a:lnTo>
                      <a:lnTo>
                        <a:pt x="732" y="334"/>
                      </a:lnTo>
                      <a:lnTo>
                        <a:pt x="715" y="349"/>
                      </a:lnTo>
                      <a:lnTo>
                        <a:pt x="694" y="360"/>
                      </a:lnTo>
                      <a:lnTo>
                        <a:pt x="678" y="365"/>
                      </a:lnTo>
                      <a:lnTo>
                        <a:pt x="662" y="375"/>
                      </a:lnTo>
                      <a:lnTo>
                        <a:pt x="646" y="380"/>
                      </a:lnTo>
                      <a:lnTo>
                        <a:pt x="629" y="385"/>
                      </a:lnTo>
                      <a:lnTo>
                        <a:pt x="613" y="396"/>
                      </a:lnTo>
                      <a:lnTo>
                        <a:pt x="597" y="401"/>
                      </a:lnTo>
                      <a:lnTo>
                        <a:pt x="581" y="401"/>
                      </a:lnTo>
                      <a:lnTo>
                        <a:pt x="559" y="406"/>
                      </a:lnTo>
                      <a:lnTo>
                        <a:pt x="538" y="406"/>
                      </a:lnTo>
                      <a:lnTo>
                        <a:pt x="522" y="406"/>
                      </a:lnTo>
                      <a:lnTo>
                        <a:pt x="500" y="406"/>
                      </a:lnTo>
                      <a:lnTo>
                        <a:pt x="484" y="406"/>
                      </a:lnTo>
                      <a:lnTo>
                        <a:pt x="468" y="406"/>
                      </a:lnTo>
                      <a:lnTo>
                        <a:pt x="452" y="406"/>
                      </a:lnTo>
                      <a:lnTo>
                        <a:pt x="436" y="406"/>
                      </a:lnTo>
                      <a:lnTo>
                        <a:pt x="420" y="406"/>
                      </a:lnTo>
                      <a:lnTo>
                        <a:pt x="403" y="406"/>
                      </a:lnTo>
                      <a:lnTo>
                        <a:pt x="387" y="406"/>
                      </a:lnTo>
                      <a:lnTo>
                        <a:pt x="371" y="406"/>
                      </a:lnTo>
                      <a:lnTo>
                        <a:pt x="355" y="406"/>
                      </a:lnTo>
                      <a:lnTo>
                        <a:pt x="339" y="406"/>
                      </a:lnTo>
                      <a:lnTo>
                        <a:pt x="323" y="406"/>
                      </a:lnTo>
                      <a:lnTo>
                        <a:pt x="307" y="406"/>
                      </a:lnTo>
                      <a:lnTo>
                        <a:pt x="285" y="406"/>
                      </a:lnTo>
                      <a:lnTo>
                        <a:pt x="269" y="406"/>
                      </a:lnTo>
                      <a:lnTo>
                        <a:pt x="253" y="406"/>
                      </a:lnTo>
                      <a:lnTo>
                        <a:pt x="237" y="406"/>
                      </a:lnTo>
                      <a:lnTo>
                        <a:pt x="221" y="406"/>
                      </a:lnTo>
                      <a:lnTo>
                        <a:pt x="204" y="406"/>
                      </a:lnTo>
                      <a:lnTo>
                        <a:pt x="188" y="396"/>
                      </a:lnTo>
                      <a:lnTo>
                        <a:pt x="172" y="391"/>
                      </a:lnTo>
                      <a:lnTo>
                        <a:pt x="156" y="385"/>
                      </a:lnTo>
                      <a:lnTo>
                        <a:pt x="140" y="380"/>
                      </a:lnTo>
                      <a:lnTo>
                        <a:pt x="124" y="375"/>
                      </a:lnTo>
                      <a:lnTo>
                        <a:pt x="108" y="365"/>
                      </a:lnTo>
                      <a:lnTo>
                        <a:pt x="91" y="355"/>
                      </a:lnTo>
                      <a:lnTo>
                        <a:pt x="81" y="339"/>
                      </a:lnTo>
                      <a:lnTo>
                        <a:pt x="65" y="334"/>
                      </a:lnTo>
                      <a:lnTo>
                        <a:pt x="59" y="319"/>
                      </a:lnTo>
                      <a:lnTo>
                        <a:pt x="43" y="303"/>
                      </a:lnTo>
                      <a:lnTo>
                        <a:pt x="38" y="288"/>
                      </a:lnTo>
                      <a:lnTo>
                        <a:pt x="22" y="272"/>
                      </a:lnTo>
                      <a:lnTo>
                        <a:pt x="16" y="252"/>
                      </a:lnTo>
                      <a:lnTo>
                        <a:pt x="5" y="231"/>
                      </a:lnTo>
                      <a:lnTo>
                        <a:pt x="0" y="216"/>
                      </a:lnTo>
                      <a:lnTo>
                        <a:pt x="0" y="200"/>
                      </a:lnTo>
                      <a:lnTo>
                        <a:pt x="0" y="185"/>
                      </a:lnTo>
                      <a:lnTo>
                        <a:pt x="0" y="170"/>
                      </a:lnTo>
                      <a:lnTo>
                        <a:pt x="5" y="149"/>
                      </a:lnTo>
                      <a:lnTo>
                        <a:pt x="11" y="134"/>
                      </a:lnTo>
                      <a:lnTo>
                        <a:pt x="27" y="123"/>
                      </a:lnTo>
                      <a:lnTo>
                        <a:pt x="38" y="108"/>
                      </a:lnTo>
                      <a:lnTo>
                        <a:pt x="54" y="108"/>
                      </a:lnTo>
                      <a:lnTo>
                        <a:pt x="70" y="103"/>
                      </a:lnTo>
                      <a:lnTo>
                        <a:pt x="86" y="98"/>
                      </a:lnTo>
                      <a:lnTo>
                        <a:pt x="102" y="98"/>
                      </a:lnTo>
                      <a:lnTo>
                        <a:pt x="113" y="82"/>
                      </a:lnTo>
                      <a:lnTo>
                        <a:pt x="113" y="67"/>
                      </a:lnTo>
                      <a:lnTo>
                        <a:pt x="129" y="98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" name="Freeform 161"/>
                <p:cNvSpPr/>
                <p:nvPr/>
              </p:nvSpPr>
              <p:spPr bwMode="auto">
                <a:xfrm>
                  <a:off x="3193" y="270"/>
                  <a:ext cx="117" cy="118"/>
                </a:xfrm>
                <a:custGeom>
                  <a:avLst/>
                  <a:gdLst>
                    <a:gd name="T0" fmla="*/ 5 w 117"/>
                    <a:gd name="T1" fmla="*/ 66 h 118"/>
                    <a:gd name="T2" fmla="*/ 0 w 117"/>
                    <a:gd name="T3" fmla="*/ 51 h 118"/>
                    <a:gd name="T4" fmla="*/ 0 w 117"/>
                    <a:gd name="T5" fmla="*/ 36 h 118"/>
                    <a:gd name="T6" fmla="*/ 16 w 117"/>
                    <a:gd name="T7" fmla="*/ 25 h 118"/>
                    <a:gd name="T8" fmla="*/ 32 w 117"/>
                    <a:gd name="T9" fmla="*/ 15 h 118"/>
                    <a:gd name="T10" fmla="*/ 47 w 117"/>
                    <a:gd name="T11" fmla="*/ 0 h 118"/>
                    <a:gd name="T12" fmla="*/ 63 w 117"/>
                    <a:gd name="T13" fmla="*/ 0 h 118"/>
                    <a:gd name="T14" fmla="*/ 79 w 117"/>
                    <a:gd name="T15" fmla="*/ 0 h 118"/>
                    <a:gd name="T16" fmla="*/ 84 w 117"/>
                    <a:gd name="T17" fmla="*/ 15 h 118"/>
                    <a:gd name="T18" fmla="*/ 95 w 117"/>
                    <a:gd name="T19" fmla="*/ 31 h 118"/>
                    <a:gd name="T20" fmla="*/ 105 w 117"/>
                    <a:gd name="T21" fmla="*/ 46 h 118"/>
                    <a:gd name="T22" fmla="*/ 111 w 117"/>
                    <a:gd name="T23" fmla="*/ 61 h 118"/>
                    <a:gd name="T24" fmla="*/ 116 w 117"/>
                    <a:gd name="T25" fmla="*/ 76 h 118"/>
                    <a:gd name="T26" fmla="*/ 116 w 117"/>
                    <a:gd name="T27" fmla="*/ 92 h 118"/>
                    <a:gd name="T28" fmla="*/ 116 w 117"/>
                    <a:gd name="T29" fmla="*/ 107 h 118"/>
                    <a:gd name="T30" fmla="*/ 100 w 117"/>
                    <a:gd name="T31" fmla="*/ 117 h 118"/>
                    <a:gd name="T32" fmla="*/ 84 w 117"/>
                    <a:gd name="T33" fmla="*/ 117 h 118"/>
                    <a:gd name="T34" fmla="*/ 69 w 117"/>
                    <a:gd name="T35" fmla="*/ 117 h 118"/>
                    <a:gd name="T36" fmla="*/ 53 w 117"/>
                    <a:gd name="T37" fmla="*/ 117 h 118"/>
                    <a:gd name="T38" fmla="*/ 37 w 117"/>
                    <a:gd name="T39" fmla="*/ 112 h 118"/>
                    <a:gd name="T40" fmla="*/ 21 w 117"/>
                    <a:gd name="T41" fmla="*/ 102 h 118"/>
                    <a:gd name="T42" fmla="*/ 11 w 117"/>
                    <a:gd name="T43" fmla="*/ 86 h 118"/>
                    <a:gd name="T44" fmla="*/ 5 w 117"/>
                    <a:gd name="T45" fmla="*/ 71 h 118"/>
                    <a:gd name="T46" fmla="*/ 5 w 117"/>
                    <a:gd name="T47" fmla="*/ 66 h 11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117" h="118">
                      <a:moveTo>
                        <a:pt x="5" y="66"/>
                      </a:moveTo>
                      <a:lnTo>
                        <a:pt x="0" y="51"/>
                      </a:lnTo>
                      <a:lnTo>
                        <a:pt x="0" y="36"/>
                      </a:lnTo>
                      <a:lnTo>
                        <a:pt x="16" y="25"/>
                      </a:lnTo>
                      <a:lnTo>
                        <a:pt x="32" y="15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79" y="0"/>
                      </a:lnTo>
                      <a:lnTo>
                        <a:pt x="84" y="15"/>
                      </a:lnTo>
                      <a:lnTo>
                        <a:pt x="95" y="31"/>
                      </a:lnTo>
                      <a:lnTo>
                        <a:pt x="105" y="46"/>
                      </a:lnTo>
                      <a:lnTo>
                        <a:pt x="111" y="61"/>
                      </a:lnTo>
                      <a:lnTo>
                        <a:pt x="116" y="76"/>
                      </a:lnTo>
                      <a:lnTo>
                        <a:pt x="116" y="92"/>
                      </a:lnTo>
                      <a:lnTo>
                        <a:pt x="116" y="107"/>
                      </a:lnTo>
                      <a:lnTo>
                        <a:pt x="100" y="117"/>
                      </a:lnTo>
                      <a:lnTo>
                        <a:pt x="84" y="117"/>
                      </a:lnTo>
                      <a:lnTo>
                        <a:pt x="69" y="117"/>
                      </a:lnTo>
                      <a:lnTo>
                        <a:pt x="53" y="117"/>
                      </a:lnTo>
                      <a:lnTo>
                        <a:pt x="37" y="112"/>
                      </a:lnTo>
                      <a:lnTo>
                        <a:pt x="21" y="102"/>
                      </a:lnTo>
                      <a:lnTo>
                        <a:pt x="11" y="86"/>
                      </a:lnTo>
                      <a:lnTo>
                        <a:pt x="5" y="71"/>
                      </a:lnTo>
                      <a:lnTo>
                        <a:pt x="5" y="66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" name="Freeform 162"/>
                <p:cNvSpPr/>
                <p:nvPr/>
              </p:nvSpPr>
              <p:spPr bwMode="auto">
                <a:xfrm>
                  <a:off x="3469" y="239"/>
                  <a:ext cx="82" cy="87"/>
                </a:xfrm>
                <a:custGeom>
                  <a:avLst/>
                  <a:gdLst>
                    <a:gd name="T0" fmla="*/ 0 w 82"/>
                    <a:gd name="T1" fmla="*/ 0 h 87"/>
                    <a:gd name="T2" fmla="*/ 16 w 82"/>
                    <a:gd name="T3" fmla="*/ 10 h 87"/>
                    <a:gd name="T4" fmla="*/ 32 w 82"/>
                    <a:gd name="T5" fmla="*/ 20 h 87"/>
                    <a:gd name="T6" fmla="*/ 49 w 82"/>
                    <a:gd name="T7" fmla="*/ 20 h 87"/>
                    <a:gd name="T8" fmla="*/ 65 w 82"/>
                    <a:gd name="T9" fmla="*/ 30 h 87"/>
                    <a:gd name="T10" fmla="*/ 76 w 82"/>
                    <a:gd name="T11" fmla="*/ 46 h 87"/>
                    <a:gd name="T12" fmla="*/ 81 w 82"/>
                    <a:gd name="T13" fmla="*/ 61 h 87"/>
                    <a:gd name="T14" fmla="*/ 81 w 82"/>
                    <a:gd name="T15" fmla="*/ 76 h 87"/>
                    <a:gd name="T16" fmla="*/ 65 w 82"/>
                    <a:gd name="T17" fmla="*/ 86 h 87"/>
                    <a:gd name="T18" fmla="*/ 49 w 82"/>
                    <a:gd name="T19" fmla="*/ 86 h 87"/>
                    <a:gd name="T20" fmla="*/ 27 w 82"/>
                    <a:gd name="T21" fmla="*/ 81 h 87"/>
                    <a:gd name="T22" fmla="*/ 11 w 82"/>
                    <a:gd name="T23" fmla="*/ 71 h 87"/>
                    <a:gd name="T24" fmla="*/ 5 w 82"/>
                    <a:gd name="T25" fmla="*/ 56 h 87"/>
                    <a:gd name="T26" fmla="*/ 0 w 82"/>
                    <a:gd name="T27" fmla="*/ 40 h 87"/>
                    <a:gd name="T28" fmla="*/ 0 w 82"/>
                    <a:gd name="T29" fmla="*/ 25 h 87"/>
                    <a:gd name="T30" fmla="*/ 11 w 82"/>
                    <a:gd name="T31" fmla="*/ 10 h 87"/>
                    <a:gd name="T32" fmla="*/ 0 w 82"/>
                    <a:gd name="T33" fmla="*/ 0 h 8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87">
                      <a:moveTo>
                        <a:pt x="0" y="0"/>
                      </a:moveTo>
                      <a:lnTo>
                        <a:pt x="16" y="10"/>
                      </a:lnTo>
                      <a:lnTo>
                        <a:pt x="32" y="20"/>
                      </a:lnTo>
                      <a:lnTo>
                        <a:pt x="49" y="20"/>
                      </a:lnTo>
                      <a:lnTo>
                        <a:pt x="65" y="30"/>
                      </a:lnTo>
                      <a:lnTo>
                        <a:pt x="76" y="46"/>
                      </a:lnTo>
                      <a:lnTo>
                        <a:pt x="81" y="61"/>
                      </a:lnTo>
                      <a:lnTo>
                        <a:pt x="81" y="76"/>
                      </a:lnTo>
                      <a:lnTo>
                        <a:pt x="65" y="86"/>
                      </a:lnTo>
                      <a:lnTo>
                        <a:pt x="49" y="86"/>
                      </a:lnTo>
                      <a:lnTo>
                        <a:pt x="27" y="81"/>
                      </a:lnTo>
                      <a:lnTo>
                        <a:pt x="11" y="71"/>
                      </a:lnTo>
                      <a:lnTo>
                        <a:pt x="5" y="56"/>
                      </a:lnTo>
                      <a:lnTo>
                        <a:pt x="0" y="40"/>
                      </a:lnTo>
                      <a:lnTo>
                        <a:pt x="0" y="25"/>
                      </a:lnTo>
                      <a:lnTo>
                        <a:pt x="11" y="1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5E5F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65" name="矩形 64"/>
              <p:cNvSpPr/>
              <p:nvPr/>
            </p:nvSpPr>
            <p:spPr>
              <a:xfrm>
                <a:off x="7804514" y="1881867"/>
                <a:ext cx="69281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11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</a:t>
                </a:r>
                <a:r>
                  <a:rPr lang="en-US" altLang="zh-CN" sz="11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ISP</a:t>
                </a:r>
                <a:endParaRPr lang="zh-CN" altLang="en-US" sz="11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 flipV="1">
                <a:off x="8186006" y="1269750"/>
                <a:ext cx="247507" cy="268653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pic>
            <p:nvPicPr>
              <p:cNvPr id="32" name="Picture 3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56896" y="1478046"/>
                <a:ext cx="427758" cy="1604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 flipV="1">
                <a:off x="6275644" y="1149926"/>
                <a:ext cx="264521" cy="493601"/>
              </a:xfrm>
              <a:prstGeom prst="line">
                <a:avLst/>
              </a:prstGeom>
              <a:noFill/>
              <a:ln w="25400">
                <a:solidFill>
                  <a:srgbClr val="0000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pic>
            <p:nvPicPr>
              <p:cNvPr id="31" name="Picture 365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5503" y="1585553"/>
                <a:ext cx="427758" cy="175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9" name="组合 68"/>
            <p:cNvGrpSpPr/>
            <p:nvPr/>
          </p:nvGrpSpPr>
          <p:grpSpPr>
            <a:xfrm>
              <a:off x="6357254" y="2272472"/>
              <a:ext cx="2239962" cy="1754704"/>
              <a:chOff x="6357254" y="2272472"/>
              <a:chExt cx="2239962" cy="1754704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6357254" y="2605585"/>
                <a:ext cx="2239962" cy="1421591"/>
                <a:chOff x="6357254" y="2605585"/>
                <a:chExt cx="2239962" cy="1421591"/>
              </a:xfrm>
            </p:grpSpPr>
            <p:sp>
              <p:nvSpPr>
                <p:cNvPr id="9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6526065" y="3256686"/>
                  <a:ext cx="261782" cy="371998"/>
                </a:xfrm>
                <a:prstGeom prst="line">
                  <a:avLst/>
                </a:prstGeom>
                <a:noFill/>
                <a:ln w="25400">
                  <a:solidFill>
                    <a:srgbClr val="00B05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pic>
              <p:nvPicPr>
                <p:cNvPr id="11" name="图片 10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119" r="11766"/>
                <a:stretch>
                  <a:fillRect/>
                </a:stretch>
              </p:blipFill>
              <p:spPr>
                <a:xfrm flipH="1">
                  <a:off x="7703263" y="3595416"/>
                  <a:ext cx="267428" cy="431760"/>
                </a:xfrm>
                <a:prstGeom prst="rect">
                  <a:avLst/>
                </a:prstGeom>
              </p:spPr>
            </p:pic>
            <p:sp>
              <p:nvSpPr>
                <p:cNvPr id="12" name="椭圆 11"/>
                <p:cNvSpPr/>
                <p:nvPr/>
              </p:nvSpPr>
              <p:spPr>
                <a:xfrm>
                  <a:off x="6388256" y="2605585"/>
                  <a:ext cx="2208960" cy="741579"/>
                </a:xfrm>
                <a:prstGeom prst="ellipse">
                  <a:avLst/>
                </a:prstGeom>
                <a:solidFill>
                  <a:srgbClr val="33CCFF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9090" y="2929431"/>
                  <a:ext cx="234039" cy="326725"/>
                </a:xfrm>
                <a:prstGeom prst="rect">
                  <a:avLst/>
                </a:prstGeom>
              </p:spPr>
            </p:pic>
            <p:pic>
              <p:nvPicPr>
                <p:cNvPr id="15" name="图片 14" descr="LAN-蓝.pn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6669206" y="2910534"/>
                  <a:ext cx="488612" cy="263499"/>
                </a:xfrm>
                <a:prstGeom prst="rect">
                  <a:avLst/>
                </a:prstGeom>
              </p:spPr>
            </p:pic>
            <p:pic>
              <p:nvPicPr>
                <p:cNvPr id="16" name="图片 15" descr="PSTN-蓝.png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7803913" y="2895430"/>
                  <a:ext cx="532346" cy="287084"/>
                </a:xfrm>
                <a:prstGeom prst="rect">
                  <a:avLst/>
                </a:prstGeom>
              </p:spPr>
            </p:pic>
            <p:sp>
              <p:nvSpPr>
                <p:cNvPr id="1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133258" y="3315598"/>
                  <a:ext cx="68263" cy="322542"/>
                </a:xfrm>
                <a:prstGeom prst="line">
                  <a:avLst/>
                </a:prstGeom>
                <a:noFill/>
                <a:ln w="25400">
                  <a:solidFill>
                    <a:srgbClr val="00B05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8163665" y="3256686"/>
                  <a:ext cx="246450" cy="390163"/>
                </a:xfrm>
                <a:prstGeom prst="line">
                  <a:avLst/>
                </a:prstGeom>
                <a:noFill/>
                <a:ln w="25400">
                  <a:solidFill>
                    <a:srgbClr val="00B05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pic>
              <p:nvPicPr>
                <p:cNvPr id="19" name="图片 18" descr="wifi信号蓝.png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725041" y="3360335"/>
                  <a:ext cx="218732" cy="194596"/>
                </a:xfrm>
                <a:prstGeom prst="rect">
                  <a:avLst/>
                </a:prstGeom>
              </p:spPr>
            </p:pic>
            <p:pic>
              <p:nvPicPr>
                <p:cNvPr id="20" name="Picture 246" descr="jisuanji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57254" y="3542758"/>
                  <a:ext cx="378025" cy="3656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" name="图片 20" descr="SAN网络-蓝.png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8273037" y="3527191"/>
                  <a:ext cx="324178" cy="280782"/>
                </a:xfrm>
                <a:prstGeom prst="rect">
                  <a:avLst/>
                </a:prstGeom>
              </p:spPr>
            </p:pic>
            <p:pic>
              <p:nvPicPr>
                <p:cNvPr id="22" name="图片 3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19451" y="3512809"/>
                  <a:ext cx="263394" cy="3915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" name="矩形 7"/>
                <p:cNvSpPr/>
                <p:nvPr/>
              </p:nvSpPr>
              <p:spPr>
                <a:xfrm>
                  <a:off x="7196830" y="2608936"/>
                  <a:ext cx="69281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200" b="1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接入网 </a:t>
                  </a:r>
                  <a:endParaRPr lang="zh-CN" altLang="en-US" sz="1200" dirty="0">
                    <a:solidFill>
                      <a:srgbClr val="0000FF"/>
                    </a:solidFill>
                  </a:endParaRPr>
                </a:p>
              </p:txBody>
            </p:sp>
          </p:grpSp>
          <p:cxnSp>
            <p:nvCxnSpPr>
              <p:cNvPr id="13" name="直接连接符 12"/>
              <p:cNvCxnSpPr>
                <a:stCxn id="30" idx="2"/>
                <a:endCxn id="12" idx="0"/>
              </p:cNvCxnSpPr>
              <p:nvPr/>
            </p:nvCxnSpPr>
            <p:spPr>
              <a:xfrm>
                <a:off x="7487902" y="2272472"/>
                <a:ext cx="4834" cy="333113"/>
              </a:xfrm>
              <a:prstGeom prst="line">
                <a:avLst/>
              </a:prstGeom>
              <a:ln w="28575">
                <a:solidFill>
                  <a:srgbClr val="00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639730" y="1343033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pitchFamily="2" charset="-122"/>
              <a:ea typeface="+mn-ea"/>
            </a:endParaRPr>
          </a:p>
        </p:txBody>
      </p:sp>
      <p:sp>
        <p:nvSpPr>
          <p:cNvPr id="97285" name="Rectangle 29"/>
          <p:cNvSpPr>
            <a:spLocks noChangeArrowheads="1"/>
          </p:cNvSpPr>
          <p:nvPr/>
        </p:nvSpPr>
        <p:spPr bwMode="auto">
          <a:xfrm>
            <a:off x="649288" y="1438599"/>
            <a:ext cx="162718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zh-CN" sz="20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</a:p>
          <a:p>
            <a:r>
              <a:rPr lang="zh-CN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计算机网络的性能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628900" y="134334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628900" y="194977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97288" name="Line 16"/>
          <p:cNvSpPr>
            <a:spLocks noChangeShapeType="1"/>
          </p:cNvSpPr>
          <p:nvPr/>
        </p:nvSpPr>
        <p:spPr bwMode="auto">
          <a:xfrm>
            <a:off x="3636963" y="1271911"/>
            <a:ext cx="0" cy="1181100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>
            <a:off x="2700338" y="1308424"/>
            <a:ext cx="547211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1.6.1                           </a:t>
            </a:r>
            <a:r>
              <a:rPr lang="zh-CN" altLang="zh-CN" sz="2000" b="1">
                <a:solidFill>
                  <a:schemeClr val="bg1"/>
                </a:solidFill>
                <a:ea typeface="微软雅黑" panose="020B0503020204020204" pitchFamily="34" charset="-122"/>
              </a:rPr>
              <a:t>计算机网络的性能指标</a:t>
            </a:r>
            <a:endParaRPr lang="en-US" altLang="zh-CN" sz="2000" b="1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endParaRPr lang="zh-CN" altLang="zh-CN" sz="2000" b="1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1.6.2                        </a:t>
            </a:r>
            <a:r>
              <a:rPr lang="zh-CN" altLang="zh-CN" sz="2000" b="1">
                <a:solidFill>
                  <a:schemeClr val="bg1"/>
                </a:solidFill>
                <a:ea typeface="微软雅黑" panose="020B0503020204020204" pitchFamily="34" charset="-122"/>
              </a:rPr>
              <a:t>计算机网络的非性能特征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08680" y="26809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大家是怎么认为的呀？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1.6.1  </a:t>
            </a:r>
            <a:r>
              <a:rPr lang="zh-CN" altLang="en-US" dirty="0"/>
              <a:t>计算机网络的性能指标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272939" y="1114620"/>
          <a:ext cx="5713731" cy="315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607635" y="1557664"/>
            <a:ext cx="2532074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性能指标（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从不同的方面来度量计算机网络的性能。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最重要的一个性能指标。</a:t>
            </a:r>
          </a:p>
          <a:p>
            <a:r>
              <a:rPr dirty="0"/>
              <a:t>比特</a:t>
            </a:r>
            <a:r>
              <a:rPr lang="en-US" altLang="zh-CN" dirty="0"/>
              <a:t>(bit)</a:t>
            </a:r>
            <a:r>
              <a:rPr dirty="0"/>
              <a:t>是计算机中数据量单位，也是信息论中使用的信息量单位。</a:t>
            </a:r>
            <a:endParaRPr lang="en-US" altLang="zh-CN" dirty="0"/>
          </a:p>
          <a:p>
            <a:r>
              <a:rPr lang="zh-CN" altLang="en-US" dirty="0"/>
              <a:t>指的是</a:t>
            </a:r>
            <a:r>
              <a:rPr lang="zh-CN" altLang="en-US" dirty="0">
                <a:solidFill>
                  <a:srgbClr val="C00000"/>
                </a:solidFill>
              </a:rPr>
              <a:t>数据的传送速率，</a:t>
            </a:r>
            <a:r>
              <a:rPr lang="zh-CN" altLang="en-US" dirty="0"/>
              <a:t>也称为</a:t>
            </a:r>
            <a:r>
              <a:rPr lang="zh-CN" altLang="en-US" dirty="0">
                <a:solidFill>
                  <a:srgbClr val="C00000"/>
                </a:solidFill>
              </a:rPr>
              <a:t>数据率</a:t>
            </a:r>
            <a:r>
              <a:rPr lang="zh-CN" altLang="en-US" dirty="0"/>
              <a:t> </a:t>
            </a:r>
            <a:r>
              <a:rPr lang="en-US" altLang="zh-CN" dirty="0"/>
              <a:t>(data rate) 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比特率</a:t>
            </a:r>
            <a:r>
              <a:rPr lang="zh-CN" altLang="en-US" dirty="0"/>
              <a:t> </a:t>
            </a:r>
            <a:r>
              <a:rPr lang="en-US" altLang="zh-CN" dirty="0"/>
              <a:t>(bit rate)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单位：</a:t>
            </a:r>
            <a:r>
              <a:rPr lang="en-US" altLang="zh-CN" dirty="0"/>
              <a:t>bit/s</a:t>
            </a:r>
            <a:r>
              <a:rPr lang="zh-CN" altLang="en-US" dirty="0"/>
              <a:t>，或 </a:t>
            </a:r>
            <a:r>
              <a:rPr lang="en-US" altLang="zh-CN" dirty="0" err="1"/>
              <a:t>kbit</a:t>
            </a:r>
            <a:r>
              <a:rPr lang="en-US" altLang="zh-CN" dirty="0"/>
              <a:t>/s</a:t>
            </a:r>
            <a:r>
              <a:rPr lang="zh-CN" altLang="en-US" dirty="0"/>
              <a:t>、</a:t>
            </a:r>
            <a:r>
              <a:rPr lang="en-US" altLang="zh-CN" dirty="0"/>
              <a:t>Mbit/s</a:t>
            </a:r>
            <a:r>
              <a:rPr lang="zh-CN" altLang="en-US" dirty="0"/>
              <a:t>、 </a:t>
            </a:r>
            <a:r>
              <a:rPr lang="en-US" altLang="zh-CN" dirty="0" err="1"/>
              <a:t>Gbit</a:t>
            </a:r>
            <a:r>
              <a:rPr lang="en-US" altLang="zh-CN" dirty="0"/>
              <a:t>/s </a:t>
            </a:r>
            <a:r>
              <a:rPr lang="zh-CN" altLang="en-US" dirty="0"/>
              <a:t>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 </a:t>
            </a:r>
            <a:r>
              <a:rPr lang="en-US" altLang="zh-CN" dirty="0"/>
              <a:t>4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10</a:t>
            </a:r>
            <a:r>
              <a:rPr lang="en-US" altLang="zh-CN" baseline="30000" dirty="0"/>
              <a:t>10  </a:t>
            </a:r>
            <a:r>
              <a:rPr lang="en-US" altLang="zh-CN" dirty="0"/>
              <a:t>bit/s </a:t>
            </a:r>
            <a:r>
              <a:rPr lang="zh-CN" altLang="zh-CN" dirty="0"/>
              <a:t>的数据率就记为</a:t>
            </a:r>
            <a:r>
              <a:rPr lang="en-US" altLang="zh-CN" dirty="0"/>
              <a:t> 40 </a:t>
            </a:r>
            <a:r>
              <a:rPr lang="en-US" altLang="zh-CN" dirty="0" err="1"/>
              <a:t>Gbit</a:t>
            </a:r>
            <a:r>
              <a:rPr lang="en-US" altLang="zh-CN" dirty="0"/>
              <a:t>/s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速率往往是指</a:t>
            </a:r>
            <a:r>
              <a:rPr lang="zh-CN" altLang="en-US" dirty="0">
                <a:solidFill>
                  <a:srgbClr val="C00000"/>
                </a:solidFill>
              </a:rPr>
              <a:t>额定速率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标称速率，</a:t>
            </a:r>
            <a:r>
              <a:rPr lang="zh-CN" altLang="en-US" dirty="0"/>
              <a:t>非实际运行速率。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速率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42879" y="3914639"/>
            <a:ext cx="7228116" cy="8546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8390" y="3959392"/>
            <a:ext cx="7021977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US" altLang="zh-CN" sz="1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1024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，兆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US" altLang="zh-CN" sz="1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1024 K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，吉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US" altLang="zh-CN" sz="16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1024 M</a:t>
            </a:r>
          </a:p>
          <a:p>
            <a:pPr>
              <a:lnSpc>
                <a:spcPts val="26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(Byte) =  8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(bit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/>
        </p:nvGraphicFramePr>
        <p:xfrm>
          <a:off x="548639" y="1085158"/>
          <a:ext cx="7898674" cy="239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带宽 </a:t>
            </a:r>
            <a:r>
              <a:rPr lang="en-US" altLang="zh-CN" dirty="0"/>
              <a:t>(bandwidth)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61198" y="3462849"/>
            <a:ext cx="5911728" cy="10926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本质相同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SzPct val="85000"/>
              <a:buFont typeface="Wingdings" panose="05000000000000000000" pitchFamily="2" charset="2"/>
              <a:buChar char="u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一条通信链路的“带宽”越宽，其所能传输的“最高数据率”也越高。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577739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540841" y="1151890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互联网是什么？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304796" y="1067257"/>
          <a:ext cx="8464736" cy="272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单位时间内通过某个网络（或信道、接口）的</a:t>
            </a:r>
            <a:r>
              <a:rPr lang="zh-CN" altLang="en-US" dirty="0">
                <a:solidFill>
                  <a:srgbClr val="C00000"/>
                </a:solidFill>
              </a:rPr>
              <a:t>实际数据量。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受网络的</a:t>
            </a:r>
            <a:r>
              <a:rPr lang="zh-CN" altLang="en-US" dirty="0">
                <a:solidFill>
                  <a:srgbClr val="FF0000"/>
                </a:solidFill>
              </a:rPr>
              <a:t>带宽</a:t>
            </a:r>
            <a:r>
              <a:rPr lang="zh-CN" altLang="en-US" dirty="0"/>
              <a:t>或网络的</a:t>
            </a:r>
            <a:r>
              <a:rPr lang="zh-CN" altLang="en-US" dirty="0">
                <a:solidFill>
                  <a:srgbClr val="FF0000"/>
                </a:solidFill>
              </a:rPr>
              <a:t>额定速率</a:t>
            </a:r>
            <a:r>
              <a:rPr lang="zh-CN" altLang="en-US" dirty="0"/>
              <a:t>的限制。</a:t>
            </a:r>
            <a:endParaRPr lang="en-US" altLang="zh-CN" dirty="0"/>
          </a:p>
          <a:p>
            <a:pPr lvl="1"/>
            <a:r>
              <a:rPr lang="zh-CN" altLang="en-US" dirty="0"/>
              <a:t>额定速率是绝对上限值。</a:t>
            </a:r>
            <a:endParaRPr lang="en-US" altLang="zh-CN" dirty="0"/>
          </a:p>
          <a:p>
            <a:pPr lvl="1"/>
            <a:r>
              <a:rPr lang="zh-CN" altLang="en-US" dirty="0"/>
              <a:t>可能会远小于额定速率，甚至下降到零！</a:t>
            </a:r>
            <a:endParaRPr lang="en-US" altLang="zh-CN" dirty="0"/>
          </a:p>
          <a:p>
            <a:r>
              <a:rPr lang="zh-CN" altLang="en-US" dirty="0"/>
              <a:t>有时可用</a:t>
            </a:r>
            <a:r>
              <a:rPr lang="zh-CN" altLang="en-US" dirty="0">
                <a:solidFill>
                  <a:srgbClr val="0000FF"/>
                </a:solidFill>
              </a:rPr>
              <a:t>每秒传送的字节数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帧数</a:t>
            </a:r>
            <a:r>
              <a:rPr lang="zh-CN" altLang="en-US" dirty="0"/>
              <a:t>来表示。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吞吐量 </a:t>
            </a:r>
            <a:r>
              <a:rPr lang="en-US" altLang="zh-CN" dirty="0"/>
              <a:t>(throughput)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指数据（一个报文或分组，甚至比特）从网络（或链路）的</a:t>
            </a:r>
            <a:r>
              <a:rPr lang="zh-CN" altLang="en-US" dirty="0">
                <a:solidFill>
                  <a:srgbClr val="C00000"/>
                </a:solidFill>
              </a:rPr>
              <a:t>一端传送到另一端所需的</a:t>
            </a:r>
            <a:r>
              <a:rPr lang="zh-CN" altLang="en-US" dirty="0">
                <a:solidFill>
                  <a:srgbClr val="0000CC"/>
                </a:solidFill>
              </a:rPr>
              <a:t>时间。</a:t>
            </a:r>
          </a:p>
          <a:p>
            <a:r>
              <a:rPr lang="zh-CN" altLang="en-US" dirty="0"/>
              <a:t>有时也称为</a:t>
            </a:r>
            <a:r>
              <a:rPr lang="zh-CN" altLang="en-US" dirty="0">
                <a:solidFill>
                  <a:srgbClr val="0000CC"/>
                </a:solidFill>
              </a:rPr>
              <a:t>延迟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CC"/>
                </a:solidFill>
              </a:rPr>
              <a:t>迟延。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/>
              <a:t>组成：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）发送时延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）传播时延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）处理时延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）排队时延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时延 </a:t>
            </a:r>
            <a:r>
              <a:rPr lang="en-US" altLang="zh-CN" dirty="0"/>
              <a:t>(delay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也称为</a:t>
            </a:r>
            <a:r>
              <a:rPr lang="zh-CN" altLang="en-US" dirty="0">
                <a:solidFill>
                  <a:srgbClr val="0000FF"/>
                </a:solidFill>
              </a:rPr>
              <a:t>传输时延。</a:t>
            </a:r>
          </a:p>
          <a:p>
            <a:r>
              <a:rPr lang="zh-CN" altLang="en-US" dirty="0"/>
              <a:t>是主机或路由器发送数据帧所需要的时间，也就是从发送数据帧的</a:t>
            </a:r>
            <a:r>
              <a:rPr lang="zh-CN" altLang="en-US" dirty="0">
                <a:solidFill>
                  <a:srgbClr val="C00000"/>
                </a:solidFill>
              </a:rPr>
              <a:t>第一个比特</a:t>
            </a:r>
            <a:r>
              <a:rPr lang="zh-CN" altLang="en-US" dirty="0"/>
              <a:t>算起，到该帧的</a:t>
            </a:r>
            <a:r>
              <a:rPr lang="zh-CN" altLang="en-US" dirty="0">
                <a:solidFill>
                  <a:srgbClr val="C00000"/>
                </a:solidFill>
              </a:rPr>
              <a:t>最后一个比特</a:t>
            </a:r>
            <a:r>
              <a:rPr lang="zh-CN" altLang="en-US" dirty="0"/>
              <a:t>发送完毕所需的时间。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）发送时延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934391" y="2254901"/>
            <a:ext cx="6729074" cy="122555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6" name="组合 6"/>
          <p:cNvGrpSpPr/>
          <p:nvPr/>
        </p:nvGrpSpPr>
        <p:grpSpPr bwMode="auto">
          <a:xfrm>
            <a:off x="1591895" y="2453050"/>
            <a:ext cx="5319251" cy="847785"/>
            <a:chOff x="2539747" y="4370700"/>
            <a:chExt cx="4467381" cy="847785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539747" y="4602475"/>
              <a:ext cx="1310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发送时延 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33881" y="4370700"/>
              <a:ext cx="195911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数据帧长度（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bit</a:t>
              </a:r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337429" y="4818375"/>
              <a:ext cx="19523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发送速率（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bit/s</a:t>
              </a:r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780428" y="4805675"/>
              <a:ext cx="322670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zh-CN" altLang="en-US" dirty="0">
                <a:solidFill>
                  <a:srgbClr val="C00000"/>
                </a:solidFill>
              </a:rPr>
              <a:t>电磁波</a:t>
            </a:r>
            <a:r>
              <a:rPr lang="zh-CN" altLang="en-US" dirty="0"/>
              <a:t>在信道中传播一定的距离需要花费的时间。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电磁波传播速率：</a:t>
            </a:r>
            <a:endParaRPr lang="en-US" altLang="zh-CN" dirty="0"/>
          </a:p>
          <a:p>
            <a:pPr lvl="1"/>
            <a:r>
              <a:rPr lang="zh-CN" altLang="en-US" dirty="0"/>
              <a:t>自由空间的传播速率是光速 </a:t>
            </a:r>
            <a:r>
              <a:rPr lang="en-US" altLang="zh-CN" dirty="0"/>
              <a:t>= 3.0 </a:t>
            </a:r>
            <a:r>
              <a:rPr lang="zh-CN" altLang="en-US" dirty="0"/>
              <a:t>ⅹ</a:t>
            </a:r>
            <a:r>
              <a:rPr lang="en-US" altLang="zh-CN" dirty="0"/>
              <a:t> 10</a:t>
            </a:r>
            <a:r>
              <a:rPr lang="en-US" altLang="zh-CN" baseline="30000" dirty="0"/>
              <a:t>5</a:t>
            </a:r>
            <a:r>
              <a:rPr lang="en-US" altLang="zh-CN" dirty="0"/>
              <a:t> km/s</a:t>
            </a:r>
          </a:p>
          <a:p>
            <a:pPr lvl="1"/>
            <a:r>
              <a:rPr lang="zh-CN" altLang="en-US" dirty="0"/>
              <a:t>在铜线电缆中的传播速率约 </a:t>
            </a:r>
            <a:r>
              <a:rPr lang="en-US" altLang="zh-CN" dirty="0"/>
              <a:t>= 2.3 </a:t>
            </a:r>
            <a:r>
              <a:rPr lang="zh-CN" altLang="en-US" dirty="0"/>
              <a:t>ⅹ</a:t>
            </a:r>
            <a:r>
              <a:rPr lang="en-US" altLang="zh-CN" dirty="0"/>
              <a:t> 10</a:t>
            </a:r>
            <a:r>
              <a:rPr lang="en-US" altLang="zh-CN" baseline="30000" dirty="0"/>
              <a:t>5</a:t>
            </a:r>
            <a:r>
              <a:rPr lang="en-US" altLang="zh-CN" dirty="0"/>
              <a:t> km/s</a:t>
            </a:r>
          </a:p>
          <a:p>
            <a:pPr lvl="1"/>
            <a:r>
              <a:rPr lang="zh-CN" altLang="en-US" dirty="0"/>
              <a:t>在光纤中的传播速率约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2.0 </a:t>
            </a:r>
            <a:r>
              <a:rPr lang="zh-CN" altLang="en-US" dirty="0"/>
              <a:t>ⅹ </a:t>
            </a:r>
            <a:r>
              <a:rPr lang="en-US" altLang="zh-CN" dirty="0"/>
              <a:t>10</a:t>
            </a:r>
            <a:r>
              <a:rPr lang="en-US" altLang="zh-CN" baseline="30000" dirty="0"/>
              <a:t>5</a:t>
            </a:r>
            <a:r>
              <a:rPr lang="en-US" altLang="zh-CN" dirty="0"/>
              <a:t> km/s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）传播时延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012844" y="1515743"/>
            <a:ext cx="7103543" cy="122555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3" name="组合 13"/>
          <p:cNvGrpSpPr/>
          <p:nvPr/>
        </p:nvGrpSpPr>
        <p:grpSpPr bwMode="auto">
          <a:xfrm>
            <a:off x="1443748" y="1677408"/>
            <a:ext cx="6399421" cy="857019"/>
            <a:chOff x="2196085" y="4343452"/>
            <a:chExt cx="5374557" cy="857019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196085" y="4554685"/>
              <a:ext cx="131020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传播时延 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527837" y="4343452"/>
              <a:ext cx="16629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信道长度（米）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3429460" y="4800361"/>
              <a:ext cx="414118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信号在信道上的传播速率（米</a:t>
              </a:r>
              <a:r>
                <a:rPr lang="en-US" altLang="zh-CN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000" b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秒）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429459" y="4759955"/>
              <a:ext cx="3842413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1" indent="-342900"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注意：</a:t>
            </a:r>
            <a:r>
              <a:rPr lang="zh-CN" altLang="en-US" sz="2000" dirty="0">
                <a:solidFill>
                  <a:srgbClr val="0000CC"/>
                </a:solidFill>
              </a:rPr>
              <a:t>发送时延</a:t>
            </a:r>
            <a:r>
              <a:rPr lang="zh-CN" altLang="en-US" sz="2000" dirty="0">
                <a:solidFill>
                  <a:srgbClr val="C00000"/>
                </a:solidFill>
              </a:rPr>
              <a:t>与</a:t>
            </a:r>
            <a:r>
              <a:rPr lang="zh-CN" altLang="en-US" sz="2000" dirty="0">
                <a:solidFill>
                  <a:srgbClr val="0000CC"/>
                </a:solidFill>
              </a:rPr>
              <a:t>传播时延</a:t>
            </a:r>
            <a:r>
              <a:rPr lang="zh-CN" altLang="zh-CN" sz="2000" dirty="0">
                <a:solidFill>
                  <a:srgbClr val="C00000"/>
                </a:solidFill>
              </a:rPr>
              <a:t>有本质上的不同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发送时延</a:t>
            </a:r>
            <a:r>
              <a:rPr lang="zh-CN" altLang="en-US" dirty="0"/>
              <a:t>发生在机器内部的发送器中，与传输信道的长度（或信号传送的距离）没有任何关系。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传播时延</a:t>
            </a:r>
            <a:r>
              <a:rPr lang="zh-CN" altLang="en-US" dirty="0"/>
              <a:t>则发生在机器外部的传输信道媒体上，而与信号的发送速率无关。信号传送的距离越远，传播时延就越大。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2</a:t>
            </a:r>
            <a:r>
              <a:rPr lang="zh-CN" altLang="en-US" dirty="0">
                <a:solidFill>
                  <a:srgbClr val="FFFF00"/>
                </a:solidFill>
              </a:rPr>
              <a:t>）传播时延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zh-CN" altLang="en-US" dirty="0">
                <a:solidFill>
                  <a:srgbClr val="0000FF"/>
                </a:solidFill>
              </a:rPr>
              <a:t>）处理时延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主机或路由器在收到分组时，为</a:t>
            </a:r>
            <a:r>
              <a:rPr lang="zh-CN" altLang="en-US" dirty="0">
                <a:solidFill>
                  <a:srgbClr val="C00000"/>
                </a:solidFill>
              </a:rPr>
              <a:t>处理</a:t>
            </a:r>
            <a:r>
              <a:rPr lang="zh-CN" altLang="en-US" dirty="0"/>
              <a:t>分组（例如分析首部、提取数据、差错检验或查找路由）所花费的时间。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4</a:t>
            </a:r>
            <a:r>
              <a:rPr lang="zh-CN" altLang="en-US" dirty="0">
                <a:solidFill>
                  <a:srgbClr val="0000FF"/>
                </a:solidFill>
              </a:rPr>
              <a:t>）排队时延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分组在路由器输入输出队列中</a:t>
            </a:r>
            <a:r>
              <a:rPr lang="zh-CN" altLang="en-US" dirty="0">
                <a:solidFill>
                  <a:srgbClr val="C00000"/>
                </a:solidFill>
              </a:rPr>
              <a:t>排队等待</a:t>
            </a:r>
            <a:r>
              <a:rPr lang="zh-CN" altLang="en-US" dirty="0"/>
              <a:t>处理和转发所经历的时延。</a:t>
            </a:r>
          </a:p>
          <a:p>
            <a:pPr lvl="1"/>
            <a:r>
              <a:rPr lang="zh-CN" altLang="en-US" dirty="0"/>
              <a:t>排队时延的长短往往取决于网络中当时的通信量。当网络的通信量很大时会发生队列溢出，使分组丢失，这相当于排队时延为无穷大。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（</a:t>
            </a:r>
            <a:r>
              <a:rPr lang="en-US" altLang="zh-CN" dirty="0">
                <a:solidFill>
                  <a:srgbClr val="FFFF00"/>
                </a:solidFill>
              </a:rPr>
              <a:t>3</a:t>
            </a:r>
            <a:r>
              <a:rPr lang="zh-CN" altLang="en-US" dirty="0">
                <a:solidFill>
                  <a:srgbClr val="FFFF00"/>
                </a:solidFill>
              </a:rPr>
              <a:t>）处理时延 和（</a:t>
            </a:r>
            <a:r>
              <a:rPr lang="en-US" altLang="zh-CN" dirty="0">
                <a:solidFill>
                  <a:srgbClr val="FFFF00"/>
                </a:solidFill>
              </a:rPr>
              <a:t>4</a:t>
            </a:r>
            <a:r>
              <a:rPr lang="zh-CN" altLang="en-US" dirty="0">
                <a:solidFill>
                  <a:srgbClr val="FFFF00"/>
                </a:solidFill>
              </a:rPr>
              <a:t>）排队时延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一般说来，小时延的网络要</a:t>
            </a:r>
            <a:r>
              <a:rPr lang="zh-CN" altLang="en-US" dirty="0">
                <a:solidFill>
                  <a:srgbClr val="C00000"/>
                </a:solidFill>
              </a:rPr>
              <a:t>优于</a:t>
            </a:r>
            <a:r>
              <a:rPr lang="zh-CN" altLang="en-US" dirty="0"/>
              <a:t>大时延的网络。</a:t>
            </a:r>
            <a:endParaRPr lang="en-US" altLang="zh-CN" dirty="0"/>
          </a:p>
          <a:p>
            <a:r>
              <a:rPr lang="zh-CN" altLang="en-US" dirty="0"/>
              <a:t>在某些情况下，一个低速率、小时延的网络很可能要</a:t>
            </a:r>
            <a:r>
              <a:rPr lang="zh-CN" altLang="en-US" dirty="0">
                <a:solidFill>
                  <a:srgbClr val="C00000"/>
                </a:solidFill>
              </a:rPr>
              <a:t>优于</a:t>
            </a:r>
            <a:r>
              <a:rPr lang="zh-CN" altLang="en-US" dirty="0"/>
              <a:t>一个高速率但大时延的网络。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时延 </a:t>
            </a:r>
            <a:r>
              <a:rPr lang="en-US" altLang="zh-CN" dirty="0"/>
              <a:t>(delay </a:t>
            </a:r>
            <a:r>
              <a:rPr lang="zh-CN" altLang="en-US" dirty="0"/>
              <a:t>或 </a:t>
            </a:r>
            <a:r>
              <a:rPr lang="en-US" altLang="zh-CN" dirty="0"/>
              <a:t>latency)</a:t>
            </a:r>
            <a:endParaRPr lang="zh-CN" altLang="en-US" dirty="0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16558" y="1239333"/>
            <a:ext cx="7147875" cy="815892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6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1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410578" y="1454755"/>
            <a:ext cx="6572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总时延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发送时延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传播时延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处理时延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排队时延</a:t>
            </a:r>
          </a:p>
        </p:txBody>
      </p:sp>
      <p:sp>
        <p:nvSpPr>
          <p:cNvPr id="4" name="矩形 3"/>
          <p:cNvSpPr/>
          <p:nvPr/>
        </p:nvSpPr>
        <p:spPr>
          <a:xfrm>
            <a:off x="2062069" y="3426545"/>
            <a:ext cx="4727219" cy="7591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必须指出，在总时延中，究竟是哪一种时延</a:t>
            </a:r>
            <a:r>
              <a:rPr lang="zh-CN" altLang="zh-CN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占主导地位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，必须具体分析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75063" y="1008593"/>
            <a:ext cx="7323908" cy="298355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006696" y="3030623"/>
            <a:ext cx="3849687" cy="169862"/>
          </a:xfrm>
          <a:prstGeom prst="rect">
            <a:avLst/>
          </a:prstGeom>
          <a:gradFill rotWithShape="1">
            <a:gsLst>
              <a:gs pos="0">
                <a:srgbClr val="339933"/>
              </a:gs>
              <a:gs pos="50000">
                <a:srgbClr val="CDF3CD"/>
              </a:gs>
              <a:gs pos="100000">
                <a:srgbClr val="339933"/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122882" y="2686973"/>
            <a:ext cx="947043" cy="856832"/>
          </a:xfrm>
          <a:prstGeom prst="ellipse">
            <a:avLst/>
          </a:prstGeom>
          <a:gradFill flip="none" rotWithShape="1">
            <a:gsLst>
              <a:gs pos="2000">
                <a:srgbClr val="CDF3CD"/>
              </a:gs>
              <a:gs pos="100000">
                <a:srgbClr val="339933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8555" name="Oval 10"/>
          <p:cNvSpPr>
            <a:spLocks noChangeArrowheads="1"/>
          </p:cNvSpPr>
          <p:nvPr/>
        </p:nvSpPr>
        <p:spPr bwMode="auto">
          <a:xfrm>
            <a:off x="6792883" y="2687723"/>
            <a:ext cx="947738" cy="855662"/>
          </a:xfrm>
          <a:prstGeom prst="ellipse">
            <a:avLst/>
          </a:prstGeom>
          <a:gradFill rotWithShape="1">
            <a:gsLst>
              <a:gs pos="0">
                <a:srgbClr val="85D1F7"/>
              </a:gs>
              <a:gs pos="100000">
                <a:srgbClr val="0070C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round/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grpSp>
        <p:nvGrpSpPr>
          <p:cNvPr id="108556" name="Group 11"/>
          <p:cNvGrpSpPr/>
          <p:nvPr/>
        </p:nvGrpSpPr>
        <p:grpSpPr bwMode="auto">
          <a:xfrm>
            <a:off x="2374871" y="2949660"/>
            <a:ext cx="504825" cy="295275"/>
            <a:chOff x="1567" y="1056"/>
            <a:chExt cx="384" cy="336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664" y="1056"/>
              <a:ext cx="287" cy="336"/>
            </a:xfrm>
            <a:prstGeom prst="rect">
              <a:avLst/>
            </a:prstGeom>
            <a:solidFill>
              <a:srgbClr val="85D1F7"/>
            </a:solidFill>
            <a:ln w="9525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08579" name="Freeform 13"/>
            <p:cNvSpPr/>
            <p:nvPr/>
          </p:nvSpPr>
          <p:spPr bwMode="auto">
            <a:xfrm>
              <a:off x="1567" y="1056"/>
              <a:ext cx="384" cy="336"/>
            </a:xfrm>
            <a:custGeom>
              <a:avLst/>
              <a:gdLst>
                <a:gd name="T0" fmla="*/ 0 w 384"/>
                <a:gd name="T1" fmla="*/ 0 h 336"/>
                <a:gd name="T2" fmla="*/ 384 w 384"/>
                <a:gd name="T3" fmla="*/ 0 h 336"/>
                <a:gd name="T4" fmla="*/ 384 w 384"/>
                <a:gd name="T5" fmla="*/ 336 h 336"/>
                <a:gd name="T6" fmla="*/ 0 w 384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336">
                  <a:moveTo>
                    <a:pt x="0" y="0"/>
                  </a:moveTo>
                  <a:lnTo>
                    <a:pt x="384" y="0"/>
                  </a:lnTo>
                  <a:lnTo>
                    <a:pt x="384" y="336"/>
                  </a:ln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0" name="Line 14"/>
            <p:cNvSpPr>
              <a:spLocks noChangeShapeType="1"/>
            </p:cNvSpPr>
            <p:nvPr/>
          </p:nvSpPr>
          <p:spPr bwMode="auto">
            <a:xfrm>
              <a:off x="1855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1" name="Line 15"/>
            <p:cNvSpPr>
              <a:spLocks noChangeShapeType="1"/>
            </p:cNvSpPr>
            <p:nvPr/>
          </p:nvSpPr>
          <p:spPr bwMode="auto">
            <a:xfrm>
              <a:off x="1759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Line 16"/>
            <p:cNvSpPr>
              <a:spLocks noChangeShapeType="1"/>
            </p:cNvSpPr>
            <p:nvPr/>
          </p:nvSpPr>
          <p:spPr bwMode="auto">
            <a:xfrm>
              <a:off x="1663" y="1056"/>
              <a:ext cx="0" cy="3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57" name="Line 17"/>
          <p:cNvSpPr>
            <a:spLocks noChangeShapeType="1"/>
          </p:cNvSpPr>
          <p:nvPr/>
        </p:nvSpPr>
        <p:spPr bwMode="auto">
          <a:xfrm>
            <a:off x="2876521" y="3108410"/>
            <a:ext cx="188912" cy="3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8" name="Rectangle 18"/>
          <p:cNvSpPr>
            <a:spLocks noChangeArrowheads="1"/>
          </p:cNvSpPr>
          <p:nvPr/>
        </p:nvSpPr>
        <p:spPr bwMode="auto">
          <a:xfrm>
            <a:off x="2927321" y="3048085"/>
            <a:ext cx="119062" cy="123825"/>
          </a:xfrm>
          <a:prstGeom prst="rect">
            <a:avLst/>
          </a:prstGeom>
          <a:solidFill>
            <a:srgbClr val="9AFEA6"/>
          </a:solidFill>
          <a:ln w="19050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sp>
        <p:nvSpPr>
          <p:cNvPr id="108559" name="AutoShape 21"/>
          <p:cNvSpPr>
            <a:spLocks noChangeArrowheads="1"/>
          </p:cNvSpPr>
          <p:nvPr/>
        </p:nvSpPr>
        <p:spPr bwMode="auto">
          <a:xfrm>
            <a:off x="3448021" y="3063960"/>
            <a:ext cx="882650" cy="114300"/>
          </a:xfrm>
          <a:prstGeom prst="rightArrow">
            <a:avLst>
              <a:gd name="adj1" fmla="val 50000"/>
              <a:gd name="adj2" fmla="val 178219"/>
            </a:avLst>
          </a:prstGeom>
          <a:solidFill>
            <a:srgbClr val="FFCC00"/>
          </a:solidFill>
          <a:ln>
            <a:solidFill>
              <a:srgbClr val="000066"/>
            </a:solidFill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sp>
        <p:nvSpPr>
          <p:cNvPr id="108560" name="AutoShape 26"/>
          <p:cNvSpPr>
            <a:spLocks noChangeArrowheads="1"/>
          </p:cNvSpPr>
          <p:nvPr/>
        </p:nvSpPr>
        <p:spPr bwMode="auto">
          <a:xfrm>
            <a:off x="1703358" y="3063960"/>
            <a:ext cx="795338" cy="114300"/>
          </a:xfrm>
          <a:prstGeom prst="rightArrow">
            <a:avLst>
              <a:gd name="adj1" fmla="val 50000"/>
              <a:gd name="adj2" fmla="val 178436"/>
            </a:avLst>
          </a:prstGeom>
          <a:solidFill>
            <a:srgbClr val="FFCC00"/>
          </a:solidFill>
          <a:ln>
            <a:solidFill>
              <a:srgbClr val="000066"/>
            </a:solidFill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sp>
        <p:nvSpPr>
          <p:cNvPr id="108561" name="AutoShape 27"/>
          <p:cNvSpPr>
            <a:spLocks noChangeArrowheads="1"/>
          </p:cNvSpPr>
          <p:nvPr/>
        </p:nvSpPr>
        <p:spPr bwMode="auto">
          <a:xfrm>
            <a:off x="6313458" y="3059198"/>
            <a:ext cx="882650" cy="112712"/>
          </a:xfrm>
          <a:prstGeom prst="rightArrow">
            <a:avLst>
              <a:gd name="adj1" fmla="val 50000"/>
              <a:gd name="adj2" fmla="val 180730"/>
            </a:avLst>
          </a:prstGeom>
          <a:solidFill>
            <a:srgbClr val="FFCC00"/>
          </a:solidFill>
          <a:ln>
            <a:solidFill>
              <a:srgbClr val="000066"/>
            </a:solidFill>
          </a:ln>
        </p:spPr>
        <p:txBody>
          <a:bodyPr wrap="none" anchor="ctr"/>
          <a:lstStyle/>
          <a:p>
            <a:endParaRPr lang="zh-CN" altLang="en-US" sz="1200" b="1">
              <a:ea typeface="黑体" panose="02010609060101010101" pitchFamily="49" charset="-122"/>
            </a:endParaRPr>
          </a:p>
        </p:txBody>
      </p:sp>
      <p:sp>
        <p:nvSpPr>
          <p:cNvPr id="108563" name="Text Box 29"/>
          <p:cNvSpPr txBox="1">
            <a:spLocks noChangeArrowheads="1"/>
          </p:cNvSpPr>
          <p:nvPr/>
        </p:nvSpPr>
        <p:spPr bwMode="auto">
          <a:xfrm>
            <a:off x="5473671" y="2882985"/>
            <a:ext cx="379412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08564" name="Text Box 32"/>
          <p:cNvSpPr txBox="1">
            <a:spLocks noChangeArrowheads="1"/>
          </p:cNvSpPr>
          <p:nvPr/>
        </p:nvSpPr>
        <p:spPr bwMode="auto">
          <a:xfrm>
            <a:off x="3273396" y="3371935"/>
            <a:ext cx="7239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发送器</a:t>
            </a:r>
          </a:p>
        </p:txBody>
      </p:sp>
      <p:sp>
        <p:nvSpPr>
          <p:cNvPr id="108565" name="Text Box 34"/>
          <p:cNvSpPr txBox="1">
            <a:spLocks noChangeArrowheads="1"/>
          </p:cNvSpPr>
          <p:nvPr/>
        </p:nvSpPr>
        <p:spPr bwMode="auto">
          <a:xfrm>
            <a:off x="2389158" y="3217992"/>
            <a:ext cx="5588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 dirty="0">
                <a:ea typeface="黑体" panose="02010609060101010101" pitchFamily="49" charset="-122"/>
              </a:rPr>
              <a:t>队列</a:t>
            </a:r>
          </a:p>
        </p:txBody>
      </p:sp>
      <p:grpSp>
        <p:nvGrpSpPr>
          <p:cNvPr id="25" name="Group 45"/>
          <p:cNvGrpSpPr/>
          <p:nvPr/>
        </p:nvGrpSpPr>
        <p:grpSpPr bwMode="auto">
          <a:xfrm>
            <a:off x="5110637" y="1883843"/>
            <a:ext cx="1644048" cy="1037594"/>
            <a:chOff x="3363" y="1933"/>
            <a:chExt cx="1486" cy="1016"/>
          </a:xfrm>
          <a:solidFill>
            <a:srgbClr val="0070C0"/>
          </a:solidFill>
        </p:grpSpPr>
        <p:sp>
          <p:nvSpPr>
            <p:cNvPr id="26" name="Line 33"/>
            <p:cNvSpPr>
              <a:spLocks noChangeShapeType="1"/>
            </p:cNvSpPr>
            <p:nvPr/>
          </p:nvSpPr>
          <p:spPr bwMode="auto">
            <a:xfrm flipH="1">
              <a:off x="3363" y="2369"/>
              <a:ext cx="322" cy="580"/>
            </a:xfrm>
            <a:prstGeom prst="line">
              <a:avLst/>
            </a:prstGeom>
            <a:grpFill/>
            <a:ln w="28575">
              <a:solidFill>
                <a:srgbClr val="993300"/>
              </a:solidFill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ln>
                  <a:solidFill>
                    <a:srgbClr val="993300"/>
                  </a:solidFill>
                </a:ln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3506" y="1933"/>
              <a:ext cx="1343" cy="512"/>
            </a:xfrm>
            <a:prstGeom prst="rect">
              <a:avLst/>
            </a:prstGeom>
            <a:solidFill>
              <a:srgbClr val="663300"/>
            </a:solidFill>
            <a:ln w="76200" cmpd="tri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在链路上产生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传播时延</a:t>
              </a:r>
            </a:p>
          </p:txBody>
        </p:sp>
      </p:grpSp>
      <p:sp>
        <p:nvSpPr>
          <p:cNvPr id="108567" name="Text Box 37"/>
          <p:cNvSpPr txBox="1">
            <a:spLocks noChangeArrowheads="1"/>
          </p:cNvSpPr>
          <p:nvPr/>
        </p:nvSpPr>
        <p:spPr bwMode="auto">
          <a:xfrm>
            <a:off x="6891308" y="3560076"/>
            <a:ext cx="79692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8568" name="Text Box 38"/>
          <p:cNvSpPr txBox="1">
            <a:spLocks noChangeArrowheads="1"/>
          </p:cNvSpPr>
          <p:nvPr/>
        </p:nvSpPr>
        <p:spPr bwMode="auto">
          <a:xfrm>
            <a:off x="2208866" y="3555536"/>
            <a:ext cx="8112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kumimoji="1"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30" name="Group 44"/>
          <p:cNvGrpSpPr/>
          <p:nvPr/>
        </p:nvGrpSpPr>
        <p:grpSpPr bwMode="auto">
          <a:xfrm>
            <a:off x="2987414" y="1728274"/>
            <a:ext cx="2027954" cy="1379714"/>
            <a:chOff x="1118" y="1781"/>
            <a:chExt cx="1833" cy="1351"/>
          </a:xfrm>
          <a:solidFill>
            <a:srgbClr val="0070C0"/>
          </a:solidFill>
        </p:grpSpPr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>
              <a:off x="1118" y="2195"/>
              <a:ext cx="122" cy="937"/>
            </a:xfrm>
            <a:prstGeom prst="line">
              <a:avLst/>
            </a:prstGeom>
            <a:grpFill/>
            <a:ln w="28575">
              <a:solidFill>
                <a:srgbClr val="993300"/>
              </a:solidFill>
              <a:rou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1161" y="1781"/>
              <a:ext cx="1790" cy="512"/>
            </a:xfrm>
            <a:prstGeom prst="rect">
              <a:avLst/>
            </a:prstGeom>
            <a:solidFill>
              <a:srgbClr val="006600"/>
            </a:solidFill>
            <a:ln w="76200" cmpd="tri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在发送器产生发送时延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即传输时延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108570" name="Line 41"/>
          <p:cNvSpPr>
            <a:spLocks noChangeShapeType="1"/>
          </p:cNvSpPr>
          <p:nvPr/>
        </p:nvSpPr>
        <p:spPr bwMode="auto">
          <a:xfrm flipH="1" flipV="1">
            <a:off x="3027332" y="3178260"/>
            <a:ext cx="280986" cy="36512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71" name="组合 40"/>
          <p:cNvGrpSpPr/>
          <p:nvPr/>
        </p:nvGrpSpPr>
        <p:grpSpPr bwMode="auto">
          <a:xfrm>
            <a:off x="944534" y="1676855"/>
            <a:ext cx="1800225" cy="1384349"/>
            <a:chOff x="923708" y="1819146"/>
            <a:chExt cx="1800494" cy="1384449"/>
          </a:xfrm>
        </p:grpSpPr>
        <p:sp>
          <p:nvSpPr>
            <p:cNvPr id="108576" name="Line 39"/>
            <p:cNvSpPr>
              <a:spLocks noChangeShapeType="1"/>
            </p:cNvSpPr>
            <p:nvPr/>
          </p:nvSpPr>
          <p:spPr bwMode="auto">
            <a:xfrm>
              <a:off x="2011307" y="2293868"/>
              <a:ext cx="673995" cy="909727"/>
            </a:xfrm>
            <a:prstGeom prst="line">
              <a:avLst/>
            </a:prstGeom>
            <a:noFill/>
            <a:ln w="28575">
              <a:solidFill>
                <a:srgbClr val="993300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Text Box 42"/>
            <p:cNvSpPr txBox="1">
              <a:spLocks noChangeArrowheads="1"/>
            </p:cNvSpPr>
            <p:nvPr/>
          </p:nvSpPr>
          <p:spPr bwMode="auto">
            <a:xfrm>
              <a:off x="923708" y="1819146"/>
              <a:ext cx="1800494" cy="52322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在这里产生</a:t>
              </a:r>
            </a:p>
            <a:p>
              <a:pPr algn="ctr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处理时延和排队时延</a:t>
              </a:r>
            </a:p>
          </p:txBody>
        </p:sp>
      </p:grpSp>
      <p:sp>
        <p:nvSpPr>
          <p:cNvPr id="108572" name="Text Box 46"/>
          <p:cNvSpPr txBox="1">
            <a:spLocks noChangeArrowheads="1"/>
          </p:cNvSpPr>
          <p:nvPr/>
        </p:nvSpPr>
        <p:spPr bwMode="auto">
          <a:xfrm>
            <a:off x="1665258" y="3244935"/>
            <a:ext cx="5556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08573" name="Text Box 47"/>
          <p:cNvSpPr txBox="1">
            <a:spLocks noChangeArrowheads="1"/>
          </p:cNvSpPr>
          <p:nvPr/>
        </p:nvSpPr>
        <p:spPr bwMode="auto">
          <a:xfrm>
            <a:off x="2266589" y="1002436"/>
            <a:ext cx="4343217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>
              <a:lnSpc>
                <a:spcPts val="27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假设从结点 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向结点 </a:t>
            </a:r>
            <a:r>
              <a:rPr kumimoji="1"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发送数据</a:t>
            </a:r>
          </a:p>
        </p:txBody>
      </p:sp>
      <p:sp>
        <p:nvSpPr>
          <p:cNvPr id="108574" name="Text Box 48"/>
          <p:cNvSpPr txBox="1">
            <a:spLocks noChangeArrowheads="1"/>
          </p:cNvSpPr>
          <p:nvPr/>
        </p:nvSpPr>
        <p:spPr bwMode="auto">
          <a:xfrm>
            <a:off x="4552921" y="3230648"/>
            <a:ext cx="55721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链路</a:t>
            </a:r>
          </a:p>
        </p:txBody>
      </p:sp>
      <p:sp>
        <p:nvSpPr>
          <p:cNvPr id="108575" name="矩形 38"/>
          <p:cNvSpPr>
            <a:spLocks noChangeArrowheads="1"/>
          </p:cNvSpPr>
          <p:nvPr/>
        </p:nvSpPr>
        <p:spPr bwMode="auto">
          <a:xfrm>
            <a:off x="2266589" y="4028885"/>
            <a:ext cx="4572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种时延产生的地方不一样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069925" y="2781657"/>
            <a:ext cx="0" cy="287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792883" y="2781657"/>
            <a:ext cx="0" cy="287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069925" y="2921437"/>
            <a:ext cx="36848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19"/>
          <p:cNvSpPr/>
          <p:nvPr/>
        </p:nvSpPr>
        <p:spPr bwMode="auto">
          <a:xfrm>
            <a:off x="4372342" y="3065349"/>
            <a:ext cx="1006222" cy="96385"/>
          </a:xfrm>
          <a:custGeom>
            <a:avLst/>
            <a:gdLst>
              <a:gd name="T0" fmla="*/ 0 w 680"/>
              <a:gd name="T1" fmla="*/ 90 h 90"/>
              <a:gd name="T2" fmla="*/ 45 w 680"/>
              <a:gd name="T3" fmla="*/ 90 h 90"/>
              <a:gd name="T4" fmla="*/ 45 w 680"/>
              <a:gd name="T5" fmla="*/ 0 h 90"/>
              <a:gd name="T6" fmla="*/ 91 w 680"/>
              <a:gd name="T7" fmla="*/ 0 h 90"/>
              <a:gd name="T8" fmla="*/ 91 w 680"/>
              <a:gd name="T9" fmla="*/ 90 h 90"/>
              <a:gd name="T10" fmla="*/ 136 w 680"/>
              <a:gd name="T11" fmla="*/ 90 h 90"/>
              <a:gd name="T12" fmla="*/ 136 w 680"/>
              <a:gd name="T13" fmla="*/ 0 h 90"/>
              <a:gd name="T14" fmla="*/ 181 w 680"/>
              <a:gd name="T15" fmla="*/ 0 h 90"/>
              <a:gd name="T16" fmla="*/ 181 w 680"/>
              <a:gd name="T17" fmla="*/ 90 h 90"/>
              <a:gd name="T18" fmla="*/ 227 w 680"/>
              <a:gd name="T19" fmla="*/ 90 h 90"/>
              <a:gd name="T20" fmla="*/ 227 w 680"/>
              <a:gd name="T21" fmla="*/ 0 h 90"/>
              <a:gd name="T22" fmla="*/ 317 w 680"/>
              <a:gd name="T23" fmla="*/ 0 h 90"/>
              <a:gd name="T24" fmla="*/ 317 w 680"/>
              <a:gd name="T25" fmla="*/ 90 h 90"/>
              <a:gd name="T26" fmla="*/ 363 w 680"/>
              <a:gd name="T27" fmla="*/ 90 h 90"/>
              <a:gd name="T28" fmla="*/ 363 w 680"/>
              <a:gd name="T29" fmla="*/ 0 h 90"/>
              <a:gd name="T30" fmla="*/ 408 w 680"/>
              <a:gd name="T31" fmla="*/ 0 h 90"/>
              <a:gd name="T32" fmla="*/ 408 w 680"/>
              <a:gd name="T33" fmla="*/ 90 h 90"/>
              <a:gd name="T34" fmla="*/ 499 w 680"/>
              <a:gd name="T35" fmla="*/ 90 h 90"/>
              <a:gd name="T36" fmla="*/ 499 w 680"/>
              <a:gd name="T37" fmla="*/ 0 h 90"/>
              <a:gd name="T38" fmla="*/ 544 w 680"/>
              <a:gd name="T39" fmla="*/ 0 h 90"/>
              <a:gd name="T40" fmla="*/ 544 w 680"/>
              <a:gd name="T41" fmla="*/ 90 h 90"/>
              <a:gd name="T42" fmla="*/ 589 w 680"/>
              <a:gd name="T43" fmla="*/ 90 h 90"/>
              <a:gd name="T44" fmla="*/ 589 w 680"/>
              <a:gd name="T45" fmla="*/ 0 h 90"/>
              <a:gd name="T46" fmla="*/ 635 w 680"/>
              <a:gd name="T47" fmla="*/ 0 h 90"/>
              <a:gd name="T48" fmla="*/ 635 w 680"/>
              <a:gd name="T49" fmla="*/ 90 h 90"/>
              <a:gd name="T50" fmla="*/ 680 w 680"/>
              <a:gd name="T51" fmla="*/ 90 h 9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680"/>
              <a:gd name="T79" fmla="*/ 0 h 90"/>
              <a:gd name="T80" fmla="*/ 680 w 680"/>
              <a:gd name="T81" fmla="*/ 90 h 9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680" h="90">
                <a:moveTo>
                  <a:pt x="0" y="90"/>
                </a:moveTo>
                <a:lnTo>
                  <a:pt x="45" y="90"/>
                </a:lnTo>
                <a:lnTo>
                  <a:pt x="45" y="0"/>
                </a:lnTo>
                <a:lnTo>
                  <a:pt x="91" y="0"/>
                </a:lnTo>
                <a:lnTo>
                  <a:pt x="91" y="90"/>
                </a:lnTo>
                <a:lnTo>
                  <a:pt x="136" y="90"/>
                </a:lnTo>
                <a:lnTo>
                  <a:pt x="136" y="0"/>
                </a:lnTo>
                <a:lnTo>
                  <a:pt x="181" y="0"/>
                </a:lnTo>
                <a:lnTo>
                  <a:pt x="181" y="90"/>
                </a:lnTo>
                <a:lnTo>
                  <a:pt x="227" y="90"/>
                </a:lnTo>
                <a:lnTo>
                  <a:pt x="227" y="0"/>
                </a:lnTo>
                <a:lnTo>
                  <a:pt x="317" y="0"/>
                </a:lnTo>
                <a:lnTo>
                  <a:pt x="317" y="90"/>
                </a:lnTo>
                <a:lnTo>
                  <a:pt x="363" y="90"/>
                </a:lnTo>
                <a:lnTo>
                  <a:pt x="363" y="0"/>
                </a:lnTo>
                <a:lnTo>
                  <a:pt x="408" y="0"/>
                </a:lnTo>
                <a:lnTo>
                  <a:pt x="408" y="90"/>
                </a:lnTo>
                <a:lnTo>
                  <a:pt x="499" y="90"/>
                </a:lnTo>
                <a:lnTo>
                  <a:pt x="499" y="0"/>
                </a:lnTo>
                <a:lnTo>
                  <a:pt x="544" y="0"/>
                </a:lnTo>
                <a:lnTo>
                  <a:pt x="544" y="90"/>
                </a:lnTo>
                <a:lnTo>
                  <a:pt x="589" y="90"/>
                </a:lnTo>
                <a:lnTo>
                  <a:pt x="589" y="0"/>
                </a:lnTo>
                <a:lnTo>
                  <a:pt x="635" y="0"/>
                </a:lnTo>
                <a:lnTo>
                  <a:pt x="635" y="90"/>
                </a:lnTo>
                <a:lnTo>
                  <a:pt x="680" y="90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四种时延产生的地方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对于高速网络链路，我们</a:t>
            </a:r>
            <a:r>
              <a:rPr lang="zh-CN" altLang="en-US" dirty="0">
                <a:solidFill>
                  <a:srgbClr val="CC0000"/>
                </a:solidFill>
              </a:rPr>
              <a:t>提高的仅仅是数据的发送速率，</a:t>
            </a:r>
            <a:r>
              <a:rPr lang="zh-CN" altLang="en-US" dirty="0"/>
              <a:t>而不是比特在链路上的传播速率。</a:t>
            </a:r>
            <a:endParaRPr lang="en-US" altLang="zh-CN" dirty="0"/>
          </a:p>
          <a:p>
            <a:r>
              <a:rPr lang="zh-CN" altLang="en-US" dirty="0"/>
              <a:t>提高数据的发送速率</a:t>
            </a:r>
            <a:r>
              <a:rPr lang="zh-CN" altLang="en-US" dirty="0">
                <a:solidFill>
                  <a:srgbClr val="CC0000"/>
                </a:solidFill>
              </a:rPr>
              <a:t>只是减小了数据的发送时延。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容易产生的错误概念</a:t>
            </a:r>
          </a:p>
        </p:txBody>
      </p:sp>
      <p:sp>
        <p:nvSpPr>
          <p:cNvPr id="2" name="矩形 1"/>
          <p:cNvSpPr/>
          <p:nvPr/>
        </p:nvSpPr>
        <p:spPr>
          <a:xfrm>
            <a:off x="1249590" y="1142351"/>
            <a:ext cx="6632575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700"/>
              </a:lnSpc>
              <a:spcBef>
                <a:spcPts val="6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以下说法是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600"/>
              </a:spcBef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“在高速链路（或高带宽链路）上，比特会传送得更快些”。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lnSpc>
                <a:spcPts val="2800"/>
              </a:lnSpc>
            </a:pPr>
            <a:r>
              <a:rPr lang="zh-CN" altLang="en-US" sz="1800" dirty="0"/>
              <a:t>结点 </a:t>
            </a:r>
            <a:r>
              <a:rPr lang="en-US" altLang="zh-CN" sz="1800" dirty="0"/>
              <a:t>A </a:t>
            </a:r>
            <a:r>
              <a:rPr lang="zh-CN" altLang="en-US" sz="1800" dirty="0"/>
              <a:t>要将一个数据块通过 </a:t>
            </a:r>
            <a:r>
              <a:rPr lang="en-US" altLang="zh-CN" sz="1800" dirty="0"/>
              <a:t>1000 km </a:t>
            </a:r>
            <a:r>
              <a:rPr lang="zh-CN" altLang="en-US" sz="1800" dirty="0"/>
              <a:t>的光纤链路发送给结点 </a:t>
            </a:r>
            <a:r>
              <a:rPr lang="en-US" altLang="zh-CN" sz="1800" dirty="0"/>
              <a:t>B</a:t>
            </a:r>
            <a:r>
              <a:rPr lang="zh-CN" altLang="en-US" sz="1800" dirty="0"/>
              <a:t>。假设忽略处理时延和排队时延。请分别计算下列情况时的总时延，并验证“数据的发送速率越高，其传送的总时延就越小”的说法是否正确。</a:t>
            </a:r>
            <a:endParaRPr lang="en-US" altLang="zh-CN" sz="1800" dirty="0"/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）数据块大小为 </a:t>
            </a:r>
            <a:r>
              <a:rPr lang="en-US" altLang="zh-CN" sz="1600" dirty="0"/>
              <a:t>100 MB</a:t>
            </a:r>
            <a:r>
              <a:rPr lang="zh-CN" altLang="en-US" sz="1600" dirty="0"/>
              <a:t>，信道带宽为 </a:t>
            </a:r>
            <a:r>
              <a:rPr lang="en-US" altLang="zh-CN" sz="1600" dirty="0"/>
              <a:t>1 Mbit/s </a:t>
            </a:r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）数据块大小为 </a:t>
            </a:r>
            <a:r>
              <a:rPr lang="en-US" altLang="zh-CN" sz="1600" dirty="0"/>
              <a:t>100 MB</a:t>
            </a:r>
            <a:r>
              <a:rPr lang="zh-CN" altLang="en-US" sz="1600" dirty="0"/>
              <a:t>，信道带宽为 </a:t>
            </a:r>
            <a:r>
              <a:rPr lang="en-US" altLang="zh-CN" sz="1600" dirty="0"/>
              <a:t>100 Mbit/s</a:t>
            </a:r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）数据块大小为 </a:t>
            </a:r>
            <a:r>
              <a:rPr lang="en-US" altLang="zh-CN" sz="1600" dirty="0"/>
              <a:t>1 B</a:t>
            </a:r>
            <a:r>
              <a:rPr lang="zh-CN" altLang="en-US" sz="1600" dirty="0"/>
              <a:t>，信道带宽为 </a:t>
            </a:r>
            <a:r>
              <a:rPr lang="en-US" altLang="zh-CN" sz="1600" dirty="0"/>
              <a:t>1 Mbit/s </a:t>
            </a:r>
          </a:p>
          <a:p>
            <a:pPr lvl="1">
              <a:lnSpc>
                <a:spcPts val="2800"/>
              </a:lnSpc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）数据块大小为 </a:t>
            </a:r>
            <a:r>
              <a:rPr lang="en-US" altLang="zh-CN" sz="1600" dirty="0"/>
              <a:t>1 B</a:t>
            </a:r>
            <a:r>
              <a:rPr lang="zh-CN" altLang="en-US" sz="1600" dirty="0"/>
              <a:t>，信道带宽为 </a:t>
            </a:r>
            <a:r>
              <a:rPr lang="en-US" altLang="zh-CN" sz="1600" dirty="0"/>
              <a:t>1 </a:t>
            </a:r>
            <a:r>
              <a:rPr lang="en-US" altLang="zh-CN" sz="1600" dirty="0" err="1"/>
              <a:t>Gbit</a:t>
            </a:r>
            <a:r>
              <a:rPr lang="en-US" altLang="zh-CN" sz="1600" dirty="0"/>
              <a:t>/s</a:t>
            </a:r>
          </a:p>
          <a:p>
            <a:pPr>
              <a:lnSpc>
                <a:spcPts val="2800"/>
              </a:lnSpc>
            </a:pPr>
            <a:endParaRPr lang="zh-CN" altLang="en-US" sz="1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分析举例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192277" y="1087097"/>
            <a:ext cx="4747202" cy="895466"/>
            <a:chOff x="2163416" y="1246399"/>
            <a:chExt cx="4747202" cy="895466"/>
          </a:xfrm>
        </p:grpSpPr>
        <p:sp>
          <p:nvSpPr>
            <p:cNvPr id="4" name="椭圆 3"/>
            <p:cNvSpPr/>
            <p:nvPr/>
          </p:nvSpPr>
          <p:spPr>
            <a:xfrm>
              <a:off x="2360014" y="1375948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287580" y="1375948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4" idx="6"/>
              <a:endCxn id="5" idx="2"/>
            </p:cNvCxnSpPr>
            <p:nvPr/>
          </p:nvCxnSpPr>
          <p:spPr>
            <a:xfrm>
              <a:off x="2778022" y="1584953"/>
              <a:ext cx="35095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3618544" y="1246399"/>
              <a:ext cx="20201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光纤链路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1000 km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6113693" y="1803727"/>
              <a:ext cx="7969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163416" y="1803727"/>
              <a:ext cx="811212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万物联网</a:t>
            </a:r>
          </a:p>
        </p:txBody>
      </p:sp>
      <p:sp>
        <p:nvSpPr>
          <p:cNvPr id="6" name="矩形 5"/>
          <p:cNvSpPr/>
          <p:nvPr/>
        </p:nvSpPr>
        <p:spPr>
          <a:xfrm>
            <a:off x="5908327" y="5915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人人用网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577739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871588" y="1151890"/>
              <a:ext cx="331853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互联网的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个重要基本特点</a:t>
              </a:r>
              <a:endParaRPr lang="fr-FR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1288868" y="1022337"/>
          <a:ext cx="6540138" cy="284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矩形 13"/>
          <p:cNvSpPr/>
          <p:nvPr/>
        </p:nvSpPr>
        <p:spPr>
          <a:xfrm>
            <a:off x="1288868" y="3989627"/>
            <a:ext cx="6540138" cy="369332"/>
          </a:xfrm>
          <a:prstGeom prst="rect">
            <a:avLst/>
          </a:prstGeom>
          <a:solidFill>
            <a:srgbClr val="00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提供许多服务的基础。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分析举例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sz="1800" dirty="0"/>
              <a:t>解：</a:t>
            </a:r>
            <a:endParaRPr lang="en-US" altLang="zh-CN" sz="1800" dirty="0"/>
          </a:p>
          <a:p>
            <a:pPr marL="0" lvl="1" indent="0">
              <a:lnSpc>
                <a:spcPts val="2600"/>
              </a:lnSpc>
              <a:buClr>
                <a:srgbClr val="0066CC"/>
              </a:buClr>
              <a:buNone/>
            </a:pPr>
            <a:r>
              <a:rPr lang="zh-CN" altLang="en-US" sz="1700" dirty="0"/>
              <a:t>     </a:t>
            </a:r>
            <a:r>
              <a:rPr lang="zh-CN" altLang="en-US" sz="1700" dirty="0">
                <a:solidFill>
                  <a:srgbClr val="0000FF"/>
                </a:solidFill>
              </a:rPr>
              <a:t>传播时延 </a:t>
            </a:r>
            <a:r>
              <a:rPr lang="en-US" altLang="zh-CN" sz="1700" dirty="0"/>
              <a:t>= 1000 km / 2.0 </a:t>
            </a:r>
            <a:r>
              <a:rPr lang="zh-CN" altLang="en-US" sz="1700" dirty="0"/>
              <a:t>ⅹ </a:t>
            </a:r>
            <a:r>
              <a:rPr lang="en-US" altLang="zh-CN" sz="1700" dirty="0"/>
              <a:t>10</a:t>
            </a:r>
            <a:r>
              <a:rPr lang="en-US" altLang="zh-CN" sz="1700" baseline="30000" dirty="0"/>
              <a:t>5</a:t>
            </a:r>
            <a:r>
              <a:rPr lang="en-US" altLang="zh-CN" sz="1700" dirty="0"/>
              <a:t> km/s =</a:t>
            </a:r>
            <a:r>
              <a:rPr lang="zh-CN" altLang="en-US" sz="1700" dirty="0"/>
              <a:t> </a:t>
            </a:r>
            <a:r>
              <a:rPr lang="en-US" altLang="zh-CN" sz="1700" dirty="0"/>
              <a:t>5 </a:t>
            </a:r>
            <a:r>
              <a:rPr lang="en-US" altLang="zh-CN" sz="1700" dirty="0" err="1"/>
              <a:t>ms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1700" dirty="0"/>
              <a:t>（</a:t>
            </a:r>
            <a:r>
              <a:rPr lang="en-US" altLang="zh-CN" sz="1700" dirty="0"/>
              <a:t>1</a:t>
            </a:r>
            <a:r>
              <a:rPr lang="zh-CN" altLang="en-US" sz="1700" dirty="0"/>
              <a:t>）</a:t>
            </a:r>
            <a:r>
              <a:rPr lang="zh-CN" altLang="zh-CN" sz="1700" dirty="0"/>
              <a:t>发送时延</a:t>
            </a:r>
            <a:r>
              <a:rPr lang="en-US" altLang="zh-CN" sz="1700" dirty="0"/>
              <a:t> = 100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2</a:t>
            </a:r>
            <a:r>
              <a:rPr lang="en-US" altLang="zh-CN" sz="1700" baseline="30000" dirty="0"/>
              <a:t>20</a:t>
            </a:r>
            <a:r>
              <a:rPr lang="en-US" altLang="zh-CN" sz="1700" dirty="0"/>
              <a:t>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8 </a:t>
            </a:r>
            <a:r>
              <a:rPr lang="en-US" altLang="zh-CN" sz="1700" dirty="0">
                <a:sym typeface="Symbol" panose="05050102010706020507" pitchFamily="18" charset="2"/>
              </a:rPr>
              <a:t>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6</a:t>
            </a:r>
            <a:r>
              <a:rPr lang="en-US" altLang="zh-CN" sz="1700" dirty="0"/>
              <a:t> = 838.9 s</a:t>
            </a:r>
            <a:r>
              <a:rPr lang="zh-CN" altLang="en-US" sz="1700" dirty="0"/>
              <a:t>，</a:t>
            </a:r>
            <a:endParaRPr lang="en-US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1700" dirty="0"/>
              <a:t>        </a:t>
            </a:r>
            <a:r>
              <a:rPr lang="zh-CN" altLang="en-US" sz="1700" dirty="0">
                <a:solidFill>
                  <a:srgbClr val="C00000"/>
                </a:solidFill>
              </a:rPr>
              <a:t>总时延 </a:t>
            </a:r>
            <a:r>
              <a:rPr lang="en-US" altLang="zh-CN" sz="1700" dirty="0"/>
              <a:t>= 838.9 + 0.005 ≈ 838.9 s</a:t>
            </a:r>
            <a:r>
              <a:rPr lang="zh-CN" altLang="en-US" sz="1700" dirty="0"/>
              <a:t>。</a:t>
            </a:r>
            <a:endParaRPr lang="zh-CN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1700" dirty="0"/>
              <a:t>（</a:t>
            </a:r>
            <a:r>
              <a:rPr lang="en-US" altLang="zh-CN" sz="1700" dirty="0"/>
              <a:t>2</a:t>
            </a:r>
            <a:r>
              <a:rPr lang="zh-CN" altLang="en-US" sz="1700" dirty="0"/>
              <a:t>）</a:t>
            </a:r>
            <a:r>
              <a:rPr lang="zh-CN" altLang="zh-CN" sz="1700" dirty="0"/>
              <a:t>发送时延</a:t>
            </a:r>
            <a:r>
              <a:rPr lang="en-US" altLang="zh-CN" sz="1700" dirty="0"/>
              <a:t> = 100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2</a:t>
            </a:r>
            <a:r>
              <a:rPr lang="en-US" altLang="zh-CN" sz="1700" baseline="30000" dirty="0"/>
              <a:t>20</a:t>
            </a:r>
            <a:r>
              <a:rPr lang="en-US" altLang="zh-CN" sz="1700" dirty="0"/>
              <a:t>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8 </a:t>
            </a:r>
            <a:r>
              <a:rPr lang="en-US" altLang="zh-CN" sz="1700" dirty="0">
                <a:sym typeface="Symbol" panose="05050102010706020507" pitchFamily="18" charset="2"/>
              </a:rPr>
              <a:t>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8</a:t>
            </a:r>
            <a:r>
              <a:rPr lang="en-US" altLang="zh-CN" sz="1700" dirty="0"/>
              <a:t> = 8.389 s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1700" dirty="0"/>
              <a:t>        </a:t>
            </a:r>
            <a:r>
              <a:rPr lang="zh-CN" altLang="en-US" sz="1700" dirty="0">
                <a:solidFill>
                  <a:srgbClr val="C00000"/>
                </a:solidFill>
              </a:rPr>
              <a:t>总时延 </a:t>
            </a:r>
            <a:r>
              <a:rPr lang="en-US" altLang="zh-CN" sz="1700" dirty="0"/>
              <a:t>= 8.389 + 0.005</a:t>
            </a:r>
            <a:r>
              <a:rPr lang="zh-CN" altLang="en-US" sz="1700" dirty="0"/>
              <a:t> </a:t>
            </a:r>
            <a:r>
              <a:rPr lang="en-US" altLang="zh-CN" sz="1700" dirty="0"/>
              <a:t>= 8.394 s</a:t>
            </a:r>
            <a:r>
              <a:rPr lang="zh-CN" altLang="en-US" sz="1700" dirty="0"/>
              <a:t>。</a:t>
            </a:r>
            <a:r>
              <a:rPr lang="zh-CN" altLang="en-US" sz="1700" dirty="0">
                <a:solidFill>
                  <a:srgbClr val="0000FF"/>
                </a:solidFill>
              </a:rPr>
              <a:t>缩小到（</a:t>
            </a:r>
            <a:r>
              <a:rPr lang="en-US" altLang="zh-CN" sz="1700" dirty="0">
                <a:solidFill>
                  <a:srgbClr val="0000FF"/>
                </a:solidFill>
              </a:rPr>
              <a:t>1</a:t>
            </a:r>
            <a:r>
              <a:rPr lang="zh-CN" altLang="en-US" sz="1700" dirty="0">
                <a:solidFill>
                  <a:srgbClr val="0000FF"/>
                </a:solidFill>
              </a:rPr>
              <a:t>）的近 </a:t>
            </a:r>
            <a:r>
              <a:rPr lang="en-US" altLang="zh-CN" sz="1700" dirty="0">
                <a:solidFill>
                  <a:srgbClr val="0000FF"/>
                </a:solidFill>
              </a:rPr>
              <a:t>1/100</a:t>
            </a:r>
            <a:r>
              <a:rPr lang="zh-CN" altLang="en-US" sz="1700" dirty="0">
                <a:solidFill>
                  <a:srgbClr val="0000FF"/>
                </a:solidFill>
              </a:rPr>
              <a:t>。</a:t>
            </a:r>
            <a:endParaRPr lang="en-US" altLang="zh-CN" sz="1700" dirty="0">
              <a:solidFill>
                <a:srgbClr val="0000FF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1700" dirty="0"/>
              <a:t>（</a:t>
            </a:r>
            <a:r>
              <a:rPr lang="en-US" altLang="zh-CN" sz="1700" dirty="0"/>
              <a:t>3</a:t>
            </a:r>
            <a:r>
              <a:rPr lang="zh-CN" altLang="en-US" sz="1700" dirty="0"/>
              <a:t>）</a:t>
            </a:r>
            <a:r>
              <a:rPr lang="zh-CN" altLang="zh-CN" sz="1700" dirty="0"/>
              <a:t>发送时延</a:t>
            </a:r>
            <a:r>
              <a:rPr lang="en-US" altLang="zh-CN" sz="1700" dirty="0"/>
              <a:t> = 1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8 </a:t>
            </a:r>
            <a:r>
              <a:rPr lang="en-US" altLang="zh-CN" sz="1700" dirty="0">
                <a:sym typeface="Symbol" panose="05050102010706020507" pitchFamily="18" charset="2"/>
              </a:rPr>
              <a:t>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6</a:t>
            </a:r>
            <a:r>
              <a:rPr lang="en-US" altLang="zh-CN" sz="1700" dirty="0"/>
              <a:t> = 8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–6 </a:t>
            </a:r>
            <a:r>
              <a:rPr lang="en-US" altLang="zh-CN" sz="1700" dirty="0"/>
              <a:t>s = 8 </a:t>
            </a:r>
            <a:r>
              <a:rPr lang="en-US" altLang="zh-CN" sz="1700" dirty="0">
                <a:sym typeface="Symbol" panose="05050102010706020507" pitchFamily="18" charset="2"/>
              </a:rPr>
              <a:t></a:t>
            </a:r>
            <a:r>
              <a:rPr lang="en-US" altLang="zh-CN" sz="1700" dirty="0"/>
              <a:t>s, </a:t>
            </a:r>
            <a:r>
              <a:rPr lang="zh-CN" altLang="en-US" sz="1700" dirty="0"/>
              <a:t> </a:t>
            </a:r>
            <a:endParaRPr lang="en-US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1700" dirty="0">
                <a:solidFill>
                  <a:srgbClr val="C00000"/>
                </a:solidFill>
              </a:rPr>
              <a:t>        </a:t>
            </a:r>
            <a:r>
              <a:rPr lang="zh-CN" altLang="en-US" sz="1700" dirty="0">
                <a:solidFill>
                  <a:srgbClr val="C00000"/>
                </a:solidFill>
              </a:rPr>
              <a:t>总时延 </a:t>
            </a:r>
            <a:r>
              <a:rPr lang="en-US" altLang="zh-CN" sz="1700" dirty="0"/>
              <a:t>= 0.008 + 5 = 5.008 </a:t>
            </a:r>
            <a:r>
              <a:rPr lang="en-US" altLang="zh-CN" sz="1700" dirty="0" err="1"/>
              <a:t>ms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1700" dirty="0"/>
              <a:t>（</a:t>
            </a:r>
            <a:r>
              <a:rPr lang="en-US" altLang="zh-CN" sz="1700" dirty="0"/>
              <a:t>4</a:t>
            </a:r>
            <a:r>
              <a:rPr lang="zh-CN" altLang="en-US" sz="1700" dirty="0"/>
              <a:t>）</a:t>
            </a:r>
            <a:r>
              <a:rPr lang="zh-CN" altLang="zh-CN" sz="1700" dirty="0"/>
              <a:t>发送时延</a:t>
            </a:r>
            <a:r>
              <a:rPr lang="en-US" altLang="zh-CN" sz="1700" dirty="0"/>
              <a:t> = 1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8 </a:t>
            </a:r>
            <a:r>
              <a:rPr lang="en-US" altLang="zh-CN" sz="1700" dirty="0">
                <a:sym typeface="Symbol" panose="05050102010706020507" pitchFamily="18" charset="2"/>
              </a:rPr>
              <a:t>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9</a:t>
            </a:r>
            <a:r>
              <a:rPr lang="en-US" altLang="zh-CN" sz="1700" dirty="0"/>
              <a:t> = 8 </a:t>
            </a:r>
            <a:r>
              <a:rPr lang="en-US" altLang="zh-CN" sz="1700" dirty="0">
                <a:sym typeface="Symbol" panose="05050102010706020507" pitchFamily="18" charset="2"/>
              </a:rPr>
              <a:t></a:t>
            </a:r>
            <a:r>
              <a:rPr lang="en-US" altLang="zh-CN" sz="1700" dirty="0"/>
              <a:t> 10</a:t>
            </a:r>
            <a:r>
              <a:rPr lang="en-US" altLang="zh-CN" sz="1700" baseline="30000" dirty="0"/>
              <a:t>–9 </a:t>
            </a:r>
            <a:r>
              <a:rPr lang="en-US" altLang="zh-CN" sz="1700" dirty="0"/>
              <a:t>s = 0.008 </a:t>
            </a:r>
            <a:r>
              <a:rPr lang="en-US" altLang="zh-CN" sz="1700" dirty="0">
                <a:sym typeface="Symbol" panose="05050102010706020507" pitchFamily="18" charset="2"/>
              </a:rPr>
              <a:t></a:t>
            </a:r>
            <a:r>
              <a:rPr lang="en-US" altLang="zh-CN" sz="1700" dirty="0"/>
              <a:t>s</a:t>
            </a:r>
            <a:endParaRPr lang="zh-CN" altLang="zh-CN" sz="1700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1700" dirty="0">
                <a:solidFill>
                  <a:srgbClr val="C00000"/>
                </a:solidFill>
              </a:rPr>
              <a:t>        </a:t>
            </a:r>
            <a:r>
              <a:rPr lang="zh-CN" altLang="en-US" sz="1700" dirty="0">
                <a:solidFill>
                  <a:srgbClr val="C00000"/>
                </a:solidFill>
              </a:rPr>
              <a:t>总时延 </a:t>
            </a:r>
            <a:r>
              <a:rPr lang="en-US" altLang="zh-CN" sz="1700" dirty="0"/>
              <a:t>= 0.000008 + 5 = 5.000008 </a:t>
            </a:r>
            <a:r>
              <a:rPr lang="en-US" altLang="zh-CN" sz="1700" dirty="0" err="1"/>
              <a:t>ms</a:t>
            </a:r>
            <a:r>
              <a:rPr lang="zh-CN" altLang="en-US" sz="1700" dirty="0"/>
              <a:t>。</a:t>
            </a:r>
            <a:r>
              <a:rPr lang="zh-CN" altLang="en-US" sz="1700" dirty="0">
                <a:solidFill>
                  <a:srgbClr val="0000FF"/>
                </a:solidFill>
              </a:rPr>
              <a:t>与（</a:t>
            </a:r>
            <a:r>
              <a:rPr lang="en-US" altLang="zh-CN" sz="1700" dirty="0">
                <a:solidFill>
                  <a:srgbClr val="0000FF"/>
                </a:solidFill>
              </a:rPr>
              <a:t>3</a:t>
            </a:r>
            <a:r>
              <a:rPr lang="zh-CN" altLang="en-US" sz="1700" dirty="0">
                <a:solidFill>
                  <a:srgbClr val="0000FF"/>
                </a:solidFill>
              </a:rPr>
              <a:t>）相比没有明显减小。</a:t>
            </a:r>
          </a:p>
        </p:txBody>
      </p:sp>
      <p:sp>
        <p:nvSpPr>
          <p:cNvPr id="8" name="矩形 7"/>
          <p:cNvSpPr/>
          <p:nvPr/>
        </p:nvSpPr>
        <p:spPr>
          <a:xfrm>
            <a:off x="6009830" y="1366501"/>
            <a:ext cx="2730137" cy="1134734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不能笼统地认为：“数据的发送速率越高，其传送的总时延就越小”。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10193" y="1016082"/>
            <a:ext cx="6749144" cy="22631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" name="AutoShape 37"/>
          <p:cNvSpPr>
            <a:spLocks noChangeArrowheads="1"/>
          </p:cNvSpPr>
          <p:nvPr/>
        </p:nvSpPr>
        <p:spPr bwMode="auto">
          <a:xfrm rot="-5400000">
            <a:off x="4449423" y="84209"/>
            <a:ext cx="564106" cy="4572000"/>
          </a:xfrm>
          <a:prstGeom prst="can">
            <a:avLst>
              <a:gd name="adj" fmla="val 49784"/>
            </a:avLst>
          </a:prstGeom>
          <a:gradFill rotWithShape="1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8"/>
          <p:cNvSpPr>
            <a:spLocks noChangeShapeType="1"/>
          </p:cNvSpPr>
          <p:nvPr/>
        </p:nvSpPr>
        <p:spPr bwMode="auto">
          <a:xfrm>
            <a:off x="2594701" y="1935755"/>
            <a:ext cx="427355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n>
                <a:solidFill>
                  <a:schemeClr val="accent3"/>
                </a:solidFill>
              </a:ln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9"/>
          <p:cNvSpPr txBox="1">
            <a:spLocks noChangeArrowheads="1"/>
          </p:cNvSpPr>
          <p:nvPr/>
        </p:nvSpPr>
        <p:spPr bwMode="auto">
          <a:xfrm>
            <a:off x="3779520" y="1591267"/>
            <a:ext cx="25274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（传播）时延（管道长度）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4433026" y="2243730"/>
            <a:ext cx="655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 路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1249591" y="1674145"/>
            <a:ext cx="134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（管道截面积）</a:t>
            </a:r>
          </a:p>
        </p:txBody>
      </p:sp>
      <p:sp>
        <p:nvSpPr>
          <p:cNvPr id="10" name="Line 42"/>
          <p:cNvSpPr>
            <a:spLocks noChangeShapeType="1"/>
          </p:cNvSpPr>
          <p:nvPr/>
        </p:nvSpPr>
        <p:spPr bwMode="auto">
          <a:xfrm>
            <a:off x="2229394" y="2197365"/>
            <a:ext cx="365307" cy="213052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>
              <a:ln>
                <a:solidFill>
                  <a:schemeClr val="accent3"/>
                </a:solidFill>
              </a:ln>
              <a:solidFill>
                <a:srgbClr val="1956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2695031" y="1099190"/>
            <a:ext cx="3650358" cy="40011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时延带宽积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 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带宽</a:t>
            </a:r>
          </a:p>
        </p:txBody>
      </p: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1116738" y="3362387"/>
            <a:ext cx="6632575" cy="1092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时延带宽积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又称为以比特为单位的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链路长度。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管道中的比特数表示从发送端发出</a:t>
            </a:r>
            <a:r>
              <a:rPr lang="zh-CN" altLang="en-US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但尚未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到达接收端的比特数。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只有在代表链路的管道都充满比特时，链路才得到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3256689" y="2743110"/>
            <a:ext cx="3008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链路像一条空心管道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时延带宽积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68691"/>
            <a:ext cx="4062113" cy="3172691"/>
          </a:xfrm>
        </p:spPr>
        <p:txBody>
          <a:bodyPr/>
          <a:lstStyle/>
          <a:p>
            <a:r>
              <a:rPr lang="zh-CN" altLang="en-US" dirty="0"/>
              <a:t>表示从发送方</a:t>
            </a:r>
            <a:r>
              <a:rPr lang="zh-CN" altLang="en-US" dirty="0">
                <a:solidFill>
                  <a:srgbClr val="C00000"/>
                </a:solidFill>
              </a:rPr>
              <a:t>发送完数据</a:t>
            </a:r>
            <a:r>
              <a:rPr lang="zh-CN" altLang="en-US" dirty="0"/>
              <a:t>，到发送方</a:t>
            </a:r>
            <a:r>
              <a:rPr lang="zh-CN" altLang="en-US" dirty="0">
                <a:solidFill>
                  <a:srgbClr val="C00000"/>
                </a:solidFill>
              </a:rPr>
              <a:t>收到来自接收方的确认</a:t>
            </a:r>
            <a:r>
              <a:rPr lang="zh-CN" altLang="en-US" dirty="0"/>
              <a:t>总共经历的时间。</a:t>
            </a:r>
            <a:r>
              <a:rPr lang="en-US" altLang="zh-CN" dirty="0"/>
              <a:t>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往返时间 </a:t>
            </a:r>
            <a:r>
              <a:rPr lang="en-US" altLang="zh-CN" dirty="0"/>
              <a:t>RTT (Round-Trip Time)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3945" y="2207531"/>
            <a:ext cx="4535216" cy="224676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往返时间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RTT =  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的传播时延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+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处理和排队时延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PQB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+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+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的传播时延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=    2 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+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处理和排队时延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PQB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+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发送时延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TB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217132" y="1241434"/>
            <a:ext cx="4057502" cy="2781927"/>
            <a:chOff x="5217132" y="1241434"/>
            <a:chExt cx="4057502" cy="2781927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6339846" y="2760145"/>
              <a:ext cx="24906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783982" y="2980344"/>
              <a:ext cx="20465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5427623" y="3595848"/>
              <a:ext cx="340287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386361" y="3169710"/>
              <a:ext cx="44413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5427623" y="1863424"/>
              <a:ext cx="295874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026342" y="2324978"/>
              <a:ext cx="75763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383389" y="1241434"/>
              <a:ext cx="731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020716" y="1241434"/>
              <a:ext cx="72006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6698428" y="1628504"/>
              <a:ext cx="1774282" cy="2394857"/>
              <a:chOff x="6698428" y="1628504"/>
              <a:chExt cx="1774282" cy="2394857"/>
            </a:xfrm>
          </p:grpSpPr>
          <p:sp>
            <p:nvSpPr>
              <p:cNvPr id="7" name="平行四边形 6"/>
              <p:cNvSpPr/>
              <p:nvPr/>
            </p:nvSpPr>
            <p:spPr>
              <a:xfrm rot="900000" flipV="1">
                <a:off x="6698428" y="2085467"/>
                <a:ext cx="1774282" cy="444137"/>
              </a:xfrm>
              <a:prstGeom prst="parallelogram">
                <a:avLst>
                  <a:gd name="adj" fmla="val 26894"/>
                </a:avLst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>
                <a:off x="6783978" y="1628504"/>
                <a:ext cx="0" cy="2394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8386357" y="1628504"/>
                <a:ext cx="0" cy="23948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平行四边形 7"/>
              <p:cNvSpPr/>
              <p:nvPr/>
            </p:nvSpPr>
            <p:spPr>
              <a:xfrm rot="20700000" flipH="1" flipV="1">
                <a:off x="6731852" y="3197906"/>
                <a:ext cx="1704669" cy="178367"/>
              </a:xfrm>
              <a:prstGeom prst="parallelogram">
                <a:avLst>
                  <a:gd name="adj" fmla="val 26894"/>
                </a:avLst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911734">
                <a:off x="7271892" y="2153091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0641677">
                <a:off x="7315436" y="3156193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确认</a:t>
                </a:r>
                <a:endParaRPr kumimoji="1"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>
              <a:off x="6561913" y="1863424"/>
              <a:ext cx="0" cy="44355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561913" y="2308092"/>
              <a:ext cx="0" cy="44355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6561913" y="2771659"/>
              <a:ext cx="0" cy="82217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6213573" y="2324978"/>
              <a:ext cx="0" cy="1268857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8621492" y="3169710"/>
              <a:ext cx="0" cy="42412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8621492" y="2760145"/>
              <a:ext cx="0" cy="22019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8621492" y="2980344"/>
              <a:ext cx="0" cy="18936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6100273" y="1898490"/>
              <a:ext cx="46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/>
                <a:t>t</a:t>
              </a:r>
              <a:r>
                <a:rPr lang="en-US" altLang="zh-CN" sz="1400" b="1" baseline="-25000" dirty="0" err="1"/>
                <a:t>TA</a:t>
              </a:r>
              <a:endParaRPr lang="zh-CN" altLang="en-US" sz="1400" b="1" baseline="-250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100273" y="2360573"/>
              <a:ext cx="46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 err="1"/>
                <a:t>t</a:t>
              </a:r>
              <a:r>
                <a:rPr lang="en-US" altLang="zh-CN" sz="1400" b="1" baseline="-25000" dirty="0" err="1"/>
                <a:t>P</a:t>
              </a:r>
              <a:endParaRPr lang="zh-CN" altLang="en-US" sz="1400" b="1" baseline="-25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626506" y="3203786"/>
              <a:ext cx="46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t</a:t>
              </a:r>
              <a:r>
                <a:rPr lang="en-US" altLang="zh-CN" sz="1400" b="1" baseline="-25000" dirty="0" err="1"/>
                <a:t>P</a:t>
              </a:r>
              <a:endParaRPr lang="zh-CN" altLang="en-US" sz="1400" b="1" baseline="-250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626506" y="2687627"/>
              <a:ext cx="648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t</a:t>
              </a:r>
              <a:r>
                <a:rPr lang="en-US" altLang="zh-CN" sz="1600" baseline="-25000" dirty="0" err="1"/>
                <a:t>P</a:t>
              </a:r>
              <a:r>
                <a:rPr lang="en-US" altLang="zh-CN" sz="1400" b="1" baseline="-25000" dirty="0" err="1"/>
                <a:t>QB</a:t>
              </a:r>
              <a:endParaRPr lang="zh-CN" altLang="en-US" sz="1400" b="1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47338" y="2592252"/>
              <a:ext cx="54373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往返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RTT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626504" y="2881624"/>
              <a:ext cx="461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/>
                <a:t>t</a:t>
              </a:r>
              <a:r>
                <a:rPr lang="en-US" altLang="zh-CN" sz="1400" b="1" baseline="-25000" dirty="0" err="1"/>
                <a:t>TB</a:t>
              </a:r>
              <a:endParaRPr lang="zh-CN" altLang="en-US" sz="1400" b="1" baseline="-25000" dirty="0"/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87628" y="1863424"/>
              <a:ext cx="0" cy="1730411"/>
            </a:xfrm>
            <a:prstGeom prst="straightConnector1">
              <a:avLst/>
            </a:prstGeom>
            <a:ln w="19050"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5217132" y="2272997"/>
              <a:ext cx="5604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成功发送的总时延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结点 </a:t>
            </a:r>
            <a:r>
              <a:rPr lang="en-US" altLang="zh-CN" dirty="0"/>
              <a:t>A </a:t>
            </a:r>
            <a:r>
              <a:rPr lang="zh-CN" altLang="en-US" dirty="0"/>
              <a:t>要将一个 </a:t>
            </a:r>
            <a:r>
              <a:rPr lang="en-US" altLang="zh-CN" dirty="0"/>
              <a:t>100 MB </a:t>
            </a:r>
            <a:r>
              <a:rPr lang="zh-CN" altLang="en-US" dirty="0"/>
              <a:t>数据以 </a:t>
            </a:r>
            <a:r>
              <a:rPr lang="en-US" altLang="zh-CN" dirty="0"/>
              <a:t>100 Mbit/s </a:t>
            </a:r>
            <a:r>
              <a:rPr lang="zh-CN" altLang="en-US" dirty="0"/>
              <a:t>的速率发送给结点 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正确收完该数据后，就立即向 </a:t>
            </a:r>
            <a:r>
              <a:rPr lang="en-US" altLang="zh-CN" dirty="0"/>
              <a:t>A </a:t>
            </a:r>
            <a:r>
              <a:rPr lang="zh-CN" altLang="en-US" dirty="0"/>
              <a:t>发送确认。假定 </a:t>
            </a:r>
            <a:r>
              <a:rPr lang="en-US" altLang="zh-CN" dirty="0"/>
              <a:t>A </a:t>
            </a:r>
            <a:r>
              <a:rPr lang="zh-CN" altLang="en-US" dirty="0"/>
              <a:t>只有在收到 </a:t>
            </a:r>
            <a:r>
              <a:rPr lang="en-US" altLang="zh-CN" dirty="0"/>
              <a:t>B </a:t>
            </a:r>
            <a:r>
              <a:rPr lang="zh-CN" altLang="en-US" dirty="0"/>
              <a:t>的确认信息后，才能继续向 </a:t>
            </a:r>
            <a:r>
              <a:rPr lang="en-US" altLang="zh-CN" dirty="0"/>
              <a:t>B </a:t>
            </a:r>
            <a:r>
              <a:rPr lang="zh-CN" altLang="en-US" dirty="0"/>
              <a:t>发送数据，且确认信息很短。计算 </a:t>
            </a:r>
            <a:r>
              <a:rPr lang="en-US" altLang="zh-CN" dirty="0"/>
              <a:t>A </a:t>
            </a:r>
            <a:r>
              <a:rPr lang="zh-CN" altLang="en-US" dirty="0"/>
              <a:t>向 </a:t>
            </a:r>
            <a:r>
              <a:rPr lang="en-US" altLang="zh-CN" dirty="0"/>
              <a:t>B </a:t>
            </a:r>
            <a:r>
              <a:rPr lang="zh-CN" altLang="en-US" dirty="0"/>
              <a:t>发送数据的</a:t>
            </a:r>
            <a:r>
              <a:rPr lang="zh-CN" altLang="en-US" dirty="0">
                <a:solidFill>
                  <a:srgbClr val="FF0000"/>
                </a:solidFill>
              </a:rPr>
              <a:t>有效数据率</a:t>
            </a:r>
            <a:r>
              <a:rPr lang="zh-CN" altLang="en-US" dirty="0"/>
              <a:t>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分析举例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63416" y="1098586"/>
            <a:ext cx="4747202" cy="895466"/>
            <a:chOff x="2163416" y="1139776"/>
            <a:chExt cx="4747202" cy="895466"/>
          </a:xfrm>
        </p:grpSpPr>
        <p:sp>
          <p:nvSpPr>
            <p:cNvPr id="17" name="椭圆 16"/>
            <p:cNvSpPr/>
            <p:nvPr/>
          </p:nvSpPr>
          <p:spPr>
            <a:xfrm>
              <a:off x="2360014" y="1269325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287580" y="1269325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7" idx="6"/>
              <a:endCxn id="18" idx="2"/>
            </p:cNvCxnSpPr>
            <p:nvPr/>
          </p:nvCxnSpPr>
          <p:spPr>
            <a:xfrm>
              <a:off x="2778022" y="1478330"/>
              <a:ext cx="35095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932056" y="1139776"/>
              <a:ext cx="1317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 Mbit/s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6113693" y="1697104"/>
              <a:ext cx="7969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2163416" y="1697104"/>
              <a:ext cx="811212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932056" y="1518057"/>
              <a:ext cx="1149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RTT = 2 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分析举例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09892" y="2673889"/>
            <a:ext cx="5537741" cy="738664"/>
            <a:chOff x="940526" y="2682598"/>
            <a:chExt cx="5537741" cy="738664"/>
          </a:xfrm>
        </p:grpSpPr>
        <p:sp>
          <p:nvSpPr>
            <p:cNvPr id="4" name="文本框 3"/>
            <p:cNvSpPr txBox="1"/>
            <p:nvPr/>
          </p:nvSpPr>
          <p:spPr>
            <a:xfrm>
              <a:off x="940526" y="2867264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发送时延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60014" y="268259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数据长度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60014" y="30519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发送速率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66911" y="3051930"/>
              <a:ext cx="123393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468010" y="286726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38954" y="2682598"/>
              <a:ext cx="15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100×2</a:t>
              </a:r>
              <a:r>
                <a:rPr lang="en-US" altLang="zh-CN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×8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71785" y="3051930"/>
              <a:ext cx="148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100×10</a:t>
              </a:r>
              <a:r>
                <a:rPr lang="en-US" altLang="zh-CN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b="1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3838953" y="3051930"/>
              <a:ext cx="153292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371874" y="2867264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≈ 8.39 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9892" y="3532535"/>
            <a:ext cx="7351788" cy="738664"/>
            <a:chOff x="940526" y="3549953"/>
            <a:chExt cx="7351788" cy="738664"/>
          </a:xfrm>
        </p:grpSpPr>
        <p:sp>
          <p:nvSpPr>
            <p:cNvPr id="31" name="文本框 30"/>
            <p:cNvSpPr txBox="1"/>
            <p:nvPr/>
          </p:nvSpPr>
          <p:spPr>
            <a:xfrm>
              <a:off x="940526" y="3734619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有效数据率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560318" y="3549953"/>
              <a:ext cx="1811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数据长度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60319" y="3919285"/>
              <a:ext cx="187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发送时间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RTT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2467216" y="3919285"/>
              <a:ext cx="19655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4547882" y="373461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18826" y="3549953"/>
              <a:ext cx="1522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100×2</a:t>
              </a:r>
              <a:r>
                <a:rPr lang="en-US" altLang="zh-CN" b="1" baseline="30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×8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951657" y="3919285"/>
              <a:ext cx="1489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8.39 + 2</a:t>
              </a:r>
              <a:endParaRPr lang="zh-CN" altLang="en-US" b="1" baseline="30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4918825" y="3919285"/>
              <a:ext cx="153292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6451746" y="3734619"/>
              <a:ext cx="1840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≈ 80.7 Mbit/s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63416" y="1098586"/>
            <a:ext cx="4747202" cy="895466"/>
            <a:chOff x="2163416" y="1139776"/>
            <a:chExt cx="4747202" cy="895466"/>
          </a:xfrm>
        </p:grpSpPr>
        <p:sp>
          <p:nvSpPr>
            <p:cNvPr id="41" name="椭圆 40"/>
            <p:cNvSpPr/>
            <p:nvPr/>
          </p:nvSpPr>
          <p:spPr>
            <a:xfrm>
              <a:off x="2360014" y="1269325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287580" y="1269325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1" idx="6"/>
              <a:endCxn id="42" idx="2"/>
            </p:cNvCxnSpPr>
            <p:nvPr/>
          </p:nvCxnSpPr>
          <p:spPr>
            <a:xfrm>
              <a:off x="2778022" y="1478330"/>
              <a:ext cx="35095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932056" y="1139776"/>
              <a:ext cx="1317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 Mbit/s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6113693" y="1697104"/>
              <a:ext cx="7969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6" name="Text Box 38"/>
            <p:cNvSpPr txBox="1">
              <a:spLocks noChangeArrowheads="1"/>
            </p:cNvSpPr>
            <p:nvPr/>
          </p:nvSpPr>
          <p:spPr bwMode="auto">
            <a:xfrm>
              <a:off x="2163416" y="1697104"/>
              <a:ext cx="811212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32056" y="1518057"/>
              <a:ext cx="11494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RTT = 2 s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在互联网中，往返时间</a:t>
            </a:r>
            <a:r>
              <a:rPr lang="zh-CN" altLang="en-US" dirty="0">
                <a:solidFill>
                  <a:srgbClr val="C00000"/>
                </a:solidFill>
              </a:rPr>
              <a:t>还包括各中间结点</a:t>
            </a:r>
            <a:r>
              <a:rPr lang="zh-CN" altLang="en-US" dirty="0"/>
              <a:t>的处理时延、排队时延以及转发数据时的发送时延。</a:t>
            </a:r>
          </a:p>
          <a:p>
            <a:r>
              <a:rPr lang="zh-CN" altLang="en-US" dirty="0"/>
              <a:t>当使用卫星通信时，往返时间 </a:t>
            </a:r>
            <a:r>
              <a:rPr lang="en-US" altLang="zh-CN" dirty="0"/>
              <a:t>RTT </a:t>
            </a:r>
            <a:r>
              <a:rPr lang="zh-CN" altLang="en-US" dirty="0"/>
              <a:t>相对较长，此时，</a:t>
            </a:r>
            <a:r>
              <a:rPr lang="en-US" altLang="zh-CN" dirty="0"/>
              <a:t>RTT </a:t>
            </a:r>
            <a:r>
              <a:rPr lang="zh-CN" altLang="en-US" dirty="0"/>
              <a:t>是很重要的一个性能指标。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往返时间 </a:t>
            </a:r>
            <a:r>
              <a:rPr lang="en-US" altLang="zh-CN" dirty="0"/>
              <a:t>RTT (Round-Trip Time)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597353" y="1252099"/>
            <a:ext cx="6192832" cy="765917"/>
            <a:chOff x="1597353" y="1219186"/>
            <a:chExt cx="6192832" cy="765917"/>
          </a:xfrm>
        </p:grpSpPr>
        <p:sp>
          <p:nvSpPr>
            <p:cNvPr id="5" name="椭圆 4"/>
            <p:cNvSpPr/>
            <p:nvPr/>
          </p:nvSpPr>
          <p:spPr>
            <a:xfrm>
              <a:off x="1793951" y="1219186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167147" y="1219186"/>
              <a:ext cx="418008" cy="418009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6"/>
              <a:endCxn id="6" idx="2"/>
            </p:cNvCxnSpPr>
            <p:nvPr/>
          </p:nvCxnSpPr>
          <p:spPr>
            <a:xfrm>
              <a:off x="2211959" y="1428191"/>
              <a:ext cx="49551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6993260" y="1646965"/>
              <a:ext cx="796925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1597353" y="1646965"/>
              <a:ext cx="811212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kumimoji="1"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3265700" y="1271441"/>
              <a:ext cx="304813" cy="304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67642" y="1271441"/>
              <a:ext cx="304813" cy="304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808556" y="1271441"/>
              <a:ext cx="304813" cy="304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663337" y="1051733"/>
          <a:ext cx="6096000" cy="2621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2542902" y="3816799"/>
            <a:ext cx="4336869" cy="400110"/>
          </a:xfrm>
          <a:prstGeom prst="rect">
            <a:avLst/>
          </a:prstGeom>
          <a:solidFill>
            <a:srgbClr val="FFFF99"/>
          </a:solidFill>
          <a:ln>
            <a:solidFill>
              <a:srgbClr val="00006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问题：信道利用率越高越好吗？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利用率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根据排队论，当某信道的利用率增大时，时延会迅速增加。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时延与网络利用率的关系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987288" y="2644395"/>
            <a:ext cx="3088101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：网络空闲时的时延。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：网络在当前的时延。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505" indent="-357505"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：网络当前的利用率，数值在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48819" y="1557064"/>
            <a:ext cx="1611086" cy="894481"/>
            <a:chOff x="2760617" y="1739421"/>
            <a:chExt cx="1611086" cy="894481"/>
          </a:xfrm>
          <a:solidFill>
            <a:srgbClr val="FFCC66"/>
          </a:solidFill>
        </p:grpSpPr>
        <p:sp>
          <p:nvSpPr>
            <p:cNvPr id="19" name="圆角矩形 18"/>
            <p:cNvSpPr/>
            <p:nvPr/>
          </p:nvSpPr>
          <p:spPr>
            <a:xfrm>
              <a:off x="2760617" y="1739421"/>
              <a:ext cx="1611086" cy="894481"/>
            </a:xfrm>
            <a:prstGeom prst="roundRect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830280" y="1827192"/>
              <a:ext cx="1419505" cy="769442"/>
              <a:chOff x="801181" y="1895238"/>
              <a:chExt cx="1419505" cy="769442"/>
            </a:xfrm>
            <a:grpFill/>
          </p:grpSpPr>
          <p:sp>
            <p:nvSpPr>
              <p:cNvPr id="8" name="文本框 7"/>
              <p:cNvSpPr txBox="1"/>
              <p:nvPr/>
            </p:nvSpPr>
            <p:spPr>
              <a:xfrm>
                <a:off x="801181" y="2079904"/>
                <a:ext cx="73770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 = 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489152" y="1895238"/>
                <a:ext cx="618323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sz="20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361216" y="2264570"/>
                <a:ext cx="859470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1 - U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1361215" y="2264570"/>
                <a:ext cx="859471" cy="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/>
          <p:cNvGrpSpPr/>
          <p:nvPr/>
        </p:nvGrpSpPr>
        <p:grpSpPr>
          <a:xfrm>
            <a:off x="4342338" y="1495850"/>
            <a:ext cx="3986073" cy="2297090"/>
            <a:chOff x="4580707" y="1670485"/>
            <a:chExt cx="3724192" cy="2086103"/>
          </a:xfrm>
        </p:grpSpPr>
        <p:sp>
          <p:nvSpPr>
            <p:cNvPr id="21" name="圆角矩形 20"/>
            <p:cNvSpPr/>
            <p:nvPr/>
          </p:nvSpPr>
          <p:spPr>
            <a:xfrm>
              <a:off x="4580707" y="1670485"/>
              <a:ext cx="3724192" cy="2086103"/>
            </a:xfrm>
            <a:prstGeom prst="roundRect">
              <a:avLst>
                <a:gd name="adj" fmla="val 10067"/>
              </a:avLst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grpSp>
          <p:nvGrpSpPr>
            <p:cNvPr id="22" name="组合 4"/>
            <p:cNvGrpSpPr/>
            <p:nvPr/>
          </p:nvGrpSpPr>
          <p:grpSpPr bwMode="auto">
            <a:xfrm>
              <a:off x="4695973" y="1783699"/>
              <a:ext cx="3400366" cy="1894737"/>
              <a:chOff x="2135973" y="2446456"/>
              <a:chExt cx="4890755" cy="2671462"/>
            </a:xfrm>
          </p:grpSpPr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4631067" y="2641057"/>
                <a:ext cx="921221" cy="208602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050" b="1">
                  <a:solidFill>
                    <a:srgbClr val="1956B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2135973" y="2446456"/>
                <a:ext cx="887931" cy="354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2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时延 </a:t>
                </a:r>
                <a:r>
                  <a:rPr lang="en-US" altLang="zh-CN" sz="1200" b="1" i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V="1">
                <a:off x="3029805" y="2543654"/>
                <a:ext cx="0" cy="2183427"/>
              </a:xfrm>
              <a:prstGeom prst="line">
                <a:avLst/>
              </a:prstGeom>
              <a:noFill/>
              <a:ln w="25400">
                <a:solidFill>
                  <a:srgbClr val="1956B9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836015" y="2920871"/>
                <a:ext cx="0" cy="3612419"/>
              </a:xfrm>
              <a:prstGeom prst="line">
                <a:avLst/>
              </a:prstGeom>
              <a:noFill/>
              <a:ln w="25400">
                <a:solidFill>
                  <a:srgbClr val="1956B9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5552286" y="2568280"/>
                <a:ext cx="0" cy="2158801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/>
              </a:p>
            </p:txBody>
          </p:sp>
          <p:sp>
            <p:nvSpPr>
              <p:cNvPr id="28" name="Arc 9"/>
              <p:cNvSpPr/>
              <p:nvPr/>
            </p:nvSpPr>
            <p:spPr bwMode="auto">
              <a:xfrm flipV="1">
                <a:off x="3029804" y="2641057"/>
                <a:ext cx="2510540" cy="1942842"/>
              </a:xfrm>
              <a:custGeom>
                <a:avLst/>
                <a:gdLst>
                  <a:gd name="T0" fmla="*/ 0 w 21600"/>
                  <a:gd name="T1" fmla="*/ 0 h 21612"/>
                  <a:gd name="T2" fmla="*/ 2510540 w 21600"/>
                  <a:gd name="T3" fmla="*/ 1942842 h 21612"/>
                  <a:gd name="T4" fmla="*/ 0 w 21600"/>
                  <a:gd name="T5" fmla="*/ 1941763 h 216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12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03"/>
                      <a:pt x="21599" y="21607"/>
                      <a:pt x="21599" y="21611"/>
                    </a:cubicBezTo>
                  </a:path>
                  <a:path w="21600" h="21612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603"/>
                      <a:pt x="21599" y="21607"/>
                      <a:pt x="21599" y="2161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CC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5934155" y="4763239"/>
                <a:ext cx="1092573" cy="354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200" b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利用率 </a:t>
                </a:r>
                <a:r>
                  <a:rPr lang="en-US" altLang="zh-CN" sz="1200" b="1" i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5400721" y="4719961"/>
                <a:ext cx="375250" cy="354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200" b="1" i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828045" y="4685155"/>
                <a:ext cx="375250" cy="354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1200" b="1" i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585254" y="4385342"/>
                <a:ext cx="495881" cy="354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1" i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sz="1200" b="1" baseline="-2500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en-US" altLang="zh-CN" sz="1200" b="1" i="1" baseline="-2500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4656119" y="2647003"/>
                <a:ext cx="704682" cy="816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时延急剧增大</a:t>
                </a:r>
                <a:endParaRPr lang="zh-CN" altLang="en-US" sz="12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矩形 16"/>
          <p:cNvSpPr>
            <a:spLocks noChangeArrowheads="1"/>
          </p:cNvSpPr>
          <p:nvPr/>
        </p:nvSpPr>
        <p:spPr bwMode="auto">
          <a:xfrm>
            <a:off x="4461804" y="3792939"/>
            <a:ext cx="37969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当信道的利用率增大时，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该信道引起的时延迅速增加。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1.6.2  </a:t>
            </a:r>
            <a:r>
              <a:rPr lang="zh-CN" altLang="en-US" dirty="0"/>
              <a:t>计算机网络的非性能特征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141512" y="1184365"/>
          <a:ext cx="6792688" cy="311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78162" y="2178862"/>
            <a:ext cx="2294793" cy="70788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anchor="ctr" anchorCtr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这些非性能特征与性能指标有很大的关系。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10406</Words>
  <Application>Microsoft Macintosh PowerPoint</Application>
  <PresentationFormat>全屏显示(16:9)</PresentationFormat>
  <Paragraphs>2174</Paragraphs>
  <Slides>156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64" baseType="lpstr">
      <vt:lpstr>Arial</vt:lpstr>
      <vt:lpstr>Times New Roman</vt:lpstr>
      <vt:lpstr>Calibri</vt:lpstr>
      <vt:lpstr>微软雅黑</vt:lpstr>
      <vt:lpstr>Wingdings</vt:lpstr>
      <vt:lpstr>宋体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凡龙</cp:lastModifiedBy>
  <cp:revision>695</cp:revision>
  <dcterms:created xsi:type="dcterms:W3CDTF">2022-02-27T11:18:07Z</dcterms:created>
  <dcterms:modified xsi:type="dcterms:W3CDTF">2023-02-20T02:18:24Z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2052-3.9.4.6369</vt:lpwstr>
  </property>
</Properties>
</file>