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65" r:id="rId3"/>
    <p:sldId id="266" r:id="rId4"/>
    <p:sldId id="415" r:id="rId5"/>
    <p:sldId id="414" r:id="rId6"/>
    <p:sldId id="289" r:id="rId7"/>
    <p:sldId id="409" r:id="rId8"/>
    <p:sldId id="410" r:id="rId9"/>
    <p:sldId id="412" r:id="rId10"/>
    <p:sldId id="413" r:id="rId11"/>
    <p:sldId id="302" r:id="rId12"/>
    <p:sldId id="303" r:id="rId13"/>
    <p:sldId id="304" r:id="rId14"/>
    <p:sldId id="305" r:id="rId15"/>
    <p:sldId id="306" r:id="rId16"/>
    <p:sldId id="307" r:id="rId17"/>
    <p:sldId id="416" r:id="rId18"/>
    <p:sldId id="417" r:id="rId19"/>
    <p:sldId id="418" r:id="rId20"/>
    <p:sldId id="422" r:id="rId21"/>
    <p:sldId id="419" r:id="rId22"/>
    <p:sldId id="420" r:id="rId23"/>
    <p:sldId id="426" r:id="rId24"/>
    <p:sldId id="423" r:id="rId25"/>
    <p:sldId id="311" r:id="rId26"/>
    <p:sldId id="308" r:id="rId27"/>
    <p:sldId id="469" r:id="rId28"/>
    <p:sldId id="325" r:id="rId29"/>
    <p:sldId id="326" r:id="rId30"/>
    <p:sldId id="327" r:id="rId31"/>
    <p:sldId id="312" r:id="rId32"/>
    <p:sldId id="313" r:id="rId33"/>
    <p:sldId id="314" r:id="rId34"/>
    <p:sldId id="315" r:id="rId35"/>
    <p:sldId id="316" r:id="rId36"/>
    <p:sldId id="317" r:id="rId37"/>
    <p:sldId id="318" r:id="rId38"/>
    <p:sldId id="424" r:id="rId39"/>
    <p:sldId id="425" r:id="rId40"/>
    <p:sldId id="319" r:id="rId41"/>
    <p:sldId id="321" r:id="rId42"/>
    <p:sldId id="322" r:id="rId43"/>
    <p:sldId id="323" r:id="rId44"/>
    <p:sldId id="324" r:id="rId45"/>
    <p:sldId id="320" r:id="rId46"/>
    <p:sldId id="292" r:id="rId47"/>
    <p:sldId id="293" r:id="rId48"/>
    <p:sldId id="294" r:id="rId49"/>
    <p:sldId id="295" r:id="rId50"/>
    <p:sldId id="296" r:id="rId51"/>
    <p:sldId id="297" r:id="rId52"/>
    <p:sldId id="298" r:id="rId53"/>
    <p:sldId id="299" r:id="rId54"/>
    <p:sldId id="404" r:id="rId55"/>
    <p:sldId id="290" r:id="rId56"/>
    <p:sldId id="309" r:id="rId57"/>
    <p:sldId id="300" r:id="rId58"/>
    <p:sldId id="403" r:id="rId59"/>
  </p:sldIdLst>
  <p:sldSz cx="12192000" cy="6858000"/>
  <p:notesSz cx="6858000" cy="9945370"/>
  <p:custDataLst>
    <p:tags r:id="rId6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9" autoAdjust="0"/>
  </p:normalViewPr>
  <p:slideViewPr>
    <p:cSldViewPr>
      <p:cViewPr varScale="1">
        <p:scale>
          <a:sx n="95" d="100"/>
          <a:sy n="95" d="100"/>
        </p:scale>
        <p:origin x="99" y="4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DE6304C-8E72-45A9-8FD9-644EDE4E5D0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D1B26646-BF25-4E03-9AB6-2799FF724FCC}">
      <dgm:prSet/>
      <dgm:spPr/>
      <dgm:t>
        <a:bodyPr/>
        <a:lstStyle/>
        <a:p>
          <a:r>
            <a:rPr lang="zh-CN" dirty="0"/>
            <a:t>“你用过</a:t>
          </a:r>
          <a:r>
            <a:rPr lang="en-US" dirty="0"/>
            <a:t>UML</a:t>
          </a:r>
          <a:r>
            <a:rPr lang="zh-CN" dirty="0"/>
            <a:t>设计工具么？” </a:t>
          </a:r>
          <a:r>
            <a:rPr lang="en-US" dirty="0"/>
            <a:t>Java</a:t>
          </a:r>
          <a:r>
            <a:rPr lang="zh-CN" dirty="0"/>
            <a:t>架构师，畅销书</a:t>
          </a:r>
          <a:r>
            <a:rPr lang="en-US" dirty="0"/>
            <a:t>Effective Java</a:t>
          </a:r>
          <a:r>
            <a:rPr lang="zh-CN" dirty="0"/>
            <a:t>的作者</a:t>
          </a:r>
          <a:r>
            <a:rPr lang="en-US" dirty="0"/>
            <a:t>Joshua Bloch</a:t>
          </a:r>
          <a:r>
            <a:rPr lang="zh-CN" dirty="0"/>
            <a:t>：</a:t>
          </a:r>
          <a:endParaRPr lang="en-US" dirty="0"/>
        </a:p>
      </dgm:t>
    </dgm:pt>
    <dgm:pt modelId="{FEA03560-3B73-44D7-AD4C-8E963942C975}" cxnId="{75905507-7AA7-4A92-9DD1-F5B5C76784BA}" type="parTrans">
      <dgm:prSet/>
      <dgm:spPr/>
      <dgm:t>
        <a:bodyPr/>
        <a:lstStyle/>
        <a:p>
          <a:endParaRPr lang="en-US"/>
        </a:p>
      </dgm:t>
    </dgm:pt>
    <dgm:pt modelId="{791BF870-75AA-43B8-9AF8-1EF12F203C6C}" cxnId="{75905507-7AA7-4A92-9DD1-F5B5C76784BA}" type="sibTrans">
      <dgm:prSet/>
      <dgm:spPr/>
      <dgm:t>
        <a:bodyPr/>
        <a:lstStyle/>
        <a:p>
          <a:endParaRPr lang="en-US"/>
        </a:p>
      </dgm:t>
    </dgm:pt>
    <dgm:pt modelId="{1C7F7AC5-D273-4E3B-AB5F-8DC670FAA92E}">
      <dgm:prSet/>
      <dgm:spPr/>
      <dgm:t>
        <a:bodyPr/>
        <a:lstStyle/>
        <a:p>
          <a:r>
            <a:rPr lang="zh-CN" b="1"/>
            <a:t>“没有。能把设计画成图，让别人理解当然很好。但是说实话我真的记不起来哪些模块应该是圆形，哪些是方形。”</a:t>
          </a:r>
          <a:endParaRPr lang="en-US"/>
        </a:p>
      </dgm:t>
    </dgm:pt>
    <dgm:pt modelId="{AE5D76F5-3DD8-4F63-B077-144436D7CDB0}" cxnId="{C8FAFC56-9E2A-4607-9F9E-D2E79315A155}" type="parTrans">
      <dgm:prSet/>
      <dgm:spPr/>
      <dgm:t>
        <a:bodyPr/>
        <a:lstStyle/>
        <a:p>
          <a:endParaRPr lang="en-US"/>
        </a:p>
      </dgm:t>
    </dgm:pt>
    <dgm:pt modelId="{FFD0F352-8DA9-4DF9-980E-938F143D5D24}" cxnId="{C8FAFC56-9E2A-4607-9F9E-D2E79315A155}" type="sibTrans">
      <dgm:prSet/>
      <dgm:spPr/>
      <dgm:t>
        <a:bodyPr/>
        <a:lstStyle/>
        <a:p>
          <a:endParaRPr lang="en-US"/>
        </a:p>
      </dgm:t>
    </dgm:pt>
    <dgm:pt modelId="{F83E2999-1E31-4EB2-98C1-4456F8CEA934}">
      <dgm:prSet/>
      <dgm:spPr/>
      <dgm:t>
        <a:bodyPr/>
        <a:lstStyle/>
        <a:p>
          <a:r>
            <a:rPr lang="zh-CN" dirty="0"/>
            <a:t>谷歌研究院的院长</a:t>
          </a:r>
          <a:r>
            <a:rPr lang="en-US" dirty="0"/>
            <a:t>Peter </a:t>
          </a:r>
          <a:r>
            <a:rPr lang="en-US" dirty="0" err="1"/>
            <a:t>Norvig</a:t>
          </a:r>
          <a:r>
            <a:rPr lang="zh-CN" dirty="0"/>
            <a:t>：</a:t>
          </a:r>
          <a:endParaRPr lang="en-US" dirty="0"/>
        </a:p>
      </dgm:t>
    </dgm:pt>
    <dgm:pt modelId="{4AB9DB7C-4CB5-4D25-B0D7-6D8124185A52}" cxnId="{302C2590-3960-4B1E-9DD0-587DEF96C456}" type="parTrans">
      <dgm:prSet/>
      <dgm:spPr/>
      <dgm:t>
        <a:bodyPr/>
        <a:lstStyle/>
        <a:p>
          <a:endParaRPr lang="en-US"/>
        </a:p>
      </dgm:t>
    </dgm:pt>
    <dgm:pt modelId="{1DAAAD70-B8A1-4D86-8FE5-55B07B65671A}" cxnId="{302C2590-3960-4B1E-9DD0-587DEF96C456}" type="sibTrans">
      <dgm:prSet/>
      <dgm:spPr/>
      <dgm:t>
        <a:bodyPr/>
        <a:lstStyle/>
        <a:p>
          <a:endParaRPr lang="en-US"/>
        </a:p>
      </dgm:t>
    </dgm:pt>
    <dgm:pt modelId="{D0C08713-80F8-49B1-B3FA-4DC62C88A7FA}">
      <dgm:prSet/>
      <dgm:spPr/>
      <dgm:t>
        <a:bodyPr/>
        <a:lstStyle/>
        <a:p>
          <a:r>
            <a:rPr lang="zh-CN" b="1"/>
            <a:t>“我从来不喜欢</a:t>
          </a:r>
          <a:r>
            <a:rPr lang="en-US" b="1"/>
            <a:t>UML</a:t>
          </a:r>
          <a:r>
            <a:rPr lang="zh-CN" b="1"/>
            <a:t>类型的工具，如果你不能通过计算机语言表达（</a:t>
          </a:r>
          <a:r>
            <a:rPr lang="en-US" b="1"/>
            <a:t>UML</a:t>
          </a:r>
          <a:r>
            <a:rPr lang="zh-CN" b="1"/>
            <a:t>要表达的东西），那就是这种语言的弱点。”</a:t>
          </a:r>
          <a:endParaRPr lang="en-US"/>
        </a:p>
      </dgm:t>
    </dgm:pt>
    <dgm:pt modelId="{9E7BC071-4B37-4B12-9CBA-BBF45E159060}" cxnId="{EF51A4C1-EF0F-471F-A581-A749B035F72E}" type="parTrans">
      <dgm:prSet/>
      <dgm:spPr/>
      <dgm:t>
        <a:bodyPr/>
        <a:lstStyle/>
        <a:p>
          <a:endParaRPr lang="en-US"/>
        </a:p>
      </dgm:t>
    </dgm:pt>
    <dgm:pt modelId="{0B380660-4DB9-433A-8642-5C961F157CBA}" cxnId="{EF51A4C1-EF0F-471F-A581-A749B035F72E}" type="sibTrans">
      <dgm:prSet/>
      <dgm:spPr/>
      <dgm:t>
        <a:bodyPr/>
        <a:lstStyle/>
        <a:p>
          <a:endParaRPr lang="en-US"/>
        </a:p>
      </dgm:t>
    </dgm:pt>
    <dgm:pt modelId="{F042196B-C665-44B3-84D3-3D0345CA5C0E}">
      <dgm:prSet/>
      <dgm:spPr/>
      <dgm:t>
        <a:bodyPr/>
        <a:lstStyle/>
        <a:p>
          <a:r>
            <a:rPr lang="en-US" dirty="0"/>
            <a:t>UML</a:t>
          </a:r>
          <a:r>
            <a:rPr lang="zh-CN" dirty="0"/>
            <a:t>的设计者和推动者之一</a:t>
          </a:r>
          <a:r>
            <a:rPr lang="en-US" dirty="0"/>
            <a:t>Grady </a:t>
          </a:r>
          <a:r>
            <a:rPr lang="en-US" dirty="0" err="1"/>
            <a:t>Booch</a:t>
          </a:r>
          <a:r>
            <a:rPr lang="zh-CN" dirty="0"/>
            <a:t>：</a:t>
          </a:r>
          <a:endParaRPr lang="en-US" dirty="0"/>
        </a:p>
      </dgm:t>
    </dgm:pt>
    <dgm:pt modelId="{BE253464-71D3-4718-AD78-942D6C8D8BF4}" cxnId="{634F6C21-101E-4A1C-8B70-E9D0A2B364CD}" type="parTrans">
      <dgm:prSet/>
      <dgm:spPr/>
      <dgm:t>
        <a:bodyPr/>
        <a:lstStyle/>
        <a:p>
          <a:endParaRPr lang="en-US"/>
        </a:p>
      </dgm:t>
    </dgm:pt>
    <dgm:pt modelId="{44ED8340-ECC9-45B4-A711-B003BBDA362D}" cxnId="{634F6C21-101E-4A1C-8B70-E9D0A2B364CD}" type="sibTrans">
      <dgm:prSet/>
      <dgm:spPr/>
      <dgm:t>
        <a:bodyPr/>
        <a:lstStyle/>
        <a:p>
          <a:endParaRPr lang="en-US"/>
        </a:p>
      </dgm:t>
    </dgm:pt>
    <dgm:pt modelId="{BC09436D-EA2E-45B4-8DCA-7CF27CEEBBD0}">
      <dgm:prSet/>
      <dgm:spPr/>
      <dgm:t>
        <a:bodyPr/>
        <a:lstStyle/>
        <a:p>
          <a:r>
            <a:rPr lang="zh-CN" b="1"/>
            <a:t>在</a:t>
          </a:r>
          <a:r>
            <a:rPr lang="en-US" b="1"/>
            <a:t>UML</a:t>
          </a:r>
          <a:r>
            <a:rPr lang="zh-CN" b="1"/>
            <a:t>出现之前和之后，软件项目成功的关键依然是 </a:t>
          </a:r>
          <a:r>
            <a:rPr lang="en-US" b="1"/>
            <a:t>—— </a:t>
          </a:r>
          <a:r>
            <a:rPr lang="zh-CN" b="1"/>
            <a:t>智慧地使用技术、遵从一个好的软件开发过程、有经验的开发者、和适当的技能组合</a:t>
          </a:r>
          <a:endParaRPr lang="en-US"/>
        </a:p>
      </dgm:t>
    </dgm:pt>
    <dgm:pt modelId="{4620B343-4EF3-4BD9-BD5F-F2F3E1E8BADB}" cxnId="{8AC59A1F-AA64-4289-9BE7-009CD8990263}" type="parTrans">
      <dgm:prSet/>
      <dgm:spPr/>
      <dgm:t>
        <a:bodyPr/>
        <a:lstStyle/>
        <a:p>
          <a:endParaRPr lang="en-US"/>
        </a:p>
      </dgm:t>
    </dgm:pt>
    <dgm:pt modelId="{E10ED744-2D36-4C56-83F8-1AECC0B89C62}" cxnId="{8AC59A1F-AA64-4289-9BE7-009CD8990263}" type="sibTrans">
      <dgm:prSet/>
      <dgm:spPr/>
      <dgm:t>
        <a:bodyPr/>
        <a:lstStyle/>
        <a:p>
          <a:endParaRPr lang="en-US"/>
        </a:p>
      </dgm:t>
    </dgm:pt>
    <dgm:pt modelId="{F846DCBD-B7AB-4926-9CCF-3F30A1166159}" type="pres">
      <dgm:prSet presAssocID="{BDE6304C-8E72-45A9-8FD9-644EDE4E5D07}" presName="Name0" presStyleCnt="0">
        <dgm:presLayoutVars>
          <dgm:dir/>
          <dgm:animLvl val="lvl"/>
          <dgm:resizeHandles val="exact"/>
        </dgm:presLayoutVars>
      </dgm:prSet>
      <dgm:spPr/>
    </dgm:pt>
    <dgm:pt modelId="{AAFCC4F7-8641-4D1E-A67F-4BBE7DD3FD2E}" type="pres">
      <dgm:prSet presAssocID="{D1B26646-BF25-4E03-9AB6-2799FF724FCC}" presName="linNode" presStyleCnt="0"/>
      <dgm:spPr/>
    </dgm:pt>
    <dgm:pt modelId="{0ABB796B-F07E-4D06-A538-22492D2B1D02}" type="pres">
      <dgm:prSet presAssocID="{D1B26646-BF25-4E03-9AB6-2799FF724FCC}" presName="parentText" presStyleLbl="node1" presStyleIdx="0" presStyleCnt="3">
        <dgm:presLayoutVars>
          <dgm:chMax val="1"/>
          <dgm:bulletEnabled val="1"/>
        </dgm:presLayoutVars>
      </dgm:prSet>
      <dgm:spPr/>
    </dgm:pt>
    <dgm:pt modelId="{508D2349-5D4A-4A63-8EA7-8EF039829418}" type="pres">
      <dgm:prSet presAssocID="{D1B26646-BF25-4E03-9AB6-2799FF724FCC}" presName="descendantText" presStyleLbl="alignAccFollowNode1" presStyleIdx="0" presStyleCnt="3">
        <dgm:presLayoutVars>
          <dgm:bulletEnabled val="1"/>
        </dgm:presLayoutVars>
      </dgm:prSet>
      <dgm:spPr/>
    </dgm:pt>
    <dgm:pt modelId="{C458D18C-BBCD-4B2F-95A1-847686DD9FDF}" type="pres">
      <dgm:prSet presAssocID="{791BF870-75AA-43B8-9AF8-1EF12F203C6C}" presName="sp" presStyleCnt="0"/>
      <dgm:spPr/>
    </dgm:pt>
    <dgm:pt modelId="{AAE312B7-1051-4DCE-B573-663C2DB778A4}" type="pres">
      <dgm:prSet presAssocID="{F83E2999-1E31-4EB2-98C1-4456F8CEA934}" presName="linNode" presStyleCnt="0"/>
      <dgm:spPr/>
    </dgm:pt>
    <dgm:pt modelId="{25874D38-6D0B-4762-AC0D-5D208C263216}" type="pres">
      <dgm:prSet presAssocID="{F83E2999-1E31-4EB2-98C1-4456F8CEA934}" presName="parentText" presStyleLbl="node1" presStyleIdx="1" presStyleCnt="3">
        <dgm:presLayoutVars>
          <dgm:chMax val="1"/>
          <dgm:bulletEnabled val="1"/>
        </dgm:presLayoutVars>
      </dgm:prSet>
      <dgm:spPr/>
    </dgm:pt>
    <dgm:pt modelId="{D4B85B2E-EA45-4D40-86DF-6A2A45A8D986}" type="pres">
      <dgm:prSet presAssocID="{F83E2999-1E31-4EB2-98C1-4456F8CEA934}" presName="descendantText" presStyleLbl="alignAccFollowNode1" presStyleIdx="1" presStyleCnt="3">
        <dgm:presLayoutVars>
          <dgm:bulletEnabled val="1"/>
        </dgm:presLayoutVars>
      </dgm:prSet>
      <dgm:spPr/>
    </dgm:pt>
    <dgm:pt modelId="{AEF67AA0-7402-447D-9679-4E4875A9980C}" type="pres">
      <dgm:prSet presAssocID="{1DAAAD70-B8A1-4D86-8FE5-55B07B65671A}" presName="sp" presStyleCnt="0"/>
      <dgm:spPr/>
    </dgm:pt>
    <dgm:pt modelId="{FFB7743F-783C-4464-93CC-91FB0A190D19}" type="pres">
      <dgm:prSet presAssocID="{F042196B-C665-44B3-84D3-3D0345CA5C0E}" presName="linNode" presStyleCnt="0"/>
      <dgm:spPr/>
    </dgm:pt>
    <dgm:pt modelId="{B9094FCB-2665-457F-AB3A-4825FDB852F8}" type="pres">
      <dgm:prSet presAssocID="{F042196B-C665-44B3-84D3-3D0345CA5C0E}" presName="parentText" presStyleLbl="node1" presStyleIdx="2" presStyleCnt="3">
        <dgm:presLayoutVars>
          <dgm:chMax val="1"/>
          <dgm:bulletEnabled val="1"/>
        </dgm:presLayoutVars>
      </dgm:prSet>
      <dgm:spPr/>
    </dgm:pt>
    <dgm:pt modelId="{73C98B9E-50B4-49AE-8798-F9F956207128}" type="pres">
      <dgm:prSet presAssocID="{F042196B-C665-44B3-84D3-3D0345CA5C0E}" presName="descendantText" presStyleLbl="alignAccFollowNode1" presStyleIdx="2" presStyleCnt="3">
        <dgm:presLayoutVars>
          <dgm:bulletEnabled val="1"/>
        </dgm:presLayoutVars>
      </dgm:prSet>
      <dgm:spPr/>
    </dgm:pt>
  </dgm:ptLst>
  <dgm:cxnLst>
    <dgm:cxn modelId="{75905507-7AA7-4A92-9DD1-F5B5C76784BA}" srcId="{BDE6304C-8E72-45A9-8FD9-644EDE4E5D07}" destId="{D1B26646-BF25-4E03-9AB6-2799FF724FCC}" srcOrd="0" destOrd="0" parTransId="{FEA03560-3B73-44D7-AD4C-8E963942C975}" sibTransId="{791BF870-75AA-43B8-9AF8-1EF12F203C6C}"/>
    <dgm:cxn modelId="{BEBE760F-9026-42FB-AA51-FAB9075EFFE4}" type="presOf" srcId="{D0C08713-80F8-49B1-B3FA-4DC62C88A7FA}" destId="{D4B85B2E-EA45-4D40-86DF-6A2A45A8D986}" srcOrd="0" destOrd="0" presId="urn:microsoft.com/office/officeart/2005/8/layout/vList5"/>
    <dgm:cxn modelId="{8AC59A1F-AA64-4289-9BE7-009CD8990263}" srcId="{F042196B-C665-44B3-84D3-3D0345CA5C0E}" destId="{BC09436D-EA2E-45B4-8DCA-7CF27CEEBBD0}" srcOrd="0" destOrd="0" parTransId="{4620B343-4EF3-4BD9-BD5F-F2F3E1E8BADB}" sibTransId="{E10ED744-2D36-4C56-83F8-1AECC0B89C62}"/>
    <dgm:cxn modelId="{634F6C21-101E-4A1C-8B70-E9D0A2B364CD}" srcId="{BDE6304C-8E72-45A9-8FD9-644EDE4E5D07}" destId="{F042196B-C665-44B3-84D3-3D0345CA5C0E}" srcOrd="2" destOrd="0" parTransId="{BE253464-71D3-4718-AD78-942D6C8D8BF4}" sibTransId="{44ED8340-ECC9-45B4-A711-B003BBDA362D}"/>
    <dgm:cxn modelId="{99F3272F-7B23-4C70-A76B-1D6127850667}" type="presOf" srcId="{BC09436D-EA2E-45B4-8DCA-7CF27CEEBBD0}" destId="{73C98B9E-50B4-49AE-8798-F9F956207128}" srcOrd="0" destOrd="0" presId="urn:microsoft.com/office/officeart/2005/8/layout/vList5"/>
    <dgm:cxn modelId="{FC294056-2F4B-47FB-A454-61912D2FF368}" type="presOf" srcId="{BDE6304C-8E72-45A9-8FD9-644EDE4E5D07}" destId="{F846DCBD-B7AB-4926-9CCF-3F30A1166159}" srcOrd="0" destOrd="0" presId="urn:microsoft.com/office/officeart/2005/8/layout/vList5"/>
    <dgm:cxn modelId="{C8FAFC56-9E2A-4607-9F9E-D2E79315A155}" srcId="{D1B26646-BF25-4E03-9AB6-2799FF724FCC}" destId="{1C7F7AC5-D273-4E3B-AB5F-8DC670FAA92E}" srcOrd="0" destOrd="0" parTransId="{AE5D76F5-3DD8-4F63-B077-144436D7CDB0}" sibTransId="{FFD0F352-8DA9-4DF9-980E-938F143D5D24}"/>
    <dgm:cxn modelId="{B6C3AB8A-7729-43BE-8F00-AC2D5C1EB5AD}" type="presOf" srcId="{1C7F7AC5-D273-4E3B-AB5F-8DC670FAA92E}" destId="{508D2349-5D4A-4A63-8EA7-8EF039829418}" srcOrd="0" destOrd="0" presId="urn:microsoft.com/office/officeart/2005/8/layout/vList5"/>
    <dgm:cxn modelId="{302C2590-3960-4B1E-9DD0-587DEF96C456}" srcId="{BDE6304C-8E72-45A9-8FD9-644EDE4E5D07}" destId="{F83E2999-1E31-4EB2-98C1-4456F8CEA934}" srcOrd="1" destOrd="0" parTransId="{4AB9DB7C-4CB5-4D25-B0D7-6D8124185A52}" sibTransId="{1DAAAD70-B8A1-4D86-8FE5-55B07B65671A}"/>
    <dgm:cxn modelId="{098BF9B0-B63B-481B-BAE8-FB3156B39D13}" type="presOf" srcId="{F83E2999-1E31-4EB2-98C1-4456F8CEA934}" destId="{25874D38-6D0B-4762-AC0D-5D208C263216}" srcOrd="0" destOrd="0" presId="urn:microsoft.com/office/officeart/2005/8/layout/vList5"/>
    <dgm:cxn modelId="{EF00B2B4-6D27-40C7-9367-81356F8B2B04}" type="presOf" srcId="{D1B26646-BF25-4E03-9AB6-2799FF724FCC}" destId="{0ABB796B-F07E-4D06-A538-22492D2B1D02}" srcOrd="0" destOrd="0" presId="urn:microsoft.com/office/officeart/2005/8/layout/vList5"/>
    <dgm:cxn modelId="{EF51A4C1-EF0F-471F-A581-A749B035F72E}" srcId="{F83E2999-1E31-4EB2-98C1-4456F8CEA934}" destId="{D0C08713-80F8-49B1-B3FA-4DC62C88A7FA}" srcOrd="0" destOrd="0" parTransId="{9E7BC071-4B37-4B12-9CBA-BBF45E159060}" sibTransId="{0B380660-4DB9-433A-8642-5C961F157CBA}"/>
    <dgm:cxn modelId="{9E7F4CE1-D0A0-4FDF-AC5A-5B96EEEEBDE0}" type="presOf" srcId="{F042196B-C665-44B3-84D3-3D0345CA5C0E}" destId="{B9094FCB-2665-457F-AB3A-4825FDB852F8}" srcOrd="0" destOrd="0" presId="urn:microsoft.com/office/officeart/2005/8/layout/vList5"/>
    <dgm:cxn modelId="{3B59663A-3143-4B72-A7BA-D269F03C327E}" type="presParOf" srcId="{F846DCBD-B7AB-4926-9CCF-3F30A1166159}" destId="{AAFCC4F7-8641-4D1E-A67F-4BBE7DD3FD2E}" srcOrd="0" destOrd="0" presId="urn:microsoft.com/office/officeart/2005/8/layout/vList5"/>
    <dgm:cxn modelId="{F8B7C3C1-E6FE-41D4-90AC-ED041E9EC70F}" type="presParOf" srcId="{AAFCC4F7-8641-4D1E-A67F-4BBE7DD3FD2E}" destId="{0ABB796B-F07E-4D06-A538-22492D2B1D02}" srcOrd="0" destOrd="0" presId="urn:microsoft.com/office/officeart/2005/8/layout/vList5"/>
    <dgm:cxn modelId="{7BE9F461-34D4-4E85-A8BA-9AD133D294E9}" type="presParOf" srcId="{AAFCC4F7-8641-4D1E-A67F-4BBE7DD3FD2E}" destId="{508D2349-5D4A-4A63-8EA7-8EF039829418}" srcOrd="1" destOrd="0" presId="urn:microsoft.com/office/officeart/2005/8/layout/vList5"/>
    <dgm:cxn modelId="{0441A536-BD90-4A78-9348-F8077B65E6CF}" type="presParOf" srcId="{F846DCBD-B7AB-4926-9CCF-3F30A1166159}" destId="{C458D18C-BBCD-4B2F-95A1-847686DD9FDF}" srcOrd="1" destOrd="0" presId="urn:microsoft.com/office/officeart/2005/8/layout/vList5"/>
    <dgm:cxn modelId="{63811CA3-AF5C-4538-A7D5-5FDF9011CAAB}" type="presParOf" srcId="{F846DCBD-B7AB-4926-9CCF-3F30A1166159}" destId="{AAE312B7-1051-4DCE-B573-663C2DB778A4}" srcOrd="2" destOrd="0" presId="urn:microsoft.com/office/officeart/2005/8/layout/vList5"/>
    <dgm:cxn modelId="{B4D63E95-5DCF-4948-B912-BA7EC805952B}" type="presParOf" srcId="{AAE312B7-1051-4DCE-B573-663C2DB778A4}" destId="{25874D38-6D0B-4762-AC0D-5D208C263216}" srcOrd="0" destOrd="0" presId="urn:microsoft.com/office/officeart/2005/8/layout/vList5"/>
    <dgm:cxn modelId="{2EDB96AC-9627-4CCA-B314-9E945E331026}" type="presParOf" srcId="{AAE312B7-1051-4DCE-B573-663C2DB778A4}" destId="{D4B85B2E-EA45-4D40-86DF-6A2A45A8D986}" srcOrd="1" destOrd="0" presId="urn:microsoft.com/office/officeart/2005/8/layout/vList5"/>
    <dgm:cxn modelId="{4E323D08-6870-455F-82E2-0C1A47D48A72}" type="presParOf" srcId="{F846DCBD-B7AB-4926-9CCF-3F30A1166159}" destId="{AEF67AA0-7402-447D-9679-4E4875A9980C}" srcOrd="3" destOrd="0" presId="urn:microsoft.com/office/officeart/2005/8/layout/vList5"/>
    <dgm:cxn modelId="{F5A6ECAB-FD42-496A-B73E-19278DFF88DE}" type="presParOf" srcId="{F846DCBD-B7AB-4926-9CCF-3F30A1166159}" destId="{FFB7743F-783C-4464-93CC-91FB0A190D19}" srcOrd="4" destOrd="0" presId="urn:microsoft.com/office/officeart/2005/8/layout/vList5"/>
    <dgm:cxn modelId="{22D5A336-22CB-4602-9C49-6BD489883A3B}" type="presParOf" srcId="{FFB7743F-783C-4464-93CC-91FB0A190D19}" destId="{B9094FCB-2665-457F-AB3A-4825FDB852F8}" srcOrd="0" destOrd="0" presId="urn:microsoft.com/office/officeart/2005/8/layout/vList5"/>
    <dgm:cxn modelId="{2E483E3C-B04D-4F36-B058-A93D0CFD24B5}" type="presParOf" srcId="{FFB7743F-783C-4464-93CC-91FB0A190D19}" destId="{73C98B9E-50B4-49AE-8798-F9F95620712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2245" cy="5536883"/>
        <a:chOff x="0" y="0"/>
        <a:chExt cx="6912245" cy="5536883"/>
      </a:xfrm>
    </dsp:grpSpPr>
    <dsp:sp modelId="{508D2349-5D4A-4A63-8EA7-8EF039829418}">
      <dsp:nvSpPr>
        <dsp:cNvPr id="4" name="同侧圆角矩形 3"/>
        <dsp:cNvSpPr/>
      </dsp:nvSpPr>
      <dsp:spPr bwMode="white">
        <a:xfrm rot="5400000">
          <a:off x="3985890" y="-1318873"/>
          <a:ext cx="1428873" cy="4423837"/>
        </a:xfrm>
        <a:prstGeom prst="round2Same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b="1">
              <a:solidFill>
                <a:schemeClr val="dk1"/>
              </a:solidFill>
            </a:rPr>
            <a:t>“没有。能把设计画成图，让别人理解当然很好。但是说实话我真的记不起来哪些模块应该是圆形，哪些是方形。”</a:t>
          </a:r>
          <a:endParaRPr lang="en-US">
            <a:solidFill>
              <a:schemeClr val="dk1"/>
            </a:solidFill>
          </a:endParaRPr>
        </a:p>
      </dsp:txBody>
      <dsp:txXfrm rot="5400000">
        <a:off x="3985890" y="-1318873"/>
        <a:ext cx="1428873" cy="4423837"/>
      </dsp:txXfrm>
    </dsp:sp>
    <dsp:sp modelId="{0ABB796B-F07E-4D06-A538-22492D2B1D02}">
      <dsp:nvSpPr>
        <dsp:cNvPr id="3" name="圆角矩形 2"/>
        <dsp:cNvSpPr/>
      </dsp:nvSpPr>
      <dsp:spPr bwMode="white">
        <a:xfrm>
          <a:off x="0" y="0"/>
          <a:ext cx="2488408" cy="1786091"/>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dirty="0"/>
            <a:t>“你用过</a:t>
          </a:r>
          <a:r>
            <a:rPr lang="en-US" dirty="0"/>
            <a:t>UML</a:t>
          </a:r>
          <a:r>
            <a:rPr lang="zh-CN" dirty="0"/>
            <a:t>设计工具么？” </a:t>
          </a:r>
          <a:r>
            <a:rPr lang="en-US" dirty="0"/>
            <a:t>Java</a:t>
          </a:r>
          <a:r>
            <a:rPr lang="zh-CN" dirty="0"/>
            <a:t>架构师，畅销书</a:t>
          </a:r>
          <a:r>
            <a:rPr lang="en-US" dirty="0"/>
            <a:t>Effective Java</a:t>
          </a:r>
          <a:r>
            <a:rPr lang="zh-CN" dirty="0"/>
            <a:t>的作者</a:t>
          </a:r>
          <a:r>
            <a:rPr lang="en-US" dirty="0"/>
            <a:t>Joshua Bloch</a:t>
          </a:r>
          <a:r>
            <a:rPr lang="zh-CN" dirty="0"/>
            <a:t>：</a:t>
          </a:r>
          <a:endParaRPr lang="en-US" dirty="0"/>
        </a:p>
      </dsp:txBody>
      <dsp:txXfrm>
        <a:off x="0" y="0"/>
        <a:ext cx="2488408" cy="1786091"/>
      </dsp:txXfrm>
    </dsp:sp>
    <dsp:sp modelId="{D4B85B2E-EA45-4D40-86DF-6A2A45A8D986}">
      <dsp:nvSpPr>
        <dsp:cNvPr id="6" name="同侧圆角矩形 5"/>
        <dsp:cNvSpPr/>
      </dsp:nvSpPr>
      <dsp:spPr bwMode="white">
        <a:xfrm rot="5400000">
          <a:off x="3985890" y="556523"/>
          <a:ext cx="1428873" cy="4423837"/>
        </a:xfrm>
        <a:prstGeom prst="round2SameRect">
          <a:avLst/>
        </a:prstGeom>
      </dsp:spPr>
      <dsp:style>
        <a:lnRef idx="2">
          <a:schemeClr val="accent2">
            <a:tint val="40000"/>
            <a:alpha val="90000"/>
            <a:hueOff val="-2250000"/>
            <a:satOff val="-8234"/>
            <a:lumOff val="-2352"/>
            <a:alpha val="90196"/>
          </a:schemeClr>
        </a:lnRef>
        <a:fillRef idx="1">
          <a:schemeClr val="accent2">
            <a:tint val="40000"/>
            <a:alpha val="90000"/>
            <a:hueOff val="-2250000"/>
            <a:satOff val="-8234"/>
            <a:lumOff val="-2352"/>
            <a:alpha val="90196"/>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b="1">
              <a:solidFill>
                <a:schemeClr val="dk1"/>
              </a:solidFill>
            </a:rPr>
            <a:t>“我从来不喜欢</a:t>
          </a:r>
          <a:r>
            <a:rPr lang="en-US" b="1">
              <a:solidFill>
                <a:schemeClr val="dk1"/>
              </a:solidFill>
            </a:rPr>
            <a:t>UML</a:t>
          </a:r>
          <a:r>
            <a:rPr lang="zh-CN" b="1">
              <a:solidFill>
                <a:schemeClr val="dk1"/>
              </a:solidFill>
            </a:rPr>
            <a:t>类型的工具，如果你不能通过计算机语言表达（</a:t>
          </a:r>
          <a:r>
            <a:rPr lang="en-US" b="1">
              <a:solidFill>
                <a:schemeClr val="dk1"/>
              </a:solidFill>
            </a:rPr>
            <a:t>UML</a:t>
          </a:r>
          <a:r>
            <a:rPr lang="zh-CN" b="1">
              <a:solidFill>
                <a:schemeClr val="dk1"/>
              </a:solidFill>
            </a:rPr>
            <a:t>要表达的东西），那就是这种语言的弱点。”</a:t>
          </a:r>
          <a:endParaRPr lang="en-US">
            <a:solidFill>
              <a:schemeClr val="dk1"/>
            </a:solidFill>
          </a:endParaRPr>
        </a:p>
      </dsp:txBody>
      <dsp:txXfrm rot="5400000">
        <a:off x="3985890" y="556523"/>
        <a:ext cx="1428873" cy="4423837"/>
      </dsp:txXfrm>
    </dsp:sp>
    <dsp:sp modelId="{25874D38-6D0B-4762-AC0D-5D208C263216}">
      <dsp:nvSpPr>
        <dsp:cNvPr id="5" name="圆角矩形 4"/>
        <dsp:cNvSpPr/>
      </dsp:nvSpPr>
      <dsp:spPr bwMode="white">
        <a:xfrm>
          <a:off x="0" y="1875396"/>
          <a:ext cx="2488408" cy="1786091"/>
        </a:xfrm>
        <a:prstGeom prst="roundRect">
          <a:avLst/>
        </a:prstGeom>
      </dsp:spPr>
      <dsp:style>
        <a:lnRef idx="2">
          <a:schemeClr val="lt1"/>
        </a:lnRef>
        <a:fillRef idx="1">
          <a:schemeClr val="accent2">
            <a:hueOff val="-2550000"/>
            <a:satOff val="-3332"/>
            <a:lumOff val="-10195"/>
            <a:alpha val="100000"/>
          </a:schemeClr>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dirty="0"/>
            <a:t>谷歌研究院的院长</a:t>
          </a:r>
          <a:r>
            <a:rPr lang="en-US" dirty="0"/>
            <a:t>Peter </a:t>
          </a:r>
          <a:r>
            <a:rPr lang="en-US" dirty="0" err="1"/>
            <a:t>Norvig</a:t>
          </a:r>
          <a:r>
            <a:rPr lang="zh-CN" dirty="0"/>
            <a:t>：</a:t>
          </a:r>
          <a:endParaRPr lang="en-US" dirty="0"/>
        </a:p>
      </dsp:txBody>
      <dsp:txXfrm>
        <a:off x="0" y="1875396"/>
        <a:ext cx="2488408" cy="1786091"/>
      </dsp:txXfrm>
    </dsp:sp>
    <dsp:sp modelId="{73C98B9E-50B4-49AE-8798-F9F956207128}">
      <dsp:nvSpPr>
        <dsp:cNvPr id="8" name="同侧圆角矩形 7"/>
        <dsp:cNvSpPr/>
      </dsp:nvSpPr>
      <dsp:spPr bwMode="white">
        <a:xfrm rot="5400000">
          <a:off x="3985890" y="2431919"/>
          <a:ext cx="1428873" cy="4423837"/>
        </a:xfrm>
        <a:prstGeom prst="round2SameRect">
          <a:avLst/>
        </a:prstGeom>
      </dsp:spPr>
      <dsp:style>
        <a:lnRef idx="2">
          <a:schemeClr val="accent2">
            <a:tint val="40000"/>
            <a:alpha val="90000"/>
            <a:hueOff val="-4500000"/>
            <a:satOff val="-16470"/>
            <a:lumOff val="-4705"/>
            <a:alpha val="90196"/>
          </a:schemeClr>
        </a:lnRef>
        <a:fillRef idx="1">
          <a:schemeClr val="accent2">
            <a:tint val="40000"/>
            <a:alpha val="90000"/>
            <a:hueOff val="-4500000"/>
            <a:satOff val="-16470"/>
            <a:lumOff val="-4705"/>
            <a:alpha val="90196"/>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b="1">
              <a:solidFill>
                <a:schemeClr val="dk1"/>
              </a:solidFill>
            </a:rPr>
            <a:t>在</a:t>
          </a:r>
          <a:r>
            <a:rPr lang="en-US" b="1">
              <a:solidFill>
                <a:schemeClr val="dk1"/>
              </a:solidFill>
            </a:rPr>
            <a:t>UML</a:t>
          </a:r>
          <a:r>
            <a:rPr lang="zh-CN" b="1">
              <a:solidFill>
                <a:schemeClr val="dk1"/>
              </a:solidFill>
            </a:rPr>
            <a:t>出现之前和之后，软件项目成功的关键依然是 </a:t>
          </a:r>
          <a:r>
            <a:rPr lang="en-US" b="1">
              <a:solidFill>
                <a:schemeClr val="dk1"/>
              </a:solidFill>
            </a:rPr>
            <a:t>—— </a:t>
          </a:r>
          <a:r>
            <a:rPr lang="zh-CN" b="1">
              <a:solidFill>
                <a:schemeClr val="dk1"/>
              </a:solidFill>
            </a:rPr>
            <a:t>智慧地使用技术、遵从一个好的软件开发过程、有经验的开发者、和适当的技能组合</a:t>
          </a:r>
          <a:endParaRPr lang="en-US">
            <a:solidFill>
              <a:schemeClr val="dk1"/>
            </a:solidFill>
          </a:endParaRPr>
        </a:p>
      </dsp:txBody>
      <dsp:txXfrm rot="5400000">
        <a:off x="3985890" y="2431919"/>
        <a:ext cx="1428873" cy="4423837"/>
      </dsp:txXfrm>
    </dsp:sp>
    <dsp:sp modelId="{B9094FCB-2665-457F-AB3A-4825FDB852F8}">
      <dsp:nvSpPr>
        <dsp:cNvPr id="7" name="圆角矩形 6"/>
        <dsp:cNvSpPr/>
      </dsp:nvSpPr>
      <dsp:spPr bwMode="white">
        <a:xfrm>
          <a:off x="0" y="3750792"/>
          <a:ext cx="2488408" cy="1786091"/>
        </a:xfrm>
        <a:prstGeom prst="roundRect">
          <a:avLst/>
        </a:prstGeom>
      </dsp:spPr>
      <dsp:style>
        <a:lnRef idx="2">
          <a:schemeClr val="lt1"/>
        </a:lnRef>
        <a:fillRef idx="1">
          <a:schemeClr val="accent2">
            <a:hueOff val="-5100000"/>
            <a:satOff val="-6666"/>
            <a:lumOff val="-20391"/>
            <a:alpha val="100000"/>
          </a:schemeClr>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UML</a:t>
          </a:r>
          <a:r>
            <a:rPr lang="zh-CN" dirty="0"/>
            <a:t>的设计者和推动者之一</a:t>
          </a:r>
          <a:r>
            <a:rPr lang="en-US" dirty="0"/>
            <a:t>Grady </a:t>
          </a:r>
          <a:r>
            <a:rPr lang="en-US" dirty="0" err="1"/>
            <a:t>Booch</a:t>
          </a:r>
          <a:r>
            <a:rPr lang="zh-CN" dirty="0"/>
            <a:t>：</a:t>
          </a:r>
          <a:endParaRPr lang="en-US" dirty="0"/>
        </a:p>
      </dsp:txBody>
      <dsp:txXfrm>
        <a:off x="0" y="3750792"/>
        <a:ext cx="2488408" cy="178609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6455661B-2E2A-4413-A8EF-12FE8F14696A}" type="datetimeFigureOut">
              <a:rPr lang="en-US" smtClean="0"/>
            </a:fld>
            <a:endParaRPr lang="en-US"/>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7CE77197-739D-4B26-AF33-8D06BC2CEE7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xinz/p/5044037.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BUSINESS_ACTIV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p:txBody>
          <a:bodyPr/>
          <a:lstStyle/>
          <a:p>
            <a:pPr eaLnBrk="1" hangingPunct="1"/>
            <a:r>
              <a:rPr lang="zh-CN" altLang="en-US" dirty="0">
                <a:latin typeface="+mj-ea"/>
              </a:rPr>
              <a:t>软件设计与实现</a:t>
            </a:r>
            <a:endParaRPr altLang="zh-CN" dirty="0">
              <a:latin typeface="+mj-ea"/>
            </a:endParaRPr>
          </a:p>
        </p:txBody>
      </p:sp>
      <p:sp>
        <p:nvSpPr>
          <p:cNvPr id="6146" name="Subtitle 2"/>
          <p:cNvSpPr>
            <a:spLocks noGrp="1"/>
          </p:cNvSpPr>
          <p:nvPr>
            <p:ph type="subTitle" idx="1"/>
          </p:nvPr>
        </p:nvSpPr>
        <p:spPr/>
        <p:txBody>
          <a:bodyPr>
            <a:normAutofit/>
          </a:bodyPr>
          <a:lstStyle/>
          <a:p>
            <a:pP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抽象方法</a:t>
            </a:r>
            <a:r>
              <a:rPr lang="en-US" altLang="zh-CN" dirty="0"/>
              <a:t> – </a:t>
            </a:r>
            <a:r>
              <a:rPr lang="zh-CN" altLang="en-US" dirty="0"/>
              <a:t>分析建模</a:t>
            </a:r>
            <a:endParaRPr lang="en-US" dirty="0"/>
          </a:p>
        </p:txBody>
      </p:sp>
      <p:sp>
        <p:nvSpPr>
          <p:cNvPr id="3" name="内容占位符 2"/>
          <p:cNvSpPr>
            <a:spLocks noGrp="1"/>
          </p:cNvSpPr>
          <p:nvPr>
            <p:ph idx="1"/>
          </p:nvPr>
        </p:nvSpPr>
        <p:spPr/>
        <p:txBody>
          <a:bodyPr>
            <a:normAutofit lnSpcReduction="20000"/>
          </a:bodyPr>
          <a:lstStyle/>
          <a:p>
            <a:r>
              <a:rPr lang="zh-CN" altLang="en-US" dirty="0"/>
              <a:t>通用</a:t>
            </a:r>
            <a:endParaRPr lang="en-US" altLang="zh-CN" dirty="0"/>
          </a:p>
          <a:p>
            <a:pPr lvl="1"/>
            <a:r>
              <a:rPr lang="zh-CN" altLang="en-US" dirty="0"/>
              <a:t>用例 和 用例图</a:t>
            </a:r>
            <a:endParaRPr lang="en-US" altLang="zh-CN" dirty="0"/>
          </a:p>
          <a:p>
            <a:pPr lvl="1"/>
            <a:r>
              <a:rPr lang="zh-CN" altLang="en-US" dirty="0"/>
              <a:t>活动图 </a:t>
            </a:r>
            <a:r>
              <a:rPr lang="en-US" altLang="zh-CN" dirty="0"/>
              <a:t>(activity diagram)</a:t>
            </a:r>
            <a:endParaRPr lang="en-US" altLang="zh-CN" dirty="0"/>
          </a:p>
          <a:p>
            <a:pPr lvl="1"/>
            <a:r>
              <a:rPr lang="zh-CN" altLang="en-US" dirty="0"/>
              <a:t>流程图</a:t>
            </a:r>
            <a:r>
              <a:rPr lang="en-US" altLang="zh-CN" dirty="0"/>
              <a:t>/</a:t>
            </a:r>
            <a:r>
              <a:rPr lang="zh-CN" altLang="en-US" dirty="0"/>
              <a:t>盒图</a:t>
            </a:r>
            <a:endParaRPr lang="zh-CN" altLang="en-US" dirty="0"/>
          </a:p>
          <a:p>
            <a:pPr lvl="1"/>
            <a:r>
              <a:rPr lang="zh-CN" altLang="en-US" dirty="0"/>
              <a:t>判定表</a:t>
            </a:r>
            <a:r>
              <a:rPr lang="en-US" altLang="zh-CN" dirty="0"/>
              <a:t>/</a:t>
            </a:r>
            <a:r>
              <a:rPr lang="zh-CN" altLang="en-US" dirty="0"/>
              <a:t>判定树</a:t>
            </a:r>
            <a:endParaRPr lang="zh-CN" altLang="en-US" dirty="0"/>
          </a:p>
          <a:p>
            <a:pPr lvl="1"/>
            <a:r>
              <a:rPr lang="zh-CN" altLang="en-US" dirty="0"/>
              <a:t>状态图</a:t>
            </a:r>
            <a:endParaRPr lang="en-US" altLang="zh-CN" dirty="0"/>
          </a:p>
          <a:p>
            <a:r>
              <a:rPr lang="zh-CN" altLang="en-US" dirty="0"/>
              <a:t>结构化分析</a:t>
            </a:r>
            <a:endParaRPr lang="en-US" altLang="zh-CN" dirty="0"/>
          </a:p>
          <a:p>
            <a:pPr lvl="1"/>
            <a:r>
              <a:rPr lang="en-US" altLang="zh-CN" dirty="0"/>
              <a:t>ERD </a:t>
            </a:r>
            <a:r>
              <a:rPr lang="zh-CN" altLang="en-US" dirty="0"/>
              <a:t>图</a:t>
            </a:r>
            <a:endParaRPr lang="en-US" altLang="zh-CN" dirty="0"/>
          </a:p>
          <a:p>
            <a:pPr lvl="1"/>
            <a:r>
              <a:rPr lang="zh-CN" altLang="en-US" dirty="0"/>
              <a:t>数据流图</a:t>
            </a:r>
            <a:endParaRPr lang="en-US" dirty="0"/>
          </a:p>
          <a:p>
            <a:r>
              <a:rPr lang="zh-CN" altLang="en-US" dirty="0"/>
              <a:t>面向对象的分析</a:t>
            </a:r>
            <a:endParaRPr lang="en-US" altLang="zh-CN" dirty="0"/>
          </a:p>
          <a:p>
            <a:pPr lvl="1"/>
            <a:r>
              <a:rPr lang="zh-CN" altLang="en-US" dirty="0"/>
              <a:t>类图 </a:t>
            </a:r>
            <a:r>
              <a:rPr lang="en-US" altLang="zh-CN" dirty="0"/>
              <a:t>(class diagrams)</a:t>
            </a:r>
            <a:endParaRPr lang="en-US" altLang="zh-CN" dirty="0"/>
          </a:p>
          <a:p>
            <a:pPr lvl="1"/>
            <a:r>
              <a:rPr lang="zh-CN" altLang="en-US" dirty="0"/>
              <a:t>顺序图</a:t>
            </a:r>
            <a:r>
              <a:rPr lang="en-US" altLang="zh-CN" dirty="0"/>
              <a:t>(sequence diagram)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 </a:t>
            </a:r>
            <a:r>
              <a:rPr lang="en-US" altLang="zh-CN" dirty="0"/>
              <a:t>– use case</a:t>
            </a:r>
            <a:endParaRPr lang="en-US" dirty="0"/>
          </a:p>
        </p:txBody>
      </p:sp>
      <p:sp>
        <p:nvSpPr>
          <p:cNvPr id="3" name="内容占位符 2"/>
          <p:cNvSpPr>
            <a:spLocks noGrp="1"/>
          </p:cNvSpPr>
          <p:nvPr>
            <p:ph idx="1"/>
          </p:nvPr>
        </p:nvSpPr>
        <p:spPr/>
        <p:txBody>
          <a:bodyPr/>
          <a:lstStyle/>
          <a:p>
            <a:r>
              <a:rPr lang="zh-CN" altLang="en-US" dirty="0"/>
              <a:t>能够简明地描述了产品系统之外的角色（</a:t>
            </a:r>
            <a:r>
              <a:rPr lang="en-US" altLang="zh-CN" dirty="0"/>
              <a:t>actor</a:t>
            </a:r>
            <a:r>
              <a:rPr lang="zh-CN" altLang="en-US" dirty="0"/>
              <a:t>）和系统要做的事情（</a:t>
            </a:r>
            <a:r>
              <a:rPr lang="en-US" altLang="zh-CN" dirty="0"/>
              <a:t>use-cases)</a:t>
            </a:r>
            <a:endParaRPr lang="en-US" altLang="zh-CN" dirty="0"/>
          </a:p>
          <a:p>
            <a:r>
              <a:rPr lang="zh-CN" altLang="en-US" dirty="0"/>
              <a:t>系统内部的细节被忽略了</a:t>
            </a:r>
            <a:endParaRPr lang="en-US" altLang="zh-CN" dirty="0"/>
          </a:p>
          <a:p>
            <a:r>
              <a:rPr lang="zh-CN" altLang="en-US" dirty="0"/>
              <a:t>角色（</a:t>
            </a:r>
            <a:r>
              <a:rPr lang="en-US" altLang="zh-CN" dirty="0"/>
              <a:t>actor</a:t>
            </a:r>
            <a:r>
              <a:rPr lang="zh-CN" altLang="en-US" dirty="0"/>
              <a:t>）代表了系统之外的人，设备，或者其他系统</a:t>
            </a:r>
            <a:endParaRPr lang="en-US" altLang="zh-CN" dirty="0"/>
          </a:p>
          <a:p>
            <a:r>
              <a:rPr lang="zh-CN" altLang="en-US" dirty="0"/>
              <a:t>一个场景</a:t>
            </a:r>
            <a:r>
              <a:rPr lang="en-US" altLang="zh-CN" dirty="0"/>
              <a:t>(scenario) </a:t>
            </a:r>
            <a:r>
              <a:rPr lang="zh-CN" altLang="en-US" dirty="0"/>
              <a:t>描述了为实现某个功能需求而发生的一连串系统和角色的交互</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怎么写一个用例</a:t>
            </a:r>
            <a:r>
              <a:rPr lang="en-US" altLang="zh-CN" dirty="0"/>
              <a:t>?</a:t>
            </a:r>
            <a:endParaRPr lang="en-US" dirty="0"/>
          </a:p>
        </p:txBody>
      </p:sp>
      <p:sp>
        <p:nvSpPr>
          <p:cNvPr id="3" name="内容占位符 2"/>
          <p:cNvSpPr>
            <a:spLocks noGrp="1"/>
          </p:cNvSpPr>
          <p:nvPr>
            <p:ph idx="1"/>
          </p:nvPr>
        </p:nvSpPr>
        <p:spPr/>
        <p:txBody>
          <a:bodyPr/>
          <a:lstStyle/>
          <a:p>
            <a:r>
              <a:rPr lang="zh-CN" altLang="en-US" dirty="0"/>
              <a:t>角色要做什么事情？</a:t>
            </a:r>
            <a:endParaRPr lang="en-US" altLang="zh-CN" dirty="0"/>
          </a:p>
          <a:p>
            <a:r>
              <a:rPr lang="zh-CN" altLang="en-US" dirty="0"/>
              <a:t>角色要从系统中获取什么信息？产生什么信息？改变什么信息？</a:t>
            </a:r>
            <a:endParaRPr lang="en-US" altLang="zh-CN" dirty="0"/>
          </a:p>
          <a:p>
            <a:r>
              <a:rPr lang="zh-CN" altLang="en-US" dirty="0"/>
              <a:t>角色要告诉系统外界的变化么？什么变化？</a:t>
            </a:r>
            <a:endParaRPr lang="en-US" altLang="zh-CN" dirty="0"/>
          </a:p>
          <a:p>
            <a:r>
              <a:rPr lang="zh-CN" altLang="en-US" dirty="0"/>
              <a:t>如果出现意外情况， 角色希望听到报告么？</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用例的格式</a:t>
            </a:r>
            <a:endParaRPr lang="en-US" dirty="0"/>
          </a:p>
        </p:txBody>
      </p:sp>
      <p:sp>
        <p:nvSpPr>
          <p:cNvPr id="3" name="内容占位符 2"/>
          <p:cNvSpPr>
            <a:spLocks noGrp="1"/>
          </p:cNvSpPr>
          <p:nvPr>
            <p:ph idx="1"/>
          </p:nvPr>
        </p:nvSpPr>
        <p:spPr/>
        <p:txBody>
          <a:bodyPr>
            <a:normAutofit/>
          </a:bodyPr>
          <a:lstStyle/>
          <a:p>
            <a:r>
              <a:rPr lang="zh-CN" altLang="en-US" dirty="0"/>
              <a:t>用例</a:t>
            </a:r>
            <a:endParaRPr lang="en-US" altLang="zh-CN" dirty="0"/>
          </a:p>
          <a:p>
            <a:pPr lvl="1"/>
            <a:r>
              <a:rPr lang="zh-CN" altLang="en-US" dirty="0"/>
              <a:t>名字</a:t>
            </a:r>
            <a:endParaRPr lang="en-US" altLang="zh-CN" dirty="0"/>
          </a:p>
          <a:p>
            <a:pPr lvl="1"/>
            <a:r>
              <a:rPr lang="zh-CN" altLang="en-US" dirty="0"/>
              <a:t>描述：一句话把场景说清楚</a:t>
            </a:r>
            <a:endParaRPr lang="en-US" altLang="zh-CN" dirty="0"/>
          </a:p>
          <a:p>
            <a:pPr lvl="1"/>
            <a:r>
              <a:rPr lang="zh-CN" altLang="en-US" dirty="0"/>
              <a:t>角色：谁？</a:t>
            </a:r>
            <a:endParaRPr lang="en-US" altLang="zh-CN" dirty="0"/>
          </a:p>
          <a:p>
            <a:pPr lvl="1"/>
            <a:r>
              <a:rPr lang="zh-CN" altLang="en-US" dirty="0"/>
              <a:t>前置条件：在场景开始之前，需要发生什么事情？什么条件必须存在？</a:t>
            </a:r>
            <a:endParaRPr lang="en-US" altLang="zh-CN" dirty="0"/>
          </a:p>
          <a:p>
            <a:pPr lvl="1"/>
            <a:r>
              <a:rPr lang="zh-CN" altLang="en-US" dirty="0"/>
              <a:t>主要场景：主要的事件</a:t>
            </a:r>
            <a:endParaRPr lang="en-US" altLang="zh-CN" dirty="0"/>
          </a:p>
          <a:p>
            <a:pPr lvl="1"/>
            <a:r>
              <a:rPr lang="zh-CN" altLang="en-US" dirty="0"/>
              <a:t>例外：会出什么问题？</a:t>
            </a:r>
            <a:endParaRPr lang="en-US" altLang="zh-CN" dirty="0"/>
          </a:p>
          <a:p>
            <a:r>
              <a:rPr lang="zh-CN" altLang="en-US" dirty="0"/>
              <a:t>用例图（</a:t>
            </a:r>
            <a:r>
              <a:rPr lang="en-US" altLang="zh-CN" dirty="0"/>
              <a:t>UCD</a:t>
            </a:r>
            <a:r>
              <a:rPr lang="zh-CN" altLang="en-US" dirty="0"/>
              <a:t>）</a:t>
            </a:r>
            <a:endParaRPr lang="en-US" altLang="zh-CN" dirty="0"/>
          </a:p>
          <a:p>
            <a:pPr lvl="1"/>
            <a:r>
              <a:rPr lang="zh-CN" altLang="en-US" dirty="0"/>
              <a:t>用图的形式表现用例</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用例练习</a:t>
            </a:r>
            <a:endParaRPr lang="en-US" dirty="0"/>
          </a:p>
        </p:txBody>
      </p:sp>
      <p:sp>
        <p:nvSpPr>
          <p:cNvPr id="3" name="内容占位符 2"/>
          <p:cNvSpPr>
            <a:spLocks noGrp="1"/>
          </p:cNvSpPr>
          <p:nvPr>
            <p:ph idx="1"/>
          </p:nvPr>
        </p:nvSpPr>
        <p:spPr>
          <a:xfrm>
            <a:off x="1120140" y="1825625"/>
            <a:ext cx="4142105" cy="4351655"/>
          </a:xfrm>
        </p:spPr>
        <p:txBody>
          <a:bodyPr/>
          <a:lstStyle/>
          <a:p>
            <a:r>
              <a:rPr lang="zh-CN" altLang="en-US" dirty="0"/>
              <a:t>用你们的实际项目做练习，写下用例，画出用例图，马上发布到博客。 </a:t>
            </a:r>
            <a:endParaRPr lang="en-US" altLang="zh-CN" dirty="0"/>
          </a:p>
          <a:p>
            <a:endParaRPr lang="en-US" dirty="0"/>
          </a:p>
        </p:txBody>
      </p:sp>
      <p:pic>
        <p:nvPicPr>
          <p:cNvPr id="100" name="图片 99"/>
          <p:cNvPicPr/>
          <p:nvPr/>
        </p:nvPicPr>
        <p:blipFill>
          <a:blip r:embed="rId1"/>
          <a:stretch>
            <a:fillRect/>
          </a:stretch>
        </p:blipFill>
        <p:spPr>
          <a:xfrm>
            <a:off x="5410200" y="1905001"/>
            <a:ext cx="5276850" cy="4019549"/>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Activity Diagrams</a:t>
            </a:r>
            <a:r>
              <a:rPr lang="zh-CN" altLang="en-US" dirty="0"/>
              <a:t>（</a:t>
            </a:r>
            <a:r>
              <a:rPr lang="zh-CN" altLang="en-US" dirty="0"/>
              <a:t>活动图）</a:t>
            </a:r>
            <a:endParaRPr lang="zh-CN" altLang="en-US" dirty="0"/>
          </a:p>
        </p:txBody>
      </p:sp>
      <p:sp>
        <p:nvSpPr>
          <p:cNvPr id="3" name="内容占位符 2"/>
          <p:cNvSpPr>
            <a:spLocks noGrp="1"/>
          </p:cNvSpPr>
          <p:nvPr>
            <p:ph idx="1"/>
          </p:nvPr>
        </p:nvSpPr>
        <p:spPr>
          <a:xfrm>
            <a:off x="1120140" y="1825625"/>
            <a:ext cx="4930140" cy="4351655"/>
          </a:xfrm>
        </p:spPr>
        <p:txBody>
          <a:bodyPr/>
          <a:lstStyle/>
          <a:p>
            <a:pPr>
              <a:lnSpc>
                <a:spcPct val="140000"/>
              </a:lnSpc>
            </a:pPr>
            <a:r>
              <a:rPr lang="zh-CN" altLang="en-US" dirty="0"/>
              <a:t>对于复杂的用例，用户和系统的交互比较复杂，可以</a:t>
            </a:r>
            <a:r>
              <a:rPr lang="en-US" altLang="zh-CN" dirty="0"/>
              <a:t>  </a:t>
            </a:r>
            <a:r>
              <a:rPr lang="zh-CN" altLang="en-US" dirty="0"/>
              <a:t>用类似流程图的方式来展现</a:t>
            </a:r>
            <a:endParaRPr lang="en-US" altLang="zh-CN" dirty="0"/>
          </a:p>
          <a:p>
            <a:endParaRPr lang="en-US" dirty="0"/>
          </a:p>
        </p:txBody>
      </p:sp>
      <p:pic>
        <p:nvPicPr>
          <p:cNvPr id="4" name="图片 3"/>
          <p:cNvPicPr>
            <a:picLocks noChangeAspect="1"/>
          </p:cNvPicPr>
          <p:nvPr>
            <p:custDataLst>
              <p:tags r:id="rId1"/>
            </p:custDataLst>
          </p:nvPr>
        </p:nvPicPr>
        <p:blipFill>
          <a:blip r:embed="rId2"/>
          <a:stretch>
            <a:fillRect/>
          </a:stretch>
        </p:blipFill>
        <p:spPr>
          <a:xfrm>
            <a:off x="6477000" y="1905000"/>
            <a:ext cx="4168140" cy="41224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7" name="矩形 122886"/>
          <p:cNvSpPr/>
          <p:nvPr/>
        </p:nvSpPr>
        <p:spPr>
          <a:xfrm>
            <a:off x="1981200" y="4419600"/>
            <a:ext cx="7924800" cy="1938020"/>
          </a:xfrm>
          <a:prstGeom prst="rect">
            <a:avLst/>
          </a:prstGeom>
          <a:noFill/>
          <a:ln w="9525">
            <a:noFill/>
          </a:ln>
        </p:spPr>
        <p:txBody>
          <a:bodyPr>
            <a:spAutoFit/>
          </a:bodyPr>
          <a:p>
            <a:pPr algn="ctr"/>
            <a:r>
              <a:rPr lang="zh-CN" altLang="en-US" sz="2000" b="1" dirty="0">
                <a:latin typeface="宋体" panose="02010600030101010101" pitchFamily="2" charset="-122"/>
                <a:ea typeface="宋体" panose="02010600030101010101" pitchFamily="2" charset="-122"/>
              </a:rPr>
              <a:t>图</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程序流程图中使用的符号</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选择</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分支</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b) </a:t>
            </a:r>
            <a:r>
              <a:rPr lang="zh-CN" altLang="en-US" sz="2000" b="1" dirty="0">
                <a:latin typeface="宋体" panose="02010600030101010101" pitchFamily="2" charset="-122"/>
                <a:ea typeface="宋体" panose="02010600030101010101" pitchFamily="2" charset="-122"/>
              </a:rPr>
              <a:t>注释；</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c) </a:t>
            </a:r>
            <a:r>
              <a:rPr lang="zh-CN" altLang="en-US" sz="2000" b="1" dirty="0">
                <a:latin typeface="宋体" panose="02010600030101010101" pitchFamily="2" charset="-122"/>
                <a:ea typeface="宋体" panose="02010600030101010101" pitchFamily="2" charset="-122"/>
              </a:rPr>
              <a:t>预先定义的处理；</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d) </a:t>
            </a:r>
            <a:r>
              <a:rPr lang="zh-CN" altLang="en-US" sz="2000" b="1" dirty="0">
                <a:latin typeface="宋体" panose="02010600030101010101" pitchFamily="2" charset="-122"/>
                <a:ea typeface="宋体" panose="02010600030101010101" pitchFamily="2" charset="-122"/>
              </a:rPr>
              <a:t>多分支；</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e) </a:t>
            </a:r>
            <a:r>
              <a:rPr lang="zh-CN" altLang="en-US" sz="2000" b="1" dirty="0">
                <a:latin typeface="宋体" panose="02010600030101010101" pitchFamily="2" charset="-122"/>
                <a:ea typeface="宋体" panose="02010600030101010101" pitchFamily="2" charset="-122"/>
              </a:rPr>
              <a:t>开始或停止；</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f) </a:t>
            </a:r>
            <a:r>
              <a:rPr lang="zh-CN" altLang="en-US" sz="2000" b="1" dirty="0">
                <a:latin typeface="宋体" panose="02010600030101010101" pitchFamily="2" charset="-122"/>
                <a:ea typeface="宋体" panose="02010600030101010101" pitchFamily="2" charset="-122"/>
              </a:rPr>
              <a:t>准备；</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g)</a:t>
            </a:r>
            <a:r>
              <a:rPr lang="zh-CN" altLang="en-US" sz="2000" b="1" dirty="0">
                <a:latin typeface="宋体" panose="02010600030101010101" pitchFamily="2" charset="-122"/>
                <a:ea typeface="宋体" panose="02010600030101010101" pitchFamily="2" charset="-122"/>
              </a:rPr>
              <a:t>循环上界限；</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h) </a:t>
            </a:r>
            <a:r>
              <a:rPr lang="zh-CN" altLang="en-US" sz="2000" b="1" dirty="0">
                <a:latin typeface="宋体" panose="02010600030101010101" pitchFamily="2" charset="-122"/>
                <a:ea typeface="宋体" panose="02010600030101010101" pitchFamily="2" charset="-122"/>
              </a:rPr>
              <a:t>循环下界限；</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i) </a:t>
            </a:r>
            <a:r>
              <a:rPr lang="zh-CN" altLang="en-US" sz="2000" b="1" dirty="0">
                <a:latin typeface="宋体" panose="02010600030101010101" pitchFamily="2" charset="-122"/>
                <a:ea typeface="宋体" panose="02010600030101010101" pitchFamily="2" charset="-122"/>
              </a:rPr>
              <a:t>虚线；</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j) </a:t>
            </a:r>
            <a:r>
              <a:rPr lang="zh-CN" altLang="en-US" sz="2000" b="1" dirty="0">
                <a:latin typeface="宋体" panose="02010600030101010101" pitchFamily="2" charset="-122"/>
                <a:ea typeface="宋体" panose="02010600030101010101" pitchFamily="2" charset="-122"/>
              </a:rPr>
              <a:t>省略符；</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k) </a:t>
            </a:r>
            <a:r>
              <a:rPr lang="zh-CN" altLang="en-US" sz="2000" b="1" dirty="0">
                <a:latin typeface="宋体" panose="02010600030101010101" pitchFamily="2" charset="-122"/>
                <a:ea typeface="宋体" panose="02010600030101010101" pitchFamily="2" charset="-122"/>
              </a:rPr>
              <a:t>并行方式；</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l) </a:t>
            </a:r>
            <a:r>
              <a:rPr lang="zh-CN" altLang="en-US" sz="2000" b="1" dirty="0">
                <a:latin typeface="宋体" panose="02010600030101010101" pitchFamily="2" charset="-122"/>
                <a:ea typeface="宋体" panose="02010600030101010101" pitchFamily="2" charset="-122"/>
              </a:rPr>
              <a:t>处理；</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m) </a:t>
            </a:r>
            <a:r>
              <a:rPr lang="zh-CN" altLang="en-US" sz="2000" b="1" dirty="0">
                <a:latin typeface="宋体" panose="02010600030101010101" pitchFamily="2" charset="-122"/>
                <a:ea typeface="宋体" panose="02010600030101010101" pitchFamily="2" charset="-122"/>
              </a:rPr>
              <a:t>输入</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输出；</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n) </a:t>
            </a:r>
            <a:r>
              <a:rPr lang="zh-CN" altLang="en-US" sz="2000" b="1" dirty="0">
                <a:latin typeface="宋体" panose="02010600030101010101" pitchFamily="2" charset="-122"/>
                <a:ea typeface="宋体" panose="02010600030101010101" pitchFamily="2" charset="-122"/>
              </a:rPr>
              <a:t>连接；</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o) </a:t>
            </a:r>
            <a:r>
              <a:rPr lang="zh-CN" altLang="en-US" sz="2000" b="1" dirty="0">
                <a:latin typeface="宋体" panose="02010600030101010101" pitchFamily="2" charset="-122"/>
                <a:ea typeface="宋体" panose="02010600030101010101" pitchFamily="2" charset="-122"/>
              </a:rPr>
              <a:t>换页连接；</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p) </a:t>
            </a:r>
            <a:r>
              <a:rPr lang="zh-CN" altLang="en-US" sz="2000" b="1" dirty="0">
                <a:latin typeface="宋体" panose="02010600030101010101" pitchFamily="2" charset="-122"/>
                <a:ea typeface="宋体" panose="02010600030101010101" pitchFamily="2" charset="-122"/>
              </a:rPr>
              <a:t>控制流</a:t>
            </a:r>
            <a:endParaRPr lang="zh-CN" altLang="en-US" sz="2000" b="1" dirty="0">
              <a:latin typeface="宋体" panose="02010600030101010101" pitchFamily="2" charset="-122"/>
              <a:ea typeface="宋体" panose="02010600030101010101" pitchFamily="2" charset="-122"/>
            </a:endParaRPr>
          </a:p>
        </p:txBody>
      </p:sp>
      <p:pic>
        <p:nvPicPr>
          <p:cNvPr id="122889" name="内容占位符 122888" descr="RJ426"/>
          <p:cNvPicPr>
            <a:picLocks noGrp="1" noChangeAspect="1"/>
          </p:cNvPicPr>
          <p:nvPr/>
        </p:nvPicPr>
        <p:blipFill>
          <a:blip r:embed="rId1"/>
          <a:stretch>
            <a:fillRect/>
          </a:stretch>
        </p:blipFill>
        <p:spPr>
          <a:xfrm>
            <a:off x="1981200" y="990600"/>
            <a:ext cx="7924800" cy="3197225"/>
          </a:xfrm>
          <a:prstGeom prst="rect">
            <a:avLst/>
          </a:prstGeom>
          <a:solidFill>
            <a:srgbClr val="FFFFFF"/>
          </a:solid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7" name="文本占位符 282626" descr="Rectangle: Click to edit Master text styles&#13;&#10;Second level&#13;&#10;Third level&#13;&#10;Fourth level&#13;&#10;Fifth level"/>
          <p:cNvSpPr>
            <a:spLocks noGrp="1"/>
          </p:cNvSpPr>
          <p:nvPr>
            <p:ph type="body" idx="1"/>
          </p:nvPr>
        </p:nvSpPr>
        <p:spPr>
          <a:xfrm>
            <a:off x="2286000" y="533400"/>
            <a:ext cx="8077200" cy="5791200"/>
          </a:xfrm>
        </p:spPr>
        <p:txBody>
          <a:bodyPr>
            <a:normAutofit lnSpcReduction="10000"/>
          </a:bodyPr>
          <a:p>
            <a:pPr>
              <a:lnSpc>
                <a:spcPct val="120000"/>
              </a:lnSpc>
            </a:pPr>
            <a:r>
              <a:rPr lang="en-US" altLang="zh-CN" sz="1400">
                <a:latin typeface="宋体" panose="02010600030101010101" pitchFamily="2" charset="-122"/>
              </a:rPr>
              <a:t>procedure:sort</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20000"/>
              </a:lnSpc>
            </a:pPr>
            <a:r>
              <a:rPr lang="en-US" altLang="zh-CN" sz="1400">
                <a:latin typeface="宋体" panose="02010600030101010101" pitchFamily="2" charset="-122"/>
              </a:rPr>
              <a:t>1</a:t>
            </a:r>
            <a:r>
              <a:rPr lang="zh-CN" altLang="en-US" sz="1400">
                <a:latin typeface="宋体" panose="02010600030101010101" pitchFamily="2" charset="-122"/>
              </a:rPr>
              <a:t>：</a:t>
            </a:r>
            <a:r>
              <a:rPr lang="en-US" altLang="zh-CN" sz="1400">
                <a:latin typeface="宋体" panose="02010600030101010101" pitchFamily="2" charset="-122"/>
              </a:rPr>
              <a:t>do while records remain</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20000"/>
              </a:lnSpc>
            </a:pPr>
            <a:r>
              <a:rPr lang="en-US" altLang="zh-CN" sz="1400">
                <a:latin typeface="宋体" panose="02010600030101010101" pitchFamily="2" charset="-122"/>
              </a:rPr>
              <a:t>2</a:t>
            </a:r>
            <a:r>
              <a:rPr lang="zh-CN" altLang="en-US" sz="1400">
                <a:latin typeface="宋体" panose="02010600030101010101" pitchFamily="2" charset="-122"/>
              </a:rPr>
              <a:t>：</a:t>
            </a:r>
            <a:r>
              <a:rPr lang="en-US" altLang="zh-CN" sz="1400">
                <a:latin typeface="宋体" panose="02010600030101010101" pitchFamily="2" charset="-122"/>
              </a:rPr>
              <a:t>read record;</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20000"/>
              </a:lnSpc>
            </a:pPr>
            <a:r>
              <a:rPr lang="en-US" altLang="zh-CN" sz="1400">
                <a:latin typeface="宋体" panose="02010600030101010101" pitchFamily="2" charset="-122"/>
              </a:rPr>
              <a:t>3</a:t>
            </a:r>
            <a:r>
              <a:rPr lang="zh-CN" altLang="en-US" sz="1400">
                <a:latin typeface="宋体" panose="02010600030101010101" pitchFamily="2" charset="-122"/>
              </a:rPr>
              <a:t>：</a:t>
            </a:r>
            <a:r>
              <a:rPr lang="en-US" altLang="zh-CN" sz="1400">
                <a:latin typeface="宋体" panose="02010600030101010101" pitchFamily="2" charset="-122"/>
              </a:rPr>
              <a:t>if record field 1=0</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20000"/>
              </a:lnSpc>
            </a:pPr>
            <a:r>
              <a:rPr lang="en-US" altLang="zh-CN" sz="1400">
                <a:latin typeface="宋体" panose="02010600030101010101" pitchFamily="2" charset="-122"/>
              </a:rPr>
              <a:t>4</a:t>
            </a:r>
            <a:r>
              <a:rPr lang="zh-CN" altLang="en-US" sz="1400">
                <a:latin typeface="宋体" panose="02010600030101010101" pitchFamily="2" charset="-122"/>
              </a:rPr>
              <a:t>：</a:t>
            </a:r>
            <a:r>
              <a:rPr lang="en-US" altLang="zh-CN" sz="1400">
                <a:latin typeface="宋体" panose="02010600030101010101" pitchFamily="2" charset="-122"/>
              </a:rPr>
              <a:t>then process record;</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20000"/>
              </a:lnSpc>
            </a:pPr>
            <a:r>
              <a:rPr lang="en-US" altLang="zh-CN" sz="1400">
                <a:latin typeface="宋体" panose="02010600030101010101" pitchFamily="2" charset="-122"/>
              </a:rPr>
              <a:t>5</a:t>
            </a:r>
            <a:r>
              <a:rPr lang="zh-CN" altLang="en-US" sz="1400">
                <a:latin typeface="宋体" panose="02010600030101010101" pitchFamily="2" charset="-122"/>
              </a:rPr>
              <a:t>： </a:t>
            </a:r>
            <a:r>
              <a:rPr lang="en-US" altLang="zh-CN" sz="1400">
                <a:latin typeface="宋体" panose="02010600030101010101" pitchFamily="2" charset="-122"/>
              </a:rPr>
              <a:t>store in buffer</a:t>
            </a:r>
            <a:r>
              <a:rPr lang="zh-CN" altLang="en-US" sz="1400">
                <a:latin typeface="宋体" panose="02010600030101010101" pitchFamily="2" charset="-122"/>
              </a:rPr>
              <a:t>；</a:t>
            </a:r>
            <a:endParaRPr lang="zh-CN" altLang="en-US" sz="1400" err="1">
              <a:latin typeface="宋体" panose="02010600030101010101" pitchFamily="2" charset="-122"/>
            </a:endParaRPr>
          </a:p>
          <a:p>
            <a:pPr>
              <a:lnSpc>
                <a:spcPct val="120000"/>
              </a:lnSpc>
            </a:pPr>
            <a:r>
              <a:rPr lang="zh-CN" altLang="en-US" sz="1400" err="1">
                <a:latin typeface="宋体" panose="02010600030101010101" pitchFamily="2" charset="-122"/>
              </a:rPr>
              <a:t>　　</a:t>
            </a:r>
            <a:r>
              <a:rPr lang="en-US" altLang="zh-CN" sz="1400" err="1">
                <a:latin typeface="宋体" panose="02010600030101010101" pitchFamily="2" charset="-122"/>
              </a:rPr>
              <a:t>incremert</a:t>
            </a:r>
            <a:r>
              <a:rPr lang="en-US" altLang="zh-CN" sz="1400">
                <a:latin typeface="宋体" panose="02010600030101010101" pitchFamily="2" charset="-122"/>
              </a:rPr>
              <a:t> counter;</a:t>
            </a:r>
            <a:endParaRPr lang="en-US" altLang="zh-CN" sz="1400">
              <a:latin typeface="宋体" panose="02010600030101010101" pitchFamily="2" charset="-122"/>
            </a:endParaRPr>
          </a:p>
          <a:p>
            <a:pPr>
              <a:lnSpc>
                <a:spcPct val="135000"/>
              </a:lnSpc>
            </a:pPr>
            <a:r>
              <a:rPr lang="en-US" altLang="zh-CN" sz="1400">
                <a:latin typeface="宋体" panose="02010600030101010101" pitchFamily="2" charset="-122"/>
              </a:rPr>
              <a:t>6</a:t>
            </a:r>
            <a:r>
              <a:rPr lang="zh-CN" altLang="en-US" sz="1400">
                <a:latin typeface="宋体" panose="02010600030101010101" pitchFamily="2" charset="-122"/>
              </a:rPr>
              <a:t>：</a:t>
            </a:r>
            <a:r>
              <a:rPr lang="en-US" altLang="zh-CN" sz="1400">
                <a:latin typeface="宋体" panose="02010600030101010101" pitchFamily="2" charset="-122"/>
              </a:rPr>
              <a:t>else if recardfield2=0</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7</a:t>
            </a:r>
            <a:r>
              <a:rPr lang="zh-CN" altLang="en-US" sz="1400">
                <a:latin typeface="宋体" panose="02010600030101010101" pitchFamily="2" charset="-122"/>
              </a:rPr>
              <a:t>：</a:t>
            </a:r>
            <a:r>
              <a:rPr lang="en-US" altLang="zh-CN" sz="1400">
                <a:latin typeface="宋体" panose="02010600030101010101" pitchFamily="2" charset="-122"/>
              </a:rPr>
              <a:t>then reset counter;</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8</a:t>
            </a:r>
            <a:r>
              <a:rPr lang="zh-CN" altLang="en-US" sz="1400">
                <a:latin typeface="宋体" panose="02010600030101010101" pitchFamily="2" charset="-122"/>
              </a:rPr>
              <a:t>：</a:t>
            </a:r>
            <a:r>
              <a:rPr lang="en-US" altLang="zh-CN" sz="1400">
                <a:latin typeface="宋体" panose="02010600030101010101" pitchFamily="2" charset="-122"/>
              </a:rPr>
              <a:t>else process record;</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zh-CN" altLang="en-US" sz="1400">
                <a:latin typeface="宋体" panose="02010600030101010101" pitchFamily="2" charset="-122"/>
              </a:rPr>
              <a:t>　　</a:t>
            </a:r>
            <a:r>
              <a:rPr lang="en-US" altLang="zh-CN" sz="1400">
                <a:latin typeface="宋体" panose="02010600030101010101" pitchFamily="2" charset="-122"/>
              </a:rPr>
              <a:t>store in file;</a:t>
            </a:r>
            <a:r>
              <a:rPr lang="zh-CN" altLang="en-US" sz="1400">
                <a:latin typeface="宋体" panose="02010600030101010101" pitchFamily="2" charset="-122"/>
              </a:rPr>
              <a:t>　</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9</a:t>
            </a:r>
            <a:r>
              <a:rPr lang="zh-CN" altLang="en-US" sz="1400">
                <a:latin typeface="宋体" panose="02010600030101010101" pitchFamily="2" charset="-122"/>
              </a:rPr>
              <a:t>：</a:t>
            </a:r>
            <a:r>
              <a:rPr lang="en-US" altLang="zh-CN" sz="1400">
                <a:latin typeface="宋体" panose="02010600030101010101" pitchFamily="2" charset="-122"/>
              </a:rPr>
              <a:t>end if</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10</a:t>
            </a:r>
            <a:r>
              <a:rPr lang="zh-CN" altLang="en-US" sz="1400">
                <a:latin typeface="宋体" panose="02010600030101010101" pitchFamily="2" charset="-122"/>
              </a:rPr>
              <a:t>：</a:t>
            </a:r>
            <a:r>
              <a:rPr lang="en-US" altLang="zh-CN" sz="1400">
                <a:latin typeface="宋体" panose="02010600030101010101" pitchFamily="2" charset="-122"/>
              </a:rPr>
              <a:t>end if</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11</a:t>
            </a:r>
            <a:r>
              <a:rPr lang="zh-CN" altLang="en-US" sz="1400">
                <a:latin typeface="宋体" panose="02010600030101010101" pitchFamily="2" charset="-122"/>
              </a:rPr>
              <a:t>：</a:t>
            </a:r>
            <a:r>
              <a:rPr lang="en-US" altLang="zh-CN" sz="1400" err="1">
                <a:latin typeface="宋体" panose="02010600030101010101" pitchFamily="2" charset="-122"/>
              </a:rPr>
              <a:t>enddo</a:t>
            </a:r>
            <a:r>
              <a:rPr lang="zh-CN" altLang="en-US" sz="1400">
                <a:latin typeface="宋体" panose="02010600030101010101" pitchFamily="2" charset="-122"/>
              </a:rPr>
              <a:t></a:t>
            </a:r>
            <a:endParaRPr lang="zh-CN" altLang="en-US" sz="1400">
              <a:latin typeface="宋体" panose="02010600030101010101" pitchFamily="2" charset="-122"/>
            </a:endParaRPr>
          </a:p>
          <a:p>
            <a:pPr>
              <a:lnSpc>
                <a:spcPct val="135000"/>
              </a:lnSpc>
            </a:pPr>
            <a:r>
              <a:rPr lang="en-US" altLang="zh-CN" sz="1400">
                <a:latin typeface="宋体" panose="02010600030101010101" pitchFamily="2" charset="-122"/>
              </a:rPr>
              <a:t>end</a:t>
            </a:r>
            <a:r>
              <a:rPr lang="zh-CN" altLang="en-US" sz="1400">
                <a:latin typeface="宋体" panose="02010600030101010101" pitchFamily="2" charset="-122"/>
              </a:rPr>
              <a:t></a:t>
            </a:r>
            <a:endParaRPr lang="zh-CN" altLang="en-US" sz="1400">
              <a:latin typeface="宋体" panose="02010600030101010101" pitchFamily="2" charset="-122"/>
            </a:endParaRPr>
          </a:p>
          <a:p>
            <a:endParaRPr lang="zh-CN" altLang="en-US" sz="2000"/>
          </a:p>
        </p:txBody>
      </p:sp>
      <p:pic>
        <p:nvPicPr>
          <p:cNvPr id="282628" name="图片 282627" descr="C:\Documents and Settings\frankie\桌面\1.bmp"/>
          <p:cNvPicPr>
            <a:picLocks noChangeAspect="1"/>
          </p:cNvPicPr>
          <p:nvPr/>
        </p:nvPicPr>
        <p:blipFill>
          <a:blip r:embed="rId1"/>
          <a:stretch>
            <a:fillRect/>
          </a:stretch>
        </p:blipFill>
        <p:spPr>
          <a:xfrm>
            <a:off x="5486400" y="990600"/>
            <a:ext cx="4724400" cy="414178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5956" name="内容占位符 125955" descr="Rectangle: Click to edit Master text styles&#13;&#10;Second level&#13;&#10;Third level&#13;&#10;Fourth level&#13;&#10;Fifth level"/>
          <p:cNvGraphicFramePr/>
          <p:nvPr>
            <p:ph idx="1"/>
          </p:nvPr>
        </p:nvGraphicFramePr>
        <p:xfrm>
          <a:off x="1447800" y="304800"/>
          <a:ext cx="8001000" cy="5099050"/>
        </p:xfrm>
        <a:graphic>
          <a:graphicData uri="http://schemas.openxmlformats.org/presentationml/2006/ole">
            <mc:AlternateContent xmlns:mc="http://schemas.openxmlformats.org/markup-compatibility/2006">
              <mc:Choice xmlns:v="urn:schemas-microsoft-com:vml" Requires="v">
                <p:oleObj spid="_x0000_s3104" name="" r:id="rId1" imgW="3886200" imgH="2476500" progId="Imaging.Document">
                  <p:embed/>
                </p:oleObj>
              </mc:Choice>
              <mc:Fallback>
                <p:oleObj name="" r:id="rId1" imgW="3886200" imgH="2476500" progId="Imaging.Document">
                  <p:embed/>
                  <p:pic>
                    <p:nvPicPr>
                      <p:cNvPr id="0" name="图片 3103"/>
                      <p:cNvPicPr/>
                      <p:nvPr/>
                    </p:nvPicPr>
                    <p:blipFill>
                      <a:blip r:embed="rId2"/>
                      <a:stretch>
                        <a:fillRect/>
                      </a:stretch>
                    </p:blipFill>
                    <p:spPr>
                      <a:xfrm>
                        <a:off x="1447800" y="304800"/>
                        <a:ext cx="8001000" cy="5099050"/>
                      </a:xfrm>
                      <a:prstGeom prst="rect">
                        <a:avLst/>
                      </a:prstGeom>
                      <a:noFill/>
                      <a:ln w="38100">
                        <a:miter/>
                      </a:ln>
                    </p:spPr>
                  </p:pic>
                </p:oleObj>
              </mc:Fallback>
            </mc:AlternateContent>
          </a:graphicData>
        </a:graphic>
      </p:graphicFrame>
      <p:sp>
        <p:nvSpPr>
          <p:cNvPr id="125959" name="矩形 125958"/>
          <p:cNvSpPr/>
          <p:nvPr/>
        </p:nvSpPr>
        <p:spPr>
          <a:xfrm>
            <a:off x="1752600" y="5441950"/>
            <a:ext cx="7162800" cy="1014730"/>
          </a:xfrm>
          <a:prstGeom prst="rect">
            <a:avLst/>
          </a:prstGeom>
          <a:noFill/>
          <a:ln w="9525">
            <a:noFill/>
          </a:ln>
        </p:spPr>
        <p:txBody>
          <a:bodyPr>
            <a:spAutoFit/>
          </a:bodyPr>
          <a:p>
            <a:pPr algn="ctr"/>
            <a:r>
              <a:rPr lang="zh-CN" altLang="en-US" sz="2000" b="1" dirty="0">
                <a:latin typeface="宋体" panose="02010600030101010101" pitchFamily="2" charset="-122"/>
                <a:ea typeface="宋体" panose="02010600030101010101" pitchFamily="2" charset="-122"/>
              </a:rPr>
              <a:t>图</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盒图的基本符号</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顺序；</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b) IF-THEN-ELSE</a:t>
            </a:r>
            <a:r>
              <a:rPr lang="zh-CN" altLang="en-US" sz="2000" b="1" dirty="0">
                <a:latin typeface="宋体" panose="02010600030101010101" pitchFamily="2" charset="-122"/>
                <a:ea typeface="宋体" panose="02010600030101010101" pitchFamily="2" charset="-122"/>
              </a:rPr>
              <a:t>型分支；</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c) CASE</a:t>
            </a:r>
            <a:r>
              <a:rPr lang="zh-CN" altLang="en-US" sz="2000" b="1" dirty="0">
                <a:latin typeface="宋体" panose="02010600030101010101" pitchFamily="2" charset="-122"/>
                <a:ea typeface="宋体" panose="02010600030101010101" pitchFamily="2" charset="-122"/>
              </a:rPr>
              <a:t>型多分支；</a:t>
            </a:r>
            <a:endParaRPr lang="zh-CN" altLang="en-US" sz="2000" b="1" dirty="0">
              <a:latin typeface="宋体" panose="02010600030101010101" pitchFamily="2" charset="-122"/>
              <a:ea typeface="宋体" panose="02010600030101010101" pitchFamily="2" charset="-122"/>
            </a:endParaRPr>
          </a:p>
          <a:p>
            <a:pPr algn="ct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d) </a:t>
            </a:r>
            <a:r>
              <a:rPr lang="zh-CN" altLang="en-US" sz="2000" b="1" dirty="0">
                <a:latin typeface="宋体" panose="02010600030101010101" pitchFamily="2" charset="-122"/>
                <a:ea typeface="宋体" panose="02010600030101010101" pitchFamily="2" charset="-122"/>
              </a:rPr>
              <a:t>循环；</a:t>
            </a:r>
            <a:r>
              <a:rPr lang="en-US" altLang="zh-CN"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e) </a:t>
            </a:r>
            <a:r>
              <a:rPr lang="zh-CN" altLang="en-US" sz="2000" b="1" dirty="0">
                <a:latin typeface="宋体" panose="02010600030101010101" pitchFamily="2" charset="-122"/>
                <a:ea typeface="宋体" panose="02010600030101010101" pitchFamily="2" charset="-122"/>
              </a:rPr>
              <a:t>调用子程序</a:t>
            </a:r>
            <a:r>
              <a:rPr lang="en-US" altLang="zh-CN" sz="2000" b="1">
                <a:latin typeface="宋体" panose="02010600030101010101" pitchFamily="2" charset="-122"/>
                <a:ea typeface="宋体" panose="02010600030101010101" pitchFamily="2" charset="-122"/>
              </a:rPr>
              <a:t>A</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判定</a:t>
            </a:r>
            <a:r>
              <a:rPr lang="zh-CN" altLang="en-US">
                <a:sym typeface="+mn-ea"/>
              </a:rPr>
              <a:t>表</a:t>
            </a:r>
            <a:r>
              <a:rPr lang="en-US" altLang="zh-CN"/>
              <a:t>/</a:t>
            </a:r>
            <a:r>
              <a:rPr lang="zh-CN" altLang="en-US"/>
              <a:t>判定</a:t>
            </a:r>
            <a:r>
              <a:rPr lang="zh-CN" altLang="en-US">
                <a:sym typeface="+mn-ea"/>
              </a:rPr>
              <a:t>树</a:t>
            </a:r>
            <a:endParaRPr lang="zh-CN" altLang="en-US"/>
          </a:p>
        </p:txBody>
      </p:sp>
      <p:sp>
        <p:nvSpPr>
          <p:cNvPr id="3" name="内容占位符 2"/>
          <p:cNvSpPr>
            <a:spLocks noGrp="1"/>
          </p:cNvSpPr>
          <p:nvPr>
            <p:ph idx="1"/>
          </p:nvPr>
        </p:nvSpPr>
        <p:spPr/>
        <p:txBody>
          <a:bodyPr/>
          <a:p>
            <a:r>
              <a:rPr lang="zh-CN" altLang="en-US"/>
              <a:t>假设某航空公司规定，乘客可以免费托运重量不超过30kg的行李。当行李重量超过30kg时，对头等舱的国内乘客超重部分每公斤收费4元，对其他舱的国内乘客超重部分每公斤收费6元，对外国乘客超重部分每公斤收费比国内乘客多一倍，对残疾乘客超重部分每公斤收费比正常乘客少一半。</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latin typeface="+mj-ea"/>
              </a:rPr>
              <a:t>概要</a:t>
            </a:r>
            <a:endParaRPr lang="en-US" altLang="zh-CN" dirty="0">
              <a:latin typeface="+mj-ea"/>
            </a:endParaRPr>
          </a:p>
        </p:txBody>
      </p:sp>
      <p:sp>
        <p:nvSpPr>
          <p:cNvPr id="7171" name="Content Placeholder 2"/>
          <p:cNvSpPr>
            <a:spLocks noGrp="1"/>
          </p:cNvSpPr>
          <p:nvPr>
            <p:ph idx="1"/>
          </p:nvPr>
        </p:nvSpPr>
        <p:spPr/>
        <p:txBody>
          <a:bodyPr>
            <a:normAutofit fontScale="60000" lnSpcReduction="20000"/>
          </a:bodyPr>
          <a:lstStyle/>
          <a:p>
            <a:pPr eaLnBrk="1" hangingPunct="1">
              <a:lnSpc>
                <a:spcPct val="120000"/>
              </a:lnSpc>
            </a:pPr>
            <a:r>
              <a:rPr lang="zh-CN" altLang="en-US" dirty="0"/>
              <a:t>分析和设计方法</a:t>
            </a:r>
            <a:endParaRPr lang="zh-CN" altLang="en-US" dirty="0"/>
          </a:p>
          <a:p>
            <a:pPr lvl="1" eaLnBrk="1" hangingPunct="1">
              <a:lnSpc>
                <a:spcPct val="120000"/>
              </a:lnSpc>
            </a:pPr>
            <a:r>
              <a:rPr lang="en-US" altLang="zh-CN" sz="2400" dirty="0"/>
              <a:t>FDD</a:t>
            </a:r>
            <a:endParaRPr lang="en-US" altLang="zh-CN" dirty="0"/>
          </a:p>
          <a:p>
            <a:pPr lvl="1">
              <a:lnSpc>
                <a:spcPct val="120000"/>
              </a:lnSpc>
            </a:pPr>
            <a:r>
              <a:rPr lang="zh-CN" altLang="en-US" dirty="0"/>
              <a:t>图形建模</a:t>
            </a:r>
            <a:endParaRPr lang="en-US" altLang="zh-CN" dirty="0"/>
          </a:p>
          <a:p>
            <a:pPr lvl="1">
              <a:lnSpc>
                <a:spcPct val="120000"/>
              </a:lnSpc>
            </a:pPr>
            <a:r>
              <a:rPr lang="zh-CN" altLang="en-US" dirty="0"/>
              <a:t>表达数据的流动</a:t>
            </a:r>
            <a:endParaRPr lang="en-US" altLang="zh-CN" dirty="0"/>
          </a:p>
          <a:p>
            <a:pPr lvl="1">
              <a:lnSpc>
                <a:spcPct val="120000"/>
              </a:lnSpc>
            </a:pPr>
            <a:r>
              <a:rPr lang="zh-CN" altLang="en-US" dirty="0"/>
              <a:t>表达控制流</a:t>
            </a:r>
            <a:endParaRPr lang="en-US" altLang="zh-CN" dirty="0"/>
          </a:p>
          <a:p>
            <a:pPr lvl="1">
              <a:lnSpc>
                <a:spcPct val="120000"/>
              </a:lnSpc>
            </a:pPr>
            <a:r>
              <a:rPr lang="zh-CN" altLang="en-US" dirty="0"/>
              <a:t>统一的表达方式（</a:t>
            </a:r>
            <a:r>
              <a:rPr lang="en-US" altLang="zh-CN" dirty="0"/>
              <a:t>UML</a:t>
            </a:r>
            <a:r>
              <a:rPr lang="zh-CN" altLang="en-US" dirty="0"/>
              <a:t>）</a:t>
            </a:r>
            <a:endParaRPr lang="en-US" altLang="zh-CN" dirty="0"/>
          </a:p>
          <a:p>
            <a:pPr lvl="1">
              <a:lnSpc>
                <a:spcPct val="120000"/>
              </a:lnSpc>
            </a:pPr>
            <a:r>
              <a:rPr lang="zh-CN" altLang="en-US" dirty="0"/>
              <a:t>其他设计方法</a:t>
            </a:r>
            <a:endParaRPr lang="en-US" altLang="zh-CN" dirty="0"/>
          </a:p>
          <a:p>
            <a:pPr lvl="2">
              <a:lnSpc>
                <a:spcPct val="120000"/>
              </a:lnSpc>
            </a:pPr>
            <a:r>
              <a:rPr lang="zh-CN" altLang="en-US" dirty="0"/>
              <a:t>形式化的方法</a:t>
            </a:r>
            <a:endParaRPr lang="en-US" altLang="zh-CN" dirty="0"/>
          </a:p>
          <a:p>
            <a:pPr lvl="2">
              <a:lnSpc>
                <a:spcPct val="120000"/>
              </a:lnSpc>
            </a:pPr>
            <a:r>
              <a:rPr lang="zh-CN" altLang="en-US" dirty="0"/>
              <a:t>文学化编程</a:t>
            </a:r>
            <a:endParaRPr lang="en-US" altLang="zh-CN" dirty="0"/>
          </a:p>
          <a:p>
            <a:pPr>
              <a:lnSpc>
                <a:spcPct val="120000"/>
              </a:lnSpc>
            </a:pPr>
            <a:r>
              <a:rPr lang="zh-CN" altLang="en-US" dirty="0"/>
              <a:t>从</a:t>
            </a:r>
            <a:r>
              <a:rPr lang="en-US" altLang="zh-CN" dirty="0"/>
              <a:t>Spec </a:t>
            </a:r>
            <a:r>
              <a:rPr lang="zh-CN" altLang="en-US" dirty="0"/>
              <a:t>到实现</a:t>
            </a:r>
            <a:endParaRPr lang="en-US" altLang="zh-CN" dirty="0"/>
          </a:p>
          <a:p>
            <a:pPr lvl="1">
              <a:lnSpc>
                <a:spcPct val="120000"/>
              </a:lnSpc>
            </a:pPr>
            <a:r>
              <a:rPr lang="zh-CN" altLang="en-US" dirty="0"/>
              <a:t>标准工作流程</a:t>
            </a:r>
            <a:endParaRPr lang="en-US" altLang="zh-CN" dirty="0"/>
          </a:p>
          <a:p>
            <a:pPr>
              <a:lnSpc>
                <a:spcPct val="120000"/>
              </a:lnSpc>
            </a:pPr>
            <a:r>
              <a:rPr lang="zh-CN" altLang="en-US" dirty="0"/>
              <a:t>开发阶段的日常管理</a:t>
            </a:r>
            <a:endParaRPr lang="en-US" altLang="zh-CN" dirty="0"/>
          </a:p>
          <a:p>
            <a:pPr>
              <a:lnSpc>
                <a:spcPct val="120000"/>
              </a:lnSpc>
            </a:pPr>
            <a:r>
              <a:rPr lang="zh-CN" altLang="en-US" dirty="0"/>
              <a:t>源代码管理</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6196" name="内容占位符 136195" descr="Rectangle: Click to edit Master text styles&#13;&#10;Second level&#13;&#10;Third level&#13;&#10;Fourth level&#13;&#10;Fifth level"/>
          <p:cNvGraphicFramePr/>
          <p:nvPr>
            <p:ph idx="1"/>
          </p:nvPr>
        </p:nvGraphicFramePr>
        <p:xfrm>
          <a:off x="441960" y="232093"/>
          <a:ext cx="11106785" cy="6511925"/>
        </p:xfrm>
        <a:graphic>
          <a:graphicData uri="http://schemas.openxmlformats.org/presentationml/2006/ole">
            <mc:AlternateContent xmlns:mc="http://schemas.openxmlformats.org/markup-compatibility/2006">
              <mc:Choice xmlns:v="urn:schemas-microsoft-com:vml" Requires="v">
                <p:oleObj spid="_x0000_s3107" name="" r:id="rId1" imgW="7775575" imgH="3562985" progId="Word.Document.8">
                  <p:embed/>
                </p:oleObj>
              </mc:Choice>
              <mc:Fallback>
                <p:oleObj name="" r:id="rId1" imgW="7775575" imgH="3562985" progId="Word.Document.8">
                  <p:embed/>
                  <p:pic>
                    <p:nvPicPr>
                      <p:cNvPr id="0" name="图片 3106"/>
                      <p:cNvPicPr/>
                      <p:nvPr/>
                    </p:nvPicPr>
                    <p:blipFill>
                      <a:blip r:embed="rId2"/>
                      <a:srcRect r="49945" b="30603"/>
                      <a:stretch>
                        <a:fillRect/>
                      </a:stretch>
                    </p:blipFill>
                    <p:spPr>
                      <a:xfrm>
                        <a:off x="441960" y="232093"/>
                        <a:ext cx="11106785" cy="6511925"/>
                      </a:xfrm>
                      <a:prstGeom prst="rect">
                        <a:avLst/>
                      </a:prstGeom>
                      <a:noFill/>
                      <a:ln w="38100">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906969-20160427170159689-1428317786"/>
          <p:cNvPicPr>
            <a:picLocks noChangeAspect="1"/>
          </p:cNvPicPr>
          <p:nvPr/>
        </p:nvPicPr>
        <p:blipFill>
          <a:blip r:embed="rId1"/>
          <a:stretch>
            <a:fillRect/>
          </a:stretch>
        </p:blipFill>
        <p:spPr>
          <a:xfrm>
            <a:off x="1938020" y="1417320"/>
            <a:ext cx="8357870" cy="40436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状态</a:t>
            </a:r>
            <a:r>
              <a:rPr lang="zh-CN" altLang="en-US"/>
              <a:t>图</a:t>
            </a:r>
            <a:endParaRPr lang="zh-CN" altLang="en-US"/>
          </a:p>
        </p:txBody>
      </p:sp>
      <p:sp>
        <p:nvSpPr>
          <p:cNvPr id="3" name="内容占位符 2"/>
          <p:cNvSpPr>
            <a:spLocks noGrp="1"/>
          </p:cNvSpPr>
          <p:nvPr>
            <p:ph idx="1"/>
          </p:nvPr>
        </p:nvSpPr>
        <p:spPr/>
        <p:txBody>
          <a:bodyPr/>
          <a:p>
            <a:endParaRPr lang="zh-CN" altLang="en-US"/>
          </a:p>
        </p:txBody>
      </p:sp>
      <p:pic>
        <p:nvPicPr>
          <p:cNvPr id="32771" name="Picture 4"/>
          <p:cNvPicPr>
            <a:picLocks noChangeAspect="1"/>
          </p:cNvPicPr>
          <p:nvPr/>
        </p:nvPicPr>
        <p:blipFill>
          <a:blip r:embed="rId1"/>
          <a:stretch>
            <a:fillRect/>
          </a:stretch>
        </p:blipFill>
        <p:spPr>
          <a:xfrm>
            <a:off x="3657600" y="1066800"/>
            <a:ext cx="7540625" cy="519176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ER</a:t>
            </a:r>
            <a:r>
              <a:rPr lang="zh-CN" altLang="en-US"/>
              <a:t>图</a:t>
            </a:r>
            <a:endParaRPr lang="zh-CN" altLang="en-US"/>
          </a:p>
        </p:txBody>
      </p:sp>
      <p:pic>
        <p:nvPicPr>
          <p:cNvPr id="4" name="内容占位符 3" descr="267f9e2f07082838c4f1d7d0b899a9014d08f172.webp"/>
          <p:cNvPicPr>
            <a:picLocks noChangeAspect="1"/>
          </p:cNvPicPr>
          <p:nvPr>
            <p:ph idx="1"/>
          </p:nvPr>
        </p:nvPicPr>
        <p:blipFill>
          <a:blip r:embed="rId1"/>
          <a:stretch>
            <a:fillRect/>
          </a:stretch>
        </p:blipFill>
        <p:spPr>
          <a:xfrm>
            <a:off x="5562600" y="1447800"/>
            <a:ext cx="5615940" cy="3338830"/>
          </a:xfrm>
          <a:prstGeom prst="rect">
            <a:avLst/>
          </a:prstGeom>
        </p:spPr>
      </p:pic>
      <p:sp>
        <p:nvSpPr>
          <p:cNvPr id="5" name="文本框 4"/>
          <p:cNvSpPr txBox="1"/>
          <p:nvPr/>
        </p:nvSpPr>
        <p:spPr>
          <a:xfrm>
            <a:off x="851535" y="1638300"/>
            <a:ext cx="10197465" cy="4492625"/>
          </a:xfrm>
          <a:prstGeom prst="rect">
            <a:avLst/>
          </a:prstGeom>
          <a:noFill/>
        </p:spPr>
        <p:txBody>
          <a:bodyPr wrap="square" rtlCol="0">
            <a:spAutoFit/>
          </a:bodyPr>
          <a:p>
            <a:pPr>
              <a:lnSpc>
                <a:spcPct val="130000"/>
              </a:lnSpc>
            </a:pPr>
            <a:r>
              <a:rPr lang="zh-CN" altLang="en-US" sz="2000"/>
              <a:t>在ER图中有如下四个成分：</a:t>
            </a:r>
            <a:endParaRPr lang="zh-CN" altLang="en-US" sz="2000"/>
          </a:p>
          <a:p>
            <a:pPr>
              <a:lnSpc>
                <a:spcPct val="130000"/>
              </a:lnSpc>
            </a:pPr>
            <a:r>
              <a:rPr lang="zh-CN" altLang="en-US" sz="2000"/>
              <a:t>矩形框：表示实体，在框中记入实体名。</a:t>
            </a:r>
            <a:endParaRPr lang="zh-CN" altLang="en-US" sz="2000"/>
          </a:p>
          <a:p>
            <a:pPr>
              <a:lnSpc>
                <a:spcPct val="130000"/>
              </a:lnSpc>
            </a:pPr>
            <a:r>
              <a:rPr lang="zh-CN" altLang="en-US" sz="2000"/>
              <a:t>菱形框：表示联系，在框中记入联系名。</a:t>
            </a:r>
            <a:endParaRPr lang="zh-CN" altLang="en-US" sz="2000"/>
          </a:p>
          <a:p>
            <a:pPr>
              <a:lnSpc>
                <a:spcPct val="130000"/>
              </a:lnSpc>
            </a:pPr>
            <a:r>
              <a:rPr lang="zh-CN" altLang="en-US" sz="2000"/>
              <a:t>椭圆形框：表示实体或联系的属性，将</a:t>
            </a:r>
            <a:endParaRPr lang="zh-CN" altLang="en-US" sz="2000"/>
          </a:p>
          <a:p>
            <a:pPr>
              <a:lnSpc>
                <a:spcPct val="130000"/>
              </a:lnSpc>
            </a:pPr>
            <a:r>
              <a:rPr lang="zh-CN" altLang="en-US" sz="2000"/>
              <a:t> </a:t>
            </a:r>
            <a:r>
              <a:rPr lang="en-US" altLang="zh-CN" sz="2000"/>
              <a:t>  </a:t>
            </a:r>
            <a:r>
              <a:rPr lang="zh-CN" altLang="en-US" sz="2000"/>
              <a:t>属性名记入框中。对于主属性名，则</a:t>
            </a:r>
            <a:endParaRPr lang="zh-CN" altLang="en-US" sz="2000"/>
          </a:p>
          <a:p>
            <a:pPr>
              <a:lnSpc>
                <a:spcPct val="130000"/>
              </a:lnSpc>
            </a:pPr>
            <a:r>
              <a:rPr lang="zh-CN" altLang="en-US" sz="2000"/>
              <a:t> </a:t>
            </a:r>
            <a:r>
              <a:rPr lang="en-US" altLang="zh-CN" sz="2000"/>
              <a:t>  </a:t>
            </a:r>
            <a:r>
              <a:rPr lang="zh-CN" altLang="en-US" sz="2000"/>
              <a:t>在其名称下划一下划线。</a:t>
            </a:r>
            <a:endParaRPr lang="zh-CN" altLang="en-US" sz="2000"/>
          </a:p>
          <a:p>
            <a:pPr>
              <a:lnSpc>
                <a:spcPct val="130000"/>
              </a:lnSpc>
            </a:pPr>
            <a:r>
              <a:rPr lang="zh-CN" altLang="en-US" sz="2000"/>
              <a:t>连线：实体与属性之间；实体与联系之</a:t>
            </a:r>
            <a:endParaRPr lang="zh-CN" altLang="en-US" sz="2000"/>
          </a:p>
          <a:p>
            <a:pPr>
              <a:lnSpc>
                <a:spcPct val="130000"/>
              </a:lnSpc>
            </a:pPr>
            <a:r>
              <a:rPr lang="zh-CN" altLang="en-US" sz="2000"/>
              <a:t> </a:t>
            </a:r>
            <a:r>
              <a:rPr lang="en-US" altLang="zh-CN" sz="2000"/>
              <a:t>  </a:t>
            </a:r>
            <a:r>
              <a:rPr lang="zh-CN" altLang="en-US" sz="2000"/>
              <a:t>间；联系与属性之间用直线相连，并</a:t>
            </a:r>
            <a:endParaRPr lang="zh-CN" altLang="en-US" sz="2000"/>
          </a:p>
          <a:p>
            <a:pPr>
              <a:lnSpc>
                <a:spcPct val="130000"/>
              </a:lnSpc>
            </a:pPr>
            <a:r>
              <a:rPr lang="zh-CN" altLang="en-US" sz="2000"/>
              <a:t> </a:t>
            </a:r>
            <a:r>
              <a:rPr lang="en-US" altLang="zh-CN" sz="2000"/>
              <a:t>  </a:t>
            </a:r>
            <a:r>
              <a:rPr lang="zh-CN" altLang="en-US" sz="2000"/>
              <a:t>在直线上标注联系的类型。（对于一</a:t>
            </a:r>
            <a:endParaRPr lang="zh-CN" altLang="en-US" sz="2000"/>
          </a:p>
          <a:p>
            <a:pPr>
              <a:lnSpc>
                <a:spcPct val="130000"/>
              </a:lnSpc>
            </a:pPr>
            <a:r>
              <a:rPr lang="zh-CN" altLang="en-US" sz="2000"/>
              <a:t> </a:t>
            </a:r>
            <a:r>
              <a:rPr lang="en-US" altLang="zh-CN" sz="2000"/>
              <a:t>  </a:t>
            </a:r>
            <a:r>
              <a:rPr lang="zh-CN" altLang="en-US" sz="2000"/>
              <a:t>对一联系，要在两个实体连线方向各写1； 对于一对多联系，要在一的一方写1，多的一</a:t>
            </a:r>
            <a:r>
              <a:rPr lang="en-US" altLang="zh-CN" sz="2000"/>
              <a:t>      </a:t>
            </a:r>
            <a:r>
              <a:rPr lang="zh-CN" altLang="en-US" sz="2000"/>
              <a:t>方写N；对于多对多关系，则要在两个实体连线方向各写N,M。) </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数据流图</a:t>
            </a:r>
            <a:r>
              <a:rPr lang="en-US" altLang="zh-CN" dirty="0"/>
              <a:t> – Data Flow Diagrams</a:t>
            </a:r>
            <a:endParaRPr lang="en-US" dirty="0"/>
          </a:p>
        </p:txBody>
      </p:sp>
      <p:graphicFrame>
        <p:nvGraphicFramePr>
          <p:cNvPr id="5" name="内容占位符 4"/>
          <p:cNvGraphicFramePr>
            <a:graphicFrameLocks noGrp="1"/>
          </p:cNvGraphicFramePr>
          <p:nvPr>
            <p:ph idx="1"/>
          </p:nvPr>
        </p:nvGraphicFramePr>
        <p:xfrm>
          <a:off x="1981200" y="1774825"/>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zh-CN" altLang="en-US" dirty="0"/>
                        <a:t>结构化的分析</a:t>
                      </a:r>
                      <a:endParaRPr lang="en-US" dirty="0"/>
                    </a:p>
                  </a:txBody>
                  <a:tcPr/>
                </a:tc>
                <a:tc>
                  <a:txBody>
                    <a:bodyPr/>
                    <a:lstStyle/>
                    <a:p>
                      <a:r>
                        <a:rPr lang="zh-CN" altLang="en-US" dirty="0"/>
                        <a:t>建模工具</a:t>
                      </a:r>
                      <a:endParaRPr lang="en-US" dirty="0"/>
                    </a:p>
                  </a:txBody>
                  <a:tcPr/>
                </a:tc>
              </a:tr>
              <a:tr h="370840">
                <a:tc>
                  <a:txBody>
                    <a:bodyPr/>
                    <a:lstStyle/>
                    <a:p>
                      <a:r>
                        <a:rPr lang="zh-CN" altLang="en-US" dirty="0"/>
                        <a:t>为 </a:t>
                      </a:r>
                      <a:r>
                        <a:rPr lang="en-US" altLang="zh-CN" dirty="0"/>
                        <a:t>【</a:t>
                      </a:r>
                      <a:r>
                        <a:rPr lang="zh-CN" altLang="en-US" dirty="0"/>
                        <a:t>数据元素 （数据的属性，关系）</a:t>
                      </a:r>
                      <a:r>
                        <a:rPr lang="en-US" altLang="zh-CN" dirty="0"/>
                        <a:t>】</a:t>
                      </a:r>
                      <a:r>
                        <a:rPr lang="zh-CN" altLang="en-US" dirty="0"/>
                        <a:t>建模</a:t>
                      </a:r>
                      <a:endParaRPr lang="en-US" dirty="0"/>
                    </a:p>
                  </a:txBody>
                  <a:tcPr/>
                </a:tc>
                <a:tc>
                  <a:txBody>
                    <a:bodyPr/>
                    <a:lstStyle/>
                    <a:p>
                      <a:r>
                        <a:rPr lang="en-US" altLang="zh-CN" dirty="0"/>
                        <a:t>ERD</a:t>
                      </a:r>
                      <a:r>
                        <a:rPr lang="zh-CN" altLang="en-US" dirty="0"/>
                        <a:t>， </a:t>
                      </a:r>
                      <a:r>
                        <a:rPr lang="en-US" altLang="zh-CN" dirty="0"/>
                        <a:t>Data Object Diagrams</a:t>
                      </a:r>
                      <a:endParaRPr lang="en-US" dirty="0"/>
                    </a:p>
                  </a:txBody>
                  <a:tcPr/>
                </a:tc>
              </a:tr>
              <a:tr h="370840">
                <a:tc>
                  <a:txBody>
                    <a:bodyPr/>
                    <a:lstStyle/>
                    <a:p>
                      <a:r>
                        <a:rPr lang="zh-CN" altLang="en-US" dirty="0"/>
                        <a:t>为  </a:t>
                      </a:r>
                      <a:r>
                        <a:rPr lang="en-US" altLang="zh-CN" dirty="0"/>
                        <a:t>【</a:t>
                      </a:r>
                      <a:r>
                        <a:rPr lang="zh-CN" altLang="en-US" dirty="0"/>
                        <a:t>处理数据的流程</a:t>
                      </a:r>
                      <a:r>
                        <a:rPr lang="en-US" altLang="zh-CN" dirty="0"/>
                        <a:t>】 </a:t>
                      </a:r>
                      <a:r>
                        <a:rPr lang="zh-CN" altLang="en-US" dirty="0"/>
                        <a:t>建模</a:t>
                      </a:r>
                      <a:endParaRPr lang="en-US" dirty="0"/>
                    </a:p>
                  </a:txBody>
                  <a:tcPr/>
                </a:tc>
                <a:tc>
                  <a:txBody>
                    <a:bodyPr/>
                    <a:lstStyle/>
                    <a:p>
                      <a:r>
                        <a:rPr lang="en-US" altLang="zh-CN" dirty="0"/>
                        <a:t>DFD</a:t>
                      </a:r>
                      <a:r>
                        <a:rPr lang="zh-CN" altLang="en-US" dirty="0"/>
                        <a:t>，对于流程的描述</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6" name="文本框 5"/>
          <p:cNvSpPr txBox="1"/>
          <p:nvPr/>
        </p:nvSpPr>
        <p:spPr>
          <a:xfrm>
            <a:off x="1981200" y="3962400"/>
            <a:ext cx="8229600" cy="369332"/>
          </a:xfrm>
          <a:prstGeom prst="rect">
            <a:avLst/>
          </a:prstGeom>
          <a:noFill/>
        </p:spPr>
        <p:txBody>
          <a:bodyPr wrap="square" rtlCol="0">
            <a:spAutoFit/>
          </a:bodyPr>
          <a:lstStyle/>
          <a:p>
            <a:r>
              <a:rPr lang="zh-CN" altLang="en-US" dirty="0"/>
              <a:t>一个</a:t>
            </a:r>
            <a:r>
              <a:rPr lang="en-US" altLang="zh-CN" dirty="0"/>
              <a:t>DFD</a:t>
            </a:r>
            <a:r>
              <a:rPr lang="zh-CN" altLang="en-US" dirty="0"/>
              <a:t>描述了信息在流程和角色之间流动</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最上层</a:t>
            </a:r>
            <a:r>
              <a:rPr lang="en-US" dirty="0"/>
              <a:t>DFD </a:t>
            </a:r>
            <a:endParaRPr lang="en-US" dirty="0"/>
          </a:p>
        </p:txBody>
      </p:sp>
      <p:sp>
        <p:nvSpPr>
          <p:cNvPr id="4" name="矩形 3"/>
          <p:cNvSpPr/>
          <p:nvPr/>
        </p:nvSpPr>
        <p:spPr>
          <a:xfrm>
            <a:off x="2209800" y="25146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老师</a:t>
            </a:r>
            <a:endParaRPr lang="en-US" dirty="0"/>
          </a:p>
        </p:txBody>
      </p:sp>
      <p:sp>
        <p:nvSpPr>
          <p:cNvPr id="5" name="矩形 4"/>
          <p:cNvSpPr/>
          <p:nvPr/>
        </p:nvSpPr>
        <p:spPr>
          <a:xfrm>
            <a:off x="2246376" y="3437875"/>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学生</a:t>
            </a:r>
            <a:endParaRPr lang="en-US" dirty="0"/>
          </a:p>
        </p:txBody>
      </p:sp>
      <p:sp>
        <p:nvSpPr>
          <p:cNvPr id="6" name="矩形 5"/>
          <p:cNvSpPr/>
          <p:nvPr/>
        </p:nvSpPr>
        <p:spPr>
          <a:xfrm>
            <a:off x="2221992" y="4360164"/>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家长</a:t>
            </a:r>
            <a:endParaRPr lang="en-US" dirty="0"/>
          </a:p>
        </p:txBody>
      </p:sp>
      <p:sp>
        <p:nvSpPr>
          <p:cNvPr id="7" name="椭圆 6"/>
          <p:cNvSpPr/>
          <p:nvPr/>
        </p:nvSpPr>
        <p:spPr>
          <a:xfrm>
            <a:off x="5105400" y="2980675"/>
            <a:ext cx="1447800" cy="1447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t>算术</a:t>
            </a:r>
            <a:r>
              <a:rPr lang="en-US" altLang="zh-CN" sz="2400" dirty="0"/>
              <a:t>App</a:t>
            </a:r>
            <a:endParaRPr lang="en-US" sz="2400" dirty="0"/>
          </a:p>
        </p:txBody>
      </p:sp>
      <p:sp>
        <p:nvSpPr>
          <p:cNvPr id="8" name="矩形 7"/>
          <p:cNvSpPr/>
          <p:nvPr/>
        </p:nvSpPr>
        <p:spPr>
          <a:xfrm>
            <a:off x="7464552" y="25146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短信</a:t>
            </a:r>
            <a:endParaRPr lang="en-US" altLang="zh-CN" dirty="0"/>
          </a:p>
          <a:p>
            <a:pPr algn="ctr"/>
            <a:r>
              <a:rPr lang="zh-CN" altLang="en-US" dirty="0"/>
              <a:t>显示成绩</a:t>
            </a:r>
            <a:endParaRPr lang="en-US" dirty="0"/>
          </a:p>
        </p:txBody>
      </p:sp>
      <p:sp>
        <p:nvSpPr>
          <p:cNvPr id="9" name="矩形 8"/>
          <p:cNvSpPr/>
          <p:nvPr/>
        </p:nvSpPr>
        <p:spPr>
          <a:xfrm>
            <a:off x="7498080" y="3437875"/>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短信</a:t>
            </a:r>
            <a:endParaRPr lang="en-US" altLang="zh-CN" dirty="0"/>
          </a:p>
          <a:p>
            <a:pPr algn="ctr"/>
            <a:r>
              <a:rPr lang="zh-CN" altLang="en-US" dirty="0"/>
              <a:t>提醒作业</a:t>
            </a:r>
            <a:endParaRPr lang="en-US" dirty="0"/>
          </a:p>
        </p:txBody>
      </p:sp>
      <p:sp>
        <p:nvSpPr>
          <p:cNvPr id="10" name="矩形 9"/>
          <p:cNvSpPr/>
          <p:nvPr/>
        </p:nvSpPr>
        <p:spPr>
          <a:xfrm>
            <a:off x="7498080" y="4428475"/>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微博</a:t>
            </a:r>
            <a:r>
              <a:rPr lang="en-US" altLang="zh-CN" dirty="0"/>
              <a:t>/</a:t>
            </a:r>
            <a:r>
              <a:rPr lang="zh-CN" altLang="en-US" dirty="0"/>
              <a:t>微信</a:t>
            </a:r>
            <a:endParaRPr lang="en-US" altLang="zh-CN" dirty="0"/>
          </a:p>
          <a:p>
            <a:pPr algn="ctr"/>
            <a:r>
              <a:rPr lang="zh-CN" altLang="en-US" dirty="0"/>
              <a:t>分享进步</a:t>
            </a:r>
            <a:endParaRPr lang="en-US" dirty="0"/>
          </a:p>
        </p:txBody>
      </p:sp>
      <p:cxnSp>
        <p:nvCxnSpPr>
          <p:cNvPr id="12" name="直接箭头连接符 11"/>
          <p:cNvCxnSpPr>
            <a:stCxn id="4" idx="3"/>
            <a:endCxn id="7" idx="1"/>
          </p:cNvCxnSpPr>
          <p:nvPr/>
        </p:nvCxnSpPr>
        <p:spPr>
          <a:xfrm>
            <a:off x="3886201" y="2781300"/>
            <a:ext cx="1431225" cy="411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5" idx="3"/>
            <a:endCxn id="7" idx="2"/>
          </p:cNvCxnSpPr>
          <p:nvPr/>
        </p:nvCxnSpPr>
        <p:spPr>
          <a:xfrm>
            <a:off x="3922776" y="3704575"/>
            <a:ext cx="118262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直接箭头连接符 14"/>
          <p:cNvCxnSpPr>
            <a:endCxn id="7" idx="3"/>
          </p:cNvCxnSpPr>
          <p:nvPr/>
        </p:nvCxnSpPr>
        <p:spPr>
          <a:xfrm flipV="1">
            <a:off x="3922777" y="4216451"/>
            <a:ext cx="1394649" cy="4025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p:cNvCxnSpPr>
            <a:stCxn id="7" idx="7"/>
            <a:endCxn id="8" idx="1"/>
          </p:cNvCxnSpPr>
          <p:nvPr/>
        </p:nvCxnSpPr>
        <p:spPr>
          <a:xfrm flipV="1">
            <a:off x="6341176" y="2781300"/>
            <a:ext cx="1123377" cy="4114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直接箭头连接符 21"/>
          <p:cNvCxnSpPr>
            <a:stCxn id="7" idx="6"/>
            <a:endCxn id="9" idx="1"/>
          </p:cNvCxnSpPr>
          <p:nvPr/>
        </p:nvCxnSpPr>
        <p:spPr>
          <a:xfrm>
            <a:off x="6553200" y="3704575"/>
            <a:ext cx="94488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直接箭头连接符 24"/>
          <p:cNvCxnSpPr>
            <a:stCxn id="7" idx="5"/>
            <a:endCxn id="10" idx="1"/>
          </p:cNvCxnSpPr>
          <p:nvPr/>
        </p:nvCxnSpPr>
        <p:spPr>
          <a:xfrm>
            <a:off x="6341176" y="4216451"/>
            <a:ext cx="1156905" cy="4787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133600" y="5791200"/>
            <a:ext cx="79248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方框：外部的实体</a:t>
            </a:r>
            <a:endParaRPr lang="en-US" altLang="zh-CN" dirty="0"/>
          </a:p>
          <a:p>
            <a:pPr marL="285750" indent="-285750">
              <a:buFont typeface="Arial" panose="020B0604020202020204" pitchFamily="34" charset="0"/>
              <a:buChar char="•"/>
            </a:pPr>
            <a:r>
              <a:rPr lang="zh-CN" altLang="en-US" dirty="0"/>
              <a:t>圆圈：流程 （</a:t>
            </a:r>
            <a:r>
              <a:rPr lang="en-US" altLang="zh-CN" dirty="0"/>
              <a:t>process)</a:t>
            </a:r>
            <a:endParaRPr lang="en-US" altLang="zh-CN" dirty="0"/>
          </a:p>
          <a:p>
            <a:pPr marL="285750" indent="-285750">
              <a:buFont typeface="Arial" panose="020B0604020202020204" pitchFamily="34" charset="0"/>
              <a:buChar char="•"/>
            </a:pPr>
            <a:r>
              <a:rPr lang="zh-CN" altLang="en-US" dirty="0"/>
              <a:t>箭头：数据流向</a:t>
            </a:r>
            <a:endParaRPr lang="en-US" dirty="0"/>
          </a:p>
        </p:txBody>
      </p:sp>
      <p:sp>
        <p:nvSpPr>
          <p:cNvPr id="29" name="文本框 28"/>
          <p:cNvSpPr txBox="1"/>
          <p:nvPr/>
        </p:nvSpPr>
        <p:spPr>
          <a:xfrm>
            <a:off x="4194048" y="2880988"/>
            <a:ext cx="911352" cy="369332"/>
          </a:xfrm>
          <a:prstGeom prst="rect">
            <a:avLst/>
          </a:prstGeom>
          <a:noFill/>
        </p:spPr>
        <p:txBody>
          <a:bodyPr wrap="square" rtlCol="0">
            <a:spAutoFit/>
          </a:bodyPr>
          <a:lstStyle/>
          <a:p>
            <a:r>
              <a:rPr lang="zh-CN" altLang="en-US" dirty="0"/>
              <a:t>题目</a:t>
            </a:r>
            <a:endParaRPr lang="en-US" dirty="0"/>
          </a:p>
        </p:txBody>
      </p:sp>
      <p:sp>
        <p:nvSpPr>
          <p:cNvPr id="30" name="文本框 29"/>
          <p:cNvSpPr txBox="1"/>
          <p:nvPr/>
        </p:nvSpPr>
        <p:spPr>
          <a:xfrm>
            <a:off x="4191000" y="3602137"/>
            <a:ext cx="911352" cy="369332"/>
          </a:xfrm>
          <a:prstGeom prst="rect">
            <a:avLst/>
          </a:prstGeom>
          <a:noFill/>
        </p:spPr>
        <p:txBody>
          <a:bodyPr wrap="square" rtlCol="0">
            <a:spAutoFit/>
          </a:bodyPr>
          <a:lstStyle/>
          <a:p>
            <a:r>
              <a:rPr lang="zh-CN" altLang="en-US" dirty="0"/>
              <a:t>命令</a:t>
            </a:r>
            <a:endParaRPr lang="en-US" dirty="0"/>
          </a:p>
        </p:txBody>
      </p:sp>
      <p:sp>
        <p:nvSpPr>
          <p:cNvPr id="31" name="文本框 30"/>
          <p:cNvSpPr txBox="1"/>
          <p:nvPr/>
        </p:nvSpPr>
        <p:spPr>
          <a:xfrm>
            <a:off x="4177284" y="4360165"/>
            <a:ext cx="911352" cy="646331"/>
          </a:xfrm>
          <a:prstGeom prst="rect">
            <a:avLst/>
          </a:prstGeom>
          <a:noFill/>
        </p:spPr>
        <p:txBody>
          <a:bodyPr wrap="square" rtlCol="0">
            <a:spAutoFit/>
          </a:bodyPr>
          <a:lstStyle/>
          <a:p>
            <a:r>
              <a:rPr lang="zh-CN" altLang="en-US" sz="1200" dirty="0"/>
              <a:t>命令 （查看成绩，制定进度）</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pPr marL="0" indent="0">
              <a:buNone/>
            </a:pPr>
            <a:r>
              <a:rPr lang="en-US" altLang="zh-CN"/>
              <a:t> </a:t>
            </a:r>
            <a:endParaRPr lang="en-US" altLang="zh-CN"/>
          </a:p>
        </p:txBody>
      </p:sp>
      <p:pic>
        <p:nvPicPr>
          <p:cNvPr id="101" name="图片 100"/>
          <p:cNvPicPr/>
          <p:nvPr/>
        </p:nvPicPr>
        <p:blipFill>
          <a:blip r:embed="rId1"/>
          <a:stretch>
            <a:fillRect/>
          </a:stretch>
        </p:blipFill>
        <p:spPr>
          <a:xfrm>
            <a:off x="2022475" y="1075055"/>
            <a:ext cx="8718550" cy="52355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图书管理系统</a:t>
            </a:r>
            <a:endParaRPr lang="en-US" dirty="0"/>
          </a:p>
        </p:txBody>
      </p:sp>
      <p:pic>
        <p:nvPicPr>
          <p:cNvPr id="4" name="内容占位符 3"/>
          <p:cNvPicPr>
            <a:picLocks noGrp="1" noChangeAspect="1"/>
          </p:cNvPicPr>
          <p:nvPr>
            <p:ph idx="1"/>
          </p:nvPr>
        </p:nvPicPr>
        <p:blipFill>
          <a:blip r:embed="rId1"/>
          <a:stretch>
            <a:fillRect/>
          </a:stretch>
        </p:blipFill>
        <p:spPr>
          <a:xfrm>
            <a:off x="2118521" y="1825625"/>
            <a:ext cx="8237532" cy="43513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数据流分析</a:t>
            </a:r>
            <a:endParaRPr lang="en-US" dirty="0"/>
          </a:p>
        </p:txBody>
      </p:sp>
      <p:sp>
        <p:nvSpPr>
          <p:cNvPr id="3" name="内容占位符 2"/>
          <p:cNvSpPr>
            <a:spLocks noGrp="1"/>
          </p:cNvSpPr>
          <p:nvPr>
            <p:ph idx="1"/>
          </p:nvPr>
        </p:nvSpPr>
        <p:spPr/>
        <p:txBody>
          <a:bodyPr>
            <a:normAutofit fontScale="55000" lnSpcReduction="20000"/>
          </a:bodyPr>
          <a:lstStyle/>
          <a:p>
            <a:pPr marL="118745" indent="0">
              <a:buNone/>
            </a:pPr>
            <a:r>
              <a:rPr lang="en-US" altLang="zh-CN" dirty="0"/>
              <a:t>1</a:t>
            </a:r>
            <a:r>
              <a:rPr lang="zh-CN" altLang="en-US" dirty="0"/>
              <a:t>）和管理机构相关的数据流</a:t>
            </a:r>
            <a:endParaRPr lang="en-US" altLang="zh-CN" dirty="0"/>
          </a:p>
          <a:p>
            <a:r>
              <a:rPr lang="zh-CN" altLang="en-US" dirty="0"/>
              <a:t>管理机构可以发出指令，“改变读者借书数量的上限”，这样的信息会导致图书馆的处理规则发生变化，并且会导致相关信息出现在“公开显示设备”</a:t>
            </a:r>
            <a:r>
              <a:rPr lang="en-US" altLang="zh-CN" dirty="0"/>
              <a:t>——</a:t>
            </a:r>
            <a:r>
              <a:rPr lang="zh-CN" altLang="en-US" dirty="0"/>
              <a:t>例如网页，或者电子公告板上。</a:t>
            </a:r>
            <a:endParaRPr lang="zh-CN" altLang="en-US" dirty="0"/>
          </a:p>
          <a:p>
            <a:r>
              <a:rPr lang="zh-CN" altLang="en-US" dirty="0"/>
              <a:t>管理机构可以查询一定时间内图书借阅情况的明细或统计信息，这些信息或者返回到管理机构（例如</a:t>
            </a:r>
            <a:r>
              <a:rPr lang="en-US" altLang="zh-CN" dirty="0"/>
              <a:t>——</a:t>
            </a:r>
            <a:r>
              <a:rPr lang="zh-CN" altLang="en-US" dirty="0"/>
              <a:t>借书欠款最多的读者），或者出现在“公开显示设备”上（例如</a:t>
            </a:r>
            <a:r>
              <a:rPr lang="en-US" altLang="zh-CN" dirty="0"/>
              <a:t>——</a:t>
            </a:r>
            <a:r>
              <a:rPr lang="zh-CN" altLang="en-US" dirty="0"/>
              <a:t>本月热门人文类书籍前十名）。</a:t>
            </a:r>
            <a:endParaRPr lang="zh-CN" altLang="en-US" dirty="0"/>
          </a:p>
          <a:p>
            <a:pPr marL="118745" indent="0">
              <a:buNone/>
            </a:pPr>
            <a:endParaRPr lang="en-US" altLang="zh-CN" dirty="0"/>
          </a:p>
          <a:p>
            <a:pPr marL="118745" indent="0">
              <a:buNone/>
            </a:pPr>
            <a:r>
              <a:rPr lang="en-US" altLang="zh-CN" dirty="0"/>
              <a:t>2</a:t>
            </a:r>
            <a:r>
              <a:rPr lang="zh-CN" altLang="en-US" dirty="0"/>
              <a:t>）和读者相关的数据流</a:t>
            </a:r>
            <a:endParaRPr lang="zh-CN" altLang="en-US" dirty="0"/>
          </a:p>
          <a:p>
            <a:r>
              <a:rPr lang="zh-CN" altLang="en-US" dirty="0"/>
              <a:t>读者可以查询、预定、借出书籍。</a:t>
            </a:r>
            <a:endParaRPr lang="zh-CN" altLang="en-US" dirty="0"/>
          </a:p>
          <a:p>
            <a:pPr marL="118745" indent="0">
              <a:buNone/>
            </a:pPr>
            <a:endParaRPr lang="en-US" altLang="zh-CN" dirty="0"/>
          </a:p>
          <a:p>
            <a:pPr marL="118745" indent="0">
              <a:buNone/>
            </a:pPr>
            <a:r>
              <a:rPr lang="en-US" altLang="zh-CN" dirty="0"/>
              <a:t>3</a:t>
            </a:r>
            <a:r>
              <a:rPr lang="zh-CN" altLang="en-US" dirty="0"/>
              <a:t>）和新书入库相关的数据流</a:t>
            </a:r>
            <a:endParaRPr lang="zh-CN" altLang="en-US" dirty="0"/>
          </a:p>
          <a:p>
            <a:r>
              <a:rPr lang="zh-CN" altLang="en-US" dirty="0"/>
              <a:t>新书入库的时候，书的各种属性会被录入到系统内的“图书数据库”，同时内部管理系统能触发流程，让预定某书的读者知道，他关心的书已经到货。</a:t>
            </a:r>
            <a:endParaRPr lang="zh-CN" altLang="en-US" dirty="0"/>
          </a:p>
          <a:p>
            <a:pPr marL="118745" indent="0">
              <a:buNone/>
            </a:pPr>
            <a:endParaRPr lang="en-US" altLang="zh-CN" dirty="0"/>
          </a:p>
          <a:p>
            <a:pPr marL="118745" indent="0">
              <a:buNone/>
            </a:pPr>
            <a:r>
              <a:rPr lang="en-US" altLang="zh-CN" dirty="0"/>
              <a:t>4</a:t>
            </a:r>
            <a:r>
              <a:rPr lang="zh-CN" altLang="en-US" dirty="0"/>
              <a:t>）和时间相关的数据流（图上没有表示）</a:t>
            </a:r>
            <a:endParaRPr lang="zh-CN" altLang="en-US" dirty="0"/>
          </a:p>
          <a:p>
            <a:r>
              <a:rPr lang="zh-CN" altLang="en-US" dirty="0"/>
              <a:t>时间也是信息，当某个时间点到达的时候，系统内部的逻辑会触发一系列动作，导致信息的处理和流动，例如每天晚上</a:t>
            </a:r>
            <a:r>
              <a:rPr lang="en-US" altLang="zh-CN" dirty="0"/>
              <a:t>6</a:t>
            </a:r>
            <a:r>
              <a:rPr lang="zh-CN" altLang="en-US" dirty="0"/>
              <a:t>点开始统计第二天图书到期的读者，并给这些读者推送催还消息。</a:t>
            </a:r>
            <a:endParaRPr lang="zh-CN" alt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DFD </a:t>
            </a:r>
            <a:r>
              <a:rPr lang="zh-CN" altLang="en-US" dirty="0"/>
              <a:t>和安全分析</a:t>
            </a:r>
            <a:endParaRPr lang="en-US" dirty="0"/>
          </a:p>
        </p:txBody>
      </p:sp>
      <p:sp>
        <p:nvSpPr>
          <p:cNvPr id="3" name="内容占位符 2"/>
          <p:cNvSpPr>
            <a:spLocks noGrp="1"/>
          </p:cNvSpPr>
          <p:nvPr>
            <p:ph idx="1"/>
          </p:nvPr>
        </p:nvSpPr>
        <p:spPr/>
        <p:txBody>
          <a:bodyPr/>
          <a:lstStyle/>
          <a:p>
            <a:pPr marL="118745" indent="0">
              <a:buNone/>
            </a:pPr>
            <a:r>
              <a:rPr lang="en-US" altLang="zh-CN" dirty="0"/>
              <a:t>DFD</a:t>
            </a:r>
            <a:r>
              <a:rPr lang="zh-CN" altLang="en-US" dirty="0"/>
              <a:t>还能帮助系统的安全设计</a:t>
            </a:r>
            <a:endParaRPr lang="en-US" altLang="zh-CN" dirty="0"/>
          </a:p>
          <a:p>
            <a:r>
              <a:rPr lang="zh-CN" altLang="en-US" dirty="0"/>
              <a:t>分析能影响本系统的信息都从哪里来，</a:t>
            </a:r>
            <a:endParaRPr lang="en-US" altLang="zh-CN" dirty="0"/>
          </a:p>
          <a:p>
            <a:r>
              <a:rPr lang="zh-CN" altLang="en-US" dirty="0"/>
              <a:t>外部数据和内部数据的边界在哪里？</a:t>
            </a:r>
            <a:endParaRPr lang="en-US" altLang="zh-CN" dirty="0"/>
          </a:p>
          <a:p>
            <a:r>
              <a:rPr lang="zh-CN" altLang="en-US" dirty="0"/>
              <a:t>如果我们盲目相信信息源发出的数据，是否会造成严重后果？（例如：</a:t>
            </a:r>
            <a:r>
              <a:rPr lang="en-US" altLang="zh-CN" dirty="0"/>
              <a:t>SQL </a:t>
            </a:r>
            <a:r>
              <a:rPr lang="zh-CN" altLang="en-US" dirty="0"/>
              <a:t>注入）</a:t>
            </a:r>
            <a:endParaRPr lang="en-US" altLang="zh-CN" dirty="0"/>
          </a:p>
          <a:p>
            <a:r>
              <a:rPr lang="zh-CN" altLang="en-US" dirty="0"/>
              <a:t>敏感数据都流到哪里去了？</a:t>
            </a:r>
            <a:endParaRPr lang="en-US" altLang="zh-CN" dirty="0"/>
          </a:p>
          <a:p>
            <a:r>
              <a:rPr lang="zh-CN" altLang="en-US" dirty="0"/>
              <a:t>如果数据的目的地没有合适的保护，是否会造成敏感数据的泄露？</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设计与实现阶段</a:t>
            </a:r>
            <a:endParaRPr lang="en-US" dirty="0"/>
          </a:p>
        </p:txBody>
      </p:sp>
      <p:sp>
        <p:nvSpPr>
          <p:cNvPr id="3" name="内容占位符 2"/>
          <p:cNvSpPr>
            <a:spLocks noGrp="1"/>
          </p:cNvSpPr>
          <p:nvPr>
            <p:ph idx="1"/>
          </p:nvPr>
        </p:nvSpPr>
        <p:spPr/>
        <p:txBody>
          <a:bodyPr>
            <a:normAutofit/>
          </a:bodyPr>
          <a:lstStyle/>
          <a:p>
            <a:r>
              <a:rPr lang="zh-CN" altLang="en-US" dirty="0"/>
              <a:t>在“需求分析”阶段，我们要搞清楚：</a:t>
            </a:r>
            <a:endParaRPr lang="zh-CN" altLang="en-US" dirty="0"/>
          </a:p>
          <a:p>
            <a:pPr lvl="1"/>
            <a:r>
              <a:rPr lang="zh-CN" altLang="en-US" dirty="0"/>
              <a:t>在问题领域中的现实世界里，都有哪些实体，如何抽象出我们真正关心的属性，实体 之间的关系是什么，在这个基础上，用户的需求是什么，软件如何解决用户的需求。</a:t>
            </a:r>
            <a:endParaRPr lang="zh-CN" altLang="en-US" dirty="0"/>
          </a:p>
          <a:p>
            <a:r>
              <a:rPr lang="zh-CN" altLang="en-US" dirty="0"/>
              <a:t>在“设计与实现阶段”，我们要搞清楚：</a:t>
            </a:r>
            <a:endParaRPr lang="zh-CN" altLang="en-US" dirty="0"/>
          </a:p>
          <a:p>
            <a:pPr lvl="1"/>
            <a:r>
              <a:rPr lang="zh-CN" altLang="en-US" dirty="0"/>
              <a:t>软件是怎么解决这些需求的？</a:t>
            </a:r>
            <a:endParaRPr lang="zh-CN" altLang="en-US" dirty="0"/>
          </a:p>
          <a:p>
            <a:r>
              <a:rPr lang="zh-CN" altLang="en-US" dirty="0"/>
              <a:t>在“测试”和“发布”阶段，我们要搞清楚：</a:t>
            </a:r>
            <a:endParaRPr lang="zh-CN" altLang="en-US" dirty="0"/>
          </a:p>
          <a:p>
            <a:pPr lvl="1"/>
            <a:r>
              <a:rPr lang="zh-CN" altLang="en-US" dirty="0"/>
              <a:t>软件真的解决了这些需求了么？</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DFD </a:t>
            </a:r>
            <a:r>
              <a:rPr lang="zh-CN" altLang="en-US" dirty="0"/>
              <a:t>分层递进，逐步深入描述</a:t>
            </a:r>
            <a:endParaRPr lang="en-US" dirty="0"/>
          </a:p>
        </p:txBody>
      </p:sp>
      <p:sp>
        <p:nvSpPr>
          <p:cNvPr id="3" name="内容占位符 2"/>
          <p:cNvSpPr>
            <a:spLocks noGrp="1"/>
          </p:cNvSpPr>
          <p:nvPr>
            <p:ph idx="1"/>
          </p:nvPr>
        </p:nvSpPr>
        <p:spPr/>
        <p:txBody>
          <a:bodyPr/>
          <a:lstStyle/>
          <a:p>
            <a:r>
              <a:rPr lang="zh-CN" altLang="en-US" dirty="0"/>
              <a:t>展现信息（数据）在底层模块中的流动</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面向对象分析</a:t>
            </a:r>
            <a:endParaRPr lang="en-US" dirty="0"/>
          </a:p>
        </p:txBody>
      </p:sp>
      <p:graphicFrame>
        <p:nvGraphicFramePr>
          <p:cNvPr id="4" name="内容占位符 3"/>
          <p:cNvGraphicFramePr>
            <a:graphicFrameLocks noGrp="1"/>
          </p:cNvGraphicFramePr>
          <p:nvPr>
            <p:ph idx="1"/>
          </p:nvPr>
        </p:nvGraphicFramePr>
        <p:xfrm>
          <a:off x="1981200" y="1774823"/>
          <a:ext cx="8382000" cy="2949576"/>
        </p:xfrm>
        <a:graphic>
          <a:graphicData uri="http://schemas.openxmlformats.org/drawingml/2006/table">
            <a:tbl>
              <a:tblPr firstRow="1" bandRow="1">
                <a:tableStyleId>{5C22544A-7EE6-4342-B048-85BDC9FD1C3A}</a:tableStyleId>
              </a:tblPr>
              <a:tblGrid>
                <a:gridCol w="4191000"/>
                <a:gridCol w="4191000"/>
              </a:tblGrid>
              <a:tr h="662520">
                <a:tc>
                  <a:txBody>
                    <a:bodyPr/>
                    <a:lstStyle/>
                    <a:p>
                      <a:r>
                        <a:rPr lang="zh-CN" altLang="en-US" dirty="0"/>
                        <a:t>面向对象的分析</a:t>
                      </a:r>
                      <a:endParaRPr lang="en-US" dirty="0"/>
                    </a:p>
                  </a:txBody>
                  <a:tcPr/>
                </a:tc>
                <a:tc>
                  <a:txBody>
                    <a:bodyPr/>
                    <a:lstStyle/>
                    <a:p>
                      <a:r>
                        <a:rPr lang="zh-CN" altLang="en-US" dirty="0"/>
                        <a:t>建模方法</a:t>
                      </a:r>
                      <a:endParaRPr lang="en-US" dirty="0"/>
                    </a:p>
                  </a:txBody>
                  <a:tcPr/>
                </a:tc>
              </a:tr>
              <a:tr h="1143528">
                <a:tc>
                  <a:txBody>
                    <a:bodyPr/>
                    <a:lstStyle/>
                    <a:p>
                      <a:r>
                        <a:rPr lang="zh-CN" altLang="en-US" dirty="0"/>
                        <a:t>类 </a:t>
                      </a:r>
                      <a:r>
                        <a:rPr lang="en-US" altLang="zh-CN" dirty="0"/>
                        <a:t>Class</a:t>
                      </a:r>
                      <a:endParaRPr lang="en-US" altLang="zh-CN" dirty="0"/>
                    </a:p>
                    <a:p>
                      <a:pPr marL="285750" indent="-285750">
                        <a:buFont typeface="Arial" panose="020B0604020202020204" pitchFamily="34" charset="0"/>
                        <a:buChar char="•"/>
                      </a:pPr>
                      <a:r>
                        <a:rPr lang="zh-CN" altLang="en-US" dirty="0"/>
                        <a:t>数据</a:t>
                      </a:r>
                      <a:endParaRPr lang="en-US" altLang="zh-CN" dirty="0"/>
                    </a:p>
                    <a:p>
                      <a:pPr marL="285750" indent="-285750">
                        <a:buFont typeface="Arial" panose="020B0604020202020204" pitchFamily="34" charset="0"/>
                        <a:buChar char="•"/>
                      </a:pPr>
                      <a:r>
                        <a:rPr lang="zh-CN" altLang="en-US" dirty="0"/>
                        <a:t>对数据的处理</a:t>
                      </a:r>
                      <a:endParaRPr lang="en-US" dirty="0"/>
                    </a:p>
                  </a:txBody>
                  <a:tcPr/>
                </a:tc>
                <a:tc>
                  <a:txBody>
                    <a:bodyPr/>
                    <a:lstStyle/>
                    <a:p>
                      <a:r>
                        <a:rPr lang="en-US" altLang="zh-CN" dirty="0"/>
                        <a:t>Class Diagrams</a:t>
                      </a:r>
                      <a:endParaRPr lang="en-US" altLang="zh-CN" dirty="0"/>
                    </a:p>
                    <a:p>
                      <a:r>
                        <a:rPr lang="en-US" dirty="0"/>
                        <a:t>Packages</a:t>
                      </a:r>
                      <a:endParaRPr lang="en-US" dirty="0"/>
                    </a:p>
                  </a:txBody>
                  <a:tcPr/>
                </a:tc>
              </a:tr>
              <a:tr h="1143528">
                <a:tc>
                  <a:txBody>
                    <a:bodyPr/>
                    <a:lstStyle/>
                    <a:p>
                      <a:r>
                        <a:rPr lang="zh-CN" altLang="en-US" dirty="0"/>
                        <a:t>类之间的交流</a:t>
                      </a:r>
                      <a:endParaRPr lang="en-US" dirty="0"/>
                    </a:p>
                  </a:txBody>
                  <a:tcPr/>
                </a:tc>
                <a:tc>
                  <a:txBody>
                    <a:bodyPr/>
                    <a:lstStyle/>
                    <a:p>
                      <a:r>
                        <a:rPr lang="en-US" altLang="zh-CN" dirty="0"/>
                        <a:t>CRC </a:t>
                      </a:r>
                      <a:r>
                        <a:rPr lang="zh-CN" altLang="en-US" dirty="0"/>
                        <a:t>卡片</a:t>
                      </a:r>
                      <a:endParaRPr lang="en-US" altLang="zh-CN" dirty="0"/>
                    </a:p>
                    <a:p>
                      <a:r>
                        <a:rPr lang="en-US" altLang="zh-CN" dirty="0"/>
                        <a:t>Sequence Diagrams</a:t>
                      </a:r>
                      <a:endParaRPr lang="en-US" dirty="0"/>
                    </a:p>
                  </a:txBody>
                  <a:tcPr/>
                </a:tc>
              </a:tr>
            </a:tbl>
          </a:graphicData>
        </a:graphic>
      </p:graphicFrame>
      <p:sp>
        <p:nvSpPr>
          <p:cNvPr id="5" name="文本框 4"/>
          <p:cNvSpPr txBox="1"/>
          <p:nvPr/>
        </p:nvSpPr>
        <p:spPr>
          <a:xfrm>
            <a:off x="1981200" y="5257801"/>
            <a:ext cx="83820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描述系统是许多对象（</a:t>
            </a:r>
            <a:r>
              <a:rPr lang="en-US" altLang="zh-CN" dirty="0"/>
              <a:t>Objects</a:t>
            </a:r>
            <a:r>
              <a:rPr lang="zh-CN" altLang="en-US" dirty="0"/>
              <a:t>）的相互关系</a:t>
            </a:r>
            <a:endParaRPr lang="en-US" altLang="zh-CN" dirty="0"/>
          </a:p>
          <a:p>
            <a:pPr marL="285750" indent="-285750">
              <a:buFont typeface="Arial" panose="020B0604020202020204" pitchFamily="34" charset="0"/>
              <a:buChar char="•"/>
            </a:pPr>
            <a:r>
              <a:rPr lang="zh-CN" altLang="en-US" dirty="0"/>
              <a:t>每一个对象包含了数据和对数据的操作</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 和 对象</a:t>
            </a:r>
            <a:endParaRPr lang="en-US" dirty="0"/>
          </a:p>
        </p:txBody>
      </p:sp>
      <p:sp>
        <p:nvSpPr>
          <p:cNvPr id="3" name="内容占位符 2"/>
          <p:cNvSpPr>
            <a:spLocks noGrp="1"/>
          </p:cNvSpPr>
          <p:nvPr>
            <p:ph idx="1"/>
          </p:nvPr>
        </p:nvSpPr>
        <p:spPr/>
        <p:txBody>
          <a:bodyPr>
            <a:normAutofit/>
          </a:bodyPr>
          <a:lstStyle/>
          <a:p>
            <a:r>
              <a:rPr lang="zh-CN" altLang="en-US" dirty="0"/>
              <a:t>类 </a:t>
            </a:r>
            <a:r>
              <a:rPr lang="en-US" altLang="zh-CN" dirty="0"/>
              <a:t>class</a:t>
            </a:r>
            <a:r>
              <a:rPr lang="zh-CN" altLang="en-US" dirty="0"/>
              <a:t>， 类图 </a:t>
            </a:r>
            <a:r>
              <a:rPr lang="en-US" altLang="zh-CN" dirty="0"/>
              <a:t>(class diagram) </a:t>
            </a:r>
            <a:r>
              <a:rPr lang="zh-CN" altLang="en-US" dirty="0"/>
              <a:t>展现一个类的静态结构</a:t>
            </a:r>
            <a:endParaRPr lang="en-US" altLang="zh-CN" dirty="0"/>
          </a:p>
          <a:p>
            <a:pPr lvl="1"/>
            <a:r>
              <a:rPr lang="zh-CN" altLang="en-US" dirty="0"/>
              <a:t>属性 （数据）</a:t>
            </a:r>
            <a:endParaRPr lang="en-US" altLang="zh-CN" dirty="0"/>
          </a:p>
          <a:p>
            <a:pPr lvl="1"/>
            <a:r>
              <a:rPr lang="zh-CN" altLang="en-US" dirty="0"/>
              <a:t>方法 （对数据的操作）</a:t>
            </a:r>
            <a:endParaRPr lang="en-US" dirty="0"/>
          </a:p>
          <a:p>
            <a:r>
              <a:rPr lang="zh-CN" altLang="en-US" dirty="0"/>
              <a:t>类 </a:t>
            </a:r>
            <a:r>
              <a:rPr lang="en-US" altLang="zh-CN" dirty="0"/>
              <a:t> </a:t>
            </a:r>
            <a:r>
              <a:rPr lang="en-US" altLang="zh-CN" dirty="0">
                <a:sym typeface="Wingdings" panose="05000000000000000000" pitchFamily="2" charset="2"/>
              </a:rPr>
              <a:t></a:t>
            </a:r>
            <a:r>
              <a:rPr lang="zh-CN" altLang="en-US" dirty="0"/>
              <a:t>实例化 </a:t>
            </a:r>
            <a:r>
              <a:rPr lang="en-US" altLang="zh-CN" dirty="0">
                <a:sym typeface="Wingdings" panose="05000000000000000000" pitchFamily="2" charset="2"/>
              </a:rPr>
              <a:t> </a:t>
            </a:r>
            <a:r>
              <a:rPr lang="zh-CN" altLang="en-US" dirty="0">
                <a:sym typeface="Wingdings" panose="05000000000000000000" pitchFamily="2" charset="2"/>
              </a:rPr>
              <a:t>对象</a:t>
            </a:r>
            <a:endParaRPr lang="en-US" altLang="zh-CN" dirty="0">
              <a:sym typeface="Wingdings" panose="05000000000000000000" pitchFamily="2" charset="2"/>
            </a:endParaRPr>
          </a:p>
          <a:p>
            <a:r>
              <a:rPr lang="zh-CN" altLang="en-US" dirty="0">
                <a:sym typeface="Wingdings" panose="05000000000000000000" pitchFamily="2" charset="2"/>
              </a:rPr>
              <a:t>类之间的关系</a:t>
            </a:r>
            <a:endParaRPr lang="en-US" altLang="zh-CN" dirty="0">
              <a:sym typeface="Wingdings" panose="05000000000000000000" pitchFamily="2" charset="2"/>
            </a:endParaRPr>
          </a:p>
          <a:p>
            <a:pPr lvl="1"/>
            <a:r>
              <a:rPr lang="zh-CN" altLang="en-US" dirty="0">
                <a:sym typeface="Wingdings" panose="05000000000000000000" pitchFamily="2" charset="2"/>
              </a:rPr>
              <a:t>继承</a:t>
            </a:r>
            <a:endParaRPr lang="en-US" altLang="zh-CN" dirty="0">
              <a:sym typeface="Wingdings" panose="05000000000000000000" pitchFamily="2" charset="2"/>
            </a:endParaRPr>
          </a:p>
          <a:p>
            <a:pPr lvl="1"/>
            <a:r>
              <a:rPr lang="zh-CN" altLang="en-US" dirty="0"/>
              <a:t>包含</a:t>
            </a:r>
            <a:endParaRPr lang="en-US" altLang="zh-CN" dirty="0"/>
          </a:p>
          <a:p>
            <a:pPr lvl="1"/>
            <a:r>
              <a:rPr lang="zh-CN" altLang="en-US" dirty="0"/>
              <a:t>关联</a:t>
            </a:r>
            <a:endParaRPr lang="en-US" dirty="0"/>
          </a:p>
        </p:txBody>
      </p:sp>
      <p:pic>
        <p:nvPicPr>
          <p:cNvPr id="4" name="图片 3"/>
          <p:cNvPicPr>
            <a:picLocks noChangeAspect="1"/>
          </p:cNvPicPr>
          <p:nvPr/>
        </p:nvPicPr>
        <p:blipFill>
          <a:blip r:embed="rId1"/>
          <a:stretch>
            <a:fillRect/>
          </a:stretch>
        </p:blipFill>
        <p:spPr>
          <a:xfrm>
            <a:off x="6477000" y="2362200"/>
            <a:ext cx="3733800" cy="14266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怎么从现实世界中得到类？</a:t>
            </a:r>
            <a:endParaRPr lang="en-US" dirty="0"/>
          </a:p>
        </p:txBody>
      </p:sp>
      <p:sp>
        <p:nvSpPr>
          <p:cNvPr id="3" name="内容占位符 2"/>
          <p:cNvSpPr>
            <a:spLocks noGrp="1"/>
          </p:cNvSpPr>
          <p:nvPr>
            <p:ph idx="1"/>
          </p:nvPr>
        </p:nvSpPr>
        <p:spPr/>
        <p:txBody>
          <a:bodyPr>
            <a:normAutofit/>
          </a:bodyPr>
          <a:lstStyle/>
          <a:p>
            <a:r>
              <a:rPr lang="zh-CN" altLang="en-US" dirty="0"/>
              <a:t>用文字描述使用场景</a:t>
            </a:r>
            <a:endParaRPr lang="en-US" altLang="zh-CN" dirty="0"/>
          </a:p>
          <a:p>
            <a:r>
              <a:rPr lang="zh-CN" altLang="en-US" dirty="0"/>
              <a:t>从语法出发</a:t>
            </a:r>
            <a:endParaRPr lang="en-US" altLang="zh-CN" dirty="0"/>
          </a:p>
          <a:p>
            <a:pPr lvl="1"/>
            <a:r>
              <a:rPr lang="zh-CN" altLang="en-US" dirty="0"/>
              <a:t>名词</a:t>
            </a:r>
            <a:endParaRPr lang="en-US" altLang="zh-CN" dirty="0"/>
          </a:p>
          <a:p>
            <a:pPr lvl="2"/>
            <a:r>
              <a:rPr lang="zh-CN" altLang="en-US" dirty="0"/>
              <a:t>类 （系统外的实体，事件，地方，结构，物体，等）</a:t>
            </a:r>
            <a:endParaRPr lang="en-US" altLang="zh-CN" dirty="0"/>
          </a:p>
          <a:p>
            <a:pPr lvl="2"/>
            <a:r>
              <a:rPr lang="zh-CN" altLang="en-US" dirty="0"/>
              <a:t>类的属性 （描述一个实体的性质，规格，等）</a:t>
            </a:r>
            <a:endParaRPr lang="en-US" altLang="zh-CN" dirty="0"/>
          </a:p>
          <a:p>
            <a:pPr lvl="1"/>
            <a:r>
              <a:rPr lang="zh-CN" altLang="en-US" dirty="0"/>
              <a:t>动词</a:t>
            </a:r>
            <a:endParaRPr lang="en-US" altLang="zh-CN" dirty="0"/>
          </a:p>
          <a:p>
            <a:pPr lvl="2"/>
            <a:r>
              <a:rPr lang="zh-CN" altLang="en-US" dirty="0"/>
              <a:t>对数据进行操作，改变数据（增加，删除，修改，变化）</a:t>
            </a:r>
            <a:endParaRPr lang="en-US" altLang="zh-CN" dirty="0"/>
          </a:p>
          <a:p>
            <a:pPr lvl="2"/>
            <a:r>
              <a:rPr lang="zh-CN" altLang="en-US" dirty="0"/>
              <a:t>计算</a:t>
            </a:r>
            <a:endParaRPr lang="en-US" altLang="zh-CN" dirty="0"/>
          </a:p>
          <a:p>
            <a:pPr lvl="2"/>
            <a:r>
              <a:rPr lang="zh-CN" altLang="en-US" dirty="0"/>
              <a:t>查询状态，查询事件是否发生</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a:t>
            </a:r>
            <a:r>
              <a:rPr lang="en-US" altLang="zh-CN" dirty="0"/>
              <a:t>OO</a:t>
            </a:r>
            <a:r>
              <a:rPr lang="zh-CN" altLang="en-US" dirty="0"/>
              <a:t>模型</a:t>
            </a:r>
            <a:endParaRPr lang="en-US" dirty="0"/>
          </a:p>
        </p:txBody>
      </p:sp>
      <p:sp>
        <p:nvSpPr>
          <p:cNvPr id="3" name="内容占位符 2"/>
          <p:cNvSpPr>
            <a:spLocks noGrp="1"/>
          </p:cNvSpPr>
          <p:nvPr>
            <p:ph idx="1"/>
          </p:nvPr>
        </p:nvSpPr>
        <p:spPr/>
        <p:txBody>
          <a:bodyPr/>
          <a:lstStyle/>
          <a:p>
            <a:r>
              <a:rPr lang="zh-CN" altLang="en-US" dirty="0"/>
              <a:t>反复下面的流程多次，逐步细化</a:t>
            </a:r>
            <a:endParaRPr lang="en-US" altLang="zh-CN" dirty="0"/>
          </a:p>
          <a:p>
            <a:pPr lvl="1"/>
            <a:r>
              <a:rPr lang="zh-CN" altLang="en-US" dirty="0"/>
              <a:t>从对系统的描述中抽取出各种类和属性</a:t>
            </a:r>
            <a:endParaRPr lang="en-US" altLang="zh-CN" dirty="0"/>
          </a:p>
          <a:p>
            <a:pPr lvl="1"/>
            <a:r>
              <a:rPr lang="zh-CN" altLang="en-US" dirty="0"/>
              <a:t>定义类的目的 </a:t>
            </a:r>
            <a:r>
              <a:rPr lang="en-US" altLang="zh-CN" dirty="0"/>
              <a:t>– </a:t>
            </a:r>
            <a:r>
              <a:rPr lang="zh-CN" altLang="en-US" dirty="0"/>
              <a:t>它主要是做什么？</a:t>
            </a:r>
            <a:endParaRPr lang="en-US" altLang="zh-CN" dirty="0"/>
          </a:p>
          <a:p>
            <a:pPr lvl="1"/>
            <a:r>
              <a:rPr lang="zh-CN" altLang="en-US" dirty="0"/>
              <a:t>各个类之间是什么关系？他们如何交流（数据，控制）</a:t>
            </a:r>
            <a:endParaRPr lang="en-US" altLang="zh-CN" dirty="0"/>
          </a:p>
          <a:p>
            <a:pPr lvl="1"/>
            <a:r>
              <a:rPr lang="zh-CN" altLang="en-US" dirty="0"/>
              <a:t>各个类之间有什么共同</a:t>
            </a:r>
            <a:r>
              <a:rPr lang="en-US" altLang="zh-CN" dirty="0"/>
              <a:t>/</a:t>
            </a:r>
            <a:r>
              <a:rPr lang="zh-CN" altLang="en-US" dirty="0"/>
              <a:t>不同的地方</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在分析过程中要注意</a:t>
            </a:r>
            <a:endParaRPr lang="en-US" dirty="0"/>
          </a:p>
        </p:txBody>
      </p:sp>
      <p:sp>
        <p:nvSpPr>
          <p:cNvPr id="3" name="内容占位符 2"/>
          <p:cNvSpPr>
            <a:spLocks noGrp="1"/>
          </p:cNvSpPr>
          <p:nvPr>
            <p:ph idx="1"/>
          </p:nvPr>
        </p:nvSpPr>
        <p:spPr/>
        <p:txBody>
          <a:bodyPr>
            <a:normAutofit lnSpcReduction="10000"/>
          </a:bodyPr>
          <a:lstStyle/>
          <a:p>
            <a:r>
              <a:rPr lang="zh-CN" altLang="en-US" dirty="0"/>
              <a:t>把注意力放在要解决的问题上</a:t>
            </a:r>
            <a:endParaRPr lang="en-US" altLang="zh-CN" dirty="0"/>
          </a:p>
          <a:p>
            <a:pPr lvl="1"/>
            <a:r>
              <a:rPr lang="zh-CN" altLang="en-US" dirty="0"/>
              <a:t>找到和问题相关的名词（</a:t>
            </a:r>
            <a:r>
              <a:rPr lang="en-US" altLang="zh-CN" dirty="0"/>
              <a:t>what</a:t>
            </a:r>
            <a:r>
              <a:rPr lang="zh-CN" altLang="en-US" dirty="0"/>
              <a:t>）</a:t>
            </a:r>
            <a:endParaRPr lang="en-US" altLang="zh-CN" dirty="0"/>
          </a:p>
          <a:p>
            <a:pPr lvl="1"/>
            <a:r>
              <a:rPr lang="zh-CN" altLang="en-US" dirty="0"/>
              <a:t>不要把“</a:t>
            </a:r>
            <a:r>
              <a:rPr lang="en-US" altLang="zh-CN" dirty="0"/>
              <a:t>how” </a:t>
            </a:r>
            <a:r>
              <a:rPr lang="en-US" altLang="zh-CN" dirty="0">
                <a:sym typeface="Wingdings" panose="05000000000000000000" pitchFamily="2" charset="2"/>
              </a:rPr>
              <a:t> </a:t>
            </a:r>
            <a:r>
              <a:rPr lang="zh-CN" altLang="en-US" dirty="0">
                <a:sym typeface="Wingdings" panose="05000000000000000000" pitchFamily="2" charset="2"/>
              </a:rPr>
              <a:t>类</a:t>
            </a:r>
            <a:endParaRPr lang="en-US" altLang="zh-CN" dirty="0">
              <a:sym typeface="Wingdings" panose="05000000000000000000" pitchFamily="2" charset="2"/>
            </a:endParaRPr>
          </a:p>
          <a:p>
            <a:r>
              <a:rPr lang="zh-CN" altLang="en-US" dirty="0">
                <a:sym typeface="Wingdings" panose="05000000000000000000" pitchFamily="2" charset="2"/>
              </a:rPr>
              <a:t>关注核心的类</a:t>
            </a:r>
            <a:endParaRPr lang="en-US" altLang="zh-CN" dirty="0">
              <a:sym typeface="Wingdings" panose="05000000000000000000" pitchFamily="2" charset="2"/>
            </a:endParaRPr>
          </a:p>
          <a:p>
            <a:pPr lvl="1"/>
            <a:r>
              <a:rPr lang="zh-CN" altLang="en-US" dirty="0">
                <a:sym typeface="Wingdings" panose="05000000000000000000" pitchFamily="2" charset="2"/>
              </a:rPr>
              <a:t>控制流程的类可以尽量不要</a:t>
            </a:r>
            <a:endParaRPr lang="en-US" altLang="zh-CN" dirty="0">
              <a:sym typeface="Wingdings" panose="05000000000000000000" pitchFamily="2" charset="2"/>
            </a:endParaRPr>
          </a:p>
          <a:p>
            <a:pPr lvl="1"/>
            <a:r>
              <a:rPr lang="zh-CN" altLang="en-US" dirty="0">
                <a:sym typeface="Wingdings" panose="05000000000000000000" pitchFamily="2" charset="2"/>
              </a:rPr>
              <a:t>全部是数据的类尽量不要</a:t>
            </a:r>
            <a:endParaRPr lang="en-US" altLang="zh-CN" dirty="0">
              <a:sym typeface="Wingdings" panose="05000000000000000000" pitchFamily="2" charset="2"/>
            </a:endParaRPr>
          </a:p>
          <a:p>
            <a:pPr lvl="1"/>
            <a:r>
              <a:rPr lang="zh-CN" altLang="en-US" dirty="0"/>
              <a:t>一个类只有一个属性？ </a:t>
            </a:r>
            <a:r>
              <a:rPr lang="en-US" altLang="zh-CN" dirty="0">
                <a:sym typeface="Wingdings" panose="05000000000000000000" pitchFamily="2" charset="2"/>
              </a:rPr>
              <a:t> </a:t>
            </a:r>
            <a:r>
              <a:rPr lang="zh-CN" altLang="en-US" dirty="0">
                <a:sym typeface="Wingdings" panose="05000000000000000000" pitchFamily="2" charset="2"/>
              </a:rPr>
              <a:t>合并到其他类中</a:t>
            </a:r>
            <a:endParaRPr lang="en-US" altLang="zh-CN" dirty="0">
              <a:sym typeface="Wingdings" panose="05000000000000000000" pitchFamily="2" charset="2"/>
            </a:endParaRPr>
          </a:p>
          <a:p>
            <a:r>
              <a:rPr lang="zh-CN" altLang="en-US" dirty="0">
                <a:sym typeface="Wingdings" panose="05000000000000000000" pitchFamily="2" charset="2"/>
              </a:rPr>
              <a:t>继承关系</a:t>
            </a:r>
            <a:endParaRPr lang="en-US" altLang="zh-CN" dirty="0">
              <a:sym typeface="Wingdings" panose="05000000000000000000" pitchFamily="2" charset="2"/>
            </a:endParaRPr>
          </a:p>
          <a:p>
            <a:pPr lvl="1"/>
            <a:r>
              <a:rPr lang="zh-CN" altLang="en-US" dirty="0">
                <a:sym typeface="Wingdings" panose="05000000000000000000" pitchFamily="2" charset="2"/>
              </a:rPr>
              <a:t>把共同点移到基类</a:t>
            </a:r>
            <a:endParaRPr lang="en-US" altLang="zh-CN" dirty="0">
              <a:sym typeface="Wingdings" panose="05000000000000000000" pitchFamily="2" charset="2"/>
            </a:endParaRPr>
          </a:p>
          <a:p>
            <a:pPr lvl="1"/>
            <a:r>
              <a:rPr lang="zh-CN" altLang="en-US" dirty="0">
                <a:sym typeface="Wingdings" panose="05000000000000000000" pitchFamily="2" charset="2"/>
              </a:rPr>
              <a:t>把差异点移到派生类</a:t>
            </a:r>
            <a:endParaRPr lang="en-US" altLang="zh-CN" dirty="0">
              <a:sym typeface="Wingdings" panose="05000000000000000000" pitchFamily="2" charset="2"/>
            </a:endParaRPr>
          </a:p>
          <a:p>
            <a:pPr lvl="1"/>
            <a:r>
              <a:rPr lang="zh-CN" altLang="en-US" dirty="0">
                <a:sym typeface="Wingdings" panose="05000000000000000000" pitchFamily="2" charset="2"/>
              </a:rPr>
              <a:t>避免过多层次的继承</a:t>
            </a:r>
            <a:endParaRPr lang="en-US" altLang="zh-CN" dirty="0">
              <a:sym typeface="Wingdings" panose="05000000000000000000" pitchFamily="2"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（继续）</a:t>
            </a:r>
            <a:endParaRPr lang="en-US" dirty="0"/>
          </a:p>
        </p:txBody>
      </p:sp>
      <p:sp>
        <p:nvSpPr>
          <p:cNvPr id="3" name="内容占位符 2"/>
          <p:cNvSpPr>
            <a:spLocks noGrp="1"/>
          </p:cNvSpPr>
          <p:nvPr>
            <p:ph idx="1"/>
          </p:nvPr>
        </p:nvSpPr>
        <p:spPr/>
        <p:txBody>
          <a:bodyPr/>
          <a:lstStyle/>
          <a:p>
            <a:r>
              <a:rPr lang="zh-CN" altLang="en-US" dirty="0"/>
              <a:t>避免把所有的操作都放到一个巨大的类中</a:t>
            </a:r>
            <a:endParaRPr lang="en-US" altLang="zh-CN" dirty="0"/>
          </a:p>
          <a:p>
            <a:r>
              <a:rPr lang="zh-CN" altLang="en-US" dirty="0"/>
              <a:t>一个类 </a:t>
            </a:r>
            <a:r>
              <a:rPr lang="en-US" altLang="zh-CN" dirty="0">
                <a:sym typeface="Wingdings" panose="05000000000000000000" pitchFamily="2" charset="2"/>
              </a:rPr>
              <a:t> </a:t>
            </a:r>
            <a:r>
              <a:rPr lang="zh-CN" altLang="en-US" dirty="0">
                <a:sym typeface="Wingdings" panose="05000000000000000000" pitchFamily="2" charset="2"/>
              </a:rPr>
              <a:t>把一类事情做好</a:t>
            </a:r>
            <a:endParaRPr lang="en-US" altLang="zh-CN" dirty="0">
              <a:sym typeface="Wingdings" panose="05000000000000000000" pitchFamily="2" charset="2"/>
            </a:endParaRPr>
          </a:p>
          <a:p>
            <a:r>
              <a:rPr lang="zh-CN" altLang="en-US" dirty="0"/>
              <a:t>避免把无关的成员放到一个类中</a:t>
            </a:r>
            <a:endParaRPr lang="en-US" altLang="zh-CN" dirty="0"/>
          </a:p>
          <a:p>
            <a:r>
              <a:rPr lang="zh-CN" altLang="en-US" dirty="0"/>
              <a:t>把数据和对这个数据的操作放到一个类中</a:t>
            </a:r>
            <a:endParaRPr lang="en-US" altLang="zh-CN" dirty="0"/>
          </a:p>
          <a:p>
            <a:r>
              <a:rPr lang="zh-CN" altLang="en-US" dirty="0"/>
              <a:t>把相关的类放到一个分类 （</a:t>
            </a:r>
            <a:r>
              <a:rPr lang="en-US" altLang="zh-CN" dirty="0"/>
              <a:t>category) </a:t>
            </a:r>
            <a:r>
              <a:rPr lang="zh-CN" altLang="en-US" dirty="0"/>
              <a:t>中</a:t>
            </a:r>
            <a:endParaRPr lang="en-US" altLang="zh-CN" dirty="0"/>
          </a:p>
          <a:p>
            <a:pPr lvl="1"/>
            <a:r>
              <a:rPr lang="en-US" altLang="zh-CN" dirty="0"/>
              <a:t>Analysis Package</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类图</a:t>
            </a:r>
            <a:endParaRPr lang="zh-CN" altLang="en-US"/>
          </a:p>
        </p:txBody>
      </p:sp>
      <p:pic>
        <p:nvPicPr>
          <p:cNvPr id="4" name="内容占位符 3" descr="a71ea8d3fd1f413459d7efd3221f95cad0c85ebf.webp"/>
          <p:cNvPicPr>
            <a:picLocks noChangeAspect="1"/>
          </p:cNvPicPr>
          <p:nvPr>
            <p:ph idx="1"/>
          </p:nvPr>
        </p:nvPicPr>
        <p:blipFill>
          <a:blip r:embed="rId1"/>
          <a:stretch>
            <a:fillRect/>
          </a:stretch>
        </p:blipFill>
        <p:spPr>
          <a:xfrm>
            <a:off x="5638800" y="685800"/>
            <a:ext cx="5982970" cy="5703570"/>
          </a:xfrm>
          <a:prstGeom prst="rect">
            <a:avLst/>
          </a:prstGeom>
        </p:spPr>
      </p:pic>
      <p:sp>
        <p:nvSpPr>
          <p:cNvPr id="5" name="文本框 4"/>
          <p:cNvSpPr txBox="1"/>
          <p:nvPr/>
        </p:nvSpPr>
        <p:spPr>
          <a:xfrm>
            <a:off x="810895" y="1734820"/>
            <a:ext cx="4294505" cy="4523105"/>
          </a:xfrm>
          <a:prstGeom prst="rect">
            <a:avLst/>
          </a:prstGeom>
          <a:noFill/>
        </p:spPr>
        <p:txBody>
          <a:bodyPr wrap="square" rtlCol="0">
            <a:spAutoFit/>
          </a:bodyPr>
          <a:p>
            <a:r>
              <a:rPr lang="zh-CN" altLang="en-US"/>
              <a:t>类（Class）一般包含3个组成部分。第一个是类名；第二个是属性（attributes）；第三个是该类提供的方法（ 类的性质可以放在第四部分；如果类中含有内部类，则会出现第五个组成部分）。类名部分是不能省略的，其他组成部分可以省略。类名书写规范：正体字说明类是可被实例化的，斜体字说明类为抽象类。</a:t>
            </a:r>
            <a:endParaRPr lang="zh-CN" altLang="en-US"/>
          </a:p>
          <a:p>
            <a:r>
              <a:rPr lang="zh-CN" altLang="en-US"/>
              <a:t>属性和方法书写规范：修饰符 [描述信息] 属性、方法名称 [参数] [：返回类型|类型]。</a:t>
            </a:r>
            <a:endParaRPr lang="zh-CN" altLang="en-US"/>
          </a:p>
          <a:p>
            <a:r>
              <a:rPr lang="zh-CN" altLang="en-US"/>
              <a:t>属性和方法之前可附加的可见性修饰符：</a:t>
            </a:r>
            <a:endParaRPr lang="zh-CN" altLang="en-US"/>
          </a:p>
          <a:p>
            <a:r>
              <a:rPr lang="zh-CN" altLang="en-US"/>
              <a:t>加号（+）表示public；减号（-）表示private；井号(#)表示protected；省略这些修饰符表示具有package（包）级别的可见性。</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a:t>
            </a:r>
            <a:r>
              <a:rPr lang="zh-CN" altLang="en-US"/>
              <a:t>图、时序图</a:t>
            </a:r>
            <a:endParaRPr lang="zh-CN" altLang="en-US"/>
          </a:p>
        </p:txBody>
      </p:sp>
      <p:pic>
        <p:nvPicPr>
          <p:cNvPr id="4" name="内容占位符 3" descr="d009b3de9c82d1580a1ab60d880a19d8bd3e42f6.webp"/>
          <p:cNvPicPr>
            <a:picLocks noChangeAspect="1"/>
          </p:cNvPicPr>
          <p:nvPr>
            <p:ph idx="1"/>
          </p:nvPr>
        </p:nvPicPr>
        <p:blipFill>
          <a:blip r:embed="rId1"/>
          <a:stretch>
            <a:fillRect/>
          </a:stretch>
        </p:blipFill>
        <p:spPr>
          <a:xfrm>
            <a:off x="4953000" y="1524000"/>
            <a:ext cx="6706235" cy="4702175"/>
          </a:xfrm>
          <a:prstGeom prst="rect">
            <a:avLst/>
          </a:prstGeom>
        </p:spPr>
      </p:pic>
      <p:sp>
        <p:nvSpPr>
          <p:cNvPr id="5" name="文本框 4"/>
          <p:cNvSpPr txBox="1"/>
          <p:nvPr/>
        </p:nvSpPr>
        <p:spPr>
          <a:xfrm>
            <a:off x="1023620" y="1917065"/>
            <a:ext cx="3548380" cy="3692525"/>
          </a:xfrm>
          <a:prstGeom prst="rect">
            <a:avLst/>
          </a:prstGeom>
          <a:noFill/>
        </p:spPr>
        <p:txBody>
          <a:bodyPr wrap="square" rtlCol="0">
            <a:spAutoFit/>
          </a:bodyPr>
          <a:p>
            <a:r>
              <a:rPr lang="zh-CN" altLang="en-US"/>
              <a:t>时序图中包括如下元素：角色，对象，生命线，控制焦点和消息。</a:t>
            </a:r>
            <a:endParaRPr lang="zh-CN" altLang="en-US"/>
          </a:p>
          <a:p>
            <a:r>
              <a:rPr lang="zh-CN" altLang="en-US"/>
              <a:t>1、角色（Actor）</a:t>
            </a:r>
            <a:endParaRPr lang="zh-CN" altLang="en-US"/>
          </a:p>
          <a:p>
            <a:r>
              <a:rPr lang="zh-CN" altLang="en-US"/>
              <a:t>系统角色，可以是人或者其他系统，子系统。</a:t>
            </a:r>
            <a:endParaRPr lang="zh-CN" altLang="en-US"/>
          </a:p>
          <a:p>
            <a:r>
              <a:rPr lang="zh-CN" altLang="en-US"/>
              <a:t>2、对象(Object)</a:t>
            </a:r>
            <a:endParaRPr lang="zh-CN" altLang="en-US"/>
          </a:p>
          <a:p>
            <a:r>
              <a:rPr lang="zh-CN" altLang="en-US"/>
              <a:t>对象代表时序图中的对象在交互中所扮演的角色，位于时序图顶部和对象代表对象实例对象实例</a:t>
            </a:r>
            <a:endParaRPr lang="zh-CN" altLang="en-US"/>
          </a:p>
          <a:p>
            <a:r>
              <a:rPr lang="zh-CN" altLang="en-US"/>
              <a:t>类角色。</a:t>
            </a:r>
            <a:endParaRPr lang="zh-CN" altLang="en-US"/>
          </a:p>
          <a:p>
            <a:r>
              <a:rPr lang="zh-CN" altLang="en-US"/>
              <a:t>3、生命线(Lifeline)</a:t>
            </a:r>
            <a:endParaRPr lang="zh-CN" altLang="en-US"/>
          </a:p>
          <a:p>
            <a:r>
              <a:rPr lang="zh-CN" altLang="en-US"/>
              <a:t>4、控制焦点(Activation)</a:t>
            </a:r>
            <a:endParaRPr lang="zh-CN" altLang="en-US"/>
          </a:p>
          <a:p>
            <a:r>
              <a:rPr lang="zh-CN" altLang="en-US"/>
              <a:t>5、消息(Message)</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 – </a:t>
            </a:r>
            <a:r>
              <a:rPr lang="zh-CN" altLang="en-US" dirty="0"/>
              <a:t>统一的建模语言</a:t>
            </a:r>
            <a:endParaRPr lang="en-US" dirty="0"/>
          </a:p>
        </p:txBody>
      </p:sp>
      <p:sp>
        <p:nvSpPr>
          <p:cNvPr id="3" name="内容占位符 2"/>
          <p:cNvSpPr>
            <a:spLocks noGrp="1"/>
          </p:cNvSpPr>
          <p:nvPr>
            <p:ph idx="1"/>
          </p:nvPr>
        </p:nvSpPr>
        <p:spPr/>
        <p:txBody>
          <a:bodyPr>
            <a:normAutofit/>
          </a:bodyPr>
          <a:lstStyle/>
          <a:p>
            <a:r>
              <a:rPr lang="en-US" altLang="zh-CN" dirty="0"/>
              <a:t>Unified Modeling Language</a:t>
            </a:r>
            <a:endParaRPr lang="en-US" altLang="zh-CN" dirty="0"/>
          </a:p>
          <a:p>
            <a:r>
              <a:rPr lang="zh-CN" altLang="en-US" dirty="0"/>
              <a:t>为啥要建模？ （直接写代码不好么？）</a:t>
            </a:r>
            <a:endParaRPr lang="en-US" altLang="zh-CN" dirty="0"/>
          </a:p>
          <a:p>
            <a:pPr lvl="1"/>
            <a:r>
              <a:rPr lang="zh-CN" altLang="en-US" dirty="0"/>
              <a:t>便于管理复杂系统</a:t>
            </a:r>
            <a:endParaRPr lang="en-US" altLang="zh-CN" dirty="0"/>
          </a:p>
          <a:p>
            <a:pPr lvl="2"/>
            <a:r>
              <a:rPr lang="en-US" altLang="zh-CN" dirty="0"/>
              <a:t>Hello World </a:t>
            </a:r>
            <a:r>
              <a:rPr lang="zh-CN" altLang="en-US" dirty="0"/>
              <a:t>的程序不需要建模</a:t>
            </a:r>
            <a:endParaRPr lang="en-US" dirty="0"/>
          </a:p>
          <a:p>
            <a:pPr lvl="1"/>
            <a:r>
              <a:rPr lang="zh-CN" altLang="en-US" dirty="0"/>
              <a:t>精确地记录和表达用户需求</a:t>
            </a:r>
            <a:endParaRPr lang="en-US" altLang="zh-CN" dirty="0"/>
          </a:p>
          <a:p>
            <a:pPr lvl="2"/>
            <a:r>
              <a:rPr lang="zh-CN" altLang="en-US" dirty="0"/>
              <a:t>例如：银行账户和信用卡账户的对应关系是一对一，一对多，还是多对一？</a:t>
            </a:r>
            <a:endParaRPr lang="en-US" altLang="zh-CN" dirty="0"/>
          </a:p>
          <a:p>
            <a:pPr lvl="1"/>
            <a:r>
              <a:rPr lang="zh-CN" altLang="en-US" dirty="0"/>
              <a:t>帮助理解设计和设计的决定</a:t>
            </a:r>
            <a:endParaRPr lang="en-US" altLang="zh-CN" dirty="0"/>
          </a:p>
          <a:p>
            <a:pPr lvl="2"/>
            <a:r>
              <a:rPr lang="zh-CN" altLang="en-US" dirty="0"/>
              <a:t>各个模块的关系是怎样的？为何这样设计，而不是那样设计？</a:t>
            </a:r>
            <a:endParaRPr lang="en-US" altLang="zh-CN" dirty="0"/>
          </a:p>
          <a:p>
            <a:pPr lvl="1"/>
            <a:r>
              <a:rPr lang="zh-CN" altLang="en-US" dirty="0"/>
              <a:t>组织管理各类设计的元素</a:t>
            </a:r>
            <a:endParaRPr lang="en-US" altLang="zh-CN" dirty="0"/>
          </a:p>
          <a:p>
            <a:pPr lvl="1"/>
            <a:r>
              <a:rPr lang="zh-CN" altLang="en-US" dirty="0"/>
              <a:t>更方便地探索更多的解决方案</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&amp; Build</a:t>
            </a:r>
            <a:endParaRPr lang="en-US" dirty="0"/>
          </a:p>
        </p:txBody>
      </p:sp>
      <p:sp>
        <p:nvSpPr>
          <p:cNvPr id="3" name="Content Placeholder 2"/>
          <p:cNvSpPr>
            <a:spLocks noGrp="1"/>
          </p:cNvSpPr>
          <p:nvPr>
            <p:ph idx="1"/>
          </p:nvPr>
        </p:nvSpPr>
        <p:spPr/>
        <p:txBody>
          <a:bodyPr>
            <a:normAutofit/>
          </a:bodyPr>
          <a:lstStyle/>
          <a:p>
            <a:pPr marL="118745" indent="0">
              <a:buNone/>
            </a:pPr>
            <a:r>
              <a:rPr lang="zh-CN" altLang="en-US" b="1" dirty="0"/>
              <a:t>功能设计阶段 </a:t>
            </a:r>
            <a:r>
              <a:rPr lang="en-US" b="1" dirty="0"/>
              <a:t>Design By Feature</a:t>
            </a:r>
            <a:endParaRPr lang="en-US" b="1" dirty="0"/>
          </a:p>
          <a:p>
            <a:pPr marL="457200" indent="-457200"/>
            <a:r>
              <a:rPr lang="zh-CN" altLang="en-US" dirty="0"/>
              <a:t>团队成员在主程序员的带领下，分析一组相关的实体及其功能，通过时序 图（</a:t>
            </a:r>
            <a:r>
              <a:rPr lang="en-US" altLang="zh-CN" dirty="0"/>
              <a:t>Sequence Diagram</a:t>
            </a:r>
            <a:r>
              <a:rPr lang="zh-CN" altLang="en-US" dirty="0"/>
              <a:t>）和其他工具，展示各个实体和函数如何动态地结合起来实现一 个功能。</a:t>
            </a:r>
            <a:r>
              <a:rPr lang="en-US" b="0" dirty="0"/>
              <a:t>.</a:t>
            </a:r>
            <a:endParaRPr lang="en-US" b="0" dirty="0"/>
          </a:p>
          <a:p>
            <a:endParaRPr lang="en-US" b="1" dirty="0"/>
          </a:p>
          <a:p>
            <a:pPr marL="118745" indent="0">
              <a:buNone/>
            </a:pPr>
            <a:r>
              <a:rPr lang="zh-CN" altLang="en-US" b="1" dirty="0"/>
              <a:t>实现具体功能 </a:t>
            </a:r>
            <a:r>
              <a:rPr lang="en-US" b="1" dirty="0"/>
              <a:t>Build By Feature</a:t>
            </a:r>
            <a:endParaRPr lang="en-US" b="1" dirty="0"/>
          </a:p>
          <a:p>
            <a:r>
              <a:rPr lang="zh-CN" altLang="en-US" dirty="0"/>
              <a:t>具体的团队成员要实现类</a:t>
            </a:r>
            <a:r>
              <a:rPr lang="en-US" altLang="zh-CN" dirty="0"/>
              <a:t>/ </a:t>
            </a:r>
            <a:r>
              <a:rPr lang="zh-CN" altLang="en-US" dirty="0"/>
              <a:t>函数，进行相关的单元测试，并在代码复审之后，把代码集成 到产品构建当中。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 – </a:t>
            </a:r>
            <a:r>
              <a:rPr lang="zh-CN" altLang="en-US" dirty="0"/>
              <a:t>模型</a:t>
            </a:r>
            <a:endParaRPr lang="en-US" dirty="0"/>
          </a:p>
        </p:txBody>
      </p:sp>
      <p:sp>
        <p:nvSpPr>
          <p:cNvPr id="3" name="内容占位符 2"/>
          <p:cNvSpPr>
            <a:spLocks noGrp="1"/>
          </p:cNvSpPr>
          <p:nvPr>
            <p:ph idx="1"/>
          </p:nvPr>
        </p:nvSpPr>
        <p:spPr/>
        <p:txBody>
          <a:bodyPr/>
          <a:lstStyle/>
          <a:p>
            <a:pPr marL="118745" indent="0">
              <a:buNone/>
            </a:pPr>
            <a:r>
              <a:rPr lang="zh-CN" altLang="en-US" dirty="0"/>
              <a:t>模型里面都有啥？</a:t>
            </a:r>
            <a:endParaRPr lang="en-US" altLang="zh-CN" dirty="0"/>
          </a:p>
          <a:p>
            <a:r>
              <a:rPr lang="zh-CN" altLang="en-US" dirty="0"/>
              <a:t>语义 </a:t>
            </a:r>
            <a:r>
              <a:rPr lang="en-US" altLang="zh-CN" dirty="0"/>
              <a:t>(semantics)</a:t>
            </a:r>
            <a:endParaRPr lang="en-US" altLang="zh-CN" dirty="0"/>
          </a:p>
          <a:p>
            <a:pPr lvl="1"/>
            <a:r>
              <a:rPr lang="zh-CN" altLang="en-US" dirty="0"/>
              <a:t>模型讲的是啥</a:t>
            </a:r>
            <a:endParaRPr lang="en-US" altLang="zh-CN" dirty="0"/>
          </a:p>
          <a:p>
            <a:r>
              <a:rPr lang="zh-CN" altLang="en-US" dirty="0"/>
              <a:t>表现 </a:t>
            </a:r>
            <a:r>
              <a:rPr lang="en-US" altLang="zh-CN" dirty="0"/>
              <a:t>(Presentation)</a:t>
            </a:r>
            <a:endParaRPr lang="en-US" altLang="zh-CN" dirty="0"/>
          </a:p>
          <a:p>
            <a:pPr lvl="1"/>
            <a:r>
              <a:rPr lang="zh-CN" altLang="en-US" dirty="0"/>
              <a:t>用什么方式表达出来的，元素，标记，图素，</a:t>
            </a:r>
            <a:endParaRPr lang="en-US" altLang="zh-CN" dirty="0"/>
          </a:p>
          <a:p>
            <a:r>
              <a:rPr lang="zh-CN" altLang="en-US" dirty="0"/>
              <a:t>场景 </a:t>
            </a:r>
            <a:r>
              <a:rPr lang="en-US" altLang="zh-CN" dirty="0"/>
              <a:t>(context)</a:t>
            </a:r>
            <a:endParaRPr lang="en-US" altLang="zh-CN" dirty="0"/>
          </a:p>
          <a:p>
            <a:pPr lvl="1"/>
            <a:r>
              <a:rPr lang="zh-CN" altLang="en-US" dirty="0"/>
              <a:t>这个模型是在什么上下文中出现的？</a:t>
            </a:r>
            <a:endParaRPr lang="en-US" altLang="zh-CN" dirty="0"/>
          </a:p>
          <a:p>
            <a:pPr marL="118745" indent="0">
              <a:buNone/>
            </a:pPr>
            <a:r>
              <a:rPr lang="zh-CN" altLang="en-US" dirty="0"/>
              <a:t>模型有不同层次</a:t>
            </a:r>
            <a:endParaRPr lang="en-US" altLang="zh-CN" dirty="0"/>
          </a:p>
          <a:p>
            <a:r>
              <a:rPr lang="zh-CN" altLang="en-US" dirty="0"/>
              <a:t>以不同的细节描述模块和之间的关系</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模型都有哪些呢？</a:t>
            </a:r>
            <a:endParaRPr lang="en-US" dirty="0"/>
          </a:p>
        </p:txBody>
      </p:sp>
      <p:graphicFrame>
        <p:nvGraphicFramePr>
          <p:cNvPr id="4" name="内容占位符 3"/>
          <p:cNvGraphicFramePr>
            <a:graphicFrameLocks noGrp="1"/>
          </p:cNvGraphicFramePr>
          <p:nvPr>
            <p:ph idx="1"/>
          </p:nvPr>
        </p:nvGraphicFramePr>
        <p:xfrm>
          <a:off x="1981200" y="1774825"/>
          <a:ext cx="8229600" cy="28651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a:t>描述结构的模型</a:t>
                      </a:r>
                      <a:endParaRPr lang="en-US" dirty="0"/>
                    </a:p>
                  </a:txBody>
                  <a:tcPr/>
                </a:tc>
                <a:tc>
                  <a:txBody>
                    <a:bodyPr/>
                    <a:lstStyle/>
                    <a:p>
                      <a:r>
                        <a:rPr lang="zh-CN" altLang="en-US" dirty="0"/>
                        <a:t>描述行为的模型</a:t>
                      </a:r>
                      <a:endParaRPr lang="en-US" dirty="0"/>
                    </a:p>
                  </a:txBody>
                  <a:tcPr/>
                </a:tc>
                <a:tc>
                  <a:txBody>
                    <a:bodyPr/>
                    <a:lstStyle/>
                    <a:p>
                      <a:r>
                        <a:rPr lang="zh-CN" altLang="en-US" dirty="0"/>
                        <a:t>行为</a:t>
                      </a:r>
                      <a:r>
                        <a:rPr lang="en-US" altLang="zh-CN" dirty="0"/>
                        <a:t>/</a:t>
                      </a:r>
                      <a:r>
                        <a:rPr lang="zh-CN" altLang="en-US" dirty="0"/>
                        <a:t>交互的模型</a:t>
                      </a:r>
                      <a:endParaRPr lang="en-US" dirty="0"/>
                    </a:p>
                  </a:txBody>
                  <a:tcPr/>
                </a:tc>
              </a:tr>
              <a:tr h="370840">
                <a:tc>
                  <a:txBody>
                    <a:bodyPr/>
                    <a:lstStyle/>
                    <a:p>
                      <a:r>
                        <a:rPr lang="en-US" altLang="zh-CN" dirty="0"/>
                        <a:t>Class Diagram</a:t>
                      </a:r>
                      <a:endParaRPr lang="en-US" dirty="0"/>
                    </a:p>
                  </a:txBody>
                  <a:tcPr/>
                </a:tc>
                <a:tc>
                  <a:txBody>
                    <a:bodyPr/>
                    <a:lstStyle/>
                    <a:p>
                      <a:r>
                        <a:rPr lang="en-US" dirty="0"/>
                        <a:t>Use</a:t>
                      </a:r>
                      <a:r>
                        <a:rPr lang="en-US" baseline="0" dirty="0"/>
                        <a:t> Case Diagram</a:t>
                      </a:r>
                      <a:endParaRPr lang="en-US" dirty="0"/>
                    </a:p>
                  </a:txBody>
                  <a:tcPr/>
                </a:tc>
                <a:tc>
                  <a:txBody>
                    <a:bodyPr/>
                    <a:lstStyle/>
                    <a:p>
                      <a:r>
                        <a:rPr lang="en-US" dirty="0"/>
                        <a:t>Sequence</a:t>
                      </a:r>
                      <a:r>
                        <a:rPr lang="en-US" baseline="0" dirty="0"/>
                        <a:t> Diagram</a:t>
                      </a:r>
                      <a:endParaRPr lang="en-US" dirty="0"/>
                    </a:p>
                  </a:txBody>
                  <a:tcPr/>
                </a:tc>
              </a:tr>
              <a:tr h="370840">
                <a:tc>
                  <a:txBody>
                    <a:bodyPr/>
                    <a:lstStyle/>
                    <a:p>
                      <a:r>
                        <a:rPr lang="en-US" dirty="0"/>
                        <a:t>Object Diagram</a:t>
                      </a:r>
                      <a:endParaRPr lang="en-US" dirty="0"/>
                    </a:p>
                  </a:txBody>
                  <a:tcPr/>
                </a:tc>
                <a:tc>
                  <a:txBody>
                    <a:bodyPr/>
                    <a:lstStyle/>
                    <a:p>
                      <a:r>
                        <a:rPr lang="en-US" dirty="0"/>
                        <a:t>State</a:t>
                      </a:r>
                      <a:r>
                        <a:rPr lang="en-US" baseline="0" dirty="0"/>
                        <a:t> Machine Diagram</a:t>
                      </a:r>
                      <a:endParaRPr lang="en-US" dirty="0"/>
                    </a:p>
                  </a:txBody>
                  <a:tcPr/>
                </a:tc>
                <a:tc>
                  <a:txBody>
                    <a:bodyPr/>
                    <a:lstStyle/>
                    <a:p>
                      <a:r>
                        <a:rPr lang="en-US" altLang="zh-CN" dirty="0"/>
                        <a:t>Interaction Overview Diagram</a:t>
                      </a:r>
                      <a:endParaRPr lang="en-US" dirty="0"/>
                    </a:p>
                  </a:txBody>
                  <a:tcPr/>
                </a:tc>
              </a:tr>
              <a:tr h="370840">
                <a:tc>
                  <a:txBody>
                    <a:bodyPr/>
                    <a:lstStyle/>
                    <a:p>
                      <a:r>
                        <a:rPr lang="en-US" dirty="0"/>
                        <a:t>Component Diagram</a:t>
                      </a:r>
                      <a:endParaRPr lang="en-US" dirty="0"/>
                    </a:p>
                  </a:txBody>
                  <a:tcPr/>
                </a:tc>
                <a:tc>
                  <a:txBody>
                    <a:bodyPr/>
                    <a:lstStyle/>
                    <a:p>
                      <a:r>
                        <a:rPr lang="en-US" dirty="0"/>
                        <a:t>Activity</a:t>
                      </a:r>
                      <a:r>
                        <a:rPr lang="en-US" baseline="0" dirty="0"/>
                        <a:t> Diagram</a:t>
                      </a:r>
                      <a:endParaRPr lang="en-US" dirty="0"/>
                    </a:p>
                  </a:txBody>
                  <a:tcPr/>
                </a:tc>
                <a:tc>
                  <a:txBody>
                    <a:bodyPr/>
                    <a:lstStyle/>
                    <a:p>
                      <a:r>
                        <a:rPr lang="en-US" dirty="0"/>
                        <a:t>Communication Diagram</a:t>
                      </a:r>
                      <a:endParaRPr lang="en-US" dirty="0"/>
                    </a:p>
                  </a:txBody>
                  <a:tcPr/>
                </a:tc>
              </a:tr>
              <a:tr h="370840">
                <a:tc>
                  <a:txBody>
                    <a:bodyPr/>
                    <a:lstStyle/>
                    <a:p>
                      <a:r>
                        <a:rPr lang="en-US" dirty="0"/>
                        <a:t>Deployment Diagram</a:t>
                      </a:r>
                      <a:endParaRPr lang="en-US" dirty="0"/>
                    </a:p>
                  </a:txBody>
                  <a:tcPr/>
                </a:tc>
                <a:tc>
                  <a:txBody>
                    <a:bodyPr/>
                    <a:lstStyle/>
                    <a:p>
                      <a:endParaRPr lang="en-US" dirty="0"/>
                    </a:p>
                  </a:txBody>
                  <a:tcPr/>
                </a:tc>
                <a:tc>
                  <a:txBody>
                    <a:bodyPr/>
                    <a:lstStyle/>
                    <a:p>
                      <a:r>
                        <a:rPr lang="en-US" dirty="0"/>
                        <a:t>Timing</a:t>
                      </a:r>
                      <a:r>
                        <a:rPr lang="en-US" baseline="0" dirty="0"/>
                        <a:t> </a:t>
                      </a:r>
                      <a:r>
                        <a:rPr lang="en-US" altLang="zh-CN" baseline="0" dirty="0"/>
                        <a:t>Diagram</a:t>
                      </a:r>
                      <a:endParaRPr lang="en-US" dirty="0"/>
                    </a:p>
                  </a:txBody>
                  <a:tcPr/>
                </a:tc>
              </a:tr>
              <a:tr h="370840">
                <a:tc>
                  <a:txBody>
                    <a:bodyPr/>
                    <a:lstStyle/>
                    <a:p>
                      <a:r>
                        <a:rPr lang="en-US" dirty="0"/>
                        <a:t>Package Diagram</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a:t>
            </a:r>
            <a:r>
              <a:rPr lang="en-US" altLang="zh-CN" dirty="0"/>
              <a:t>UML</a:t>
            </a:r>
            <a:r>
              <a:rPr lang="zh-CN" altLang="en-US" dirty="0"/>
              <a:t>的介绍</a:t>
            </a:r>
            <a:endParaRPr lang="en-US" dirty="0"/>
          </a:p>
        </p:txBody>
      </p:sp>
      <p:sp>
        <p:nvSpPr>
          <p:cNvPr id="3" name="内容占位符 2"/>
          <p:cNvSpPr>
            <a:spLocks noGrp="1"/>
          </p:cNvSpPr>
          <p:nvPr>
            <p:ph idx="1"/>
          </p:nvPr>
        </p:nvSpPr>
        <p:spPr/>
        <p:txBody>
          <a:bodyPr/>
          <a:lstStyle/>
          <a:p>
            <a:r>
              <a:rPr lang="zh-CN" altLang="en-US" dirty="0"/>
              <a:t>略</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7889" y="1349680"/>
            <a:ext cx="2931320" cy="4449541"/>
          </a:xfrm>
        </p:spPr>
        <p:txBody>
          <a:bodyPr anchor="t">
            <a:noAutofit/>
          </a:bodyPr>
          <a:lstStyle/>
          <a:p>
            <a:r>
              <a:rPr lang="zh-CN" altLang="en-US" sz="2400" dirty="0">
                <a:solidFill>
                  <a:schemeClr val="tx1"/>
                </a:solidFill>
                <a:latin typeface="+mj-ea"/>
              </a:rPr>
              <a:t>图形化建模工具的优点和局限</a:t>
            </a:r>
            <a:br>
              <a:rPr lang="en-US" altLang="zh-CN" sz="2400" dirty="0">
                <a:solidFill>
                  <a:schemeClr val="tx1"/>
                </a:solidFill>
                <a:latin typeface="+mj-ea"/>
              </a:rPr>
            </a:br>
            <a:br>
              <a:rPr lang="en-US" altLang="zh-CN" sz="2400" dirty="0">
                <a:solidFill>
                  <a:schemeClr val="tx1"/>
                </a:solidFill>
                <a:latin typeface="+mj-ea"/>
              </a:rPr>
            </a:br>
            <a:r>
              <a:rPr lang="zh-CN" altLang="en-US" sz="2400" dirty="0">
                <a:latin typeface="+mj-ea"/>
              </a:rPr>
              <a:t>对于这些图形化的辅助工具的价值，不同的人有不同的看法。</a:t>
            </a:r>
            <a:br>
              <a:rPr lang="en-US" sz="2400" dirty="0">
                <a:latin typeface="+mj-ea"/>
              </a:rPr>
            </a:br>
            <a:r>
              <a:rPr lang="zh-CN" altLang="en-US" sz="2400" dirty="0">
                <a:latin typeface="+mj-ea"/>
              </a:rPr>
              <a:t>像任何新技术一样，以</a:t>
            </a:r>
            <a:r>
              <a:rPr lang="en-US" sz="2400" dirty="0">
                <a:latin typeface="+mj-ea"/>
              </a:rPr>
              <a:t>UML</a:t>
            </a:r>
            <a:r>
              <a:rPr lang="zh-CN" altLang="en-US" sz="2400" dirty="0">
                <a:latin typeface="+mj-ea"/>
              </a:rPr>
              <a:t>为代表的图形化分析方法的确解决了不少实际问题，但是也引发了一些误解、误用、狂热和 “银弹” 的信仰。</a:t>
            </a:r>
            <a:br>
              <a:rPr lang="en-US" sz="2400" dirty="0">
                <a:latin typeface="+mj-ea"/>
              </a:rPr>
            </a:br>
            <a:endParaRPr lang="en-US" sz="2400" dirty="0">
              <a:solidFill>
                <a:schemeClr val="tx1"/>
              </a:solidFill>
              <a:latin typeface="+mj-ea"/>
            </a:endParaRPr>
          </a:p>
        </p:txBody>
      </p:sp>
      <p:graphicFrame>
        <p:nvGraphicFramePr>
          <p:cNvPr id="5" name="内容占位符 2"/>
          <p:cNvGraphicFramePr>
            <a:graphicFrameLocks noGrp="1"/>
          </p:cNvGraphicFramePr>
          <p:nvPr>
            <p:ph idx="1"/>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其他设计方法</a:t>
            </a:r>
            <a:endParaRPr lang="en-US" dirty="0"/>
          </a:p>
        </p:txBody>
      </p:sp>
      <p:sp>
        <p:nvSpPr>
          <p:cNvPr id="3" name="内容占位符 2"/>
          <p:cNvSpPr>
            <a:spLocks noGrp="1"/>
          </p:cNvSpPr>
          <p:nvPr>
            <p:ph idx="1"/>
          </p:nvPr>
        </p:nvSpPr>
        <p:spPr/>
        <p:txBody>
          <a:bodyPr>
            <a:normAutofit fontScale="55000" lnSpcReduction="20000"/>
          </a:bodyPr>
          <a:lstStyle/>
          <a:p>
            <a:pPr marL="118745" indent="0">
              <a:lnSpc>
                <a:spcPct val="120000"/>
              </a:lnSpc>
              <a:buNone/>
            </a:pPr>
            <a:r>
              <a:rPr lang="zh-CN" altLang="en-US" b="1" dirty="0"/>
              <a:t>形式化的方法（</a:t>
            </a:r>
            <a:r>
              <a:rPr lang="en-US" altLang="zh-CN" b="1" dirty="0"/>
              <a:t>Formal Method</a:t>
            </a:r>
            <a:r>
              <a:rPr lang="zh-CN" altLang="en-US" b="1" dirty="0"/>
              <a:t>）</a:t>
            </a:r>
            <a:endParaRPr lang="zh-CN" altLang="en-US" b="1" dirty="0"/>
          </a:p>
          <a:p>
            <a:pPr>
              <a:lnSpc>
                <a:spcPct val="120000"/>
              </a:lnSpc>
            </a:pPr>
            <a:r>
              <a:rPr lang="zh-CN" altLang="en-US" dirty="0"/>
              <a:t>很多软件需求（例如计算机语言的编译器）可以抽象为对符号的运算和变换，很多软件的某些核心功能需要严密地验证，保证没有问题。一些科学家一直在努力，希望用无歧义的、形式化的语言描述我们要解决的问题，然后用严密的数学推理和变换一步一步把软件实现出来，或者证明我们的实现的确完整和正确地解决了问题。</a:t>
            </a:r>
            <a:endParaRPr lang="en-US" altLang="zh-CN" dirty="0"/>
          </a:p>
          <a:p>
            <a:pPr>
              <a:lnSpc>
                <a:spcPct val="120000"/>
              </a:lnSpc>
            </a:pPr>
            <a:r>
              <a:rPr lang="zh-CN" altLang="en-US" dirty="0"/>
              <a:t>在这个领域一个比较成熟和经过实践考验的方法是</a:t>
            </a:r>
            <a:r>
              <a:rPr lang="en-US" altLang="zh-CN" dirty="0"/>
              <a:t>Vienna Development Method</a:t>
            </a:r>
            <a:r>
              <a:rPr lang="zh-CN" altLang="en-US" dirty="0"/>
              <a:t>（</a:t>
            </a:r>
            <a:r>
              <a:rPr lang="en-US" altLang="zh-CN" dirty="0"/>
              <a:t>VDM</a:t>
            </a:r>
            <a:r>
              <a:rPr lang="zh-CN" altLang="en-US" dirty="0"/>
              <a:t>）。</a:t>
            </a:r>
            <a:endParaRPr lang="zh-CN" altLang="en-US" dirty="0"/>
          </a:p>
          <a:p>
            <a:pPr>
              <a:lnSpc>
                <a:spcPct val="120000"/>
              </a:lnSpc>
            </a:pPr>
            <a:endParaRPr lang="en-US" altLang="zh-CN" b="1" dirty="0"/>
          </a:p>
          <a:p>
            <a:pPr marL="118745" indent="0">
              <a:lnSpc>
                <a:spcPct val="120000"/>
              </a:lnSpc>
              <a:buNone/>
            </a:pPr>
            <a:r>
              <a:rPr lang="zh-CN" altLang="en-US" b="1" dirty="0"/>
              <a:t>文学化编程（</a:t>
            </a:r>
            <a:r>
              <a:rPr lang="en-US" altLang="zh-CN" b="1" dirty="0"/>
              <a:t>Literate Programming</a:t>
            </a:r>
            <a:r>
              <a:rPr lang="zh-CN" altLang="en-US" b="1" dirty="0"/>
              <a:t>）</a:t>
            </a:r>
            <a:endParaRPr lang="zh-CN" altLang="en-US" b="1" dirty="0"/>
          </a:p>
          <a:p>
            <a:pPr>
              <a:lnSpc>
                <a:spcPct val="120000"/>
              </a:lnSpc>
            </a:pPr>
            <a:r>
              <a:rPr lang="zh-CN" altLang="en-US" dirty="0"/>
              <a:t>程序员在写程序的时候，要理解在文档中的需求，同时还要在程序里写相关的注释，这些不同目的的“写作”各有价值，但是一旦需求或程序发生变化，这些不同的文档很难保持同步。更不用说程序员最常见的毛病“我以后会加上注释的</a:t>
            </a:r>
            <a:r>
              <a:rPr lang="en-US" altLang="zh-CN" dirty="0"/>
              <a:t>……”</a:t>
            </a:r>
            <a:endParaRPr lang="en-US" altLang="zh-CN" dirty="0"/>
          </a:p>
          <a:p>
            <a:pPr>
              <a:lnSpc>
                <a:spcPct val="120000"/>
              </a:lnSpc>
            </a:pPr>
            <a:r>
              <a:rPr lang="en-US" altLang="zh-CN" dirty="0"/>
              <a:t>Donald Knuth</a:t>
            </a:r>
            <a:r>
              <a:rPr lang="zh-CN" altLang="en-US" dirty="0"/>
              <a:t>在</a:t>
            </a:r>
            <a:r>
              <a:rPr lang="en-US" altLang="zh-CN" dirty="0"/>
              <a:t>20</a:t>
            </a:r>
            <a:r>
              <a:rPr lang="zh-CN" altLang="en-US" dirty="0"/>
              <a:t>世纪</a:t>
            </a:r>
            <a:r>
              <a:rPr lang="en-US" altLang="zh-CN" dirty="0"/>
              <a:t>70</a:t>
            </a:r>
            <a:r>
              <a:rPr lang="zh-CN" altLang="en-US" dirty="0"/>
              <a:t>年代末开始尝试并提倡</a:t>
            </a:r>
            <a:r>
              <a:rPr lang="en-US" altLang="zh-CN" dirty="0"/>
              <a:t>Literate Programming</a:t>
            </a:r>
            <a:r>
              <a:rPr lang="zh-CN" altLang="en-US" dirty="0"/>
              <a:t>的思想并在自己的软件项目中身体力行。这一方法和常见的“写程序，时不时加上一些注释”相反，它是“写文档，时不时有些代码”。它使用了宏（</a:t>
            </a:r>
            <a:r>
              <a:rPr lang="en-US" altLang="zh-CN" dirty="0"/>
              <a:t>Macro</a:t>
            </a:r>
            <a:r>
              <a:rPr lang="zh-CN" altLang="en-US" dirty="0"/>
              <a:t>）来进行抽象和信息隐藏。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199" y="1015320"/>
            <a:ext cx="3603169" cy="4827361"/>
          </a:xfrm>
        </p:spPr>
        <p:txBody>
          <a:bodyPr anchor="ctr">
            <a:normAutofit/>
          </a:bodyPr>
          <a:lstStyle/>
          <a:p>
            <a:r>
              <a:rPr lang="zh-CN" altLang="en-US" sz="4400">
                <a:solidFill>
                  <a:srgbClr val="F2F2F2"/>
                </a:solidFill>
              </a:rPr>
              <a:t>设计方法 </a:t>
            </a:r>
            <a:r>
              <a:rPr lang="en-US" altLang="zh-CN" sz="4400">
                <a:solidFill>
                  <a:srgbClr val="F2F2F2"/>
                </a:solidFill>
              </a:rPr>
              <a:t>– </a:t>
            </a:r>
            <a:r>
              <a:rPr lang="zh-CN" altLang="en-US" sz="4400">
                <a:solidFill>
                  <a:srgbClr val="F2F2F2"/>
                </a:solidFill>
              </a:rPr>
              <a:t>抽象</a:t>
            </a:r>
            <a:endParaRPr lang="en-US" sz="4400">
              <a:solidFill>
                <a:srgbClr val="F2F2F2"/>
              </a:solidFill>
            </a:endParaRPr>
          </a:p>
        </p:txBody>
      </p:sp>
      <p:sp>
        <p:nvSpPr>
          <p:cNvPr id="12" name="Rectangle 11"/>
          <p:cNvSpPr>
            <a:spLocks noGrp="1" noRot="1" noChangeAspect="1" noMove="1" noResize="1" noEditPoints="1" noAdjustHandles="1" noChangeArrowheads="1" noChangeShapeType="1" noTextEdit="1"/>
          </p:cNvSpPr>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5029200" y="762000"/>
            <a:ext cx="6705599" cy="5638800"/>
          </a:xfrm>
          <a:noFill/>
        </p:spPr>
        <p:txBody>
          <a:bodyPr anchor="ctr">
            <a:normAutofit/>
          </a:bodyPr>
          <a:lstStyle/>
          <a:p>
            <a:r>
              <a:rPr lang="zh-CN" altLang="en-US" sz="1800" dirty="0">
                <a:solidFill>
                  <a:schemeClr val="tx1">
                    <a:lumMod val="85000"/>
                    <a:lumOff val="15000"/>
                  </a:schemeClr>
                </a:solidFill>
              </a:rPr>
              <a:t>今有雉兔同笼，上有三十五头，下有九十四足，问雉兔各几何？</a:t>
            </a:r>
            <a:endParaRPr lang="en-US" altLang="zh-CN" sz="1800" dirty="0">
              <a:solidFill>
                <a:schemeClr val="tx1">
                  <a:lumMod val="85000"/>
                  <a:lumOff val="15000"/>
                </a:schemeClr>
              </a:solidFill>
            </a:endParaRPr>
          </a:p>
          <a:p>
            <a:pPr marL="0" indent="0">
              <a:buNone/>
            </a:pP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程序员果冻觉得写程序赚钱不多，他想捞外快。于是他参加了王屋村的搬砖大队， 大队规定搬砖到目的地，没有破损则给运费每块砖四分钱，如果有任何破损或丢 失则倒扣一毛五分钱。最后他搬了 一千块砖，共得三十五块两毛五分钱。问果冻搬的砖头没有破损的有多少块？</a:t>
            </a:r>
            <a:endParaRPr lang="zh-CN" altLang="en-US" sz="1800" dirty="0">
              <a:solidFill>
                <a:schemeClr val="tx1">
                  <a:lumMod val="85000"/>
                  <a:lumOff val="15000"/>
                </a:schemeClr>
              </a:solidFill>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抽象为同一问题</a:t>
            </a:r>
            <a:endParaRPr lang="en-US" dirty="0"/>
          </a:p>
        </p:txBody>
      </p:sp>
      <p:pic>
        <p:nvPicPr>
          <p:cNvPr id="4" name="内容占位符 3"/>
          <p:cNvPicPr>
            <a:picLocks noGrp="1" noChangeAspect="1"/>
          </p:cNvPicPr>
          <p:nvPr>
            <p:ph idx="1"/>
          </p:nvPr>
        </p:nvPicPr>
        <p:blipFill>
          <a:blip r:embed="rId1"/>
          <a:stretch>
            <a:fillRect/>
          </a:stretch>
        </p:blipFill>
        <p:spPr>
          <a:xfrm>
            <a:off x="3808412" y="3001169"/>
            <a:ext cx="4857750" cy="20002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形象地表达</a:t>
            </a:r>
            <a:endParaRPr lang="en-US" dirty="0"/>
          </a:p>
        </p:txBody>
      </p:sp>
      <p:pic>
        <p:nvPicPr>
          <p:cNvPr id="4" name="内容占位符 3"/>
          <p:cNvPicPr>
            <a:picLocks noGrp="1" noChangeAspect="1"/>
          </p:cNvPicPr>
          <p:nvPr>
            <p:ph idx="1"/>
          </p:nvPr>
        </p:nvPicPr>
        <p:blipFill>
          <a:blip r:embed="rId1"/>
          <a:stretch>
            <a:fillRect/>
          </a:stretch>
        </p:blipFill>
        <p:spPr>
          <a:xfrm>
            <a:off x="3155090" y="1825625"/>
            <a:ext cx="6164395" cy="435133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en-US" dirty="0"/>
          </a:p>
        </p:txBody>
      </p:sp>
      <p:sp>
        <p:nvSpPr>
          <p:cNvPr id="3" name="内容占位符 2"/>
          <p:cNvSpPr>
            <a:spLocks noGrp="1"/>
          </p:cNvSpPr>
          <p:nvPr>
            <p:ph idx="1"/>
          </p:nvPr>
        </p:nvSpPr>
        <p:spPr/>
        <p:txBody>
          <a:bodyPr/>
          <a:lstStyle/>
          <a:p>
            <a:r>
              <a:rPr lang="zh-CN" altLang="en-US" dirty="0"/>
              <a:t>画出</a:t>
            </a:r>
            <a:r>
              <a:rPr lang="en-US" altLang="zh-CN" dirty="0"/>
              <a:t>【</a:t>
            </a:r>
            <a:r>
              <a:rPr lang="zh-CN" altLang="en-US" dirty="0"/>
              <a:t>果冻搬砖</a:t>
            </a:r>
            <a:r>
              <a:rPr lang="en-US" altLang="zh-CN" dirty="0"/>
              <a:t>】</a:t>
            </a:r>
            <a:r>
              <a:rPr lang="zh-CN" altLang="en-US" dirty="0"/>
              <a:t>的坐标系解法</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en-US" dirty="0"/>
          </a:p>
        </p:txBody>
      </p:sp>
      <p:sp>
        <p:nvSpPr>
          <p:cNvPr id="3" name="内容占位符 2"/>
          <p:cNvSpPr>
            <a:spLocks noGrp="1"/>
          </p:cNvSpPr>
          <p:nvPr>
            <p:ph idx="1"/>
          </p:nvPr>
        </p:nvSpPr>
        <p:spPr/>
        <p:txBody>
          <a:bodyPr>
            <a:normAutofit/>
          </a:bodyPr>
          <a:lstStyle/>
          <a:p>
            <a:r>
              <a:rPr lang="zh-CN" altLang="en-US" dirty="0"/>
              <a:t>对于“鸡兔同笼”问题，人们还想出了另一解法：</a:t>
            </a:r>
            <a:endParaRPr lang="zh-CN" altLang="en-US" dirty="0"/>
          </a:p>
          <a:p>
            <a:pPr lvl="1"/>
            <a:r>
              <a:rPr lang="zh-CN" altLang="en-US" dirty="0">
                <a:latin typeface="+mj-ea"/>
                <a:ea typeface="+mj-ea"/>
              </a:rPr>
              <a:t>假设笼子里所有的兔子都举起它们的前腿，这样，三十五个动物都有两只腿。那么，这个 笼子里原来的“下有九十四足”就变成了“下有七十足”。兔子一共举起了二十四只前腿， 每只兔子都有两只前腿，那么笼子里就有十二只兔子，有了这个信息，我们就能知道笼子 里有二十三只鸡。</a:t>
            </a:r>
            <a:endParaRPr lang="zh-CN" altLang="en-US" dirty="0">
              <a:latin typeface="+mj-ea"/>
              <a:ea typeface="+mj-ea"/>
            </a:endParaRPr>
          </a:p>
          <a:p>
            <a:r>
              <a:rPr lang="zh-CN" altLang="en-US" dirty="0"/>
              <a:t>我们怎么用数学公式或图形来表达这一方法呢？这一方法如何能推广到“果冻搬砖”的问题中 呢？</a:t>
            </a:r>
            <a:endParaRPr lang="zh-CN" alt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实现 </a:t>
            </a:r>
            <a:r>
              <a:rPr lang="en-US" altLang="zh-CN" dirty="0"/>
              <a:t>– </a:t>
            </a:r>
            <a:r>
              <a:rPr lang="zh-CN" altLang="en-US" dirty="0"/>
              <a:t>让每一个齿轮转起来</a:t>
            </a:r>
            <a:endParaRPr lang="en-US" dirty="0"/>
          </a:p>
        </p:txBody>
      </p:sp>
      <p:pic>
        <p:nvPicPr>
          <p:cNvPr id="4" name="Picture 2"/>
          <p:cNvPicPr>
            <a:picLocks noGrp="1" noChangeAspect="1" noChangeArrowheads="1"/>
          </p:cNvPicPr>
          <p:nvPr>
            <p:ph idx="1"/>
          </p:nvPr>
        </p:nvPicPr>
        <p:blipFill>
          <a:blip r:embed="rId1" cstate="print"/>
          <a:srcRect/>
          <a:stretch>
            <a:fillRect/>
          </a:stretch>
        </p:blipFill>
        <p:spPr bwMode="auto">
          <a:xfrm>
            <a:off x="2209801" y="1600200"/>
            <a:ext cx="7854043" cy="2819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a:t>考虑下面的软件需求：</a:t>
            </a:r>
            <a:endParaRPr lang="en-US" altLang="zh-CN" dirty="0"/>
          </a:p>
          <a:p>
            <a:pPr lvl="1">
              <a:lnSpc>
                <a:spcPct val="110000"/>
              </a:lnSpc>
            </a:pPr>
            <a:r>
              <a:rPr lang="zh-CN" altLang="en-US" dirty="0"/>
              <a:t>手机英语背单词软件，用户可以选择单词本的类型（四级，六级，</a:t>
            </a:r>
            <a:r>
              <a:rPr lang="en-US" altLang="zh-CN" dirty="0"/>
              <a:t>GRE</a:t>
            </a:r>
            <a:r>
              <a:rPr lang="zh-CN" altLang="en-US" dirty="0"/>
              <a:t>，等），每天背单词的进度。</a:t>
            </a:r>
            <a:endParaRPr lang="en-US" altLang="zh-CN" dirty="0"/>
          </a:p>
          <a:p>
            <a:pPr lvl="1">
              <a:lnSpc>
                <a:spcPct val="110000"/>
              </a:lnSpc>
            </a:pPr>
            <a:r>
              <a:rPr lang="zh-CN" altLang="en-US" dirty="0"/>
              <a:t>可以和好友分享自己背单词的进度。还可以挑战好友，挑选</a:t>
            </a:r>
            <a:r>
              <a:rPr lang="en-US" altLang="zh-CN" dirty="0"/>
              <a:t>20</a:t>
            </a:r>
            <a:r>
              <a:rPr lang="zh-CN" altLang="en-US" dirty="0"/>
              <a:t>个单词，送给好友，让好友选择正确的解释，并把成绩自动分享回来。</a:t>
            </a:r>
            <a:endParaRPr lang="en-US" altLang="zh-CN" dirty="0"/>
          </a:p>
          <a:p>
            <a:pPr lvl="1">
              <a:lnSpc>
                <a:spcPct val="110000"/>
              </a:lnSpc>
            </a:pPr>
            <a:r>
              <a:rPr lang="zh-CN" altLang="en-US" dirty="0"/>
              <a:t>假设有微博</a:t>
            </a:r>
            <a:r>
              <a:rPr lang="en-US" altLang="zh-CN" dirty="0"/>
              <a:t>/</a:t>
            </a:r>
            <a:r>
              <a:rPr lang="zh-CN" altLang="en-US" dirty="0"/>
              <a:t>微信</a:t>
            </a:r>
            <a:r>
              <a:rPr lang="en-US" altLang="zh-CN" dirty="0"/>
              <a:t>/email </a:t>
            </a:r>
            <a:r>
              <a:rPr lang="zh-CN" altLang="en-US" dirty="0"/>
              <a:t>可以确定用户的身份</a:t>
            </a:r>
            <a:endParaRPr lang="en-US" altLang="zh-CN" dirty="0"/>
          </a:p>
          <a:p>
            <a:pPr lvl="1">
              <a:lnSpc>
                <a:spcPct val="110000"/>
              </a:lnSpc>
            </a:pPr>
            <a:r>
              <a:rPr lang="zh-CN" altLang="en-US" dirty="0"/>
              <a:t>假设有服务器可以返回 </a:t>
            </a:r>
            <a:r>
              <a:rPr lang="en-US" altLang="zh-CN" dirty="0"/>
              <a:t>【</a:t>
            </a:r>
            <a:r>
              <a:rPr lang="zh-CN" altLang="en-US" dirty="0"/>
              <a:t>中文 </a:t>
            </a:r>
            <a:r>
              <a:rPr lang="en-US" altLang="zh-CN" dirty="0"/>
              <a:t>– </a:t>
            </a:r>
            <a:r>
              <a:rPr lang="zh-CN" altLang="en-US" dirty="0"/>
              <a:t>英语单词</a:t>
            </a:r>
            <a:r>
              <a:rPr lang="en-US" altLang="zh-CN" dirty="0"/>
              <a:t>】</a:t>
            </a:r>
            <a:r>
              <a:rPr lang="zh-CN" altLang="en-US" dirty="0"/>
              <a:t>的对应关系</a:t>
            </a:r>
            <a:endParaRPr lang="en-US" altLang="zh-CN" dirty="0"/>
          </a:p>
          <a:p>
            <a:pPr>
              <a:lnSpc>
                <a:spcPct val="110000"/>
              </a:lnSpc>
            </a:pPr>
            <a:r>
              <a:rPr lang="zh-CN" altLang="en-US" sz="1700" dirty="0"/>
              <a:t>用下面的工具进一步分析这些需求</a:t>
            </a:r>
            <a:endParaRPr lang="en-US" altLang="zh-CN" sz="1700" dirty="0"/>
          </a:p>
          <a:p>
            <a:pPr lvl="1">
              <a:lnSpc>
                <a:spcPct val="110000"/>
              </a:lnSpc>
            </a:pPr>
            <a:r>
              <a:rPr lang="zh-CN" altLang="en-US" sz="1500" dirty="0"/>
              <a:t>思维导图</a:t>
            </a:r>
            <a:endParaRPr lang="en-US" altLang="zh-CN" sz="1500" dirty="0"/>
          </a:p>
          <a:p>
            <a:pPr lvl="1">
              <a:lnSpc>
                <a:spcPct val="110000"/>
              </a:lnSpc>
            </a:pPr>
            <a:r>
              <a:rPr lang="en-US" altLang="zh-CN" sz="1500" dirty="0"/>
              <a:t>ER</a:t>
            </a:r>
            <a:r>
              <a:rPr lang="zh-CN" altLang="en-US" sz="1500" dirty="0"/>
              <a:t>图</a:t>
            </a:r>
            <a:endParaRPr lang="en-US" altLang="zh-CN" sz="1500" dirty="0"/>
          </a:p>
          <a:p>
            <a:pPr lvl="1">
              <a:lnSpc>
                <a:spcPct val="110000"/>
              </a:lnSpc>
            </a:pPr>
            <a:r>
              <a:rPr lang="en-US" altLang="zh-CN" sz="1500" dirty="0"/>
              <a:t>Use Case</a:t>
            </a:r>
            <a:endParaRPr lang="en-US" altLang="zh-CN" sz="1500" dirty="0"/>
          </a:p>
          <a:p>
            <a:pPr lvl="1">
              <a:lnSpc>
                <a:spcPct val="110000"/>
              </a:lnSpc>
            </a:pPr>
            <a:r>
              <a:rPr lang="en-US" altLang="zh-CN" sz="1500" dirty="0"/>
              <a:t>Data Flow Diagram</a:t>
            </a:r>
            <a:endParaRPr lang="en-US" altLang="zh-CN" sz="1500" dirty="0"/>
          </a:p>
          <a:p>
            <a:pPr lvl="1">
              <a:lnSpc>
                <a:spcPct val="110000"/>
              </a:lnSpc>
            </a:pPr>
            <a:r>
              <a:rPr lang="en-US" altLang="zh-CN" sz="1500" dirty="0"/>
              <a:t>UML</a:t>
            </a:r>
            <a:endParaRPr lang="en-US" altLang="zh-CN" sz="1500" dirty="0"/>
          </a:p>
          <a:p>
            <a:pPr>
              <a:lnSpc>
                <a:spcPct val="110000"/>
              </a:lnSpc>
            </a:pPr>
            <a:r>
              <a:rPr lang="zh-CN" altLang="en-US" sz="1900" dirty="0"/>
              <a:t>课堂做出草稿，然后各个小组互相批改，然后小组写成博客发布</a:t>
            </a:r>
            <a:endParaRPr lang="en-US" sz="19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18105" cy="6858000"/>
          </a:xfrm>
          <a:prstGeom prst="rect">
            <a:avLst/>
          </a:prstGeom>
          <a:blipFill>
            <a:blip r:embed="rId1"/>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从</a:t>
            </a:r>
            <a:r>
              <a:rPr lang="en-US" altLang="zh-CN" sz="4000">
                <a:gradFill flip="none" rotWithShape="1">
                  <a:gsLst>
                    <a:gs pos="28000">
                      <a:srgbClr val="EDEDED"/>
                    </a:gs>
                    <a:gs pos="0">
                      <a:srgbClr val="BFBFBF"/>
                    </a:gs>
                    <a:gs pos="100000">
                      <a:srgbClr val="FFFFFF"/>
                    </a:gs>
                  </a:gsLst>
                  <a:lin ang="4800000" scaled="0"/>
                  <a:tileRect/>
                </a:gradFill>
              </a:rPr>
              <a:t>Spec </a:t>
            </a:r>
            <a:r>
              <a:rPr lang="zh-CN" altLang="en-US" sz="4000">
                <a:gradFill flip="none" rotWithShape="1">
                  <a:gsLst>
                    <a:gs pos="28000">
                      <a:srgbClr val="EDEDED"/>
                    </a:gs>
                    <a:gs pos="0">
                      <a:srgbClr val="BFBFBF"/>
                    </a:gs>
                    <a:gs pos="100000">
                      <a:srgbClr val="FFFFFF"/>
                    </a:gs>
                  </a:gsLst>
                  <a:lin ang="4800000" scaled="0"/>
                  <a:tileRect/>
                </a:gradFill>
              </a:rPr>
              <a:t>到实现</a:t>
            </a:r>
            <a:endParaRPr lang="en-US" sz="4000">
              <a:gradFill flip="none" rotWithShape="1">
                <a:gsLst>
                  <a:gs pos="28000">
                    <a:srgbClr val="EDEDED"/>
                  </a:gs>
                  <a:gs pos="0">
                    <a:srgbClr val="BFBFBF"/>
                  </a:gs>
                  <a:gs pos="100000">
                    <a:srgbClr val="FFFFFF"/>
                  </a:gs>
                </a:gsLst>
                <a:lin ang="4800000" scaled="0"/>
                <a:tileRect/>
              </a:gradFill>
            </a:endParaRPr>
          </a:p>
        </p:txBody>
      </p:sp>
      <p:sp>
        <p:nvSpPr>
          <p:cNvPr id="9" name="Content Placeholder 8"/>
          <p:cNvSpPr>
            <a:spLocks noGrp="1"/>
          </p:cNvSpPr>
          <p:nvPr>
            <p:ph idx="1"/>
          </p:nvPr>
        </p:nvSpPr>
        <p:spPr>
          <a:xfrm>
            <a:off x="666974" y="1825625"/>
            <a:ext cx="3606853" cy="4351338"/>
          </a:xfrm>
        </p:spPr>
        <p:txBody>
          <a:bodyPr>
            <a:normAutofit/>
          </a:bodyPr>
          <a:lstStyle/>
          <a:p>
            <a:r>
              <a:rPr lang="zh-CN" altLang="en-US" sz="2000" dirty="0">
                <a:gradFill>
                  <a:gsLst>
                    <a:gs pos="34000">
                      <a:srgbClr val="EDEDED"/>
                    </a:gs>
                    <a:gs pos="0">
                      <a:srgbClr val="BFBFBF"/>
                    </a:gs>
                    <a:gs pos="100000">
                      <a:srgbClr val="FFFFFF"/>
                    </a:gs>
                  </a:gsLst>
                  <a:lin ang="4800000" scaled="0"/>
                </a:gradFill>
              </a:rPr>
              <a:t>一个入门开发人员应该沿着流程走几次</a:t>
            </a:r>
            <a:endParaRPr lang="en-US" sz="2000" dirty="0">
              <a:gradFill>
                <a:gsLst>
                  <a:gs pos="34000">
                    <a:srgbClr val="EDEDED"/>
                  </a:gs>
                  <a:gs pos="0">
                    <a:srgbClr val="BFBFBF"/>
                  </a:gs>
                  <a:gs pos="100000">
                    <a:srgbClr val="FFFFFF"/>
                  </a:gs>
                </a:gsLst>
                <a:lin ang="4800000" scaled="0"/>
              </a:gradFill>
            </a:endParaRPr>
          </a:p>
        </p:txBody>
      </p:sp>
      <p:pic>
        <p:nvPicPr>
          <p:cNvPr id="7" name="内容占位符 3"/>
          <p:cNvPicPr>
            <a:picLocks noChangeAspect="1"/>
          </p:cNvPicPr>
          <p:nvPr/>
        </p:nvPicPr>
        <p:blipFill>
          <a:blip r:embed="rId2"/>
          <a:stretch>
            <a:fillRect/>
          </a:stretch>
        </p:blipFill>
        <p:spPr>
          <a:xfrm>
            <a:off x="6481908" y="643464"/>
            <a:ext cx="3899749" cy="557107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高质量的开发流程的特点</a:t>
            </a:r>
            <a:endParaRPr lang="en-US" dirty="0"/>
          </a:p>
        </p:txBody>
      </p:sp>
      <p:sp>
        <p:nvSpPr>
          <p:cNvPr id="3" name="内容占位符 2"/>
          <p:cNvSpPr>
            <a:spLocks noGrp="1"/>
          </p:cNvSpPr>
          <p:nvPr>
            <p:ph idx="1"/>
          </p:nvPr>
        </p:nvSpPr>
        <p:spPr/>
        <p:txBody>
          <a:bodyPr>
            <a:normAutofit/>
          </a:bodyPr>
          <a:lstStyle/>
          <a:p>
            <a:r>
              <a:rPr lang="zh-CN" altLang="en-US" dirty="0"/>
              <a:t>所有的代码和文档都有源代码管理工具管理</a:t>
            </a:r>
            <a:endParaRPr lang="en-US" altLang="zh-CN" dirty="0"/>
          </a:p>
          <a:p>
            <a:r>
              <a:rPr lang="en-US" altLang="zh-CN" dirty="0"/>
              <a:t>【</a:t>
            </a:r>
            <a:r>
              <a:rPr lang="zh-CN" altLang="en-US" dirty="0"/>
              <a:t>模块 </a:t>
            </a:r>
            <a:r>
              <a:rPr lang="en-US" altLang="zh-CN" dirty="0"/>
              <a:t>– </a:t>
            </a:r>
            <a:r>
              <a:rPr lang="zh-CN" altLang="en-US" dirty="0"/>
              <a:t>负责人</a:t>
            </a:r>
            <a:r>
              <a:rPr lang="en-US" altLang="zh-CN" dirty="0"/>
              <a:t>】</a:t>
            </a:r>
            <a:r>
              <a:rPr lang="zh-CN" altLang="en-US" dirty="0"/>
              <a:t> 关系非常清楚</a:t>
            </a:r>
            <a:endParaRPr lang="en-US" altLang="zh-CN" dirty="0"/>
          </a:p>
          <a:p>
            <a:r>
              <a:rPr lang="zh-CN" altLang="en-US" dirty="0"/>
              <a:t>每日构建</a:t>
            </a:r>
            <a:endParaRPr lang="en-US" altLang="zh-CN" dirty="0"/>
          </a:p>
          <a:p>
            <a:r>
              <a:rPr lang="zh-CN" altLang="en-US" dirty="0"/>
              <a:t>自动测试关键模块</a:t>
            </a:r>
            <a:endParaRPr lang="en-US" altLang="zh-CN" dirty="0"/>
          </a:p>
          <a:p>
            <a:r>
              <a:rPr lang="zh-CN" altLang="en-US" dirty="0"/>
              <a:t>团队能主动平衡开发进度和</a:t>
            </a:r>
            <a:r>
              <a:rPr lang="en-US" altLang="zh-CN" dirty="0"/>
              <a:t>bug-</a:t>
            </a:r>
            <a:r>
              <a:rPr lang="zh-CN" altLang="en-US" dirty="0"/>
              <a:t>数量</a:t>
            </a:r>
            <a:endParaRPr lang="en-US" altLang="zh-CN" dirty="0"/>
          </a:p>
          <a:p>
            <a:pPr lvl="1"/>
            <a:r>
              <a:rPr lang="zh-CN" altLang="en-US" dirty="0"/>
              <a:t>构建大师</a:t>
            </a:r>
            <a:endParaRPr lang="en-US" altLang="zh-CN" dirty="0"/>
          </a:p>
          <a:p>
            <a:pPr lvl="1"/>
            <a:r>
              <a:rPr lang="en-US" dirty="0"/>
              <a:t>Bug Hell</a:t>
            </a:r>
            <a:endParaRPr lang="en-US" dirty="0"/>
          </a:p>
          <a:p>
            <a:r>
              <a:rPr lang="zh-CN" altLang="en-US" dirty="0"/>
              <a:t>工程师为了软件工具和流程的改进花费适当的时间</a:t>
            </a:r>
            <a:endParaRPr lang="en-US" altLang="zh-CN" dirty="0"/>
          </a:p>
          <a:p>
            <a:r>
              <a:rPr lang="zh-CN" altLang="en-US" dirty="0"/>
              <a:t>团队能掌握好  重构 </a:t>
            </a:r>
            <a:r>
              <a:rPr lang="en-US" altLang="zh-CN" dirty="0"/>
              <a:t>vs. </a:t>
            </a:r>
            <a:r>
              <a:rPr lang="zh-CN" altLang="en-US" dirty="0"/>
              <a:t>重写  的不同措施</a:t>
            </a:r>
            <a:endParaRPr lang="en-US" altLang="zh-CN"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9862" r="6884"/>
          <a:stretch>
            <a:fillRect/>
          </a:stretch>
        </p:blipFill>
        <p:spPr>
          <a:xfrm>
            <a:off x="7552944" y="10"/>
            <a:ext cx="4639056" cy="6857990"/>
          </a:xfrm>
          <a:prstGeom prst="rect">
            <a:avLst/>
          </a:prstGeom>
        </p:spPr>
      </p:pic>
      <p:sp useBgFill="1">
        <p:nvSpPr>
          <p:cNvPr id="10" name="Rectangle 9"/>
          <p:cNvSpPr>
            <a:spLocks noGrp="1" noRot="1" noChangeAspect="1" noMove="1" noResize="1" noEditPoints="1" noAdjustHandles="1" noChangeArrowheads="1" noChangeShapeType="1" noTextEdit="1"/>
          </p:cNvSpPr>
          <p:nvPr/>
        </p:nvSpPr>
        <p:spPr>
          <a:xfrm>
            <a:off x="0" y="0"/>
            <a:ext cx="7552944"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6361590" cy="1325563"/>
          </a:xfrm>
        </p:spPr>
        <p:txBody>
          <a:bodyPr>
            <a:normAutofit/>
          </a:bodyPr>
          <a:lstStyle/>
          <a:p>
            <a:r>
              <a:rPr lang="zh-CN" altLang="en-US" sz="5000"/>
              <a:t>构建大师， 小强地狱</a:t>
            </a:r>
            <a:endParaRPr lang="en-US" sz="5000"/>
          </a:p>
        </p:txBody>
      </p:sp>
      <p:sp>
        <p:nvSpPr>
          <p:cNvPr id="3" name="Content Placeholder 2"/>
          <p:cNvSpPr>
            <a:spLocks noGrp="1"/>
          </p:cNvSpPr>
          <p:nvPr>
            <p:ph idx="1"/>
          </p:nvPr>
        </p:nvSpPr>
        <p:spPr>
          <a:xfrm>
            <a:off x="1120000" y="1825625"/>
            <a:ext cx="6079791" cy="4351338"/>
          </a:xfrm>
        </p:spPr>
        <p:txBody>
          <a:bodyPr>
            <a:normAutofit/>
          </a:bodyPr>
          <a:lstStyle/>
          <a:p>
            <a:r>
              <a:rPr lang="zh-CN" altLang="en-US" dirty="0"/>
              <a:t>让老出乱子的队友慢下来</a:t>
            </a:r>
            <a:endParaRPr lang="en-US" altLang="zh-CN" dirty="0"/>
          </a:p>
          <a:p>
            <a:pPr lvl="1"/>
            <a:r>
              <a:rPr lang="zh-CN" altLang="en-US" dirty="0"/>
              <a:t>经常搞坏</a:t>
            </a:r>
            <a:r>
              <a:rPr lang="en-US" altLang="zh-CN" dirty="0"/>
              <a:t>build</a:t>
            </a:r>
            <a:r>
              <a:rPr lang="zh-CN" altLang="en-US" dirty="0"/>
              <a:t>，则让他去管理</a:t>
            </a:r>
            <a:r>
              <a:rPr lang="en-US" altLang="zh-CN" dirty="0"/>
              <a:t>build </a:t>
            </a:r>
            <a:r>
              <a:rPr lang="zh-CN" altLang="en-US" dirty="0"/>
              <a:t>流程</a:t>
            </a:r>
            <a:endParaRPr lang="en-US" altLang="zh-CN" dirty="0"/>
          </a:p>
          <a:p>
            <a:pPr lvl="1"/>
            <a:r>
              <a:rPr lang="en-US" altLang="zh-CN" dirty="0"/>
              <a:t>Build Master / </a:t>
            </a:r>
            <a:r>
              <a:rPr lang="zh-CN" altLang="en-US" dirty="0"/>
              <a:t>构建大师</a:t>
            </a:r>
            <a:endParaRPr lang="en-US" altLang="zh-CN" dirty="0"/>
          </a:p>
          <a:p>
            <a:pPr lvl="1"/>
            <a:endParaRPr lang="en-US" dirty="0"/>
          </a:p>
          <a:p>
            <a:pPr lvl="1"/>
            <a:r>
              <a:rPr lang="en-US" altLang="zh-CN" dirty="0"/>
              <a:t>Bug </a:t>
            </a:r>
            <a:r>
              <a:rPr lang="zh-CN" altLang="en-US" dirty="0"/>
              <a:t>太多，则不让他开发新功能</a:t>
            </a:r>
            <a:endParaRPr lang="en-US" altLang="zh-CN" dirty="0"/>
          </a:p>
          <a:p>
            <a:pPr lvl="1"/>
            <a:r>
              <a:rPr lang="zh-CN" altLang="en-US" dirty="0"/>
              <a:t>留在</a:t>
            </a:r>
            <a:r>
              <a:rPr lang="en-US" altLang="zh-CN" dirty="0"/>
              <a:t>bug hell </a:t>
            </a:r>
            <a:r>
              <a:rPr lang="zh-CN" altLang="en-US" dirty="0"/>
              <a:t>里面</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源代码管理</a:t>
            </a:r>
            <a:endParaRPr lang="en-US" dirty="0"/>
          </a:p>
        </p:txBody>
      </p:sp>
      <p:sp>
        <p:nvSpPr>
          <p:cNvPr id="3" name="内容占位符 2"/>
          <p:cNvSpPr>
            <a:spLocks noGrp="1"/>
          </p:cNvSpPr>
          <p:nvPr>
            <p:ph idx="1"/>
          </p:nvPr>
        </p:nvSpPr>
        <p:spPr/>
        <p:txBody>
          <a:bodyPr>
            <a:normAutofit fontScale="30000"/>
          </a:bodyPr>
          <a:lstStyle/>
          <a:p>
            <a:pPr>
              <a:lnSpc>
                <a:spcPct val="120000"/>
              </a:lnSpc>
            </a:pPr>
            <a:r>
              <a:rPr lang="en-US" altLang="zh-CN" sz="3000" dirty="0">
                <a:hlinkClick r:id="rId1"/>
              </a:rPr>
              <a:t>http://www.cnblogs.com/xinz/p/5044037.html</a:t>
            </a:r>
            <a:endParaRPr lang="en-US" altLang="zh-CN" sz="3000" dirty="0"/>
          </a:p>
          <a:p>
            <a:pPr>
              <a:lnSpc>
                <a:spcPct val="120000"/>
              </a:lnSpc>
            </a:pPr>
            <a:r>
              <a:rPr lang="zh-CN" altLang="en-US" sz="3000" dirty="0"/>
              <a:t>你的团队的源代码控制在哪里？用的是什么系统？</a:t>
            </a:r>
            <a:endParaRPr lang="en-US" altLang="zh-CN" sz="3000" dirty="0"/>
          </a:p>
          <a:p>
            <a:pPr>
              <a:lnSpc>
                <a:spcPct val="120000"/>
              </a:lnSpc>
            </a:pPr>
            <a:r>
              <a:rPr lang="zh-CN" altLang="en-US" sz="3000" dirty="0"/>
              <a:t>一个代码文件被签出之后，另一个人可以签出这个文件，并修改么？</a:t>
            </a:r>
            <a:endParaRPr lang="en-US" altLang="zh-CN" sz="3000" dirty="0"/>
          </a:p>
          <a:p>
            <a:pPr lvl="1">
              <a:lnSpc>
                <a:spcPct val="120000"/>
              </a:lnSpc>
            </a:pPr>
            <a:r>
              <a:rPr lang="zh-CN" altLang="en-US" sz="3000" dirty="0"/>
              <a:t>有几种设计，各有什么优缺点？</a:t>
            </a:r>
            <a:endParaRPr lang="en-US" altLang="zh-CN" sz="3000" dirty="0"/>
          </a:p>
          <a:p>
            <a:pPr>
              <a:lnSpc>
                <a:spcPct val="120000"/>
              </a:lnSpc>
            </a:pPr>
            <a:r>
              <a:rPr lang="zh-CN" altLang="en-US" sz="3000" dirty="0"/>
              <a:t>如何看到这个文件和之前版本的差异？</a:t>
            </a:r>
            <a:endParaRPr lang="en-US" altLang="zh-CN" sz="3000" dirty="0"/>
          </a:p>
          <a:p>
            <a:pPr>
              <a:lnSpc>
                <a:spcPct val="120000"/>
              </a:lnSpc>
            </a:pPr>
            <a:r>
              <a:rPr lang="zh-CN" altLang="en-US" sz="3000" dirty="0"/>
              <a:t>如果某个文件在你签出之后已经被别人修改，那么你如何合并不同的修改（</a:t>
            </a:r>
            <a:r>
              <a:rPr lang="en-US" altLang="zh-CN" sz="3000" dirty="0"/>
              <a:t>merge)?</a:t>
            </a:r>
            <a:endParaRPr lang="en-US" altLang="zh-CN" sz="3000" dirty="0"/>
          </a:p>
          <a:p>
            <a:pPr>
              <a:lnSpc>
                <a:spcPct val="120000"/>
              </a:lnSpc>
            </a:pPr>
            <a:r>
              <a:rPr lang="zh-CN" altLang="en-US" sz="3000" dirty="0"/>
              <a:t>你有</a:t>
            </a:r>
            <a:r>
              <a:rPr lang="en-US" altLang="zh-CN" sz="3000" dirty="0"/>
              <a:t>20</a:t>
            </a:r>
            <a:r>
              <a:rPr lang="zh-CN" altLang="en-US" sz="3000" dirty="0"/>
              <a:t>个文件都是关于同一个功能的修改，你要如何保证这些文件都同时签入成功（修改的原子性）</a:t>
            </a:r>
            <a:endParaRPr lang="en-US" altLang="zh-CN" sz="3000" dirty="0"/>
          </a:p>
          <a:p>
            <a:pPr>
              <a:lnSpc>
                <a:spcPct val="120000"/>
              </a:lnSpc>
            </a:pPr>
            <a:r>
              <a:rPr lang="zh-CN" altLang="en-US" sz="3000" dirty="0"/>
              <a:t>你的</a:t>
            </a:r>
            <a:r>
              <a:rPr lang="en-US" altLang="zh-CN" sz="3000" dirty="0"/>
              <a:t>PC </a:t>
            </a:r>
            <a:r>
              <a:rPr lang="zh-CN" altLang="en-US" sz="3000" dirty="0"/>
              <a:t>上有关于三个</a:t>
            </a:r>
            <a:r>
              <a:rPr lang="en-US" altLang="zh-CN" sz="3000" dirty="0"/>
              <a:t>bug </a:t>
            </a:r>
            <a:r>
              <a:rPr lang="zh-CN" altLang="en-US" sz="3000" dirty="0"/>
              <a:t>的修改， 但是都没有完成，这时你要紧急修改第四个</a:t>
            </a:r>
            <a:r>
              <a:rPr lang="en-US" altLang="zh-CN" sz="3000" dirty="0"/>
              <a:t>bug</a:t>
            </a:r>
            <a:r>
              <a:rPr lang="zh-CN" altLang="en-US" sz="3000" dirty="0"/>
              <a:t>，如何把本地修改放一边，保证在干净的环境中修改第四个</a:t>
            </a:r>
            <a:r>
              <a:rPr lang="en-US" altLang="zh-CN" sz="3000" dirty="0"/>
              <a:t>bug, </a:t>
            </a:r>
            <a:r>
              <a:rPr lang="zh-CN" altLang="en-US" sz="3000" dirty="0"/>
              <a:t>并签入修改？</a:t>
            </a:r>
            <a:endParaRPr lang="en-US" altLang="zh-CN" sz="3000" dirty="0"/>
          </a:p>
          <a:p>
            <a:pPr>
              <a:lnSpc>
                <a:spcPct val="120000"/>
              </a:lnSpc>
            </a:pPr>
            <a:r>
              <a:rPr lang="zh-CN" altLang="en-US" sz="3000" dirty="0"/>
              <a:t>如何给你的源代码建立分支？</a:t>
            </a:r>
            <a:endParaRPr lang="en-US" altLang="zh-CN" sz="3000" dirty="0"/>
          </a:p>
          <a:p>
            <a:pPr>
              <a:lnSpc>
                <a:spcPct val="120000"/>
              </a:lnSpc>
            </a:pPr>
            <a:r>
              <a:rPr lang="zh-CN" altLang="en-US" sz="3000" dirty="0"/>
              <a:t>一个源文件，如何知道它的每一行都是什么时候签入的？</a:t>
            </a:r>
            <a:endParaRPr lang="en-US" altLang="zh-CN" sz="3000" dirty="0"/>
          </a:p>
          <a:p>
            <a:pPr>
              <a:lnSpc>
                <a:spcPct val="120000"/>
              </a:lnSpc>
            </a:pPr>
            <a:r>
              <a:rPr lang="zh-CN" altLang="en-US" sz="3000" dirty="0"/>
              <a:t>如何给一个系统的所有源文件都打上标签，这样别人可以同步所有有这个标签的文件版本？</a:t>
            </a:r>
            <a:endParaRPr lang="en-US" altLang="zh-CN" sz="3000" dirty="0"/>
          </a:p>
          <a:p>
            <a:pPr>
              <a:lnSpc>
                <a:spcPct val="120000"/>
              </a:lnSpc>
            </a:pPr>
            <a:r>
              <a:rPr lang="zh-CN" altLang="en-US" sz="3000" dirty="0"/>
              <a:t>你的团队是否能部署自动构建的任务 </a:t>
            </a:r>
            <a:endParaRPr lang="en-US" altLang="zh-CN" sz="3000" dirty="0"/>
          </a:p>
          <a:p>
            <a:pPr lvl="1">
              <a:lnSpc>
                <a:spcPct val="120000"/>
              </a:lnSpc>
            </a:pPr>
            <a:r>
              <a:rPr lang="zh-CN" altLang="en-US" sz="3000" dirty="0"/>
              <a:t>（自动同步所有文件，自动构建，自动运行单元测试，碰到错误能自动发邮件给团队）</a:t>
            </a:r>
            <a:endParaRPr lang="en-US" altLang="zh-CN" sz="3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请每个团队简述一个问题的回答</a:t>
            </a:r>
            <a:endParaRPr lang="en-US" dirty="0"/>
          </a:p>
        </p:txBody>
      </p:sp>
      <p:sp>
        <p:nvSpPr>
          <p:cNvPr id="3" name="内容占位符 2"/>
          <p:cNvSpPr>
            <a:spLocks noGrp="1"/>
          </p:cNvSpPr>
          <p:nvPr>
            <p:ph idx="1"/>
          </p:nvPr>
        </p:nvSpPr>
        <p:spPr/>
        <p:txBody>
          <a:bodyPr/>
          <a:lstStyle/>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5786"/>
            <a:ext cx="3473851" cy="4626428"/>
          </a:xfrm>
          <a:effectLst/>
        </p:spPr>
        <p:txBody>
          <a:bodyPr anchor="ctr">
            <a:normAutofit/>
          </a:bodyPr>
          <a:lstStyle/>
          <a:p>
            <a:pPr algn="r"/>
            <a:r>
              <a:rPr lang="zh-CN" altLang="en-US" sz="4000">
                <a:solidFill>
                  <a:schemeClr val="tx1">
                    <a:lumMod val="95000"/>
                  </a:schemeClr>
                </a:solidFill>
              </a:rPr>
              <a:t>课堂练习</a:t>
            </a:r>
            <a:endParaRPr lang="en-US" sz="4000">
              <a:solidFill>
                <a:schemeClr val="tx1">
                  <a:lumMod val="95000"/>
                </a:schemeClr>
              </a:solidFill>
            </a:endParaRPr>
          </a:p>
        </p:txBody>
      </p:sp>
      <p:cxnSp>
        <p:nvCxnSpPr>
          <p:cNvPr id="8" name="Straight Connector 7"/>
          <p:cNvCxnSpPr>
            <a:cxnSpLocks noGrp="1" noRot="1" noChangeAspect="1" noMove="1" noResize="1" noEditPoints="1" noAdjustHandles="1" noChangeArrowheads="1" noChangeShapeType="1"/>
          </p:cNvCxnSpPr>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996543" y="1115786"/>
            <a:ext cx="5713790" cy="4626428"/>
          </a:xfrm>
        </p:spPr>
        <p:txBody>
          <a:bodyPr anchor="ctr">
            <a:normAutofit/>
          </a:bodyPr>
          <a:lstStyle/>
          <a:p>
            <a:r>
              <a:rPr lang="zh-CN" altLang="en-US" sz="2000">
                <a:solidFill>
                  <a:schemeClr val="tx1">
                    <a:lumMod val="95000"/>
                  </a:schemeClr>
                </a:solidFill>
              </a:rPr>
              <a:t>每个小组说明自己团队的开发环境和流程有什么需要改进的地方？</a:t>
            </a:r>
            <a:endParaRPr lang="en-US" sz="2000">
              <a:solidFill>
                <a:schemeClr val="tx1">
                  <a:lumMod val="9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讨论</a:t>
            </a:r>
            <a:endParaRPr lang="en-US" dirty="0"/>
          </a:p>
        </p:txBody>
      </p:sp>
      <p:sp>
        <p:nvSpPr>
          <p:cNvPr id="3" name="Content Placeholder 2"/>
          <p:cNvSpPr>
            <a:spLocks noGrp="1"/>
          </p:cNvSpPr>
          <p:nvPr>
            <p:ph idx="1"/>
          </p:nvPr>
        </p:nvSpPr>
        <p:spPr/>
        <p:txBody>
          <a:bodyPr/>
          <a:lstStyle/>
          <a:p>
            <a:r>
              <a:rPr lang="en-US" dirty="0"/>
              <a:t>https://www.cnblogs.com/xinz/p/3855460.html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r>
              <a:rPr lang="zh-CN" altLang="en-US" dirty="0"/>
              <a:t>和设计方法介绍</a:t>
            </a:r>
            <a:endParaRPr lang="en-US" dirty="0"/>
          </a:p>
        </p:txBody>
      </p:sp>
      <p:sp>
        <p:nvSpPr>
          <p:cNvPr id="3" name="内容占位符 2"/>
          <p:cNvSpPr>
            <a:spLocks noGrp="1"/>
          </p:cNvSpPr>
          <p:nvPr>
            <p:ph idx="1"/>
          </p:nvPr>
        </p:nvSpPr>
        <p:spPr/>
        <p:txBody>
          <a:bodyPr/>
          <a:lstStyle/>
          <a:p>
            <a:r>
              <a:rPr lang="en-US" altLang="zh-CN" dirty="0"/>
              <a:t>FDD - Feature Driven Development (</a:t>
            </a:r>
            <a:r>
              <a:rPr lang="zh-CN" altLang="en-US" dirty="0"/>
              <a:t>功能驱动的设计）</a:t>
            </a:r>
            <a:endParaRPr lang="zh-CN" altLang="en-US" dirty="0"/>
          </a:p>
          <a:p>
            <a:pPr lvl="0" algn="l">
              <a:lnSpc>
                <a:spcPct val="90000"/>
              </a:lnSpc>
              <a:buClrTx/>
              <a:buSzTx/>
            </a:pPr>
            <a:r>
              <a:rPr lang="en-US" altLang="zh-CN" sz="2800" dirty="0">
                <a:sym typeface="+mn-ea"/>
              </a:rPr>
              <a:t>图形建模</a:t>
            </a:r>
            <a:endParaRPr lang="en-US" altLang="zh-CN" sz="2800" dirty="0"/>
          </a:p>
          <a:p>
            <a:pPr lvl="0" algn="l">
              <a:lnSpc>
                <a:spcPct val="90000"/>
              </a:lnSpc>
              <a:buClrTx/>
              <a:buSzTx/>
            </a:pPr>
            <a:r>
              <a:rPr lang="en-US" altLang="zh-CN" sz="2800" dirty="0">
                <a:sym typeface="+mn-ea"/>
              </a:rPr>
              <a:t>表达数据的流动</a:t>
            </a:r>
            <a:endParaRPr lang="en-US" altLang="zh-CN" sz="2800" dirty="0"/>
          </a:p>
          <a:p>
            <a:pPr lvl="0" algn="l">
              <a:lnSpc>
                <a:spcPct val="90000"/>
              </a:lnSpc>
              <a:buClrTx/>
              <a:buSzTx/>
            </a:pPr>
            <a:r>
              <a:rPr lang="en-US" altLang="zh-CN" sz="2800" dirty="0">
                <a:sym typeface="+mn-ea"/>
              </a:rPr>
              <a:t>表达控制流</a:t>
            </a:r>
            <a:endParaRPr lang="en-US" altLang="zh-CN" sz="2800" dirty="0"/>
          </a:p>
          <a:p>
            <a:pPr lvl="0" algn="l">
              <a:lnSpc>
                <a:spcPct val="90000"/>
              </a:lnSpc>
              <a:buClrTx/>
              <a:buSzTx/>
            </a:pPr>
            <a:r>
              <a:rPr lang="en-US" altLang="zh-CN" sz="2800" dirty="0">
                <a:sym typeface="+mn-ea"/>
              </a:rPr>
              <a:t>统一的表达方式（UML）</a:t>
            </a:r>
            <a:endParaRPr lang="en-US" altLang="zh-CN" sz="2800" dirty="0"/>
          </a:p>
          <a:p>
            <a:pPr lvl="0" algn="l">
              <a:lnSpc>
                <a:spcPct val="90000"/>
              </a:lnSpc>
              <a:buClrTx/>
              <a:buSzTx/>
            </a:pPr>
            <a:r>
              <a:rPr lang="en-US" altLang="zh-CN" sz="2800" dirty="0">
                <a:sym typeface="+mn-ea"/>
              </a:rPr>
              <a:t>其他设计方法</a:t>
            </a:r>
            <a:endParaRPr lang="en-US" altLang="zh-CN" sz="2800" dirty="0"/>
          </a:p>
          <a:p>
            <a:pPr algn="l">
              <a:buClrTx/>
              <a:buSzTx/>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功能驱动的开发 </a:t>
            </a:r>
            <a:r>
              <a:rPr lang="en-US" b="1" dirty="0"/>
              <a:t>FDD</a:t>
            </a:r>
            <a:endParaRPr lang="en-US" dirty="0"/>
          </a:p>
        </p:txBody>
      </p:sp>
      <p:sp>
        <p:nvSpPr>
          <p:cNvPr id="3" name="Content Placeholder 2"/>
          <p:cNvSpPr>
            <a:spLocks noGrp="1"/>
          </p:cNvSpPr>
          <p:nvPr>
            <p:ph idx="1"/>
          </p:nvPr>
        </p:nvSpPr>
        <p:spPr/>
        <p:txBody>
          <a:bodyPr>
            <a:normAutofit fontScale="52500" lnSpcReduction="20000"/>
          </a:bodyPr>
          <a:lstStyle/>
          <a:p>
            <a:pPr marL="0" indent="0">
              <a:buNone/>
            </a:pPr>
            <a:r>
              <a:rPr lang="zh-CN" altLang="en-US" b="1" dirty="0"/>
              <a:t>构造总体模型 </a:t>
            </a:r>
            <a:r>
              <a:rPr lang="en-US" b="1" dirty="0"/>
              <a:t>Develop Overall Model</a:t>
            </a:r>
            <a:endParaRPr lang="en-US" b="1" dirty="0"/>
          </a:p>
          <a:p>
            <a:pPr marL="0" indent="0">
              <a:lnSpc>
                <a:spcPct val="130000"/>
              </a:lnSpc>
              <a:buNone/>
            </a:pPr>
            <a:r>
              <a:rPr lang="en-US" b="0" dirty="0"/>
              <a:t>类图，包括：类、类间关系、类的函数以及属性。类及类间关系建立起了模型的大致轮廓。根据最初的功能有列表以及非正式的序列图而来的函数展现出系统的功能，并且是后续开发过程中建立详细功能列表的前提。此外还应有非正式的序列图。</a:t>
            </a:r>
            <a:endParaRPr lang="en-US" b="0" dirty="0"/>
          </a:p>
          <a:p>
            <a:pPr marL="0" indent="0">
              <a:buNone/>
            </a:pPr>
            <a:endParaRPr lang="zh-CN" altLang="en-US" b="1" dirty="0"/>
          </a:p>
          <a:p>
            <a:pPr marL="0" indent="0">
              <a:buNone/>
            </a:pPr>
            <a:r>
              <a:rPr lang="zh-CN" altLang="en-US" b="1" dirty="0"/>
              <a:t>构造功能列表  </a:t>
            </a:r>
            <a:r>
              <a:rPr lang="en-US" b="1" dirty="0"/>
              <a:t>Build Feature List</a:t>
            </a:r>
            <a:endParaRPr lang="en-US" b="1" dirty="0"/>
          </a:p>
          <a:p>
            <a:pPr marL="0" indent="0">
              <a:buNone/>
            </a:pPr>
            <a:r>
              <a:rPr lang="en-US" b="0" dirty="0"/>
              <a:t>identify a list of features. extract </a:t>
            </a:r>
            <a:r>
              <a:rPr lang="en-US" b="0" dirty="0">
                <a:hlinkClick r:id="rId1" action="ppaction://hlinkfile"/>
              </a:rPr>
              <a:t>business activities</a:t>
            </a:r>
            <a:r>
              <a:rPr lang="en-US" b="0" dirty="0"/>
              <a:t>, the steps within each business activity form the categorized feature list. </a:t>
            </a:r>
            <a:endParaRPr lang="en-US" b="0" dirty="0"/>
          </a:p>
          <a:p>
            <a:pPr marL="0" indent="0">
              <a:buNone/>
            </a:pPr>
            <a:r>
              <a:rPr lang="en-US" b="0" dirty="0"/>
              <a:t>Features in this respect are small pieces of client-valued functions expressed in the form </a:t>
            </a:r>
            <a:r>
              <a:rPr lang="en-US" b="1" dirty="0"/>
              <a:t>&lt;action&gt; &lt;result&gt; &lt;object&gt;: </a:t>
            </a:r>
            <a:endParaRPr lang="en-US" b="1" dirty="0"/>
          </a:p>
          <a:p>
            <a:pPr marL="0" indent="0">
              <a:buNone/>
            </a:pPr>
            <a:r>
              <a:rPr lang="en-US" b="0" dirty="0"/>
              <a:t>	Calculate the total of a sale  </a:t>
            </a:r>
            <a:endParaRPr lang="en-US" b="0" dirty="0"/>
          </a:p>
          <a:p>
            <a:pPr marL="0" indent="0">
              <a:buNone/>
            </a:pPr>
            <a:r>
              <a:rPr lang="en-US" b="0" dirty="0"/>
              <a:t>               Validate the password of a user</a:t>
            </a:r>
            <a:endParaRPr lang="en-US" b="0" dirty="0"/>
          </a:p>
          <a:p>
            <a:pPr marL="0" indent="0">
              <a:buNone/>
            </a:pPr>
            <a:r>
              <a:rPr lang="en-US" b="0" dirty="0"/>
              <a:t>	</a:t>
            </a:r>
            <a:r>
              <a:rPr lang="en-US" dirty="0"/>
              <a:t>S</a:t>
            </a:r>
            <a:r>
              <a:rPr lang="en-US" b="0" dirty="0"/>
              <a:t>hare comments to other users</a:t>
            </a:r>
            <a:endParaRPr lang="en-US" b="0" dirty="0"/>
          </a:p>
          <a:p>
            <a:pPr marL="0" indent="0">
              <a:buNone/>
            </a:pPr>
            <a:endParaRPr lang="en-US" b="1" dirty="0"/>
          </a:p>
          <a:p>
            <a:pPr marL="0" indent="0">
              <a:buNone/>
            </a:pPr>
            <a:r>
              <a:rPr lang="zh-CN" altLang="en-US" b="1" dirty="0"/>
              <a:t>制定开发计划 </a:t>
            </a:r>
            <a:r>
              <a:rPr lang="en-US" altLang="zh-CN" b="1" dirty="0"/>
              <a:t>P</a:t>
            </a:r>
            <a:r>
              <a:rPr lang="en-US" b="1" dirty="0"/>
              <a:t>lan By Feature</a:t>
            </a:r>
            <a:endParaRPr lang="en-US" b="1" dirty="0"/>
          </a:p>
          <a:p>
            <a:pPr marL="0" indent="0">
              <a:buNone/>
            </a:pPr>
            <a:r>
              <a:rPr lang="en-US" b="0" dirty="0"/>
              <a:t>Produce the development plan – who is going to do it, when?</a:t>
            </a:r>
            <a:endParaRPr lang="en-US"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 – Best Practices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Domain Object Modeling. </a:t>
            </a:r>
            <a:endParaRPr lang="en-US" dirty="0"/>
          </a:p>
          <a:p>
            <a:pPr marL="400050" lvl="1" indent="0">
              <a:buNone/>
            </a:pPr>
            <a:r>
              <a:rPr lang="zh-CN" altLang="en-US" dirty="0"/>
              <a:t>领域实体模型 </a:t>
            </a:r>
            <a:r>
              <a:rPr lang="en-US" dirty="0"/>
              <a:t>Domain Object Modeling </a:t>
            </a:r>
            <a:r>
              <a:rPr lang="zh-CN" altLang="en-US" dirty="0"/>
              <a:t>现实世界是怎样的，有什么实体，他们的静态和动态关系是怎样的？在这个模型上面，我们才能系统地开发和增加功能</a:t>
            </a:r>
            <a:endParaRPr lang="en-US" dirty="0"/>
          </a:p>
          <a:p>
            <a:pPr marL="0" indent="0">
              <a:buNone/>
            </a:pPr>
            <a:r>
              <a:rPr lang="en-US" dirty="0"/>
              <a:t> </a:t>
            </a:r>
            <a:endParaRPr lang="en-US" dirty="0"/>
          </a:p>
          <a:p>
            <a:r>
              <a:rPr lang="zh-CN" altLang="en-US" dirty="0"/>
              <a:t>功能驱动地开发 </a:t>
            </a:r>
            <a:r>
              <a:rPr lang="en-US" dirty="0"/>
              <a:t>Developing by Feature. </a:t>
            </a:r>
            <a:endParaRPr lang="en-US" dirty="0"/>
          </a:p>
          <a:p>
            <a:pPr marL="400050" lvl="1" indent="0">
              <a:buNone/>
            </a:pPr>
            <a:r>
              <a:rPr lang="zh-CN" altLang="en-US" dirty="0"/>
              <a:t>如果功能太复杂，我们就把它分解，直到能在较短时间完成（两周）。</a:t>
            </a:r>
            <a:endParaRPr lang="en-US" dirty="0"/>
          </a:p>
          <a:p>
            <a:endParaRPr lang="en-US" dirty="0"/>
          </a:p>
          <a:p>
            <a:r>
              <a:rPr lang="zh-CN" altLang="en-US" dirty="0"/>
              <a:t>模块的负责人</a:t>
            </a:r>
            <a:r>
              <a:rPr lang="en-US" dirty="0"/>
              <a:t>Individual Class (Code) Ownership. </a:t>
            </a:r>
            <a:endParaRPr lang="en-US" dirty="0"/>
          </a:p>
          <a:p>
            <a:pPr marL="400050" lvl="1" indent="0">
              <a:buNone/>
            </a:pPr>
            <a:r>
              <a:rPr lang="zh-CN" altLang="en-US" dirty="0"/>
              <a:t>每个模块都有单一的负责人，此人负责这个模块（类）的语义完整性和一致性。（不能因为实现的方便，胡乱添加功能，导致一个模块的内在逻辑受到破坏）</a:t>
            </a:r>
            <a:endParaRPr lang="en-US" dirty="0"/>
          </a:p>
          <a:p>
            <a:pPr marL="118745" indent="0">
              <a:buNone/>
            </a:pPr>
            <a:endParaRPr lang="en-US" dirty="0"/>
          </a:p>
          <a:p>
            <a:r>
              <a:rPr lang="zh-CN" altLang="en-US" dirty="0"/>
              <a:t>功能小组  </a:t>
            </a:r>
            <a:r>
              <a:rPr lang="en-US" dirty="0"/>
              <a:t>Feature Teams. </a:t>
            </a:r>
            <a:endParaRPr lang="en-US" dirty="0"/>
          </a:p>
          <a:p>
            <a:pPr marL="400050" lvl="1" indent="0">
              <a:buNone/>
            </a:pPr>
            <a:r>
              <a:rPr lang="zh-CN" altLang="en-US" dirty="0"/>
              <a:t>小团队，动态组合，平等讨论、合作完成功能。</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 – Best Practices</a:t>
            </a:r>
            <a:endParaRPr lang="en-US" dirty="0"/>
          </a:p>
        </p:txBody>
      </p:sp>
      <p:sp>
        <p:nvSpPr>
          <p:cNvPr id="3" name="Content Placeholder 2"/>
          <p:cNvSpPr>
            <a:spLocks noGrp="1"/>
          </p:cNvSpPr>
          <p:nvPr>
            <p:ph idx="1"/>
          </p:nvPr>
        </p:nvSpPr>
        <p:spPr/>
        <p:txBody>
          <a:bodyPr>
            <a:normAutofit/>
          </a:bodyPr>
          <a:lstStyle/>
          <a:p>
            <a:r>
              <a:rPr lang="zh-CN" altLang="en-US" dirty="0"/>
              <a:t>复审 </a:t>
            </a:r>
            <a:r>
              <a:rPr lang="en-US" dirty="0"/>
              <a:t>Inspections. </a:t>
            </a:r>
            <a:endParaRPr lang="en-US" dirty="0"/>
          </a:p>
          <a:p>
            <a:pPr marL="400050" lvl="1" indent="0">
              <a:buNone/>
            </a:pPr>
            <a:r>
              <a:rPr lang="zh-CN" altLang="en-US" dirty="0"/>
              <a:t>设计，代码复审 争取早日发现问题</a:t>
            </a:r>
            <a:endParaRPr lang="en-US" altLang="zh-CN" dirty="0"/>
          </a:p>
          <a:p>
            <a:pPr marL="564515" indent="-457200"/>
            <a:r>
              <a:rPr lang="zh-CN" altLang="en-US" dirty="0"/>
              <a:t>每日构建  </a:t>
            </a:r>
            <a:r>
              <a:rPr lang="en-US" dirty="0"/>
              <a:t>Regular Builds. </a:t>
            </a:r>
            <a:endParaRPr lang="en-US" dirty="0"/>
          </a:p>
          <a:p>
            <a:pPr marL="400050" lvl="1" indent="0">
              <a:buNone/>
            </a:pPr>
            <a:r>
              <a:rPr lang="zh-CN" altLang="en-US" dirty="0"/>
              <a:t>保证最新的版本总是可用的，早日发现系统集成方面的问题</a:t>
            </a:r>
            <a:r>
              <a:rPr lang="en-US" dirty="0"/>
              <a:t>.</a:t>
            </a:r>
            <a:endParaRPr lang="en-US" dirty="0"/>
          </a:p>
          <a:p>
            <a:r>
              <a:rPr lang="zh-CN" altLang="en-US" dirty="0"/>
              <a:t>经常报告进度和测试结果  </a:t>
            </a:r>
            <a:r>
              <a:rPr lang="en-US" dirty="0"/>
              <a:t>Visibility of progress and results. </a:t>
            </a:r>
            <a:endParaRPr lang="en-US" dirty="0"/>
          </a:p>
          <a:p>
            <a:pPr marL="400050" lvl="1" indent="0">
              <a:buNone/>
            </a:pPr>
            <a:r>
              <a:rPr lang="zh-CN" altLang="en-US"/>
              <a:t>这样相关角色能知道团队的进度，问题，并做好应对，降低风险</a:t>
            </a:r>
            <a:endParaRPr lang="en-US" dirty="0"/>
          </a:p>
        </p:txBody>
      </p:sp>
    </p:spTree>
  </p:cSld>
  <p:clrMapOvr>
    <a:masterClrMapping/>
  </p:clrMapOvr>
</p:sld>
</file>

<file path=ppt/tags/tag1.xml><?xml version="1.0" encoding="utf-8"?>
<p:tagLst xmlns:p="http://schemas.openxmlformats.org/presentationml/2006/main">
  <p:tag name="KSO_WM_UNIT_PLACING_PICTURE_USER_VIEWPORT" val="{&quot;height&quot;:6492,&quot;width&quot;:6564}"/>
</p:tagLst>
</file>

<file path=ppt/tags/tag2.xml><?xml version="1.0" encoding="utf-8"?>
<p:tagLst xmlns:p="http://schemas.openxmlformats.org/presentationml/2006/main">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7541</Words>
  <Application>WPS 演示</Application>
  <PresentationFormat>Widescreen</PresentationFormat>
  <Paragraphs>518</Paragraphs>
  <Slides>57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8" baseType="lpstr">
      <vt:lpstr>Arial</vt:lpstr>
      <vt:lpstr>宋体</vt:lpstr>
      <vt:lpstr>Wingdings</vt:lpstr>
      <vt:lpstr>Microsoft YaHei UI</vt:lpstr>
      <vt:lpstr>Calibri Light</vt:lpstr>
      <vt:lpstr>微软雅黑</vt:lpstr>
      <vt:lpstr>Arial Unicode MS</vt:lpstr>
      <vt:lpstr>Calibri</vt:lpstr>
      <vt:lpstr>Depth</vt:lpstr>
      <vt:lpstr>Imaging.Document</vt:lpstr>
      <vt:lpstr>Word.Document.8</vt:lpstr>
      <vt:lpstr>软件设计与实现</vt:lpstr>
      <vt:lpstr>概要</vt:lpstr>
      <vt:lpstr>设计与实现阶段</vt:lpstr>
      <vt:lpstr>Design &amp; Build</vt:lpstr>
      <vt:lpstr>实现 – 让每一个齿轮转起来</vt:lpstr>
      <vt:lpstr>分析和设计方法介绍</vt:lpstr>
      <vt:lpstr>功能驱动的开发 FDD</vt:lpstr>
      <vt:lpstr>FDD – Best Practices</vt:lpstr>
      <vt:lpstr>FDD – Best Practices</vt:lpstr>
      <vt:lpstr>抽象方法 – 分析建模</vt:lpstr>
      <vt:lpstr>用例 – use case</vt:lpstr>
      <vt:lpstr>怎么写一个用例?</vt:lpstr>
      <vt:lpstr>用例的格式</vt:lpstr>
      <vt:lpstr>用例练习</vt:lpstr>
      <vt:lpstr>Activity Diagrams（活动图）</vt:lpstr>
      <vt:lpstr>PowerPoint 演示文稿</vt:lpstr>
      <vt:lpstr>PowerPoint 演示文稿</vt:lpstr>
      <vt:lpstr>PowerPoint 演示文稿</vt:lpstr>
      <vt:lpstr>判定表/判定树</vt:lpstr>
      <vt:lpstr>PowerPoint 演示文稿</vt:lpstr>
      <vt:lpstr>PowerPoint 演示文稿</vt:lpstr>
      <vt:lpstr>状态图</vt:lpstr>
      <vt:lpstr>ER图</vt:lpstr>
      <vt:lpstr>数据流图 – Data Flow Diagrams</vt:lpstr>
      <vt:lpstr>最上层DFD </vt:lpstr>
      <vt:lpstr> </vt:lpstr>
      <vt:lpstr>图书管理系统</vt:lpstr>
      <vt:lpstr>数据流分析</vt:lpstr>
      <vt:lpstr>DFD 和安全分析</vt:lpstr>
      <vt:lpstr>DFD 分层递进，逐步深入描述</vt:lpstr>
      <vt:lpstr>面向对象分析</vt:lpstr>
      <vt:lpstr>类 和 对象</vt:lpstr>
      <vt:lpstr>怎么从现实世界中得到类？</vt:lpstr>
      <vt:lpstr>构建OO模型</vt:lpstr>
      <vt:lpstr>在分析过程中要注意</vt:lpstr>
      <vt:lpstr>（继续）</vt:lpstr>
      <vt:lpstr>类图</vt:lpstr>
      <vt:lpstr>顺序图、时序图</vt:lpstr>
      <vt:lpstr>UML – 统一的建模语言</vt:lpstr>
      <vt:lpstr>UML – 模型</vt:lpstr>
      <vt:lpstr>模型都有哪些呢？</vt:lpstr>
      <vt:lpstr>各种UML的介绍</vt:lpstr>
      <vt:lpstr>图形化建模工具的优点和局限  对于这些图形化的辅助工具的价值，不同的人有不同的看法。 像任何新技术一样，以UML为代表的图形化分析方法的确解决了不少实际问题，但是也引发了一些误解、误用、狂热和 “银弹” 的信仰。 </vt:lpstr>
      <vt:lpstr>其他设计方法</vt:lpstr>
      <vt:lpstr>设计方法 – 抽象</vt:lpstr>
      <vt:lpstr>抽象为同一问题</vt:lpstr>
      <vt:lpstr>形象地表达</vt:lpstr>
      <vt:lpstr>课堂练习</vt:lpstr>
      <vt:lpstr>课堂练习</vt:lpstr>
      <vt:lpstr>课堂练习</vt:lpstr>
      <vt:lpstr>从Spec 到实现</vt:lpstr>
      <vt:lpstr>高质量的开发流程的特点</vt:lpstr>
      <vt:lpstr>构建大师， 小强地狱</vt:lpstr>
      <vt:lpstr>源代码管理</vt:lpstr>
      <vt:lpstr>请每个团队简述一个问题的回答</vt:lpstr>
      <vt:lpstr>课堂练习</vt:lpstr>
      <vt:lpstr>讨论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软件设计与实现</dc:title>
  <dc:creator>Xin Zou</dc:creator>
  <cp:lastModifiedBy>zry</cp:lastModifiedBy>
  <cp:revision>12</cp:revision>
  <dcterms:created xsi:type="dcterms:W3CDTF">2018-10-07T04:33:00Z</dcterms:created>
  <dcterms:modified xsi:type="dcterms:W3CDTF">2024-04-09T13:25:36Z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82867C245937404785BF3520A1CF55E7</vt:lpwstr>
  </property>
</Properties>
</file>