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83" r:id="rId4"/>
    <p:sldId id="284" r:id="rId5"/>
    <p:sldId id="285" r:id="rId6"/>
    <p:sldId id="274" r:id="rId7"/>
    <p:sldId id="286" r:id="rId8"/>
    <p:sldId id="287" r:id="rId9"/>
    <p:sldId id="288" r:id="rId10"/>
    <p:sldId id="289" r:id="rId11"/>
    <p:sldId id="290" r:id="rId12"/>
    <p:sldId id="262" r:id="rId14"/>
    <p:sldId id="257" r:id="rId15"/>
    <p:sldId id="258" r:id="rId16"/>
    <p:sldId id="259" r:id="rId17"/>
    <p:sldId id="260" r:id="rId18"/>
    <p:sldId id="261" r:id="rId19"/>
    <p:sldId id="267" r:id="rId20"/>
    <p:sldId id="268" r:id="rId21"/>
    <p:sldId id="272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314" r:id="rId30"/>
    <p:sldId id="291" r:id="rId31"/>
    <p:sldId id="313" r:id="rId32"/>
    <p:sldId id="292" r:id="rId33"/>
    <p:sldId id="315" r:id="rId34"/>
    <p:sldId id="293" r:id="rId35"/>
    <p:sldId id="282" r:id="rId36"/>
    <p:sldId id="316" r:id="rId37"/>
    <p:sldId id="317" r:id="rId38"/>
    <p:sldId id="318" r:id="rId39"/>
    <p:sldId id="319" r:id="rId40"/>
    <p:sldId id="294" r:id="rId41"/>
  </p:sldIdLst>
  <p:sldSz cx="12192000" cy="6858000"/>
  <p:notesSz cx="6858000" cy="9144000"/>
  <p:custDataLst>
    <p:tags r:id="rId4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479" autoAdjust="0"/>
  </p:normalViewPr>
  <p:slideViewPr>
    <p:cSldViewPr>
      <p:cViewPr>
        <p:scale>
          <a:sx n="79" d="100"/>
          <a:sy n="79" d="100"/>
        </p:scale>
        <p:origin x="27" y="5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gs" Target="tags/tag8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E0D211-1EB2-480E-9F4D-6B86F39F981E}" type="doc">
      <dgm:prSet loTypeId="urn:microsoft.com/office/officeart/2016/7/layout/BasicLinearProcessNumbered" loCatId="process" qsTypeId="urn:microsoft.com/office/officeart/2005/8/quickstyle/simple3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800ADAB1-0B0E-4D32-A458-E349629071DA}">
      <dgm:prSet/>
      <dgm:spPr/>
      <dgm:t>
        <a:bodyPr/>
        <a:lstStyle/>
        <a:p>
          <a:r>
            <a:rPr lang="zh-CN"/>
            <a:t>①有 个模块由其他公司提供，但是没有交付，我们也无能为力；</a:t>
          </a:r>
          <a:endParaRPr lang="en-US"/>
        </a:p>
      </dgm:t>
    </dgm:pt>
    <dgm:pt modelId="{BDCFCE1C-EBA8-4D64-8050-958FA986857D}" cxnId="{13DF62CB-A27A-49E9-AA34-3237A73F9BB4}" type="parTrans">
      <dgm:prSet/>
      <dgm:spPr/>
      <dgm:t>
        <a:bodyPr/>
        <a:lstStyle/>
        <a:p>
          <a:endParaRPr lang="en-US"/>
        </a:p>
      </dgm:t>
    </dgm:pt>
    <dgm:pt modelId="{24200F54-EB59-4BE4-9182-1180C4061138}" cxnId="{13DF62CB-A27A-49E9-AA34-3237A73F9BB4}" type="sibTrans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D271E8A-0320-49F0-8163-0A225FF8341C}">
      <dgm:prSet/>
      <dgm:spPr/>
      <dgm:t>
        <a:bodyPr/>
        <a:lstStyle/>
        <a:p>
          <a:r>
            <a:rPr lang="zh-CN"/>
            <a:t>②哦，这个平台的开发难 度远超预期，我们也没有办法，只有延长开发时间；</a:t>
          </a:r>
          <a:endParaRPr lang="en-US"/>
        </a:p>
      </dgm:t>
    </dgm:pt>
    <dgm:pt modelId="{8EA5390A-14D7-4A3A-A79F-9BF6B65B6E4C}" cxnId="{97DF4368-8754-4504-B14F-44D5A48CABB8}" type="parTrans">
      <dgm:prSet/>
      <dgm:spPr/>
      <dgm:t>
        <a:bodyPr/>
        <a:lstStyle/>
        <a:p>
          <a:endParaRPr lang="en-US"/>
        </a:p>
      </dgm:t>
    </dgm:pt>
    <dgm:pt modelId="{7568A405-B42D-4F36-80F1-EF7DC619F17B}" cxnId="{97DF4368-8754-4504-B14F-44D5A48CABB8}" type="sibTrans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1B84805-A831-492F-9351-B4FBFB84A61B}">
      <dgm:prSet/>
      <dgm:spPr/>
      <dgm:t>
        <a:bodyPr/>
        <a:lstStyle/>
        <a:p>
          <a:r>
            <a:rPr lang="zh-CN"/>
            <a:t>③程序重新选择架构之后，突然 出现了许多问题，我们只好延长开发时间；</a:t>
          </a:r>
          <a:endParaRPr lang="en-US"/>
        </a:p>
      </dgm:t>
    </dgm:pt>
    <dgm:pt modelId="{3BDE90B7-5381-4249-B7D9-461C6E3642FB}" cxnId="{7FDE580F-5A39-44F8-9FEA-696F0AC6D29D}" type="parTrans">
      <dgm:prSet/>
      <dgm:spPr/>
      <dgm:t>
        <a:bodyPr/>
        <a:lstStyle/>
        <a:p>
          <a:endParaRPr lang="en-US"/>
        </a:p>
      </dgm:t>
    </dgm:pt>
    <dgm:pt modelId="{E5DEF4ED-38A3-47AE-957D-7AD5E259A333}" cxnId="{7FDE580F-5A39-44F8-9FEA-696F0AC6D29D}" type="sibTrans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1FB26B2-EA1B-41B7-83A9-98AF68D19EDA}">
      <dgm:prSet/>
      <dgm:spPr/>
      <dgm:t>
        <a:bodyPr/>
        <a:lstStyle/>
        <a:p>
          <a:r>
            <a:rPr lang="zh-CN"/>
            <a:t>④项目组有个成员离职了，他负责的模块 别人都不懂，只好重新招人培养，并推迟交付日期；</a:t>
          </a:r>
          <a:endParaRPr lang="en-US"/>
        </a:p>
      </dgm:t>
    </dgm:pt>
    <dgm:pt modelId="{8AC09D0B-CAFB-4A48-ABCC-B6CCF9AC30CD}" cxnId="{F6B2A906-AA7D-4EEE-884A-86938CAB72C3}" type="parTrans">
      <dgm:prSet/>
      <dgm:spPr/>
      <dgm:t>
        <a:bodyPr/>
        <a:lstStyle/>
        <a:p>
          <a:endParaRPr lang="en-US"/>
        </a:p>
      </dgm:t>
    </dgm:pt>
    <dgm:pt modelId="{1D3DFDF9-098F-4E11-BC81-B9C9D07C3807}" cxnId="{F6B2A906-AA7D-4EEE-884A-86938CAB72C3}" type="sibTrans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BDE1A6BD-881B-456D-BF9E-F89D9030195C}">
      <dgm:prSet/>
      <dgm:spPr/>
      <dgm:t>
        <a:bodyPr/>
        <a:lstStyle/>
        <a:p>
          <a:r>
            <a:rPr lang="zh-CN"/>
            <a:t>⑤服务器突发故障，所有源代码 都丢失了，也找不到完整的备份，只好大大推迟交付日期</a:t>
          </a:r>
          <a:endParaRPr lang="en-US"/>
        </a:p>
      </dgm:t>
    </dgm:pt>
    <dgm:pt modelId="{7FF03A7F-902F-4452-93E9-26188F5751E4}" cxnId="{185644E7-0FEB-4420-9F04-AC6344A7896B}" type="parTrans">
      <dgm:prSet/>
      <dgm:spPr/>
      <dgm:t>
        <a:bodyPr/>
        <a:lstStyle/>
        <a:p>
          <a:endParaRPr lang="en-US"/>
        </a:p>
      </dgm:t>
    </dgm:pt>
    <dgm:pt modelId="{34F82D9A-0730-45E5-B225-90E3702CCCA2}" cxnId="{185644E7-0FEB-4420-9F04-AC6344A7896B}" type="sibTrans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3652A9E9-18B4-4C7D-AC0C-6CB897F39B9A}" type="pres">
      <dgm:prSet presAssocID="{84E0D211-1EB2-480E-9F4D-6B86F39F981E}" presName="Name0" presStyleCnt="0">
        <dgm:presLayoutVars>
          <dgm:animLvl val="lvl"/>
          <dgm:resizeHandles val="exact"/>
        </dgm:presLayoutVars>
      </dgm:prSet>
      <dgm:spPr/>
    </dgm:pt>
    <dgm:pt modelId="{B891D95F-0FCC-4ADA-8760-1AA7548A3FA5}" type="pres">
      <dgm:prSet presAssocID="{800ADAB1-0B0E-4D32-A458-E349629071DA}" presName="compositeNode" presStyleCnt="0">
        <dgm:presLayoutVars>
          <dgm:bulletEnabled val="1"/>
        </dgm:presLayoutVars>
      </dgm:prSet>
      <dgm:spPr/>
    </dgm:pt>
    <dgm:pt modelId="{8C39DC9E-8F90-46F2-91F8-5C5AAD6FAEF8}" type="pres">
      <dgm:prSet presAssocID="{800ADAB1-0B0E-4D32-A458-E349629071DA}" presName="bgRect" presStyleLbl="bgAccFollowNode1" presStyleIdx="0" presStyleCnt="5"/>
      <dgm:spPr/>
    </dgm:pt>
    <dgm:pt modelId="{F553EF73-2994-4BFC-8B6D-3CC54E34C390}" type="pres">
      <dgm:prSet presAssocID="{24200F54-EB59-4BE4-9182-1180C4061138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075F4793-1F07-459B-84C7-864430D3B41E}" type="pres">
      <dgm:prSet presAssocID="{800ADAB1-0B0E-4D32-A458-E349629071DA}" presName="bottomLine" presStyleLbl="alignNode1" presStyleIdx="1" presStyleCnt="10">
        <dgm:presLayoutVars/>
      </dgm:prSet>
      <dgm:spPr/>
    </dgm:pt>
    <dgm:pt modelId="{A01541F0-2832-4FE1-81B3-50E8A9EB3B57}" type="pres">
      <dgm:prSet presAssocID="{800ADAB1-0B0E-4D32-A458-E349629071DA}" presName="nodeText" presStyleLbl="bgAccFollowNode1" presStyleIdx="0" presStyleCnt="5">
        <dgm:presLayoutVars>
          <dgm:bulletEnabled val="1"/>
        </dgm:presLayoutVars>
      </dgm:prSet>
      <dgm:spPr/>
    </dgm:pt>
    <dgm:pt modelId="{0CEEF496-E979-49BE-AE05-BA5375BF8DFE}" type="pres">
      <dgm:prSet presAssocID="{24200F54-EB59-4BE4-9182-1180C4061138}" presName="sibTrans" presStyleCnt="0"/>
      <dgm:spPr/>
    </dgm:pt>
    <dgm:pt modelId="{573EA7C1-7569-48F4-BD17-748F2C7CF9D9}" type="pres">
      <dgm:prSet presAssocID="{5D271E8A-0320-49F0-8163-0A225FF8341C}" presName="compositeNode" presStyleCnt="0">
        <dgm:presLayoutVars>
          <dgm:bulletEnabled val="1"/>
        </dgm:presLayoutVars>
      </dgm:prSet>
      <dgm:spPr/>
    </dgm:pt>
    <dgm:pt modelId="{5CEF349B-89D7-4F83-BC13-01C636C3A8D1}" type="pres">
      <dgm:prSet presAssocID="{5D271E8A-0320-49F0-8163-0A225FF8341C}" presName="bgRect" presStyleLbl="bgAccFollowNode1" presStyleIdx="1" presStyleCnt="5"/>
      <dgm:spPr/>
    </dgm:pt>
    <dgm:pt modelId="{10DE1E3A-8945-4DC5-88AD-CBD59DB5CA8B}" type="pres">
      <dgm:prSet presAssocID="{7568A405-B42D-4F36-80F1-EF7DC619F17B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7C6EE781-5EBE-4667-9A3C-7725612F57E7}" type="pres">
      <dgm:prSet presAssocID="{5D271E8A-0320-49F0-8163-0A225FF8341C}" presName="bottomLine" presStyleLbl="alignNode1" presStyleIdx="3" presStyleCnt="10">
        <dgm:presLayoutVars/>
      </dgm:prSet>
      <dgm:spPr/>
    </dgm:pt>
    <dgm:pt modelId="{84609682-3DD7-4807-819D-3A0627254B73}" type="pres">
      <dgm:prSet presAssocID="{5D271E8A-0320-49F0-8163-0A225FF8341C}" presName="nodeText" presStyleLbl="bgAccFollowNode1" presStyleIdx="1" presStyleCnt="5">
        <dgm:presLayoutVars>
          <dgm:bulletEnabled val="1"/>
        </dgm:presLayoutVars>
      </dgm:prSet>
      <dgm:spPr/>
    </dgm:pt>
    <dgm:pt modelId="{2756E1FB-80AC-4988-BC64-62E5931B0DD9}" type="pres">
      <dgm:prSet presAssocID="{7568A405-B42D-4F36-80F1-EF7DC619F17B}" presName="sibTrans" presStyleCnt="0"/>
      <dgm:spPr/>
    </dgm:pt>
    <dgm:pt modelId="{2A782727-53CC-401E-942C-E06E882099F8}" type="pres">
      <dgm:prSet presAssocID="{E1B84805-A831-492F-9351-B4FBFB84A61B}" presName="compositeNode" presStyleCnt="0">
        <dgm:presLayoutVars>
          <dgm:bulletEnabled val="1"/>
        </dgm:presLayoutVars>
      </dgm:prSet>
      <dgm:spPr/>
    </dgm:pt>
    <dgm:pt modelId="{D27F21C9-AB92-4366-81A9-32988F462417}" type="pres">
      <dgm:prSet presAssocID="{E1B84805-A831-492F-9351-B4FBFB84A61B}" presName="bgRect" presStyleLbl="bgAccFollowNode1" presStyleIdx="2" presStyleCnt="5"/>
      <dgm:spPr/>
    </dgm:pt>
    <dgm:pt modelId="{48724E40-318F-4AE7-AA0C-683A4C5715FD}" type="pres">
      <dgm:prSet presAssocID="{E5DEF4ED-38A3-47AE-957D-7AD5E259A333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AED0B5CB-0669-48E5-BEEC-8C00007DF797}" type="pres">
      <dgm:prSet presAssocID="{E1B84805-A831-492F-9351-B4FBFB84A61B}" presName="bottomLine" presStyleLbl="alignNode1" presStyleIdx="5" presStyleCnt="10">
        <dgm:presLayoutVars/>
      </dgm:prSet>
      <dgm:spPr/>
    </dgm:pt>
    <dgm:pt modelId="{C222F099-35AF-4298-BE2D-D68A754F7D04}" type="pres">
      <dgm:prSet presAssocID="{E1B84805-A831-492F-9351-B4FBFB84A61B}" presName="nodeText" presStyleLbl="bgAccFollowNode1" presStyleIdx="2" presStyleCnt="5">
        <dgm:presLayoutVars>
          <dgm:bulletEnabled val="1"/>
        </dgm:presLayoutVars>
      </dgm:prSet>
      <dgm:spPr/>
    </dgm:pt>
    <dgm:pt modelId="{5BC10D04-FC57-4B75-BC88-50AC8515B9B5}" type="pres">
      <dgm:prSet presAssocID="{E5DEF4ED-38A3-47AE-957D-7AD5E259A333}" presName="sibTrans" presStyleCnt="0"/>
      <dgm:spPr/>
    </dgm:pt>
    <dgm:pt modelId="{6D52F0CD-3B94-42D8-B149-4AF19E665215}" type="pres">
      <dgm:prSet presAssocID="{81FB26B2-EA1B-41B7-83A9-98AF68D19EDA}" presName="compositeNode" presStyleCnt="0">
        <dgm:presLayoutVars>
          <dgm:bulletEnabled val="1"/>
        </dgm:presLayoutVars>
      </dgm:prSet>
      <dgm:spPr/>
    </dgm:pt>
    <dgm:pt modelId="{4F15DF7D-A377-4429-8C7A-01DBD92C7747}" type="pres">
      <dgm:prSet presAssocID="{81FB26B2-EA1B-41B7-83A9-98AF68D19EDA}" presName="bgRect" presStyleLbl="bgAccFollowNode1" presStyleIdx="3" presStyleCnt="5"/>
      <dgm:spPr/>
    </dgm:pt>
    <dgm:pt modelId="{DFAE1B6A-7037-4C51-BD64-1204E7C9B5FF}" type="pres">
      <dgm:prSet presAssocID="{1D3DFDF9-098F-4E11-BC81-B9C9D07C3807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934A234F-7CFF-453C-AA48-AEF51E232DE0}" type="pres">
      <dgm:prSet presAssocID="{81FB26B2-EA1B-41B7-83A9-98AF68D19EDA}" presName="bottomLine" presStyleLbl="alignNode1" presStyleIdx="7" presStyleCnt="10">
        <dgm:presLayoutVars/>
      </dgm:prSet>
      <dgm:spPr/>
    </dgm:pt>
    <dgm:pt modelId="{ECB0C299-BED4-4997-87CE-676B54D63BAE}" type="pres">
      <dgm:prSet presAssocID="{81FB26B2-EA1B-41B7-83A9-98AF68D19EDA}" presName="nodeText" presStyleLbl="bgAccFollowNode1" presStyleIdx="3" presStyleCnt="5">
        <dgm:presLayoutVars>
          <dgm:bulletEnabled val="1"/>
        </dgm:presLayoutVars>
      </dgm:prSet>
      <dgm:spPr/>
    </dgm:pt>
    <dgm:pt modelId="{422574AC-8636-4EE3-8EAB-F9242C13E317}" type="pres">
      <dgm:prSet presAssocID="{1D3DFDF9-098F-4E11-BC81-B9C9D07C3807}" presName="sibTrans" presStyleCnt="0"/>
      <dgm:spPr/>
    </dgm:pt>
    <dgm:pt modelId="{F3C35A34-CCFE-4172-A811-90548259BA8D}" type="pres">
      <dgm:prSet presAssocID="{BDE1A6BD-881B-456D-BF9E-F89D9030195C}" presName="compositeNode" presStyleCnt="0">
        <dgm:presLayoutVars>
          <dgm:bulletEnabled val="1"/>
        </dgm:presLayoutVars>
      </dgm:prSet>
      <dgm:spPr/>
    </dgm:pt>
    <dgm:pt modelId="{6FC82E2C-DAC1-488A-B3E5-0F0A44750633}" type="pres">
      <dgm:prSet presAssocID="{BDE1A6BD-881B-456D-BF9E-F89D9030195C}" presName="bgRect" presStyleLbl="bgAccFollowNode1" presStyleIdx="4" presStyleCnt="5"/>
      <dgm:spPr/>
    </dgm:pt>
    <dgm:pt modelId="{4A3A52F5-EA14-460B-A33D-BCBBF3F7BCB0}" type="pres">
      <dgm:prSet presAssocID="{34F82D9A-0730-45E5-B225-90E3702CCCA2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D0467B6C-01B2-4D7E-8B0B-F129C5C8729F}" type="pres">
      <dgm:prSet presAssocID="{BDE1A6BD-881B-456D-BF9E-F89D9030195C}" presName="bottomLine" presStyleLbl="alignNode1" presStyleIdx="9" presStyleCnt="10">
        <dgm:presLayoutVars/>
      </dgm:prSet>
      <dgm:spPr/>
    </dgm:pt>
    <dgm:pt modelId="{A58C12E5-1361-4E9F-8656-9235BFEB9647}" type="pres">
      <dgm:prSet presAssocID="{BDE1A6BD-881B-456D-BF9E-F89D9030195C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86CD8003-81BF-4565-A4FB-6C60C5FAEA6B}" type="presOf" srcId="{E5DEF4ED-38A3-47AE-957D-7AD5E259A333}" destId="{48724E40-318F-4AE7-AA0C-683A4C5715FD}" srcOrd="0" destOrd="0" presId="urn:microsoft.com/office/officeart/2016/7/layout/BasicLinearProcessNumbered"/>
    <dgm:cxn modelId="{F6B2A906-AA7D-4EEE-884A-86938CAB72C3}" srcId="{84E0D211-1EB2-480E-9F4D-6B86F39F981E}" destId="{81FB26B2-EA1B-41B7-83A9-98AF68D19EDA}" srcOrd="3" destOrd="0" parTransId="{8AC09D0B-CAFB-4A48-ABCC-B6CCF9AC30CD}" sibTransId="{1D3DFDF9-098F-4E11-BC81-B9C9D07C3807}"/>
    <dgm:cxn modelId="{7FDE580F-5A39-44F8-9FEA-696F0AC6D29D}" srcId="{84E0D211-1EB2-480E-9F4D-6B86F39F981E}" destId="{E1B84805-A831-492F-9351-B4FBFB84A61B}" srcOrd="2" destOrd="0" parTransId="{3BDE90B7-5381-4249-B7D9-461C6E3642FB}" sibTransId="{E5DEF4ED-38A3-47AE-957D-7AD5E259A333}"/>
    <dgm:cxn modelId="{FB564F10-5742-4A6A-B7EF-08F5BB75B89A}" type="presOf" srcId="{34F82D9A-0730-45E5-B225-90E3702CCCA2}" destId="{4A3A52F5-EA14-460B-A33D-BCBBF3F7BCB0}" srcOrd="0" destOrd="0" presId="urn:microsoft.com/office/officeart/2016/7/layout/BasicLinearProcessNumbered"/>
    <dgm:cxn modelId="{B91AEF18-57B4-4D1E-8BF3-8350AD70F4A7}" type="presOf" srcId="{800ADAB1-0B0E-4D32-A458-E349629071DA}" destId="{A01541F0-2832-4FE1-81B3-50E8A9EB3B57}" srcOrd="1" destOrd="0" presId="urn:microsoft.com/office/officeart/2016/7/layout/BasicLinearProcessNumbered"/>
    <dgm:cxn modelId="{BF559B24-B093-4A40-AF00-66F2A161B238}" type="presOf" srcId="{E1B84805-A831-492F-9351-B4FBFB84A61B}" destId="{C222F099-35AF-4298-BE2D-D68A754F7D04}" srcOrd="1" destOrd="0" presId="urn:microsoft.com/office/officeart/2016/7/layout/BasicLinearProcessNumbered"/>
    <dgm:cxn modelId="{0F1ECA31-8294-4C20-BBE7-DCAA230359E5}" type="presOf" srcId="{24200F54-EB59-4BE4-9182-1180C4061138}" destId="{F553EF73-2994-4BFC-8B6D-3CC54E34C390}" srcOrd="0" destOrd="0" presId="urn:microsoft.com/office/officeart/2016/7/layout/BasicLinearProcessNumbered"/>
    <dgm:cxn modelId="{BCDB333B-B7DB-4206-A230-173C75D4D9E2}" type="presOf" srcId="{5D271E8A-0320-49F0-8163-0A225FF8341C}" destId="{5CEF349B-89D7-4F83-BC13-01C636C3A8D1}" srcOrd="0" destOrd="0" presId="urn:microsoft.com/office/officeart/2016/7/layout/BasicLinearProcessNumbered"/>
    <dgm:cxn modelId="{97DF4368-8754-4504-B14F-44D5A48CABB8}" srcId="{84E0D211-1EB2-480E-9F4D-6B86F39F981E}" destId="{5D271E8A-0320-49F0-8163-0A225FF8341C}" srcOrd="1" destOrd="0" parTransId="{8EA5390A-14D7-4A3A-A79F-9BF6B65B6E4C}" sibTransId="{7568A405-B42D-4F36-80F1-EF7DC619F17B}"/>
    <dgm:cxn modelId="{4071CA69-1EA4-4477-821F-5189D8214C5B}" type="presOf" srcId="{81FB26B2-EA1B-41B7-83A9-98AF68D19EDA}" destId="{ECB0C299-BED4-4997-87CE-676B54D63BAE}" srcOrd="1" destOrd="0" presId="urn:microsoft.com/office/officeart/2016/7/layout/BasicLinearProcessNumbered"/>
    <dgm:cxn modelId="{6ED4706D-82DE-4883-8C58-BBB8C8E950B8}" type="presOf" srcId="{BDE1A6BD-881B-456D-BF9E-F89D9030195C}" destId="{A58C12E5-1361-4E9F-8656-9235BFEB9647}" srcOrd="1" destOrd="0" presId="urn:microsoft.com/office/officeart/2016/7/layout/BasicLinearProcessNumbered"/>
    <dgm:cxn modelId="{5587B970-1657-440D-B23C-D30004BC0103}" type="presOf" srcId="{5D271E8A-0320-49F0-8163-0A225FF8341C}" destId="{84609682-3DD7-4807-819D-3A0627254B73}" srcOrd="1" destOrd="0" presId="urn:microsoft.com/office/officeart/2016/7/layout/BasicLinearProcessNumbered"/>
    <dgm:cxn modelId="{AB41C880-0E0D-4720-9D93-7D3173BB92D8}" type="presOf" srcId="{BDE1A6BD-881B-456D-BF9E-F89D9030195C}" destId="{6FC82E2C-DAC1-488A-B3E5-0F0A44750633}" srcOrd="0" destOrd="0" presId="urn:microsoft.com/office/officeart/2016/7/layout/BasicLinearProcessNumbered"/>
    <dgm:cxn modelId="{848CF58A-17AB-47A1-AACF-6998C586D476}" type="presOf" srcId="{1D3DFDF9-098F-4E11-BC81-B9C9D07C3807}" destId="{DFAE1B6A-7037-4C51-BD64-1204E7C9B5FF}" srcOrd="0" destOrd="0" presId="urn:microsoft.com/office/officeart/2016/7/layout/BasicLinearProcessNumbered"/>
    <dgm:cxn modelId="{DF261B9A-0497-433E-88E7-A2CEAAE0A5AC}" type="presOf" srcId="{84E0D211-1EB2-480E-9F4D-6B86F39F981E}" destId="{3652A9E9-18B4-4C7D-AC0C-6CB897F39B9A}" srcOrd="0" destOrd="0" presId="urn:microsoft.com/office/officeart/2016/7/layout/BasicLinearProcessNumbered"/>
    <dgm:cxn modelId="{FC6C4DAA-BF73-40FF-B301-AF37BACE61E2}" type="presOf" srcId="{E1B84805-A831-492F-9351-B4FBFB84A61B}" destId="{D27F21C9-AB92-4366-81A9-32988F462417}" srcOrd="0" destOrd="0" presId="urn:microsoft.com/office/officeart/2016/7/layout/BasicLinearProcessNumbered"/>
    <dgm:cxn modelId="{13DF62CB-A27A-49E9-AA34-3237A73F9BB4}" srcId="{84E0D211-1EB2-480E-9F4D-6B86F39F981E}" destId="{800ADAB1-0B0E-4D32-A458-E349629071DA}" srcOrd="0" destOrd="0" parTransId="{BDCFCE1C-EBA8-4D64-8050-958FA986857D}" sibTransId="{24200F54-EB59-4BE4-9182-1180C4061138}"/>
    <dgm:cxn modelId="{0DD706D8-D304-4A2C-86AB-9530C2535041}" type="presOf" srcId="{800ADAB1-0B0E-4D32-A458-E349629071DA}" destId="{8C39DC9E-8F90-46F2-91F8-5C5AAD6FAEF8}" srcOrd="0" destOrd="0" presId="urn:microsoft.com/office/officeart/2016/7/layout/BasicLinearProcessNumbered"/>
    <dgm:cxn modelId="{185644E7-0FEB-4420-9F04-AC6344A7896B}" srcId="{84E0D211-1EB2-480E-9F4D-6B86F39F981E}" destId="{BDE1A6BD-881B-456D-BF9E-F89D9030195C}" srcOrd="4" destOrd="0" parTransId="{7FF03A7F-902F-4452-93E9-26188F5751E4}" sibTransId="{34F82D9A-0730-45E5-B225-90E3702CCCA2}"/>
    <dgm:cxn modelId="{036103EF-BE38-422B-B4A5-51591CF887A8}" type="presOf" srcId="{7568A405-B42D-4F36-80F1-EF7DC619F17B}" destId="{10DE1E3A-8945-4DC5-88AD-CBD59DB5CA8B}" srcOrd="0" destOrd="0" presId="urn:microsoft.com/office/officeart/2016/7/layout/BasicLinearProcessNumbered"/>
    <dgm:cxn modelId="{4131F5F2-87ED-4AEA-A212-6472E7E40648}" type="presOf" srcId="{81FB26B2-EA1B-41B7-83A9-98AF68D19EDA}" destId="{4F15DF7D-A377-4429-8C7A-01DBD92C7747}" srcOrd="0" destOrd="0" presId="urn:microsoft.com/office/officeart/2016/7/layout/BasicLinearProcessNumbered"/>
    <dgm:cxn modelId="{BB19F445-91DA-42B4-A644-F5041474B35C}" type="presParOf" srcId="{3652A9E9-18B4-4C7D-AC0C-6CB897F39B9A}" destId="{B891D95F-0FCC-4ADA-8760-1AA7548A3FA5}" srcOrd="0" destOrd="0" presId="urn:microsoft.com/office/officeart/2016/7/layout/BasicLinearProcessNumbered"/>
    <dgm:cxn modelId="{77E4BC92-3181-472F-9BDF-E2530E9D0FBC}" type="presParOf" srcId="{B891D95F-0FCC-4ADA-8760-1AA7548A3FA5}" destId="{8C39DC9E-8F90-46F2-91F8-5C5AAD6FAEF8}" srcOrd="0" destOrd="0" presId="urn:microsoft.com/office/officeart/2016/7/layout/BasicLinearProcessNumbered"/>
    <dgm:cxn modelId="{038B18BD-4B5B-4E6D-931C-EFECB1F9063D}" type="presParOf" srcId="{B891D95F-0FCC-4ADA-8760-1AA7548A3FA5}" destId="{F553EF73-2994-4BFC-8B6D-3CC54E34C390}" srcOrd="1" destOrd="0" presId="urn:microsoft.com/office/officeart/2016/7/layout/BasicLinearProcessNumbered"/>
    <dgm:cxn modelId="{954D8837-D197-4CA2-BCC3-41B6641F01EB}" type="presParOf" srcId="{B891D95F-0FCC-4ADA-8760-1AA7548A3FA5}" destId="{075F4793-1F07-459B-84C7-864430D3B41E}" srcOrd="2" destOrd="0" presId="urn:microsoft.com/office/officeart/2016/7/layout/BasicLinearProcessNumbered"/>
    <dgm:cxn modelId="{8CD66AE9-A564-49F8-B089-2057CAA44679}" type="presParOf" srcId="{B891D95F-0FCC-4ADA-8760-1AA7548A3FA5}" destId="{A01541F0-2832-4FE1-81B3-50E8A9EB3B57}" srcOrd="3" destOrd="0" presId="urn:microsoft.com/office/officeart/2016/7/layout/BasicLinearProcessNumbered"/>
    <dgm:cxn modelId="{4F55ECBA-5B2A-4F44-A019-B66F71DA79DB}" type="presParOf" srcId="{3652A9E9-18B4-4C7D-AC0C-6CB897F39B9A}" destId="{0CEEF496-E979-49BE-AE05-BA5375BF8DFE}" srcOrd="1" destOrd="0" presId="urn:microsoft.com/office/officeart/2016/7/layout/BasicLinearProcessNumbered"/>
    <dgm:cxn modelId="{32FF74D7-753B-4E62-8B85-5DC031226937}" type="presParOf" srcId="{3652A9E9-18B4-4C7D-AC0C-6CB897F39B9A}" destId="{573EA7C1-7569-48F4-BD17-748F2C7CF9D9}" srcOrd="2" destOrd="0" presId="urn:microsoft.com/office/officeart/2016/7/layout/BasicLinearProcessNumbered"/>
    <dgm:cxn modelId="{19C25BE4-34A7-4123-BEF4-97E69E130EB8}" type="presParOf" srcId="{573EA7C1-7569-48F4-BD17-748F2C7CF9D9}" destId="{5CEF349B-89D7-4F83-BC13-01C636C3A8D1}" srcOrd="0" destOrd="0" presId="urn:microsoft.com/office/officeart/2016/7/layout/BasicLinearProcessNumbered"/>
    <dgm:cxn modelId="{35525654-661A-4FF4-8AAC-6FFA7555615A}" type="presParOf" srcId="{573EA7C1-7569-48F4-BD17-748F2C7CF9D9}" destId="{10DE1E3A-8945-4DC5-88AD-CBD59DB5CA8B}" srcOrd="1" destOrd="0" presId="urn:microsoft.com/office/officeart/2016/7/layout/BasicLinearProcessNumbered"/>
    <dgm:cxn modelId="{F8DCA1CB-ED21-493A-9735-B11D05CE3930}" type="presParOf" srcId="{573EA7C1-7569-48F4-BD17-748F2C7CF9D9}" destId="{7C6EE781-5EBE-4667-9A3C-7725612F57E7}" srcOrd="2" destOrd="0" presId="urn:microsoft.com/office/officeart/2016/7/layout/BasicLinearProcessNumbered"/>
    <dgm:cxn modelId="{5A3201A1-02F2-4A06-B7A3-AF135BB16E63}" type="presParOf" srcId="{573EA7C1-7569-48F4-BD17-748F2C7CF9D9}" destId="{84609682-3DD7-4807-819D-3A0627254B73}" srcOrd="3" destOrd="0" presId="urn:microsoft.com/office/officeart/2016/7/layout/BasicLinearProcessNumbered"/>
    <dgm:cxn modelId="{08BC5333-1974-45EE-B5A3-0963BBD84355}" type="presParOf" srcId="{3652A9E9-18B4-4C7D-AC0C-6CB897F39B9A}" destId="{2756E1FB-80AC-4988-BC64-62E5931B0DD9}" srcOrd="3" destOrd="0" presId="urn:microsoft.com/office/officeart/2016/7/layout/BasicLinearProcessNumbered"/>
    <dgm:cxn modelId="{E7F436E2-59D8-44B1-9589-48AEFFE58A72}" type="presParOf" srcId="{3652A9E9-18B4-4C7D-AC0C-6CB897F39B9A}" destId="{2A782727-53CC-401E-942C-E06E882099F8}" srcOrd="4" destOrd="0" presId="urn:microsoft.com/office/officeart/2016/7/layout/BasicLinearProcessNumbered"/>
    <dgm:cxn modelId="{A8A773FD-CBE9-4CE0-A0FB-D8B827BFCBC4}" type="presParOf" srcId="{2A782727-53CC-401E-942C-E06E882099F8}" destId="{D27F21C9-AB92-4366-81A9-32988F462417}" srcOrd="0" destOrd="0" presId="urn:microsoft.com/office/officeart/2016/7/layout/BasicLinearProcessNumbered"/>
    <dgm:cxn modelId="{EE09F241-A296-4EB0-9A2E-A1FDC9DB6CC5}" type="presParOf" srcId="{2A782727-53CC-401E-942C-E06E882099F8}" destId="{48724E40-318F-4AE7-AA0C-683A4C5715FD}" srcOrd="1" destOrd="0" presId="urn:microsoft.com/office/officeart/2016/7/layout/BasicLinearProcessNumbered"/>
    <dgm:cxn modelId="{98A159CD-99AC-4DD2-A172-F96D7F1EA9FF}" type="presParOf" srcId="{2A782727-53CC-401E-942C-E06E882099F8}" destId="{AED0B5CB-0669-48E5-BEEC-8C00007DF797}" srcOrd="2" destOrd="0" presId="urn:microsoft.com/office/officeart/2016/7/layout/BasicLinearProcessNumbered"/>
    <dgm:cxn modelId="{334DE21B-4FD4-4AD2-9CC3-09F090DFF5DF}" type="presParOf" srcId="{2A782727-53CC-401E-942C-E06E882099F8}" destId="{C222F099-35AF-4298-BE2D-D68A754F7D04}" srcOrd="3" destOrd="0" presId="urn:microsoft.com/office/officeart/2016/7/layout/BasicLinearProcessNumbered"/>
    <dgm:cxn modelId="{7A27D5C2-E42F-4789-A382-23FC1C2F3933}" type="presParOf" srcId="{3652A9E9-18B4-4C7D-AC0C-6CB897F39B9A}" destId="{5BC10D04-FC57-4B75-BC88-50AC8515B9B5}" srcOrd="5" destOrd="0" presId="urn:microsoft.com/office/officeart/2016/7/layout/BasicLinearProcessNumbered"/>
    <dgm:cxn modelId="{07A992ED-ACC8-4B3C-B328-5A65AEAADE31}" type="presParOf" srcId="{3652A9E9-18B4-4C7D-AC0C-6CB897F39B9A}" destId="{6D52F0CD-3B94-42D8-B149-4AF19E665215}" srcOrd="6" destOrd="0" presId="urn:microsoft.com/office/officeart/2016/7/layout/BasicLinearProcessNumbered"/>
    <dgm:cxn modelId="{DCA5EE9B-0F78-481A-8EAE-05556DA2D382}" type="presParOf" srcId="{6D52F0CD-3B94-42D8-B149-4AF19E665215}" destId="{4F15DF7D-A377-4429-8C7A-01DBD92C7747}" srcOrd="0" destOrd="0" presId="urn:microsoft.com/office/officeart/2016/7/layout/BasicLinearProcessNumbered"/>
    <dgm:cxn modelId="{6B6971FB-5234-4B63-A4AC-3162FD0E0AB0}" type="presParOf" srcId="{6D52F0CD-3B94-42D8-B149-4AF19E665215}" destId="{DFAE1B6A-7037-4C51-BD64-1204E7C9B5FF}" srcOrd="1" destOrd="0" presId="urn:microsoft.com/office/officeart/2016/7/layout/BasicLinearProcessNumbered"/>
    <dgm:cxn modelId="{F9B65C30-498C-43A6-97CD-7416163E85C1}" type="presParOf" srcId="{6D52F0CD-3B94-42D8-B149-4AF19E665215}" destId="{934A234F-7CFF-453C-AA48-AEF51E232DE0}" srcOrd="2" destOrd="0" presId="urn:microsoft.com/office/officeart/2016/7/layout/BasicLinearProcessNumbered"/>
    <dgm:cxn modelId="{545B38A7-9830-4D37-AA60-2C465B968A8C}" type="presParOf" srcId="{6D52F0CD-3B94-42D8-B149-4AF19E665215}" destId="{ECB0C299-BED4-4997-87CE-676B54D63BAE}" srcOrd="3" destOrd="0" presId="urn:microsoft.com/office/officeart/2016/7/layout/BasicLinearProcessNumbered"/>
    <dgm:cxn modelId="{8E5794AB-4151-44F1-9EC1-A1FB42029361}" type="presParOf" srcId="{3652A9E9-18B4-4C7D-AC0C-6CB897F39B9A}" destId="{422574AC-8636-4EE3-8EAB-F9242C13E317}" srcOrd="7" destOrd="0" presId="urn:microsoft.com/office/officeart/2016/7/layout/BasicLinearProcessNumbered"/>
    <dgm:cxn modelId="{EC420F02-3047-47C5-8775-5994F18E4279}" type="presParOf" srcId="{3652A9E9-18B4-4C7D-AC0C-6CB897F39B9A}" destId="{F3C35A34-CCFE-4172-A811-90548259BA8D}" srcOrd="8" destOrd="0" presId="urn:microsoft.com/office/officeart/2016/7/layout/BasicLinearProcessNumbered"/>
    <dgm:cxn modelId="{B17B36C0-3338-44D5-A359-8A18E9ED71BF}" type="presParOf" srcId="{F3C35A34-CCFE-4172-A811-90548259BA8D}" destId="{6FC82E2C-DAC1-488A-B3E5-0F0A44750633}" srcOrd="0" destOrd="0" presId="urn:microsoft.com/office/officeart/2016/7/layout/BasicLinearProcessNumbered"/>
    <dgm:cxn modelId="{665EA972-DF98-4FCE-9043-CAFBFF3C6D09}" type="presParOf" srcId="{F3C35A34-CCFE-4172-A811-90548259BA8D}" destId="{4A3A52F5-EA14-460B-A33D-BCBBF3F7BCB0}" srcOrd="1" destOrd="0" presId="urn:microsoft.com/office/officeart/2016/7/layout/BasicLinearProcessNumbered"/>
    <dgm:cxn modelId="{26ACA68C-B268-4074-AF08-E522A4B03826}" type="presParOf" srcId="{F3C35A34-CCFE-4172-A811-90548259BA8D}" destId="{D0467B6C-01B2-4D7E-8B0B-F129C5C8729F}" srcOrd="2" destOrd="0" presId="urn:microsoft.com/office/officeart/2016/7/layout/BasicLinearProcessNumbered"/>
    <dgm:cxn modelId="{09E8367A-AA3D-439F-8B89-BE20BEC2BCA6}" type="presParOf" srcId="{F3C35A34-CCFE-4172-A811-90548259BA8D}" destId="{A58C12E5-1361-4E9F-8656-9235BFEB964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233025" cy="4351338"/>
        <a:chOff x="0" y="0"/>
        <a:chExt cx="10233025" cy="4351338"/>
      </a:xfrm>
    </dsp:grpSpPr>
    <dsp:sp modelId="{8C39DC9E-8F90-46F2-91F8-5C5AAD6FAEF8}">
      <dsp:nvSpPr>
        <dsp:cNvPr id="3" name="矩形 2"/>
        <dsp:cNvSpPr/>
      </dsp:nvSpPr>
      <dsp:spPr bwMode="white">
        <a:xfrm>
          <a:off x="0" y="0"/>
          <a:ext cx="1895005" cy="4351338"/>
        </a:xfrm>
        <a:prstGeom prst="rect">
          <a:avLst/>
        </a:prstGeom>
      </dsp:spPr>
      <dsp:style>
        <a:lnRef idx="1">
          <a:schemeClr val="accent2">
            <a:alpha val="90000"/>
            <a:tint val="40000"/>
          </a:schemeClr>
        </a:lnRef>
        <a:fillRef idx="1">
          <a:schemeClr val="accent2">
            <a:alpha val="90000"/>
            <a:tint val="40000"/>
          </a:schemeClr>
        </a:fillRef>
        <a:effectRef idx="0">
          <a:scrgbClr r="0" g="0" b="0"/>
        </a:effectRef>
        <a:fontRef idx="minor"/>
      </dsp:style>
      <dsp:txXfrm>
        <a:off x="0" y="0"/>
        <a:ext cx="1895005" cy="4351338"/>
      </dsp:txXfrm>
    </dsp:sp>
    <dsp:sp modelId="{F553EF73-2994-4BFC-8B6D-3CC54E34C390}">
      <dsp:nvSpPr>
        <dsp:cNvPr id="4" name="椭圆 3"/>
        <dsp:cNvSpPr/>
      </dsp:nvSpPr>
      <dsp:spPr bwMode="white">
        <a:xfrm>
          <a:off x="294802" y="435134"/>
          <a:ext cx="1305401" cy="1305401"/>
        </a:xfrm>
        <a:prstGeom prst="ellipse">
          <a:avLst/>
        </a:prstGeom>
      </dsp:spPr>
      <dsp:style>
        <a:lnRef idx="1">
          <a:schemeClr val="accent2"/>
        </a:lnRef>
        <a:fillRef idx="2">
          <a:schemeClr val="accent2"/>
        </a:fillRef>
        <a:effectRef idx="1">
          <a:scrgbClr r="0" g="0" b="0"/>
        </a:effectRef>
        <a:fontRef idx="minor">
          <a:schemeClr val="dk1"/>
        </a:fontRef>
      </dsp:style>
      <dsp:txBody>
        <a:bodyPr lIns="101774" tIns="12700" rIns="101774" bIns="12700" anchor="ctr"/>
        <a:lstStyle>
          <a:lvl1pPr algn="ctr">
            <a:defRPr sz="5800"/>
          </a:lvl1pPr>
          <a:lvl2pPr marL="285750" indent="-285750" algn="ctr">
            <a:defRPr sz="4500"/>
          </a:lvl2pPr>
          <a:lvl3pPr marL="571500" indent="-285750" algn="ctr">
            <a:defRPr sz="4500"/>
          </a:lvl3pPr>
          <a:lvl4pPr marL="857250" indent="-285750" algn="ctr">
            <a:defRPr sz="4500"/>
          </a:lvl4pPr>
          <a:lvl5pPr marL="1143000" indent="-285750" algn="ctr">
            <a:defRPr sz="4500"/>
          </a:lvl5pPr>
          <a:lvl6pPr marL="1428750" indent="-285750" algn="ctr">
            <a:defRPr sz="4500"/>
          </a:lvl6pPr>
          <a:lvl7pPr marL="1714500" indent="-285750" algn="ctr">
            <a:defRPr sz="4500"/>
          </a:lvl7pPr>
          <a:lvl8pPr marL="2000250" indent="-285750" algn="ctr">
            <a:defRPr sz="4500"/>
          </a:lvl8pPr>
          <a:lvl9pPr marL="2286000" indent="-285750" algn="ctr">
            <a:defRPr sz="4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1</a:t>
          </a:r>
        </a:p>
      </dsp:txBody>
      <dsp:txXfrm>
        <a:off x="294802" y="435134"/>
        <a:ext cx="1305401" cy="1305401"/>
      </dsp:txXfrm>
    </dsp:sp>
    <dsp:sp modelId="{075F4793-1F07-459B-84C7-864430D3B41E}">
      <dsp:nvSpPr>
        <dsp:cNvPr id="5" name="矩形 4"/>
        <dsp:cNvSpPr/>
      </dsp:nvSpPr>
      <dsp:spPr bwMode="white">
        <a:xfrm>
          <a:off x="0" y="4351266"/>
          <a:ext cx="1895005" cy="72"/>
        </a:xfrm>
        <a:prstGeom prst="rect">
          <a:avLst/>
        </a:prstGeom>
      </dsp:spPr>
      <dsp:style>
        <a:lnRef idx="1">
          <a:schemeClr val="accent2"/>
        </a:lnRef>
        <a:fillRef idx="2">
          <a:schemeClr val="accent2"/>
        </a:fillRef>
        <a:effectRef idx="1">
          <a:scrgbClr r="0" g="0" b="0"/>
        </a:effectRef>
        <a:fontRef idx="minor">
          <a:schemeClr val="dk1"/>
        </a:fontRef>
      </dsp:style>
      <dsp:txXfrm>
        <a:off x="0" y="4351266"/>
        <a:ext cx="1895005" cy="72"/>
      </dsp:txXfrm>
    </dsp:sp>
    <dsp:sp modelId="{5CEF349B-89D7-4F83-BC13-01C636C3A8D1}">
      <dsp:nvSpPr>
        <dsp:cNvPr id="7" name="矩形 6"/>
        <dsp:cNvSpPr/>
      </dsp:nvSpPr>
      <dsp:spPr bwMode="white">
        <a:xfrm>
          <a:off x="2084505" y="0"/>
          <a:ext cx="1895005" cy="4351338"/>
        </a:xfrm>
        <a:prstGeom prst="rect">
          <a:avLst/>
        </a:prstGeom>
      </dsp:spPr>
      <dsp:style>
        <a:lnRef idx="1">
          <a:schemeClr val="accent2">
            <a:alpha val="90000"/>
            <a:tint val="40000"/>
          </a:schemeClr>
        </a:lnRef>
        <a:fillRef idx="1">
          <a:schemeClr val="accent2">
            <a:alpha val="90000"/>
            <a:tint val="40000"/>
          </a:schemeClr>
        </a:fillRef>
        <a:effectRef idx="0">
          <a:scrgbClr r="0" g="0" b="0"/>
        </a:effectRef>
        <a:fontRef idx="minor"/>
      </dsp:style>
      <dsp:txXfrm>
        <a:off x="2084505" y="0"/>
        <a:ext cx="1895005" cy="4351338"/>
      </dsp:txXfrm>
    </dsp:sp>
    <dsp:sp modelId="{10DE1E3A-8945-4DC5-88AD-CBD59DB5CA8B}">
      <dsp:nvSpPr>
        <dsp:cNvPr id="8" name="椭圆 7"/>
        <dsp:cNvSpPr/>
      </dsp:nvSpPr>
      <dsp:spPr bwMode="white">
        <a:xfrm>
          <a:off x="2379307" y="435134"/>
          <a:ext cx="1305401" cy="1305401"/>
        </a:xfrm>
        <a:prstGeom prst="ellipse">
          <a:avLst/>
        </a:prstGeom>
      </dsp:spPr>
      <dsp:style>
        <a:lnRef idx="1">
          <a:schemeClr val="accent2"/>
        </a:lnRef>
        <a:fillRef idx="2">
          <a:schemeClr val="accent2"/>
        </a:fillRef>
        <a:effectRef idx="1">
          <a:scrgbClr r="0" g="0" b="0"/>
        </a:effectRef>
        <a:fontRef idx="minor">
          <a:schemeClr val="dk1"/>
        </a:fontRef>
      </dsp:style>
      <dsp:txBody>
        <a:bodyPr lIns="101774" tIns="12700" rIns="101774" bIns="12700" anchor="ctr"/>
        <a:lstStyle>
          <a:lvl1pPr algn="ctr">
            <a:defRPr sz="5800"/>
          </a:lvl1pPr>
          <a:lvl2pPr marL="285750" indent="-285750" algn="ctr">
            <a:defRPr sz="4500"/>
          </a:lvl2pPr>
          <a:lvl3pPr marL="571500" indent="-285750" algn="ctr">
            <a:defRPr sz="4500"/>
          </a:lvl3pPr>
          <a:lvl4pPr marL="857250" indent="-285750" algn="ctr">
            <a:defRPr sz="4500"/>
          </a:lvl4pPr>
          <a:lvl5pPr marL="1143000" indent="-285750" algn="ctr">
            <a:defRPr sz="4500"/>
          </a:lvl5pPr>
          <a:lvl6pPr marL="1428750" indent="-285750" algn="ctr">
            <a:defRPr sz="4500"/>
          </a:lvl6pPr>
          <a:lvl7pPr marL="1714500" indent="-285750" algn="ctr">
            <a:defRPr sz="4500"/>
          </a:lvl7pPr>
          <a:lvl8pPr marL="2000250" indent="-285750" algn="ctr">
            <a:defRPr sz="4500"/>
          </a:lvl8pPr>
          <a:lvl9pPr marL="2286000" indent="-285750" algn="ctr">
            <a:defRPr sz="4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2</a:t>
          </a:r>
        </a:p>
      </dsp:txBody>
      <dsp:txXfrm>
        <a:off x="2379307" y="435134"/>
        <a:ext cx="1305401" cy="1305401"/>
      </dsp:txXfrm>
    </dsp:sp>
    <dsp:sp modelId="{7C6EE781-5EBE-4667-9A3C-7725612F57E7}">
      <dsp:nvSpPr>
        <dsp:cNvPr id="9" name="矩形 8"/>
        <dsp:cNvSpPr/>
      </dsp:nvSpPr>
      <dsp:spPr bwMode="white">
        <a:xfrm>
          <a:off x="2084505" y="4351266"/>
          <a:ext cx="1895005" cy="72"/>
        </a:xfrm>
        <a:prstGeom prst="rect">
          <a:avLst/>
        </a:prstGeom>
      </dsp:spPr>
      <dsp:style>
        <a:lnRef idx="1">
          <a:schemeClr val="accent2"/>
        </a:lnRef>
        <a:fillRef idx="2">
          <a:schemeClr val="accent2"/>
        </a:fillRef>
        <a:effectRef idx="1">
          <a:scrgbClr r="0" g="0" b="0"/>
        </a:effectRef>
        <a:fontRef idx="minor">
          <a:schemeClr val="dk1"/>
        </a:fontRef>
      </dsp:style>
      <dsp:txXfrm>
        <a:off x="2084505" y="4351266"/>
        <a:ext cx="1895005" cy="72"/>
      </dsp:txXfrm>
    </dsp:sp>
    <dsp:sp modelId="{D27F21C9-AB92-4366-81A9-32988F462417}">
      <dsp:nvSpPr>
        <dsp:cNvPr id="11" name="矩形 10"/>
        <dsp:cNvSpPr/>
      </dsp:nvSpPr>
      <dsp:spPr bwMode="white">
        <a:xfrm>
          <a:off x="4169010" y="0"/>
          <a:ext cx="1895005" cy="4351338"/>
        </a:xfrm>
        <a:prstGeom prst="rect">
          <a:avLst/>
        </a:prstGeom>
      </dsp:spPr>
      <dsp:style>
        <a:lnRef idx="1">
          <a:schemeClr val="accent2">
            <a:alpha val="90000"/>
            <a:tint val="40000"/>
          </a:schemeClr>
        </a:lnRef>
        <a:fillRef idx="1">
          <a:schemeClr val="accent2">
            <a:alpha val="90000"/>
            <a:tint val="40000"/>
          </a:schemeClr>
        </a:fillRef>
        <a:effectRef idx="0">
          <a:scrgbClr r="0" g="0" b="0"/>
        </a:effectRef>
        <a:fontRef idx="minor"/>
      </dsp:style>
      <dsp:txXfrm>
        <a:off x="4169010" y="0"/>
        <a:ext cx="1895005" cy="4351338"/>
      </dsp:txXfrm>
    </dsp:sp>
    <dsp:sp modelId="{48724E40-318F-4AE7-AA0C-683A4C5715FD}">
      <dsp:nvSpPr>
        <dsp:cNvPr id="12" name="椭圆 11"/>
        <dsp:cNvSpPr/>
      </dsp:nvSpPr>
      <dsp:spPr bwMode="white">
        <a:xfrm>
          <a:off x="4463812" y="435134"/>
          <a:ext cx="1305401" cy="1305401"/>
        </a:xfrm>
        <a:prstGeom prst="ellipse">
          <a:avLst/>
        </a:prstGeom>
      </dsp:spPr>
      <dsp:style>
        <a:lnRef idx="1">
          <a:schemeClr val="accent2"/>
        </a:lnRef>
        <a:fillRef idx="2">
          <a:schemeClr val="accent2"/>
        </a:fillRef>
        <a:effectRef idx="1">
          <a:scrgbClr r="0" g="0" b="0"/>
        </a:effectRef>
        <a:fontRef idx="minor">
          <a:schemeClr val="dk1"/>
        </a:fontRef>
      </dsp:style>
      <dsp:txBody>
        <a:bodyPr lIns="101774" tIns="12700" rIns="101774" bIns="12700" anchor="ctr"/>
        <a:lstStyle>
          <a:lvl1pPr algn="ctr">
            <a:defRPr sz="5800"/>
          </a:lvl1pPr>
          <a:lvl2pPr marL="285750" indent="-285750" algn="ctr">
            <a:defRPr sz="4500"/>
          </a:lvl2pPr>
          <a:lvl3pPr marL="571500" indent="-285750" algn="ctr">
            <a:defRPr sz="4500"/>
          </a:lvl3pPr>
          <a:lvl4pPr marL="857250" indent="-285750" algn="ctr">
            <a:defRPr sz="4500"/>
          </a:lvl4pPr>
          <a:lvl5pPr marL="1143000" indent="-285750" algn="ctr">
            <a:defRPr sz="4500"/>
          </a:lvl5pPr>
          <a:lvl6pPr marL="1428750" indent="-285750" algn="ctr">
            <a:defRPr sz="4500"/>
          </a:lvl6pPr>
          <a:lvl7pPr marL="1714500" indent="-285750" algn="ctr">
            <a:defRPr sz="4500"/>
          </a:lvl7pPr>
          <a:lvl8pPr marL="2000250" indent="-285750" algn="ctr">
            <a:defRPr sz="4500"/>
          </a:lvl8pPr>
          <a:lvl9pPr marL="2286000" indent="-285750" algn="ctr">
            <a:defRPr sz="4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3</a:t>
          </a:r>
        </a:p>
      </dsp:txBody>
      <dsp:txXfrm>
        <a:off x="4463812" y="435134"/>
        <a:ext cx="1305401" cy="1305401"/>
      </dsp:txXfrm>
    </dsp:sp>
    <dsp:sp modelId="{AED0B5CB-0669-48E5-BEEC-8C00007DF797}">
      <dsp:nvSpPr>
        <dsp:cNvPr id="13" name="矩形 12"/>
        <dsp:cNvSpPr/>
      </dsp:nvSpPr>
      <dsp:spPr bwMode="white">
        <a:xfrm>
          <a:off x="4169010" y="4351266"/>
          <a:ext cx="1895005" cy="72"/>
        </a:xfrm>
        <a:prstGeom prst="rect">
          <a:avLst/>
        </a:prstGeom>
      </dsp:spPr>
      <dsp:style>
        <a:lnRef idx="1">
          <a:schemeClr val="accent2"/>
        </a:lnRef>
        <a:fillRef idx="2">
          <a:schemeClr val="accent2"/>
        </a:fillRef>
        <a:effectRef idx="1">
          <a:scrgbClr r="0" g="0" b="0"/>
        </a:effectRef>
        <a:fontRef idx="minor">
          <a:schemeClr val="dk1"/>
        </a:fontRef>
      </dsp:style>
      <dsp:txXfrm>
        <a:off x="4169010" y="4351266"/>
        <a:ext cx="1895005" cy="72"/>
      </dsp:txXfrm>
    </dsp:sp>
    <dsp:sp modelId="{4F15DF7D-A377-4429-8C7A-01DBD92C7747}">
      <dsp:nvSpPr>
        <dsp:cNvPr id="15" name="矩形 14"/>
        <dsp:cNvSpPr/>
      </dsp:nvSpPr>
      <dsp:spPr bwMode="white">
        <a:xfrm>
          <a:off x="6253515" y="0"/>
          <a:ext cx="1895005" cy="4351338"/>
        </a:xfrm>
        <a:prstGeom prst="rect">
          <a:avLst/>
        </a:prstGeom>
      </dsp:spPr>
      <dsp:style>
        <a:lnRef idx="1">
          <a:schemeClr val="accent2">
            <a:alpha val="90000"/>
            <a:tint val="40000"/>
          </a:schemeClr>
        </a:lnRef>
        <a:fillRef idx="1">
          <a:schemeClr val="accent2">
            <a:alpha val="90000"/>
            <a:tint val="40000"/>
          </a:schemeClr>
        </a:fillRef>
        <a:effectRef idx="0">
          <a:scrgbClr r="0" g="0" b="0"/>
        </a:effectRef>
        <a:fontRef idx="minor"/>
      </dsp:style>
      <dsp:txXfrm>
        <a:off x="6253515" y="0"/>
        <a:ext cx="1895005" cy="4351338"/>
      </dsp:txXfrm>
    </dsp:sp>
    <dsp:sp modelId="{DFAE1B6A-7037-4C51-BD64-1204E7C9B5FF}">
      <dsp:nvSpPr>
        <dsp:cNvPr id="16" name="椭圆 15"/>
        <dsp:cNvSpPr/>
      </dsp:nvSpPr>
      <dsp:spPr bwMode="white">
        <a:xfrm>
          <a:off x="6548317" y="435134"/>
          <a:ext cx="1305401" cy="1305401"/>
        </a:xfrm>
        <a:prstGeom prst="ellipse">
          <a:avLst/>
        </a:prstGeom>
      </dsp:spPr>
      <dsp:style>
        <a:lnRef idx="1">
          <a:schemeClr val="accent2"/>
        </a:lnRef>
        <a:fillRef idx="2">
          <a:schemeClr val="accent2"/>
        </a:fillRef>
        <a:effectRef idx="1">
          <a:scrgbClr r="0" g="0" b="0"/>
        </a:effectRef>
        <a:fontRef idx="minor">
          <a:schemeClr val="dk1"/>
        </a:fontRef>
      </dsp:style>
      <dsp:txBody>
        <a:bodyPr lIns="101774" tIns="12700" rIns="101774" bIns="12700" anchor="ctr"/>
        <a:lstStyle>
          <a:lvl1pPr algn="ctr">
            <a:defRPr sz="5800"/>
          </a:lvl1pPr>
          <a:lvl2pPr marL="285750" indent="-285750" algn="ctr">
            <a:defRPr sz="4500"/>
          </a:lvl2pPr>
          <a:lvl3pPr marL="571500" indent="-285750" algn="ctr">
            <a:defRPr sz="4500"/>
          </a:lvl3pPr>
          <a:lvl4pPr marL="857250" indent="-285750" algn="ctr">
            <a:defRPr sz="4500"/>
          </a:lvl4pPr>
          <a:lvl5pPr marL="1143000" indent="-285750" algn="ctr">
            <a:defRPr sz="4500"/>
          </a:lvl5pPr>
          <a:lvl6pPr marL="1428750" indent="-285750" algn="ctr">
            <a:defRPr sz="4500"/>
          </a:lvl6pPr>
          <a:lvl7pPr marL="1714500" indent="-285750" algn="ctr">
            <a:defRPr sz="4500"/>
          </a:lvl7pPr>
          <a:lvl8pPr marL="2000250" indent="-285750" algn="ctr">
            <a:defRPr sz="4500"/>
          </a:lvl8pPr>
          <a:lvl9pPr marL="2286000" indent="-285750" algn="ctr">
            <a:defRPr sz="4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4</a:t>
          </a:r>
        </a:p>
      </dsp:txBody>
      <dsp:txXfrm>
        <a:off x="6548317" y="435134"/>
        <a:ext cx="1305401" cy="1305401"/>
      </dsp:txXfrm>
    </dsp:sp>
    <dsp:sp modelId="{934A234F-7CFF-453C-AA48-AEF51E232DE0}">
      <dsp:nvSpPr>
        <dsp:cNvPr id="17" name="矩形 16"/>
        <dsp:cNvSpPr/>
      </dsp:nvSpPr>
      <dsp:spPr bwMode="white">
        <a:xfrm>
          <a:off x="6253515" y="4351266"/>
          <a:ext cx="1895005" cy="72"/>
        </a:xfrm>
        <a:prstGeom prst="rect">
          <a:avLst/>
        </a:prstGeom>
      </dsp:spPr>
      <dsp:style>
        <a:lnRef idx="1">
          <a:schemeClr val="accent2"/>
        </a:lnRef>
        <a:fillRef idx="2">
          <a:schemeClr val="accent2"/>
        </a:fillRef>
        <a:effectRef idx="1">
          <a:scrgbClr r="0" g="0" b="0"/>
        </a:effectRef>
        <a:fontRef idx="minor">
          <a:schemeClr val="dk1"/>
        </a:fontRef>
      </dsp:style>
      <dsp:txXfrm>
        <a:off x="6253515" y="4351266"/>
        <a:ext cx="1895005" cy="72"/>
      </dsp:txXfrm>
    </dsp:sp>
    <dsp:sp modelId="{6FC82E2C-DAC1-488A-B3E5-0F0A44750633}">
      <dsp:nvSpPr>
        <dsp:cNvPr id="19" name="矩形 18"/>
        <dsp:cNvSpPr/>
      </dsp:nvSpPr>
      <dsp:spPr bwMode="white">
        <a:xfrm>
          <a:off x="8338020" y="0"/>
          <a:ext cx="1895005" cy="4351338"/>
        </a:xfrm>
        <a:prstGeom prst="rect">
          <a:avLst/>
        </a:prstGeom>
      </dsp:spPr>
      <dsp:style>
        <a:lnRef idx="1">
          <a:schemeClr val="accent2">
            <a:alpha val="90000"/>
            <a:tint val="40000"/>
          </a:schemeClr>
        </a:lnRef>
        <a:fillRef idx="1">
          <a:schemeClr val="accent2">
            <a:alpha val="90000"/>
            <a:tint val="40000"/>
          </a:schemeClr>
        </a:fillRef>
        <a:effectRef idx="0">
          <a:scrgbClr r="0" g="0" b="0"/>
        </a:effectRef>
        <a:fontRef idx="minor"/>
      </dsp:style>
      <dsp:txXfrm>
        <a:off x="8338020" y="0"/>
        <a:ext cx="1895005" cy="4351338"/>
      </dsp:txXfrm>
    </dsp:sp>
    <dsp:sp modelId="{4A3A52F5-EA14-460B-A33D-BCBBF3F7BCB0}">
      <dsp:nvSpPr>
        <dsp:cNvPr id="20" name="椭圆 19"/>
        <dsp:cNvSpPr/>
      </dsp:nvSpPr>
      <dsp:spPr bwMode="white">
        <a:xfrm>
          <a:off x="8632822" y="435134"/>
          <a:ext cx="1305401" cy="1305401"/>
        </a:xfrm>
        <a:prstGeom prst="ellipse">
          <a:avLst/>
        </a:prstGeom>
      </dsp:spPr>
      <dsp:style>
        <a:lnRef idx="1">
          <a:schemeClr val="accent2"/>
        </a:lnRef>
        <a:fillRef idx="2">
          <a:schemeClr val="accent2"/>
        </a:fillRef>
        <a:effectRef idx="1">
          <a:scrgbClr r="0" g="0" b="0"/>
        </a:effectRef>
        <a:fontRef idx="minor">
          <a:schemeClr val="dk1"/>
        </a:fontRef>
      </dsp:style>
      <dsp:txBody>
        <a:bodyPr lIns="101774" tIns="12700" rIns="101774" bIns="12700" anchor="ctr"/>
        <a:lstStyle>
          <a:lvl1pPr algn="ctr">
            <a:defRPr sz="5800"/>
          </a:lvl1pPr>
          <a:lvl2pPr marL="285750" indent="-285750" algn="ctr">
            <a:defRPr sz="4500"/>
          </a:lvl2pPr>
          <a:lvl3pPr marL="571500" indent="-285750" algn="ctr">
            <a:defRPr sz="4500"/>
          </a:lvl3pPr>
          <a:lvl4pPr marL="857250" indent="-285750" algn="ctr">
            <a:defRPr sz="4500"/>
          </a:lvl4pPr>
          <a:lvl5pPr marL="1143000" indent="-285750" algn="ctr">
            <a:defRPr sz="4500"/>
          </a:lvl5pPr>
          <a:lvl6pPr marL="1428750" indent="-285750" algn="ctr">
            <a:defRPr sz="4500"/>
          </a:lvl6pPr>
          <a:lvl7pPr marL="1714500" indent="-285750" algn="ctr">
            <a:defRPr sz="4500"/>
          </a:lvl7pPr>
          <a:lvl8pPr marL="2000250" indent="-285750" algn="ctr">
            <a:defRPr sz="4500"/>
          </a:lvl8pPr>
          <a:lvl9pPr marL="2286000" indent="-285750" algn="ctr">
            <a:defRPr sz="4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5</a:t>
          </a:r>
        </a:p>
      </dsp:txBody>
      <dsp:txXfrm>
        <a:off x="8632822" y="435134"/>
        <a:ext cx="1305401" cy="1305401"/>
      </dsp:txXfrm>
    </dsp:sp>
    <dsp:sp modelId="{D0467B6C-01B2-4D7E-8B0B-F129C5C8729F}">
      <dsp:nvSpPr>
        <dsp:cNvPr id="21" name="矩形 20"/>
        <dsp:cNvSpPr/>
      </dsp:nvSpPr>
      <dsp:spPr bwMode="white">
        <a:xfrm>
          <a:off x="8338020" y="4351266"/>
          <a:ext cx="1895005" cy="72"/>
        </a:xfrm>
        <a:prstGeom prst="rect">
          <a:avLst/>
        </a:prstGeom>
      </dsp:spPr>
      <dsp:style>
        <a:lnRef idx="1">
          <a:schemeClr val="accent2"/>
        </a:lnRef>
        <a:fillRef idx="2">
          <a:schemeClr val="accent2"/>
        </a:fillRef>
        <a:effectRef idx="1">
          <a:scrgbClr r="0" g="0" b="0"/>
        </a:effectRef>
        <a:fontRef idx="minor">
          <a:schemeClr val="dk1"/>
        </a:fontRef>
      </dsp:style>
      <dsp:txXfrm>
        <a:off x="8338020" y="4351266"/>
        <a:ext cx="1895005" cy="72"/>
      </dsp:txXfrm>
    </dsp:sp>
    <dsp:sp modelId="{A01541F0-2832-4FE1-81B3-50E8A9EB3B57}">
      <dsp:nvSpPr>
        <dsp:cNvPr id="6" name="矩形 5"/>
        <dsp:cNvSpPr/>
      </dsp:nvSpPr>
      <dsp:spPr bwMode="white">
        <a:xfrm>
          <a:off x="0" y="1653508"/>
          <a:ext cx="1895005" cy="2610803"/>
        </a:xfrm>
        <a:prstGeom prst="rect">
          <a:avLst/>
        </a:prstGeom>
        <a:noFill/>
        <a:ln>
          <a:noFill/>
        </a:ln>
      </dsp:spPr>
      <dsp:style>
        <a:lnRef idx="1">
          <a:schemeClr val="accent2">
            <a:alpha val="90000"/>
            <a:tint val="40000"/>
          </a:schemeClr>
        </a:lnRef>
        <a:fillRef idx="1">
          <a:schemeClr val="accent2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147741" tIns="330200" rIns="147741" bIns="330200" anchor="t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chemeClr val="dk1"/>
              </a:solidFill>
            </a:rPr>
            <a:t>①有 个模块由其他公司提供，但是没有交付，我们也无能为力；</a:t>
          </a:r>
          <a:endParaRPr lang="en-US">
            <a:solidFill>
              <a:schemeClr val="dk1"/>
            </a:solidFill>
          </a:endParaRPr>
        </a:p>
      </dsp:txBody>
      <dsp:txXfrm>
        <a:off x="0" y="1653508"/>
        <a:ext cx="1895005" cy="2610803"/>
      </dsp:txXfrm>
    </dsp:sp>
    <dsp:sp modelId="{84609682-3DD7-4807-819D-3A0627254B73}">
      <dsp:nvSpPr>
        <dsp:cNvPr id="10" name="矩形 9"/>
        <dsp:cNvSpPr/>
      </dsp:nvSpPr>
      <dsp:spPr bwMode="white">
        <a:xfrm>
          <a:off x="2084505" y="1653508"/>
          <a:ext cx="1895005" cy="2610803"/>
        </a:xfrm>
        <a:prstGeom prst="rect">
          <a:avLst/>
        </a:prstGeom>
        <a:noFill/>
        <a:ln>
          <a:noFill/>
        </a:ln>
      </dsp:spPr>
      <dsp:style>
        <a:lnRef idx="1">
          <a:schemeClr val="accent2">
            <a:alpha val="90000"/>
            <a:tint val="40000"/>
          </a:schemeClr>
        </a:lnRef>
        <a:fillRef idx="1">
          <a:schemeClr val="accent2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147741" tIns="330200" rIns="147741" bIns="330200" anchor="t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chemeClr val="dk1"/>
              </a:solidFill>
            </a:rPr>
            <a:t>②哦，这个平台的开发难 度远超预期，我们也没有办法，只有延长开发时间；</a:t>
          </a:r>
          <a:endParaRPr lang="en-US">
            <a:solidFill>
              <a:schemeClr val="dk1"/>
            </a:solidFill>
          </a:endParaRPr>
        </a:p>
      </dsp:txBody>
      <dsp:txXfrm>
        <a:off x="2084505" y="1653508"/>
        <a:ext cx="1895005" cy="2610803"/>
      </dsp:txXfrm>
    </dsp:sp>
    <dsp:sp modelId="{C222F099-35AF-4298-BE2D-D68A754F7D04}">
      <dsp:nvSpPr>
        <dsp:cNvPr id="14" name="矩形 13"/>
        <dsp:cNvSpPr/>
      </dsp:nvSpPr>
      <dsp:spPr bwMode="white">
        <a:xfrm>
          <a:off x="4169010" y="1653508"/>
          <a:ext cx="1895005" cy="2610803"/>
        </a:xfrm>
        <a:prstGeom prst="rect">
          <a:avLst/>
        </a:prstGeom>
        <a:noFill/>
        <a:ln>
          <a:noFill/>
        </a:ln>
      </dsp:spPr>
      <dsp:style>
        <a:lnRef idx="1">
          <a:schemeClr val="accent2">
            <a:alpha val="90000"/>
            <a:tint val="40000"/>
          </a:schemeClr>
        </a:lnRef>
        <a:fillRef idx="1">
          <a:schemeClr val="accent2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147741" tIns="330200" rIns="147741" bIns="330200" anchor="t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chemeClr val="dk1"/>
              </a:solidFill>
            </a:rPr>
            <a:t>③程序重新选择架构之后，突然 出现了许多问题，我们只好延长开发时间；</a:t>
          </a:r>
          <a:endParaRPr lang="en-US">
            <a:solidFill>
              <a:schemeClr val="dk1"/>
            </a:solidFill>
          </a:endParaRPr>
        </a:p>
      </dsp:txBody>
      <dsp:txXfrm>
        <a:off x="4169010" y="1653508"/>
        <a:ext cx="1895005" cy="2610803"/>
      </dsp:txXfrm>
    </dsp:sp>
    <dsp:sp modelId="{ECB0C299-BED4-4997-87CE-676B54D63BAE}">
      <dsp:nvSpPr>
        <dsp:cNvPr id="18" name="矩形 17"/>
        <dsp:cNvSpPr/>
      </dsp:nvSpPr>
      <dsp:spPr bwMode="white">
        <a:xfrm>
          <a:off x="6253515" y="1653508"/>
          <a:ext cx="1895005" cy="2610803"/>
        </a:xfrm>
        <a:prstGeom prst="rect">
          <a:avLst/>
        </a:prstGeom>
        <a:noFill/>
        <a:ln>
          <a:noFill/>
        </a:ln>
      </dsp:spPr>
      <dsp:style>
        <a:lnRef idx="1">
          <a:schemeClr val="accent2">
            <a:alpha val="90000"/>
            <a:tint val="40000"/>
          </a:schemeClr>
        </a:lnRef>
        <a:fillRef idx="1">
          <a:schemeClr val="accent2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147741" tIns="330200" rIns="147741" bIns="330200" anchor="t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chemeClr val="dk1"/>
              </a:solidFill>
            </a:rPr>
            <a:t>④项目组有个成员离职了，他负责的模块 别人都不懂，只好重新招人培养，并推迟交付日期；</a:t>
          </a:r>
          <a:endParaRPr lang="en-US">
            <a:solidFill>
              <a:schemeClr val="dk1"/>
            </a:solidFill>
          </a:endParaRPr>
        </a:p>
      </dsp:txBody>
      <dsp:txXfrm>
        <a:off x="6253515" y="1653508"/>
        <a:ext cx="1895005" cy="2610803"/>
      </dsp:txXfrm>
    </dsp:sp>
    <dsp:sp modelId="{A58C12E5-1361-4E9F-8656-9235BFEB9647}">
      <dsp:nvSpPr>
        <dsp:cNvPr id="22" name="矩形 21"/>
        <dsp:cNvSpPr/>
      </dsp:nvSpPr>
      <dsp:spPr bwMode="white">
        <a:xfrm>
          <a:off x="8338020" y="1653508"/>
          <a:ext cx="1895005" cy="2610803"/>
        </a:xfrm>
        <a:prstGeom prst="rect">
          <a:avLst/>
        </a:prstGeom>
        <a:noFill/>
        <a:ln>
          <a:noFill/>
        </a:ln>
      </dsp:spPr>
      <dsp:style>
        <a:lnRef idx="1">
          <a:schemeClr val="accent2">
            <a:alpha val="90000"/>
            <a:tint val="40000"/>
          </a:schemeClr>
        </a:lnRef>
        <a:fillRef idx="1">
          <a:schemeClr val="accent2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147741" tIns="330200" rIns="147741" bIns="330200" anchor="t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chemeClr val="dk1"/>
              </a:solidFill>
            </a:rPr>
            <a:t>⑤服务器突发故障，所有源代码 都丢失了，也找不到完整的备份，只好大大推迟交付日期</a:t>
          </a:r>
          <a:endParaRPr lang="en-US">
            <a:solidFill>
              <a:schemeClr val="dk1"/>
            </a:solidFill>
          </a:endParaRPr>
        </a:p>
      </dsp:txBody>
      <dsp:txXfrm>
        <a:off x="8338020" y="1653508"/>
        <a:ext cx="1895005" cy="2610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cxnId="4" type="sibTrans">
          <dgm:prSet phldrT="1"/>
          <dgm:t>
            <a:bodyPr/>
            <a:lstStyle/>
            <a:p>
              <a:r>
                <a:rPr/>
                <a:t>1</a:t>
              </a:r>
            </a:p>
          </dgm:t>
        </dgm:pt>
        <dgm:pt modelId="201" cxnId="5" type="sibTrans">
          <dgm:prSet phldrT="2"/>
          <dgm:t>
            <a:bodyPr/>
            <a:lstStyle/>
            <a:p>
              <a:r>
                <a:rPr/>
                <a:t>2</a:t>
              </a:r>
            </a:p>
          </dgm:t>
        </dgm:pt>
        <dgm:pt modelId="301" cxnId="6" type="sibTrans">
          <dgm:prSet phldrT="3"/>
          <dgm:t>
            <a:bodyPr/>
            <a:lstStyle/>
            <a:p>
              <a:r>
                <a:rPr/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HorzCh" val="ctr"/>
              <dgm:param type="txAnchorVert" val="mid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6C36B-0FF0-48C8-A5FE-A8F1A0E43C0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7EF2B-259C-44C7-8293-47B66B2B973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7EF2B-259C-44C7-8293-47B66B2B97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7EF2B-259C-44C7-8293-47B66B2B97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Entry - is the standard expected of employees on entry into a role. This is often used when the new entrant must learn or be trained to be able to perform to the standards required within the role / job.</a:t>
            </a:r>
            <a:endParaRPr lang="en-US" dirty="0"/>
          </a:p>
          <a:p>
            <a:r>
              <a:rPr lang="en-US" dirty="0"/>
              <a:t>Fully Effective - is level required of employees who are performing at the standard expected for their role / job.</a:t>
            </a:r>
            <a:endParaRPr lang="en-US" dirty="0"/>
          </a:p>
          <a:p>
            <a:r>
              <a:rPr lang="en-US" dirty="0"/>
              <a:t>Stretch / Mastery - is typically displayed by employees who have mastered their job / role. These employees are often sought out by other employees and managers / supervisors to provide advice / assistance.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7EF2B-259C-44C7-8293-47B66B2B97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7EF2B-259C-44C7-8293-47B66B2B97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产品后期</a:t>
            </a:r>
            <a:r>
              <a:rPr lang="zh-CN" altLang="en-US" baseline="0" dirty="0"/>
              <a:t> “</a:t>
            </a:r>
            <a:r>
              <a:rPr lang="en-US" altLang="zh-CN" baseline="0" dirty="0"/>
              <a:t>Resolved</a:t>
            </a:r>
            <a:r>
              <a:rPr lang="zh-CN" altLang="en-US" baseline="0" dirty="0"/>
              <a:t>” 的工作项太多，来不及转移到 “关闭” 的状态。 </a:t>
            </a:r>
            <a:r>
              <a:rPr lang="en-US" altLang="zh-CN" baseline="0" dirty="0"/>
              <a:t> </a:t>
            </a:r>
            <a:endParaRPr lang="en-US" altLang="zh-CN" baseline="0" dirty="0"/>
          </a:p>
          <a:p>
            <a:r>
              <a:rPr lang="zh-CN" altLang="en-US" baseline="0" dirty="0"/>
              <a:t>可能的原因：</a:t>
            </a:r>
            <a:endParaRPr lang="en-US" altLang="zh-CN" baseline="0" dirty="0"/>
          </a:p>
          <a:p>
            <a:r>
              <a:rPr lang="en-US" altLang="zh-CN" baseline="0" dirty="0"/>
              <a:t>	</a:t>
            </a:r>
            <a:r>
              <a:rPr lang="zh-CN" altLang="en-US" baseline="0" dirty="0"/>
              <a:t>测试人员不够？</a:t>
            </a:r>
            <a:endParaRPr lang="en-US" altLang="zh-CN" baseline="0" dirty="0"/>
          </a:p>
          <a:p>
            <a:r>
              <a:rPr lang="en-US" altLang="zh-CN" baseline="0" dirty="0"/>
              <a:t>	</a:t>
            </a:r>
            <a:r>
              <a:rPr lang="zh-CN" altLang="en-US" baseline="0" dirty="0"/>
              <a:t>不能进行测试？</a:t>
            </a:r>
            <a:endParaRPr lang="en-US" altLang="zh-CN" baseline="0" dirty="0"/>
          </a:p>
          <a:p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7EF2B-259C-44C7-8293-47B66B2B97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任务的总量在减少</a:t>
            </a:r>
            <a:r>
              <a:rPr lang="zh-CN" altLang="en-US" baseline="0" dirty="0"/>
              <a:t> </a:t>
            </a:r>
            <a:r>
              <a:rPr lang="en-US" altLang="zh-CN" baseline="0" dirty="0"/>
              <a:t>– why</a:t>
            </a:r>
            <a:endParaRPr lang="en-US" altLang="zh-CN" baseline="0" dirty="0"/>
          </a:p>
          <a:p>
            <a:pPr marL="171450" indent="-171450">
              <a:buFontTx/>
              <a:buChar char="-"/>
            </a:pPr>
            <a:r>
              <a:rPr lang="zh-CN" altLang="en-US" baseline="0" dirty="0"/>
              <a:t>任务太多，做不完，所以要在这个里程碑把它们砍掉</a:t>
            </a:r>
            <a:endParaRPr lang="en-US" altLang="zh-CN" baseline="0" dirty="0"/>
          </a:p>
          <a:p>
            <a:pPr marL="171450" indent="-171450">
              <a:buFontTx/>
              <a:buChar char="-"/>
            </a:pPr>
            <a:r>
              <a:rPr lang="zh-CN" altLang="en-US" baseline="0" dirty="0"/>
              <a:t>需求在中途改变，不用做很多事</a:t>
            </a:r>
            <a:endParaRPr lang="en-US" altLang="zh-CN" baseline="0" dirty="0"/>
          </a:p>
          <a:p>
            <a:pPr marL="171450" indent="-171450">
              <a:buFontTx/>
              <a:buChar char="-"/>
            </a:pPr>
            <a:r>
              <a:rPr lang="zh-CN" altLang="en-US" baseline="0" dirty="0"/>
              <a:t>团队改组，人员离开，砍掉任务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7EF2B-259C-44C7-8293-47B66B2B97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7EF2B-259C-44C7-8293-47B66B2B97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忽然来了很多计划外的工作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7EF2B-259C-44C7-8293-47B66B2B97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这是一个实际的例子</a:t>
            </a:r>
            <a:r>
              <a:rPr lang="zh-CN" altLang="en-US" baseline="0"/>
              <a:t> （微软亚洲研究院的 学术搜索项目）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7EF2B-259C-44C7-8293-47B66B2B97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7EF2B-259C-44C7-8293-47B66B2B973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6.png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hyperlink" Target="http://www.cnblogs.com/xinz/p/3857368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软件工程的质量</a:t>
            </a:r>
            <a:endParaRPr lang="en-US" dirty="0"/>
          </a:p>
        </p:txBody>
      </p:sp>
      <p:sp>
        <p:nvSpPr>
          <p:cNvPr id="4" name="文本占位符 3"/>
          <p:cNvSpPr/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软件工程也有质量 </a:t>
            </a:r>
            <a:r>
              <a:rPr lang="en-US" altLang="zh-CN" dirty="0"/>
              <a:t>-</a:t>
            </a:r>
            <a:r>
              <a:rPr lang="zh-CN" altLang="en-US" dirty="0"/>
              <a:t>内部质量指标的完成情况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8745" indent="0">
              <a:buNone/>
            </a:pPr>
            <a:r>
              <a:rPr lang="zh-CN" altLang="en-US" dirty="0"/>
              <a:t>团队会在项目启动时制定一些内部质量指标，例如</a:t>
            </a:r>
            <a:endParaRPr lang="en-US" altLang="zh-CN" dirty="0"/>
          </a:p>
          <a:p>
            <a:pPr marL="118745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测试用例的数量、</a:t>
            </a:r>
            <a:endParaRPr lang="en-US" altLang="zh-CN" dirty="0"/>
          </a:p>
          <a:p>
            <a:pPr marL="118745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测试自动化的程 度、</a:t>
            </a:r>
            <a:endParaRPr lang="en-US" altLang="zh-CN" dirty="0"/>
          </a:p>
          <a:p>
            <a:pPr marL="118745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每日构建的速度、</a:t>
            </a:r>
            <a:endParaRPr lang="en-US" altLang="zh-CN" dirty="0"/>
          </a:p>
          <a:p>
            <a:pPr marL="118745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自动部署系统的效率、</a:t>
            </a:r>
            <a:endParaRPr lang="en-US" altLang="zh-CN" dirty="0"/>
          </a:p>
          <a:p>
            <a:pPr marL="118745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代码覆盖率、</a:t>
            </a:r>
            <a:endParaRPr lang="en-US" altLang="zh-CN" dirty="0"/>
          </a:p>
          <a:p>
            <a:pPr marL="118745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文档的质量，等等。</a:t>
            </a:r>
            <a:endParaRPr lang="en-US" altLang="zh-CN" dirty="0"/>
          </a:p>
          <a:p>
            <a:pPr marL="118745" indent="0">
              <a:buNone/>
            </a:pPr>
            <a:endParaRPr lang="en-US" altLang="zh-CN" dirty="0"/>
          </a:p>
          <a:p>
            <a:pPr marL="118745" indent="0">
              <a:buNone/>
            </a:pPr>
            <a:r>
              <a:rPr lang="zh-CN" altLang="en-US" dirty="0"/>
              <a:t>低劣的内部质量，会对产品的外部质量产生深远的负面 影响。同时影响士气</a:t>
            </a:r>
            <a:endParaRPr lang="en-US" altLang="zh-CN" dirty="0"/>
          </a:p>
          <a:p>
            <a:pPr marL="118745" indent="0">
              <a:buNone/>
            </a:pPr>
            <a:endParaRPr lang="en-US" altLang="zh-CN" dirty="0"/>
          </a:p>
          <a:p>
            <a:pPr marL="118745" indent="0">
              <a:buNone/>
            </a:pPr>
            <a:r>
              <a:rPr lang="zh-CN" altLang="en-US" dirty="0"/>
              <a:t>思考：采访以前的软件工程团队，他们有上面的问题么？有的连代码都找不到了。那他们学到了什么软件工程呢？ </a:t>
            </a:r>
            <a:endParaRPr lang="zh-CN" altLang="en-US" dirty="0"/>
          </a:p>
          <a:p>
            <a:pPr marL="118745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CMMI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如果一个软件团队越做越好，那么它就越来越成熟。我们怎么衡量 “成熟度” 呢？</a:t>
            </a:r>
            <a:endParaRPr lang="en-US" altLang="zh-CN" dirty="0"/>
          </a:p>
          <a:p>
            <a:r>
              <a:rPr lang="en-US" altLang="zh-CN" dirty="0"/>
              <a:t>CMMI - </a:t>
            </a:r>
            <a:r>
              <a:rPr lang="en-US" b="1" dirty="0"/>
              <a:t>C</a:t>
            </a:r>
            <a:r>
              <a:rPr lang="en-US" dirty="0"/>
              <a:t>apacity </a:t>
            </a:r>
            <a:r>
              <a:rPr lang="en-US" b="1" dirty="0"/>
              <a:t>M</a:t>
            </a:r>
            <a:r>
              <a:rPr lang="en-US" dirty="0"/>
              <a:t>aturity </a:t>
            </a:r>
            <a:r>
              <a:rPr lang="en-US" b="1" dirty="0"/>
              <a:t>M</a:t>
            </a:r>
            <a:r>
              <a:rPr lang="en-US" dirty="0"/>
              <a:t>odel </a:t>
            </a:r>
            <a:r>
              <a:rPr lang="en-US" b="1" dirty="0"/>
              <a:t>I</a:t>
            </a:r>
            <a:r>
              <a:rPr lang="en-US" dirty="0"/>
              <a:t>ntegrated</a:t>
            </a:r>
            <a:endParaRPr lang="en-US" dirty="0"/>
          </a:p>
          <a:p>
            <a:pPr lvl="1"/>
            <a:r>
              <a:rPr lang="en-US" dirty="0"/>
              <a:t>Defined by CMU Software Engineering Institute</a:t>
            </a:r>
            <a:endParaRPr lang="en-US" dirty="0"/>
          </a:p>
          <a:p>
            <a:r>
              <a:rPr lang="en-US" dirty="0"/>
              <a:t>CMMI</a:t>
            </a:r>
            <a:r>
              <a:rPr lang="zh-CN" altLang="en-US" dirty="0"/>
              <a:t>虽然源于美国，但在世界各地得到了广泛的推广与接受。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CMMI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CMMI</a:t>
            </a:r>
            <a:r>
              <a:rPr lang="zh-CN" altLang="en-US" dirty="0"/>
              <a:t>一级，完成级。</a:t>
            </a:r>
            <a:endParaRPr lang="en-US" altLang="zh-CN" dirty="0"/>
          </a:p>
          <a:p>
            <a:r>
              <a:rPr lang="zh-CN" altLang="en-US" dirty="0"/>
              <a:t>在完成级水平上，企业对项目的目标与要做的努力很清晰，项目的目标得以实现。但是由于任务的完成带有很大的偶然性，企业无法保证在实施同类项目的时候仍然能够完成任务。</a:t>
            </a:r>
            <a:endParaRPr lang="en-US" altLang="zh-CN" dirty="0"/>
          </a:p>
          <a:p>
            <a:r>
              <a:rPr lang="zh-CN" altLang="en-US" dirty="0"/>
              <a:t>企业在一级上的项目实施对实施人员有很大的依赖性。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CMMI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CMMI</a:t>
            </a:r>
            <a:r>
              <a:rPr lang="zh-CN" altLang="en-US" dirty="0"/>
              <a:t>二级，管理级。</a:t>
            </a:r>
            <a:endParaRPr lang="en-US" altLang="zh-CN" dirty="0"/>
          </a:p>
          <a:p>
            <a:r>
              <a:rPr lang="zh-CN" altLang="en-US" dirty="0"/>
              <a:t>在管理级水平上，企业在项目实施上能够遵守既定的计划与流程，有资源准备，权责到人，对相关的项目实施人员有相应的培训，对整个流程有监测与控制，并联合上级单位对项目与流程进行审查。</a:t>
            </a:r>
            <a:endParaRPr lang="en-US" altLang="zh-CN" dirty="0"/>
          </a:p>
          <a:p>
            <a:r>
              <a:rPr lang="zh-CN" altLang="en-US" dirty="0"/>
              <a:t>企业在二级水平上体现了对项目的一系列管理程序。这一系列的管理手段排除了企业在 </a:t>
            </a:r>
            <a:r>
              <a:rPr lang="en-US" altLang="zh-CN" dirty="0"/>
              <a:t>CMM1</a:t>
            </a:r>
            <a:r>
              <a:rPr lang="zh-CN" altLang="en-US" dirty="0"/>
              <a:t>时完成任务的随机性，保证了企业的所有项目实施都会得到成功。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CMMI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CMMI</a:t>
            </a:r>
            <a:r>
              <a:rPr lang="zh-CN" altLang="en-US" dirty="0"/>
              <a:t>三级，明确（定义）级。</a:t>
            </a:r>
            <a:endParaRPr lang="en-US" altLang="zh-CN" dirty="0"/>
          </a:p>
          <a:p>
            <a:r>
              <a:rPr lang="zh-CN" altLang="en-US" dirty="0"/>
              <a:t>在定义级水平上，企业不仅能够对项目的实施有一整套的管理措施，并保障项目的完成；</a:t>
            </a:r>
            <a:endParaRPr lang="en-US" altLang="zh-CN" dirty="0"/>
          </a:p>
          <a:p>
            <a:r>
              <a:rPr lang="zh-CN" altLang="en-US" dirty="0"/>
              <a:t>而且，企业能够根据自身的特殊情况以及自己的标准流程，将这套管理体系与流程予以制度化。</a:t>
            </a:r>
            <a:endParaRPr lang="en-US" altLang="zh-CN" dirty="0"/>
          </a:p>
          <a:p>
            <a:r>
              <a:rPr lang="zh-CN" altLang="en-US" dirty="0"/>
              <a:t>这样，企业不仅能够在同类的项目上成功地实施</a:t>
            </a:r>
            <a:r>
              <a:rPr lang="en-US" dirty="0"/>
              <a:t>CMMI</a:t>
            </a:r>
            <a:r>
              <a:rPr lang="zh-CN" altLang="en-US" dirty="0"/>
              <a:t>，在不同类的项目上一样能够成功地实施。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CMMI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CMMI</a:t>
            </a:r>
            <a:r>
              <a:rPr lang="zh-CN" altLang="en-US" dirty="0"/>
              <a:t>四级，量化管理级。</a:t>
            </a:r>
            <a:endParaRPr lang="en-US" altLang="zh-CN" dirty="0"/>
          </a:p>
          <a:p>
            <a:r>
              <a:rPr lang="zh-CN" altLang="en-US" dirty="0"/>
              <a:t>在量化管理级水平上，企业的项目管理不仅形成了一种制度，而且要实现数字化的管理。</a:t>
            </a:r>
            <a:endParaRPr lang="en-US" altLang="zh-CN" dirty="0"/>
          </a:p>
          <a:p>
            <a:r>
              <a:rPr lang="zh-CN" altLang="en-US" dirty="0"/>
              <a:t>通过量化技术来实现流程的稳定性，实现管理的精度，降低项目实施在质量上的波动。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CMMI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CMMI</a:t>
            </a:r>
            <a:r>
              <a:rPr lang="zh-CN" altLang="en-US" dirty="0"/>
              <a:t>五级，优化级。</a:t>
            </a:r>
            <a:endParaRPr lang="en-US" altLang="zh-CN" dirty="0"/>
          </a:p>
          <a:p>
            <a:r>
              <a:rPr lang="zh-CN" altLang="en-US" dirty="0"/>
              <a:t>在优化级水平上，企业的项目管理达到了最高的境界。</a:t>
            </a:r>
            <a:endParaRPr lang="en-US" altLang="zh-CN" dirty="0"/>
          </a:p>
          <a:p>
            <a:r>
              <a:rPr lang="zh-CN" altLang="en-US" dirty="0"/>
              <a:t>企业不仅能够通过信息手段与数字化手段来实现对项目的管理，而且能够充分利用信息资料，对企业在项目实施的过程中可能出现的次品予以预防。</a:t>
            </a:r>
            <a:endParaRPr lang="en-US" altLang="zh-CN"/>
          </a:p>
          <a:p>
            <a:r>
              <a:rPr lang="zh-CN" altLang="en-US"/>
              <a:t>能</a:t>
            </a:r>
            <a:r>
              <a:rPr lang="zh-CN" altLang="en-US" dirty="0"/>
              <a:t>够主动地改善流程，运用新技术，实现流程的优化。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Peopleware</a:t>
            </a:r>
            <a:r>
              <a:rPr lang="en-US" dirty="0"/>
              <a:t> (</a:t>
            </a:r>
            <a:r>
              <a:rPr lang="zh-CN" altLang="en-US" dirty="0"/>
              <a:t>人件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软件是人来做的，软件企业怎么培养，管理人呢？把他们当作打印机</a:t>
            </a:r>
            <a:r>
              <a:rPr lang="en-US" altLang="zh-CN" dirty="0"/>
              <a:t>/</a:t>
            </a:r>
            <a:r>
              <a:rPr lang="zh-CN" altLang="en-US" dirty="0"/>
              <a:t>打印纸这样的硬件耗材来管理么？硬件资源</a:t>
            </a:r>
            <a:r>
              <a:rPr lang="en-US" altLang="zh-CN" dirty="0"/>
              <a:t>/</a:t>
            </a:r>
            <a:r>
              <a:rPr lang="zh-CN" altLang="en-US" dirty="0"/>
              <a:t>耗材， 人力资源？</a:t>
            </a:r>
            <a:endParaRPr lang="en-US" altLang="zh-CN" dirty="0"/>
          </a:p>
          <a:p>
            <a:r>
              <a:rPr lang="zh-CN" altLang="en-US" dirty="0"/>
              <a:t>挑战：</a:t>
            </a:r>
            <a:endParaRPr lang="en-US" altLang="zh-CN" dirty="0"/>
          </a:p>
          <a:p>
            <a:pPr lvl="1"/>
            <a:r>
              <a:rPr lang="zh-CN" altLang="en-US" dirty="0"/>
              <a:t>如何培养有创造力的员工。</a:t>
            </a:r>
            <a:endParaRPr lang="en-US" dirty="0"/>
          </a:p>
          <a:p>
            <a:pPr lvl="2"/>
            <a:r>
              <a:rPr lang="zh-CN" altLang="en-US" dirty="0"/>
              <a:t>我们讲过</a:t>
            </a:r>
            <a:r>
              <a:rPr lang="en-US" dirty="0"/>
              <a:t>P</a:t>
            </a:r>
            <a:r>
              <a:rPr lang="en-US" altLang="zh-CN" dirty="0"/>
              <a:t>ers</a:t>
            </a:r>
            <a:r>
              <a:rPr lang="en-US" dirty="0"/>
              <a:t>onal Software Process</a:t>
            </a:r>
            <a:endParaRPr lang="en-US" dirty="0"/>
          </a:p>
          <a:p>
            <a:pPr lvl="1"/>
            <a:r>
              <a:rPr lang="zh-CN" altLang="en-US" dirty="0"/>
              <a:t>如何培养有效率的团队</a:t>
            </a:r>
            <a:endParaRPr lang="en-US" altLang="zh-CN" dirty="0"/>
          </a:p>
          <a:p>
            <a:pPr lvl="2"/>
            <a:r>
              <a:rPr lang="en-US" dirty="0"/>
              <a:t>Team Software Process, CMM</a:t>
            </a:r>
            <a:endParaRPr lang="en-US" dirty="0"/>
          </a:p>
          <a:p>
            <a:pPr lvl="2"/>
            <a:r>
              <a:rPr lang="en-US" dirty="0"/>
              <a:t>Team organization</a:t>
            </a:r>
            <a:endParaRPr lang="en-US" dirty="0"/>
          </a:p>
          <a:p>
            <a:r>
              <a:rPr lang="zh-CN" altLang="en-US" dirty="0"/>
              <a:t>人的管理</a:t>
            </a:r>
            <a:endParaRPr lang="en-US" dirty="0"/>
          </a:p>
          <a:p>
            <a:pPr lvl="1"/>
            <a:r>
              <a:rPr lang="zh-CN" altLang="en-US" dirty="0"/>
              <a:t>招聘、培训、提升、解散</a:t>
            </a:r>
            <a:r>
              <a:rPr lang="en-US" dirty="0"/>
              <a:t> </a:t>
            </a:r>
            <a:endParaRPr lang="en-US" dirty="0"/>
          </a:p>
          <a:p>
            <a:r>
              <a:rPr lang="zh-CN" altLang="en-US" dirty="0"/>
              <a:t>人的能力有什么规律，</a:t>
            </a:r>
            <a:endParaRPr lang="en-US" dirty="0"/>
          </a:p>
          <a:p>
            <a:pPr lvl="1"/>
            <a:r>
              <a:rPr lang="zh-CN" altLang="en-US" dirty="0"/>
              <a:t>能力是什么</a:t>
            </a:r>
            <a:r>
              <a:rPr lang="en-US" dirty="0"/>
              <a:t> (</a:t>
            </a:r>
            <a:r>
              <a:rPr lang="zh-CN" altLang="en-US" dirty="0"/>
              <a:t>软技能</a:t>
            </a:r>
            <a:r>
              <a:rPr lang="en-US" dirty="0"/>
              <a:t>)</a:t>
            </a:r>
            <a:endParaRPr lang="en-US" dirty="0"/>
          </a:p>
          <a:p>
            <a:pPr lvl="1"/>
            <a:r>
              <a:rPr lang="zh-CN" altLang="en-US" dirty="0"/>
              <a:t>把能力和绩效目标结合起来</a:t>
            </a:r>
            <a:endParaRPr lang="en-US" dirty="0"/>
          </a:p>
          <a:p>
            <a:pPr lvl="1"/>
            <a:r>
              <a:rPr lang="zh-CN" altLang="en-US" dirty="0"/>
              <a:t>提高能力，就能提高绩效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Peopleware</a:t>
            </a:r>
            <a:r>
              <a:rPr lang="en-US" dirty="0"/>
              <a:t> (</a:t>
            </a:r>
            <a:r>
              <a:rPr lang="zh-CN" altLang="en-US" dirty="0"/>
              <a:t>人件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一个组织有什么样的文化呢</a:t>
            </a:r>
            <a:endParaRPr lang="en-US" dirty="0"/>
          </a:p>
          <a:p>
            <a:pPr lvl="1"/>
            <a:r>
              <a:rPr lang="zh-CN" altLang="en-US" dirty="0"/>
              <a:t>如何做决定的？</a:t>
            </a:r>
            <a:r>
              <a:rPr lang="en-US" dirty="0"/>
              <a:t>Decision making, </a:t>
            </a:r>
            <a:endParaRPr lang="en-US" dirty="0"/>
          </a:p>
          <a:p>
            <a:pPr lvl="1"/>
            <a:r>
              <a:rPr lang="zh-CN" altLang="en-US" dirty="0"/>
              <a:t>如何处理风险和冒险？</a:t>
            </a:r>
            <a:r>
              <a:rPr lang="en-US" dirty="0"/>
              <a:t>Risk Tasking, </a:t>
            </a:r>
            <a:endParaRPr lang="en-US" dirty="0"/>
          </a:p>
          <a:p>
            <a:pPr lvl="1"/>
            <a:r>
              <a:rPr lang="zh-CN" altLang="en-US" dirty="0"/>
              <a:t>看重什么？</a:t>
            </a:r>
            <a:r>
              <a:rPr lang="en-US" altLang="zh-CN" dirty="0"/>
              <a:t>Value System,</a:t>
            </a:r>
            <a:endParaRPr lang="en-US" altLang="zh-CN" dirty="0"/>
          </a:p>
          <a:p>
            <a:pPr lvl="1"/>
            <a:r>
              <a:rPr lang="zh-CN" altLang="en-US" dirty="0"/>
              <a:t>有什么流程，团队成语是如何自然互动的？</a:t>
            </a:r>
            <a:r>
              <a:rPr lang="en-US" dirty="0"/>
              <a:t>Process</a:t>
            </a:r>
            <a:endParaRPr lang="en-US" dirty="0"/>
          </a:p>
          <a:p>
            <a:r>
              <a:rPr lang="zh-CN" altLang="en-US" dirty="0"/>
              <a:t>一个组织能学习么？</a:t>
            </a:r>
            <a:endParaRPr lang="en-US" dirty="0"/>
          </a:p>
          <a:p>
            <a:pPr lvl="1"/>
            <a:r>
              <a:rPr lang="zh-CN" altLang="en-US" dirty="0"/>
              <a:t>从错误中学习 （这个组织能承认错误么？）</a:t>
            </a:r>
            <a:endParaRPr lang="en-US" dirty="0"/>
          </a:p>
          <a:p>
            <a:pPr lvl="1"/>
            <a:r>
              <a:rPr lang="zh-CN" altLang="en-US" dirty="0"/>
              <a:t>从变化的环境中学习（用户，竞争对手，社会，技术变化）</a:t>
            </a:r>
            <a:endParaRPr lang="en-US" dirty="0"/>
          </a:p>
          <a:p>
            <a:pPr lvl="1"/>
            <a:r>
              <a:rPr lang="zh-CN" altLang="en-US" dirty="0"/>
              <a:t>适应新的需求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做决定</a:t>
            </a:r>
            <a:r>
              <a:rPr lang="en-US" dirty="0"/>
              <a:t>Decision 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独裁</a:t>
            </a:r>
            <a:r>
              <a:rPr lang="en-US" altLang="zh-CN" dirty="0"/>
              <a:t>/</a:t>
            </a:r>
            <a:r>
              <a:rPr lang="en-US" dirty="0"/>
              <a:t>Dictation</a:t>
            </a:r>
            <a:endParaRPr lang="en-US" dirty="0"/>
          </a:p>
          <a:p>
            <a:pPr lvl="1"/>
            <a:r>
              <a:rPr lang="en-US" dirty="0"/>
              <a:t>Great for the dictator; quick to make quick decisions</a:t>
            </a:r>
            <a:endParaRPr lang="en-US" dirty="0"/>
          </a:p>
          <a:p>
            <a:r>
              <a:rPr lang="zh-CN" altLang="en-US" dirty="0"/>
              <a:t>咨询</a:t>
            </a:r>
            <a:r>
              <a:rPr lang="en-US" altLang="zh-CN" dirty="0"/>
              <a:t>/</a:t>
            </a:r>
            <a:r>
              <a:rPr lang="en-US" dirty="0"/>
              <a:t>Consulting</a:t>
            </a:r>
            <a:endParaRPr lang="en-US" dirty="0"/>
          </a:p>
          <a:p>
            <a:pPr lvl="1"/>
            <a:r>
              <a:rPr lang="en-US" dirty="0"/>
              <a:t>Get more info</a:t>
            </a:r>
            <a:endParaRPr lang="en-US" dirty="0"/>
          </a:p>
          <a:p>
            <a:r>
              <a:rPr lang="zh-CN" altLang="en-US" dirty="0"/>
              <a:t>民主</a:t>
            </a:r>
            <a:r>
              <a:rPr lang="en-US" altLang="zh-CN" dirty="0"/>
              <a:t>/</a:t>
            </a:r>
            <a:r>
              <a:rPr lang="en-US" dirty="0"/>
              <a:t>Democracy</a:t>
            </a:r>
            <a:endParaRPr lang="en-US" dirty="0"/>
          </a:p>
          <a:p>
            <a:pPr lvl="1"/>
            <a:r>
              <a:rPr lang="en-US" dirty="0"/>
              <a:t>Follow the crowd</a:t>
            </a:r>
            <a:endParaRPr lang="en-US" dirty="0"/>
          </a:p>
          <a:p>
            <a:pPr lvl="1"/>
            <a:r>
              <a:rPr lang="en-US" dirty="0"/>
              <a:t>Creating winner/losers</a:t>
            </a:r>
            <a:endParaRPr lang="en-US" dirty="0"/>
          </a:p>
          <a:p>
            <a:r>
              <a:rPr lang="zh-CN" altLang="en-US" dirty="0"/>
              <a:t>共识</a:t>
            </a:r>
            <a:r>
              <a:rPr lang="en-US" altLang="zh-CN" dirty="0"/>
              <a:t>/</a:t>
            </a:r>
            <a:r>
              <a:rPr lang="en-US" dirty="0"/>
              <a:t>Consensus</a:t>
            </a:r>
            <a:endParaRPr lang="en-US" dirty="0"/>
          </a:p>
          <a:p>
            <a:pPr lvl="1"/>
            <a:r>
              <a:rPr lang="en-US" dirty="0"/>
              <a:t>Great commitment, if a conclusion can be reached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2"/>
            <a:ext cx="4653440" cy="6858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015320"/>
            <a:ext cx="3603169" cy="4827361"/>
          </a:xfrm>
        </p:spPr>
        <p:txBody>
          <a:bodyPr anchor="ctr">
            <a:normAutofit/>
          </a:bodyPr>
          <a:lstStyle/>
          <a:p>
            <a:r>
              <a:rPr lang="zh-CN" altLang="en-US" sz="4400">
                <a:solidFill>
                  <a:srgbClr val="F2F2F2"/>
                </a:solidFill>
              </a:rPr>
              <a:t>什么是软件的质量（</a:t>
            </a:r>
            <a:r>
              <a:rPr lang="en-US" altLang="zh-CN" sz="4400">
                <a:solidFill>
                  <a:srgbClr val="F2F2F2"/>
                </a:solidFill>
              </a:rPr>
              <a:t>Software Quality</a:t>
            </a:r>
            <a:r>
              <a:rPr lang="zh-CN" altLang="en-US" sz="4400">
                <a:solidFill>
                  <a:srgbClr val="F2F2F2"/>
                </a:solidFill>
              </a:rPr>
              <a:t>） ？</a:t>
            </a:r>
            <a:endParaRPr lang="en-US" sz="4400">
              <a:solidFill>
                <a:srgbClr val="F2F2F2"/>
              </a:solidFill>
            </a:endParaRPr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2"/>
            <a:ext cx="643467" cy="68580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9571" y="1015320"/>
            <a:ext cx="5540830" cy="4827361"/>
          </a:xfrm>
          <a:noFill/>
        </p:spPr>
        <p:txBody>
          <a:bodyPr anchor="ctr">
            <a:normAutofit/>
          </a:bodyPr>
          <a:lstStyle/>
          <a:p>
            <a:pPr lvl="1"/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</a:rPr>
              <a:t>Capability of software product to satisfy stated and implied needs under specified conditions. </a:t>
            </a:r>
            <a:endParaRPr lang="en-US" altLang="zh-CN" sz="18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en-US" altLang="zh-CN" sz="18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</a:rPr>
              <a:t>The degree to which a software product meets established requirements; however, quality depends upon the degree to which those established requirements accurately represent stakeholder needs, wants, and expectations. </a:t>
            </a:r>
            <a:endParaRPr lang="en-US" altLang="zh-CN" sz="18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en-US" altLang="zh-CN" sz="18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这两个定义都强调了软件要符合用户以及利益相关者的需求。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18745" indent="0">
              <a:buNone/>
            </a:pPr>
            <a:endParaRPr lang="en-US" sz="1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衡量软件工程质量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怎么知道团队在一个软件的生命周期中做的不好？</a:t>
            </a:r>
            <a:endParaRPr lang="en-US" altLang="zh-CN" dirty="0"/>
          </a:p>
          <a:p>
            <a:r>
              <a:rPr lang="zh-CN" altLang="en-US" dirty="0"/>
              <a:t>依靠用户的反馈：</a:t>
            </a:r>
            <a:endParaRPr lang="en-US" altLang="zh-CN" dirty="0"/>
          </a:p>
          <a:p>
            <a:pPr lvl="1"/>
            <a:r>
              <a:rPr lang="zh-CN" altLang="en-US" dirty="0"/>
              <a:t>太晚</a:t>
            </a:r>
            <a:endParaRPr lang="en-US" altLang="zh-CN" dirty="0"/>
          </a:p>
          <a:p>
            <a:r>
              <a:rPr lang="zh-CN" altLang="en-US" dirty="0"/>
              <a:t>依靠团队成员：</a:t>
            </a:r>
            <a:endParaRPr lang="en-US" altLang="zh-CN" dirty="0"/>
          </a:p>
          <a:p>
            <a:pPr lvl="1"/>
            <a:r>
              <a:rPr lang="zh-CN" altLang="en-US" dirty="0"/>
              <a:t>他们太忙，利益相关</a:t>
            </a:r>
            <a:endParaRPr lang="en-US" altLang="zh-CN" dirty="0"/>
          </a:p>
          <a:p>
            <a:r>
              <a:rPr lang="zh-CN" altLang="en-US" dirty="0"/>
              <a:t>依靠项目管理软件：</a:t>
            </a:r>
            <a:endParaRPr lang="en-US" altLang="zh-CN" dirty="0"/>
          </a:p>
          <a:p>
            <a:pPr lvl="1"/>
            <a:r>
              <a:rPr lang="zh-CN" altLang="en-US" dirty="0"/>
              <a:t>那要保证收集到足够全面的真实的数据</a:t>
            </a:r>
            <a:endParaRPr lang="en-US" altLang="zh-CN" dirty="0"/>
          </a:p>
          <a:p>
            <a:pPr lvl="1"/>
            <a:r>
              <a:rPr lang="zh-CN" altLang="en-US" dirty="0"/>
              <a:t>最好是自然真实发生的数据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6" name="Rectangle 8"/>
          <p:cNvSpPr>
            <a:spLocks noGrp="1" noChangeArrowheads="1"/>
          </p:cNvSpPr>
          <p:nvPr>
            <p:ph type="title"/>
          </p:nvPr>
        </p:nvSpPr>
        <p:spPr>
          <a:xfrm>
            <a:off x="1905000" y="228601"/>
            <a:ext cx="8382000" cy="5302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3200" dirty="0"/>
              <a:t>正常的 未解决</a:t>
            </a:r>
            <a:r>
              <a:rPr lang="en-US" altLang="zh-CN" sz="3200" dirty="0"/>
              <a:t>/</a:t>
            </a:r>
            <a:r>
              <a:rPr lang="zh-CN" altLang="en-US" sz="3200" dirty="0"/>
              <a:t>解决</a:t>
            </a:r>
            <a:r>
              <a:rPr lang="en-US" altLang="zh-CN" sz="3200" dirty="0"/>
              <a:t>/</a:t>
            </a:r>
            <a:r>
              <a:rPr lang="zh-CN" altLang="en-US" sz="3200" dirty="0"/>
              <a:t>关闭 的比例</a:t>
            </a:r>
            <a:endParaRPr lang="en-US" sz="3200" dirty="0"/>
          </a:p>
        </p:txBody>
      </p:sp>
      <p:pic>
        <p:nvPicPr>
          <p:cNvPr id="176132" name="Rectangle 19457"/>
          <p:cNvPicPr>
            <a:picLocks noChangeAspect="1" noChangeArrowheads="1"/>
          </p:cNvPicPr>
          <p:nvPr/>
        </p:nvPicPr>
        <p:blipFill>
          <a:blip r:embed="rId1" cstate="print"/>
          <a:srcRect l="645" r="2562" b="7561"/>
          <a:stretch>
            <a:fillRect/>
          </a:stretch>
        </p:blipFill>
        <p:spPr bwMode="auto">
          <a:xfrm>
            <a:off x="2222500" y="1433514"/>
            <a:ext cx="7747000" cy="5195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pic>
      <p:grpSp>
        <p:nvGrpSpPr>
          <p:cNvPr id="2" name="Group 40"/>
          <p:cNvGrpSpPr/>
          <p:nvPr/>
        </p:nvGrpSpPr>
        <p:grpSpPr bwMode="auto">
          <a:xfrm>
            <a:off x="7467600" y="2419350"/>
            <a:ext cx="2800350" cy="1390650"/>
            <a:chOff x="3744" y="1524"/>
            <a:chExt cx="1764" cy="876"/>
          </a:xfrm>
        </p:grpSpPr>
        <p:pic>
          <p:nvPicPr>
            <p:cNvPr id="16392" name="Picture 37" descr="3-01666_SampleCallout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44" y="1524"/>
              <a:ext cx="1764" cy="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6140" name="Rectangle 12"/>
            <p:cNvSpPr>
              <a:spLocks noChangeArrowheads="1"/>
            </p:cNvSpPr>
            <p:nvPr/>
          </p:nvSpPr>
          <p:spPr bwMode="auto">
            <a:xfrm>
              <a:off x="4369" y="1776"/>
              <a:ext cx="815" cy="37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Segoe Semibold"/>
                  <a:cs typeface="Arial" panose="020B0604020202020204" pitchFamily="34" charset="0"/>
                </a:rPr>
                <a:t>Work</a:t>
              </a:r>
              <a:b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Segoe Semibold"/>
                  <a:cs typeface="Arial" panose="020B0604020202020204" pitchFamily="34" charset="0"/>
                </a:rPr>
              </a:b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Segoe Semibold"/>
                  <a:cs typeface="Arial" panose="020B0604020202020204" pitchFamily="34" charset="0"/>
                </a:rPr>
                <a:t>completed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Segoe Semibold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39"/>
          <p:cNvGrpSpPr/>
          <p:nvPr/>
        </p:nvGrpSpPr>
        <p:grpSpPr bwMode="auto">
          <a:xfrm>
            <a:off x="6019800" y="1752600"/>
            <a:ext cx="2667000" cy="1066800"/>
            <a:chOff x="2832" y="1104"/>
            <a:chExt cx="1680" cy="672"/>
          </a:xfrm>
        </p:grpSpPr>
        <p:pic>
          <p:nvPicPr>
            <p:cNvPr id="16390" name="Picture 38" descr="3-01666_callout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32" y="1104"/>
              <a:ext cx="1680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6137" name="Rectangle 9"/>
            <p:cNvSpPr>
              <a:spLocks noChangeArrowheads="1"/>
            </p:cNvSpPr>
            <p:nvPr/>
          </p:nvSpPr>
          <p:spPr bwMode="auto">
            <a:xfrm>
              <a:off x="3248" y="1274"/>
              <a:ext cx="1024" cy="21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Segoe Semibold"/>
                </a:rPr>
                <a:t>Work</a:t>
              </a: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planned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61" name="Rectangle 9"/>
          <p:cNvSpPr>
            <a:spLocks noGrp="1" noChangeArrowheads="1"/>
          </p:cNvSpPr>
          <p:nvPr>
            <p:ph type="title"/>
          </p:nvPr>
        </p:nvSpPr>
        <p:spPr>
          <a:xfrm>
            <a:off x="1905000" y="228601"/>
            <a:ext cx="8382000" cy="5572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3400" dirty="0"/>
              <a:t>什么地方资源不够</a:t>
            </a:r>
            <a:r>
              <a:rPr lang="en-US" altLang="zh-CN" sz="3400" dirty="0"/>
              <a:t>?</a:t>
            </a:r>
            <a:endParaRPr lang="en-US" sz="3400" dirty="0"/>
          </a:p>
        </p:txBody>
      </p:sp>
      <p:pic>
        <p:nvPicPr>
          <p:cNvPr id="177156" name="Rectangle 20481"/>
          <p:cNvPicPr>
            <a:picLocks noChangeAspect="1" noChangeArrowheads="1"/>
          </p:cNvPicPr>
          <p:nvPr/>
        </p:nvPicPr>
        <p:blipFill>
          <a:blip r:embed="rId1" cstate="print"/>
          <a:srcRect l="169" t="552" r="4880" b="10860"/>
          <a:stretch>
            <a:fillRect/>
          </a:stretch>
        </p:blipFill>
        <p:spPr bwMode="auto">
          <a:xfrm>
            <a:off x="2179638" y="1419225"/>
            <a:ext cx="7802562" cy="5195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pic>
      <p:grpSp>
        <p:nvGrpSpPr>
          <p:cNvPr id="2" name="Group 59"/>
          <p:cNvGrpSpPr/>
          <p:nvPr/>
        </p:nvGrpSpPr>
        <p:grpSpPr bwMode="auto">
          <a:xfrm>
            <a:off x="6553200" y="2057400"/>
            <a:ext cx="4495800" cy="1657350"/>
            <a:chOff x="2160" y="864"/>
            <a:chExt cx="2832" cy="1044"/>
          </a:xfrm>
        </p:grpSpPr>
        <p:pic>
          <p:nvPicPr>
            <p:cNvPr id="17413" name="Picture 58" descr="3-01666_callout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60" y="864"/>
              <a:ext cx="2832" cy="1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7199" name="Rectangle 47"/>
            <p:cNvSpPr>
              <a:spLocks noChangeArrowheads="1"/>
            </p:cNvSpPr>
            <p:nvPr/>
          </p:nvSpPr>
          <p:spPr bwMode="auto">
            <a:xfrm>
              <a:off x="2208" y="912"/>
              <a:ext cx="2448" cy="52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Segoe Semibold"/>
                </a:rPr>
                <a:t>Bulge in work in process (i.e. in testing) indicates inadequate resources or inadequate incoming quality</a:t>
              </a:r>
              <a:endPara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Segoe Semibold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9" name="Rectangle 21505"/>
          <p:cNvPicPr>
            <a:picLocks noChangeAspect="1" noChangeArrowheads="1"/>
          </p:cNvPicPr>
          <p:nvPr/>
        </p:nvPicPr>
        <p:blipFill>
          <a:blip r:embed="rId1" cstate="print"/>
          <a:srcRect b="6262"/>
          <a:stretch>
            <a:fillRect/>
          </a:stretch>
        </p:blipFill>
        <p:spPr bwMode="auto">
          <a:xfrm>
            <a:off x="2587626" y="1419225"/>
            <a:ext cx="7013575" cy="5183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178183" name="Rectangle 7"/>
          <p:cNvSpPr>
            <a:spLocks noGrp="1" noChangeArrowheads="1"/>
          </p:cNvSpPr>
          <p:nvPr>
            <p:ph type="title"/>
          </p:nvPr>
        </p:nvSpPr>
        <p:spPr>
          <a:xfrm>
            <a:off x="1905000" y="228601"/>
            <a:ext cx="8382000" cy="6953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4400" dirty="0"/>
              <a:t>低估了项目的难度</a:t>
            </a:r>
            <a:r>
              <a:rPr lang="en-US" altLang="zh-CN" sz="4400" dirty="0"/>
              <a:t>/</a:t>
            </a:r>
            <a:r>
              <a:rPr lang="en-US" sz="4400" dirty="0"/>
              <a:t>Underestimating</a:t>
            </a:r>
            <a:endParaRPr lang="en-US" sz="4400" dirty="0"/>
          </a:p>
        </p:txBody>
      </p:sp>
      <p:grpSp>
        <p:nvGrpSpPr>
          <p:cNvPr id="2" name="Group 35"/>
          <p:cNvGrpSpPr/>
          <p:nvPr/>
        </p:nvGrpSpPr>
        <p:grpSpPr bwMode="auto">
          <a:xfrm>
            <a:off x="5791200" y="2552700"/>
            <a:ext cx="5486400" cy="4686300"/>
            <a:chOff x="2688" y="1608"/>
            <a:chExt cx="3456" cy="2952"/>
          </a:xfrm>
        </p:grpSpPr>
        <p:pic>
          <p:nvPicPr>
            <p:cNvPr id="18440" name="Picture 31" descr="3-01666_callout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88" y="1608"/>
              <a:ext cx="3456" cy="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8184" name="Rectangle 8"/>
            <p:cNvSpPr>
              <a:spLocks noChangeArrowheads="1"/>
            </p:cNvSpPr>
            <p:nvPr/>
          </p:nvSpPr>
          <p:spPr bwMode="auto">
            <a:xfrm>
              <a:off x="3485" y="1762"/>
              <a:ext cx="1954" cy="52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Segoe Semibold"/>
                </a:rPr>
                <a:t>Slow progress leading</a:t>
              </a:r>
              <a:b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Segoe Semibold"/>
                </a:rPr>
              </a:b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Segoe Semibold"/>
                </a:rPr>
                <a:t>to cuts in planned work,</a:t>
              </a:r>
              <a:b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Segoe Semibold"/>
                </a:rPr>
              </a:b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Segoe Semibold"/>
                </a:rPr>
                <a:t>but not enough cuts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Segoe Semibold"/>
              </a:endParaRPr>
            </a:p>
          </p:txBody>
        </p:sp>
      </p:grpSp>
      <p:grpSp>
        <p:nvGrpSpPr>
          <p:cNvPr id="3" name="Group 34"/>
          <p:cNvGrpSpPr/>
          <p:nvPr/>
        </p:nvGrpSpPr>
        <p:grpSpPr bwMode="auto">
          <a:xfrm>
            <a:off x="6315076" y="5562600"/>
            <a:ext cx="4200525" cy="1276350"/>
            <a:chOff x="2922" y="3228"/>
            <a:chExt cx="2646" cy="804"/>
          </a:xfrm>
        </p:grpSpPr>
        <p:pic>
          <p:nvPicPr>
            <p:cNvPr id="18438" name="Picture 32" descr="3-01666_callout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22" y="3228"/>
              <a:ext cx="2646" cy="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39" name="Rectangle 9"/>
            <p:cNvSpPr>
              <a:spLocks noChangeArrowheads="1"/>
            </p:cNvSpPr>
            <p:nvPr/>
          </p:nvSpPr>
          <p:spPr bwMode="auto">
            <a:xfrm>
              <a:off x="3530" y="3456"/>
              <a:ext cx="1942" cy="4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>
                  <a:latin typeface="Segoe Semibold"/>
                </a:rPr>
                <a:t>Steady rates of progress, but slope too shallow</a:t>
              </a:r>
              <a:endParaRPr lang="en-US">
                <a:latin typeface="Segoe Semibold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203" name="Rectangle 22529"/>
          <p:cNvPicPr>
            <a:picLocks noChangeAspect="1" noChangeArrowheads="1"/>
          </p:cNvPicPr>
          <p:nvPr/>
        </p:nvPicPr>
        <p:blipFill>
          <a:blip r:embed="rId1" cstate="print"/>
          <a:srcRect b="2727"/>
          <a:stretch>
            <a:fillRect/>
          </a:stretch>
        </p:blipFill>
        <p:spPr bwMode="auto">
          <a:xfrm>
            <a:off x="2819400" y="1419226"/>
            <a:ext cx="6477000" cy="5216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179206" name="Rectangle 6"/>
          <p:cNvSpPr>
            <a:spLocks noGrp="1" noChangeArrowheads="1"/>
          </p:cNvSpPr>
          <p:nvPr>
            <p:ph type="title"/>
          </p:nvPr>
        </p:nvSpPr>
        <p:spPr>
          <a:xfrm>
            <a:off x="1905000" y="228601"/>
            <a:ext cx="8382000" cy="695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/>
              <a:t>Inadequate Bug Allotment</a:t>
            </a:r>
            <a:endParaRPr lang="en-US" sz="4400" dirty="0"/>
          </a:p>
        </p:txBody>
      </p:sp>
      <p:grpSp>
        <p:nvGrpSpPr>
          <p:cNvPr id="2" name="Group 13"/>
          <p:cNvGrpSpPr/>
          <p:nvPr/>
        </p:nvGrpSpPr>
        <p:grpSpPr bwMode="auto">
          <a:xfrm>
            <a:off x="6629400" y="1905001"/>
            <a:ext cx="3733800" cy="2105025"/>
            <a:chOff x="3216" y="1200"/>
            <a:chExt cx="2352" cy="1326"/>
          </a:xfrm>
        </p:grpSpPr>
        <p:pic>
          <p:nvPicPr>
            <p:cNvPr id="20485" name="Picture 12" descr="3-01666_callout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16" y="1200"/>
              <a:ext cx="2352" cy="1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9207" name="Rectangle 7"/>
            <p:cNvSpPr>
              <a:spLocks noChangeArrowheads="1"/>
            </p:cNvSpPr>
            <p:nvPr/>
          </p:nvSpPr>
          <p:spPr bwMode="auto">
            <a:xfrm>
              <a:off x="3504" y="1406"/>
              <a:ext cx="1814" cy="37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Segoe Semibold"/>
                </a:rPr>
                <a:t>New work not planned</a:t>
              </a:r>
              <a:b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Segoe Semibold"/>
                </a:rPr>
              </a:b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Segoe Semibold"/>
                </a:rPr>
                <a:t>at iteration start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Segoe Semibold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467" name="Rectangle 34817"/>
          <p:cNvPicPr>
            <a:picLocks noChangeAspect="1" noChangeArrowheads="1"/>
          </p:cNvPicPr>
          <p:nvPr/>
        </p:nvPicPr>
        <p:blipFill>
          <a:blip r:embed="rId1" cstate="print"/>
          <a:srcRect b="3668"/>
          <a:stretch>
            <a:fillRect/>
          </a:stretch>
        </p:blipFill>
        <p:spPr bwMode="auto">
          <a:xfrm>
            <a:off x="2825750" y="1412876"/>
            <a:ext cx="6521450" cy="5216525"/>
          </a:xfrm>
          <a:prstGeom prst="rect">
            <a:avLst/>
          </a:prstGeom>
          <a:solidFill>
            <a:schemeClr val="accent1">
              <a:alpha val="89999"/>
            </a:schemeClr>
          </a:solidFill>
          <a:ln w="127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190471" name="Rectangle 7"/>
          <p:cNvSpPr>
            <a:spLocks noGrp="1" noChangeArrowheads="1"/>
          </p:cNvSpPr>
          <p:nvPr>
            <p:ph type="title"/>
          </p:nvPr>
        </p:nvSpPr>
        <p:spPr>
          <a:xfrm>
            <a:off x="1905000" y="228601"/>
            <a:ext cx="8382000" cy="695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/>
              <a:t>Scope Creep</a:t>
            </a:r>
            <a:endParaRPr lang="en-US" sz="4400" dirty="0"/>
          </a:p>
        </p:txBody>
      </p:sp>
      <p:grpSp>
        <p:nvGrpSpPr>
          <p:cNvPr id="2" name="Group 18"/>
          <p:cNvGrpSpPr/>
          <p:nvPr/>
        </p:nvGrpSpPr>
        <p:grpSpPr bwMode="auto">
          <a:xfrm>
            <a:off x="6858000" y="2505076"/>
            <a:ext cx="3886200" cy="1152525"/>
            <a:chOff x="3360" y="1578"/>
            <a:chExt cx="2448" cy="726"/>
          </a:xfrm>
        </p:grpSpPr>
        <p:pic>
          <p:nvPicPr>
            <p:cNvPr id="19464" name="Picture 16" descr="3-01666_callout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60" y="1578"/>
              <a:ext cx="2448" cy="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0472" name="Rectangle 8"/>
            <p:cNvSpPr>
              <a:spLocks noChangeArrowheads="1"/>
            </p:cNvSpPr>
            <p:nvPr/>
          </p:nvSpPr>
          <p:spPr bwMode="auto">
            <a:xfrm>
              <a:off x="3598" y="1632"/>
              <a:ext cx="1922" cy="40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Segoe Semibold"/>
                </a:rPr>
                <a:t>“Dark matter” emerging during iteration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Segoe Semibold"/>
              </a:endParaRPr>
            </a:p>
          </p:txBody>
        </p:sp>
      </p:grpSp>
      <p:grpSp>
        <p:nvGrpSpPr>
          <p:cNvPr id="3" name="Group 19"/>
          <p:cNvGrpSpPr/>
          <p:nvPr/>
        </p:nvGrpSpPr>
        <p:grpSpPr bwMode="auto">
          <a:xfrm>
            <a:off x="6553200" y="4886326"/>
            <a:ext cx="2895600" cy="1133475"/>
            <a:chOff x="3168" y="3078"/>
            <a:chExt cx="1824" cy="714"/>
          </a:xfrm>
        </p:grpSpPr>
        <p:pic>
          <p:nvPicPr>
            <p:cNvPr id="19462" name="Picture 17" descr="3-01666_callout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68" y="3078"/>
              <a:ext cx="1824" cy="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0473" name="Rectangle 9"/>
            <p:cNvSpPr>
              <a:spLocks noChangeArrowheads="1"/>
            </p:cNvSpPr>
            <p:nvPr/>
          </p:nvSpPr>
          <p:spPr bwMode="auto">
            <a:xfrm>
              <a:off x="3507" y="3218"/>
              <a:ext cx="1392" cy="40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Segoe Semibold"/>
                </a:rPr>
                <a:t>Planned work is squeezed out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Segoe Semibold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real example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514601" y="1600200"/>
            <a:ext cx="7780337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保证质量的成本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720850"/>
            <a:ext cx="10346690" cy="47910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/>
              <a:t>高质量不是免费的来的，为了获得高质量，团队要做这些：</a:t>
            </a:r>
            <a:endParaRPr lang="en-US" altLang="zh-CN" sz="2400" dirty="0"/>
          </a:p>
          <a:p>
            <a:pPr marL="285750" indent="-285750">
              <a:buFontTx/>
              <a:buChar char="-"/>
            </a:pPr>
            <a:r>
              <a:rPr lang="zh-CN" altLang="en-US" sz="2400" dirty="0"/>
              <a:t>预防</a:t>
            </a:r>
            <a:endParaRPr lang="zh-CN" altLang="en-US" sz="2400" dirty="0"/>
          </a:p>
          <a:p>
            <a:pPr marL="742950" lvl="1" indent="-285750">
              <a:buFontTx/>
              <a:buChar char="-"/>
            </a:pPr>
            <a:r>
              <a:rPr lang="en-US" altLang="zh-CN" sz="2400" dirty="0"/>
              <a:t>为了防止事故的发生，软件团队要在改进软件流程、质量检测的基本建设和工具（例如投入人力物力设计和实现测试框架、测试用例、测试工具等等）进行投资</a:t>
            </a:r>
            <a:endParaRPr lang="en-US" altLang="zh-CN" sz="2400" dirty="0"/>
          </a:p>
          <a:p>
            <a:pPr marL="742950" lvl="1" indent="-285750">
              <a:buFontTx/>
              <a:buChar char="-"/>
            </a:pPr>
            <a:r>
              <a:rPr lang="en-US" altLang="zh-CN" sz="2400" dirty="0"/>
              <a:t>为了预防团队因人员变动而导致无人能理解老的程序和模块，软件团队要在培训、审核等活动上投入一定的时间</a:t>
            </a:r>
            <a:endParaRPr lang="en-US" altLang="zh-CN" sz="2400" dirty="0"/>
          </a:p>
          <a:p>
            <a:pPr marL="285750" indent="-285750">
              <a:buFontTx/>
              <a:buChar char="-"/>
            </a:pPr>
            <a:r>
              <a:rPr lang="zh-CN" altLang="en-US" sz="2400" dirty="0"/>
              <a:t>评审</a:t>
            </a:r>
            <a:endParaRPr lang="zh-CN" altLang="en-US" sz="2400" dirty="0"/>
          </a:p>
          <a:p>
            <a:pPr marL="742950" lvl="1" indent="-285750">
              <a:buFontTx/>
              <a:buChar char="-"/>
            </a:pPr>
            <a:r>
              <a:rPr lang="en-US" altLang="zh-CN" sz="2400" dirty="0"/>
              <a:t>为了评价质量的高低，团队要投入人力物力做复审（需求文档复审、代码复审、测试用例复审），以及软件测试工作，有些时候还要评价外部公司提交的软件模块的质量。</a:t>
            </a:r>
            <a:endParaRPr lang="en-US" altLang="zh-CN" sz="2400" dirty="0"/>
          </a:p>
          <a:p>
            <a:pPr indent="0">
              <a:buFontTx/>
              <a:buNone/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保证质量的成本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720850"/>
            <a:ext cx="10346690" cy="47910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Tx/>
              <a:buChar char="-"/>
            </a:pPr>
            <a:r>
              <a:rPr lang="zh-CN" altLang="en-US" sz="2400" dirty="0"/>
              <a:t>内部和外部故障处理</a:t>
            </a:r>
            <a:endParaRPr lang="zh-CN" altLang="en-US" sz="2400" dirty="0"/>
          </a:p>
          <a:p>
            <a:pPr marL="742950" lvl="1" indent="-285750">
              <a:buFontTx/>
              <a:buChar char="-"/>
            </a:pPr>
            <a:r>
              <a:rPr lang="en-US" altLang="zh-CN" sz="2400" dirty="0"/>
              <a:t>在评审过程中发现的所有问题，都需要处理，这些处理的过程（改进文档、改进代码、改进测试用例等）都需要时间。</a:t>
            </a:r>
            <a:endParaRPr lang="en-US" altLang="zh-CN" sz="2400" dirty="0"/>
          </a:p>
          <a:p>
            <a:pPr marL="742950" lvl="1" indent="-285750">
              <a:buFontTx/>
              <a:buChar char="-"/>
            </a:pPr>
            <a:r>
              <a:rPr lang="en-US" altLang="zh-CN" sz="2400" dirty="0"/>
              <a:t>软件发布到用户手里，或多或少会出现各种问题，处理这些问题的流程也需要成本。</a:t>
            </a:r>
            <a:endParaRPr lang="en-US" altLang="zh-CN" sz="2400" dirty="0"/>
          </a:p>
          <a:p>
            <a:pPr marL="285750" indent="-285750">
              <a:buFontTx/>
              <a:buChar char="-"/>
            </a:pPr>
            <a:r>
              <a:rPr lang="zh-CN" altLang="en-US" sz="2400" dirty="0"/>
              <a:t>流程分析改进</a:t>
            </a:r>
            <a:endParaRPr lang="zh-CN" altLang="en-US" sz="2400" dirty="0"/>
          </a:p>
          <a:p>
            <a:pPr marL="742950" lvl="1" indent="-285750">
              <a:buFontTx/>
              <a:buChar char="-"/>
            </a:pPr>
            <a:r>
              <a:rPr lang="en-US" altLang="zh-CN" sz="2400" dirty="0"/>
              <a:t>一个项目里程碑结束后，团队成员要分析过去各个阶段的优缺点，并提出改进意见。团队经过讨论后决定实施合适的改进意见</a:t>
            </a:r>
            <a:endParaRPr lang="en-US" altLang="zh-CN" sz="2400" dirty="0"/>
          </a:p>
          <a:p>
            <a:pPr marL="285750" indent="-285750">
              <a:buFontTx/>
              <a:buChar char="-"/>
            </a:pPr>
            <a:r>
              <a:rPr lang="zh-CN" altLang="en-US" sz="2400" dirty="0"/>
              <a:t>提高职业技能</a:t>
            </a:r>
            <a:endParaRPr lang="zh-CN" altLang="en-US" sz="2400" dirty="0"/>
          </a:p>
          <a:p>
            <a:pPr marL="742950" lvl="1" indent="-285750">
              <a:buFontTx/>
              <a:buChar char="-"/>
            </a:pPr>
            <a:r>
              <a:rPr lang="en-US" altLang="zh-CN" sz="2400" dirty="0"/>
              <a:t>软件工程师的职业技能</a:t>
            </a:r>
            <a:endParaRPr lang="en-US" altLang="zh-CN" sz="2400" dirty="0"/>
          </a:p>
          <a:p>
            <a:pPr marL="285750" indent="-285750">
              <a:buFontTx/>
              <a:buChar char="-"/>
            </a:pPr>
            <a:r>
              <a:rPr lang="zh-CN" altLang="en-US" sz="2400" dirty="0"/>
              <a:t>技术投资</a:t>
            </a:r>
            <a:endParaRPr lang="zh-CN" altLang="en-US" sz="2400" dirty="0"/>
          </a:p>
          <a:p>
            <a:pPr marL="742950" lvl="1" indent="-285750">
              <a:buFontTx/>
              <a:buChar char="-"/>
            </a:pPr>
            <a:r>
              <a:rPr lang="en-US" altLang="zh-CN" sz="2400" dirty="0"/>
              <a:t>开发、购买、定制、完善用于软件开发和软件工程管理的工具，并学习这些工具，争取发挥工具最大的效能。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质量保障成本</a:t>
            </a:r>
            <a:r>
              <a:rPr lang="zh-CN" altLang="en-US"/>
              <a:t>例子</a:t>
            </a:r>
            <a:endParaRPr lang="zh-CN" alt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921385" y="2057400"/>
            <a:ext cx="10889615" cy="4277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dirty="0"/>
              <a:t>一个工程师抱怨只有 </a:t>
            </a:r>
            <a:r>
              <a:rPr lang="en-US" altLang="zh-CN" sz="2400" dirty="0"/>
              <a:t>20% </a:t>
            </a:r>
            <a:r>
              <a:rPr lang="zh-CN" altLang="en-US" sz="2400" dirty="0"/>
              <a:t>的时间写代码，其他时间都花在：</a:t>
            </a:r>
            <a:endParaRPr lang="en-US" altLang="zh-CN" sz="2400" dirty="0"/>
          </a:p>
          <a:p>
            <a:r>
              <a:rPr lang="zh-CN" altLang="en-US" sz="2400" dirty="0"/>
              <a:t>预防：参加培训，学习和应用新的测试框架。</a:t>
            </a:r>
            <a:endParaRPr lang="en-US" altLang="zh-CN" sz="2400" dirty="0"/>
          </a:p>
          <a:p>
            <a:r>
              <a:rPr lang="zh-CN" altLang="en-US" sz="2400" dirty="0"/>
              <a:t>评审：给同事做需求文档复审、</a:t>
            </a:r>
            <a:r>
              <a:rPr lang="en-US" altLang="zh-CN" sz="2400" dirty="0"/>
              <a:t>Spec</a:t>
            </a:r>
            <a:r>
              <a:rPr lang="zh-CN" altLang="en-US" sz="2400" dirty="0"/>
              <a:t>复审、代码复审，检查外包公司提交的软件模块 的质量。 </a:t>
            </a:r>
            <a:endParaRPr lang="en-US" altLang="zh-CN" sz="2400" dirty="0"/>
          </a:p>
          <a:p>
            <a:r>
              <a:rPr lang="zh-CN" altLang="en-US" sz="2400" dirty="0"/>
              <a:t>内部故障：忙着修复测试人员发现的代码错误。</a:t>
            </a:r>
            <a:endParaRPr lang="en-US" altLang="zh-CN" sz="2400" dirty="0"/>
          </a:p>
          <a:p>
            <a:r>
              <a:rPr lang="zh-CN" altLang="en-US" sz="2400" dirty="0"/>
              <a:t>外部故障：忙着调查和修复用户报告的错误。 </a:t>
            </a:r>
            <a:endParaRPr lang="en-US" altLang="zh-CN" sz="2400" dirty="0"/>
          </a:p>
          <a:p>
            <a:r>
              <a:rPr lang="zh-CN" altLang="en-US" sz="2400" dirty="0"/>
              <a:t>流程分析改进：分析众多</a:t>
            </a:r>
            <a:r>
              <a:rPr lang="en-US" altLang="zh-CN" sz="2400" dirty="0"/>
              <a:t>Bug</a:t>
            </a:r>
            <a:r>
              <a:rPr lang="zh-CN" altLang="en-US" sz="2400" dirty="0"/>
              <a:t>产生的原因，忙着和队友讨论如何改进流程。参加敏捷 流程的培训。</a:t>
            </a:r>
            <a:endParaRPr lang="en-US" altLang="zh-CN" sz="2400" dirty="0"/>
          </a:p>
          <a:p>
            <a:r>
              <a:rPr lang="zh-CN" altLang="en-US" sz="2400" dirty="0"/>
              <a:t>提高职业技能：参加一些学习班和讨论，琢磨如何提高自我管理能力。 </a:t>
            </a:r>
            <a:endParaRPr lang="en-US" altLang="zh-CN" sz="2400" dirty="0"/>
          </a:p>
          <a:p>
            <a:r>
              <a:rPr lang="zh-CN" altLang="en-US" sz="2400" dirty="0"/>
              <a:t>学习新的技术：安装、试用新的开发工具，分析利弊。并和团队讨论是否立即采用这 些新工具。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套公式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在本书中，我们知道：</a:t>
            </a:r>
            <a:endParaRPr lang="zh-CN" altLang="en-US" dirty="0"/>
          </a:p>
          <a:p>
            <a:pPr lvl="1"/>
            <a:r>
              <a:rPr lang="zh-CN" altLang="en-US" dirty="0"/>
              <a:t>软件 </a:t>
            </a:r>
            <a:r>
              <a:rPr lang="en-US" altLang="zh-CN" dirty="0"/>
              <a:t>= </a:t>
            </a:r>
            <a:r>
              <a:rPr lang="zh-CN" altLang="en-US" dirty="0"/>
              <a:t>程序 </a:t>
            </a:r>
            <a:r>
              <a:rPr lang="en-US" altLang="zh-CN" dirty="0"/>
              <a:t>+ </a:t>
            </a:r>
            <a:r>
              <a:rPr lang="zh-CN" altLang="en-US" dirty="0"/>
              <a:t>软件工程</a:t>
            </a:r>
            <a:endParaRPr lang="zh-CN" altLang="en-US" dirty="0"/>
          </a:p>
          <a:p>
            <a:r>
              <a:rPr lang="zh-CN" altLang="en-US" dirty="0"/>
              <a:t>那么我们可以套用这个公式，看看“程序的质量”和“软件工程的质量”如何影响软件的质量。 就像下面这个公式： </a:t>
            </a:r>
            <a:endParaRPr lang="en-US" altLang="zh-CN" dirty="0"/>
          </a:p>
          <a:p>
            <a:pPr lvl="1"/>
            <a:r>
              <a:rPr lang="zh-CN" altLang="en-US" dirty="0"/>
              <a:t>软件</a:t>
            </a:r>
            <a:r>
              <a:rPr lang="zh-CN" altLang="en-US" baseline="-25000" dirty="0"/>
              <a:t>质量</a:t>
            </a:r>
            <a:r>
              <a:rPr lang="zh-CN" altLang="en-US" dirty="0"/>
              <a:t> </a:t>
            </a:r>
            <a:r>
              <a:rPr lang="en-US" altLang="zh-CN" dirty="0"/>
              <a:t>= </a:t>
            </a:r>
            <a:r>
              <a:rPr lang="zh-CN" altLang="en-US" dirty="0"/>
              <a:t>程序</a:t>
            </a:r>
            <a:r>
              <a:rPr lang="zh-CN" altLang="en-US" baseline="-25000" dirty="0"/>
              <a:t>质量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zh-CN" altLang="en-US" dirty="0"/>
              <a:t>软件工程</a:t>
            </a:r>
            <a:r>
              <a:rPr lang="zh-CN" altLang="en-US" baseline="-25000" dirty="0"/>
              <a:t>质量</a:t>
            </a:r>
            <a:endParaRPr lang="zh-CN" altLang="en-US" baseline="-250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QA vs. Testing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1752600"/>
            <a:ext cx="10439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软件的质量保障（QA）和软件测试（Test）是有很大区别的。然而</a:t>
            </a:r>
            <a:r>
              <a:rPr lang="en-US" dirty="0"/>
              <a:t>， </a:t>
            </a:r>
            <a:r>
              <a:rPr lang="en-US" dirty="0" err="1"/>
              <a:t>当前IT业界经常混用QA和Test</a:t>
            </a:r>
            <a:r>
              <a:rPr lang="en-US" dirty="0"/>
              <a:t> </a:t>
            </a:r>
            <a:r>
              <a:rPr lang="en-US" dirty="0" err="1"/>
              <a:t>这两个名词，很多团队的QA</a:t>
            </a:r>
            <a:r>
              <a:rPr lang="en-US" dirty="0"/>
              <a:t>/</a:t>
            </a:r>
            <a:r>
              <a:rPr lang="en-US" dirty="0" err="1"/>
              <a:t>Test工作是在较低水平上重复</a:t>
            </a:r>
            <a:r>
              <a:rPr lang="en-US" dirty="0"/>
              <a:t>。 </a:t>
            </a:r>
            <a:r>
              <a:rPr lang="en-US" dirty="0" err="1"/>
              <a:t>这引发了一些相关的讨论</a:t>
            </a:r>
            <a:r>
              <a:rPr lang="en-US" dirty="0"/>
              <a:t>。</a:t>
            </a:r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测试的角色（Test）要独立出来么</a:t>
            </a:r>
            <a:r>
              <a:rPr lang="en-US" dirty="0"/>
              <a:t>？ 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独立出来的测试角色怎么才能发挥作用</a:t>
            </a:r>
            <a:r>
              <a:rPr lang="en-US" dirty="0"/>
              <a:t>？ 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有些成功人士或公司认为独立的测试角色不应该存在，你怎么看</a:t>
            </a:r>
            <a:r>
              <a:rPr lang="en-US" dirty="0"/>
              <a:t>？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zh-CN" altLang="en-US" b="1" dirty="0"/>
              <a:t>定义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zh-CN" altLang="en-US" dirty="0"/>
              <a:t>软件测试（</a:t>
            </a:r>
            <a:r>
              <a:rPr lang="en-US" altLang="zh-CN" dirty="0"/>
              <a:t>Test</a:t>
            </a:r>
            <a:r>
              <a:rPr lang="zh-CN" altLang="en-US" dirty="0"/>
              <a:t>）： 运用一定的流程和工具，验证软件能实现预先设计的功能和特性，工作的 流程和结果通常是可量化的。例如，测试用例、</a:t>
            </a:r>
            <a:r>
              <a:rPr lang="en-US" altLang="zh-CN" dirty="0"/>
              <a:t>Bug</a:t>
            </a:r>
            <a:r>
              <a:rPr lang="zh-CN" altLang="en-US" dirty="0"/>
              <a:t>、代码覆盖率、</a:t>
            </a:r>
            <a:r>
              <a:rPr lang="en-US" altLang="zh-CN" dirty="0"/>
              <a:t>MTTF</a:t>
            </a:r>
            <a:r>
              <a:rPr lang="zh-CN" altLang="en-US" dirty="0"/>
              <a:t>、软件效能的参数， 等等。正因为流程和结果是明确定义的、可量化的，所以很多测试工作可以自动化。</a:t>
            </a:r>
            <a:endParaRPr lang="zh-CN" altLang="en-US" dirty="0"/>
          </a:p>
          <a:p>
            <a:pPr marL="342900" indent="-342900">
              <a:buAutoNum type="arabicPeriod"/>
            </a:pPr>
            <a:r>
              <a:rPr lang="zh-CN" altLang="en-US" dirty="0"/>
              <a:t>软件质量保障工作（</a:t>
            </a:r>
            <a:r>
              <a:rPr lang="en-US" altLang="zh-CN" dirty="0"/>
              <a:t>Quality Assurance</a:t>
            </a:r>
            <a:r>
              <a:rPr lang="zh-CN" altLang="en-US" dirty="0"/>
              <a:t>）： 软件团队为了让软件达到事先定义的质量标准而进 行的所有活动，包括测试工作。</a:t>
            </a:r>
            <a:endParaRPr lang="zh-CN" alt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测试的角色（Test）要独立出来么？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2990" y="1837055"/>
            <a:ext cx="9752330" cy="47193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20000"/>
              </a:lnSpc>
            </a:pPr>
            <a:r>
              <a:rPr lang="en-US" altLang="zh-CN" sz="2800" dirty="0">
                <a:sym typeface="+mn-ea"/>
              </a:rPr>
              <a:t>-</a:t>
            </a:r>
            <a:r>
              <a:rPr lang="zh-CN" altLang="en-US" sz="2800" dirty="0">
                <a:sym typeface="+mn-ea"/>
              </a:rPr>
              <a:t>分工是社会和行业进化的结果</a:t>
            </a:r>
            <a:endParaRPr lang="zh-CN" altLang="en-US" sz="2800" dirty="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800" dirty="0">
                <a:sym typeface="+mn-ea"/>
              </a:rPr>
              <a:t>-</a:t>
            </a:r>
            <a:r>
              <a:rPr lang="zh-CN" altLang="en-US" sz="2800" dirty="0">
                <a:sym typeface="+mn-ea"/>
              </a:rPr>
              <a:t>开发和测试其实是软件工程的两个分支，对于不同的软件/服务，测试的方式和程度都有所区别。</a:t>
            </a:r>
            <a:endParaRPr lang="zh-CN" altLang="en-US" sz="2800" dirty="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800" dirty="0">
                <a:sym typeface="+mn-ea"/>
              </a:rPr>
              <a:t>-</a:t>
            </a:r>
            <a:r>
              <a:rPr lang="zh-CN" altLang="en-US" sz="2800" dirty="0">
                <a:sym typeface="+mn-ea"/>
              </a:rPr>
              <a:t>独立的测试角色从用户的角度出发验证产品质量。</a:t>
            </a:r>
            <a:endParaRPr lang="zh-CN" altLang="en-US" sz="2800" dirty="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800" dirty="0">
                <a:sym typeface="+mn-ea"/>
              </a:rPr>
              <a:t>-</a:t>
            </a:r>
            <a:r>
              <a:rPr lang="zh-CN" altLang="en-US" sz="2800" dirty="0">
                <a:sym typeface="+mn-ea"/>
              </a:rPr>
              <a:t>独立专业的测试等同于代表客户对产品进行认证</a:t>
            </a:r>
            <a:endParaRPr lang="zh-CN" altLang="en-US" sz="2800" dirty="0"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sz="2800" dirty="0">
              <a:sym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ym typeface="+mn-ea"/>
              </a:rPr>
              <a:t>一个团队应该如何培养和安排各个角色呢？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905000"/>
            <a:ext cx="10972800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在初始阶段（新项目，团队进入一个新领域，人员刚进入一个项目</a:t>
            </a:r>
            <a:r>
              <a:rPr lang="en-US" sz="2400" dirty="0"/>
              <a:t>），</a:t>
            </a:r>
            <a:r>
              <a:rPr lang="en-US" sz="2400" dirty="0" err="1"/>
              <a:t>每个团队成员</a:t>
            </a:r>
            <a:r>
              <a:rPr lang="en-US" sz="2400" dirty="0"/>
              <a:t> </a:t>
            </a:r>
            <a:r>
              <a:rPr lang="en-US" sz="2400" dirty="0" err="1"/>
              <a:t>都要尽量打通各个环节，多负责，把所有事情都搞懂，培养通才</a:t>
            </a:r>
            <a:r>
              <a:rPr lang="en-US" sz="2400" dirty="0"/>
              <a:t>。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当项目</a:t>
            </a:r>
            <a:r>
              <a:rPr lang="en-US" sz="2400" dirty="0"/>
              <a:t>/</a:t>
            </a:r>
            <a:r>
              <a:rPr lang="en-US" sz="2400" dirty="0" err="1"/>
              <a:t>产业发展到一定阶段（进入阵地战的时候</a:t>
            </a:r>
            <a:r>
              <a:rPr lang="en-US" sz="2400" dirty="0"/>
              <a:t>），</a:t>
            </a:r>
            <a:r>
              <a:rPr lang="en-US" sz="2400" dirty="0" err="1"/>
              <a:t>要大力提倡分工合作，培养专才</a:t>
            </a:r>
            <a:r>
              <a:rPr lang="en-US" sz="2400" dirty="0"/>
              <a:t>。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做好自己项目的架构和流程，让所有人都能比较轻松地开展质量保障工作</a:t>
            </a:r>
            <a:r>
              <a:rPr lang="en-US" sz="2400" dirty="0"/>
              <a:t>。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培养“大家都要做QA，专人负责量化的测试，有条件多做测试自动化</a:t>
            </a:r>
            <a:r>
              <a:rPr lang="en-US" sz="2400" dirty="0"/>
              <a:t>” </a:t>
            </a:r>
            <a:r>
              <a:rPr lang="en-US" sz="2400" dirty="0" err="1"/>
              <a:t>的文化</a:t>
            </a:r>
            <a:r>
              <a:rPr lang="en-US" sz="2400" dirty="0"/>
              <a:t>。  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弄清楚自己项目的特点，人员的特点，产业特点。避免简单照搬别人的做法。不要听</a:t>
            </a:r>
            <a:r>
              <a:rPr lang="en-US" sz="2400" dirty="0"/>
              <a:t> </a:t>
            </a:r>
            <a:r>
              <a:rPr lang="en-US" sz="2400" dirty="0" err="1"/>
              <a:t>说某某伟大的系统的开发</a:t>
            </a:r>
            <a:r>
              <a:rPr lang="en-US" sz="2400" dirty="0"/>
              <a:t>/ </a:t>
            </a:r>
            <a:r>
              <a:rPr lang="en-US" sz="2400" dirty="0" err="1"/>
              <a:t>测试比例是多少，就哭着喊着也要同样的比例</a:t>
            </a:r>
            <a:r>
              <a:rPr lang="en-US" sz="2400" dirty="0"/>
              <a:t>……</a:t>
            </a:r>
            <a:endParaRPr lang="en-US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和测试角色相关的</a:t>
            </a:r>
            <a:r>
              <a:rPr lang="zh-CN" altLang="en-US" dirty="0"/>
              <a:t>误解</a:t>
            </a:r>
            <a:endParaRPr lang="zh-CN" altLang="en-US" dirty="0"/>
          </a:p>
        </p:txBody>
      </p:sp>
      <p:sp>
        <p:nvSpPr>
          <p:cNvPr id="5" name="Content Placeholder 2"/>
          <p:cNvSpPr txBox="1"/>
          <p:nvPr>
            <p:custDataLst>
              <p:tags r:id="rId1"/>
            </p:custDataLst>
          </p:nvPr>
        </p:nvSpPr>
        <p:spPr>
          <a:xfrm>
            <a:off x="609600" y="1676400"/>
            <a:ext cx="10972800" cy="4625609"/>
          </a:xfrm>
          <a:prstGeom prst="rect">
            <a:avLst/>
          </a:prstGeom>
        </p:spPr>
        <p:txBody>
          <a:bodyPr/>
          <a:lstStyle>
            <a:lvl1pPr marL="438785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 panose="05020102010507070707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95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21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 panose="05040102010807070707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505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30095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390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anose="05020102010507070707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既然有专人负责质量，那我就不用负责了！</a:t>
            </a:r>
            <a:endParaRPr lang="en-US" altLang="zh-CN" sz="24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zh-CN" altLang="en-US" sz="2400" dirty="0"/>
              <a:t>盲目信任“专业人士”扮演的角色</a:t>
            </a:r>
            <a:endParaRPr lang="en-US" altLang="zh-CN" sz="2400" dirty="0"/>
          </a:p>
          <a:p>
            <a:pPr marL="914400" lvl="2" indent="0">
              <a:buNone/>
            </a:pPr>
            <a:r>
              <a:rPr lang="en-US" altLang="zh-CN" sz="1710" dirty="0"/>
              <a:t>为自己开发的软件写一段英语介绍</a:t>
            </a:r>
            <a:r>
              <a:rPr lang="zh-CN" altLang="en-US" sz="1710" dirty="0"/>
              <a:t>。</a:t>
            </a:r>
            <a:endParaRPr lang="zh-CN" altLang="en-US" sz="1710" dirty="0"/>
          </a:p>
          <a:p>
            <a:pPr marL="914400" lvl="2" indent="0">
              <a:buNone/>
            </a:pPr>
            <a:r>
              <a:rPr lang="zh-CN" altLang="en-US" sz="1710" dirty="0"/>
              <a:t>找了一个专业</a:t>
            </a:r>
            <a:r>
              <a:rPr lang="en-US" altLang="zh-CN" sz="1710" dirty="0"/>
              <a:t>人士，在软件上市之前才拿到专业的文案</a:t>
            </a:r>
            <a:endParaRPr lang="en-US" altLang="zh-CN" sz="1710" dirty="0"/>
          </a:p>
          <a:p>
            <a:pPr marL="914400" lvl="2" indent="0">
              <a:buNone/>
            </a:pPr>
            <a:r>
              <a:rPr lang="en-US" altLang="zh-CN" sz="1710" dirty="0"/>
              <a:t>文案第一句就是热情洋溢的设问句：“Haveyou ever think about ...”</a:t>
            </a:r>
            <a:endParaRPr lang="en-US" altLang="zh-CN" sz="1710" dirty="0"/>
          </a:p>
          <a:p>
            <a:pPr marL="914400" lvl="2" indent="0">
              <a:buNone/>
            </a:pPr>
            <a:r>
              <a:rPr lang="en-US" altLang="zh-CN" sz="1710" dirty="0"/>
              <a:t>旁观者说，从介绍文字的几处典型中国式语法错误（Have … think）来看，这个软件是在中国搞出来的</a:t>
            </a:r>
            <a:endParaRPr lang="en-US" altLang="zh-CN" sz="1710" dirty="0"/>
          </a:p>
          <a:p>
            <a:endParaRPr lang="en-US" altLang="zh-CN" sz="2000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95400" y="2286000"/>
            <a:ext cx="8793480" cy="188976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和测试角色相关的问题</a:t>
            </a:r>
            <a:endParaRPr lang="zh-CN" altLang="en-US" dirty="0"/>
          </a:p>
        </p:txBody>
      </p:sp>
      <p:sp>
        <p:nvSpPr>
          <p:cNvPr id="5" name="Content Placeholder 2"/>
          <p:cNvSpPr txBox="1"/>
          <p:nvPr>
            <p:custDataLst>
              <p:tags r:id="rId1"/>
            </p:custDataLst>
          </p:nvPr>
        </p:nvSpPr>
        <p:spPr>
          <a:xfrm>
            <a:off x="609600" y="1676400"/>
            <a:ext cx="10972800" cy="4625609"/>
          </a:xfrm>
          <a:prstGeom prst="rect">
            <a:avLst/>
          </a:prstGeom>
        </p:spPr>
        <p:txBody>
          <a:bodyPr/>
          <a:lstStyle>
            <a:lvl1pPr marL="438785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 panose="05020102010507070707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95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21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 panose="05040102010807070707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505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30095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390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anose="05020102010507070707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zh-CN" sz="2000" dirty="0"/>
          </a:p>
          <a:p>
            <a:r>
              <a:rPr lang="zh-CN" altLang="en-US" sz="2400" dirty="0"/>
              <a:t>盲目信任“专业人士”扮演的角色</a:t>
            </a:r>
            <a:endParaRPr lang="en-US" altLang="zh-CN" sz="2400" dirty="0"/>
          </a:p>
          <a:p>
            <a:pPr lvl="1"/>
            <a:r>
              <a:rPr lang="zh-CN" altLang="en-US" sz="2000" dirty="0"/>
              <a:t>这件事真的要专业人士来做么？</a:t>
            </a:r>
            <a:endParaRPr lang="zh-CN" altLang="en-US" sz="2000" dirty="0"/>
          </a:p>
          <a:p>
            <a:pPr lvl="1"/>
            <a:r>
              <a:rPr lang="zh-CN" altLang="en-US" sz="2000" dirty="0"/>
              <a:t>专业人士做完之后，谁来负责测试？即使有专业人士扮演各种角色，还得有专人独立地检查验证质量。</a:t>
            </a:r>
            <a:endParaRPr lang="zh-CN" altLang="en-US" sz="2000" dirty="0"/>
          </a:p>
          <a:p>
            <a:pPr lvl="0"/>
            <a:r>
              <a:rPr lang="zh-CN" altLang="en-US" sz="2740" dirty="0"/>
              <a:t>为了自己的角色而做绩效优化</a:t>
            </a:r>
            <a:endParaRPr lang="en-US" altLang="zh-CN" sz="2740" dirty="0"/>
          </a:p>
          <a:p>
            <a:pPr lvl="1"/>
            <a:r>
              <a:rPr lang="zh-CN" altLang="en-US" sz="2000" dirty="0"/>
              <a:t>分工之后，每个角色为了自己的绩效而优化，会出现局部最优而全局未必最优的情况</a:t>
            </a:r>
            <a:endParaRPr lang="zh-CN" altLang="en-US" sz="2000" dirty="0"/>
          </a:p>
          <a:p>
            <a:pPr lvl="1"/>
            <a:r>
              <a:rPr lang="zh-CN" altLang="en-US" sz="2000" dirty="0"/>
              <a:t>Windows Phone的应用发布，专业人士又出手，写了175个英语单词的介绍，极尽溢美之词</a:t>
            </a:r>
            <a:endParaRPr lang="zh-CN" altLang="en-US" sz="2000" dirty="0"/>
          </a:p>
          <a:p>
            <a:pPr lvl="1"/>
            <a:r>
              <a:rPr lang="zh-CN" altLang="en-US" sz="2000" dirty="0"/>
              <a:t>用户在小小的手机屏幕上有多少耐心读完那么多形容词和状语从句</a:t>
            </a:r>
            <a:endParaRPr lang="zh-CN" altLang="en-US" sz="2000" dirty="0"/>
          </a:p>
          <a:p>
            <a:pPr lvl="1"/>
            <a:r>
              <a:rPr lang="zh-CN" altLang="en-US" sz="2000" dirty="0"/>
              <a:t>简化到78个词，勉强能放进手机的两个屏幕</a:t>
            </a:r>
            <a:endParaRPr lang="zh-CN" altLang="en-US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向专业人士描述需求时，是否花了足够的时间让对方理解我们要的是什么？</a:t>
            </a:r>
            <a:endParaRPr lang="en-US" altLang="zh-CN" sz="2000" dirty="0"/>
          </a:p>
          <a:p>
            <a:pPr lvl="1"/>
            <a:r>
              <a:rPr lang="en-US" altLang="zh-CN" sz="2000" dirty="0"/>
              <a:t>专业人士做完之后，我们要做什么样的QA？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和测试角色相关的问题</a:t>
            </a:r>
            <a:endParaRPr lang="zh-CN" altLang="en-US" dirty="0"/>
          </a:p>
        </p:txBody>
      </p:sp>
      <p:sp>
        <p:nvSpPr>
          <p:cNvPr id="5" name="Content Placeholder 2"/>
          <p:cNvSpPr txBox="1"/>
          <p:nvPr>
            <p:custDataLst>
              <p:tags r:id="rId1"/>
            </p:custDataLst>
          </p:nvPr>
        </p:nvSpPr>
        <p:spPr>
          <a:xfrm>
            <a:off x="609600" y="1676400"/>
            <a:ext cx="10972800" cy="4625609"/>
          </a:xfrm>
          <a:prstGeom prst="rect">
            <a:avLst/>
          </a:prstGeom>
        </p:spPr>
        <p:txBody>
          <a:bodyPr/>
          <a:lstStyle>
            <a:lvl1pPr marL="438785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 panose="05020102010507070707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95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21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 panose="05040102010807070707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505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30095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390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anose="05020102010507070707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画地为牢的分工</a:t>
            </a:r>
            <a:endParaRPr lang="en-US" altLang="zh-CN" sz="2400" dirty="0"/>
          </a:p>
          <a:p>
            <a:pPr lvl="1"/>
            <a:r>
              <a:rPr lang="en-US" altLang="zh-CN" sz="2000" dirty="0"/>
              <a:t>测试用例的设计</a:t>
            </a:r>
            <a:r>
              <a:rPr lang="zh-CN" altLang="en-US" sz="2000" dirty="0"/>
              <a:t>，外包</a:t>
            </a:r>
            <a:r>
              <a:rPr lang="zh-CN" altLang="en-US" sz="2000" dirty="0"/>
              <a:t>其他公司的人</a:t>
            </a:r>
            <a:r>
              <a:rPr lang="en-US" altLang="zh-CN" sz="2000" dirty="0"/>
              <a:t>来做</a:t>
            </a:r>
            <a:endParaRPr lang="en-US" altLang="zh-CN" sz="2000" dirty="0"/>
          </a:p>
          <a:p>
            <a:pPr lvl="1"/>
            <a:r>
              <a:rPr lang="en-US" altLang="zh-CN" sz="2000" dirty="0"/>
              <a:t>期望他们一上手就能设计出高质量的测试用例，不</a:t>
            </a:r>
            <a:r>
              <a:rPr lang="zh-CN" altLang="en-US" sz="2000" dirty="0"/>
              <a:t>用</a:t>
            </a:r>
            <a:r>
              <a:rPr lang="en-US" altLang="zh-CN" sz="2000" dirty="0"/>
              <a:t>给他们那些低级的手工操作任务</a:t>
            </a:r>
            <a:endParaRPr lang="en-US" altLang="zh-CN" sz="2000" dirty="0"/>
          </a:p>
          <a:p>
            <a:pPr lvl="1"/>
            <a:r>
              <a:rPr lang="en-US" altLang="zh-CN" sz="2000" dirty="0"/>
              <a:t>理论上这都是非常有道理，但是如果这些人没有亲力亲为地在这个项目中做一些具体的事情，他们怎么能“设计”出高质量、有实际意义的测试用例呢？</a:t>
            </a:r>
            <a:endParaRPr lang="en-US" altLang="zh-CN" sz="2000" dirty="0"/>
          </a:p>
          <a:p>
            <a:pPr lvl="1"/>
            <a:r>
              <a:rPr lang="en-US" altLang="zh-CN" sz="2000" dirty="0"/>
              <a:t>分工导致链条过长，信息丢失。</a:t>
            </a:r>
            <a:endParaRPr lang="en-US" altLang="zh-CN" sz="2000" dirty="0"/>
          </a:p>
          <a:p>
            <a:pPr lvl="1"/>
            <a:r>
              <a:rPr lang="en-US" altLang="zh-CN" sz="2000" dirty="0"/>
              <a:t>分工还可能会导致一个软件被切碎分给各个“角色”，每个功能都做得很卖力，但是整体就是不太行，明显看出来是费了老大的劲给强行“集成”起来的</a:t>
            </a:r>
            <a:endParaRPr lang="en-US" altLang="zh-CN" sz="2000" dirty="0"/>
          </a:p>
          <a:p>
            <a:r>
              <a:rPr lang="zh-CN" altLang="en-US" sz="2400" dirty="0"/>
              <a:t>无明确责任的分工，</a:t>
            </a:r>
            <a:r>
              <a:rPr lang="zh-CN" altLang="en-US" sz="2400" dirty="0">
                <a:sym typeface="+mn-ea"/>
              </a:rPr>
              <a:t>原则：</a:t>
            </a:r>
            <a:endParaRPr lang="en-US" altLang="zh-CN" sz="2400" dirty="0"/>
          </a:p>
          <a:p>
            <a:pPr lvl="1"/>
            <a:r>
              <a:rPr lang="zh-CN" altLang="en-US" sz="2000" dirty="0"/>
              <a:t>充分授权和信任（Empower team members）；</a:t>
            </a:r>
            <a:endParaRPr lang="zh-CN" altLang="en-US" sz="2000" dirty="0"/>
          </a:p>
          <a:p>
            <a:pPr lvl="1"/>
            <a:r>
              <a:rPr lang="zh-CN" altLang="en-US" sz="2000" dirty="0"/>
              <a:t>各司其职，对项目共同负责（Establish clear accountability and shared</a:t>
            </a:r>
            <a:r>
              <a:rPr lang="en-US" altLang="zh-CN" sz="2000" dirty="0"/>
              <a:t> </a:t>
            </a:r>
            <a:r>
              <a:rPr lang="zh-CN" altLang="en-US" sz="2000" dirty="0"/>
              <a:t>responsibility）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4400"/>
              <a:t>有些成功人士和成功的公司号称没必要设置独立的测试角色（Test），你怎么看？</a:t>
            </a:r>
            <a:endParaRPr lang="zh-CN" altLang="en-US" sz="4400"/>
          </a:p>
        </p:txBody>
      </p:sp>
      <p:sp>
        <p:nvSpPr>
          <p:cNvPr id="5" name="Content Placeholder 2"/>
          <p:cNvSpPr txBox="1"/>
          <p:nvPr>
            <p:custDataLst>
              <p:tags r:id="rId1"/>
            </p:custDataLst>
          </p:nvPr>
        </p:nvSpPr>
        <p:spPr>
          <a:xfrm>
            <a:off x="609600" y="1676400"/>
            <a:ext cx="10972800" cy="4625609"/>
          </a:xfrm>
          <a:prstGeom prst="rect">
            <a:avLst/>
          </a:prstGeom>
        </p:spPr>
        <p:txBody>
          <a:bodyPr/>
          <a:lstStyle>
            <a:lvl1pPr marL="438785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 panose="05020102010507070707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95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21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 panose="05040102010807070707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505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30095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390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anose="05020102010507070707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人太牛</a:t>
            </a:r>
            <a:endParaRPr lang="zh-CN" altLang="en-US" sz="2400" dirty="0"/>
          </a:p>
          <a:p>
            <a:r>
              <a:rPr lang="zh-CN" altLang="en-US" sz="2400" dirty="0"/>
              <a:t>事太小</a:t>
            </a:r>
            <a:endParaRPr lang="zh-CN" altLang="en-US" sz="2400" dirty="0"/>
          </a:p>
          <a:p>
            <a:r>
              <a:rPr lang="zh-CN" altLang="en-US" sz="2400" dirty="0"/>
              <a:t>人不够</a:t>
            </a:r>
            <a:endParaRPr lang="zh-CN" altLang="en-US" sz="2400" dirty="0"/>
          </a:p>
          <a:p>
            <a:r>
              <a:rPr lang="zh-CN" altLang="en-US" sz="2400" dirty="0"/>
              <a:t>条件特殊</a:t>
            </a:r>
            <a:endParaRPr lang="en-US" altLang="zh-CN" sz="2400" dirty="0"/>
          </a:p>
          <a:p>
            <a:pPr lvl="1"/>
            <a:r>
              <a:rPr lang="zh-CN" altLang="en-US" sz="2400" dirty="0"/>
              <a:t>软件产业百舸争流，鱼龙混杂，在海里裸泳的弄潮儿也不少。在有些情况下（例如一窝蜂模式，主治医师模式），强力的Dev是可以搞定很多事情。运用之妙，存乎一心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Facebook没有专门的软件测试</a:t>
            </a:r>
            <a:r>
              <a:rPr lang="zh-CN" altLang="en-US"/>
              <a:t>人员</a:t>
            </a:r>
            <a:endParaRPr lang="zh-CN" altLang="en-US"/>
          </a:p>
        </p:txBody>
      </p:sp>
      <p:sp>
        <p:nvSpPr>
          <p:cNvPr id="5" name="Content Placeholder 2"/>
          <p:cNvSpPr txBox="1"/>
          <p:nvPr>
            <p:custDataLst>
              <p:tags r:id="rId1"/>
            </p:custDataLst>
          </p:nvPr>
        </p:nvSpPr>
        <p:spPr>
          <a:xfrm>
            <a:off x="609600" y="1676400"/>
            <a:ext cx="10972800" cy="4625609"/>
          </a:xfrm>
          <a:prstGeom prst="rect">
            <a:avLst/>
          </a:prstGeom>
        </p:spPr>
        <p:txBody>
          <a:bodyPr/>
          <a:lstStyle>
            <a:lvl1pPr marL="438785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 panose="05020102010507070707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95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21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 panose="05040102010807070707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505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30095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390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anose="05020102010507070707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a）全公司人员经常使用自己的软件产品！（如果你开发的软件是航天飞行某控制模块，你怎么能经常使用呢？）</a:t>
            </a:r>
            <a:endParaRPr lang="zh-CN" altLang="en-US" sz="2400" dirty="0"/>
          </a:p>
          <a:p>
            <a:r>
              <a:rPr lang="zh-CN" altLang="en-US" sz="2400" dirty="0"/>
              <a:t>b）使用日志（log）来分析问题可能出在哪里。（我们的一些程序员写程序都没有日志，那大家看什么呢？）</a:t>
            </a:r>
            <a:endParaRPr lang="zh-CN" altLang="en-US" sz="2400" dirty="0"/>
          </a:p>
          <a:p>
            <a:r>
              <a:rPr lang="zh-CN" altLang="en-US" sz="2400" dirty="0"/>
              <a:t>c）利用用户的反馈和实时状态分析（比较过去一小时和上周同一时间的数据来判断是否有Bug）。</a:t>
            </a:r>
            <a:endParaRPr lang="zh-CN" altLang="en-US" sz="2400" dirty="0"/>
          </a:p>
          <a:p>
            <a:r>
              <a:rPr lang="zh-CN" altLang="en-US" sz="2400" dirty="0"/>
              <a:t>d）应用开发商给Facebook报Bug。（开发商其实比较不爽，但是Facebook有时</a:t>
            </a:r>
            <a:endParaRPr lang="zh-CN" altLang="en-US" sz="2400" dirty="0"/>
          </a:p>
          <a:p>
            <a:r>
              <a:rPr lang="zh-CN" altLang="en-US" sz="2400" dirty="0"/>
              <a:t>就是毫无预警地修改API，你除了赶紧报Bug，还能怎么着？）</a:t>
            </a:r>
            <a:endParaRPr lang="zh-CN" altLang="en-US" sz="2400" dirty="0"/>
          </a:p>
          <a:p>
            <a:r>
              <a:rPr lang="zh-CN" altLang="en-US" sz="2400" dirty="0"/>
              <a:t>e）很多人自愿给Facebook报Bug，这位贴主自称每月给他的前雇主报13,000个</a:t>
            </a:r>
            <a:endParaRPr lang="zh-CN" altLang="en-US" sz="2400" dirty="0"/>
          </a:p>
          <a:p>
            <a:r>
              <a:rPr lang="zh-CN" altLang="en-US" sz="2400" dirty="0"/>
              <a:t>问题。（没错，是每月一万三千个！）</a:t>
            </a:r>
            <a:endParaRPr lang="zh-CN" altLang="en-US" sz="2400" dirty="0"/>
          </a:p>
          <a:p>
            <a:r>
              <a:rPr lang="zh-CN" altLang="en-US" sz="2400" dirty="0"/>
              <a:t>f）还有一个原因是，Facebook大体上也不需要搞出太高水平的软件。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905000"/>
            <a:ext cx="982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参见：</a:t>
            </a:r>
            <a:r>
              <a:rPr lang="en-US" altLang="zh-CN" dirty="0">
                <a:hlinkClick r:id="rId1"/>
              </a:rPr>
              <a:t>http://www.cnblogs.com/xinz/p/3857368.html</a:t>
            </a:r>
            <a:r>
              <a:rPr lang="en-US" altLang="zh-CN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程序的质量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程序的质量体现在软件外在功能的质量。</a:t>
            </a:r>
            <a:endParaRPr lang="en-US" altLang="zh-CN" dirty="0"/>
          </a:p>
          <a:p>
            <a:r>
              <a:rPr lang="zh-CN" altLang="en-US" dirty="0"/>
              <a:t>衡量软件的功能，</a:t>
            </a:r>
            <a:endParaRPr lang="en-US" altLang="zh-CN" dirty="0"/>
          </a:p>
          <a:p>
            <a:pPr lvl="1"/>
            <a:r>
              <a:rPr lang="zh-CN" altLang="en-US" dirty="0"/>
              <a:t>功能测试，基本的判断可以用“是</a:t>
            </a:r>
            <a:r>
              <a:rPr lang="en-US" altLang="zh-CN" dirty="0"/>
              <a:t>| </a:t>
            </a:r>
            <a:r>
              <a:rPr lang="zh-CN" altLang="en-US" dirty="0"/>
              <a:t>否”来 判定，</a:t>
            </a:r>
            <a:endParaRPr lang="en-US" altLang="zh-CN" dirty="0"/>
          </a:p>
          <a:p>
            <a:pPr lvl="2"/>
            <a:r>
              <a:rPr lang="zh-CN" altLang="en-US" dirty="0"/>
              <a:t>例如，一个字处理软件能否通过拷贝</a:t>
            </a:r>
            <a:r>
              <a:rPr lang="en-US" altLang="zh-CN" dirty="0"/>
              <a:t>/ </a:t>
            </a:r>
            <a:r>
              <a:rPr lang="zh-CN" altLang="en-US" dirty="0"/>
              <a:t>粘贴与其他软件传递信息。</a:t>
            </a:r>
            <a:endParaRPr lang="en-US" altLang="zh-CN" dirty="0"/>
          </a:p>
          <a:p>
            <a:pPr lvl="1"/>
            <a:r>
              <a:rPr lang="zh-CN" altLang="en-US" dirty="0"/>
              <a:t>多维度特性的综合指标来衡量，</a:t>
            </a:r>
            <a:endParaRPr lang="en-US" altLang="zh-CN" dirty="0"/>
          </a:p>
          <a:p>
            <a:pPr lvl="2"/>
            <a:r>
              <a:rPr lang="zh-CN" altLang="en-US" dirty="0"/>
              <a:t>例如，衡量一个搜索引擎的质量，业界通常用准确度 （</a:t>
            </a:r>
            <a:r>
              <a:rPr lang="en-US" altLang="zh-CN" dirty="0"/>
              <a:t>Precision</a:t>
            </a:r>
            <a:r>
              <a:rPr lang="zh-CN" altLang="en-US" dirty="0"/>
              <a:t>）和覆盖率（</a:t>
            </a:r>
            <a:r>
              <a:rPr lang="en-US" altLang="zh-CN" dirty="0"/>
              <a:t>Recall</a:t>
            </a:r>
            <a:r>
              <a:rPr lang="zh-CN" altLang="en-US" dirty="0"/>
              <a:t>）的综合指标来表示。</a:t>
            </a:r>
            <a:endParaRPr lang="en-US" altLang="zh-CN" dirty="0"/>
          </a:p>
          <a:p>
            <a:pPr lvl="1"/>
            <a:r>
              <a:rPr lang="zh-CN" altLang="en-US" dirty="0"/>
              <a:t>服务质量</a:t>
            </a:r>
            <a:endParaRPr lang="en-US" altLang="zh-CN" dirty="0"/>
          </a:p>
          <a:p>
            <a:pPr lvl="2"/>
            <a:r>
              <a:rPr lang="zh-CN" altLang="en-US" dirty="0"/>
              <a:t>例如， 网站显示查询结果的速度；订票网站能并发处理业务的吞吐量；支持同时在线用户的数量。</a:t>
            </a:r>
            <a:endParaRPr lang="en-US" altLang="zh-CN" dirty="0"/>
          </a:p>
          <a:p>
            <a:pPr lvl="1"/>
            <a:r>
              <a:rPr lang="zh-CN" altLang="en-US" dirty="0"/>
              <a:t>程 序的质量还有其他方面，例如用户体验的质量、国际化的质量和安全性的质量。我们还可以用 其他数值来表示质量，例如第</a:t>
            </a:r>
            <a:r>
              <a:rPr lang="en-US" altLang="zh-CN" dirty="0"/>
              <a:t>16</a:t>
            </a:r>
            <a:r>
              <a:rPr lang="zh-CN" altLang="en-US" dirty="0"/>
              <a:t>章提到的</a:t>
            </a:r>
            <a:r>
              <a:rPr lang="en-US" altLang="zh-CN" dirty="0"/>
              <a:t>NPS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软件工程也有质量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745" indent="0">
              <a:buNone/>
            </a:pPr>
            <a:r>
              <a:rPr lang="zh-CN" altLang="en-US" dirty="0"/>
              <a:t>软件工程的质量体现在</a:t>
            </a:r>
            <a:endParaRPr lang="en-US" altLang="zh-CN" dirty="0"/>
          </a:p>
          <a:p>
            <a:r>
              <a:rPr lang="zh-CN" altLang="en-US" dirty="0"/>
              <a:t>开发过程的可见性</a:t>
            </a:r>
            <a:endParaRPr lang="en-US" altLang="zh-CN" dirty="0"/>
          </a:p>
          <a:p>
            <a:r>
              <a:rPr lang="zh-CN" altLang="en-US" dirty="0"/>
              <a:t>开发过程的风险控制</a:t>
            </a:r>
            <a:endParaRPr lang="en-US" altLang="zh-CN" dirty="0"/>
          </a:p>
          <a:p>
            <a:r>
              <a:rPr lang="zh-CN" altLang="en-US" dirty="0"/>
              <a:t>内部模块的交付质量</a:t>
            </a:r>
            <a:endParaRPr lang="en-US" altLang="zh-CN" dirty="0"/>
          </a:p>
          <a:p>
            <a:r>
              <a:rPr lang="zh-CN" altLang="en-US" dirty="0"/>
              <a:t>开发成本的控制</a:t>
            </a:r>
            <a:endParaRPr lang="en-US" altLang="zh-CN" dirty="0"/>
          </a:p>
          <a:p>
            <a:r>
              <a:rPr lang="zh-CN" altLang="en-US" dirty="0"/>
              <a:t>内部质量指标的完成情况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软件工程也有质量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745" indent="0">
              <a:buNone/>
            </a:pPr>
            <a:r>
              <a:rPr lang="zh-CN" altLang="en-US" dirty="0"/>
              <a:t>软件工程的质量体现在 </a:t>
            </a:r>
            <a:r>
              <a:rPr lang="en-US" altLang="zh-CN" dirty="0"/>
              <a:t>- </a:t>
            </a:r>
            <a:r>
              <a:rPr lang="zh-CN" altLang="en-US" dirty="0"/>
              <a:t>开发过程的可见性</a:t>
            </a:r>
            <a:endParaRPr lang="en-US" altLang="zh-CN" dirty="0"/>
          </a:p>
          <a:p>
            <a:r>
              <a:rPr lang="zh-CN" altLang="en-US" dirty="0"/>
              <a:t>很多项目一直不能演示</a:t>
            </a:r>
            <a:endParaRPr lang="en-US" altLang="zh-CN" dirty="0"/>
          </a:p>
          <a:p>
            <a:r>
              <a:rPr lang="zh-CN" altLang="en-US" dirty="0"/>
              <a:t>一直说 “还有三个月就好了”， 说了两年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600">
                <a:solidFill>
                  <a:schemeClr val="tx1"/>
                </a:solidFill>
              </a:rPr>
              <a:t>软件工程也有质量</a:t>
            </a:r>
            <a:r>
              <a:rPr lang="en-US" altLang="zh-CN" sz="4600">
                <a:solidFill>
                  <a:schemeClr val="tx1"/>
                </a:solidFill>
              </a:rPr>
              <a:t> -</a:t>
            </a:r>
            <a:r>
              <a:rPr lang="zh-CN" altLang="en-US" sz="4600">
                <a:solidFill>
                  <a:schemeClr val="tx1"/>
                </a:solidFill>
              </a:rPr>
              <a:t>开发过程的风险控制</a:t>
            </a:r>
            <a:endParaRPr lang="en-US" sz="460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979488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软件工程也有质量 </a:t>
            </a:r>
            <a:r>
              <a:rPr lang="en-US" altLang="zh-CN" dirty="0"/>
              <a:t>-</a:t>
            </a:r>
            <a:r>
              <a:rPr lang="zh-CN" altLang="en-US" dirty="0"/>
              <a:t>内部模块的交付质量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① 内部模块经常崩溃，延误开发；</a:t>
            </a:r>
            <a:endParaRPr lang="en-US" altLang="zh-CN" dirty="0"/>
          </a:p>
          <a:p>
            <a:r>
              <a:rPr lang="zh-CN" altLang="en-US" dirty="0"/>
              <a:t>② 项目内部的里程碑实现质量太差， 导致最终产品未能达到预期质量标准；</a:t>
            </a:r>
            <a:endParaRPr lang="en-US" altLang="zh-CN" dirty="0"/>
          </a:p>
          <a:p>
            <a:r>
              <a:rPr lang="zh-CN" altLang="en-US" dirty="0"/>
              <a:t>③ 项目管理工具太难用，太繁琐，速度慢；</a:t>
            </a:r>
            <a:endParaRPr lang="en-US" altLang="zh-CN" dirty="0"/>
          </a:p>
          <a:p>
            <a:r>
              <a:rPr lang="zh-CN" altLang="en-US" dirty="0"/>
              <a:t>④ 工具体现的软件工程流程与团队实际运作不符合；导致工具显示的状态并不是团队实际进度</a:t>
            </a:r>
            <a:endParaRPr lang="en-US" altLang="zh-CN" dirty="0"/>
          </a:p>
          <a:p>
            <a:r>
              <a:rPr lang="zh-CN" altLang="en-US" dirty="0"/>
              <a:t>⑤ 并不是所有人都使用项目管理工 具（例如很多人不想用规定的工具来跟踪</a:t>
            </a:r>
            <a:r>
              <a:rPr lang="en-US" altLang="zh-CN" dirty="0"/>
              <a:t>Bug</a:t>
            </a:r>
            <a:r>
              <a:rPr lang="zh-CN" altLang="en-US" dirty="0"/>
              <a:t>）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软件工程也有质量 </a:t>
            </a:r>
            <a:r>
              <a:rPr lang="en-US" altLang="zh-CN" dirty="0"/>
              <a:t>-</a:t>
            </a:r>
            <a:r>
              <a:rPr lang="zh-CN" altLang="en-US" dirty="0"/>
              <a:t>开发成本的控制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745" indent="0">
              <a:buNone/>
            </a:pPr>
            <a:r>
              <a:rPr lang="zh-CN" altLang="en-US" dirty="0"/>
              <a:t>成本包括时间和金钱等，例如团队眼看完不成预定任务，只好花钱请第三方帮助完成 工作，从而付出巨大成本，影响团队的业绩。</a:t>
            </a:r>
            <a:endParaRPr lang="zh-CN" altLang="en-US" dirty="0"/>
          </a:p>
          <a:p>
            <a:pPr marL="118745" indent="0">
              <a:buNone/>
            </a:pPr>
            <a:r>
              <a:rPr lang="zh-CN" altLang="en-US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PLACING_PICTURE_USER_VIEWPORT" val="{&quot;height&quot;:7284.423622047244,&quot;width&quot;:17280}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PLACING_PICTURE_USER_VIEWPORT" val="{&quot;height&quot;:7284.423622047244,&quot;width&quot;:17280}"/>
</p:tagLst>
</file>

<file path=ppt/tags/tag5.xml><?xml version="1.0" encoding="utf-8"?>
<p:tagLst xmlns:p="http://schemas.openxmlformats.org/presentationml/2006/main">
  <p:tag name="KSO_WM_UNIT_PLACING_PICTURE_USER_VIEWPORT" val="{&quot;height&quot;:7284.423622047244,&quot;width&quot;:17280}"/>
</p:tagLst>
</file>

<file path=ppt/tags/tag6.xml><?xml version="1.0" encoding="utf-8"?>
<p:tagLst xmlns:p="http://schemas.openxmlformats.org/presentationml/2006/main">
  <p:tag name="KSO_WM_UNIT_PLACING_PICTURE_USER_VIEWPORT" val="{&quot;height&quot;:7284.423622047244,&quot;width&quot;:17280}"/>
  <p:tag name="KSO_WM_BEAUTIFY_FLAG" val=""/>
</p:tagLst>
</file>

<file path=ppt/tags/tag7.xml><?xml version="1.0" encoding="utf-8"?>
<p:tagLst xmlns:p="http://schemas.openxmlformats.org/presentationml/2006/main">
  <p:tag name="KSO_WM_UNIT_PLACING_PICTURE_USER_VIEWPORT" val="{&quot;height&quot;:7284.423622047244,&quot;width&quot;:17280}"/>
  <p:tag name="KSO_WM_BEAUTIFY_FLAG" val=""/>
</p:tagLst>
</file>

<file path=ppt/tags/tag8.xml><?xml version="1.0" encoding="utf-8"?>
<p:tagLst xmlns:p="http://schemas.openxmlformats.org/presentationml/2006/main">
  <p:tag name="COMMONDATA" val="eyJoZGlkIjoiMDU1ODUxMDc0MjBiZGJjNTQ1OThkMTJlZmZjZTRmMWUifQ=="/>
</p:tagLst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Yahei">
      <a:majorFont>
        <a:latin typeface="Calibri Light"/>
        <a:ea typeface="Microsoft YaHei UI"/>
        <a:cs typeface=""/>
      </a:majorFont>
      <a:minorFont>
        <a:latin typeface="Calibri"/>
        <a:ea typeface="Microsoft YaHei"/>
        <a:cs typeface="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6109</Words>
  <Application>WPS 演示</Application>
  <PresentationFormat>Widescreen</PresentationFormat>
  <Paragraphs>330</Paragraphs>
  <Slides>38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4" baseType="lpstr">
      <vt:lpstr>Arial</vt:lpstr>
      <vt:lpstr>宋体</vt:lpstr>
      <vt:lpstr>Wingdings</vt:lpstr>
      <vt:lpstr>Microsoft YaHei UI</vt:lpstr>
      <vt:lpstr>Calibri Light</vt:lpstr>
      <vt:lpstr>Calibri</vt:lpstr>
      <vt:lpstr>微软雅黑</vt:lpstr>
      <vt:lpstr>Arial Unicode MS</vt:lpstr>
      <vt:lpstr>Segoe Semibold</vt:lpstr>
      <vt:lpstr>Segoe Print</vt:lpstr>
      <vt:lpstr>Wingdings 2</vt:lpstr>
      <vt:lpstr>Wingdings</vt:lpstr>
      <vt:lpstr>Arial</vt:lpstr>
      <vt:lpstr>Wingdings 3</vt:lpstr>
      <vt:lpstr>Wingdings 2</vt:lpstr>
      <vt:lpstr>Depth</vt:lpstr>
      <vt:lpstr>软件工程的质量</vt:lpstr>
      <vt:lpstr>什么是软件的质量（Software Quality） ？</vt:lpstr>
      <vt:lpstr>套公式</vt:lpstr>
      <vt:lpstr>程序的质量</vt:lpstr>
      <vt:lpstr>软件工程也有质量</vt:lpstr>
      <vt:lpstr>软件工程也有质量</vt:lpstr>
      <vt:lpstr>软件工程也有质量 -开发过程的风险控制</vt:lpstr>
      <vt:lpstr>软件工程也有质量 -内部模块的交付质量</vt:lpstr>
      <vt:lpstr>软件工程也有质量 -开发成本的控制</vt:lpstr>
      <vt:lpstr>软件工程也有质量 -内部质量指标的完成情况</vt:lpstr>
      <vt:lpstr>CMMI</vt:lpstr>
      <vt:lpstr>CMMI 1</vt:lpstr>
      <vt:lpstr>CMMI 2</vt:lpstr>
      <vt:lpstr>CMMI 3</vt:lpstr>
      <vt:lpstr>CMMI 4</vt:lpstr>
      <vt:lpstr>CMMI 5</vt:lpstr>
      <vt:lpstr>Peopleware (人件)</vt:lpstr>
      <vt:lpstr>Peopleware (人件)</vt:lpstr>
      <vt:lpstr>做决定Decision Making</vt:lpstr>
      <vt:lpstr>衡量软件工程质量</vt:lpstr>
      <vt:lpstr>正常的 未解决/解决/关闭 的比例</vt:lpstr>
      <vt:lpstr>什么地方资源不够?</vt:lpstr>
      <vt:lpstr>低估了项目的难度/Underestimating</vt:lpstr>
      <vt:lpstr>Inadequate Bug Allotment</vt:lpstr>
      <vt:lpstr>Scope Creep</vt:lpstr>
      <vt:lpstr>A real example</vt:lpstr>
      <vt:lpstr>保证质量的成本</vt:lpstr>
      <vt:lpstr>保证质量的成本</vt:lpstr>
      <vt:lpstr>PowerPoint 演示文稿</vt:lpstr>
      <vt:lpstr>QA vs. Testing</vt:lpstr>
      <vt:lpstr>PowerPoint 演示文稿</vt:lpstr>
      <vt:lpstr>分工是社会和行业进化的结果</vt:lpstr>
      <vt:lpstr>和测试相关的误解 – 教材 P312</vt:lpstr>
      <vt:lpstr>和测试角色相关的问题</vt:lpstr>
      <vt:lpstr>和测试角色相关的问题</vt:lpstr>
      <vt:lpstr>PowerPoint 演示文稿</vt:lpstr>
      <vt:lpstr>PowerPoint 演示文稿</vt:lpstr>
      <vt:lpstr>讨论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软件工程的质量</dc:title>
  <dc:creator>Xin Zou</dc:creator>
  <cp:lastModifiedBy>zry</cp:lastModifiedBy>
  <cp:revision>5</cp:revision>
  <dcterms:created xsi:type="dcterms:W3CDTF">2018-10-08T00:50:00Z</dcterms:created>
  <dcterms:modified xsi:type="dcterms:W3CDTF">2023-05-08T23:23:50Z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BBD350E887F84243842311721C01391D_12</vt:lpwstr>
  </property>
</Properties>
</file>