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75" r:id="rId6"/>
    <p:sldId id="390" r:id="rId7"/>
    <p:sldId id="391" r:id="rId8"/>
    <p:sldId id="392" r:id="rId9"/>
    <p:sldId id="394" r:id="rId10"/>
    <p:sldId id="395" r:id="rId11"/>
    <p:sldId id="396" r:id="rId12"/>
    <p:sldId id="397" r:id="rId13"/>
    <p:sldId id="398" r:id="rId14"/>
    <p:sldId id="399" r:id="rId15"/>
    <p:sldId id="400" r:id="rId16"/>
    <p:sldId id="401" r:id="rId17"/>
    <p:sldId id="402" r:id="rId18"/>
    <p:sldId id="276" r:id="rId19"/>
    <p:sldId id="277" r:id="rId20"/>
    <p:sldId id="411" r:id="rId21"/>
    <p:sldId id="409" r:id="rId22"/>
    <p:sldId id="410" r:id="rId23"/>
    <p:sldId id="407" r:id="rId24"/>
    <p:sldId id="408" r:id="rId25"/>
    <p:sldId id="278" r:id="rId26"/>
    <p:sldId id="279" r:id="rId27"/>
    <p:sldId id="412" r:id="rId28"/>
    <p:sldId id="413" r:id="rId29"/>
    <p:sldId id="258" r:id="rId30"/>
    <p:sldId id="259" r:id="rId31"/>
    <p:sldId id="432" r:id="rId32"/>
    <p:sldId id="260" r:id="rId33"/>
    <p:sldId id="433" r:id="rId34"/>
    <p:sldId id="261" r:id="rId35"/>
    <p:sldId id="262" r:id="rId36"/>
    <p:sldId id="263" r:id="rId37"/>
    <p:sldId id="264" r:id="rId38"/>
    <p:sldId id="266" r:id="rId39"/>
    <p:sldId id="414" r:id="rId40"/>
    <p:sldId id="267" r:id="rId41"/>
    <p:sldId id="268" r:id="rId42"/>
    <p:sldId id="374" r:id="rId43"/>
  </p:sldIdLst>
  <p:sldSz cx="12192000" cy="6858000"/>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07" autoAdjust="0"/>
  </p:normalViewPr>
  <p:slideViewPr>
    <p:cSldViewPr>
      <p:cViewPr varScale="1">
        <p:scale>
          <a:sx n="96" d="100"/>
          <a:sy n="96" d="100"/>
        </p:scale>
        <p:origin x="60"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4650A2-B221-45B7-8BFD-302FFBB7179C}"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179E1-1FAE-4667-A618-B3C44D7B1E8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Originally from Ambrosio Blanco</a:t>
            </a:r>
            <a:endParaRPr lang="en-US" dirty="0"/>
          </a:p>
          <a:p>
            <a:r>
              <a:rPr lang="en-US" dirty="0"/>
              <a:t>MSRA</a:t>
            </a:r>
            <a:endParaRPr lang="en-US" dirty="0"/>
          </a:p>
          <a:p>
            <a:r>
              <a:rPr lang="en-US" dirty="0"/>
              <a:t>Test Manager</a:t>
            </a:r>
            <a:endParaRPr lang="en-US" dirty="0"/>
          </a:p>
          <a:p>
            <a:endParaRPr lang="en-US" dirty="0"/>
          </a:p>
        </p:txBody>
      </p:sp>
      <p:sp>
        <p:nvSpPr>
          <p:cNvPr id="4" name="Slide Number Placeholder 3"/>
          <p:cNvSpPr>
            <a:spLocks noGrp="1"/>
          </p:cNvSpPr>
          <p:nvPr>
            <p:ph type="sldNum" sz="quarter" idx="10"/>
          </p:nvPr>
        </p:nvSpPr>
        <p:spPr/>
        <p:txBody>
          <a:bodyPr/>
          <a:lstStyle/>
          <a:p>
            <a:fld id="{347179E1-1FAE-4667-A618-B3C44D7B1E80}"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7179E1-1FAE-4667-A618-B3C44D7B1E80}"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领导要快刀斩乱麻地做一些重要的决定，让团队在短时 间内通过执行看到一些进展和成果。如何 “快刀斩乱麻”？ 这有一个例子：在</a:t>
            </a:r>
            <a:r>
              <a:rPr lang="en-US" altLang="zh-CN" dirty="0"/>
              <a:t>Apple </a:t>
            </a:r>
            <a:r>
              <a:rPr lang="zh-CN" altLang="en-US" dirty="0"/>
              <a:t>公司的早 期 </a:t>
            </a:r>
            <a:r>
              <a:rPr lang="en-US" altLang="zh-CN" dirty="0"/>
              <a:t>, </a:t>
            </a:r>
            <a:r>
              <a:rPr lang="zh-CN" altLang="en-US" dirty="0"/>
              <a:t>乔布斯要号召一些老团队成员去一个新的办公楼参加还在秘密状态的 </a:t>
            </a:r>
            <a:r>
              <a:rPr lang="en-US" altLang="zh-CN" dirty="0"/>
              <a:t>Macintosh</a:t>
            </a:r>
            <a:r>
              <a:rPr lang="zh-CN" altLang="en-US" dirty="0"/>
              <a:t>项目</a:t>
            </a:r>
            <a:r>
              <a:rPr lang="en-US" altLang="zh-CN" dirty="0"/>
              <a:t>,  </a:t>
            </a:r>
            <a:r>
              <a:rPr lang="zh-CN" altLang="en-US" dirty="0"/>
              <a:t>有 一个顶级程序员 </a:t>
            </a:r>
            <a:r>
              <a:rPr lang="en-US" altLang="zh-CN" dirty="0"/>
              <a:t>(Andy </a:t>
            </a:r>
            <a:r>
              <a:rPr lang="en-US" altLang="zh-CN" dirty="0" err="1"/>
              <a:t>Hertzfeld</a:t>
            </a:r>
            <a:r>
              <a:rPr lang="en-US" altLang="zh-CN" dirty="0"/>
              <a:t>) </a:t>
            </a:r>
            <a:r>
              <a:rPr lang="zh-CN" altLang="en-US" dirty="0"/>
              <a:t>还在忙着老项目</a:t>
            </a:r>
            <a:r>
              <a:rPr lang="en-US" altLang="zh-CN" dirty="0"/>
              <a:t>, </a:t>
            </a:r>
            <a:r>
              <a:rPr lang="zh-CN" altLang="en-US" dirty="0"/>
              <a:t>一时走不开。乔布斯怎么做呢</a:t>
            </a:r>
            <a:r>
              <a:rPr lang="en-US" altLang="zh-CN" dirty="0"/>
              <a:t>?  Andy </a:t>
            </a:r>
            <a:r>
              <a:rPr lang="zh-CN" altLang="en-US" dirty="0"/>
              <a:t>回忆 到，乔布斯说了一句：“</a:t>
            </a:r>
            <a:r>
              <a:rPr lang="en-US" altLang="zh-CN" dirty="0"/>
              <a:t>you're moving to the Macintosh project now” </a:t>
            </a:r>
            <a:r>
              <a:rPr lang="zh-CN" altLang="en-US" dirty="0"/>
              <a:t>，就把</a:t>
            </a:r>
            <a:r>
              <a:rPr lang="en-US" altLang="zh-CN" dirty="0"/>
              <a:t>Andy </a:t>
            </a:r>
            <a:r>
              <a:rPr lang="zh-CN" altLang="en-US" dirty="0"/>
              <a:t>办公桌上的 东西抱到他的汽车里，</a:t>
            </a:r>
            <a:r>
              <a:rPr lang="en-US" altLang="zh-CN" dirty="0"/>
              <a:t>Andy</a:t>
            </a:r>
            <a:r>
              <a:rPr lang="zh-CN" altLang="en-US" dirty="0"/>
              <a:t>只好马上跟着去了新的项目组 </a:t>
            </a:r>
            <a:r>
              <a:rPr lang="en-US" altLang="zh-CN" dirty="0"/>
              <a:t>3</a:t>
            </a:r>
            <a:r>
              <a:rPr lang="zh-CN" altLang="en-US" dirty="0"/>
              <a:t>。</a:t>
            </a:r>
            <a:endParaRPr lang="zh-CN" altLang="en-US" dirty="0"/>
          </a:p>
          <a:p>
            <a:endParaRPr lang="en-US" dirty="0"/>
          </a:p>
        </p:txBody>
      </p:sp>
      <p:sp>
        <p:nvSpPr>
          <p:cNvPr id="4" name="Slide Number Placeholder 3"/>
          <p:cNvSpPr>
            <a:spLocks noGrp="1"/>
          </p:cNvSpPr>
          <p:nvPr>
            <p:ph type="sldNum" sz="quarter" idx="5"/>
          </p:nvPr>
        </p:nvSpPr>
        <p:spPr/>
        <p:txBody>
          <a:bodyPr/>
          <a:lstStyle/>
          <a:p>
            <a:fld id="{F35C7EE1-DFFA-4275-BC15-03F63508087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C7EE1-DFFA-4275-BC15-03F63508087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C7EE1-DFFA-4275-BC15-03F63508087A}"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C7EE1-DFFA-4275-BC15-03F63508087A}"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7179E1-1FAE-4667-A618-B3C44D7B1E8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tech.ifeng.com/a/20141020/40841049_0.shtml" TargetMode="External"/><Relationship Id="rId1" Type="http://schemas.openxmlformats.org/officeDocument/2006/relationships/hyperlink" Target="http://blog.jobbole.com/79450/" TargetMode="Externa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archive.wired.com/wired/archive/9.12/baron-cohen.html" TargetMode="External"/><Relationship Id="rId2" Type="http://schemas.openxmlformats.org/officeDocument/2006/relationships/image" Target="../media/image14.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人，绩效和职业道德</a:t>
            </a:r>
            <a:endParaRPr lang="en-US" dirty="0"/>
          </a:p>
        </p:txBody>
      </p:sp>
      <p:sp>
        <p:nvSpPr>
          <p:cNvPr id="3" name="Subtitle 2"/>
          <p:cNvSpPr>
            <a:spLocks noGrp="1"/>
          </p:cNvSpPr>
          <p:nvPr>
            <p:ph type="body" sz="half" idx="2"/>
          </p:nvPr>
        </p:nvSpPr>
        <p:spPr/>
        <p:txBody>
          <a:bodyPr>
            <a:normAutofit/>
          </a:bodyPr>
          <a:lstStyle/>
          <a:p>
            <a:r>
              <a:rPr lang="zh-CN" altLang="en-US" dirty="0"/>
              <a:t>邹欣</a:t>
            </a:r>
            <a:endParaRPr lang="en-US" altLang="zh-CN" dirty="0"/>
          </a:p>
          <a:p>
            <a:r>
              <a:rPr lang="zh-CN" altLang="en-US" dirty="0"/>
              <a:t>构建之法 </a:t>
            </a:r>
            <a:r>
              <a:rPr lang="en-US" altLang="zh-CN" dirty="0"/>
              <a:t>– </a:t>
            </a:r>
            <a:r>
              <a:rPr lang="zh-CN" altLang="en-US" dirty="0"/>
              <a:t>现代软件工程</a:t>
            </a:r>
            <a:r>
              <a:rPr lang="en-US" altLang="zh-CN" dirty="0"/>
              <a:t> </a:t>
            </a:r>
            <a:r>
              <a:rPr lang="zh-CN" altLang="en-US" dirty="0"/>
              <a:t>第</a:t>
            </a:r>
            <a:r>
              <a:rPr lang="en-US" altLang="zh-CN" dirty="0"/>
              <a:t>17 </a:t>
            </a:r>
            <a:r>
              <a:rPr lang="zh-CN" altLang="en-US"/>
              <a:t>章</a:t>
            </a:r>
            <a:endParaRPr lang="en-US" dirty="0"/>
          </a:p>
          <a:p>
            <a:r>
              <a:rPr lang="en-US" dirty="0"/>
              <a:t>2018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领导应该做的</a:t>
            </a:r>
            <a:endParaRPr lang="en-US" dirty="0"/>
          </a:p>
        </p:txBody>
      </p:sp>
      <p:sp>
        <p:nvSpPr>
          <p:cNvPr id="3" name="Content Placeholder 2"/>
          <p:cNvSpPr>
            <a:spLocks noGrp="1"/>
          </p:cNvSpPr>
          <p:nvPr>
            <p:ph idx="1"/>
          </p:nvPr>
        </p:nvSpPr>
        <p:spPr/>
        <p:txBody>
          <a:bodyPr/>
          <a:lstStyle/>
          <a:p>
            <a:r>
              <a:rPr lang="zh-CN" altLang="en-US" dirty="0"/>
              <a:t>能力方面的帮助：更加明确的目标</a:t>
            </a:r>
            <a:r>
              <a:rPr lang="en-US" altLang="zh-CN" dirty="0"/>
              <a:t>/ </a:t>
            </a:r>
            <a:r>
              <a:rPr lang="zh-CN" altLang="en-US" dirty="0"/>
              <a:t>角色的定义；</a:t>
            </a:r>
            <a:endParaRPr lang="en-US" altLang="zh-CN" dirty="0"/>
          </a:p>
          <a:p>
            <a:r>
              <a:rPr lang="zh-CN" altLang="en-US" dirty="0"/>
              <a:t>需要提供机会能学习和提高技能， 理解工作中的“为什么”。 </a:t>
            </a:r>
            <a:endParaRPr lang="en-US" altLang="zh-CN" dirty="0"/>
          </a:p>
          <a:p>
            <a:r>
              <a:rPr lang="zh-CN" altLang="en-US" dirty="0"/>
              <a:t>动力方面的帮助：倾听他们的忧虑，分析他们的处境 （处于这个位置，并不是你的错） 和前因后果。</a:t>
            </a:r>
            <a:endParaRPr lang="en-US" altLang="zh-CN" dirty="0"/>
          </a:p>
          <a:p>
            <a:r>
              <a:rPr lang="zh-CN" altLang="en-US" dirty="0"/>
              <a:t>检查和反馈：用当初的</a:t>
            </a:r>
            <a:r>
              <a:rPr lang="en-US" altLang="zh-CN" dirty="0"/>
              <a:t>SMART </a:t>
            </a:r>
            <a:r>
              <a:rPr lang="zh-CN" altLang="en-US" dirty="0"/>
              <a:t>目标衡量员工已经取得的进步；认可员工的工作，保 证不放弃员工，鼓励他们不要放弃自己。</a:t>
            </a:r>
            <a:endParaRPr lang="zh-CN" alt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7" y="4824690"/>
            <a:ext cx="3724138" cy="1395140"/>
          </a:xfrm>
        </p:spPr>
        <p:txBody>
          <a:bodyPr anchor="ctr">
            <a:normAutofit/>
          </a:bodyPr>
          <a:lstStyle/>
          <a:p>
            <a:pPr algn="r"/>
            <a:r>
              <a:rPr lang="zh-CN" altLang="en-US" sz="3200" dirty="0">
                <a:solidFill>
                  <a:schemeClr val="tx1"/>
                </a:solidFill>
              </a:rPr>
              <a:t>第二象限：不爽的贡献者</a:t>
            </a:r>
            <a:endParaRPr lang="en-US" sz="3200" dirty="0">
              <a:solidFill>
                <a:schemeClr val="tx1"/>
              </a:solidFill>
            </a:endParaRPr>
          </a:p>
        </p:txBody>
      </p:sp>
      <p:pic>
        <p:nvPicPr>
          <p:cNvPr id="4" name="Content Placeholder 3"/>
          <p:cNvPicPr>
            <a:picLocks noChangeAspect="1"/>
          </p:cNvPicPr>
          <p:nvPr/>
        </p:nvPicPr>
        <p:blipFill>
          <a:blip r:embed="rId1"/>
          <a:stretch>
            <a:fillRect/>
          </a:stretch>
        </p:blipFill>
        <p:spPr>
          <a:xfrm>
            <a:off x="2119856" y="643467"/>
            <a:ext cx="7952288" cy="3598411"/>
          </a:xfrm>
          <a:prstGeom prst="rect">
            <a:avLst/>
          </a:prstGeom>
        </p:spPr>
      </p:pic>
      <p:sp>
        <p:nvSpPr>
          <p:cNvPr id="3" name="Content Placeholder 2"/>
          <p:cNvSpPr>
            <a:spLocks noGrp="1"/>
          </p:cNvSpPr>
          <p:nvPr>
            <p:ph idx="1"/>
          </p:nvPr>
        </p:nvSpPr>
        <p:spPr>
          <a:xfrm>
            <a:off x="4654295" y="4824689"/>
            <a:ext cx="6894237" cy="1425504"/>
          </a:xfrm>
        </p:spPr>
        <p:txBody>
          <a:bodyPr anchor="ctr">
            <a:normAutofit lnSpcReduction="10000"/>
          </a:bodyPr>
          <a:lstStyle/>
          <a:p>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能力：有经验，通过实际成果证明了能力，给项目做出了实际的贡献。</a:t>
            </a:r>
            <a:endParaRPr lang="en-US" altLang="zh-CN" sz="1600" dirty="0">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动力：有时犹豫不决，并不是非常自信，有时觉得工作无聊或者对工作无任何感情。 </a:t>
            </a:r>
            <a:endParaRPr lang="en-US" altLang="zh-CN" sz="1600" dirty="0">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在这个时候，如果没有适当的指导，会出现价值危机 （</a:t>
            </a:r>
            <a:r>
              <a:rPr lang="en-US" altLang="zh-CN" sz="1600" dirty="0">
                <a:gradFill>
                  <a:gsLst>
                    <a:gs pos="34000">
                      <a:schemeClr val="tx1">
                        <a:lumMod val="93000"/>
                      </a:schemeClr>
                    </a:gs>
                    <a:gs pos="0">
                      <a:schemeClr val="bg1">
                        <a:lumMod val="25000"/>
                        <a:lumOff val="75000"/>
                      </a:schemeClr>
                    </a:gs>
                    <a:gs pos="100000">
                      <a:schemeClr val="tx1"/>
                    </a:gs>
                  </a:gsLst>
                  <a:lin ang="4800000" scaled="0"/>
                </a:gradFill>
              </a:rPr>
              <a:t>Crisis of Meaning</a:t>
            </a: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 </a:t>
            </a:r>
            <a:r>
              <a:rPr lang="en-US" altLang="zh-CN" sz="1600" dirty="0">
                <a:gradFill>
                  <a:gsLst>
                    <a:gs pos="34000">
                      <a:schemeClr val="tx1">
                        <a:lumMod val="93000"/>
                      </a:schemeClr>
                    </a:gs>
                    <a:gs pos="0">
                      <a:schemeClr val="bg1">
                        <a:lumMod val="25000"/>
                        <a:lumOff val="75000"/>
                      </a:schemeClr>
                    </a:gs>
                    <a:gs pos="100000">
                      <a:schemeClr val="tx1"/>
                    </a:gs>
                  </a:gsLst>
                  <a:lin ang="4800000" scaled="0"/>
                </a:gradFill>
              </a:rPr>
              <a:t>: </a:t>
            </a: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我在这个 团队的价值是什么</a:t>
            </a:r>
            <a:r>
              <a:rPr lang="en-US" altLang="zh-CN" sz="1600" dirty="0">
                <a:gradFill>
                  <a:gsLst>
                    <a:gs pos="34000">
                      <a:schemeClr val="tx1">
                        <a:lumMod val="93000"/>
                      </a:schemeClr>
                    </a:gs>
                    <a:gs pos="0">
                      <a:schemeClr val="bg1">
                        <a:lumMod val="25000"/>
                        <a:lumOff val="75000"/>
                      </a:schemeClr>
                    </a:gs>
                    <a:gs pos="100000">
                      <a:schemeClr val="tx1"/>
                    </a:gs>
                  </a:gsLst>
                  <a:lin ang="4800000" scaled="0"/>
                </a:gradFill>
              </a:rPr>
              <a:t>? </a:t>
            </a: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我为何这么辛苦地干活？</a:t>
            </a:r>
            <a:endParaRPr lang="zh-CN" altLang="en-US" sz="1600" dirty="0">
              <a:gradFill>
                <a:gsLst>
                  <a:gs pos="34000">
                    <a:schemeClr val="tx1">
                      <a:lumMod val="93000"/>
                    </a:schemeClr>
                  </a:gs>
                  <a:gs pos="0">
                    <a:schemeClr val="bg1">
                      <a:lumMod val="25000"/>
                      <a:lumOff val="75000"/>
                    </a:schemeClr>
                  </a:gs>
                  <a:gs pos="100000">
                    <a:schemeClr val="tx1"/>
                  </a:gs>
                </a:gsLst>
                <a:lin ang="4800000" scaled="0"/>
              </a:gradFill>
            </a:endParaRPr>
          </a:p>
          <a:p>
            <a:pPr marL="0" indent="0">
              <a:buNone/>
            </a:pPr>
            <a:endParaRPr lang="zh-CN" altLang="en-US" sz="1600" dirty="0">
              <a:gradFill>
                <a:gsLst>
                  <a:gs pos="34000">
                    <a:schemeClr val="tx1">
                      <a:lumMod val="93000"/>
                    </a:schemeClr>
                  </a:gs>
                  <a:gs pos="0">
                    <a:schemeClr val="bg1">
                      <a:lumMod val="25000"/>
                      <a:lumOff val="75000"/>
                    </a:schemeClr>
                  </a:gs>
                  <a:gs pos="100000">
                    <a:schemeClr val="tx1"/>
                  </a:gs>
                </a:gsLst>
                <a:lin ang="4800000" scaled="0"/>
              </a:gra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领导应该做的</a:t>
            </a:r>
            <a:endParaRPr lang="en-US" dirty="0"/>
          </a:p>
        </p:txBody>
      </p:sp>
      <p:sp>
        <p:nvSpPr>
          <p:cNvPr id="3" name="Content Placeholder 2"/>
          <p:cNvSpPr>
            <a:spLocks noGrp="1"/>
          </p:cNvSpPr>
          <p:nvPr>
            <p:ph idx="1"/>
          </p:nvPr>
        </p:nvSpPr>
        <p:spPr/>
        <p:txBody>
          <a:bodyPr/>
          <a:lstStyle/>
          <a:p>
            <a:r>
              <a:rPr lang="zh-CN" altLang="en-US" dirty="0"/>
              <a:t>能力方面的帮助：让他们在拿手的领域发挥更多作用，让他们在拿手的领域做得更完 善，并增加交流的机会 （代码复审，设计复审） </a:t>
            </a:r>
            <a:endParaRPr lang="zh-CN" altLang="en-US" dirty="0"/>
          </a:p>
          <a:p>
            <a:r>
              <a:rPr lang="zh-CN" altLang="en-US" dirty="0"/>
              <a:t>动力方面的帮助：倾听员工的看法和担忧，需要认可成绩；同时要让目标更有挑战性 一些；</a:t>
            </a:r>
            <a:endParaRPr lang="en-US" altLang="zh-CN" dirty="0"/>
          </a:p>
          <a:p>
            <a:r>
              <a:rPr lang="zh-CN" altLang="en-US" dirty="0"/>
              <a:t>鼓励他们在拿手的领域自主发挥。 </a:t>
            </a:r>
            <a:endParaRPr lang="en-US" altLang="zh-CN" dirty="0"/>
          </a:p>
          <a:p>
            <a:r>
              <a:rPr lang="zh-CN" altLang="en-US" dirty="0"/>
              <a:t>检查和反馈：员工自己可以定义</a:t>
            </a:r>
            <a:r>
              <a:rPr lang="en-US" altLang="zh-CN" dirty="0"/>
              <a:t>SMART </a:t>
            </a:r>
            <a:r>
              <a:rPr lang="zh-CN" altLang="en-US" dirty="0"/>
              <a:t>目标，和领导商定检查的节奏。</a:t>
            </a:r>
            <a:endParaRPr lang="zh-CN" alt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7" y="4824690"/>
            <a:ext cx="3724138" cy="1395140"/>
          </a:xfrm>
        </p:spPr>
        <p:txBody>
          <a:bodyPr anchor="ctr">
            <a:normAutofit/>
          </a:bodyPr>
          <a:lstStyle/>
          <a:p>
            <a:pPr algn="r"/>
            <a:r>
              <a:rPr lang="zh-CN" altLang="en-US" sz="3200" dirty="0">
                <a:solidFill>
                  <a:schemeClr val="tx1"/>
                </a:solidFill>
              </a:rPr>
              <a:t>第一象限：自立，成就者</a:t>
            </a:r>
            <a:endParaRPr lang="en-US" sz="3200" dirty="0">
              <a:solidFill>
                <a:schemeClr val="tx1"/>
              </a:solidFill>
            </a:endParaRPr>
          </a:p>
        </p:txBody>
      </p:sp>
      <p:pic>
        <p:nvPicPr>
          <p:cNvPr id="4" name="Content Placeholder 3"/>
          <p:cNvPicPr>
            <a:picLocks noChangeAspect="1"/>
          </p:cNvPicPr>
          <p:nvPr/>
        </p:nvPicPr>
        <p:blipFill>
          <a:blip r:embed="rId1"/>
          <a:stretch>
            <a:fillRect/>
          </a:stretch>
        </p:blipFill>
        <p:spPr>
          <a:xfrm>
            <a:off x="2119856" y="643467"/>
            <a:ext cx="7952288" cy="3598411"/>
          </a:xfrm>
          <a:prstGeom prst="rect">
            <a:avLst/>
          </a:prstGeom>
        </p:spPr>
      </p:pic>
      <p:sp>
        <p:nvSpPr>
          <p:cNvPr id="3" name="Content Placeholder 2"/>
          <p:cNvSpPr>
            <a:spLocks noGrp="1"/>
          </p:cNvSpPr>
          <p:nvPr>
            <p:ph idx="1"/>
          </p:nvPr>
        </p:nvSpPr>
        <p:spPr>
          <a:xfrm>
            <a:off x="4654295" y="4824689"/>
            <a:ext cx="6894237" cy="1425504"/>
          </a:xfrm>
        </p:spPr>
        <p:txBody>
          <a:bodyPr anchor="ctr">
            <a:normAutofit/>
          </a:bodyPr>
          <a:lstStyle/>
          <a:p>
            <a:pPr marL="0" indent="0">
              <a:buNone/>
            </a:pP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能力：一段时间以来不断取得成绩，公认是某领域的专家。</a:t>
            </a:r>
            <a:endParaRPr lang="en-US" altLang="zh-CN" sz="1600" dirty="0">
              <a:gradFill>
                <a:gsLst>
                  <a:gs pos="34000">
                    <a:schemeClr val="tx1">
                      <a:lumMod val="93000"/>
                    </a:schemeClr>
                  </a:gs>
                  <a:gs pos="0">
                    <a:schemeClr val="bg1">
                      <a:lumMod val="25000"/>
                      <a:lumOff val="75000"/>
                    </a:schemeClr>
                  </a:gs>
                  <a:gs pos="100000">
                    <a:schemeClr val="tx1"/>
                  </a:gs>
                </a:gsLst>
                <a:lin ang="4800000" scaled="0"/>
              </a:gradFill>
            </a:endParaRPr>
          </a:p>
          <a:p>
            <a:pPr marL="0" indent="0">
              <a:buNone/>
            </a:pP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动力：自立自主，有充分的理由展现自信，同时能激励其他同事。达到了知情的乐观 （</a:t>
            </a:r>
            <a:r>
              <a:rPr lang="en-US" altLang="zh-CN" sz="1600" dirty="0">
                <a:gradFill>
                  <a:gsLst>
                    <a:gs pos="34000">
                      <a:schemeClr val="tx1">
                        <a:lumMod val="93000"/>
                      </a:schemeClr>
                    </a:gs>
                    <a:gs pos="0">
                      <a:schemeClr val="bg1">
                        <a:lumMod val="25000"/>
                        <a:lumOff val="75000"/>
                      </a:schemeClr>
                    </a:gs>
                    <a:gs pos="100000">
                      <a:schemeClr val="tx1"/>
                    </a:gs>
                  </a:gsLst>
                  <a:lin ang="4800000" scaled="0"/>
                </a:gradFill>
              </a:rPr>
              <a:t>Informed Optimism</a:t>
            </a: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 </a:t>
            </a:r>
            <a:endParaRPr lang="zh-CN" altLang="en-US" sz="1600" dirty="0">
              <a:gradFill>
                <a:gsLst>
                  <a:gs pos="34000">
                    <a:schemeClr val="tx1">
                      <a:lumMod val="93000"/>
                    </a:schemeClr>
                  </a:gs>
                  <a:gs pos="0">
                    <a:schemeClr val="bg1">
                      <a:lumMod val="25000"/>
                      <a:lumOff val="75000"/>
                    </a:schemeClr>
                  </a:gs>
                  <a:gs pos="100000">
                    <a:schemeClr val="tx1"/>
                  </a:gs>
                </a:gsLst>
                <a:lin ang="4800000" scaled="0"/>
              </a:gra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领导应该做的</a:t>
            </a:r>
            <a:endParaRPr lang="en-US" dirty="0"/>
          </a:p>
        </p:txBody>
      </p:sp>
      <p:sp>
        <p:nvSpPr>
          <p:cNvPr id="3" name="Content Placeholder 2"/>
          <p:cNvSpPr>
            <a:spLocks noGrp="1"/>
          </p:cNvSpPr>
          <p:nvPr>
            <p:ph idx="1"/>
          </p:nvPr>
        </p:nvSpPr>
        <p:spPr/>
        <p:txBody>
          <a:bodyPr/>
          <a:lstStyle/>
          <a:p>
            <a:r>
              <a:rPr lang="zh-CN" altLang="en-US" dirty="0"/>
              <a:t>能力方面的帮助：要求他们在相关领域做更多的学习和创新。</a:t>
            </a:r>
            <a:endParaRPr lang="en-US" altLang="zh-CN" dirty="0"/>
          </a:p>
          <a:p>
            <a:r>
              <a:rPr lang="zh-CN" altLang="en-US" dirty="0"/>
              <a:t>动力方面的帮助：认可并重视他们的贡献，放手让他们发挥。 </a:t>
            </a:r>
            <a:endParaRPr lang="en-US" altLang="zh-CN" dirty="0"/>
          </a:p>
          <a:p>
            <a:r>
              <a:rPr lang="zh-CN" altLang="en-US" dirty="0"/>
              <a:t>需要：信任和自主权；需要得到成长的机会，需要有展现自己创造性的机会，能指导 别人的机会；需要更多的资源，来发挥更大作用。 </a:t>
            </a:r>
            <a:endParaRPr lang="en-US" altLang="zh-CN" dirty="0"/>
          </a:p>
          <a:p>
            <a:r>
              <a:rPr lang="zh-CN" altLang="en-US" dirty="0"/>
              <a:t>检查和反馈：阶段性的检查，看重结果。</a:t>
            </a:r>
            <a:endParaRPr lang="zh-CN" alt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17.3 </a:t>
            </a:r>
            <a:r>
              <a:rPr lang="zh-CN" altLang="en-US" dirty="0"/>
              <a:t>领导力 </a:t>
            </a:r>
            <a:r>
              <a:rPr lang="en-US" altLang="zh-CN" dirty="0"/>
              <a:t>– </a:t>
            </a:r>
            <a:r>
              <a:rPr lang="zh-CN" altLang="en-US" dirty="0"/>
              <a:t>带领团队成长</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1: forming / </a:t>
            </a:r>
            <a:r>
              <a:rPr lang="zh-CN" altLang="en-US" dirty="0"/>
              <a:t>萌芽</a:t>
            </a:r>
            <a:endParaRPr lang="en-US" dirty="0"/>
          </a:p>
        </p:txBody>
      </p:sp>
      <p:pic>
        <p:nvPicPr>
          <p:cNvPr id="14339" name="Picture 2"/>
          <p:cNvPicPr>
            <a:picLocks noGrp="1" noChangeAspect="1" noChangeArrowheads="1"/>
          </p:cNvPicPr>
          <p:nvPr>
            <p:ph idx="1"/>
          </p:nvPr>
        </p:nvPicPr>
        <p:blipFill>
          <a:blip r:embed="rId1" cstate="print"/>
          <a:stretch>
            <a:fillRect/>
          </a:stretch>
        </p:blipFill>
        <p:spPr>
          <a:xfrm>
            <a:off x="3073465" y="1774826"/>
            <a:ext cx="6045071" cy="4625975"/>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zh-CN" dirty="0"/>
              <a:t>2: Storming / </a:t>
            </a:r>
            <a:r>
              <a:rPr lang="zh-CN" altLang="en-US" dirty="0"/>
              <a:t>磨合</a:t>
            </a:r>
            <a:endParaRPr lang="en-US" dirty="0"/>
          </a:p>
        </p:txBody>
      </p:sp>
      <p:pic>
        <p:nvPicPr>
          <p:cNvPr id="16387" name="Picture 2"/>
          <p:cNvPicPr>
            <a:picLocks noGrp="1" noChangeAspect="1" noChangeArrowheads="1"/>
          </p:cNvPicPr>
          <p:nvPr>
            <p:ph idx="1"/>
          </p:nvPr>
        </p:nvPicPr>
        <p:blipFill>
          <a:blip r:embed="rId1" cstate="print"/>
          <a:stretch>
            <a:fillRect/>
          </a:stretch>
        </p:blipFill>
        <p:spPr>
          <a:xfrm>
            <a:off x="3036219" y="1774826"/>
            <a:ext cx="6119563" cy="4625975"/>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处理冲突 </a:t>
            </a:r>
            <a:r>
              <a:rPr lang="en-US" altLang="zh-CN" dirty="0"/>
              <a:t>– </a:t>
            </a:r>
            <a:r>
              <a:rPr lang="zh-CN" altLang="en-US" dirty="0"/>
              <a:t>你遇到了哪些？</a:t>
            </a:r>
            <a:endParaRPr lang="en-US" dirty="0"/>
          </a:p>
        </p:txBody>
      </p:sp>
      <p:sp>
        <p:nvSpPr>
          <p:cNvPr id="3" name="Content Placeholder 2"/>
          <p:cNvSpPr>
            <a:spLocks noGrp="1"/>
          </p:cNvSpPr>
          <p:nvPr>
            <p:ph idx="1"/>
          </p:nvPr>
        </p:nvSpPr>
        <p:spPr/>
        <p:txBody>
          <a:bodyPr/>
          <a:lstStyle/>
          <a:p>
            <a:r>
              <a:rPr lang="zh-CN" altLang="en-US" dirty="0"/>
              <a:t>躲避，有冲突时尽量不发言，有关冲突的邮件都不敢看</a:t>
            </a:r>
            <a:endParaRPr lang="en-US" altLang="zh-CN" dirty="0"/>
          </a:p>
          <a:p>
            <a:r>
              <a:rPr lang="zh-CN" altLang="en-US" dirty="0"/>
              <a:t>有的人是在讨论中进行思考，通过争论来完善自己的想法</a:t>
            </a:r>
            <a:endParaRPr lang="en-US" altLang="zh-CN" dirty="0"/>
          </a:p>
          <a:p>
            <a:r>
              <a:rPr lang="zh-CN" altLang="en-US" dirty="0"/>
              <a:t>有的人非常不乐意在多人场合争论，但是如果是一对一的讨论，则非常愿意表达</a:t>
            </a:r>
            <a:endParaRPr lang="en-US" altLang="zh-CN" dirty="0"/>
          </a:p>
          <a:p>
            <a:r>
              <a:rPr lang="zh-CN" altLang="en-US" dirty="0"/>
              <a:t>有的人不愿意口头表达，而愿意写详细的书面分析，但是他们往往在激烈的面对面 争论中失去表达机会</a:t>
            </a:r>
            <a:endParaRPr lang="en-US" altLang="zh-CN" dirty="0"/>
          </a:p>
          <a:p>
            <a:r>
              <a:rPr lang="zh-CN" altLang="en-US" dirty="0"/>
              <a:t>有的人喜欢做和事老，希望得到折中的结果</a:t>
            </a:r>
            <a:endParaRPr lang="en-US" altLang="zh-CN" dirty="0"/>
          </a:p>
          <a:p>
            <a:r>
              <a:rPr lang="zh-CN" altLang="en-US" dirty="0"/>
              <a:t>当然还有人处理冲突并非从性格出发，而是从官职出发，对于领导的看法则一味赞 同，对别人则是另一副嘴脸。</a:t>
            </a:r>
            <a:endParaRPr lang="zh-CN" alt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建立信任 </a:t>
            </a:r>
            <a:r>
              <a:rPr lang="en-US" altLang="zh-CN" dirty="0"/>
              <a:t>- TRUST</a:t>
            </a:r>
            <a:endParaRPr lang="en-US" dirty="0"/>
          </a:p>
        </p:txBody>
      </p:sp>
      <p:sp>
        <p:nvSpPr>
          <p:cNvPr id="3" name="Content Placeholder 2"/>
          <p:cNvSpPr>
            <a:spLocks noGrp="1"/>
          </p:cNvSpPr>
          <p:nvPr>
            <p:ph idx="1"/>
          </p:nvPr>
        </p:nvSpPr>
        <p:spPr>
          <a:xfrm>
            <a:off x="1120000" y="1825625"/>
            <a:ext cx="8346053" cy="4351338"/>
          </a:xfrm>
        </p:spPr>
        <p:txBody>
          <a:bodyPr/>
          <a:lstStyle/>
          <a:p>
            <a:r>
              <a:rPr lang="zh-CN" altLang="en-US" dirty="0"/>
              <a:t>信任的一个要素是“敢于互相分享自己或自己团队的薄弱环节”。</a:t>
            </a:r>
            <a:endParaRPr lang="en-US" altLang="zh-CN" dirty="0"/>
          </a:p>
          <a:p>
            <a:r>
              <a:rPr lang="zh-CN" altLang="en-US" dirty="0"/>
              <a:t>在 一个没有信任的团队，每个人要表现得自己是非常能干，十全十美，没有错误。一个团 队即使业绩不好，团队领导也不会承认自己团队有问题，而是找很多别的理由。</a:t>
            </a:r>
            <a:endParaRPr lang="en-US" altLang="zh-CN"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概述</a:t>
            </a:r>
            <a:endParaRPr lang="en-US" dirty="0"/>
          </a:p>
        </p:txBody>
      </p:sp>
      <p:sp>
        <p:nvSpPr>
          <p:cNvPr id="3" name="Content Placeholder 2"/>
          <p:cNvSpPr>
            <a:spLocks noGrp="1"/>
          </p:cNvSpPr>
          <p:nvPr>
            <p:ph idx="1"/>
          </p:nvPr>
        </p:nvSpPr>
        <p:spPr/>
        <p:txBody>
          <a:bodyPr>
            <a:normAutofit/>
          </a:bodyPr>
          <a:lstStyle/>
          <a:p>
            <a:r>
              <a:rPr lang="zh-CN" altLang="en-US" dirty="0"/>
              <a:t>领导力</a:t>
            </a:r>
            <a:endParaRPr lang="en-US" altLang="zh-CN" dirty="0"/>
          </a:p>
          <a:p>
            <a:r>
              <a:rPr lang="zh-CN" altLang="en-US" dirty="0"/>
              <a:t>猪、鸡和鹦鹉的故事</a:t>
            </a:r>
            <a:endParaRPr lang="en-US" altLang="zh-CN" dirty="0"/>
          </a:p>
          <a:p>
            <a:pPr lvl="1"/>
            <a:r>
              <a:rPr lang="en-US" altLang="zh-CN" dirty="0"/>
              <a:t>RASCI </a:t>
            </a:r>
            <a:r>
              <a:rPr lang="zh-CN" altLang="en-US" dirty="0"/>
              <a:t>模型</a:t>
            </a:r>
            <a:endParaRPr lang="en-US" altLang="zh-CN" dirty="0"/>
          </a:p>
          <a:p>
            <a:r>
              <a:rPr lang="zh-CN" altLang="en-US" dirty="0"/>
              <a:t>绩效管理</a:t>
            </a:r>
            <a:endParaRPr lang="en-US" altLang="zh-CN" dirty="0"/>
          </a:p>
          <a:p>
            <a:pPr lvl="1"/>
            <a:r>
              <a:rPr lang="zh-CN" altLang="en-US" dirty="0"/>
              <a:t>各种方法</a:t>
            </a:r>
            <a:endParaRPr lang="en-US" altLang="zh-CN" dirty="0"/>
          </a:p>
          <a:p>
            <a:r>
              <a:rPr lang="zh-CN" altLang="en-US" dirty="0"/>
              <a:t>奖励什么样的行为？</a:t>
            </a:r>
            <a:endParaRPr lang="en-US" altLang="zh-CN" dirty="0"/>
          </a:p>
          <a:p>
            <a:pPr lvl="1"/>
            <a:r>
              <a:rPr lang="zh-CN" altLang="en-US" dirty="0"/>
              <a:t>萝卜和白菜的故事</a:t>
            </a:r>
            <a:endParaRPr lang="en-US" altLang="zh-CN" dirty="0"/>
          </a:p>
          <a:p>
            <a:r>
              <a:rPr lang="zh-CN" altLang="en-US" dirty="0"/>
              <a:t>团队合作的阶段</a:t>
            </a:r>
            <a:endParaRPr lang="en-US" altLang="zh-CN" dirty="0"/>
          </a:p>
          <a:p>
            <a:r>
              <a:rPr lang="zh-CN" altLang="en-US" dirty="0"/>
              <a:t>软件工程师的职业道德</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20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不怕冲突</a:t>
            </a:r>
            <a:endParaRPr lang="en-US" dirty="0"/>
          </a:p>
        </p:txBody>
      </p:sp>
      <p:sp>
        <p:nvSpPr>
          <p:cNvPr id="3" name="Content Placeholder 2"/>
          <p:cNvSpPr>
            <a:spLocks noGrp="1"/>
          </p:cNvSpPr>
          <p:nvPr>
            <p:ph idx="1"/>
          </p:nvPr>
        </p:nvSpPr>
        <p:spPr/>
        <p:txBody>
          <a:bodyPr/>
          <a:lstStyle/>
          <a:p>
            <a:r>
              <a:rPr lang="zh-CN" altLang="en-US" dirty="0"/>
              <a:t>好的冲突，是基于信任的基础上，大家真诚地、无保留地直接对话。 </a:t>
            </a:r>
            <a:endParaRPr lang="en-US" altLang="zh-CN" dirty="0"/>
          </a:p>
          <a:p>
            <a:r>
              <a:rPr lang="zh-CN" altLang="en-US" dirty="0"/>
              <a:t>即使是最优秀的团队，仍然会有冲突，而且有些冲突是让人不适的。 </a:t>
            </a:r>
            <a:endParaRPr lang="en-US" altLang="zh-CN" dirty="0"/>
          </a:p>
          <a:p>
            <a:r>
              <a:rPr lang="zh-CN" altLang="en-US" dirty="0"/>
              <a:t>如何处理冲突，是一个团队从“磨合”走向“规范”的重要考验。 </a:t>
            </a:r>
            <a:endParaRPr lang="en-US" altLang="zh-CN" dirty="0"/>
          </a:p>
          <a:p>
            <a:r>
              <a:rPr lang="zh-CN" altLang="en-US" dirty="0"/>
              <a:t>不要因为害怕带个人情绪的冲突，而不让团队经常进行热烈的争论</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解决冲突</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zh-CN" altLang="en-US" dirty="0"/>
              <a:t>追求最大和谐，达到全体共识 （</a:t>
            </a:r>
            <a:r>
              <a:rPr lang="en-US" altLang="zh-CN" dirty="0"/>
              <a:t>Consensus</a:t>
            </a:r>
            <a:r>
              <a:rPr lang="zh-CN" altLang="en-US" dirty="0"/>
              <a:t>） ：好处是大家能同心协力行动，坏处是需要很长时间才能达到共识，也许达到不了。有时候为了让所有人都“同意”共识，而把共识的水平降低，或者花很多时间等待而错过机会。 </a:t>
            </a:r>
            <a:endParaRPr lang="en-US" altLang="zh-CN" dirty="0"/>
          </a:p>
          <a:p>
            <a:pPr>
              <a:lnSpc>
                <a:spcPct val="120000"/>
              </a:lnSpc>
            </a:pPr>
            <a:r>
              <a:rPr lang="zh-CN" altLang="en-US" dirty="0"/>
              <a:t>投票 （</a:t>
            </a:r>
            <a:r>
              <a:rPr lang="en-US" altLang="zh-CN" dirty="0"/>
              <a:t>Voting</a:t>
            </a:r>
            <a:r>
              <a:rPr lang="zh-CN" altLang="en-US" dirty="0"/>
              <a:t>） ：好处是能较快地形成结论，坏处是投票会产生一些赢家和输家， 输家总是不太满意，如果处理不好，会导致对立。 </a:t>
            </a:r>
            <a:endParaRPr lang="en-US" altLang="zh-CN" dirty="0"/>
          </a:p>
          <a:p>
            <a:pPr>
              <a:lnSpc>
                <a:spcPct val="120000"/>
              </a:lnSpc>
            </a:pPr>
            <a:r>
              <a:rPr lang="zh-CN" altLang="en-US" dirty="0"/>
              <a:t>咨询 （</a:t>
            </a:r>
            <a:r>
              <a:rPr lang="en-US" altLang="zh-CN" dirty="0"/>
              <a:t>Consulting</a:t>
            </a:r>
            <a:r>
              <a:rPr lang="zh-CN" altLang="en-US" dirty="0"/>
              <a:t>） ：由领导私下和几位专家讨论，形成决定。团队的其他成员也许 会有不被重视的感觉。 </a:t>
            </a:r>
            <a:endParaRPr lang="en-US" altLang="zh-CN" dirty="0"/>
          </a:p>
          <a:p>
            <a:pPr>
              <a:lnSpc>
                <a:spcPct val="120000"/>
              </a:lnSpc>
            </a:pPr>
            <a:r>
              <a:rPr lang="zh-CN" altLang="en-US" dirty="0"/>
              <a:t>独裁 （</a:t>
            </a:r>
            <a:r>
              <a:rPr lang="en-US" altLang="zh-CN" dirty="0"/>
              <a:t>Dictatorship</a:t>
            </a:r>
            <a:r>
              <a:rPr lang="zh-CN" altLang="en-US" dirty="0"/>
              <a:t>） ：领导很爽，但是如果决定的过程不透明，则副作用较多。 </a:t>
            </a:r>
            <a:endParaRPr lang="en-US" altLang="zh-CN" dirty="0"/>
          </a:p>
          <a:p>
            <a:pPr>
              <a:lnSpc>
                <a:spcPct val="120000"/>
              </a:lnSpc>
            </a:pPr>
            <a:r>
              <a:rPr lang="zh-CN" altLang="en-US" dirty="0"/>
              <a:t>交换决定权 （</a:t>
            </a:r>
            <a:r>
              <a:rPr lang="en-US" altLang="zh-CN" dirty="0"/>
              <a:t>Trade Off</a:t>
            </a:r>
            <a:r>
              <a:rPr lang="zh-CN" altLang="en-US" dirty="0"/>
              <a:t>） ：几个主要角色的代表轮流做决定，行使独裁权。这个模 式执行起来也许会让团队的方向游移不定。</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保留意见，但坚决执行</a:t>
            </a:r>
            <a:endParaRPr lang="en-US" dirty="0"/>
          </a:p>
        </p:txBody>
      </p:sp>
      <p:sp>
        <p:nvSpPr>
          <p:cNvPr id="3" name="Content Placeholder 2"/>
          <p:cNvSpPr>
            <a:spLocks noGrp="1"/>
          </p:cNvSpPr>
          <p:nvPr>
            <p:ph idx="1"/>
          </p:nvPr>
        </p:nvSpPr>
        <p:spPr/>
        <p:txBody>
          <a:bodyPr/>
          <a:lstStyle/>
          <a:p>
            <a:r>
              <a:rPr lang="zh-CN" altLang="en-US" dirty="0"/>
              <a:t>领导者要在收集了所有不同意见之后，把它们都摆到台面上，然后有勇气和智慧去做决 定，然后所有成员 （也许有的并不同意这个决定） 要按照决定来执行，这才是团队成员对 团队目标的承诺。</a:t>
            </a:r>
            <a:endParaRPr lang="en-US" altLang="zh-CN" dirty="0"/>
          </a:p>
          <a:p>
            <a:r>
              <a:rPr lang="zh-CN" altLang="en-US" dirty="0"/>
              <a:t>承诺并不是意味着团队达到了全体共识 （</a:t>
            </a:r>
            <a:r>
              <a:rPr lang="en-US" altLang="zh-CN" dirty="0"/>
              <a:t>Consensus</a:t>
            </a:r>
            <a:r>
              <a:rPr lang="zh-CN" altLang="en-US" dirty="0"/>
              <a:t>） 之后，我才决定 做某件事。在实践中可以有“保留意见，但坚决执行”的做法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zh-CN" dirty="0"/>
              <a:t>3</a:t>
            </a:r>
            <a:r>
              <a:rPr lang="zh-CN" altLang="en-US" dirty="0"/>
              <a:t>：</a:t>
            </a:r>
            <a:r>
              <a:rPr lang="en-US" altLang="zh-CN" dirty="0" err="1"/>
              <a:t>Norming</a:t>
            </a:r>
            <a:r>
              <a:rPr lang="zh-CN" altLang="en-US" dirty="0"/>
              <a:t> </a:t>
            </a:r>
            <a:r>
              <a:rPr lang="en-US" altLang="zh-CN" dirty="0"/>
              <a:t>/</a:t>
            </a:r>
            <a:r>
              <a:rPr lang="zh-CN" altLang="en-US" dirty="0"/>
              <a:t> 规范</a:t>
            </a:r>
            <a:endParaRPr lang="en-US" dirty="0"/>
          </a:p>
        </p:txBody>
      </p:sp>
      <p:pic>
        <p:nvPicPr>
          <p:cNvPr id="18435" name="Picture 2"/>
          <p:cNvPicPr>
            <a:picLocks noGrp="1" noChangeAspect="1" noChangeArrowheads="1"/>
          </p:cNvPicPr>
          <p:nvPr>
            <p:ph idx="1"/>
          </p:nvPr>
        </p:nvPicPr>
        <p:blipFill>
          <a:blip r:embed="rId1" cstate="print"/>
          <a:srcRect/>
          <a:stretch>
            <a:fillRect/>
          </a:stretch>
        </p:blipFill>
        <p:spPr>
          <a:xfrm>
            <a:off x="3048001" y="1447801"/>
            <a:ext cx="5934075" cy="4525963"/>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tLang="zh-CN" dirty="0"/>
              <a:t>4: Performing / </a:t>
            </a:r>
            <a:r>
              <a:rPr lang="zh-CN" altLang="en-US" dirty="0"/>
              <a:t>创造</a:t>
            </a:r>
            <a:endParaRPr lang="en-US" dirty="0"/>
          </a:p>
        </p:txBody>
      </p:sp>
      <p:pic>
        <p:nvPicPr>
          <p:cNvPr id="19459" name="Picture 2"/>
          <p:cNvPicPr>
            <a:picLocks noGrp="1" noChangeAspect="1" noChangeArrowheads="1"/>
          </p:cNvPicPr>
          <p:nvPr>
            <p:ph idx="1"/>
          </p:nvPr>
        </p:nvPicPr>
        <p:blipFill>
          <a:blip r:embed="rId1" cstate="print"/>
          <a:stretch>
            <a:fillRect/>
          </a:stretch>
        </p:blipFill>
        <p:spPr>
          <a:xfrm>
            <a:off x="3130893" y="1774826"/>
            <a:ext cx="5930214" cy="4625975"/>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662057" cy="1325563"/>
          </a:xfrm>
        </p:spPr>
        <p:txBody>
          <a:bodyPr>
            <a:normAutofit/>
          </a:bodyPr>
          <a:lstStyle/>
          <a:p>
            <a:r>
              <a:rPr lang="zh-CN" altLang="en-US" dirty="0"/>
              <a:t>终极问题</a:t>
            </a:r>
            <a:endParaRPr lang="en-US" dirty="0"/>
          </a:p>
        </p:txBody>
      </p:sp>
      <p:sp>
        <p:nvSpPr>
          <p:cNvPr id="3" name="Content Placeholder 2"/>
          <p:cNvSpPr>
            <a:spLocks noGrp="1"/>
          </p:cNvSpPr>
          <p:nvPr>
            <p:ph idx="1"/>
          </p:nvPr>
        </p:nvSpPr>
        <p:spPr>
          <a:xfrm>
            <a:off x="1120000" y="1825625"/>
            <a:ext cx="6184314" cy="4351338"/>
          </a:xfrm>
        </p:spPr>
        <p:txBody>
          <a:bodyPr>
            <a:normAutofit/>
          </a:bodyPr>
          <a:lstStyle/>
          <a:p>
            <a:r>
              <a:rPr lang="en-US" sz="2600" dirty="0"/>
              <a:t>There comes a time in every company's life where it must fight for its life. if you find yourself running when you should be fighting, you need to ask yourself, “if our company isn’t good enough to win, then do we need to exist at all”？</a:t>
            </a:r>
            <a:endParaRPr lang="en-US" sz="2600" dirty="0"/>
          </a:p>
          <a:p>
            <a:r>
              <a:rPr lang="zh-CN" altLang="en-US" sz="2600" dirty="0"/>
              <a:t>如果团队在你的领导下没有取得预期的结果，你怎么办？</a:t>
            </a:r>
            <a:endParaRPr lang="en-US" altLang="zh-CN" sz="2600" dirty="0"/>
          </a:p>
          <a:p>
            <a:r>
              <a:rPr lang="zh-CN" altLang="en-US" sz="2600" dirty="0"/>
              <a:t>如果你的团队最后赢不了，失去了生 存的意义，你怎么办？要知道，“腐烂，解体“ 也是很多团队的归宿。</a:t>
            </a:r>
            <a:endParaRPr lang="zh-CN" altLang="en-US" sz="2600" dirty="0"/>
          </a:p>
          <a:p>
            <a:endParaRPr lang="en-US" sz="2600" dirty="0"/>
          </a:p>
        </p:txBody>
      </p:sp>
      <p:pic>
        <p:nvPicPr>
          <p:cNvPr id="3074" name="Picture 2" descr="18176747"/>
          <p:cNvPicPr>
            <a:picLocks noChangeAspect="1" noChangeArrowheads="1"/>
          </p:cNvPicPr>
          <p:nvPr/>
        </p:nvPicPr>
        <p:blipFill rotWithShape="1">
          <a:blip r:embed="rId1">
            <a:extLst>
              <a:ext uri="{28A0092B-C50C-407E-A947-70E740481C1C}">
                <a14:useLocalDpi xmlns:a14="http://schemas.microsoft.com/office/drawing/2010/main" val="0"/>
              </a:ext>
            </a:extLst>
          </a:blip>
          <a:srcRect l="2996" r="1407"/>
          <a:stretch>
            <a:fillRect/>
          </a:stretch>
        </p:blipFill>
        <p:spPr bwMode="auto">
          <a:xfrm>
            <a:off x="7848600" y="10"/>
            <a:ext cx="4343400" cy="6857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17.4 </a:t>
            </a:r>
            <a:r>
              <a:rPr lang="zh-CN" altLang="en-US" dirty="0"/>
              <a:t>猪、鸡和鹦鹉的故事</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软件团队成员的投入</a:t>
            </a:r>
            <a:endParaRPr lang="en-US" dirty="0"/>
          </a:p>
        </p:txBody>
      </p:sp>
      <p:sp>
        <p:nvSpPr>
          <p:cNvPr id="5" name="文本框 4"/>
          <p:cNvSpPr txBox="1"/>
          <p:nvPr/>
        </p:nvSpPr>
        <p:spPr>
          <a:xfrm>
            <a:off x="2057400" y="4800600"/>
            <a:ext cx="8153400"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猪：提供猪肉，做熏肉</a:t>
            </a:r>
            <a:endParaRPr lang="en-US" altLang="zh-CN" dirty="0"/>
          </a:p>
          <a:p>
            <a:pPr marL="285750" indent="-285750">
              <a:buFont typeface="Arial" panose="020B0604020202020204" pitchFamily="34" charset="0"/>
              <a:buChar char="•"/>
            </a:pPr>
            <a:r>
              <a:rPr lang="zh-CN" altLang="en-US" dirty="0"/>
              <a:t>鸡：提供鸡蛋，做煎蛋</a:t>
            </a:r>
            <a:endParaRPr lang="en-US" altLang="zh-CN" dirty="0"/>
          </a:p>
          <a:p>
            <a:pPr marL="285750" indent="-285750">
              <a:buFont typeface="Arial" panose="020B0604020202020204" pitchFamily="34" charset="0"/>
              <a:buChar char="•"/>
            </a:pPr>
            <a:r>
              <a:rPr lang="zh-CN" altLang="en-US" dirty="0"/>
              <a:t>鹦鹉：提供咨询和听来的创业故事，最新趋势等</a:t>
            </a:r>
            <a:endParaRPr lang="en-US" altLang="zh-CN" dirty="0"/>
          </a:p>
          <a:p>
            <a:pPr marL="285750" indent="-285750">
              <a:buFont typeface="Arial" panose="020B0604020202020204" pitchFamily="34" charset="0"/>
              <a:buChar char="•"/>
            </a:pPr>
            <a:endParaRPr lang="en-US" dirty="0"/>
          </a:p>
          <a:p>
            <a:r>
              <a:rPr lang="zh-CN" altLang="en-US" dirty="0"/>
              <a:t>他们的投入和负担是一样的么？</a:t>
            </a:r>
            <a:endParaRPr lang="en-US" dirty="0"/>
          </a:p>
        </p:txBody>
      </p:sp>
      <p:pic>
        <p:nvPicPr>
          <p:cNvPr id="6" name="内容占位符 5"/>
          <p:cNvPicPr>
            <a:picLocks noChangeAspect="1"/>
          </p:cNvPicPr>
          <p:nvPr>
            <p:ph idx="1"/>
          </p:nvPr>
        </p:nvPicPr>
        <p:blipFill>
          <a:blip r:embed="rId1"/>
          <a:stretch>
            <a:fillRect/>
          </a:stretch>
        </p:blipFill>
        <p:spPr>
          <a:xfrm>
            <a:off x="838200" y="2834640"/>
            <a:ext cx="9971405" cy="1728470"/>
          </a:xfrm>
          <a:prstGeom prst="rect">
            <a:avLst/>
          </a:prstGeom>
        </p:spPr>
      </p:pic>
      <p:sp>
        <p:nvSpPr>
          <p:cNvPr id="7" name="文本框 6"/>
          <p:cNvSpPr txBox="1"/>
          <p:nvPr/>
        </p:nvSpPr>
        <p:spPr>
          <a:xfrm>
            <a:off x="1750695" y="1675130"/>
            <a:ext cx="8288020" cy="922020"/>
          </a:xfrm>
          <a:prstGeom prst="rect">
            <a:avLst/>
          </a:prstGeom>
          <a:noFill/>
        </p:spPr>
        <p:txBody>
          <a:bodyPr wrap="square" rtlCol="0">
            <a:spAutoFit/>
          </a:bodyPr>
          <a:p>
            <a:r>
              <a:rPr lang="zh-CN" altLang="en-US"/>
              <a:t>在一个神奇的国度里生活着许多动物,  其中有猪, 鸡, 和鹦鹉。</a:t>
            </a:r>
            <a:endParaRPr lang="zh-CN" altLang="en-US"/>
          </a:p>
          <a:p>
            <a:endParaRPr lang="zh-CN" altLang="en-US"/>
          </a:p>
          <a:p>
            <a:r>
              <a:rPr lang="zh-CN" altLang="en-US"/>
              <a:t>它们每天搞头脑风暴, 琢磨如何创业,  最后鹦鹉提议它们合伙开一个欧式早餐店</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权力和责任</a:t>
            </a:r>
            <a:endParaRPr lang="en-US"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a:t>在进行一些跨部门合作时，我们更要理清不同部门的权力、责任和流程。</a:t>
            </a:r>
            <a:endParaRPr lang="en-US" altLang="zh-CN" dirty="0"/>
          </a:p>
          <a:p>
            <a:pPr>
              <a:lnSpc>
                <a:spcPct val="120000"/>
              </a:lnSpc>
            </a:pPr>
            <a:r>
              <a:rPr lang="en-US" altLang="zh-CN" dirty="0"/>
              <a:t>RASCI</a:t>
            </a:r>
            <a:r>
              <a:rPr lang="zh-CN" altLang="en-US" dirty="0"/>
              <a:t>模型： </a:t>
            </a:r>
            <a:endParaRPr lang="en-US" altLang="zh-CN" dirty="0"/>
          </a:p>
          <a:p>
            <a:pPr lvl="1">
              <a:lnSpc>
                <a:spcPct val="120000"/>
              </a:lnSpc>
            </a:pPr>
            <a:r>
              <a:rPr lang="en-US" altLang="zh-CN" dirty="0"/>
              <a:t>R</a:t>
            </a:r>
            <a:r>
              <a:rPr lang="zh-CN" altLang="en-US" dirty="0"/>
              <a:t>： </a:t>
            </a:r>
            <a:r>
              <a:rPr lang="en-US" altLang="zh-CN" dirty="0"/>
              <a:t>Responsible</a:t>
            </a:r>
            <a:r>
              <a:rPr lang="zh-CN" altLang="en-US" dirty="0"/>
              <a:t>，负责把具体事情做好。 </a:t>
            </a:r>
            <a:endParaRPr lang="en-US" altLang="zh-CN" dirty="0"/>
          </a:p>
          <a:p>
            <a:pPr lvl="1">
              <a:lnSpc>
                <a:spcPct val="120000"/>
              </a:lnSpc>
            </a:pPr>
            <a:r>
              <a:rPr lang="en-US" altLang="zh-CN" dirty="0"/>
              <a:t>A</a:t>
            </a:r>
            <a:r>
              <a:rPr lang="zh-CN" altLang="en-US" dirty="0"/>
              <a:t>： </a:t>
            </a:r>
            <a:r>
              <a:rPr lang="en-US" altLang="zh-CN" dirty="0"/>
              <a:t>Accountable</a:t>
            </a:r>
            <a:r>
              <a:rPr lang="zh-CN" altLang="en-US" dirty="0"/>
              <a:t>，对任务负全责，有批准的权力。 </a:t>
            </a:r>
            <a:endParaRPr lang="en-US" altLang="zh-CN" dirty="0"/>
          </a:p>
          <a:p>
            <a:pPr lvl="1">
              <a:lnSpc>
                <a:spcPct val="120000"/>
              </a:lnSpc>
            </a:pPr>
            <a:r>
              <a:rPr lang="en-US" altLang="zh-CN" dirty="0"/>
              <a:t>S</a:t>
            </a:r>
            <a:r>
              <a:rPr lang="zh-CN" altLang="en-US" dirty="0"/>
              <a:t>： </a:t>
            </a:r>
            <a:r>
              <a:rPr lang="en-US" altLang="zh-CN" dirty="0"/>
              <a:t>Support</a:t>
            </a:r>
            <a:r>
              <a:rPr lang="zh-CN" altLang="en-US" dirty="0"/>
              <a:t>，对任务提供支持，辅助任务的完成。 </a:t>
            </a:r>
            <a:endParaRPr lang="en-US" altLang="zh-CN" dirty="0"/>
          </a:p>
          <a:p>
            <a:pPr lvl="1">
              <a:lnSpc>
                <a:spcPct val="120000"/>
              </a:lnSpc>
            </a:pPr>
            <a:r>
              <a:rPr lang="en-US" altLang="zh-CN" dirty="0"/>
              <a:t>C</a:t>
            </a:r>
            <a:r>
              <a:rPr lang="zh-CN" altLang="en-US" dirty="0"/>
              <a:t>： </a:t>
            </a:r>
            <a:r>
              <a:rPr lang="en-US" altLang="zh-CN" dirty="0"/>
              <a:t>Consulted</a:t>
            </a:r>
            <a:r>
              <a:rPr lang="zh-CN" altLang="en-US" dirty="0"/>
              <a:t>，咨询，拥有完成项目所需的信息或能力的角色。 </a:t>
            </a:r>
            <a:endParaRPr lang="en-US" altLang="zh-CN" dirty="0"/>
          </a:p>
          <a:p>
            <a:pPr lvl="1">
              <a:lnSpc>
                <a:spcPct val="120000"/>
              </a:lnSpc>
            </a:pPr>
            <a:r>
              <a:rPr lang="en-US" altLang="zh-CN" dirty="0"/>
              <a:t>I</a:t>
            </a:r>
            <a:r>
              <a:rPr lang="zh-CN" altLang="en-US" dirty="0"/>
              <a:t>： </a:t>
            </a:r>
            <a:r>
              <a:rPr lang="en-US" altLang="zh-CN" dirty="0"/>
              <a:t>Informed</a:t>
            </a:r>
            <a:r>
              <a:rPr lang="zh-CN" altLang="en-US" dirty="0"/>
              <a:t>，知会者，应该事后及时通知结果的角色。</a:t>
            </a:r>
            <a:endParaRPr lang="en-US" altLang="zh-CN" dirty="0"/>
          </a:p>
          <a:p>
            <a:pPr>
              <a:lnSpc>
                <a:spcPct val="120000"/>
              </a:lnSpc>
            </a:pPr>
            <a:endParaRPr lang="en-US" altLang="zh-CN" dirty="0"/>
          </a:p>
          <a:p>
            <a:pPr>
              <a:lnSpc>
                <a:spcPct val="120000"/>
              </a:lnSpc>
            </a:pPr>
            <a:endParaRPr lang="en-US" altLang="zh-CN" dirty="0"/>
          </a:p>
          <a:p>
            <a:pPr>
              <a:lnSpc>
                <a:spcPct val="120000"/>
              </a:lnSpc>
            </a:pPr>
            <a:r>
              <a:rPr lang="zh-CN" altLang="en-US" dirty="0"/>
              <a:t>在一个流程漫长、合作者众多的项目中，项目的管理 者要把每一个环节的</a:t>
            </a:r>
            <a:r>
              <a:rPr lang="en-US" altLang="zh-CN" dirty="0"/>
              <a:t>RASCI</a:t>
            </a:r>
            <a:r>
              <a:rPr lang="zh-CN" altLang="en-US" dirty="0"/>
              <a:t>角色都列出来，每个环 节有且只有一个</a:t>
            </a:r>
            <a:r>
              <a:rPr lang="en-US" altLang="zh-CN" dirty="0"/>
              <a:t>R</a:t>
            </a:r>
            <a:r>
              <a:rPr lang="zh-CN" altLang="en-US" dirty="0"/>
              <a: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120140" y="344170"/>
            <a:ext cx="3734435" cy="5833110"/>
          </a:xfrm>
        </p:spPr>
        <p:txBody>
          <a:bodyPr/>
          <a:p>
            <a:endParaRPr lang="zh-CN" altLang="en-US"/>
          </a:p>
          <a:p>
            <a:endParaRPr lang="zh-CN" altLang="en-US"/>
          </a:p>
          <a:p>
            <a:r>
              <a:rPr lang="zh-CN" altLang="en-US"/>
              <a:t>练习: 请指出图中的 RASCI 角色</a:t>
            </a:r>
            <a:endParaRPr lang="zh-CN" altLang="en-US"/>
          </a:p>
        </p:txBody>
      </p:sp>
      <p:pic>
        <p:nvPicPr>
          <p:cNvPr id="100" name="图片 99"/>
          <p:cNvPicPr/>
          <p:nvPr/>
        </p:nvPicPr>
        <p:blipFill>
          <a:blip r:embed="rId1"/>
          <a:stretch>
            <a:fillRect/>
          </a:stretch>
        </p:blipFill>
        <p:spPr>
          <a:xfrm>
            <a:off x="5181600" y="304800"/>
            <a:ext cx="6150610" cy="637159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17.1 </a:t>
            </a:r>
            <a:r>
              <a:rPr lang="zh-CN" altLang="en-US" dirty="0"/>
              <a:t>领导力</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团队贡献分</a:t>
            </a:r>
            <a:endParaRPr lang="en-US" dirty="0"/>
          </a:p>
        </p:txBody>
      </p:sp>
      <p:sp>
        <p:nvSpPr>
          <p:cNvPr id="3" name="内容占位符 2"/>
          <p:cNvSpPr>
            <a:spLocks noGrp="1"/>
          </p:cNvSpPr>
          <p:nvPr>
            <p:ph idx="1"/>
          </p:nvPr>
        </p:nvSpPr>
        <p:spPr/>
        <p:txBody>
          <a:bodyPr/>
          <a:lstStyle/>
          <a:p>
            <a:r>
              <a:rPr lang="zh-CN" altLang="en-US" dirty="0"/>
              <a:t>课堂练习</a:t>
            </a:r>
            <a:endParaRPr lang="en-US" altLang="zh-CN" dirty="0"/>
          </a:p>
          <a:p>
            <a:r>
              <a:rPr lang="zh-CN" altLang="en-US" dirty="0"/>
              <a:t>讲述你们如何确定大家的团队贡献分</a:t>
            </a:r>
            <a:endParaRPr lang="en-US" altLang="zh-CN" dirty="0"/>
          </a:p>
          <a:p>
            <a:endParaRPr lang="en-US" dirty="0"/>
          </a:p>
          <a:p>
            <a:r>
              <a:rPr lang="en-US" altLang="zh-CN" dirty="0"/>
              <a:t>Alpha </a:t>
            </a:r>
            <a:r>
              <a:rPr lang="zh-CN" altLang="en-US" dirty="0"/>
              <a:t>阶段结束后，每个团队必须送走一名队员；每个团队有权利拒绝任何新队员加入</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团队中的</a:t>
            </a:r>
            <a:r>
              <a:rPr lang="zh-CN" altLang="en-US"/>
              <a:t>人</a:t>
            </a:r>
            <a:endParaRPr lang="zh-CN" altLang="en-US"/>
          </a:p>
        </p:txBody>
      </p:sp>
      <p:sp>
        <p:nvSpPr>
          <p:cNvPr id="3" name="内容占位符 2"/>
          <p:cNvSpPr>
            <a:spLocks noGrp="1"/>
          </p:cNvSpPr>
          <p:nvPr>
            <p:ph idx="1"/>
          </p:nvPr>
        </p:nvSpPr>
        <p:spPr>
          <a:xfrm>
            <a:off x="1247140" y="4299585"/>
            <a:ext cx="8404225" cy="558800"/>
          </a:xfrm>
        </p:spPr>
        <p:txBody>
          <a:bodyPr>
            <a:normAutofit/>
          </a:bodyPr>
          <a:p>
            <a:pPr marL="0" indent="0" algn="l">
              <a:buClrTx/>
              <a:buSzTx/>
              <a:buNone/>
            </a:pPr>
            <a:r>
              <a:rPr lang="en-US" altLang="zh-CN"/>
              <a:t>P = {做事的，不做事的，P3=不让别人做事的}</a:t>
            </a:r>
            <a:endParaRPr lang="en-US" altLang="zh-CN"/>
          </a:p>
          <a:p>
            <a:pPr marL="0" indent="0" algn="l">
              <a:buClrTx/>
              <a:buSzTx/>
              <a:buNone/>
            </a:pPr>
            <a:endParaRPr lang="en-US" altLang="zh-CN"/>
          </a:p>
        </p:txBody>
      </p:sp>
      <p:sp>
        <p:nvSpPr>
          <p:cNvPr id="4" name="内容占位符 2"/>
          <p:cNvSpPr>
            <a:spLocks noGrp="1"/>
          </p:cNvSpPr>
          <p:nvPr/>
        </p:nvSpPr>
        <p:spPr>
          <a:xfrm>
            <a:off x="1247140" y="1952625"/>
            <a:ext cx="8404225" cy="558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altLang="zh-CN"/>
              <a:t>P = {做事的}</a:t>
            </a:r>
            <a:endParaRPr lang="en-US" altLang="zh-CN"/>
          </a:p>
          <a:p>
            <a:pPr marL="0" indent="0" algn="l">
              <a:buClrTx/>
              <a:buSzTx/>
              <a:buNone/>
            </a:pPr>
            <a:endParaRPr lang="en-US" altLang="zh-CN"/>
          </a:p>
        </p:txBody>
      </p:sp>
      <p:sp>
        <p:nvSpPr>
          <p:cNvPr id="5" name="内容占位符 2"/>
          <p:cNvSpPr>
            <a:spLocks noGrp="1"/>
          </p:cNvSpPr>
          <p:nvPr/>
        </p:nvSpPr>
        <p:spPr>
          <a:xfrm>
            <a:off x="1247140" y="3156585"/>
            <a:ext cx="8404225" cy="558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altLang="zh-CN"/>
              <a:t>P = {P1=做事的，P2=不做事的}</a:t>
            </a:r>
            <a:endParaRPr lang="en-US" altLang="zh-CN"/>
          </a:p>
        </p:txBody>
      </p:sp>
      <p:sp>
        <p:nvSpPr>
          <p:cNvPr id="6" name="内容占位符 2"/>
          <p:cNvSpPr>
            <a:spLocks noGrp="1"/>
          </p:cNvSpPr>
          <p:nvPr/>
        </p:nvSpPr>
        <p:spPr>
          <a:xfrm>
            <a:off x="1247140" y="5181600"/>
            <a:ext cx="8404225" cy="926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altLang="zh-CN"/>
              <a:t>P＝{做事的，不做事的，不让别人做事的，P4=做假的事的，P5=假装做事的}</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3" grpId="0" build="p"/>
      <p:bldP spid="3" grpId="1" build="p"/>
      <p:bldP spid="6" grpId="0"/>
      <p:bldP spid="6"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17.6 </a:t>
            </a:r>
            <a:r>
              <a:rPr lang="zh-CN" altLang="en-US" dirty="0"/>
              <a:t>绩效管理</a:t>
            </a:r>
            <a:endParaRPr lang="en-US" dirty="0"/>
          </a:p>
        </p:txBody>
      </p:sp>
      <p:sp>
        <p:nvSpPr>
          <p:cNvPr id="3" name="内容占位符 2"/>
          <p:cNvSpPr>
            <a:spLocks noGrp="1"/>
          </p:cNvSpPr>
          <p:nvPr>
            <p:ph idx="1"/>
          </p:nvPr>
        </p:nvSpPr>
        <p:spPr/>
        <p:txBody>
          <a:bodyPr>
            <a:normAutofit fontScale="47500" lnSpcReduction="20000"/>
          </a:bodyPr>
          <a:lstStyle/>
          <a:p>
            <a:pPr marL="118745" indent="0">
              <a:lnSpc>
                <a:spcPct val="120000"/>
              </a:lnSpc>
              <a:buNone/>
            </a:pPr>
            <a:r>
              <a:rPr lang="zh-CN" altLang="en-US" dirty="0"/>
              <a:t>不同情况需要不同的方法</a:t>
            </a:r>
            <a:endParaRPr lang="en-US" altLang="zh-CN" dirty="0"/>
          </a:p>
          <a:p>
            <a:pPr>
              <a:lnSpc>
                <a:spcPct val="120000"/>
              </a:lnSpc>
            </a:pPr>
            <a:r>
              <a:rPr lang="zh-CN" altLang="en-US" dirty="0"/>
              <a:t>一群人把一堆砖头从</a:t>
            </a:r>
            <a:r>
              <a:rPr lang="en-US" altLang="zh-CN" dirty="0"/>
              <a:t>A </a:t>
            </a:r>
            <a:r>
              <a:rPr lang="zh-CN" altLang="en-US" dirty="0"/>
              <a:t>地搬到</a:t>
            </a:r>
            <a:r>
              <a:rPr lang="en-US" altLang="zh-CN" dirty="0"/>
              <a:t>B </a:t>
            </a:r>
            <a:r>
              <a:rPr lang="zh-CN" altLang="en-US" dirty="0"/>
              <a:t>地 </a:t>
            </a:r>
            <a:endParaRPr lang="en-US" altLang="zh-CN" dirty="0"/>
          </a:p>
          <a:p>
            <a:pPr>
              <a:lnSpc>
                <a:spcPct val="120000"/>
              </a:lnSpc>
            </a:pPr>
            <a:r>
              <a:rPr lang="zh-CN" altLang="en-US" dirty="0"/>
              <a:t>一个剧组排演话剧</a:t>
            </a:r>
            <a:endParaRPr lang="en-US" altLang="zh-CN" dirty="0"/>
          </a:p>
          <a:p>
            <a:pPr lvl="1">
              <a:lnSpc>
                <a:spcPct val="120000"/>
              </a:lnSpc>
            </a:pPr>
            <a:r>
              <a:rPr lang="zh-CN" altLang="en-US" dirty="0"/>
              <a:t>（有导演，有场记，有主角，有配角，有舞美设计，有化妆师，有灯光师， 这些角色能随意替换么？）</a:t>
            </a:r>
            <a:endParaRPr lang="en-US" altLang="zh-CN" dirty="0"/>
          </a:p>
          <a:p>
            <a:pPr>
              <a:lnSpc>
                <a:spcPct val="120000"/>
              </a:lnSpc>
            </a:pPr>
            <a:r>
              <a:rPr lang="zh-CN" altLang="en-US" dirty="0"/>
              <a:t>一群画家集体创作“百里长江图”</a:t>
            </a:r>
            <a:endParaRPr lang="en-US" altLang="zh-CN" dirty="0"/>
          </a:p>
          <a:p>
            <a:pPr lvl="1">
              <a:lnSpc>
                <a:spcPct val="120000"/>
              </a:lnSpc>
            </a:pPr>
            <a:r>
              <a:rPr lang="zh-CN" altLang="en-US" dirty="0"/>
              <a:t>（你画一个局部，我画一个局部，如何构成一部好作品？）</a:t>
            </a:r>
            <a:endParaRPr lang="en-US" altLang="zh-CN" dirty="0"/>
          </a:p>
          <a:p>
            <a:pPr>
              <a:lnSpc>
                <a:spcPct val="120000"/>
              </a:lnSpc>
            </a:pPr>
            <a:r>
              <a:rPr lang="zh-CN" altLang="en-US" dirty="0"/>
              <a:t>一群医生</a:t>
            </a:r>
            <a:r>
              <a:rPr lang="en-US" altLang="zh-CN" dirty="0"/>
              <a:t>/ </a:t>
            </a:r>
            <a:r>
              <a:rPr lang="zh-CN" altLang="en-US" dirty="0"/>
              <a:t>护士轮流值夜班</a:t>
            </a:r>
            <a:endParaRPr lang="en-US" altLang="zh-CN" dirty="0"/>
          </a:p>
          <a:p>
            <a:pPr lvl="1">
              <a:lnSpc>
                <a:spcPct val="120000"/>
              </a:lnSpc>
            </a:pPr>
            <a:r>
              <a:rPr lang="zh-CN" altLang="en-US" dirty="0"/>
              <a:t>（有人值班一个晚上抢救了几个病人，失败了几次；也有人值班时没人来就医，谁的绩效更好？） </a:t>
            </a:r>
            <a:endParaRPr lang="en-US" altLang="zh-CN" dirty="0"/>
          </a:p>
          <a:p>
            <a:pPr>
              <a:lnSpc>
                <a:spcPct val="120000"/>
              </a:lnSpc>
            </a:pPr>
            <a:r>
              <a:rPr lang="zh-CN" altLang="en-US" dirty="0"/>
              <a:t>一群老师教课</a:t>
            </a:r>
            <a:endParaRPr lang="en-US" altLang="zh-CN" dirty="0"/>
          </a:p>
          <a:p>
            <a:pPr lvl="1">
              <a:lnSpc>
                <a:spcPct val="120000"/>
              </a:lnSpc>
            </a:pPr>
            <a:r>
              <a:rPr lang="zh-CN" altLang="en-US" dirty="0"/>
              <a:t>（有人讲得难，有人讲得容易，有不同的课程，谁最有效率？）</a:t>
            </a:r>
            <a:endParaRPr lang="en-US" altLang="zh-CN" dirty="0"/>
          </a:p>
          <a:p>
            <a:pPr>
              <a:lnSpc>
                <a:spcPct val="120000"/>
              </a:lnSpc>
            </a:pPr>
            <a:r>
              <a:rPr lang="zh-CN" altLang="en-US" dirty="0"/>
              <a:t>一群编辑在出版社里出书</a:t>
            </a:r>
            <a:endParaRPr lang="en-US" altLang="zh-CN" dirty="0"/>
          </a:p>
          <a:p>
            <a:pPr lvl="1">
              <a:lnSpc>
                <a:spcPct val="120000"/>
              </a:lnSpc>
            </a:pPr>
            <a:r>
              <a:rPr lang="zh-CN" altLang="en-US" dirty="0"/>
              <a:t>（有人碰到好题目，有人碰到不靠谱的作者，有人的书叫好， 有人的书叫座，有人热爱某一个冷门的领域，谁是好编辑？）</a:t>
            </a:r>
            <a:endParaRPr lang="zh-CN" altLang="en-US" dirty="0"/>
          </a:p>
          <a:p>
            <a:pPr>
              <a:lnSpc>
                <a:spcPct val="120000"/>
              </a:lnSpc>
            </a:pPr>
            <a:r>
              <a:rPr lang="zh-CN" altLang="en-US" dirty="0"/>
              <a:t>一群学生做软件工程项目</a:t>
            </a:r>
            <a:endParaRPr lang="en-US" altLang="zh-CN" dirty="0"/>
          </a:p>
          <a:p>
            <a:pPr lvl="1">
              <a:lnSpc>
                <a:spcPct val="120000"/>
              </a:lnSpc>
            </a:pPr>
            <a:r>
              <a:rPr lang="zh-CN" altLang="en-US" dirty="0"/>
              <a:t>（如何评价每个学生的绩效？）</a:t>
            </a:r>
            <a:endParaRPr lang="zh-CN" altLang="en-US" dirty="0"/>
          </a:p>
          <a:p>
            <a:pPr>
              <a:lnSpc>
                <a:spcPct val="120000"/>
              </a:lnSpc>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0"/>
            <a:ext cx="4618105" cy="6858000"/>
          </a:xfrm>
          <a:prstGeom prst="rect">
            <a:avLst/>
          </a:prstGeom>
          <a:blipFill>
            <a:blip r:embed="rId1"/>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1" y="365125"/>
            <a:ext cx="3435625" cy="1325563"/>
          </a:xfrm>
        </p:spPr>
        <p:txBody>
          <a:bodyPr>
            <a:normAutofit/>
          </a:bodyPr>
          <a:lstStyle/>
          <a:p>
            <a:r>
              <a:rPr lang="zh-CN" altLang="en-US" sz="4000">
                <a:gradFill flip="none" rotWithShape="1">
                  <a:gsLst>
                    <a:gs pos="28000">
                      <a:srgbClr val="EDEDED"/>
                    </a:gs>
                    <a:gs pos="0">
                      <a:srgbClr val="BFBFBF"/>
                    </a:gs>
                    <a:gs pos="100000">
                      <a:srgbClr val="FFFFFF"/>
                    </a:gs>
                  </a:gsLst>
                  <a:lin ang="4800000" scaled="0"/>
                  <a:tileRect/>
                </a:gradFill>
              </a:rPr>
              <a:t>各种方法</a:t>
            </a:r>
            <a:endParaRPr lang="en-US" sz="4000">
              <a:gradFill flip="none" rotWithShape="1">
                <a:gsLst>
                  <a:gs pos="28000">
                    <a:srgbClr val="EDEDED"/>
                  </a:gs>
                  <a:gs pos="0">
                    <a:srgbClr val="BFBFBF"/>
                  </a:gs>
                  <a:gs pos="100000">
                    <a:srgbClr val="FFFFFF"/>
                  </a:gs>
                </a:gsLst>
                <a:lin ang="4800000" scaled="0"/>
                <a:tileRect/>
              </a:gradFill>
            </a:endParaRPr>
          </a:p>
        </p:txBody>
      </p:sp>
      <p:sp>
        <p:nvSpPr>
          <p:cNvPr id="3" name="内容占位符 2"/>
          <p:cNvSpPr>
            <a:spLocks noGrp="1"/>
          </p:cNvSpPr>
          <p:nvPr>
            <p:ph idx="1"/>
          </p:nvPr>
        </p:nvSpPr>
        <p:spPr>
          <a:xfrm>
            <a:off x="666974" y="1825625"/>
            <a:ext cx="3606853" cy="4351338"/>
          </a:xfrm>
        </p:spPr>
        <p:txBody>
          <a:bodyPr>
            <a:normAutofit/>
          </a:bodyPr>
          <a:lstStyle/>
          <a:p>
            <a:r>
              <a:rPr lang="zh-CN" altLang="en-US" sz="2000">
                <a:gradFill>
                  <a:gsLst>
                    <a:gs pos="34000">
                      <a:srgbClr val="EDEDED"/>
                    </a:gs>
                    <a:gs pos="0">
                      <a:srgbClr val="BFBFBF"/>
                    </a:gs>
                    <a:gs pos="100000">
                      <a:srgbClr val="FFFFFF"/>
                    </a:gs>
                  </a:gsLst>
                  <a:lin ang="4800000" scaled="0"/>
                </a:gradFill>
              </a:rPr>
              <a:t>根据工作量？</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根据工作时间？</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根据资历？</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大锅饭？</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比效率？比不犯错误？</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队友评估？</a:t>
            </a:r>
            <a:endParaRPr lang="en-US" altLang="zh-CN" sz="2000">
              <a:gradFill>
                <a:gsLst>
                  <a:gs pos="34000">
                    <a:srgbClr val="EDEDED"/>
                  </a:gs>
                  <a:gs pos="0">
                    <a:srgbClr val="BFBFBF"/>
                  </a:gs>
                  <a:gs pos="100000">
                    <a:srgbClr val="FFFFFF"/>
                  </a:gs>
                </a:gsLst>
                <a:lin ang="4800000" scaled="0"/>
              </a:gradFill>
            </a:endParaRPr>
          </a:p>
          <a:p>
            <a:r>
              <a:rPr lang="en-US" altLang="zh-CN" sz="2000">
                <a:gradFill>
                  <a:gsLst>
                    <a:gs pos="34000">
                      <a:srgbClr val="EDEDED"/>
                    </a:gs>
                    <a:gs pos="0">
                      <a:srgbClr val="BFBFBF"/>
                    </a:gs>
                    <a:gs pos="100000">
                      <a:srgbClr val="FFFFFF"/>
                    </a:gs>
                  </a:gsLst>
                  <a:lin ang="4800000" scaled="0"/>
                </a:gradFill>
              </a:rPr>
              <a:t>20 / 70 / 10 </a:t>
            </a:r>
            <a:r>
              <a:rPr lang="zh-CN" altLang="en-US" sz="2000">
                <a:gradFill>
                  <a:gsLst>
                    <a:gs pos="34000">
                      <a:srgbClr val="EDEDED"/>
                    </a:gs>
                    <a:gs pos="0">
                      <a:srgbClr val="BFBFBF"/>
                    </a:gs>
                    <a:gs pos="100000">
                      <a:srgbClr val="FFFFFF"/>
                    </a:gs>
                  </a:gsLst>
                  <a:lin ang="4800000" scaled="0"/>
                </a:gradFill>
              </a:rPr>
              <a:t>分档次？</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二维表格判定工作结果和影响力？</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划分等级，公开刺激？</a:t>
            </a:r>
            <a:endParaRPr lang="en-US" altLang="zh-CN" sz="2000">
              <a:gradFill>
                <a:gsLst>
                  <a:gs pos="34000">
                    <a:srgbClr val="EDEDED"/>
                  </a:gs>
                  <a:gs pos="0">
                    <a:srgbClr val="BFBFBF"/>
                  </a:gs>
                  <a:gs pos="100000">
                    <a:srgbClr val="FFFFFF"/>
                  </a:gs>
                </a:gsLst>
                <a:lin ang="4800000" scaled="0"/>
              </a:gradFill>
            </a:endParaRPr>
          </a:p>
          <a:p>
            <a:r>
              <a:rPr lang="zh-CN" altLang="en-US" sz="2000">
                <a:gradFill>
                  <a:gsLst>
                    <a:gs pos="34000">
                      <a:srgbClr val="EDEDED"/>
                    </a:gs>
                    <a:gs pos="0">
                      <a:srgbClr val="BFBFBF"/>
                    </a:gs>
                    <a:gs pos="100000">
                      <a:srgbClr val="FFFFFF"/>
                    </a:gs>
                  </a:gsLst>
                  <a:lin ang="4800000" scaled="0"/>
                </a:gradFill>
              </a:rPr>
              <a:t>闷声发</a:t>
            </a:r>
            <a:r>
              <a:rPr lang="en-US" altLang="zh-CN" sz="2000">
                <a:gradFill>
                  <a:gsLst>
                    <a:gs pos="34000">
                      <a:srgbClr val="EDEDED"/>
                    </a:gs>
                    <a:gs pos="0">
                      <a:srgbClr val="BFBFBF"/>
                    </a:gs>
                    <a:gs pos="100000">
                      <a:srgbClr val="FFFFFF"/>
                    </a:gs>
                  </a:gsLst>
                  <a:lin ang="4800000" scaled="0"/>
                </a:gradFill>
              </a:rPr>
              <a:t>	</a:t>
            </a:r>
            <a:r>
              <a:rPr lang="zh-CN" altLang="en-US" sz="2000">
                <a:gradFill>
                  <a:gsLst>
                    <a:gs pos="34000">
                      <a:srgbClr val="EDEDED"/>
                    </a:gs>
                    <a:gs pos="0">
                      <a:srgbClr val="BFBFBF"/>
                    </a:gs>
                    <a:gs pos="100000">
                      <a:srgbClr val="FFFFFF"/>
                    </a:gs>
                  </a:gsLst>
                  <a:lin ang="4800000" scaled="0"/>
                </a:gradFill>
              </a:rPr>
              <a:t>大财</a:t>
            </a:r>
            <a:endParaRPr lang="en-US" sz="2000">
              <a:gradFill>
                <a:gsLst>
                  <a:gs pos="34000">
                    <a:srgbClr val="EDEDED"/>
                  </a:gs>
                  <a:gs pos="0">
                    <a:srgbClr val="BFBFBF"/>
                  </a:gs>
                  <a:gs pos="100000">
                    <a:srgbClr val="FFFFFF"/>
                  </a:gs>
                </a:gsLst>
                <a:lin ang="4800000" scaled="0"/>
              </a:gradFill>
            </a:endParaRPr>
          </a:p>
        </p:txBody>
      </p:sp>
      <p:pic>
        <p:nvPicPr>
          <p:cNvPr id="4" name="Picture 3"/>
          <p:cNvPicPr>
            <a:picLocks noChangeAspect="1"/>
          </p:cNvPicPr>
          <p:nvPr/>
        </p:nvPicPr>
        <p:blipFill>
          <a:blip r:embed="rId2"/>
          <a:stretch>
            <a:fillRect/>
          </a:stretch>
        </p:blipFill>
        <p:spPr>
          <a:xfrm>
            <a:off x="5122139" y="685604"/>
            <a:ext cx="6314487" cy="3204602"/>
          </a:xfrm>
          <a:prstGeom prst="rect">
            <a:avLst/>
          </a:prstGeom>
        </p:spPr>
      </p:pic>
      <p:pic>
        <p:nvPicPr>
          <p:cNvPr id="5" name="图片 4"/>
          <p:cNvPicPr>
            <a:picLocks noChangeAspect="1"/>
          </p:cNvPicPr>
          <p:nvPr/>
        </p:nvPicPr>
        <p:blipFill>
          <a:blip r:embed="rId3"/>
          <a:stretch>
            <a:fillRect/>
          </a:stretch>
        </p:blipFill>
        <p:spPr>
          <a:xfrm>
            <a:off x="6096000" y="4419600"/>
            <a:ext cx="4617720" cy="141732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5437"/>
          <a:stretch>
            <a:fillRect/>
          </a:stretch>
        </p:blipFill>
        <p:spPr>
          <a:xfrm>
            <a:off x="6096000" y="10"/>
            <a:ext cx="6096000" cy="6857990"/>
          </a:xfrm>
          <a:prstGeom prst="rect">
            <a:avLst/>
          </a:prstGeom>
        </p:spPr>
      </p:pic>
      <p:sp useBgFill="1">
        <p:nvSpPr>
          <p:cNvPr id="9" name="Rectangle 8"/>
          <p:cNvSpPr>
            <a:spLocks noGrp="1" noRot="1" noChangeAspect="1" noMove="1" noResize="1" noEditPoints="1" noAdjustHandles="1" noChangeArrowheads="1" noChangeShapeType="1" noTextEdit="1"/>
          </p:cNvSpPr>
          <p:nvPr/>
        </p:nvSpPr>
        <p:spPr>
          <a:xfrm>
            <a:off x="0" y="0"/>
            <a:ext cx="6096000"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38201" y="365125"/>
            <a:ext cx="4854676" cy="1325563"/>
          </a:xfrm>
        </p:spPr>
        <p:txBody>
          <a:bodyPr>
            <a:normAutofit/>
          </a:bodyPr>
          <a:lstStyle/>
          <a:p>
            <a:r>
              <a:rPr lang="zh-CN" altLang="en-US" dirty="0"/>
              <a:t>萝卜和白菜</a:t>
            </a:r>
            <a:endParaRPr lang="en-US" dirty="0"/>
          </a:p>
        </p:txBody>
      </p:sp>
      <p:sp>
        <p:nvSpPr>
          <p:cNvPr id="3" name="内容占位符 2"/>
          <p:cNvSpPr>
            <a:spLocks noGrp="1"/>
          </p:cNvSpPr>
          <p:nvPr>
            <p:ph idx="1"/>
          </p:nvPr>
        </p:nvSpPr>
        <p:spPr>
          <a:xfrm>
            <a:off x="1120000" y="1825625"/>
            <a:ext cx="4572877" cy="4351338"/>
          </a:xfrm>
        </p:spPr>
        <p:txBody>
          <a:bodyPr>
            <a:normAutofit/>
          </a:bodyPr>
          <a:lstStyle/>
          <a:p>
            <a:r>
              <a:rPr lang="zh-CN" altLang="en-US" dirty="0"/>
              <a:t>萝卜快了不洗泥  </a:t>
            </a:r>
            <a:r>
              <a:rPr lang="en-US" altLang="zh-CN" dirty="0"/>
              <a:t>vs. </a:t>
            </a:r>
            <a:r>
              <a:rPr lang="zh-CN" altLang="en-US" dirty="0"/>
              <a:t>慢工出细活</a:t>
            </a:r>
            <a:endParaRPr lang="en-US" altLang="zh-CN" dirty="0"/>
          </a:p>
          <a:p>
            <a:r>
              <a:rPr lang="zh-CN" altLang="en-US" dirty="0"/>
              <a:t>讨论</a:t>
            </a:r>
            <a:endParaRPr lang="en-US" altLang="zh-CN" dirty="0"/>
          </a:p>
          <a:p>
            <a:pPr lvl="1"/>
            <a:r>
              <a:rPr lang="zh-CN" altLang="en-US" dirty="0"/>
              <a:t>如果你是经理，你应该怎么办？</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团队发展的阶段</a:t>
            </a:r>
            <a:endParaRPr lang="en-US" dirty="0"/>
          </a:p>
        </p:txBody>
      </p:sp>
      <p:sp>
        <p:nvSpPr>
          <p:cNvPr id="3" name="内容占位符 2"/>
          <p:cNvSpPr>
            <a:spLocks noGrp="1"/>
          </p:cNvSpPr>
          <p:nvPr>
            <p:ph idx="1"/>
          </p:nvPr>
        </p:nvSpPr>
        <p:spPr/>
        <p:txBody>
          <a:bodyPr/>
          <a:lstStyle/>
          <a:p>
            <a:r>
              <a:rPr lang="zh-CN" altLang="en-US" dirty="0"/>
              <a:t>假团队</a:t>
            </a:r>
            <a:endParaRPr lang="en-US" dirty="0"/>
          </a:p>
        </p:txBody>
      </p:sp>
      <p:pic>
        <p:nvPicPr>
          <p:cNvPr id="4" name="图片 3"/>
          <p:cNvPicPr>
            <a:picLocks noChangeAspect="1"/>
          </p:cNvPicPr>
          <p:nvPr/>
        </p:nvPicPr>
        <p:blipFill>
          <a:blip r:embed="rId1"/>
          <a:stretch>
            <a:fillRect/>
          </a:stretch>
        </p:blipFill>
        <p:spPr>
          <a:xfrm>
            <a:off x="5181600" y="1687695"/>
            <a:ext cx="5314950" cy="48006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软件工程师的道德</a:t>
            </a:r>
            <a:endParaRPr lang="en-US" dirty="0"/>
          </a:p>
        </p:txBody>
      </p:sp>
      <p:sp>
        <p:nvSpPr>
          <p:cNvPr id="3" name="内容占位符 2"/>
          <p:cNvSpPr>
            <a:spLocks noGrp="1"/>
          </p:cNvSpPr>
          <p:nvPr>
            <p:ph idx="1"/>
          </p:nvPr>
        </p:nvSpPr>
        <p:spPr/>
        <p:txBody>
          <a:bodyPr/>
          <a:lstStyle/>
          <a:p>
            <a:r>
              <a:rPr lang="zh-CN" altLang="en-US" dirty="0"/>
              <a:t>在医学上有著名的希波克拉底誓言</a:t>
            </a:r>
            <a:endParaRPr lang="en-US" altLang="zh-CN" dirty="0"/>
          </a:p>
          <a:p>
            <a:r>
              <a:rPr lang="en-US" dirty="0"/>
              <a:t>IEEE/ACM</a:t>
            </a:r>
            <a:r>
              <a:rPr lang="zh-CN" altLang="en-US" dirty="0"/>
              <a:t>发 布了</a:t>
            </a:r>
            <a:r>
              <a:rPr lang="en-US" altLang="zh-CN" dirty="0"/>
              <a:t>《 </a:t>
            </a:r>
            <a:r>
              <a:rPr lang="zh-CN" altLang="en-US" dirty="0"/>
              <a:t>软件工程师职业道德规范和标准</a:t>
            </a:r>
            <a:r>
              <a:rPr lang="en-US" altLang="zh-CN" dirty="0"/>
              <a:t>》</a:t>
            </a:r>
            <a:r>
              <a:rPr lang="zh-CN" altLang="en-US" dirty="0"/>
              <a:t>（</a:t>
            </a:r>
            <a:r>
              <a:rPr lang="en-US" dirty="0"/>
              <a:t>Software Engineering Code of Ethics and Professional Practice）</a:t>
            </a:r>
            <a:endParaRPr lang="en-US" dirty="0"/>
          </a:p>
          <a:p>
            <a:r>
              <a:rPr lang="zh-CN" altLang="en-US" dirty="0"/>
              <a:t>举实际的例子来讨论工程师的道德</a:t>
            </a:r>
            <a:endParaRPr lang="en-US" altLang="zh-CN" dirty="0"/>
          </a:p>
          <a:p>
            <a:r>
              <a:rPr lang="en-US" dirty="0">
                <a:hlinkClick r:id="rId1"/>
              </a:rPr>
              <a:t>http://blog.jobbole.com/79450/</a:t>
            </a:r>
            <a:r>
              <a:rPr lang="en-US" dirty="0"/>
              <a:t>   </a:t>
            </a:r>
            <a:r>
              <a:rPr lang="zh-CN" altLang="en-US" dirty="0"/>
              <a:t>偷了 “半条命”源码的人</a:t>
            </a:r>
            <a:endParaRPr lang="en-US" altLang="zh-CN" dirty="0"/>
          </a:p>
          <a:p>
            <a:r>
              <a:rPr lang="en-US" dirty="0">
                <a:hlinkClick r:id="rId2"/>
              </a:rPr>
              <a:t>http://tech.ifeng.com/a/20141020/40841049_0.shtml</a:t>
            </a:r>
            <a:r>
              <a:rPr lang="en-US" dirty="0"/>
              <a:t>   </a:t>
            </a:r>
            <a:r>
              <a:rPr lang="zh-CN" altLang="en-US" dirty="0"/>
              <a:t>计数造假</a:t>
            </a:r>
            <a:endParaRPr lang="en-US" altLang="zh-CN" dirty="0"/>
          </a:p>
          <a:p>
            <a:r>
              <a:rPr lang="zh-CN" altLang="en-US" dirty="0"/>
              <a:t>阿里  月饼 事件</a:t>
            </a:r>
            <a:endParaRPr lang="en-US" altLang="zh-CN"/>
          </a:p>
          <a:p>
            <a:endParaRPr lang="en-US" altLang="zh-CN"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zh-CN" altLang="en-US" dirty="0"/>
              <a:t>同理心</a:t>
            </a:r>
            <a:endParaRPr lang="en-US" dirty="0"/>
          </a:p>
        </p:txBody>
      </p:sp>
      <p:pic>
        <p:nvPicPr>
          <p:cNvPr id="4" name="Picture 3"/>
          <p:cNvPicPr>
            <a:picLocks noChangeAspect="1"/>
          </p:cNvPicPr>
          <p:nvPr/>
        </p:nvPicPr>
        <p:blipFill>
          <a:blip r:embed="rId2"/>
          <a:stretch>
            <a:fillRect/>
          </a:stretch>
        </p:blipFill>
        <p:spPr>
          <a:xfrm>
            <a:off x="956068" y="1924505"/>
            <a:ext cx="3354676" cy="2516007"/>
          </a:xfrm>
          <a:prstGeom prst="rect">
            <a:avLst/>
          </a:prstGeom>
        </p:spPr>
      </p:pic>
      <p:sp>
        <p:nvSpPr>
          <p:cNvPr id="3" name="Content Placeholder 2"/>
          <p:cNvSpPr>
            <a:spLocks noGrp="1"/>
          </p:cNvSpPr>
          <p:nvPr>
            <p:ph idx="1"/>
          </p:nvPr>
        </p:nvSpPr>
        <p:spPr>
          <a:xfrm>
            <a:off x="4800600" y="1825625"/>
            <a:ext cx="6553200" cy="4351338"/>
          </a:xfrm>
        </p:spPr>
        <p:txBody>
          <a:bodyPr>
            <a:normAutofit/>
          </a:bodyPr>
          <a:lstStyle/>
          <a:p>
            <a:r>
              <a:rPr lang="zh-CN" altLang="en-US">
                <a:gradFill>
                  <a:gsLst>
                    <a:gs pos="34000">
                      <a:schemeClr val="tx1">
                        <a:lumMod val="93000"/>
                      </a:schemeClr>
                    </a:gs>
                    <a:gs pos="0">
                      <a:schemeClr val="bg1">
                        <a:lumMod val="25000"/>
                        <a:lumOff val="75000"/>
                      </a:schemeClr>
                    </a:gs>
                    <a:gs pos="100000">
                      <a:schemeClr val="tx1"/>
                    </a:gs>
                  </a:gsLst>
                  <a:lin ang="4800000" scaled="0"/>
                </a:gradFill>
              </a:rPr>
              <a:t>人和人不一样， 你觉得程序员和自闭症的患者有什么联系么</a:t>
            </a:r>
            <a:r>
              <a:rPr lang="en-US" altLang="zh-CN">
                <a:gradFill>
                  <a:gsLst>
                    <a:gs pos="34000">
                      <a:schemeClr val="tx1">
                        <a:lumMod val="93000"/>
                      </a:schemeClr>
                    </a:gs>
                    <a:gs pos="0">
                      <a:schemeClr val="bg1">
                        <a:lumMod val="25000"/>
                        <a:lumOff val="75000"/>
                      </a:schemeClr>
                    </a:gs>
                    <a:gs pos="100000">
                      <a:schemeClr val="tx1"/>
                    </a:gs>
                  </a:gsLst>
                  <a:lin ang="4800000" scaled="0"/>
                </a:gradFill>
              </a:rPr>
              <a:t>?</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r>
              <a:rPr lang="en-US" altLang="zh-CN">
                <a:gradFill>
                  <a:gsLst>
                    <a:gs pos="34000">
                      <a:schemeClr val="tx1">
                        <a:lumMod val="93000"/>
                      </a:schemeClr>
                    </a:gs>
                    <a:gs pos="0">
                      <a:schemeClr val="bg1">
                        <a:lumMod val="25000"/>
                        <a:lumOff val="75000"/>
                      </a:schemeClr>
                    </a:gs>
                    <a:gs pos="100000">
                      <a:schemeClr val="tx1"/>
                    </a:gs>
                  </a:gsLst>
                  <a:lin ang="4800000" scaled="0"/>
                </a:gradFill>
              </a:rPr>
              <a:t>     </a:t>
            </a:r>
            <a:r>
              <a:rPr lang="en-US" u="sng">
                <a:gradFill>
                  <a:gsLst>
                    <a:gs pos="34000">
                      <a:schemeClr val="tx1">
                        <a:lumMod val="93000"/>
                      </a:schemeClr>
                    </a:gs>
                    <a:gs pos="0">
                      <a:schemeClr val="bg1">
                        <a:lumMod val="25000"/>
                        <a:lumOff val="75000"/>
                      </a:schemeClr>
                    </a:gs>
                    <a:gs pos="100000">
                      <a:schemeClr val="tx1"/>
                    </a:gs>
                  </a:gsLst>
                  <a:lin ang="4800000" scaled="0"/>
                </a:gradFill>
                <a:hlinkClick r:id="rId3"/>
              </a:rPr>
              <a:t>http://archive.wired.com/wired/archive/9.12/baron-cohen.html</a:t>
            </a:r>
            <a:endParaRPr lang="en-US">
              <a:gradFill>
                <a:gsLst>
                  <a:gs pos="34000">
                    <a:schemeClr val="tx1">
                      <a:lumMod val="93000"/>
                    </a:schemeClr>
                  </a:gs>
                  <a:gs pos="0">
                    <a:schemeClr val="bg1">
                      <a:lumMod val="25000"/>
                      <a:lumOff val="75000"/>
                    </a:schemeClr>
                  </a:gs>
                  <a:gs pos="100000">
                    <a:schemeClr val="tx1"/>
                  </a:gs>
                </a:gsLst>
                <a:lin ang="4800000" scaled="0"/>
              </a:gradFill>
            </a:endParaRPr>
          </a:p>
          <a:p>
            <a:r>
              <a:rPr lang="en-US">
                <a:gradFill>
                  <a:gsLst>
                    <a:gs pos="34000">
                      <a:schemeClr val="tx1">
                        <a:lumMod val="93000"/>
                      </a:schemeClr>
                    </a:gs>
                    <a:gs pos="0">
                      <a:schemeClr val="bg1">
                        <a:lumMod val="25000"/>
                        <a:lumOff val="75000"/>
                      </a:schemeClr>
                    </a:gs>
                    <a:gs pos="100000">
                      <a:schemeClr val="tx1"/>
                    </a:gs>
                  </a:gsLst>
                  <a:lin ang="4800000" scaled="0"/>
                </a:gradFill>
              </a:rPr>
              <a:t>     </a:t>
            </a:r>
            <a:r>
              <a:rPr lang="zh-CN" altLang="en-US">
                <a:gradFill>
                  <a:gsLst>
                    <a:gs pos="34000">
                      <a:schemeClr val="tx1">
                        <a:lumMod val="93000"/>
                      </a:schemeClr>
                    </a:gs>
                    <a:gs pos="0">
                      <a:schemeClr val="bg1">
                        <a:lumMod val="25000"/>
                        <a:lumOff val="75000"/>
                      </a:schemeClr>
                    </a:gs>
                    <a:gs pos="100000">
                      <a:schemeClr val="tx1"/>
                    </a:gs>
                  </a:gsLst>
                  <a:lin ang="4800000" scaled="0"/>
                </a:gradFill>
              </a:rPr>
              <a:t>如果把人按照 </a:t>
            </a:r>
            <a:r>
              <a:rPr lang="en-US">
                <a:gradFill>
                  <a:gsLst>
                    <a:gs pos="34000">
                      <a:schemeClr val="tx1">
                        <a:lumMod val="93000"/>
                      </a:schemeClr>
                    </a:gs>
                    <a:gs pos="0">
                      <a:schemeClr val="bg1">
                        <a:lumMod val="25000"/>
                        <a:lumOff val="75000"/>
                      </a:schemeClr>
                    </a:gs>
                    <a:gs pos="100000">
                      <a:schemeClr val="tx1"/>
                    </a:gs>
                  </a:gsLst>
                  <a:lin ang="4800000" scaled="0"/>
                </a:gradFill>
              </a:rPr>
              <a:t>empathetic （</a:t>
            </a:r>
            <a:r>
              <a:rPr lang="zh-CN" altLang="en-US">
                <a:gradFill>
                  <a:gsLst>
                    <a:gs pos="34000">
                      <a:schemeClr val="tx1">
                        <a:lumMod val="93000"/>
                      </a:schemeClr>
                    </a:gs>
                    <a:gs pos="0">
                      <a:schemeClr val="bg1">
                        <a:lumMod val="25000"/>
                        <a:lumOff val="75000"/>
                      </a:schemeClr>
                    </a:gs>
                    <a:gs pos="100000">
                      <a:schemeClr val="tx1"/>
                    </a:gs>
                  </a:gsLst>
                  <a:lin ang="4800000" scaled="0"/>
                </a:gradFill>
              </a:rPr>
              <a:t>有同理心的）  </a:t>
            </a:r>
            <a:r>
              <a:rPr lang="en-US" altLang="zh-CN">
                <a:gradFill>
                  <a:gsLst>
                    <a:gs pos="34000">
                      <a:schemeClr val="tx1">
                        <a:lumMod val="93000"/>
                      </a:schemeClr>
                    </a:gs>
                    <a:gs pos="0">
                      <a:schemeClr val="bg1">
                        <a:lumMod val="25000"/>
                        <a:lumOff val="75000"/>
                      </a:schemeClr>
                    </a:gs>
                    <a:gs pos="100000">
                      <a:schemeClr val="tx1"/>
                    </a:gs>
                  </a:gsLst>
                  <a:lin ang="4800000" scaled="0"/>
                </a:gradFill>
              </a:rPr>
              <a:t>--  </a:t>
            </a:r>
            <a:r>
              <a:rPr lang="en-US">
                <a:gradFill>
                  <a:gsLst>
                    <a:gs pos="34000">
                      <a:schemeClr val="tx1">
                        <a:lumMod val="93000"/>
                      </a:schemeClr>
                    </a:gs>
                    <a:gs pos="0">
                      <a:schemeClr val="bg1">
                        <a:lumMod val="25000"/>
                        <a:lumOff val="75000"/>
                      </a:schemeClr>
                    </a:gs>
                    <a:gs pos="100000">
                      <a:schemeClr val="tx1"/>
                    </a:gs>
                  </a:gsLst>
                  <a:lin ang="4800000" scaled="0"/>
                </a:gradFill>
              </a:rPr>
              <a:t>systematic （</a:t>
            </a:r>
            <a:r>
              <a:rPr lang="zh-CN" altLang="en-US">
                <a:gradFill>
                  <a:gsLst>
                    <a:gs pos="34000">
                      <a:schemeClr val="tx1">
                        <a:lumMod val="93000"/>
                      </a:schemeClr>
                    </a:gs>
                    <a:gs pos="0">
                      <a:schemeClr val="bg1">
                        <a:lumMod val="25000"/>
                        <a:lumOff val="75000"/>
                      </a:schemeClr>
                    </a:gs>
                    <a:gs pos="100000">
                      <a:schemeClr val="tx1"/>
                    </a:gs>
                  </a:gsLst>
                  <a:lin ang="4800000" scaled="0"/>
                </a:gradFill>
              </a:rPr>
              <a:t>系统思维的） 两极来分类， 有人画出了如下的分布示意图，你怎么看？</a:t>
            </a:r>
            <a:endParaRPr lang="zh-CN" altLang="en-US">
              <a:gradFill>
                <a:gsLst>
                  <a:gs pos="34000">
                    <a:schemeClr val="tx1">
                      <a:lumMod val="93000"/>
                    </a:schemeClr>
                  </a:gs>
                  <a:gs pos="0">
                    <a:schemeClr val="bg1">
                      <a:lumMod val="25000"/>
                      <a:lumOff val="75000"/>
                    </a:schemeClr>
                  </a:gs>
                  <a:gs pos="100000">
                    <a:schemeClr val="tx1"/>
                  </a:gs>
                </a:gsLst>
                <a:lin ang="4800000" scaled="0"/>
              </a:gradFill>
            </a:endParaRPr>
          </a:p>
          <a:p>
            <a:pPr marL="0" indent="0">
              <a:buNone/>
            </a:pPr>
            <a:endParaRPr lang="en-US">
              <a:gradFill>
                <a:gsLst>
                  <a:gs pos="34000">
                    <a:schemeClr val="tx1">
                      <a:lumMod val="93000"/>
                    </a:schemeClr>
                  </a:gs>
                  <a:gs pos="0">
                    <a:schemeClr val="bg1">
                      <a:lumMod val="25000"/>
                      <a:lumOff val="75000"/>
                    </a:schemeClr>
                  </a:gs>
                  <a:gs pos="100000">
                    <a:schemeClr val="tx1"/>
                  </a:gs>
                </a:gsLst>
                <a:lin ang="4800000" scaled="0"/>
              </a:gra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合作伙伴评分</a:t>
            </a:r>
            <a:endParaRPr lang="en-US" dirty="0"/>
          </a:p>
        </p:txBody>
      </p:sp>
      <p:sp>
        <p:nvSpPr>
          <p:cNvPr id="3" name="内容占位符 2"/>
          <p:cNvSpPr>
            <a:spLocks noGrp="1"/>
          </p:cNvSpPr>
          <p:nvPr>
            <p:ph idx="1"/>
          </p:nvPr>
        </p:nvSpPr>
        <p:spPr/>
        <p:txBody>
          <a:bodyPr>
            <a:normAutofit fontScale="55000" lnSpcReduction="20000"/>
          </a:bodyPr>
          <a:lstStyle/>
          <a:p>
            <a:pPr marL="118745" indent="0">
              <a:lnSpc>
                <a:spcPct val="120000"/>
              </a:lnSpc>
              <a:buNone/>
            </a:pPr>
            <a:r>
              <a:rPr lang="zh-CN" altLang="en-US" dirty="0"/>
              <a:t>在这个软件工程课上，你有机会和</a:t>
            </a:r>
            <a:r>
              <a:rPr lang="en-US" altLang="zh-CN" dirty="0"/>
              <a:t>5–7</a:t>
            </a:r>
            <a:r>
              <a:rPr lang="zh-CN" altLang="en-US" dirty="0"/>
              <a:t>名同学进行了深度的合作，那么，谁的合作精神好？ 在课程的最后阶段，每个人列出一个一维的名单，你自己也在里面，从合作精神最高到最低排列，没有并列。</a:t>
            </a:r>
            <a:endParaRPr lang="zh-CN" altLang="en-US" dirty="0"/>
          </a:p>
          <a:p>
            <a:pPr marL="895985" lvl="3" indent="0">
              <a:lnSpc>
                <a:spcPct val="120000"/>
              </a:lnSpc>
              <a:buNone/>
            </a:pPr>
            <a:r>
              <a:rPr lang="zh-CN" altLang="en-US" dirty="0"/>
              <a:t>小伙伴</a:t>
            </a:r>
            <a:r>
              <a:rPr lang="en-US" altLang="zh-CN" dirty="0"/>
              <a:t>1 </a:t>
            </a:r>
            <a:endParaRPr lang="en-US" altLang="zh-CN" dirty="0"/>
          </a:p>
          <a:p>
            <a:pPr marL="895985" lvl="3" indent="0">
              <a:lnSpc>
                <a:spcPct val="120000"/>
              </a:lnSpc>
              <a:buNone/>
            </a:pPr>
            <a:r>
              <a:rPr lang="zh-CN" altLang="en-US" dirty="0"/>
              <a:t>小伙伴</a:t>
            </a:r>
            <a:r>
              <a:rPr lang="en-US" altLang="zh-CN" dirty="0"/>
              <a:t>2 </a:t>
            </a:r>
            <a:endParaRPr lang="en-US" altLang="zh-CN" dirty="0"/>
          </a:p>
          <a:p>
            <a:pPr marL="895985" lvl="3" indent="0">
              <a:lnSpc>
                <a:spcPct val="120000"/>
              </a:lnSpc>
              <a:buNone/>
            </a:pPr>
            <a:r>
              <a:rPr lang="en-US" altLang="zh-CN" dirty="0"/>
              <a:t>…</a:t>
            </a:r>
            <a:endParaRPr lang="en-US" altLang="zh-CN" dirty="0"/>
          </a:p>
          <a:p>
            <a:pPr marL="895985" lvl="3" indent="0">
              <a:lnSpc>
                <a:spcPct val="120000"/>
              </a:lnSpc>
              <a:buNone/>
            </a:pPr>
            <a:r>
              <a:rPr lang="zh-CN" altLang="en-US" b="1" dirty="0"/>
              <a:t>本人 </a:t>
            </a:r>
            <a:endParaRPr lang="en-US" altLang="zh-CN" b="1" dirty="0"/>
          </a:p>
          <a:p>
            <a:pPr marL="895985" lvl="3" indent="0">
              <a:lnSpc>
                <a:spcPct val="120000"/>
              </a:lnSpc>
              <a:buNone/>
            </a:pPr>
            <a:r>
              <a:rPr lang="zh-CN" altLang="en-US" dirty="0"/>
              <a:t>小伙伴</a:t>
            </a:r>
            <a:r>
              <a:rPr lang="en-US" altLang="zh-CN" dirty="0"/>
              <a:t>3</a:t>
            </a:r>
            <a:endParaRPr lang="en-US" altLang="zh-CN" dirty="0"/>
          </a:p>
          <a:p>
            <a:pPr marL="895985" lvl="3" indent="0">
              <a:lnSpc>
                <a:spcPct val="120000"/>
              </a:lnSpc>
              <a:buNone/>
            </a:pPr>
            <a:r>
              <a:rPr lang="en-US" altLang="zh-CN" dirty="0"/>
              <a:t> ...</a:t>
            </a:r>
            <a:endParaRPr lang="en-US" altLang="zh-CN" dirty="0"/>
          </a:p>
          <a:p>
            <a:pPr marL="118745" indent="0">
              <a:lnSpc>
                <a:spcPct val="120000"/>
              </a:lnSpc>
              <a:buNone/>
            </a:pPr>
            <a:endParaRPr lang="en-US" altLang="zh-CN" dirty="0"/>
          </a:p>
          <a:p>
            <a:pPr marL="118745" indent="0">
              <a:lnSpc>
                <a:spcPct val="120000"/>
              </a:lnSpc>
              <a:buNone/>
            </a:pPr>
            <a:r>
              <a:rPr lang="zh-CN" altLang="en-US" dirty="0"/>
              <a:t>如何打分？</a:t>
            </a:r>
            <a:endParaRPr lang="en-US" altLang="zh-CN" dirty="0"/>
          </a:p>
          <a:p>
            <a:pPr marL="411480" lvl="1" indent="0">
              <a:lnSpc>
                <a:spcPct val="120000"/>
              </a:lnSpc>
              <a:buNone/>
            </a:pPr>
            <a:r>
              <a:rPr lang="zh-CN" altLang="en-US" dirty="0"/>
              <a:t>“本人”得到</a:t>
            </a:r>
            <a:r>
              <a:rPr lang="en-US" altLang="zh-CN" dirty="0"/>
              <a:t>0</a:t>
            </a:r>
            <a:r>
              <a:rPr lang="zh-CN" altLang="en-US" dirty="0"/>
              <a:t>分，比“本人”高一个名次，则加</a:t>
            </a:r>
            <a:r>
              <a:rPr lang="en-US" altLang="zh-CN" dirty="0"/>
              <a:t>1</a:t>
            </a:r>
            <a:r>
              <a:rPr lang="zh-CN" altLang="en-US" dirty="0"/>
              <a:t>分，低一个名次，则减</a:t>
            </a:r>
            <a:r>
              <a:rPr lang="en-US" altLang="zh-CN" dirty="0"/>
              <a:t>1</a:t>
            </a:r>
            <a:r>
              <a:rPr lang="zh-CN" altLang="en-US" dirty="0"/>
              <a:t>分， 以此类推。</a:t>
            </a:r>
            <a:r>
              <a:rPr lang="en-US" altLang="zh-CN" dirty="0"/>
              <a:t>TA</a:t>
            </a:r>
            <a:r>
              <a:rPr lang="zh-CN" altLang="en-US" dirty="0"/>
              <a:t>拿到全部人的提名后，给所有人统计分数。然后公布。</a:t>
            </a:r>
            <a:endParaRPr lang="zh-CN" altLang="en-US" dirty="0"/>
          </a:p>
          <a:p>
            <a:pPr marL="118745" indent="0">
              <a:lnSpc>
                <a:spcPct val="120000"/>
              </a:lnSpc>
              <a:buNone/>
            </a:pPr>
            <a:endParaRPr lang="en-US" altLang="zh-CN" dirty="0"/>
          </a:p>
          <a:p>
            <a:pPr marL="118745" indent="0">
              <a:lnSpc>
                <a:spcPct val="120000"/>
              </a:lnSpc>
              <a:buNone/>
            </a:pPr>
            <a:r>
              <a:rPr lang="zh-CN" altLang="en-US" dirty="0"/>
              <a:t>任课老师决定是否给得分最高的部分同学某种奖励分。</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课堂讨论</a:t>
            </a:r>
            <a:endParaRPr lang="en-US" dirty="0"/>
          </a:p>
        </p:txBody>
      </p:sp>
      <p:sp>
        <p:nvSpPr>
          <p:cNvPr id="3" name="内容占位符 2"/>
          <p:cNvSpPr>
            <a:spLocks noGrp="1"/>
          </p:cNvSpPr>
          <p:nvPr>
            <p:ph idx="1"/>
          </p:nvPr>
        </p:nvSpPr>
        <p:spPr/>
        <p:txBody>
          <a:bodyPr/>
          <a:lstStyle/>
          <a:p>
            <a:r>
              <a:rPr lang="zh-CN" altLang="en-US" dirty="0"/>
              <a:t>请看 </a:t>
            </a:r>
            <a:r>
              <a:rPr lang="en-US" altLang="zh-CN" dirty="0"/>
              <a:t>17 </a:t>
            </a:r>
            <a:r>
              <a:rPr lang="zh-CN" altLang="en-US" dirty="0"/>
              <a:t>章练习与讨论</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管理 </a:t>
            </a:r>
            <a:r>
              <a:rPr lang="en-US" altLang="zh-CN" dirty="0"/>
              <a:t>vs </a:t>
            </a:r>
            <a:r>
              <a:rPr lang="zh-CN" altLang="en-US" dirty="0"/>
              <a:t>领导</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altLang="zh-CN" dirty="0"/>
              <a:t>You</a:t>
            </a:r>
            <a:r>
              <a:rPr lang="zh-CN" altLang="en-US" dirty="0"/>
              <a:t> </a:t>
            </a:r>
            <a:r>
              <a:rPr lang="en-US" altLang="zh-CN" dirty="0"/>
              <a:t>manage</a:t>
            </a:r>
            <a:r>
              <a:rPr lang="zh-CN" altLang="en-US" dirty="0"/>
              <a:t> </a:t>
            </a:r>
            <a:r>
              <a:rPr lang="en-US" altLang="zh-CN" dirty="0"/>
              <a:t>things,</a:t>
            </a:r>
            <a:r>
              <a:rPr lang="zh-CN" altLang="en-US" dirty="0"/>
              <a:t> </a:t>
            </a:r>
            <a:r>
              <a:rPr lang="en-US" altLang="zh-CN" dirty="0"/>
              <a:t>you</a:t>
            </a:r>
            <a:r>
              <a:rPr lang="zh-CN" altLang="en-US" dirty="0"/>
              <a:t> </a:t>
            </a:r>
            <a:r>
              <a:rPr lang="en-US" altLang="zh-CN" dirty="0"/>
              <a:t>lead</a:t>
            </a:r>
            <a:r>
              <a:rPr lang="zh-CN" altLang="en-US" dirty="0"/>
              <a:t> </a:t>
            </a:r>
            <a:r>
              <a:rPr lang="en-US" altLang="zh-CN" dirty="0"/>
              <a:t>people.</a:t>
            </a:r>
            <a:r>
              <a:rPr lang="zh-CN" altLang="en-US" dirty="0"/>
              <a:t>  </a:t>
            </a:r>
            <a:r>
              <a:rPr lang="en-US" altLang="zh-CN" dirty="0"/>
              <a:t>We went overboard with management and forget about leadership.</a:t>
            </a:r>
            <a:endParaRPr lang="en-US" altLang="zh-CN" dirty="0"/>
          </a:p>
          <a:p>
            <a:pPr marL="0" indent="0">
              <a:buNone/>
            </a:pPr>
            <a:endParaRPr lang="en-US" altLang="zh-CN" dirty="0"/>
          </a:p>
          <a:p>
            <a:pPr marL="0" indent="0">
              <a:buNone/>
            </a:pPr>
            <a:r>
              <a:rPr lang="zh-CN" altLang="en-US" dirty="0"/>
              <a:t>你管理事务，你带领团队。我们过分重视了“管理”而忘记了“领导”。</a:t>
            </a:r>
            <a:endParaRPr lang="zh-CN" altLang="en-US" dirty="0"/>
          </a:p>
          <a:p>
            <a:pPr marL="0" indent="0">
              <a:buNone/>
            </a:pPr>
            <a:endParaRPr lang="en-US" altLang="zh-CN" dirty="0"/>
          </a:p>
          <a:p>
            <a:pPr marL="0" indent="0">
              <a:buNone/>
            </a:pPr>
            <a:r>
              <a:rPr lang="zh-CN" altLang="en-US" dirty="0"/>
              <a:t>除了在一个机构中的领导之外，还有别的类型的“领导”</a:t>
            </a:r>
            <a:endParaRPr lang="en-US" altLang="zh-CN" dirty="0"/>
          </a:p>
          <a:p>
            <a:r>
              <a:rPr lang="en-US" dirty="0"/>
              <a:t>Leadership in a project:  </a:t>
            </a:r>
            <a:r>
              <a:rPr lang="zh-CN" altLang="en-US" dirty="0"/>
              <a:t>在一个项目中是领导</a:t>
            </a:r>
            <a:endParaRPr lang="en-US" altLang="zh-CN" dirty="0"/>
          </a:p>
          <a:p>
            <a:r>
              <a:rPr lang="en-US" dirty="0"/>
              <a:t>Thought leadership： </a:t>
            </a:r>
            <a:r>
              <a:rPr lang="zh-CN" altLang="en-US" dirty="0"/>
              <a:t>思想的上领先</a:t>
            </a:r>
            <a:endParaRPr lang="zh-CN" altLang="en-US" dirty="0"/>
          </a:p>
          <a:p>
            <a:r>
              <a:rPr lang="en-US" dirty="0"/>
              <a:t>Technical leadership： </a:t>
            </a:r>
            <a:r>
              <a:rPr lang="zh-CN" altLang="en-US" dirty="0"/>
              <a:t>技术上的领先和指导</a:t>
            </a:r>
            <a:endParaRPr lang="zh-CN" altLang="en-US"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领导 </a:t>
            </a:r>
            <a:r>
              <a:rPr lang="en-US" altLang="zh-CN" dirty="0"/>
              <a:t>– </a:t>
            </a:r>
            <a:r>
              <a:rPr lang="zh-CN" altLang="en-US" dirty="0"/>
              <a:t>定目标</a:t>
            </a:r>
            <a:endParaRPr lang="en-US" dirty="0"/>
          </a:p>
        </p:txBody>
      </p:sp>
      <p:sp>
        <p:nvSpPr>
          <p:cNvPr id="3" name="Content Placeholder 2"/>
          <p:cNvSpPr>
            <a:spLocks noGrp="1"/>
          </p:cNvSpPr>
          <p:nvPr>
            <p:ph idx="1"/>
          </p:nvPr>
        </p:nvSpPr>
        <p:spPr/>
        <p:txBody>
          <a:bodyPr/>
          <a:lstStyle/>
          <a:p>
            <a:pPr marL="0" indent="0">
              <a:buNone/>
            </a:pPr>
            <a:r>
              <a:rPr lang="zh-CN" altLang="en-US" dirty="0"/>
              <a:t>好的目标有下面的特点</a:t>
            </a:r>
            <a:r>
              <a:rPr lang="en-US" altLang="zh-CN" dirty="0"/>
              <a:t>SMART </a:t>
            </a:r>
            <a:r>
              <a:rPr lang="zh-CN" altLang="en-US" dirty="0"/>
              <a:t>：</a:t>
            </a:r>
            <a:endParaRPr lang="zh-CN" altLang="en-US" dirty="0"/>
          </a:p>
          <a:p>
            <a:r>
              <a:rPr lang="en-US" altLang="zh-CN" b="1" dirty="0"/>
              <a:t>S</a:t>
            </a:r>
            <a:r>
              <a:rPr lang="en-US" altLang="zh-CN" dirty="0"/>
              <a:t>pecific</a:t>
            </a:r>
            <a:r>
              <a:rPr lang="zh-CN" altLang="en-US" dirty="0"/>
              <a:t>：具体的，无二义性的，能描述 “成功” 是什么样的</a:t>
            </a:r>
            <a:endParaRPr lang="en-US" altLang="zh-CN" dirty="0"/>
          </a:p>
          <a:p>
            <a:r>
              <a:rPr lang="en-US" altLang="zh-CN" b="1" dirty="0"/>
              <a:t>M</a:t>
            </a:r>
            <a:r>
              <a:rPr lang="en-US" altLang="zh-CN" dirty="0"/>
              <a:t>otivating</a:t>
            </a:r>
            <a:r>
              <a:rPr lang="zh-CN" altLang="en-US" dirty="0"/>
              <a:t>：能激发团队成员对目标的兴趣么？实现目标对团队成员来说意味着什么？他 们会为之自豪么？ </a:t>
            </a:r>
            <a:endParaRPr lang="en-US" altLang="zh-CN" dirty="0"/>
          </a:p>
          <a:p>
            <a:r>
              <a:rPr lang="en-US" altLang="zh-CN" b="1" dirty="0"/>
              <a:t>A</a:t>
            </a:r>
            <a:r>
              <a:rPr lang="en-US" altLang="zh-CN" dirty="0"/>
              <a:t>chievable</a:t>
            </a:r>
            <a:r>
              <a:rPr lang="zh-CN" altLang="en-US" dirty="0"/>
              <a:t>：能做到么？ 是挟泰山以超北海？还是把墙角一堆砖头搬走？ </a:t>
            </a:r>
            <a:endParaRPr lang="en-US" altLang="zh-CN" dirty="0"/>
          </a:p>
          <a:p>
            <a:r>
              <a:rPr lang="en-US" altLang="zh-CN" b="1" dirty="0"/>
              <a:t>R</a:t>
            </a:r>
            <a:r>
              <a:rPr lang="en-US" altLang="zh-CN" dirty="0"/>
              <a:t>elevant</a:t>
            </a:r>
            <a:r>
              <a:rPr lang="zh-CN" altLang="en-US" dirty="0"/>
              <a:t>：和大团队的方向、目标吻合。 </a:t>
            </a:r>
            <a:endParaRPr lang="en-US" altLang="zh-CN" dirty="0"/>
          </a:p>
          <a:p>
            <a:r>
              <a:rPr lang="en-US" altLang="zh-CN" b="1" dirty="0"/>
              <a:t>T</a:t>
            </a:r>
            <a:r>
              <a:rPr lang="en-US" altLang="zh-CN" dirty="0"/>
              <a:t>rackable</a:t>
            </a:r>
            <a:r>
              <a:rPr lang="zh-CN" altLang="en-US" dirty="0"/>
              <a:t>：能衡量进度的，和有些资料提到的 </a:t>
            </a:r>
            <a:r>
              <a:rPr lang="en-US" altLang="zh-CN" dirty="0"/>
              <a:t>Measurable </a:t>
            </a:r>
            <a:r>
              <a:rPr lang="zh-CN" altLang="en-US" dirty="0"/>
              <a:t>相似。</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领导 </a:t>
            </a:r>
            <a:r>
              <a:rPr lang="en-US" altLang="zh-CN" dirty="0"/>
              <a:t>– </a:t>
            </a:r>
            <a:r>
              <a:rPr lang="zh-CN" altLang="en-US" dirty="0"/>
              <a:t>知人善任</a:t>
            </a:r>
            <a:endParaRPr lang="en-US" dirty="0"/>
          </a:p>
        </p:txBody>
      </p:sp>
      <p:pic>
        <p:nvPicPr>
          <p:cNvPr id="4" name="Content Placeholder 3"/>
          <p:cNvPicPr>
            <a:picLocks noGrp="1" noChangeAspect="1"/>
          </p:cNvPicPr>
          <p:nvPr>
            <p:ph idx="1"/>
          </p:nvPr>
        </p:nvPicPr>
        <p:blipFill>
          <a:blip r:embed="rId1"/>
          <a:stretch>
            <a:fillRect/>
          </a:stretch>
        </p:blipFill>
        <p:spPr>
          <a:xfrm>
            <a:off x="2136775" y="2148681"/>
            <a:ext cx="8201025" cy="37052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7" y="4824690"/>
            <a:ext cx="3724138" cy="1395140"/>
          </a:xfrm>
        </p:spPr>
        <p:txBody>
          <a:bodyPr anchor="ctr">
            <a:normAutofit/>
          </a:bodyPr>
          <a:lstStyle/>
          <a:p>
            <a:pPr algn="r"/>
            <a:r>
              <a:rPr lang="zh-CN" altLang="en-US" sz="3200">
                <a:solidFill>
                  <a:schemeClr val="tx1"/>
                </a:solidFill>
              </a:rPr>
              <a:t>第四象限：积极的初学者</a:t>
            </a:r>
            <a:endParaRPr lang="en-US" sz="3200">
              <a:solidFill>
                <a:schemeClr val="tx1"/>
              </a:solidFill>
            </a:endParaRPr>
          </a:p>
        </p:txBody>
      </p:sp>
      <p:pic>
        <p:nvPicPr>
          <p:cNvPr id="4" name="Content Placeholder 3"/>
          <p:cNvPicPr>
            <a:picLocks noChangeAspect="1"/>
          </p:cNvPicPr>
          <p:nvPr/>
        </p:nvPicPr>
        <p:blipFill>
          <a:blip r:embed="rId1"/>
          <a:stretch>
            <a:fillRect/>
          </a:stretch>
        </p:blipFill>
        <p:spPr>
          <a:xfrm>
            <a:off x="2119856" y="643467"/>
            <a:ext cx="7952288" cy="3598411"/>
          </a:xfrm>
          <a:prstGeom prst="rect">
            <a:avLst/>
          </a:prstGeom>
        </p:spPr>
      </p:pic>
      <p:sp>
        <p:nvSpPr>
          <p:cNvPr id="3" name="Content Placeholder 2"/>
          <p:cNvSpPr>
            <a:spLocks noGrp="1"/>
          </p:cNvSpPr>
          <p:nvPr>
            <p:ph idx="1"/>
          </p:nvPr>
        </p:nvSpPr>
        <p:spPr>
          <a:xfrm>
            <a:off x="4654295" y="4824689"/>
            <a:ext cx="6894237" cy="1425504"/>
          </a:xfrm>
        </p:spPr>
        <p:txBody>
          <a:bodyPr anchor="ctr">
            <a:normAutofit/>
          </a:bodyPr>
          <a:lstStyle/>
          <a:p>
            <a:r>
              <a:rPr lang="zh-CN" altLang="en-US" sz="1600">
                <a:gradFill>
                  <a:gsLst>
                    <a:gs pos="34000">
                      <a:schemeClr val="tx1">
                        <a:lumMod val="93000"/>
                      </a:schemeClr>
                    </a:gs>
                    <a:gs pos="0">
                      <a:schemeClr val="bg1">
                        <a:lumMod val="25000"/>
                        <a:lumOff val="75000"/>
                      </a:schemeClr>
                    </a:gs>
                    <a:gs pos="100000">
                      <a:schemeClr val="tx1"/>
                    </a:gs>
                  </a:gsLst>
                  <a:lin ang="4800000" scaled="0"/>
                </a:gradFill>
              </a:rPr>
              <a:t>能力：对于这个任务不太了解；没有经验；“我都不知道我不知道啥” 。 </a:t>
            </a:r>
            <a:endParaRPr lang="en-US" altLang="zh-CN" sz="1600">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sz="1600">
                <a:gradFill>
                  <a:gsLst>
                    <a:gs pos="34000">
                      <a:schemeClr val="tx1">
                        <a:lumMod val="93000"/>
                      </a:schemeClr>
                    </a:gs>
                    <a:gs pos="0">
                      <a:schemeClr val="bg1">
                        <a:lumMod val="25000"/>
                        <a:lumOff val="75000"/>
                      </a:schemeClr>
                    </a:gs>
                    <a:gs pos="100000">
                      <a:schemeClr val="tx1"/>
                    </a:gs>
                  </a:gsLst>
                  <a:lin ang="4800000" scaled="0"/>
                </a:gradFill>
              </a:rPr>
              <a:t>动力：很想学习，充满好奇心，热情，对于自己的可转化技能充满信心，觉得学习新 技能也不是太难，处于一种无知的乐观</a:t>
            </a:r>
            <a:r>
              <a:rPr lang="en-US" altLang="zh-CN" sz="1600">
                <a:gradFill>
                  <a:gsLst>
                    <a:gs pos="34000">
                      <a:schemeClr val="tx1">
                        <a:lumMod val="93000"/>
                      </a:schemeClr>
                    </a:gs>
                    <a:gs pos="0">
                      <a:schemeClr val="bg1">
                        <a:lumMod val="25000"/>
                        <a:lumOff val="75000"/>
                      </a:schemeClr>
                    </a:gs>
                    <a:gs pos="100000">
                      <a:schemeClr val="tx1"/>
                    </a:gs>
                  </a:gsLst>
                  <a:lin ang="4800000" scaled="0"/>
                </a:gradFill>
              </a:rPr>
              <a:t>( Uninformed Optimism) </a:t>
            </a:r>
            <a:r>
              <a:rPr lang="zh-CN" altLang="en-US" sz="1600">
                <a:gradFill>
                  <a:gsLst>
                    <a:gs pos="34000">
                      <a:schemeClr val="tx1">
                        <a:lumMod val="93000"/>
                      </a:schemeClr>
                    </a:gs>
                    <a:gs pos="0">
                      <a:schemeClr val="bg1">
                        <a:lumMod val="25000"/>
                        <a:lumOff val="75000"/>
                      </a:schemeClr>
                    </a:gs>
                    <a:gs pos="100000">
                      <a:schemeClr val="tx1"/>
                    </a:gs>
                  </a:gsLst>
                  <a:lin ang="4800000" scaled="0"/>
                </a:gradFill>
              </a:rPr>
              <a:t>状态。</a:t>
            </a:r>
            <a:endParaRPr lang="en-US" sz="1600">
              <a:gradFill>
                <a:gsLst>
                  <a:gs pos="34000">
                    <a:schemeClr val="tx1">
                      <a:lumMod val="93000"/>
                    </a:schemeClr>
                  </a:gs>
                  <a:gs pos="0">
                    <a:schemeClr val="bg1">
                      <a:lumMod val="25000"/>
                      <a:lumOff val="75000"/>
                    </a:schemeClr>
                  </a:gs>
                  <a:gs pos="100000">
                    <a:schemeClr val="tx1"/>
                  </a:gs>
                </a:gsLst>
                <a:lin ang="4800000" scaled="0"/>
              </a:gra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第四象限 </a:t>
            </a:r>
            <a:r>
              <a:rPr lang="en-US" altLang="zh-CN" dirty="0"/>
              <a:t>- </a:t>
            </a:r>
            <a:r>
              <a:rPr lang="zh-CN" altLang="en-US" dirty="0"/>
              <a:t>领导应该做的</a:t>
            </a:r>
            <a:endParaRPr lang="en-US" dirty="0"/>
          </a:p>
        </p:txBody>
      </p:sp>
      <p:sp>
        <p:nvSpPr>
          <p:cNvPr id="3" name="Content Placeholder 2"/>
          <p:cNvSpPr>
            <a:spLocks noGrp="1"/>
          </p:cNvSpPr>
          <p:nvPr>
            <p:ph idx="1"/>
          </p:nvPr>
        </p:nvSpPr>
        <p:spPr/>
        <p:txBody>
          <a:bodyPr>
            <a:normAutofit/>
          </a:bodyPr>
          <a:lstStyle/>
          <a:p>
            <a:r>
              <a:rPr lang="zh-CN" altLang="en-US" dirty="0"/>
              <a:t>能力方面的帮助：肯定他们带来的可转化技能。 </a:t>
            </a:r>
            <a:endParaRPr lang="en-US" altLang="zh-CN" dirty="0"/>
          </a:p>
          <a:p>
            <a:r>
              <a:rPr lang="zh-CN" altLang="en-US" dirty="0"/>
              <a:t>要替他们设置</a:t>
            </a:r>
            <a:r>
              <a:rPr lang="en-US" altLang="zh-CN" dirty="0"/>
              <a:t>SMART </a:t>
            </a:r>
            <a:r>
              <a:rPr lang="zh-CN" altLang="en-US" dirty="0"/>
              <a:t>目标、优先级 和检查点，循序渐进的学习计划；</a:t>
            </a:r>
            <a:endParaRPr lang="en-US" altLang="zh-CN" dirty="0"/>
          </a:p>
          <a:p>
            <a:r>
              <a:rPr lang="zh-CN" altLang="en-US" dirty="0"/>
              <a:t>要定义他们在团队中的角色和范围，限制自主性发 挥；提供资料让他们学习，例如：展现实际的例子和模板、已有的解决方案；</a:t>
            </a:r>
            <a:endParaRPr lang="en-US" altLang="zh-CN" dirty="0"/>
          </a:p>
          <a:p>
            <a:r>
              <a:rPr lang="zh-CN" altLang="en-US" dirty="0"/>
              <a:t>提供练 习机会，或者做一对一的指导 （</a:t>
            </a:r>
            <a:r>
              <a:rPr lang="en-US" altLang="zh-CN" dirty="0"/>
              <a:t>Mentor </a:t>
            </a:r>
            <a:r>
              <a:rPr lang="zh-CN" altLang="en-US" dirty="0"/>
              <a:t>）  </a:t>
            </a:r>
            <a:endParaRPr lang="en-US" altLang="zh-CN" dirty="0"/>
          </a:p>
          <a:p>
            <a:r>
              <a:rPr lang="zh-CN" altLang="en-US" dirty="0"/>
              <a:t>动力方面的帮助：帮他们在心理上为即将到来的困难做准备。 </a:t>
            </a:r>
            <a:endParaRPr lang="en-US" altLang="zh-CN" dirty="0"/>
          </a:p>
          <a:p>
            <a:r>
              <a:rPr lang="zh-CN" altLang="en-US" dirty="0"/>
              <a:t>检查和反馈：经常检查，给予大量的反馈。</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7" y="4824690"/>
            <a:ext cx="3724138" cy="1395140"/>
          </a:xfrm>
        </p:spPr>
        <p:txBody>
          <a:bodyPr anchor="ctr">
            <a:normAutofit/>
          </a:bodyPr>
          <a:lstStyle/>
          <a:p>
            <a:pPr algn="r"/>
            <a:r>
              <a:rPr lang="zh-CN" altLang="en-US" sz="3200" dirty="0">
                <a:solidFill>
                  <a:schemeClr val="tx1"/>
                </a:solidFill>
              </a:rPr>
              <a:t>第三象限：迷惑的学习者</a:t>
            </a:r>
            <a:endParaRPr lang="en-US" sz="3200" dirty="0">
              <a:solidFill>
                <a:schemeClr val="tx1"/>
              </a:solidFill>
            </a:endParaRPr>
          </a:p>
        </p:txBody>
      </p:sp>
      <p:pic>
        <p:nvPicPr>
          <p:cNvPr id="4" name="Content Placeholder 3"/>
          <p:cNvPicPr>
            <a:picLocks noChangeAspect="1"/>
          </p:cNvPicPr>
          <p:nvPr/>
        </p:nvPicPr>
        <p:blipFill>
          <a:blip r:embed="rId1"/>
          <a:stretch>
            <a:fillRect/>
          </a:stretch>
        </p:blipFill>
        <p:spPr>
          <a:xfrm>
            <a:off x="2119856" y="643467"/>
            <a:ext cx="7952288" cy="3598411"/>
          </a:xfrm>
          <a:prstGeom prst="rect">
            <a:avLst/>
          </a:prstGeom>
        </p:spPr>
      </p:pic>
      <p:sp>
        <p:nvSpPr>
          <p:cNvPr id="3" name="Content Placeholder 2"/>
          <p:cNvSpPr>
            <a:spLocks noGrp="1"/>
          </p:cNvSpPr>
          <p:nvPr>
            <p:ph idx="1"/>
          </p:nvPr>
        </p:nvSpPr>
        <p:spPr>
          <a:xfrm>
            <a:off x="4654295" y="4824689"/>
            <a:ext cx="6894237" cy="1425504"/>
          </a:xfrm>
        </p:spPr>
        <p:txBody>
          <a:bodyPr anchor="ctr">
            <a:normAutofit/>
          </a:bodyPr>
          <a:lstStyle/>
          <a:p>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能力：有一定的知识和技能，但是没有达到胜任这一地步，不知道如何前进；表现和 进步并不是一贯优秀。 </a:t>
            </a:r>
            <a:endParaRPr lang="en-US" altLang="zh-CN" sz="1600" dirty="0">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动力：有受挫感，有放弃的念头；任务太多处理不过来，没有动力；害怕犯错误，迷 惑、担心。可以说处于知情的悲观 </a:t>
            </a:r>
            <a:r>
              <a:rPr lang="en-US" altLang="zh-CN" sz="1600" dirty="0">
                <a:gradFill>
                  <a:gsLst>
                    <a:gs pos="34000">
                      <a:schemeClr val="tx1">
                        <a:lumMod val="93000"/>
                      </a:schemeClr>
                    </a:gs>
                    <a:gs pos="0">
                      <a:schemeClr val="bg1">
                        <a:lumMod val="25000"/>
                        <a:lumOff val="75000"/>
                      </a:schemeClr>
                    </a:gs>
                    <a:gs pos="100000">
                      <a:schemeClr val="tx1"/>
                    </a:gs>
                  </a:gsLst>
                  <a:lin ang="4800000" scaled="0"/>
                </a:gradFill>
              </a:rPr>
              <a:t>(Informed Pessimism) </a:t>
            </a:r>
            <a:r>
              <a:rPr lang="zh-CN" altLang="en-US" sz="1600" dirty="0">
                <a:gradFill>
                  <a:gsLst>
                    <a:gs pos="34000">
                      <a:schemeClr val="tx1">
                        <a:lumMod val="93000"/>
                      </a:schemeClr>
                    </a:gs>
                    <a:gs pos="0">
                      <a:schemeClr val="bg1">
                        <a:lumMod val="25000"/>
                        <a:lumOff val="75000"/>
                      </a:schemeClr>
                    </a:gs>
                    <a:gs pos="100000">
                      <a:schemeClr val="tx1"/>
                    </a:gs>
                  </a:gsLst>
                  <a:lin ang="4800000" scaled="0"/>
                </a:gradFill>
              </a:rPr>
              <a:t>状态。</a:t>
            </a:r>
            <a:endParaRPr lang="zh-CN" altLang="en-US" sz="1600" dirty="0">
              <a:gradFill>
                <a:gsLst>
                  <a:gs pos="34000">
                    <a:schemeClr val="tx1">
                      <a:lumMod val="93000"/>
                    </a:schemeClr>
                  </a:gs>
                  <a:gs pos="0">
                    <a:schemeClr val="bg1">
                      <a:lumMod val="25000"/>
                      <a:lumOff val="75000"/>
                    </a:schemeClr>
                  </a:gs>
                  <a:gs pos="100000">
                    <a:schemeClr val="tx1"/>
                  </a:gs>
                </a:gsLst>
                <a:lin ang="4800000" scaled="0"/>
              </a:gradFill>
            </a:endParaRPr>
          </a:p>
        </p:txBody>
      </p:sp>
    </p:spTree>
  </p:cSld>
  <p:clrMapOvr>
    <a:masterClrMapping/>
  </p:clrMapOvr>
</p:sld>
</file>

<file path=ppt/tags/tag1.xml><?xml version="1.0" encoding="utf-8"?>
<p:tagLst xmlns:p="http://schemas.openxmlformats.org/presentationml/2006/main">
  <p:tag name="commondata" val="eyJoZGlkIjoiMDU1ODUxMDc0MjBiZGJjNTQ1OThkMTJlZmZjZTRmMWUifQ=="/>
</p:tagLst>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4804</Words>
  <Application>WPS 演示</Application>
  <PresentationFormat>Widescreen</PresentationFormat>
  <Paragraphs>280</Paragraphs>
  <Slides>40</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Arial</vt:lpstr>
      <vt:lpstr>宋体</vt:lpstr>
      <vt:lpstr>Wingdings</vt:lpstr>
      <vt:lpstr>Microsoft YaHei UI</vt:lpstr>
      <vt:lpstr>Calibri Light</vt:lpstr>
      <vt:lpstr>微软雅黑</vt:lpstr>
      <vt:lpstr>Calibri</vt:lpstr>
      <vt:lpstr>Arial Unicode MS</vt:lpstr>
      <vt:lpstr>Depth</vt:lpstr>
      <vt:lpstr>人，绩效和职业道德</vt:lpstr>
      <vt:lpstr>概述</vt:lpstr>
      <vt:lpstr>17.1 领导力</vt:lpstr>
      <vt:lpstr>管理 vs 领导</vt:lpstr>
      <vt:lpstr>领导 – 定目标</vt:lpstr>
      <vt:lpstr>领导 – 知人善任</vt:lpstr>
      <vt:lpstr>第四象限：积极的初学者</vt:lpstr>
      <vt:lpstr>第四象限 - 领导应该做的</vt:lpstr>
      <vt:lpstr>第三象限：迷惑的学习者</vt:lpstr>
      <vt:lpstr>领导应该做的</vt:lpstr>
      <vt:lpstr>第二象限：不爽的贡献者</vt:lpstr>
      <vt:lpstr>领导应该做的</vt:lpstr>
      <vt:lpstr>第一象限：自立，成就者</vt:lpstr>
      <vt:lpstr>领导应该做的</vt:lpstr>
      <vt:lpstr>17.3 领导力 – 带领团队成长</vt:lpstr>
      <vt:lpstr>1: forming / 萌芽</vt:lpstr>
      <vt:lpstr>2: Storming / 磨合</vt:lpstr>
      <vt:lpstr>处理冲突 – 你遇到了哪些？</vt:lpstr>
      <vt:lpstr>建立信任 - TRUST</vt:lpstr>
      <vt:lpstr>不怕冲突</vt:lpstr>
      <vt:lpstr>解决冲突</vt:lpstr>
      <vt:lpstr>保留意见，但坚决执行</vt:lpstr>
      <vt:lpstr>3：Norming / 规范</vt:lpstr>
      <vt:lpstr>4: Performing / 创造</vt:lpstr>
      <vt:lpstr>终极问题</vt:lpstr>
      <vt:lpstr>17.4 猪、鸡和鹦鹉的故事</vt:lpstr>
      <vt:lpstr>软件团队成员的投入</vt:lpstr>
      <vt:lpstr>权力和责任</vt:lpstr>
      <vt:lpstr>PowerPoint 演示文稿</vt:lpstr>
      <vt:lpstr>团队贡献分</vt:lpstr>
      <vt:lpstr>PowerPoint 演示文稿</vt:lpstr>
      <vt:lpstr>17.6 绩效管理</vt:lpstr>
      <vt:lpstr>各种方法</vt:lpstr>
      <vt:lpstr>萝卜和白菜</vt:lpstr>
      <vt:lpstr>团队发展的阶段</vt:lpstr>
      <vt:lpstr>软件工程师的道德</vt:lpstr>
      <vt:lpstr>同理心</vt:lpstr>
      <vt:lpstr>合作伙伴评分</vt:lpstr>
      <vt:lpstr>课堂讨论</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人，绩效和职业道德</dc:title>
  <dc:creator>Xin Zou</dc:creator>
  <cp:lastModifiedBy>zry</cp:lastModifiedBy>
  <cp:revision>4</cp:revision>
  <dcterms:created xsi:type="dcterms:W3CDTF">2018-10-08T05:22:00Z</dcterms:created>
  <dcterms:modified xsi:type="dcterms:W3CDTF">2024-06-04T23:36:33Z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xinz@microsoft.com</vt:lpwstr>
  </property>
  <property fmtid="{D5CDD505-2E9C-101B-9397-08002B2CF9AE}" pid="5" name="MSIP_Label_f42aa342-8706-4288-bd11-ebb85995028c_SetDate">
    <vt:lpwstr>2018-10-08T05:52:26.0371561Z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KSOProductBuildVer">
    <vt:lpwstr>2052-12.1.0.16929</vt:lpwstr>
  </property>
  <property fmtid="{D5CDD505-2E9C-101B-9397-08002B2CF9AE}" pid="11" name="ICV">
    <vt:lpwstr>45922661440543AB83AAFB830222FE92_12</vt:lpwstr>
  </property>
</Properties>
</file>