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1" r:id="rId3"/>
    <p:sldId id="275" r:id="rId4"/>
    <p:sldId id="277" r:id="rId5"/>
    <p:sldId id="264" r:id="rId6"/>
    <p:sldId id="265" r:id="rId7"/>
    <p:sldId id="259" r:id="rId8"/>
    <p:sldId id="260" r:id="rId10"/>
    <p:sldId id="263" r:id="rId11"/>
    <p:sldId id="272" r:id="rId12"/>
    <p:sldId id="278" r:id="rId13"/>
    <p:sldId id="279" r:id="rId14"/>
    <p:sldId id="273" r:id="rId15"/>
    <p:sldId id="276" r:id="rId16"/>
    <p:sldId id="266" r:id="rId17"/>
    <p:sldId id="267" r:id="rId18"/>
    <p:sldId id="258" r:id="rId19"/>
    <p:sldId id="268" r:id="rId20"/>
    <p:sldId id="257" r:id="rId21"/>
    <p:sldId id="269" r:id="rId22"/>
    <p:sldId id="274" r:id="rId23"/>
    <p:sldId id="281" r:id="rId24"/>
    <p:sldId id="280" r:id="rId25"/>
    <p:sldId id="312" r:id="rId26"/>
    <p:sldId id="313" r:id="rId27"/>
    <p:sldId id="270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1" r:id="rId37"/>
    <p:sldId id="310" r:id="rId3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32" autoAdjust="0"/>
  </p:normalViewPr>
  <p:slideViewPr>
    <p:cSldViewPr>
      <p:cViewPr varScale="1">
        <p:scale>
          <a:sx n="78" d="100"/>
          <a:sy n="78" d="100"/>
        </p:scale>
        <p:origin x="51" y="5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29CECF6-B44B-4827-95CE-F4DAD7D4955B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518E120-2523-4C9B-A081-0137B07A5C39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thill.blogspot.com/2009/12/unit-testing-what-to-test-right-bicep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39859C1-B26B-4384-A448-98EE5A9CA09E}" type="slidenum">
              <a:rPr lang="en-US">
                <a:latin typeface="Calibri" panose="020F0502020204030204" pitchFamily="34" charset="0"/>
              </a:rPr>
            </a:fld>
            <a:endParaRPr 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https://www.safaribooksonline.com/library/view/pragmatic-unit-testing/9781680500769/f_0051.html</a:t>
            </a:r>
            <a:endParaRPr lang="en-US" dirty="0"/>
          </a:p>
          <a:p>
            <a:endParaRPr lang="en-US" dirty="0"/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http://gthill.blogspot.com/2009/12/unit-testing-what-to-test-right-bicep.html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8E120-2523-4C9B-A081-0137B07A5C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hyperlink" Target="http://www.cnblogs.com/xinz/p/3318230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cnblogs.com/xrq730/p/4865416.html" TargetMode="External"/><Relationship Id="rId1" Type="http://schemas.openxmlformats.org/officeDocument/2006/relationships/hyperlink" Target="http://www.cnblogs.com/xinz/archive/2011/11/20/2255809.html" TargetMode="Externa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edu.cnblogs.com/campus/ntu/Embedded_Application/homework/2154" TargetMode="External"/><Relationship Id="rId3" Type="http://schemas.openxmlformats.org/officeDocument/2006/relationships/hyperlink" Target="http://www.cnblogs.com/xiadw/p/7455513.html" TargetMode="External"/><Relationship Id="rId2" Type="http://schemas.openxmlformats.org/officeDocument/2006/relationships/hyperlink" Target="http://python.jobbole.com/80754/" TargetMode="External"/><Relationship Id="rId1" Type="http://schemas.openxmlformats.org/officeDocument/2006/relationships/hyperlink" Target="https://blog.csdn.net/asukasmallriver/article/details/74356771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cnblogs.com/xinz/p/4421170.html" TargetMode="External"/><Relationship Id="rId2" Type="http://schemas.openxmlformats.org/officeDocument/2006/relationships/hyperlink" Target="https://www.cnblogs.com/xinz/archive/2011/11/27/2265000.html" TargetMode="External"/><Relationship Id="rId1" Type="http://schemas.openxmlformats.org/officeDocument/2006/relationships/hyperlink" Target="https://www.cnblogs.com/xinz/p/7426280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www.cnblogs.com/SivilTaram/p/software_pretraining_cpp.html" TargetMode="External"/><Relationship Id="rId2" Type="http://schemas.openxmlformats.org/officeDocument/2006/relationships/hyperlink" Target="https://www.cnblogs.com/SivilTaram/p/software_pretraining_java.html" TargetMode="External"/><Relationship Id="rId1" Type="http://schemas.openxmlformats.org/officeDocument/2006/relationships/hyperlink" Target="http://www.cnblogs.com/xinz/archive/2011/11/20/2255830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marketplace.visualstudio.com/items?itemName=OpenCppCoverage.OpenCppCoveragePlugi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个人技术和流程</a:t>
            </a:r>
            <a:endParaRPr dirty="0"/>
          </a:p>
        </p:txBody>
      </p:sp>
      <p:sp>
        <p:nvSpPr>
          <p:cNvPr id="6146" name="Subtit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sz="2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</a:t>
            </a:r>
            <a:r>
              <a:rPr lang="en-US" altLang="zh-CN" dirty="0"/>
              <a:t>+</a:t>
            </a:r>
            <a:r>
              <a:rPr lang="zh-CN" altLang="en-US" dirty="0"/>
              <a:t>代码覆盖率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单元测试应该覆盖所有代码路径。 单元测试应覆盖所测单元的所有代码路径，包括错误处理路径。</a:t>
            </a:r>
            <a:endParaRPr lang="en-US" altLang="zh-CN" dirty="0"/>
          </a:p>
          <a:p>
            <a:r>
              <a:rPr lang="zh-CN" altLang="en-US" dirty="0"/>
              <a:t>进一步说，“覆盖率”有下面几个层次：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函数的覆盖，这个模块的每一个函数都覆盖了么？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语句的覆盖，这个模块的每一个语句都覆盖了么？　  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分支的覆盖，这个模块的每一个条件分支都覆盖了么？	　  </a:t>
            </a:r>
            <a:endParaRPr lang="en-US" altLang="zh-CN" dirty="0"/>
          </a:p>
          <a:p>
            <a:pPr lvl="1"/>
            <a:r>
              <a:rPr lang="en-US" altLang="zh-CN" dirty="0"/>
              <a:t>4. </a:t>
            </a:r>
            <a:r>
              <a:rPr lang="zh-CN" altLang="en-US" dirty="0"/>
              <a:t>条件的覆盖，这个模块的每一个布尔表达式的</a:t>
            </a:r>
            <a:r>
              <a:rPr lang="en-US" altLang="zh-CN" dirty="0"/>
              <a:t>TURE | FALSE </a:t>
            </a:r>
            <a:r>
              <a:rPr lang="zh-CN" altLang="en-US" b="1" dirty="0"/>
              <a:t>的所有组合</a:t>
            </a:r>
            <a:r>
              <a:rPr lang="zh-CN" altLang="en-US" dirty="0"/>
              <a:t>都覆盖了么？</a:t>
            </a:r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100% </a:t>
            </a:r>
            <a:r>
              <a:rPr lang="zh-CN" altLang="en-US" dirty="0"/>
              <a:t>的代码覆盖率并不等同于 </a:t>
            </a:r>
            <a:r>
              <a:rPr lang="en-US" altLang="zh-CN" dirty="0"/>
              <a:t>100% </a:t>
            </a:r>
            <a:r>
              <a:rPr lang="zh-CN" altLang="en-US" dirty="0"/>
              <a:t>的正确性！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75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代码覆盖率对于“应该写但是没有写的代码”无能为力。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例如代码申请了内存 或其他资源，但并没有释放。又如，代码中并没有处理错误情况。或者没有处理 和文件、网络相关的一些异常情况，例如文件不存在、权限有问题，等等。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代码中有效能问题，虽然代码执行了，并且也正确地返回了，但是代码效率非 常低。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有些情况下，可以针对代码效率写一个单元测试。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多线程环境中的同步问题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这个问题和代码执行的时序、共享资源的锁定有关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回归测试 （</a:t>
            </a:r>
            <a:r>
              <a:rPr lang="en-US" altLang="zh-CN" dirty="0"/>
              <a:t>Regression Test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Regress </a:t>
            </a:r>
            <a:r>
              <a:rPr lang="zh-CN" altLang="en-US" dirty="0"/>
              <a:t>的英语定义是：</a:t>
            </a:r>
            <a:r>
              <a:rPr lang="en-US" altLang="zh-CN" dirty="0"/>
              <a:t>return to a worse or less developed state</a:t>
            </a:r>
            <a:r>
              <a:rPr lang="zh-CN" altLang="en-US" dirty="0"/>
              <a:t>，是倒退、退化、退步、回归的意思。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如果一个模块或功能以前是正常工作的，但是在一个新的构建中出了问题，那么这 个模块就出现了一个“</a:t>
            </a:r>
            <a:r>
              <a:rPr lang="zh-CN" altLang="en-US" b="1" dirty="0"/>
              <a:t>退步</a:t>
            </a:r>
            <a:r>
              <a:rPr lang="zh-CN" altLang="en-US" dirty="0"/>
              <a:t>”（</a:t>
            </a:r>
            <a:r>
              <a:rPr lang="en-US" altLang="zh-CN" b="1" dirty="0"/>
              <a:t>Regressio</a:t>
            </a:r>
            <a:r>
              <a:rPr lang="en-US" altLang="zh-CN" dirty="0"/>
              <a:t>n</a:t>
            </a:r>
            <a:r>
              <a:rPr lang="zh-CN" altLang="en-US" dirty="0"/>
              <a:t>），从正常工作的稳定状态退化（</a:t>
            </a:r>
            <a:r>
              <a:rPr lang="zh-CN" altLang="en-US" b="1" dirty="0"/>
              <a:t>回归</a:t>
            </a:r>
            <a:r>
              <a:rPr lang="zh-CN" altLang="en-US" dirty="0"/>
              <a:t>）到不正常工作的状态。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针对一个</a:t>
            </a:r>
            <a:r>
              <a:rPr lang="en-US" altLang="zh-CN" dirty="0"/>
              <a:t>Bug Fix</a:t>
            </a:r>
            <a:r>
              <a:rPr lang="zh-CN" altLang="en-US" dirty="0"/>
              <a:t>，我们也要做</a:t>
            </a:r>
            <a:r>
              <a:rPr lang="en-US" altLang="zh-CN" dirty="0"/>
              <a:t>Regression Test</a:t>
            </a:r>
            <a:r>
              <a:rPr lang="zh-CN" altLang="en-US" dirty="0"/>
              <a:t>。目的是： 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验证新的代码的确改正了缺陷 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同时要验证新的代码有没有破坏模块的现有功能，有没有</a:t>
            </a:r>
            <a:r>
              <a:rPr lang="en-US" altLang="zh-CN" dirty="0"/>
              <a:t>Regression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简单的测试要点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8745" indent="0">
              <a:buNone/>
            </a:pPr>
            <a:r>
              <a:rPr lang="zh-CN" altLang="en-US" dirty="0"/>
              <a:t>要写多少测试用例才够呢？</a:t>
            </a:r>
            <a:endParaRPr lang="en-US" altLang="zh-CN" dirty="0"/>
          </a:p>
          <a:p>
            <a:r>
              <a:rPr lang="en-US" altLang="zh-CN" dirty="0"/>
              <a:t>Right-BICEP</a:t>
            </a:r>
            <a:r>
              <a:rPr lang="zh-CN" altLang="en-US" dirty="0"/>
              <a:t>方法：</a:t>
            </a:r>
            <a:endParaRPr lang="en-US" altLang="zh-CN" dirty="0"/>
          </a:p>
          <a:p>
            <a:pPr lvl="1"/>
            <a:r>
              <a:rPr lang="en-US" altLang="zh-CN" b="1" dirty="0"/>
              <a:t>Right</a:t>
            </a:r>
            <a:r>
              <a:rPr lang="zh-CN" altLang="en-US" dirty="0"/>
              <a:t>－结果是否正确？</a:t>
            </a:r>
            <a:endParaRPr lang="en-US" altLang="zh-CN" dirty="0"/>
          </a:p>
          <a:p>
            <a:pPr lvl="1"/>
            <a:r>
              <a:rPr lang="en-US" altLang="zh-CN" b="1" dirty="0"/>
              <a:t>B</a:t>
            </a:r>
            <a:r>
              <a:rPr lang="en-US" altLang="zh-CN" dirty="0"/>
              <a:t>order Condition</a:t>
            </a:r>
            <a:r>
              <a:rPr lang="zh-CN" altLang="en-US" dirty="0"/>
              <a:t>－是否所有的边界条件都是正确的</a:t>
            </a:r>
            <a:r>
              <a:rPr lang="en-US" altLang="zh-CN" dirty="0"/>
              <a:t>?</a:t>
            </a:r>
            <a:endParaRPr lang="en-US" altLang="zh-CN" dirty="0"/>
          </a:p>
          <a:p>
            <a:pPr lvl="1"/>
            <a:r>
              <a:rPr lang="en-US" altLang="zh-CN" b="1" dirty="0"/>
              <a:t>I</a:t>
            </a:r>
            <a:r>
              <a:rPr lang="en-US" altLang="zh-CN" dirty="0"/>
              <a:t>nverse Relation: </a:t>
            </a:r>
            <a:r>
              <a:rPr lang="zh-CN" altLang="en-US" dirty="0"/>
              <a:t>能查一下反向关联吗？</a:t>
            </a:r>
            <a:endParaRPr lang="en-US" altLang="zh-CN" dirty="0"/>
          </a:p>
          <a:p>
            <a:pPr lvl="1"/>
            <a:r>
              <a:rPr lang="en-US" altLang="zh-CN" b="1" dirty="0"/>
              <a:t>C</a:t>
            </a:r>
            <a:r>
              <a:rPr lang="en-US" altLang="zh-CN" dirty="0"/>
              <a:t>ross check: </a:t>
            </a:r>
            <a:r>
              <a:rPr lang="zh-CN" altLang="en-US" dirty="0"/>
              <a:t>能用其他手段交叉检查一下结果吗？</a:t>
            </a:r>
            <a:endParaRPr lang="en-US" altLang="zh-CN" dirty="0"/>
          </a:p>
          <a:p>
            <a:pPr lvl="1"/>
            <a:r>
              <a:rPr lang="en-US" altLang="zh-CN" b="1" dirty="0"/>
              <a:t>E</a:t>
            </a:r>
            <a:r>
              <a:rPr lang="en-US" altLang="zh-CN" dirty="0"/>
              <a:t>rror</a:t>
            </a:r>
            <a:r>
              <a:rPr lang="zh-CN" altLang="en-US" dirty="0"/>
              <a:t>－你是否可以强制错误条件发生？</a:t>
            </a:r>
            <a:endParaRPr lang="en-US" altLang="zh-CN" dirty="0"/>
          </a:p>
          <a:p>
            <a:pPr lvl="1"/>
            <a:r>
              <a:rPr lang="en-US" altLang="zh-CN" b="1" dirty="0"/>
              <a:t>P</a:t>
            </a:r>
            <a:r>
              <a:rPr lang="en-US" altLang="zh-CN" dirty="0"/>
              <a:t>erformance</a:t>
            </a:r>
            <a:r>
              <a:rPr lang="zh-CN" altLang="en-US" dirty="0"/>
              <a:t>－是否满足性能要求？</a:t>
            </a:r>
            <a:endParaRPr lang="en-US" altLang="zh-CN" dirty="0"/>
          </a:p>
          <a:p>
            <a:r>
              <a:rPr lang="zh-CN" altLang="en-US" dirty="0"/>
              <a:t>看大部分代码是否被覆盖了</a:t>
            </a:r>
            <a:endParaRPr lang="en-US" altLang="zh-CN" dirty="0"/>
          </a:p>
          <a:p>
            <a:r>
              <a:rPr lang="zh-CN" altLang="en-US" dirty="0"/>
              <a:t>练习：</a:t>
            </a:r>
            <a:endParaRPr lang="en-US" altLang="zh-CN" dirty="0"/>
          </a:p>
          <a:p>
            <a:pPr lvl="1"/>
            <a:r>
              <a:rPr lang="zh-CN" altLang="en-US" dirty="0"/>
              <a:t>请举出你在测试用例中，</a:t>
            </a:r>
            <a:r>
              <a:rPr lang="en-US" altLang="zh-CN" dirty="0"/>
              <a:t>BICEP </a:t>
            </a:r>
            <a:r>
              <a:rPr lang="zh-CN" altLang="en-US" dirty="0"/>
              <a:t>是如何达到的？</a:t>
            </a:r>
            <a:endParaRPr lang="en-US" altLang="zh-CN" dirty="0"/>
          </a:p>
          <a:p>
            <a:pPr marL="118745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 </a:t>
            </a:r>
            <a:r>
              <a:rPr lang="en-US" altLang="zh-CN" dirty="0"/>
              <a:t>- </a:t>
            </a:r>
            <a:r>
              <a:rPr lang="zh-CN" altLang="en-US" dirty="0"/>
              <a:t>锻炼各种能力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简单的扩展</a:t>
            </a:r>
            <a:endParaRPr lang="en-US" altLang="zh-CN" sz="2000" dirty="0"/>
          </a:p>
          <a:p>
            <a:pPr lvl="1"/>
            <a:r>
              <a:rPr lang="zh-CN" altLang="en-US" sz="1600" dirty="0"/>
              <a:t>如果元素的数值非常大，需要注意什么？</a:t>
            </a:r>
            <a:endParaRPr lang="en-US" altLang="zh-CN" sz="1600" dirty="0"/>
          </a:p>
          <a:p>
            <a:pPr lvl="1"/>
            <a:r>
              <a:rPr lang="zh-CN" altLang="en-US" sz="1600" dirty="0"/>
              <a:t>如果一维数组很长，需要注意什么？</a:t>
            </a:r>
            <a:endParaRPr lang="en-US" altLang="zh-CN" sz="1600" dirty="0"/>
          </a:p>
          <a:p>
            <a:r>
              <a:rPr lang="zh-CN" altLang="en-US" sz="2000" dirty="0"/>
              <a:t>功能的扩展</a:t>
            </a:r>
            <a:endParaRPr lang="en-US" altLang="zh-CN" sz="2000" dirty="0"/>
          </a:p>
          <a:p>
            <a:pPr lvl="1"/>
            <a:r>
              <a:rPr lang="zh-CN" altLang="en-US" sz="2000" dirty="0"/>
              <a:t>把数据放在文件里面，从文件中读数据</a:t>
            </a:r>
            <a:endParaRPr lang="en-US" altLang="zh-CN" sz="2000" dirty="0"/>
          </a:p>
          <a:p>
            <a:pPr lvl="1"/>
            <a:r>
              <a:rPr lang="zh-CN" altLang="en-US" sz="2000" dirty="0"/>
              <a:t>把这个程序放到网上去</a:t>
            </a:r>
            <a:endParaRPr lang="en-US" altLang="zh-CN" sz="2000" dirty="0"/>
          </a:p>
          <a:p>
            <a:r>
              <a:rPr lang="zh-CN" altLang="en-US" sz="2000" dirty="0"/>
              <a:t>数据量的扩展</a:t>
            </a:r>
            <a:endParaRPr lang="en-US" altLang="zh-CN" sz="2000" dirty="0"/>
          </a:p>
          <a:p>
            <a:pPr lvl="1"/>
            <a:r>
              <a:rPr lang="zh-CN" altLang="en-US" sz="2000" dirty="0"/>
              <a:t>如果元素的个数超过</a:t>
            </a:r>
            <a:r>
              <a:rPr lang="en-US" altLang="zh-CN" sz="2000" dirty="0"/>
              <a:t>10,000 </a:t>
            </a:r>
            <a:r>
              <a:rPr lang="zh-CN" altLang="en-US" sz="2000" dirty="0"/>
              <a:t>个</a:t>
            </a:r>
            <a:r>
              <a:rPr lang="en-US" altLang="zh-CN" sz="2000" dirty="0"/>
              <a:t>? </a:t>
            </a:r>
            <a:r>
              <a:rPr lang="zh-CN" altLang="en-US" sz="2000" dirty="0"/>
              <a:t>超过</a:t>
            </a:r>
            <a:r>
              <a:rPr lang="en-US" altLang="zh-CN" sz="2000" dirty="0"/>
              <a:t>1</a:t>
            </a:r>
            <a:r>
              <a:rPr lang="zh-CN" altLang="en-US" sz="2000" dirty="0"/>
              <a:t>百万个</a:t>
            </a:r>
            <a:r>
              <a:rPr lang="en-US" altLang="zh-CN" sz="2000" dirty="0"/>
              <a:t>?</a:t>
            </a:r>
            <a:endParaRPr lang="en-US" altLang="zh-CN" sz="2000" dirty="0"/>
          </a:p>
          <a:p>
            <a:r>
              <a:rPr lang="zh-CN" altLang="en-US" sz="2000" dirty="0"/>
              <a:t>维度的扩展</a:t>
            </a:r>
            <a:endParaRPr lang="en-US" altLang="zh-CN" sz="2000" dirty="0"/>
          </a:p>
          <a:p>
            <a:pPr lvl="1"/>
            <a:r>
              <a:rPr lang="zh-CN" altLang="en-US" sz="2000" dirty="0"/>
              <a:t>二维，三维，首尾相连</a:t>
            </a:r>
            <a:endParaRPr lang="en-US" altLang="zh-CN" sz="2000" dirty="0"/>
          </a:p>
          <a:p>
            <a:pPr lvl="1"/>
            <a:r>
              <a:rPr lang="zh-CN" altLang="en-US" sz="2000" dirty="0"/>
              <a:t>考虑程序如何展现这些“子数组”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 </a:t>
            </a:r>
            <a:r>
              <a:rPr lang="en-US" altLang="zh-CN" dirty="0"/>
              <a:t>– </a:t>
            </a:r>
            <a:r>
              <a:rPr lang="zh-CN" altLang="en-US" dirty="0"/>
              <a:t>算法的扩展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1425" y="1470025"/>
            <a:ext cx="7772400" cy="4572000"/>
          </a:xfrm>
        </p:spPr>
        <p:txBody>
          <a:bodyPr/>
          <a:lstStyle/>
          <a:p>
            <a:r>
              <a:rPr lang="zh-CN" altLang="en-US" sz="2000" dirty="0"/>
              <a:t>二维数组中</a:t>
            </a:r>
            <a:r>
              <a:rPr lang="en-US" altLang="zh-CN" sz="2000" dirty="0"/>
              <a:t>【</a:t>
            </a:r>
            <a:r>
              <a:rPr lang="zh-CN" altLang="en-US" sz="2000" dirty="0"/>
              <a:t>子数组</a:t>
            </a:r>
            <a:r>
              <a:rPr lang="en-US" altLang="zh-CN" sz="2000" dirty="0"/>
              <a:t>】</a:t>
            </a:r>
            <a:r>
              <a:rPr lang="zh-CN" altLang="en-US" sz="2000" dirty="0"/>
              <a:t>定义的扩展</a:t>
            </a:r>
            <a:endParaRPr lang="en-US" altLang="zh-CN" sz="2000" dirty="0"/>
          </a:p>
          <a:p>
            <a:pPr lvl="1"/>
            <a:r>
              <a:rPr lang="zh-CN" altLang="en-US" sz="2000" dirty="0"/>
              <a:t>传统</a:t>
            </a:r>
            <a:r>
              <a:rPr lang="en-US" altLang="zh-CN" sz="2000" dirty="0"/>
              <a:t>: </a:t>
            </a:r>
            <a:r>
              <a:rPr lang="zh-CN" altLang="en-US" sz="2000" dirty="0"/>
              <a:t>矩形的子数组</a:t>
            </a:r>
            <a:endParaRPr lang="en-US" altLang="zh-CN" sz="2000" dirty="0"/>
          </a:p>
          <a:p>
            <a:pPr lvl="1"/>
            <a:r>
              <a:rPr lang="zh-CN" altLang="en-US" sz="2000" dirty="0"/>
              <a:t>扩展</a:t>
            </a:r>
            <a:r>
              <a:rPr lang="en-US" altLang="zh-CN" sz="2000" dirty="0"/>
              <a:t>: </a:t>
            </a:r>
            <a:r>
              <a:rPr lang="zh-CN" altLang="en-US" sz="2000" dirty="0"/>
              <a:t>凡是相连就认为是子数组</a:t>
            </a:r>
            <a:endParaRPr lang="en-US" altLang="zh-CN" sz="2000" dirty="0"/>
          </a:p>
          <a:p>
            <a:r>
              <a:rPr lang="zh-CN" altLang="en-US" sz="2000" dirty="0"/>
              <a:t>参考：</a:t>
            </a:r>
            <a:endParaRPr lang="en-US" altLang="zh-CN" sz="2000" dirty="0"/>
          </a:p>
          <a:p>
            <a:pPr lvl="1"/>
            <a:r>
              <a:rPr lang="en-US" sz="2000" dirty="0">
                <a:hlinkClick r:id="rId1"/>
              </a:rPr>
              <a:t>http://www.cnblogs.com/xinz/p/3318230.html</a:t>
            </a:r>
            <a:endParaRPr lang="en-US" sz="2000" dirty="0"/>
          </a:p>
          <a:p>
            <a:pPr marL="319405" lvl="1" indent="0">
              <a:buNone/>
            </a:pPr>
            <a:endParaRPr lang="en-US" sz="2000" dirty="0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426" y="3709844"/>
            <a:ext cx="237172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3709843"/>
            <a:ext cx="2714625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 </a:t>
            </a:r>
            <a:r>
              <a:rPr lang="en-US" dirty="0"/>
              <a:t>2D array</a:t>
            </a:r>
            <a:endParaRPr lang="en-US" dirty="0"/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512" y="2739231"/>
            <a:ext cx="5543550" cy="2524125"/>
          </a:xfr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 </a:t>
            </a:r>
            <a:r>
              <a:rPr lang="en-US" altLang="zh-CN" dirty="0"/>
              <a:t>2.5 </a:t>
            </a:r>
            <a:r>
              <a:rPr lang="zh-CN" altLang="en-US" dirty="0"/>
              <a:t>维度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如果这个二维数组首尾相连，上下相连呢？</a:t>
            </a:r>
            <a:endParaRPr lang="en-US" altLang="zh-CN" dirty="0"/>
          </a:p>
          <a:p>
            <a:r>
              <a:rPr lang="zh-CN" altLang="en-US" dirty="0"/>
              <a:t>请花一分钟画出这个 </a:t>
            </a:r>
            <a:r>
              <a:rPr lang="en-US" altLang="zh-CN" dirty="0"/>
              <a:t>2.5 </a:t>
            </a:r>
            <a:r>
              <a:rPr lang="zh-CN" altLang="en-US" dirty="0"/>
              <a:t>维度的二维数组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倒计时 </a:t>
            </a:r>
            <a:r>
              <a:rPr lang="en-US" altLang="zh-CN" dirty="0"/>
              <a:t>60 – 0 </a:t>
            </a:r>
            <a:r>
              <a:rPr lang="zh-CN" altLang="en-US" dirty="0"/>
              <a:t>秒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  <a:r>
              <a:rPr lang="en-US" altLang="zh-CN" dirty="0"/>
              <a:t>2.5</a:t>
            </a:r>
            <a:r>
              <a:rPr lang="en-US" dirty="0"/>
              <a:t>D result</a:t>
            </a:r>
            <a:endParaRPr lang="en-US" dirty="0"/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扩展：</a:t>
            </a:r>
            <a:r>
              <a:rPr lang="en-US" altLang="zh-CN" dirty="0"/>
              <a:t>3D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一个立方体，每个（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  <a:r>
              <a:rPr lang="en-US" altLang="zh-CN" dirty="0"/>
              <a:t>z</a:t>
            </a:r>
            <a:r>
              <a:rPr lang="zh-CN" altLang="en-US" dirty="0"/>
              <a:t>）点有一个数值</a:t>
            </a:r>
            <a:endParaRPr lang="en-US" altLang="zh-CN" dirty="0"/>
          </a:p>
          <a:p>
            <a:r>
              <a:rPr lang="zh-CN" altLang="en-US"/>
              <a:t>如何求得最大子立方体，使它的和最大？</a:t>
            </a:r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课堂内容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单元测试</a:t>
            </a:r>
            <a:endParaRPr lang="en-US" altLang="zh-CN" dirty="0"/>
          </a:p>
          <a:p>
            <a:r>
              <a:rPr lang="zh-CN" altLang="en-US" dirty="0"/>
              <a:t>回归测试</a:t>
            </a:r>
            <a:endParaRPr lang="en-US" altLang="zh-CN" dirty="0"/>
          </a:p>
          <a:p>
            <a:r>
              <a:rPr lang="zh-CN" altLang="en-US" dirty="0"/>
              <a:t>效能分析</a:t>
            </a:r>
            <a:endParaRPr lang="en-US" altLang="zh-CN" dirty="0"/>
          </a:p>
          <a:p>
            <a:r>
              <a:rPr lang="en-US" altLang="zh-CN" dirty="0"/>
              <a:t>PSP</a:t>
            </a:r>
            <a:endParaRPr lang="en-US" altLang="zh-CN" dirty="0"/>
          </a:p>
          <a:p>
            <a:r>
              <a:rPr lang="zh-CN" altLang="en-US" dirty="0"/>
              <a:t>软件工程的作业和 “编程作业” 有何不同</a:t>
            </a:r>
            <a:endParaRPr lang="en-US" altLang="zh-CN" dirty="0"/>
          </a:p>
          <a:p>
            <a:r>
              <a:rPr lang="zh-CN" altLang="en-US" dirty="0"/>
              <a:t>构建 “小”软件的步骤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效能分析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95176" y="1825625"/>
            <a:ext cx="9284222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效能分析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请看教材 </a:t>
            </a:r>
            <a:r>
              <a:rPr lang="en-US" altLang="zh-CN" dirty="0"/>
              <a:t>2.2 </a:t>
            </a:r>
            <a:r>
              <a:rPr lang="zh-CN" altLang="en-US" dirty="0"/>
              <a:t>节</a:t>
            </a:r>
            <a:endParaRPr lang="en-US" altLang="zh-CN" dirty="0"/>
          </a:p>
          <a:p>
            <a:r>
              <a:rPr lang="en-US" dirty="0">
                <a:hlinkClick r:id="rId1"/>
              </a:rPr>
              <a:t>http://www.cnblogs.com/xinz/archive/2011/11/20/2255809.html</a:t>
            </a:r>
            <a:endParaRPr lang="en-US" dirty="0"/>
          </a:p>
          <a:p>
            <a:endParaRPr lang="en-US" dirty="0"/>
          </a:p>
          <a:p>
            <a:r>
              <a:rPr lang="en-US" altLang="zh-CN" dirty="0"/>
              <a:t>Java </a:t>
            </a:r>
            <a:r>
              <a:rPr lang="zh-CN" altLang="en-US" dirty="0"/>
              <a:t>程序的效能建议：</a:t>
            </a:r>
            <a:endParaRPr lang="en-US" altLang="zh-CN" dirty="0"/>
          </a:p>
          <a:p>
            <a:r>
              <a:rPr lang="en-US" dirty="0">
                <a:hlinkClick r:id="rId2"/>
              </a:rPr>
              <a:t>http://www.cnblogs.com/xrq730/p/4865416.html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8745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的效能分析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1"/>
              </a:rPr>
              <a:t>https://blog.csdn.net/asukasmallriver/article/details/74356771</a:t>
            </a:r>
            <a:endParaRPr lang="en-US" dirty="0"/>
          </a:p>
          <a:p>
            <a:r>
              <a:rPr lang="en-US" dirty="0">
                <a:hlinkClick r:id="rId2"/>
              </a:rPr>
              <a:t>http://python.jobbole.com/80754/</a:t>
            </a:r>
            <a:endParaRPr lang="en-US" dirty="0"/>
          </a:p>
          <a:p>
            <a:r>
              <a:rPr lang="en-US" dirty="0">
                <a:hlinkClick r:id="rId3"/>
              </a:rPr>
              <a:t>http://www.cnblogs.com/xiadw/p/7455513.html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作业：</a:t>
            </a:r>
            <a:endParaRPr lang="en-US" altLang="zh-CN" dirty="0"/>
          </a:p>
          <a:p>
            <a:r>
              <a:rPr lang="en-US" dirty="0">
                <a:hlinkClick r:id="rId4"/>
              </a:rPr>
              <a:t>https://edu.cnblogs.com/campus/ntu/Embedded_Application/homework/2154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PSP </a:t>
            </a:r>
            <a:r>
              <a:rPr lang="zh-CN" altLang="en-US" dirty="0"/>
              <a:t>记录估计和实际耗费的时间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08777" y="1825625"/>
            <a:ext cx="605702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先填估计值，在练习中记录实际值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85317" y="1825625"/>
            <a:ext cx="4903941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练习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贯彻“做中学”的思想，动手实现下 面的项目，并和别人的成绩相比较，分析产生差距的原因。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实现一个简单而完整的工具 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进行单元测试、回归测试、效能测试，在实现上述程序的过程中使用相关的工具。 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进行个人软件过程（</a:t>
            </a:r>
            <a:r>
              <a:rPr lang="en-US" altLang="zh-CN" dirty="0"/>
              <a:t>PSP</a:t>
            </a:r>
            <a:r>
              <a:rPr lang="zh-CN" altLang="en-US" dirty="0"/>
              <a:t>）的实践，逐步记录自己在每个软件工程环节花费的时间。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练习签入代码到源代码管理 （</a:t>
            </a:r>
            <a:r>
              <a:rPr lang="en-US" altLang="zh-CN" dirty="0"/>
              <a:t>GitHub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做完一个功能，实现一个算法，就签入一次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程序练习：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>
                <a:hlinkClick r:id="rId1"/>
              </a:rPr>
              <a:t>Word Counter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>
                <a:hlinkClick r:id="rId2"/>
              </a:rPr>
              <a:t>Word Frequency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>
                <a:hlinkClick r:id="rId3"/>
              </a:rPr>
              <a:t>四则运算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编程作业 </a:t>
            </a:r>
            <a:r>
              <a:rPr lang="en-US" altLang="zh-CN" dirty="0"/>
              <a:t>vs. </a:t>
            </a:r>
            <a:r>
              <a:rPr lang="zh-CN" altLang="en-US" dirty="0"/>
              <a:t>软件工程作业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在软件工程课上的编程作业通常有三类： 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学习某种编程语言的特性，例如学习</a:t>
            </a:r>
            <a:r>
              <a:rPr lang="en-US" altLang="zh-CN" dirty="0"/>
              <a:t>C++ </a:t>
            </a:r>
            <a:r>
              <a:rPr lang="zh-CN" altLang="en-US" dirty="0"/>
              <a:t>语言的类的各种知识。这是学习编程语言的基础，不是软件工程作业。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练习某些算法或按某种模式处理数据， 例如：对输入数据进行排序处理，并输出。这是算法和数据结构的练习，不是软件工程作业。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按照给定的需求实现一个较复杂的软件系统，但没有要求系统进行大规模的测试、模拟、实际运行，或后续演化。全国大学生交上来的成千上万的“图书馆信息系统” 就是其中翘楚。这个作业有一定的复杂性，但是离实际的软件还差很远。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软件</a:t>
            </a:r>
            <a:r>
              <a:rPr lang="zh-CN" altLang="en-US" b="1" dirty="0"/>
              <a:t>工程</a:t>
            </a:r>
            <a:r>
              <a:rPr lang="zh-CN" altLang="en-US" dirty="0"/>
              <a:t>作业是为了练习用工具来解决软件的</a:t>
            </a:r>
            <a:r>
              <a:rPr lang="zh-CN" altLang="en-US" b="1" dirty="0"/>
              <a:t>复杂性</a:t>
            </a:r>
            <a:endParaRPr lang="en-US" altLang="zh-CN" b="1" dirty="0"/>
          </a:p>
          <a:p>
            <a:pPr marL="118745" indent="0">
              <a:lnSpc>
                <a:spcPct val="12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软件的复杂性、易变性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复杂性和易变性。</a:t>
            </a:r>
            <a:endParaRPr lang="en-US" altLang="zh-CN" dirty="0"/>
          </a:p>
          <a:p>
            <a:r>
              <a:rPr lang="zh-CN" altLang="en-US" dirty="0"/>
              <a:t>程序 </a:t>
            </a:r>
            <a:r>
              <a:rPr lang="en-US" altLang="zh-CN" dirty="0"/>
              <a:t>= </a:t>
            </a:r>
            <a:r>
              <a:rPr lang="zh-CN" altLang="en-US" dirty="0"/>
              <a:t>算法 </a:t>
            </a:r>
            <a:r>
              <a:rPr lang="en-US" altLang="zh-CN" dirty="0"/>
              <a:t>+ </a:t>
            </a:r>
            <a:r>
              <a:rPr lang="zh-CN" altLang="en-US" dirty="0"/>
              <a:t>数据结构；</a:t>
            </a:r>
            <a:endParaRPr lang="en-US" altLang="zh-CN" dirty="0"/>
          </a:p>
          <a:p>
            <a:r>
              <a:rPr lang="zh-CN" altLang="en-US" dirty="0"/>
              <a:t>软件 </a:t>
            </a:r>
            <a:r>
              <a:rPr lang="en-US" altLang="zh-CN" dirty="0"/>
              <a:t>= </a:t>
            </a:r>
            <a:r>
              <a:rPr lang="zh-CN" altLang="en-US" dirty="0"/>
              <a:t>程序 </a:t>
            </a:r>
            <a:r>
              <a:rPr lang="en-US" altLang="zh-CN" dirty="0"/>
              <a:t>+ </a:t>
            </a:r>
            <a:r>
              <a:rPr lang="zh-CN" altLang="en-US" dirty="0"/>
              <a:t>软件工程。</a:t>
            </a:r>
            <a:endParaRPr lang="en-US" altLang="zh-CN" dirty="0"/>
          </a:p>
          <a:p>
            <a:r>
              <a:rPr lang="zh-CN" altLang="en-US" dirty="0"/>
              <a:t>软件工程的编程作业，不仅仅是程序，而是要加入软件工程的要素（复杂性、易变性和其他），有价值的软件工程的作业必须要触及这两个基本要素！ 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两个原则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单一职责原则（</a:t>
            </a:r>
            <a:r>
              <a:rPr lang="en-US" dirty="0"/>
              <a:t>Single Responsibility Principle, SRP）</a:t>
            </a:r>
            <a:r>
              <a:rPr lang="zh-CN" altLang="en-US" dirty="0"/>
              <a:t>指出</a:t>
            </a:r>
            <a:endParaRPr lang="zh-CN" altLang="en-US" dirty="0"/>
          </a:p>
          <a:p>
            <a:pPr lvl="1"/>
            <a:r>
              <a:rPr lang="zh-CN" altLang="en-US" dirty="0"/>
              <a:t>一个模块（类）应该只有一个导致它变化的原因，一个模块应该完全对某个功能负责。</a:t>
            </a:r>
            <a:endParaRPr lang="en-US" altLang="zh-CN" dirty="0"/>
          </a:p>
          <a:p>
            <a:r>
              <a:rPr lang="zh-CN" altLang="en-US" dirty="0"/>
              <a:t>另一个重要的软件设计原则是开放</a:t>
            </a:r>
            <a:r>
              <a:rPr lang="en-US" altLang="zh-CN" dirty="0"/>
              <a:t>- </a:t>
            </a:r>
            <a:r>
              <a:rPr lang="zh-CN" altLang="en-US" dirty="0"/>
              <a:t>封闭原则（</a:t>
            </a:r>
            <a:r>
              <a:rPr lang="en-US" dirty="0"/>
              <a:t>Open-Close Principle， OCP）: </a:t>
            </a:r>
            <a:endParaRPr lang="en-US" dirty="0"/>
          </a:p>
          <a:p>
            <a:pPr lvl="1"/>
            <a:r>
              <a:rPr lang="zh-CN" altLang="en-US" dirty="0"/>
              <a:t>软件实体应该是可以扩展的，同时是不可修改的。</a:t>
            </a:r>
            <a:endParaRPr lang="zh-CN" altLang="en-US" dirty="0"/>
          </a:p>
          <a:p>
            <a:pPr lvl="2"/>
            <a:r>
              <a:rPr lang="zh-CN" altLang="en-US" dirty="0"/>
              <a:t>允许扩展（</a:t>
            </a:r>
            <a:r>
              <a:rPr lang="en-US" altLang="zh-CN" dirty="0"/>
              <a:t>Open for extension</a:t>
            </a:r>
            <a:r>
              <a:rPr lang="zh-CN" altLang="en-US" dirty="0"/>
              <a:t>）。当应用的需求发生改变时，我们可以对模块进行扩 展，从而改变模块的功能。</a:t>
            </a:r>
            <a:endParaRPr lang="zh-CN" altLang="en-US" dirty="0"/>
          </a:p>
          <a:p>
            <a:pPr lvl="2"/>
            <a:r>
              <a:rPr lang="zh-CN" altLang="en-US" dirty="0"/>
              <a:t>不允许修改（</a:t>
            </a:r>
            <a:r>
              <a:rPr lang="en-US" dirty="0"/>
              <a:t>Closed for modification）。</a:t>
            </a:r>
            <a:r>
              <a:rPr lang="zh-CN" altLang="en-US" dirty="0"/>
              <a:t>对模块行为进行扩展时，不必改变模块的本身。 </a:t>
            </a:r>
            <a:endParaRPr lang="zh-CN" alt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何时需要应用这些原则？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在什么情况下使用这些原则呢？ </a:t>
            </a:r>
            <a:endParaRPr lang="zh-CN" altLang="en-US" dirty="0"/>
          </a:p>
          <a:p>
            <a:pPr lvl="1"/>
            <a:r>
              <a:rPr lang="zh-CN" altLang="en-US" dirty="0"/>
              <a:t>变化的轴线仅当变化实际发生时才具有真正的意义。如果没有征兆，那么去应用</a:t>
            </a:r>
            <a:r>
              <a:rPr lang="en-US" altLang="zh-CN" dirty="0"/>
              <a:t>SRP</a:t>
            </a:r>
            <a:r>
              <a:rPr lang="zh-CN" altLang="en-US" dirty="0"/>
              <a:t>，或者其他原则都是不明智的。</a:t>
            </a:r>
            <a:endParaRPr lang="zh-CN" altLang="en-US" dirty="0"/>
          </a:p>
          <a:p>
            <a:pPr lvl="1"/>
            <a:r>
              <a:rPr lang="zh-CN" altLang="en-US" dirty="0"/>
              <a:t>遵循 </a:t>
            </a:r>
            <a:r>
              <a:rPr lang="en-US" altLang="zh-CN" dirty="0"/>
              <a:t>OCP </a:t>
            </a:r>
            <a:r>
              <a:rPr lang="zh-CN" altLang="en-US" dirty="0"/>
              <a:t>的代价也是昂贵的</a:t>
            </a:r>
            <a:r>
              <a:rPr lang="en-US" altLang="zh-CN" dirty="0"/>
              <a:t>……</a:t>
            </a:r>
            <a:r>
              <a:rPr lang="zh-CN" altLang="en-US" dirty="0"/>
              <a:t>显然，我们希望把 </a:t>
            </a:r>
            <a:r>
              <a:rPr lang="en-US" altLang="zh-CN" dirty="0"/>
              <a:t>OCP </a:t>
            </a:r>
            <a:r>
              <a:rPr lang="zh-CN" altLang="en-US" dirty="0"/>
              <a:t>的应用限定在可能会发生的变化上。</a:t>
            </a:r>
            <a:r>
              <a:rPr lang="en-US" altLang="zh-CN" dirty="0"/>
              <a:t>……</a:t>
            </a:r>
            <a:r>
              <a:rPr lang="zh-CN" altLang="en-US" dirty="0"/>
              <a:t>最终，我们会一直等到变化发生时才采取行动。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单元测试实例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C#</a:t>
            </a:r>
            <a:endParaRPr lang="en-US" altLang="zh-CN" dirty="0"/>
          </a:p>
          <a:p>
            <a:pPr lvl="1"/>
            <a:r>
              <a:rPr lang="en-US" altLang="zh-CN" dirty="0">
                <a:hlinkClick r:id="rId1"/>
              </a:rPr>
              <a:t>http://www.cnblogs.com/xinz/archive/2011/11/20/2255830.html</a:t>
            </a:r>
            <a:endParaRPr lang="en-US" altLang="zh-CN" dirty="0"/>
          </a:p>
          <a:p>
            <a:r>
              <a:rPr lang="en-US" altLang="zh-CN" dirty="0"/>
              <a:t>Java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https://www.cnblogs.com/SivilTaram/p/software_pretraining_java.html</a:t>
            </a:r>
            <a:endParaRPr lang="en-US" altLang="zh-CN" dirty="0"/>
          </a:p>
          <a:p>
            <a:r>
              <a:rPr lang="en-US" altLang="zh-CN" dirty="0"/>
              <a:t>C++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https://www.cnblogs.com/SivilTaram/p/software_pretraining_cpp.html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如何引入“变化的轴线” </a:t>
            </a:r>
            <a:r>
              <a:rPr lang="en-US" altLang="zh-CN" b="0" dirty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从数据方面扩展： 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从数据本身的属性扩展，例如处理“ 最大子数组的和”的程序，可以扩展到大数（超 过</a:t>
            </a:r>
            <a:r>
              <a:rPr lang="en-US" altLang="zh-CN" dirty="0"/>
              <a:t>64 </a:t>
            </a:r>
            <a:r>
              <a:rPr lang="zh-CN" altLang="en-US" dirty="0"/>
              <a:t>位的数字），这样引入大数的处理。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从数据的数量扩展，很多老师出题就假设数组只有六七个元素，直接写死在程序中。 如果这个数组有一万个、十万个元素呢？如果元素保存在文件里呢？ 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从数据的维度扩展，如果数据是在多维数组中呢？ 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从数据的其他属性扩展，例如，如果你的程序能处理北京的地铁数据，如何改进你的 程序，让它能动态处理上海或其他城市的数据呢？这样程序就要引入某种抽象来表示“地点”，而不是僵化地假设数据就是北京的。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如何引入“变化的轴线” </a:t>
            </a:r>
            <a:r>
              <a:rPr lang="en-US" altLang="zh-CN" b="0" dirty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从需求方面扩展</a:t>
            </a:r>
            <a:r>
              <a:rPr lang="en-US" altLang="zh-CN" dirty="0"/>
              <a:t>, </a:t>
            </a:r>
            <a:r>
              <a:rPr lang="zh-CN" altLang="en-US" dirty="0"/>
              <a:t>很多程序的需求都是非常抽象，可以用数学公式描述和验证的，例如：“找出数组中的最大值”，然而实际需求的复杂度往往超过了数学公式的表达能力。请考虑下面几种扩展的方式： 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不是仅仅要求结果，而是要让程序把计算的过程显示出来。请搜索各种“动画显示排 序过程”的资料，然后自己实现一下。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从需求的维度方面扩展，例如学生写了一个“统计程序有多少行” 的程序，我们可以 进一步要求，能把注释行、空行、只有一个字符的行去掉么？能处理目录里面的多个文件么？ 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重复一个成熟的、学生比较熟悉的需求，这也是可行的，关键是要体现“ 工程”的特 点。 例如做一个文档编辑软件，要求能处理</a:t>
            </a:r>
            <a:r>
              <a:rPr lang="en-US" altLang="zh-CN" dirty="0"/>
              <a:t>10M </a:t>
            </a:r>
            <a:r>
              <a:rPr lang="zh-CN" altLang="en-US" dirty="0"/>
              <a:t>大小的文本文件；做一个图书信息系统，要求有</a:t>
            </a:r>
            <a:r>
              <a:rPr lang="en-US" altLang="zh-CN" dirty="0"/>
              <a:t>10 </a:t>
            </a:r>
            <a:r>
              <a:rPr lang="zh-CN" altLang="en-US" dirty="0"/>
              <a:t>万本书，</a:t>
            </a:r>
            <a:r>
              <a:rPr lang="en-US" altLang="zh-CN" dirty="0"/>
              <a:t>100 </a:t>
            </a:r>
            <a:r>
              <a:rPr lang="zh-CN" altLang="en-US" dirty="0"/>
              <a:t>万条借</a:t>
            </a:r>
            <a:r>
              <a:rPr lang="en-US" altLang="zh-CN" dirty="0"/>
              <a:t>/ </a:t>
            </a:r>
            <a:r>
              <a:rPr lang="zh-CN" altLang="en-US" dirty="0"/>
              <a:t>还书记录。很多同学做的图书馆信息系统只有不到</a:t>
            </a:r>
            <a:r>
              <a:rPr lang="en-US" altLang="zh-CN" dirty="0"/>
              <a:t>10 </a:t>
            </a:r>
            <a:r>
              <a:rPr lang="zh-CN" altLang="en-US" dirty="0"/>
              <a:t>本书的记录，这是图书馆么？ 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在已有的需求上增量改进，例如，让文档编辑软件支持 </a:t>
            </a:r>
            <a:r>
              <a:rPr lang="en-US" altLang="zh-CN" dirty="0"/>
              <a:t>markdown </a:t>
            </a:r>
            <a:r>
              <a:rPr lang="zh-CN" altLang="en-US" dirty="0"/>
              <a:t>语法，支持无限的 “后悔”操作；让图书馆信息系统支持手机客户端。如果图形编辑器支持三种图形模板，现在引入五种新的模板，在这种情况下，程序员就会审视自己的设计是否能遵循一些设计原则，来高效率地满足需求。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探索创新的方式来满足已有的需求，或即将出现的需求。 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如何引入“变化的轴线” </a:t>
            </a:r>
            <a:r>
              <a:rPr lang="en-US" altLang="zh-CN" b="0" dirty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从用户方面扩展：绝大部分大作业都是单机运行，给一个用户（老师）看一次，看完就万事大吉。我们可以考虑下面的扩展方式： 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单用户第二次使用这个软件的时候，能有什么功能，让单用户更喜欢这个软件？（例 如：记住上次的状态，自动展现上次文档最后编辑的地方，等等。） 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如果多用户使用这个系统，会出现什么问题，例如，学生的图书馆信息系统考虑到有 </a:t>
            </a:r>
            <a:r>
              <a:rPr lang="en-US" altLang="zh-CN" dirty="0"/>
              <a:t>100 </a:t>
            </a:r>
            <a:r>
              <a:rPr lang="zh-CN" altLang="en-US" dirty="0"/>
              <a:t>人同时查询的情况么？如何模拟这样的测试？我们在课堂上让几十个学生玩的“黄金点”游戏，如果是全世界的用户都可以编程序玩这个游戏，会出现什么</a:t>
            </a:r>
            <a:r>
              <a:rPr lang="en-US" altLang="zh-CN" dirty="0"/>
              <a:t>9 </a:t>
            </a:r>
            <a:r>
              <a:rPr lang="zh-CN" altLang="en-US" dirty="0"/>
              <a:t>？如何设计游戏的服务？ 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用户从世界各地来，怎么办？你的“程序”能提供多种语言的界面么？ 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用户有善意的和恶意的，如何让你的程序更安全？如何测试安全性？ 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如何引入“变化的轴线” </a:t>
            </a:r>
            <a:r>
              <a:rPr lang="en-US" altLang="zh-CN" b="0" dirty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从软件构建方面扩展： </a:t>
            </a:r>
            <a:endParaRPr lang="zh-CN" altLang="en-US" dirty="0"/>
          </a:p>
          <a:p>
            <a:pPr lvl="1"/>
            <a:r>
              <a:rPr lang="zh-CN" altLang="en-US" dirty="0"/>
              <a:t>如果是把一个已有的软件从一个平台迁移到另一个平台，怎么办？ </a:t>
            </a:r>
            <a:endParaRPr lang="zh-CN" altLang="en-US" dirty="0"/>
          </a:p>
          <a:p>
            <a:pPr lvl="1"/>
            <a:r>
              <a:rPr lang="zh-CN" altLang="en-US" dirty="0"/>
              <a:t>大多数的“程序”都是用单一的语言写的，如果软件有多个语言写成的不同模块，如 何定义彼此的接口（</a:t>
            </a:r>
            <a:r>
              <a:rPr lang="en-US" altLang="zh-CN" dirty="0"/>
              <a:t>API</a:t>
            </a:r>
            <a:r>
              <a:rPr lang="zh-CN" altLang="en-US" dirty="0"/>
              <a:t>） ？ </a:t>
            </a:r>
            <a:endParaRPr lang="zh-CN" altLang="en-US" dirty="0"/>
          </a:p>
          <a:p>
            <a:pPr lvl="1"/>
            <a:r>
              <a:rPr lang="zh-CN" altLang="en-US" dirty="0"/>
              <a:t>如果软件已经在服务中（例如图书馆信息系统），如何升级部分模块，同时尽量减少 系统下线的时间？ 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构建软件的步骤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745" indent="0">
              <a:buNone/>
            </a:pPr>
            <a:r>
              <a:rPr lang="zh-CN" altLang="en-US" dirty="0"/>
              <a:t>通过锻炼过来，我们可以看出一个从实践出发的构建软件的步骤：</a:t>
            </a:r>
            <a:endParaRPr lang="zh-CN" altLang="en-US" dirty="0"/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make it work   </a:t>
            </a:r>
            <a:r>
              <a:rPr lang="zh-CN" altLang="en-US" dirty="0"/>
              <a:t>先把最主要的情况处理对，程序能跑起来</a:t>
            </a:r>
            <a:endParaRPr lang="zh-CN" altLang="en-US" dirty="0"/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make it right   </a:t>
            </a:r>
            <a:r>
              <a:rPr lang="zh-CN" altLang="en-US" dirty="0"/>
              <a:t>再把各种情况处理好</a:t>
            </a:r>
            <a:endParaRPr lang="zh-CN" altLang="en-US" dirty="0"/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make it fast    </a:t>
            </a:r>
            <a:r>
              <a:rPr lang="zh-CN" altLang="en-US" dirty="0"/>
              <a:t>优化速度</a:t>
            </a:r>
            <a:endParaRPr lang="zh-CN" altLang="en-US" dirty="0"/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make it extensible    </a:t>
            </a:r>
            <a:r>
              <a:rPr lang="zh-CN" altLang="en-US" dirty="0"/>
              <a:t>让程序可扩展，既然能处理这个问题，我们让它处理一些扩展问题如何？</a:t>
            </a:r>
            <a:endParaRPr lang="zh-CN" altLang="en-US" dirty="0"/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make it maintainable     </a:t>
            </a:r>
            <a:r>
              <a:rPr lang="zh-CN" altLang="en-US" dirty="0"/>
              <a:t>让程序可读，可维护。</a:t>
            </a:r>
            <a:endParaRPr lang="zh-CN" altLang="en-US" dirty="0"/>
          </a:p>
          <a:p>
            <a:pPr marL="925830" lvl="1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解决问题的流程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让同学们熟悉解决问题的流程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分析问题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形成方案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探索、尝试解决问题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确保质量 （单元测试）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重构程序以满足不断变化的需求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（回到第一步，解决新问题）</a:t>
            </a:r>
            <a:endParaRPr lang="en-US" altLang="zh-CN" dirty="0"/>
          </a:p>
          <a:p>
            <a:pPr marL="678815" indent="-514350"/>
            <a:r>
              <a:rPr lang="zh-CN" altLang="en-US" dirty="0"/>
              <a:t>还可以从单元测试开始</a:t>
            </a:r>
            <a:endParaRPr lang="en-US" altLang="zh-CN" dirty="0"/>
          </a:p>
          <a:p>
            <a:pPr marL="971550" lvl="1" indent="-514350"/>
            <a:r>
              <a:rPr lang="en-US" altLang="zh-CN"/>
              <a:t>Test-Driven-Development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练习</a:t>
            </a:r>
            <a:r>
              <a:rPr lang="en-US" altLang="zh-CN" dirty="0"/>
              <a:t>1</a:t>
            </a:r>
            <a:r>
              <a:rPr lang="zh-CN" altLang="en-US" dirty="0"/>
              <a:t>：数组中最大的连续子数组之和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输入，一个数组，和它的大小</a:t>
            </a:r>
            <a:endParaRPr lang="en-US" altLang="zh-CN" dirty="0"/>
          </a:p>
          <a:p>
            <a:r>
              <a:rPr lang="zh-CN" altLang="en-US" dirty="0"/>
              <a:t>输出，这个数组中最大子数组的和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667000" y="3962400"/>
          <a:ext cx="609600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86080"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输出</a:t>
                      </a:r>
                      <a:endParaRPr lang="en-US" dirty="0"/>
                    </a:p>
                  </a:txBody>
                  <a:tcPr/>
                </a:tc>
              </a:tr>
              <a:tr h="386080">
                <a:tc>
                  <a:txBody>
                    <a:bodyPr/>
                    <a:lstStyle/>
                    <a:p>
                      <a:r>
                        <a:rPr lang="en-US" dirty="0"/>
                        <a:t>[-1,</a:t>
                      </a:r>
                      <a:r>
                        <a:rPr lang="en-US" baseline="0" dirty="0"/>
                        <a:t> 2, 3, -4]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86080">
                <a:tc>
                  <a:txBody>
                    <a:bodyPr/>
                    <a:lstStyle/>
                    <a:p>
                      <a:r>
                        <a:rPr lang="en-US" dirty="0"/>
                        <a:t>[-1,</a:t>
                      </a:r>
                      <a:r>
                        <a:rPr lang="en-US" baseline="0" dirty="0"/>
                        <a:t> 2, -5, 3, -4]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86080">
                <a:tc>
                  <a:txBody>
                    <a:bodyPr/>
                    <a:lstStyle/>
                    <a:p>
                      <a:r>
                        <a:rPr lang="en-US" dirty="0"/>
                        <a:t>[-1, 20, -5, 30, -4]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386080">
                <a:tc>
                  <a:txBody>
                    <a:bodyPr/>
                    <a:lstStyle/>
                    <a:p>
                      <a:r>
                        <a:rPr lang="en-US" dirty="0"/>
                        <a:t>[-2, -3,</a:t>
                      </a:r>
                      <a:r>
                        <a:rPr lang="en-US" baseline="0" dirty="0"/>
                        <a:t> -5, -1, -9]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进一步改进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/>
              <a:t>下一步</a:t>
            </a:r>
            <a:endParaRPr lang="en-US" altLang="zh-CN" sz="2400" dirty="0"/>
          </a:p>
          <a:p>
            <a:pPr lvl="1"/>
            <a:r>
              <a:rPr lang="zh-CN" altLang="en-US" sz="1800" dirty="0"/>
              <a:t>从文本文件中读输入的数据，熟悉文件操作， 文件有两种数据</a:t>
            </a:r>
            <a:endParaRPr lang="en-US" altLang="zh-CN" sz="1800" dirty="0"/>
          </a:p>
          <a:p>
            <a:pPr lvl="2"/>
            <a:r>
              <a:rPr lang="zh-CN" altLang="en-US" sz="1600" dirty="0">
                <a:latin typeface="+mn-ea"/>
              </a:rPr>
              <a:t>第一个数字：这次测试中有多少个数据， 数字后面是冒号。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zh-CN" altLang="en-US" sz="1600" dirty="0">
                <a:latin typeface="+mn-ea"/>
              </a:rPr>
              <a:t>后续数字：  每个数据的值，用逗号隔开</a:t>
            </a:r>
            <a:endParaRPr lang="en-US" altLang="zh-CN" sz="1600" dirty="0">
              <a:latin typeface="+mn-ea"/>
            </a:endParaRPr>
          </a:p>
          <a:p>
            <a:r>
              <a:rPr lang="zh-CN" altLang="en-US" sz="2400" dirty="0"/>
              <a:t>文件内容：</a:t>
            </a:r>
            <a:endParaRPr lang="en-US" sz="2000" dirty="0"/>
          </a:p>
          <a:p>
            <a:pPr>
              <a:buFont typeface="Wingdings 3" panose="05040102010807070707" pitchFamily="18" charset="2"/>
              <a:buNone/>
            </a:pPr>
            <a:r>
              <a:rPr lang="en-US" sz="2400" dirty="0"/>
              <a:t>	</a:t>
            </a:r>
            <a:r>
              <a:rPr lang="en-US" altLang="zh-CN" sz="2400" dirty="0"/>
              <a:t>17:</a:t>
            </a:r>
            <a:r>
              <a:rPr lang="zh-CN" altLang="en-US" sz="2400" dirty="0"/>
              <a:t> </a:t>
            </a:r>
            <a:r>
              <a:rPr lang="en-US" sz="2400" dirty="0"/>
              <a:t>-32, -10, 33, -23, 32, -12, 41, -12, 1, 3, 5, -98, 70, -21, 10, -9, 61</a:t>
            </a:r>
            <a:endParaRPr lang="en-US" sz="2400" dirty="0"/>
          </a:p>
          <a:p>
            <a:pPr lvl="1"/>
            <a:r>
              <a:rPr lang="zh-CN" altLang="en-US" sz="2000" dirty="0"/>
              <a:t>输出</a:t>
            </a:r>
            <a:endParaRPr lang="en-US" sz="2000" dirty="0"/>
          </a:p>
          <a:p>
            <a:pPr>
              <a:buFont typeface="Wingdings 3" panose="05040102010807070707" pitchFamily="18" charset="2"/>
              <a:buNone/>
            </a:pPr>
            <a:r>
              <a:rPr lang="en-US" sz="2400" dirty="0"/>
              <a:t>		sum = 71</a:t>
            </a:r>
            <a:endParaRPr lang="en-US" altLang="zh-CN" sz="4000" dirty="0"/>
          </a:p>
          <a:p>
            <a:r>
              <a:rPr lang="zh-CN" altLang="en-US" sz="2400" dirty="0"/>
              <a:t>你的算法效率如何？</a:t>
            </a:r>
            <a:endParaRPr lang="en-US" altLang="zh-CN" sz="2400" dirty="0"/>
          </a:p>
          <a:p>
            <a:pPr lvl="1"/>
            <a:r>
              <a:rPr lang="en-US" sz="2000" dirty="0"/>
              <a:t>O(N^3)</a:t>
            </a:r>
            <a:endParaRPr lang="en-US" sz="2000" dirty="0"/>
          </a:p>
          <a:p>
            <a:pPr lvl="1"/>
            <a:r>
              <a:rPr lang="en-US" sz="2000" dirty="0"/>
              <a:t>O(N^2)</a:t>
            </a:r>
            <a:endParaRPr lang="en-US" sz="2000" dirty="0"/>
          </a:p>
          <a:p>
            <a:pPr lvl="1"/>
            <a:r>
              <a:rPr lang="en-US" sz="2000" dirty="0"/>
              <a:t>O(N)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再进一步：用类</a:t>
            </a:r>
            <a:r>
              <a:rPr lang="en-US" altLang="zh-CN" dirty="0"/>
              <a:t>/</a:t>
            </a:r>
            <a:r>
              <a:rPr lang="zh-CN" altLang="en-US" dirty="0"/>
              <a:t>函数来实现</a:t>
            </a:r>
            <a:endParaRPr 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buFont typeface="Wingdings 3" panose="05040102010807070707" pitchFamily="18" charset="2"/>
              <a:buNone/>
            </a:pPr>
            <a:r>
              <a:rPr lang="zh-CN" altLang="en-US" dirty="0"/>
              <a:t>需求：希望返回 </a:t>
            </a:r>
            <a:r>
              <a:rPr lang="en-US" altLang="zh-CN" dirty="0"/>
              <a:t>3 </a:t>
            </a:r>
            <a:r>
              <a:rPr lang="zh-CN" altLang="en-US" dirty="0"/>
              <a:t>种信息</a:t>
            </a:r>
            <a:endParaRPr lang="en-US" altLang="zh-CN" dirty="0"/>
          </a:p>
          <a:p>
            <a:pPr marL="633095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最大子数组的和</a:t>
            </a:r>
            <a:endParaRPr lang="en-US" altLang="zh-CN" dirty="0"/>
          </a:p>
          <a:p>
            <a:pPr marL="633095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最大子数组开始的下标</a:t>
            </a:r>
            <a:endParaRPr lang="en-US" altLang="zh-CN" dirty="0"/>
          </a:p>
          <a:p>
            <a:pPr marL="633095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最大子数组结束的下标</a:t>
            </a:r>
            <a:endParaRPr lang="en-US" altLang="zh-CN" dirty="0"/>
          </a:p>
          <a:p>
            <a:pPr marL="118745" indent="0">
              <a:lnSpc>
                <a:spcPct val="120000"/>
              </a:lnSpc>
              <a:buNone/>
            </a:pPr>
            <a:endParaRPr lang="en-US" altLang="zh-CN" dirty="0"/>
          </a:p>
          <a:p>
            <a:pPr marL="118745" indent="0">
              <a:lnSpc>
                <a:spcPct val="120000"/>
              </a:lnSpc>
              <a:buNone/>
            </a:pPr>
            <a:r>
              <a:rPr lang="zh-CN" altLang="en-US" dirty="0"/>
              <a:t>如果设计了一个类 </a:t>
            </a:r>
            <a:r>
              <a:rPr lang="en-US" altLang="zh-CN" dirty="0"/>
              <a:t>Class</a:t>
            </a:r>
            <a:endParaRPr lang="en-US" altLang="zh-CN" dirty="0"/>
          </a:p>
          <a:p>
            <a:pPr>
              <a:lnSpc>
                <a:spcPct val="120000"/>
              </a:lnSpc>
              <a:buFont typeface="Wingdings 3" panose="05040102010807070707" pitchFamily="18" charset="2"/>
              <a:buNone/>
            </a:pPr>
            <a:r>
              <a:rPr lang="en-US" dirty="0"/>
              <a:t>	</a:t>
            </a:r>
            <a:r>
              <a:rPr lang="en-US" altLang="zh-CN" dirty="0"/>
              <a:t>MSA (Maximum Sub-array Sum)</a:t>
            </a:r>
            <a:endParaRPr lang="en-US" altLang="zh-CN" dirty="0"/>
          </a:p>
          <a:p>
            <a:pPr>
              <a:lnSpc>
                <a:spcPct val="120000"/>
              </a:lnSpc>
              <a:buFont typeface="Wingdings 3" panose="05040102010807070707" pitchFamily="18" charset="2"/>
              <a:buNone/>
            </a:pPr>
            <a:r>
              <a:rPr lang="zh-CN" altLang="en-US" dirty="0"/>
              <a:t>里面有一个函数</a:t>
            </a:r>
            <a:endParaRPr lang="en-US" altLang="zh-CN" dirty="0"/>
          </a:p>
          <a:p>
            <a:pPr>
              <a:lnSpc>
                <a:spcPct val="120000"/>
              </a:lnSpc>
              <a:buFont typeface="Wingdings 3" panose="05040102010807070707" pitchFamily="18" charset="2"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Calc</a:t>
            </a:r>
            <a:r>
              <a:rPr lang="en-US" altLang="zh-CN" dirty="0"/>
              <a:t>()</a:t>
            </a:r>
            <a:endParaRPr lang="en-US" altLang="zh-CN" dirty="0"/>
          </a:p>
          <a:p>
            <a:pPr>
              <a:lnSpc>
                <a:spcPct val="120000"/>
              </a:lnSpc>
              <a:buFont typeface="Wingdings 3" panose="05040102010807070707" pitchFamily="18" charset="2"/>
              <a:buNone/>
            </a:pPr>
            <a:r>
              <a:rPr lang="zh-CN" altLang="en-US" dirty="0"/>
              <a:t>如何设计这个函数</a:t>
            </a:r>
            <a:endParaRPr lang="en-US" altLang="zh-CN" dirty="0"/>
          </a:p>
          <a:p>
            <a:pPr>
              <a:lnSpc>
                <a:spcPct val="120000"/>
              </a:lnSpc>
              <a:buFont typeface="Wingdings 3" panose="05040102010807070707" pitchFamily="18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输入参数是什么，输出是什么</a:t>
            </a:r>
            <a:endParaRPr lang="en-US" altLang="zh-CN" dirty="0"/>
          </a:p>
          <a:p>
            <a:pPr>
              <a:lnSpc>
                <a:spcPct val="120000"/>
              </a:lnSpc>
              <a:buFont typeface="Wingdings 3" panose="05040102010807070707" pitchFamily="18" charset="2"/>
              <a:buNone/>
            </a:pPr>
            <a:r>
              <a:rPr lang="zh-CN" altLang="en-US" dirty="0"/>
              <a:t>请马上动手做题</a:t>
            </a:r>
            <a:r>
              <a:rPr lang="en-US" altLang="zh-CN" dirty="0"/>
              <a:t> 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输入和输出的例子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anose="05040102010807070707" pitchFamily="18" charset="2"/>
              <a:buNone/>
            </a:pPr>
            <a:r>
              <a:rPr lang="en-US" altLang="zh-CN" sz="2400" dirty="0" err="1"/>
              <a:t>msa</a:t>
            </a:r>
            <a:r>
              <a:rPr lang="en-US" altLang="zh-CN" sz="2400" dirty="0"/>
              <a:t> </a:t>
            </a:r>
            <a:r>
              <a:rPr lang="zh-CN" altLang="en-US" sz="2400" dirty="0"/>
              <a:t>是 </a:t>
            </a:r>
            <a:r>
              <a:rPr lang="en-US" altLang="zh-CN" sz="2400" dirty="0"/>
              <a:t>MSA </a:t>
            </a:r>
            <a:r>
              <a:rPr lang="zh-CN" altLang="en-US" sz="2400" dirty="0"/>
              <a:t>的一个实例。</a:t>
            </a:r>
            <a:endParaRPr lang="en-US" sz="2400" dirty="0"/>
          </a:p>
          <a:p>
            <a:pPr>
              <a:buFont typeface="Wingdings 3" panose="05040102010807070707" pitchFamily="18" charset="2"/>
              <a:buNone/>
            </a:pPr>
            <a:r>
              <a:rPr lang="en-US" sz="2400" dirty="0"/>
              <a:t>	int[] test1 = { 1, -2, 3, 5, -3, 6, 1, -1 };</a:t>
            </a:r>
            <a:endParaRPr lang="en-US" sz="2400" dirty="0"/>
          </a:p>
          <a:p>
            <a:pPr>
              <a:buFont typeface="Wingdings 3" panose="05040102010807070707" pitchFamily="18" charset="2"/>
              <a:buNone/>
            </a:pPr>
            <a:r>
              <a:rPr lang="en-US" sz="2400" dirty="0"/>
              <a:t>     </a:t>
            </a:r>
            <a:r>
              <a:rPr lang="en-US" sz="2400" dirty="0" err="1"/>
              <a:t>msa.Calc</a:t>
            </a:r>
            <a:r>
              <a:rPr lang="en-US" sz="2400" dirty="0"/>
              <a:t>(test1, 8);</a:t>
            </a:r>
            <a:endParaRPr lang="en-US" sz="2400" dirty="0"/>
          </a:p>
          <a:p>
            <a:pPr>
              <a:buFont typeface="Wingdings 3" panose="05040102010807070707" pitchFamily="18" charset="2"/>
              <a:buNone/>
            </a:pPr>
            <a:r>
              <a:rPr lang="en-US" sz="2400" dirty="0"/>
              <a:t>     </a:t>
            </a:r>
            <a:r>
              <a:rPr lang="en-US" sz="2400" dirty="0" err="1"/>
              <a:t>Debug.Assert</a:t>
            </a:r>
            <a:r>
              <a:rPr lang="en-US" sz="2400" dirty="0"/>
              <a:t>(</a:t>
            </a:r>
            <a:r>
              <a:rPr lang="en-US" sz="2400" dirty="0" err="1"/>
              <a:t>msa.MaxSumPosition.sum</a:t>
            </a:r>
            <a:r>
              <a:rPr lang="en-US" sz="2400" dirty="0"/>
              <a:t> == 12);</a:t>
            </a:r>
            <a:endParaRPr lang="en-US" sz="2400" dirty="0"/>
          </a:p>
          <a:p>
            <a:pPr>
              <a:buFont typeface="Wingdings 3" panose="05040102010807070707" pitchFamily="18" charset="2"/>
              <a:buNone/>
            </a:pPr>
            <a:r>
              <a:rPr lang="en-US" sz="2400" dirty="0"/>
              <a:t>     </a:t>
            </a:r>
            <a:r>
              <a:rPr lang="en-US" sz="2400" dirty="0" err="1"/>
              <a:t>Debug.Assert</a:t>
            </a:r>
            <a:r>
              <a:rPr lang="en-US" sz="2400" dirty="0"/>
              <a:t>(</a:t>
            </a:r>
            <a:r>
              <a:rPr lang="en-US" sz="2400" dirty="0" err="1"/>
              <a:t>msa.MaxSumPosition.start</a:t>
            </a:r>
            <a:r>
              <a:rPr lang="en-US" sz="2400" dirty="0"/>
              <a:t> == 2);</a:t>
            </a:r>
            <a:endParaRPr lang="en-US" sz="2400" dirty="0"/>
          </a:p>
          <a:p>
            <a:pPr>
              <a:buFont typeface="Wingdings 3" panose="05040102010807070707" pitchFamily="18" charset="2"/>
              <a:buNone/>
            </a:pPr>
            <a:r>
              <a:rPr lang="en-US" sz="2400" dirty="0"/>
              <a:t>     </a:t>
            </a:r>
            <a:r>
              <a:rPr lang="en-US" sz="2400" dirty="0" err="1"/>
              <a:t>Debug.Assert</a:t>
            </a:r>
            <a:r>
              <a:rPr lang="en-US" sz="2400" dirty="0"/>
              <a:t>(</a:t>
            </a:r>
            <a:r>
              <a:rPr lang="en-US" sz="2400" dirty="0" err="1"/>
              <a:t>msa.MaxSumPosition.end</a:t>
            </a:r>
            <a:r>
              <a:rPr lang="en-US" sz="2400" dirty="0"/>
              <a:t> == 6);</a:t>
            </a:r>
            <a:endParaRPr lang="en-US" sz="2400" dirty="0"/>
          </a:p>
          <a:p>
            <a:pPr>
              <a:buFont typeface="Wingdings 3" panose="05040102010807070707" pitchFamily="18" charset="2"/>
              <a:buNone/>
            </a:pPr>
            <a:endParaRPr lang="en-US" sz="2400" dirty="0"/>
          </a:p>
          <a:p>
            <a:pPr>
              <a:buFont typeface="Wingdings 3" panose="05040102010807070707" pitchFamily="18" charset="2"/>
              <a:buNone/>
            </a:pPr>
            <a:r>
              <a:rPr lang="zh-CN" altLang="en-US" sz="2400" dirty="0"/>
              <a:t>用 </a:t>
            </a:r>
            <a:r>
              <a:rPr lang="en-US" altLang="zh-CN" sz="2400" dirty="0" err="1"/>
              <a:t>Debug.Assert</a:t>
            </a:r>
            <a:r>
              <a:rPr lang="en-US" altLang="zh-CN" sz="2400" dirty="0"/>
              <a:t>()</a:t>
            </a:r>
            <a:r>
              <a:rPr lang="zh-CN" altLang="en-US" sz="2400" dirty="0"/>
              <a:t> 来确认程序结果和预想的一致。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单元测试练习</a:t>
            </a:r>
            <a:endParaRPr lang="en-US" dirty="0"/>
          </a:p>
        </p:txBody>
      </p:sp>
      <p:sp>
        <p:nvSpPr>
          <p:cNvPr id="9219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实现这个类 （</a:t>
            </a:r>
            <a:r>
              <a:rPr lang="en-US" altLang="zh-CN" dirty="0"/>
              <a:t>MSA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可以用</a:t>
            </a:r>
            <a:r>
              <a:rPr lang="en-US" dirty="0"/>
              <a:t> C++</a:t>
            </a:r>
            <a:r>
              <a:rPr lang="zh-CN" altLang="en-US" dirty="0"/>
              <a:t>， </a:t>
            </a:r>
            <a:r>
              <a:rPr lang="en-US" altLang="zh-CN" dirty="0"/>
              <a:t>Java</a:t>
            </a:r>
            <a:r>
              <a:rPr lang="zh-CN" altLang="en-US" dirty="0"/>
              <a:t>， </a:t>
            </a:r>
            <a:r>
              <a:rPr lang="en-US" altLang="zh-CN" dirty="0"/>
              <a:t>C#</a:t>
            </a:r>
            <a:r>
              <a:rPr lang="en-US" dirty="0"/>
              <a:t> class</a:t>
            </a:r>
            <a:endParaRPr lang="en-US" dirty="0"/>
          </a:p>
          <a:p>
            <a:r>
              <a:rPr lang="zh-CN" altLang="en-US" dirty="0"/>
              <a:t>这个类开始是空的，返回都是简单的数值，例如 </a:t>
            </a:r>
            <a:r>
              <a:rPr lang="en-US" altLang="zh-CN" dirty="0"/>
              <a:t>0. </a:t>
            </a:r>
            <a:endParaRPr lang="en-US" altLang="zh-CN" dirty="0"/>
          </a:p>
          <a:p>
            <a:r>
              <a:rPr lang="zh-CN" altLang="en-US" dirty="0"/>
              <a:t>设计单元测试，运行单元测试</a:t>
            </a:r>
            <a:endParaRPr lang="en-US" altLang="zh-CN" dirty="0"/>
          </a:p>
          <a:p>
            <a:pPr lvl="1"/>
            <a:r>
              <a:rPr lang="zh-CN" altLang="en-US" dirty="0"/>
              <a:t>开始：所有单元测试都失败</a:t>
            </a:r>
            <a:endParaRPr lang="en-US" altLang="zh-CN" dirty="0"/>
          </a:p>
          <a:p>
            <a:pPr lvl="1"/>
            <a:r>
              <a:rPr lang="zh-CN" altLang="en-US" dirty="0"/>
              <a:t>改进程序，加入正确的逻辑，看到有单元测试通过，并且看到代码覆盖率的增加</a:t>
            </a:r>
            <a:endParaRPr lang="en-US" altLang="zh-CN" dirty="0"/>
          </a:p>
          <a:p>
            <a:pPr lvl="1"/>
            <a:r>
              <a:rPr lang="zh-CN" altLang="en-US" dirty="0"/>
              <a:t>重复， 直到所有单元测试都通过，代码覆盖率达到满意的结果。 </a:t>
            </a:r>
            <a:endParaRPr lang="en-US" dirty="0"/>
          </a:p>
          <a:p>
            <a:r>
              <a:rPr lang="zh-CN" altLang="en-US" dirty="0"/>
              <a:t>参见 </a:t>
            </a:r>
            <a:r>
              <a:rPr lang="en-US" altLang="zh-CN" dirty="0"/>
              <a:t>《</a:t>
            </a:r>
            <a:r>
              <a:rPr lang="zh-CN" altLang="en-US" dirty="0"/>
              <a:t>构建之法</a:t>
            </a:r>
            <a:r>
              <a:rPr lang="en-US" altLang="zh-CN" dirty="0"/>
              <a:t>》</a:t>
            </a:r>
            <a:r>
              <a:rPr lang="zh-CN" altLang="en-US" dirty="0"/>
              <a:t>第二章单元测试的内容</a:t>
            </a:r>
            <a:endParaRPr lang="en-US" altLang="zh-CN" dirty="0"/>
          </a:p>
          <a:p>
            <a:r>
              <a:rPr lang="zh-CN" altLang="en-US" dirty="0"/>
              <a:t>注意：</a:t>
            </a:r>
            <a:endParaRPr lang="en-US" altLang="zh-CN" dirty="0"/>
          </a:p>
          <a:p>
            <a:pPr lvl="1"/>
            <a:r>
              <a:rPr lang="en-US" dirty="0" err="1"/>
              <a:t>VisualStudio</a:t>
            </a:r>
            <a:r>
              <a:rPr lang="en-US" dirty="0"/>
              <a:t> Community </a:t>
            </a:r>
            <a:r>
              <a:rPr lang="zh-CN" altLang="en-US" dirty="0"/>
              <a:t>版本可以装插件 </a:t>
            </a:r>
            <a:r>
              <a:rPr lang="en-US" dirty="0" err="1">
                <a:hlinkClick r:id="rId1"/>
              </a:rPr>
              <a:t>OpenCppCoverage</a:t>
            </a:r>
            <a:r>
              <a:rPr lang="en-US" dirty="0"/>
              <a:t>，</a:t>
            </a:r>
            <a:r>
              <a:rPr lang="zh-CN" altLang="en-US" dirty="0"/>
              <a:t>比较易用，直接下载后重启</a:t>
            </a:r>
            <a:r>
              <a:rPr lang="en-US" dirty="0"/>
              <a:t>VS</a:t>
            </a:r>
            <a:r>
              <a:rPr lang="zh-CN" altLang="en-US" dirty="0"/>
              <a:t>就可以加载。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好的单元测试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检查单元测试是否满足下面的条件</a:t>
            </a:r>
            <a:endParaRPr lang="en-US" altLang="zh-CN" dirty="0"/>
          </a:p>
          <a:p>
            <a:pPr lvl="1"/>
            <a:r>
              <a:rPr lang="zh-CN" altLang="en-US" dirty="0"/>
              <a:t>单元测试应该在最基本的功能</a:t>
            </a:r>
            <a:r>
              <a:rPr lang="en-US" altLang="zh-CN" dirty="0"/>
              <a:t>/</a:t>
            </a:r>
            <a:r>
              <a:rPr lang="zh-CN" altLang="en-US" dirty="0"/>
              <a:t>参数上验证程序的正确性。 </a:t>
            </a:r>
            <a:endParaRPr lang="en-US" altLang="zh-CN" dirty="0"/>
          </a:p>
          <a:p>
            <a:pPr lvl="1"/>
            <a:r>
              <a:rPr lang="zh-CN" altLang="en-US" dirty="0"/>
              <a:t>单元测试过后，机器状态保持不变。</a:t>
            </a:r>
            <a:endParaRPr lang="en-US" altLang="zh-CN" dirty="0"/>
          </a:p>
          <a:p>
            <a:pPr lvl="1"/>
            <a:r>
              <a:rPr lang="zh-CN" altLang="en-US" dirty="0"/>
              <a:t>单元测试应该产生可重复、一致的结果。</a:t>
            </a:r>
            <a:endParaRPr lang="en-US" altLang="zh-CN" dirty="0"/>
          </a:p>
          <a:p>
            <a:pPr lvl="1"/>
            <a:r>
              <a:rPr lang="zh-CN" altLang="en-US" dirty="0"/>
              <a:t>单测试应该覆盖所有代码路径。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Yahei">
      <a:majorFont>
        <a:latin typeface="Calibri Light"/>
        <a:ea typeface="Microsoft YaHei UI"/>
        <a:cs typeface=""/>
      </a:majorFont>
      <a:minorFont>
        <a:latin typeface="Calibri"/>
        <a:ea typeface="Microsoft YaHei"/>
        <a:cs typeface="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5638</Words>
  <Application>WPS 演示</Application>
  <PresentationFormat>Widescreen</PresentationFormat>
  <Paragraphs>335</Paragraphs>
  <Slides>35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Arial</vt:lpstr>
      <vt:lpstr>宋体</vt:lpstr>
      <vt:lpstr>Wingdings</vt:lpstr>
      <vt:lpstr>Calibri</vt:lpstr>
      <vt:lpstr>Wingdings 3</vt:lpstr>
      <vt:lpstr>Microsoft YaHei UI</vt:lpstr>
      <vt:lpstr>Calibri Light</vt:lpstr>
      <vt:lpstr>微软雅黑</vt:lpstr>
      <vt:lpstr>Arial Unicode MS</vt:lpstr>
      <vt:lpstr>Depth</vt:lpstr>
      <vt:lpstr>个人技术和流程</vt:lpstr>
      <vt:lpstr>课堂内容</vt:lpstr>
      <vt:lpstr>单元测试实例</vt:lpstr>
      <vt:lpstr>练习1：数组中最大的连续子数组之和</vt:lpstr>
      <vt:lpstr>进一步改进</vt:lpstr>
      <vt:lpstr>再进一步：用类/函数来实现</vt:lpstr>
      <vt:lpstr>输入和输出的例子</vt:lpstr>
      <vt:lpstr>单元测试练习</vt:lpstr>
      <vt:lpstr>好的单元测试</vt:lpstr>
      <vt:lpstr>单元测试+代码覆盖率</vt:lpstr>
      <vt:lpstr>100% 的代码覆盖率并不等同于 100% 的正确性！</vt:lpstr>
      <vt:lpstr>回归测试 （Regression Test）</vt:lpstr>
      <vt:lpstr>简单的测试要点</vt:lpstr>
      <vt:lpstr>扩展 - 锻炼各种能力</vt:lpstr>
      <vt:lpstr>扩展 – 算法的扩展</vt:lpstr>
      <vt:lpstr>扩展 2D array</vt:lpstr>
      <vt:lpstr>扩展 2.5 维度</vt:lpstr>
      <vt:lpstr>扩展2.5D result</vt:lpstr>
      <vt:lpstr>扩展：3D</vt:lpstr>
      <vt:lpstr>效能分析</vt:lpstr>
      <vt:lpstr>效能分析</vt:lpstr>
      <vt:lpstr>Python 的效能分析</vt:lpstr>
      <vt:lpstr>PSP 记录估计和实际耗费的时间</vt:lpstr>
      <vt:lpstr>先填估计值，在练习中记录实际值</vt:lpstr>
      <vt:lpstr>练习</vt:lpstr>
      <vt:lpstr>编程作业 vs. 软件工程作业</vt:lpstr>
      <vt:lpstr>软件的复杂性、易变性</vt:lpstr>
      <vt:lpstr>两个原则</vt:lpstr>
      <vt:lpstr>何时需要应用这些原则？</vt:lpstr>
      <vt:lpstr>如何引入“变化的轴线” (1)</vt:lpstr>
      <vt:lpstr>如何引入“变化的轴线” (2)</vt:lpstr>
      <vt:lpstr>如何引入“变化的轴线” (3)</vt:lpstr>
      <vt:lpstr>如何引入“变化的轴线” (4)</vt:lpstr>
      <vt:lpstr>构建软件的步骤</vt:lpstr>
      <vt:lpstr>解决问题的流程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 sum of subarray</dc:title>
  <dc:creator>xinz</dc:creator>
  <cp:lastModifiedBy>zry</cp:lastModifiedBy>
  <cp:revision>29</cp:revision>
  <dcterms:created xsi:type="dcterms:W3CDTF">2008-06-30T00:51:00Z</dcterms:created>
  <dcterms:modified xsi:type="dcterms:W3CDTF">2020-09-08T23:58:10Z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0x0101006371182FA640024E8A2815D490E1EF25</vt:lpwstr>
  </property>
  <property fmtid="{D5CDD505-2E9C-101B-9397-08002B2CF9AE}" pid="3" name="IsMyDocuments">
    <vt:bool>true</vt:bool>
  </property>
  <property fmtid="{D5CDD505-2E9C-101B-9397-08002B2CF9AE}" pid="4" name="KSOProductBuildVer">
    <vt:lpwstr>2052-11.1.0.9912</vt:lpwstr>
  </property>
</Properties>
</file>