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7" r:id="rId4"/>
    <p:sldId id="278" r:id="rId6"/>
    <p:sldId id="265" r:id="rId7"/>
    <p:sldId id="288" r:id="rId8"/>
    <p:sldId id="294" r:id="rId9"/>
    <p:sldId id="286" r:id="rId10"/>
    <p:sldId id="287" r:id="rId11"/>
    <p:sldId id="273" r:id="rId12"/>
    <p:sldId id="274" r:id="rId13"/>
    <p:sldId id="270" r:id="rId14"/>
    <p:sldId id="297" r:id="rId15"/>
    <p:sldId id="298" r:id="rId16"/>
    <p:sldId id="299" r:id="rId17"/>
    <p:sldId id="279" r:id="rId18"/>
    <p:sldId id="280" r:id="rId19"/>
    <p:sldId id="284" r:id="rId20"/>
    <p:sldId id="281" r:id="rId21"/>
    <p:sldId id="271" r:id="rId22"/>
    <p:sldId id="275" r:id="rId23"/>
    <p:sldId id="282" r:id="rId24"/>
    <p:sldId id="301" r:id="rId25"/>
    <p:sldId id="302" r:id="rId26"/>
    <p:sldId id="303" r:id="rId27"/>
    <p:sldId id="307" r:id="rId28"/>
    <p:sldId id="304" r:id="rId29"/>
    <p:sldId id="305" r:id="rId30"/>
    <p:sldId id="306" r:id="rId31"/>
    <p:sldId id="308" r:id="rId32"/>
    <p:sldId id="309" r:id="rId33"/>
    <p:sldId id="310" r:id="rId34"/>
    <p:sldId id="311" r:id="rId35"/>
    <p:sldId id="314" r:id="rId36"/>
    <p:sldId id="312" r:id="rId37"/>
    <p:sldId id="317" r:id="rId38"/>
    <p:sldId id="313" r:id="rId39"/>
    <p:sldId id="315" r:id="rId40"/>
    <p:sldId id="332" r:id="rId41"/>
    <p:sldId id="331" r:id="rId42"/>
    <p:sldId id="333" r:id="rId43"/>
    <p:sldId id="316" r:id="rId44"/>
    <p:sldId id="290" r:id="rId45"/>
    <p:sldId id="295" r:id="rId46"/>
    <p:sldId id="296" r:id="rId47"/>
    <p:sldId id="300" r:id="rId48"/>
  </p:sldIdLst>
  <p:sldSz cx="12192000" cy="6858000"/>
  <p:notesSz cx="6858000" cy="9144000"/>
  <p:custDataLst>
    <p:tags r:id="rId5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3" autoAdjust="0"/>
    <p:restoredTop sz="89748" autoAdjust="0"/>
  </p:normalViewPr>
  <p:slideViewPr>
    <p:cSldViewPr>
      <p:cViewPr varScale="1">
        <p:scale>
          <a:sx n="73" d="100"/>
          <a:sy n="73" d="100"/>
        </p:scale>
        <p:origin x="60" y="459"/>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1B442-110D-40F1-A0D3-D0D26DD945C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BE8F3-E457-4E14-8249-6B01859045C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sz="1200" dirty="0"/>
              <a:t>it</a:t>
            </a:r>
            <a:r>
              <a:rPr lang="en-US" sz="1200" dirty="0"/>
              <a:t> encompasses techniques and procedures, often regulated by a </a:t>
            </a:r>
            <a:r>
              <a:rPr lang="en-US" sz="1200" b="1" dirty="0"/>
              <a:t>software development process</a:t>
            </a:r>
            <a:r>
              <a:rPr lang="en-US" sz="1200" dirty="0"/>
              <a:t>, with the purpose of improving the effectiveness, reliability, and maintainability of software systems.</a:t>
            </a:r>
            <a:endParaRPr lang="en-US" dirty="0"/>
          </a:p>
        </p:txBody>
      </p:sp>
      <p:sp>
        <p:nvSpPr>
          <p:cNvPr id="4" name="Slide Number Placeholder 3"/>
          <p:cNvSpPr>
            <a:spLocks noGrp="1"/>
          </p:cNvSpPr>
          <p:nvPr>
            <p:ph type="sldNum" sz="quarter" idx="5"/>
          </p:nvPr>
        </p:nvSpPr>
        <p:spPr/>
        <p:txBody>
          <a:bodyPr/>
          <a:lstStyle/>
          <a:p>
            <a:fld id="{5DFBE8F3-E457-4E14-8249-6B01859045C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3095" indent="-514350">
              <a:lnSpc>
                <a:spcPct val="120000"/>
              </a:lnSpc>
              <a:buAutoNum type="arabicPeriod"/>
            </a:pPr>
            <a:r>
              <a:rPr lang="zh-CN" altLang="en-US" dirty="0"/>
              <a:t>临时的寄托或工作 </a:t>
            </a:r>
            <a:r>
              <a:rPr lang="en-US" altLang="zh-CN" dirty="0"/>
              <a:t>( Temporary Work) </a:t>
            </a:r>
            <a:r>
              <a:rPr lang="zh-CN" altLang="en-US" dirty="0"/>
              <a:t>在大学里你会看到很多人选</a:t>
            </a:r>
            <a:r>
              <a:rPr lang="en-US" altLang="zh-CN" dirty="0"/>
              <a:t>IT</a:t>
            </a:r>
            <a:r>
              <a:rPr lang="zh-CN" altLang="en-US" dirty="0"/>
              <a:t>专业的原因和“热爱”没有什么关系，有些人是因为专 业调剂来到这里，有些人是因为要拿一个文凭作为敲门砖（例如，跨专业考上软件专 业的研究生，然后计划以硕士的资格去考公务员），有些人是临时找到这样一份工作， 并不打算做长久。 他们处于低动力、 低技能的状态。 </a:t>
            </a:r>
            <a:endParaRPr lang="en-US" altLang="zh-CN" dirty="0"/>
          </a:p>
          <a:p>
            <a:pPr marL="633095" indent="-514350">
              <a:lnSpc>
                <a:spcPct val="120000"/>
              </a:lnSpc>
              <a:buAutoNum type="arabicPeriod"/>
            </a:pPr>
            <a:r>
              <a:rPr lang="en-US" altLang="zh-CN" dirty="0"/>
              <a:t>2. </a:t>
            </a:r>
            <a:r>
              <a:rPr lang="zh-CN" altLang="en-US" dirty="0"/>
              <a:t>工作 （</a:t>
            </a:r>
            <a:r>
              <a:rPr lang="en-US" altLang="zh-CN" dirty="0"/>
              <a:t>Job</a:t>
            </a:r>
            <a:r>
              <a:rPr lang="zh-CN" altLang="en-US" dirty="0"/>
              <a:t>） 这就是一个能挣钱养家的营生，如果别的营生更赚钱，那就会跳到别的地方去。一些 人留在这个职业里，只不过是因为他不会做别的。这些人会经常问“软件开发做到</a:t>
            </a:r>
            <a:r>
              <a:rPr lang="en-US" altLang="zh-CN" dirty="0"/>
              <a:t>35</a:t>
            </a:r>
            <a:r>
              <a:rPr lang="zh-CN" altLang="en-US" dirty="0"/>
              <a:t>岁以后怎么办”这样的问题。当然，如果了解和体会了软件开发的投入和回报的关系， 这些人的心态会进步到下一个阶段。 </a:t>
            </a:r>
            <a:endParaRPr lang="en-US" altLang="zh-CN" dirty="0"/>
          </a:p>
          <a:p>
            <a:pPr marL="633095" indent="-514350">
              <a:lnSpc>
                <a:spcPct val="120000"/>
              </a:lnSpc>
              <a:buAutoNum type="arabicPeriod"/>
            </a:pPr>
            <a:r>
              <a:rPr lang="en-US" altLang="zh-CN" dirty="0"/>
              <a:t>3. </a:t>
            </a:r>
            <a:r>
              <a:rPr lang="zh-CN" altLang="en-US" dirty="0"/>
              <a:t>职业 （</a:t>
            </a:r>
            <a:r>
              <a:rPr lang="en-US" altLang="zh-CN" dirty="0"/>
              <a:t>Profession</a:t>
            </a:r>
            <a:r>
              <a:rPr lang="zh-CN" altLang="en-US" dirty="0"/>
              <a:t>） 在工作的基础上，如果有足够的职业道德和职业规划，那么工作就是一个“职业”。只 有在这个层次上可以开始谈有意义的“职业发展”。职业人士对“</a:t>
            </a:r>
            <a:r>
              <a:rPr lang="en-US" altLang="zh-CN" dirty="0"/>
              <a:t>30</a:t>
            </a:r>
            <a:r>
              <a:rPr lang="zh-CN" altLang="en-US" dirty="0"/>
              <a:t>岁以后”、“</a:t>
            </a:r>
            <a:r>
              <a:rPr lang="en-US" altLang="zh-CN" dirty="0"/>
              <a:t>35</a:t>
            </a:r>
            <a:r>
              <a:rPr lang="zh-CN" altLang="en-US" dirty="0"/>
              <a:t>岁 以后”都有一定的打算。 </a:t>
            </a:r>
            <a:endParaRPr lang="en-US" altLang="zh-CN" dirty="0"/>
          </a:p>
          <a:p>
            <a:pPr marL="633095" indent="-514350">
              <a:lnSpc>
                <a:spcPct val="120000"/>
              </a:lnSpc>
              <a:buAutoNum type="arabicPeriod"/>
            </a:pPr>
            <a:r>
              <a:rPr lang="en-US" altLang="zh-CN" dirty="0"/>
              <a:t>4. </a:t>
            </a:r>
            <a:r>
              <a:rPr lang="zh-CN" altLang="en-US" dirty="0"/>
              <a:t>投身的事业 （</a:t>
            </a:r>
            <a:r>
              <a:rPr lang="en-US" altLang="zh-CN" dirty="0"/>
              <a:t>Commitment / vocation</a:t>
            </a:r>
            <a:r>
              <a:rPr lang="zh-CN" altLang="en-US" dirty="0"/>
              <a:t>） 把软件项目相关的目标作为长期的承诺，碰到困难也不退缩，一直坚持到完成任务。 </a:t>
            </a:r>
            <a:endParaRPr lang="en-US" altLang="zh-CN" dirty="0"/>
          </a:p>
          <a:p>
            <a:pPr marL="633095" indent="-514350">
              <a:lnSpc>
                <a:spcPct val="120000"/>
              </a:lnSpc>
              <a:buAutoNum type="arabicPeriod"/>
            </a:pPr>
            <a:r>
              <a:rPr lang="en-US" altLang="zh-CN" dirty="0"/>
              <a:t>5. </a:t>
            </a:r>
            <a:r>
              <a:rPr lang="zh-CN" altLang="en-US" dirty="0"/>
              <a:t>理想的呼唤（</a:t>
            </a:r>
            <a:r>
              <a:rPr lang="en-US" altLang="zh-CN" dirty="0"/>
              <a:t>Calling</a:t>
            </a:r>
            <a:r>
              <a:rPr lang="zh-CN" altLang="en-US" dirty="0"/>
              <a:t>） 一些人觉得这是理想的呼唤，通过软件可以改变世界，他们主动寻找机会，实现自己 的理想。</a:t>
            </a:r>
            <a:endParaRPr lang="zh-CN" altLang="en-US" dirty="0"/>
          </a:p>
          <a:p>
            <a:endParaRPr lang="en-US" dirty="0"/>
          </a:p>
        </p:txBody>
      </p:sp>
      <p:sp>
        <p:nvSpPr>
          <p:cNvPr id="4" name="Slide Number Placeholder 3"/>
          <p:cNvSpPr>
            <a:spLocks noGrp="1"/>
          </p:cNvSpPr>
          <p:nvPr>
            <p:ph type="sldNum" sz="quarter" idx="5"/>
          </p:nvPr>
        </p:nvSpPr>
        <p:spPr/>
        <p:txBody>
          <a:bodyPr/>
          <a:lstStyle/>
          <a:p>
            <a:fld id="{5DFBE8F3-E457-4E14-8249-6B01859045C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Without personal skills,  team work is impossible,</a:t>
            </a:r>
            <a:r>
              <a:rPr lang="en-US" altLang="zh-CN" baseline="0" dirty="0"/>
              <a:t> even when we have healthy, upright, PhD degree team members.   </a:t>
            </a:r>
            <a:r>
              <a:rPr lang="en-US" altLang="zh-CN" dirty="0"/>
              <a:t>This</a:t>
            </a:r>
            <a:r>
              <a:rPr lang="en-US" altLang="zh-CN" baseline="0" dirty="0"/>
              <a:t> is why we want everyone to focus on individual skills,  the right set of skills,  which are the foundation of our team work. </a:t>
            </a:r>
            <a:endParaRPr lang="en-US" altLang="zh-CN" baseline="0" dirty="0"/>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dirty="0"/>
              <a:t>Work is carried out by each individual</a:t>
            </a:r>
            <a:endParaRPr lang="en-US" dirty="0"/>
          </a:p>
          <a:p>
            <a:pPr eaLnBrk="1" hangingPunct="1"/>
            <a:r>
              <a:rPr lang="en-US" dirty="0"/>
              <a:t>Skills as an “Individual Contributor” is important</a:t>
            </a:r>
            <a:endParaRPr lang="en-US" dirty="0"/>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dirty="0"/>
              <a:t>The key data collected in the PSP tool are time, defect, and size data – the time spent in each phase; when and where defects were injected, found, and fixed; and the size of the product parts. Software developers use many other measures that are derived from these three basic measures to understand and improve their performance. Derived measures include:</a:t>
            </a:r>
            <a:endParaRPr lang="en-US" dirty="0"/>
          </a:p>
          <a:p>
            <a:r>
              <a:rPr lang="en-US" dirty="0"/>
              <a:t>estimation accuracy (size/time)</a:t>
            </a:r>
            <a:endParaRPr lang="en-US" dirty="0"/>
          </a:p>
          <a:p>
            <a:r>
              <a:rPr lang="en-US" dirty="0"/>
              <a:t>prediction intervals (size/time)</a:t>
            </a:r>
            <a:endParaRPr lang="en-US" dirty="0"/>
          </a:p>
          <a:p>
            <a:r>
              <a:rPr lang="en-US" dirty="0"/>
              <a:t>time in phase distribution</a:t>
            </a:r>
            <a:endParaRPr lang="en-US" dirty="0"/>
          </a:p>
          <a:p>
            <a:r>
              <a:rPr lang="en-US" dirty="0"/>
              <a:t>defect injection distribution</a:t>
            </a:r>
            <a:endParaRPr lang="en-US" dirty="0"/>
          </a:p>
          <a:p>
            <a:r>
              <a:rPr lang="en-US" dirty="0"/>
              <a:t>defect removal distribution</a:t>
            </a:r>
            <a:endParaRPr lang="en-US" dirty="0"/>
          </a:p>
          <a:p>
            <a:r>
              <a:rPr lang="en-US" dirty="0"/>
              <a:t>productivity</a:t>
            </a:r>
            <a:endParaRPr lang="en-US" dirty="0"/>
          </a:p>
          <a:p>
            <a:r>
              <a:rPr lang="en-US" dirty="0"/>
              <a:t>reuse percentage</a:t>
            </a:r>
            <a:endParaRPr lang="en-US" dirty="0"/>
          </a:p>
          <a:p>
            <a:r>
              <a:rPr lang="en-US" dirty="0"/>
              <a:t>cost performance index</a:t>
            </a:r>
            <a:endParaRPr lang="en-US" dirty="0"/>
          </a:p>
          <a:p>
            <a:r>
              <a:rPr lang="en-US" dirty="0"/>
              <a:t>planned value</a:t>
            </a:r>
            <a:endParaRPr lang="en-US" dirty="0"/>
          </a:p>
          <a:p>
            <a:r>
              <a:rPr lang="en-US" dirty="0"/>
              <a:t>earned value</a:t>
            </a:r>
            <a:endParaRPr lang="en-US" dirty="0"/>
          </a:p>
          <a:p>
            <a:r>
              <a:rPr lang="en-US" dirty="0"/>
              <a:t>predicted earned value</a:t>
            </a:r>
            <a:endParaRPr lang="en-US" dirty="0"/>
          </a:p>
          <a:p>
            <a:r>
              <a:rPr lang="en-US" dirty="0"/>
              <a:t>defect density</a:t>
            </a:r>
            <a:endParaRPr lang="en-US" dirty="0"/>
          </a:p>
          <a:p>
            <a:r>
              <a:rPr lang="en-US" dirty="0"/>
              <a:t>defect density by phase</a:t>
            </a:r>
            <a:endParaRPr lang="en-US" dirty="0"/>
          </a:p>
          <a:p>
            <a:r>
              <a:rPr lang="en-US" dirty="0"/>
              <a:t>defect removal rate by phase</a:t>
            </a:r>
            <a:endParaRPr lang="en-US" dirty="0"/>
          </a:p>
          <a:p>
            <a:r>
              <a:rPr lang="en-US" dirty="0"/>
              <a:t>defect removal leverage</a:t>
            </a:r>
            <a:endParaRPr lang="en-US" dirty="0"/>
          </a:p>
          <a:p>
            <a:r>
              <a:rPr lang="en-US" dirty="0"/>
              <a:t>review rates</a:t>
            </a:r>
            <a:endParaRPr lang="en-US" dirty="0"/>
          </a:p>
          <a:p>
            <a:r>
              <a:rPr lang="en-US" dirty="0"/>
              <a:t>process yield</a:t>
            </a:r>
            <a:endParaRPr lang="en-US" dirty="0"/>
          </a:p>
          <a:p>
            <a:r>
              <a:rPr lang="en-US" dirty="0"/>
              <a:t>phase yield</a:t>
            </a:r>
            <a:endParaRPr lang="en-US" dirty="0"/>
          </a:p>
          <a:p>
            <a:r>
              <a:rPr lang="en-US" dirty="0"/>
              <a:t>failure cost of quality (COQ)</a:t>
            </a:r>
            <a:endParaRPr lang="en-US" dirty="0"/>
          </a:p>
          <a:p>
            <a:r>
              <a:rPr lang="en-US" dirty="0"/>
              <a:t>appraisal COQ</a:t>
            </a:r>
            <a:endParaRPr lang="en-US" dirty="0"/>
          </a:p>
          <a:p>
            <a:r>
              <a:rPr lang="en-US" dirty="0"/>
              <a:t>appraisal/failure COQ ratio</a:t>
            </a:r>
            <a:endParaRPr lang="en-US" dirty="0"/>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“Gone with the Wind” – more</a:t>
            </a:r>
            <a:r>
              <a:rPr lang="en-US" altLang="zh-CN" baseline="0" dirty="0"/>
              <a:t> than 7 years in writing. </a:t>
            </a:r>
            <a:endParaRPr lang="en-US" altLang="zh-CN" baseline="0" dirty="0"/>
          </a:p>
          <a:p>
            <a:pPr marL="0" marR="0" lvl="1" indent="0" algn="l" defTabSz="914400" rtl="0" eaLnBrk="1" fontAlgn="auto" latinLnBrk="0" hangingPunct="1">
              <a:lnSpc>
                <a:spcPct val="100000"/>
              </a:lnSpc>
              <a:spcBef>
                <a:spcPts val="0"/>
              </a:spcBef>
              <a:spcAft>
                <a:spcPts val="0"/>
              </a:spcAft>
              <a:buClrTx/>
              <a:buSzTx/>
              <a:buFontTx/>
              <a:buNone/>
              <a:defRPr/>
            </a:pPr>
            <a:r>
              <a:rPr lang="en-US" altLang="zh-CN" baseline="0" dirty="0"/>
              <a:t>“</a:t>
            </a:r>
            <a:r>
              <a:rPr lang="en-US" altLang="zh-CN" sz="2000" dirty="0"/>
              <a:t>&lt;</a:t>
            </a:r>
            <a:r>
              <a:rPr lang="zh-CN" altLang="en-US" sz="2000" dirty="0"/>
              <a:t>红楼梦</a:t>
            </a:r>
            <a:r>
              <a:rPr lang="en-US" altLang="zh-CN" sz="2000" dirty="0"/>
              <a:t>&gt;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“Gone with the Wind” – more</a:t>
            </a:r>
            <a:r>
              <a:rPr lang="en-US" altLang="zh-CN" baseline="0" dirty="0"/>
              <a:t> than 7 years in writing. </a:t>
            </a:r>
            <a:endParaRPr lang="en-US" altLang="zh-CN" baseline="0" dirty="0"/>
          </a:p>
          <a:p>
            <a:pPr marL="0" marR="0" lvl="1" indent="0" algn="l" defTabSz="914400" rtl="0" eaLnBrk="1" fontAlgn="auto" latinLnBrk="0" hangingPunct="1">
              <a:lnSpc>
                <a:spcPct val="100000"/>
              </a:lnSpc>
              <a:spcBef>
                <a:spcPts val="0"/>
              </a:spcBef>
              <a:spcAft>
                <a:spcPts val="0"/>
              </a:spcAft>
              <a:buClrTx/>
              <a:buSzTx/>
              <a:buFontTx/>
              <a:buNone/>
              <a:defRPr/>
            </a:pPr>
            <a:r>
              <a:rPr lang="en-US" altLang="zh-CN" baseline="0" dirty="0"/>
              <a:t>“</a:t>
            </a:r>
            <a:r>
              <a:rPr lang="en-US" altLang="zh-CN" sz="2000" dirty="0"/>
              <a:t>&lt;</a:t>
            </a:r>
            <a:r>
              <a:rPr lang="zh-CN" altLang="en-US" sz="2000" dirty="0"/>
              <a:t>红楼梦</a:t>
            </a:r>
            <a:r>
              <a:rPr lang="en-US" altLang="zh-CN" sz="2000" dirty="0"/>
              <a:t>&gt;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“Gone with the Wind” – more</a:t>
            </a:r>
            <a:r>
              <a:rPr lang="en-US" altLang="zh-CN" baseline="0" dirty="0"/>
              <a:t> than 7 years in writing. </a:t>
            </a:r>
            <a:endParaRPr lang="en-US" altLang="zh-CN" baseline="0" dirty="0"/>
          </a:p>
          <a:p>
            <a:pPr marL="0" marR="0" lvl="1" indent="0" algn="l" defTabSz="914400" rtl="0" eaLnBrk="1" fontAlgn="auto" latinLnBrk="0" hangingPunct="1">
              <a:lnSpc>
                <a:spcPct val="100000"/>
              </a:lnSpc>
              <a:spcBef>
                <a:spcPts val="0"/>
              </a:spcBef>
              <a:spcAft>
                <a:spcPts val="0"/>
              </a:spcAft>
              <a:buClrTx/>
              <a:buSzTx/>
              <a:buFontTx/>
              <a:buNone/>
              <a:defRPr/>
            </a:pPr>
            <a:r>
              <a:rPr lang="en-US" altLang="zh-CN" baseline="0" dirty="0"/>
              <a:t>“</a:t>
            </a:r>
            <a:r>
              <a:rPr lang="en-US" altLang="zh-CN" sz="2000" dirty="0"/>
              <a:t>&lt;</a:t>
            </a:r>
            <a:r>
              <a:rPr lang="zh-CN" altLang="en-US" sz="2000" dirty="0"/>
              <a:t>红楼梦</a:t>
            </a:r>
            <a:r>
              <a:rPr lang="en-US" altLang="zh-CN" sz="2000" dirty="0"/>
              <a:t>&gt;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3:</a:t>
            </a:r>
            <a:r>
              <a:rPr lang="en-US" altLang="zh-CN" baseline="0" dirty="0"/>
              <a:t>  </a:t>
            </a:r>
            <a:r>
              <a:rPr lang="zh-CN" altLang="en-US" dirty="0"/>
              <a:t>江， 人，</a:t>
            </a:r>
            <a:endParaRPr lang="en-US" altLang="zh-CN" dirty="0"/>
          </a:p>
          <a:p>
            <a:r>
              <a:rPr lang="en-US" altLang="zh-CN" dirty="0"/>
              <a:t>2:  </a:t>
            </a:r>
            <a:r>
              <a:rPr lang="zh-CN" altLang="en-US" dirty="0"/>
              <a:t>国，生， 千，故，如</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Standard deviation</a:t>
            </a:r>
            <a:r>
              <a:rPr lang="en-US" baseline="0" dirty="0"/>
              <a:t> is key to the quality of service, and key to build trust.   </a:t>
            </a:r>
            <a:r>
              <a:rPr lang="en-US" altLang="zh-CN" baseline="0" dirty="0"/>
              <a:t>&lt;Jack Welch&gt;</a:t>
            </a:r>
            <a:endParaRPr lang="en-US" altLang="zh-CN" baseline="0" dirty="0"/>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http://en.wikipedia.org/wiki/Margaret_Mitchel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s://www.youtube.com/watch?v=zYY6Q4nRTS4" TargetMode="Externa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hackaday.com/2016/08/09/yak-shaving-hacker-mode-vs-maker-mode/" TargetMode="External"/><Relationship Id="rId3" Type="http://schemas.openxmlformats.org/officeDocument/2006/relationships/hyperlink" Target="https://www.youtube.com/watch?v=LdPhXT9saSY" TargetMode="External"/><Relationship Id="rId2" Type="http://schemas.openxmlformats.org/officeDocument/2006/relationships/hyperlink" Target="https://whatis.techtarget.com/definition/yak-shaving" TargetMode="External"/><Relationship Id="rId1" Type="http://schemas.openxmlformats.org/officeDocument/2006/relationships/hyperlink" Target="https://seths.blog/2005/03/dont_shave_that/" TargetMode="Externa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hyperlink" Target="http://images.google.com/imgres?imgurl=http://s3.amazonaws.com/pixmac-preview/soccer-player-silhouettes-1.jpg&amp;imgrefurl=http://www.pixmac.com/picture/soccer-player-silhouettes/000000184984&amp;usg=__epvvuoGk6nCHCzVigrG4u7iwwzM=&amp;h=306&amp;w=400&amp;sz=19&amp;hl=en&amp;start=22&amp;tbnid=Ervd0cBao52trM:&amp;tbnh=95&amp;tbnw=124&amp;prev=/images?q=soccer+player&amp;gbv=2&amp;ndsp=20&amp;hl=en&amp;sa=N&amp;start=20&amp;newwindow=1"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https://www.cnblogs.com/xinz/archive/2011/03/13/1982585.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hyperlink" Target="http://pat.zju.edu.cn/" TargetMode="External"/><Relationship Id="rId1" Type="http://schemas.openxmlformats.org/officeDocument/2006/relationships/hyperlink" Target="http://cspro.ccf.org.cn/"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cnblogs.com/codingcrazy/archive/2011/02/28/1967503.html" TargetMode="External"/><Relationship Id="rId1" Type="http://schemas.openxmlformats.org/officeDocument/2006/relationships/hyperlink" Target="http://www.billbuxton.com/xc.html" TargetMode="Externa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nblogs.com/xinz/p/3852177.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zh-CN" altLang="en-US" dirty="0"/>
              <a:t>个人软件流程和工程师的成长</a:t>
            </a:r>
            <a:endParaRPr lang="en-US" dirty="0"/>
          </a:p>
        </p:txBody>
      </p:sp>
      <p:sp>
        <p:nvSpPr>
          <p:cNvPr id="9219" name="Subtitle 2"/>
          <p:cNvSpPr>
            <a:spLocks noGrp="1"/>
          </p:cNvSpPr>
          <p:nvPr>
            <p:ph type="body" sz="half" idx="2"/>
          </p:nvPr>
        </p:nvSpPr>
        <p:spPr/>
        <p:txBody>
          <a:bodyPr>
            <a:normAutofit/>
          </a:bodyPr>
          <a:lstStyle/>
          <a:p>
            <a:pPr>
              <a:lnSpc>
                <a:spcPct val="80000"/>
              </a:lnSpc>
            </a:pPr>
            <a:endParaRPr lang="en-US" sz="2500" dirty="0"/>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b="0" dirty="0"/>
              <a:t>衡量</a:t>
            </a:r>
            <a:endParaRPr lang="en-US" b="0" dirty="0"/>
          </a:p>
        </p:txBody>
      </p:sp>
      <p:sp>
        <p:nvSpPr>
          <p:cNvPr id="2" name="Content Placeholder 1"/>
          <p:cNvSpPr>
            <a:spLocks noGrp="1"/>
          </p:cNvSpPr>
          <p:nvPr>
            <p:ph idx="1"/>
          </p:nvPr>
        </p:nvSpPr>
        <p:spPr/>
        <p:txBody>
          <a:bodyPr>
            <a:normAutofit/>
          </a:bodyPr>
          <a:lstStyle/>
          <a:p>
            <a:r>
              <a:rPr lang="zh-CN" altLang="en-US" dirty="0"/>
              <a:t>原则：你不能改进你无法衡量的东西</a:t>
            </a:r>
            <a:endParaRPr lang="en-US" dirty="0"/>
          </a:p>
          <a:p>
            <a:pPr lvl="1"/>
            <a:r>
              <a:rPr lang="en-US" dirty="0"/>
              <a:t>You can’t improve what you can’t measure. </a:t>
            </a:r>
            <a:endParaRPr lang="en-US" dirty="0"/>
          </a:p>
          <a:p>
            <a:pPr lvl="1"/>
            <a:endParaRPr lang="en-US" dirty="0"/>
          </a:p>
          <a:p>
            <a:endParaRPr lang="en-US" dirty="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latin typeface="+mj-ea"/>
              </a:rPr>
              <a:t>PSP </a:t>
            </a:r>
            <a:r>
              <a:rPr lang="zh-CN" altLang="en-US" b="0" dirty="0">
                <a:latin typeface="+mj-ea"/>
              </a:rPr>
              <a:t>的弱点</a:t>
            </a:r>
            <a:endParaRPr lang="en-US" b="0" dirty="0">
              <a:latin typeface="+mj-ea"/>
            </a:endParaRPr>
          </a:p>
        </p:txBody>
      </p:sp>
      <p:sp>
        <p:nvSpPr>
          <p:cNvPr id="2" name="Content Placeholder 1"/>
          <p:cNvSpPr>
            <a:spLocks noGrp="1"/>
          </p:cNvSpPr>
          <p:nvPr>
            <p:ph idx="1"/>
          </p:nvPr>
        </p:nvSpPr>
        <p:spPr/>
        <p:txBody>
          <a:bodyPr>
            <a:normAutofit/>
          </a:bodyPr>
          <a:lstStyle/>
          <a:p>
            <a:r>
              <a:rPr lang="zh-CN" altLang="en-US" sz="1800" dirty="0"/>
              <a:t>在小型的创业团队，很难找到高质量的需求分析文档</a:t>
            </a:r>
            <a:endParaRPr lang="en-US" altLang="zh-CN" sz="1800" dirty="0"/>
          </a:p>
          <a:p>
            <a:pPr lvl="1"/>
            <a:r>
              <a:rPr lang="zh-CN" altLang="en-US" sz="1800" dirty="0"/>
              <a:t>导致后续的活动非常随机，开发活动可能随时变化</a:t>
            </a:r>
            <a:endParaRPr lang="en-US" sz="1800" dirty="0"/>
          </a:p>
          <a:p>
            <a:r>
              <a:rPr lang="zh-CN" altLang="en-US" sz="1800" dirty="0"/>
              <a:t>依赖与数据</a:t>
            </a:r>
            <a:endParaRPr lang="en-US" sz="1800" dirty="0"/>
          </a:p>
          <a:p>
            <a:pPr lvl="1"/>
            <a:r>
              <a:rPr lang="zh-CN" altLang="en-US" sz="1800" dirty="0"/>
              <a:t>要求开发人员手动记录所有活动，如何处理丢失数据或者不准确？</a:t>
            </a:r>
            <a:endParaRPr lang="en-US" sz="1800" dirty="0"/>
          </a:p>
          <a:p>
            <a:pPr lvl="1"/>
            <a:r>
              <a:rPr lang="zh-CN" altLang="en-US" sz="1800" dirty="0"/>
              <a:t>利益冲突</a:t>
            </a:r>
            <a:r>
              <a:rPr lang="en-US" sz="1800" dirty="0"/>
              <a:t>?  </a:t>
            </a:r>
            <a:r>
              <a:rPr lang="zh-CN" altLang="en-US" sz="1800" dirty="0"/>
              <a:t>我应该如实记录我花了很多时间处理简单问题么？</a:t>
            </a:r>
            <a:endParaRPr lang="en-US" altLang="zh-CN" sz="1800" dirty="0"/>
          </a:p>
          <a:p>
            <a:r>
              <a:rPr lang="zh-CN" altLang="en-US" sz="1800" dirty="0"/>
              <a:t>记录 “工作大小”</a:t>
            </a:r>
            <a:endParaRPr lang="en-US" sz="1800" dirty="0"/>
          </a:p>
          <a:p>
            <a:pPr lvl="1"/>
            <a:r>
              <a:rPr lang="zh-CN" altLang="en-US" sz="1800" dirty="0"/>
              <a:t>代码行数是唯一的衡量</a:t>
            </a:r>
            <a:r>
              <a:rPr lang="en-US" sz="1800" dirty="0"/>
              <a:t>? </a:t>
            </a:r>
            <a:endParaRPr lang="en-US" sz="1800" dirty="0"/>
          </a:p>
          <a:p>
            <a:pPr lvl="1"/>
            <a:r>
              <a:rPr lang="zh-CN" altLang="en-US" sz="1800" dirty="0"/>
              <a:t>重用代码，用别人的类库 </a:t>
            </a:r>
            <a:r>
              <a:rPr lang="en-US" altLang="zh-CN" sz="1800" dirty="0"/>
              <a:t>vs. </a:t>
            </a:r>
            <a:r>
              <a:rPr lang="zh-CN" altLang="en-US" sz="1800" dirty="0"/>
              <a:t>自己从头写</a:t>
            </a:r>
            <a:r>
              <a:rPr lang="en-US" sz="1800" dirty="0"/>
              <a:t> </a:t>
            </a:r>
            <a:endParaRPr lang="en-US" sz="1800" dirty="0"/>
          </a:p>
          <a:p>
            <a:pPr lvl="1"/>
            <a:r>
              <a:rPr lang="zh-CN" altLang="en-US" sz="1800" dirty="0"/>
              <a:t>开发者删除了</a:t>
            </a:r>
            <a:r>
              <a:rPr lang="en-US" altLang="zh-CN" sz="1800" dirty="0"/>
              <a:t>2000</a:t>
            </a:r>
            <a:r>
              <a:rPr lang="zh-CN" altLang="en-US" sz="1800" dirty="0"/>
              <a:t>行有问题的代码，他的绩效如何？</a:t>
            </a:r>
            <a:endParaRPr lang="en-US" sz="1800" dirty="0"/>
          </a:p>
          <a:p>
            <a:r>
              <a:rPr lang="zh-CN" altLang="en-US" sz="1800" dirty="0"/>
              <a:t>衡量最终的结果么</a:t>
            </a:r>
            <a:r>
              <a:rPr lang="en-US" sz="1800" dirty="0"/>
              <a:t>?</a:t>
            </a:r>
            <a:endParaRPr lang="en-US" sz="1800" dirty="0"/>
          </a:p>
          <a:p>
            <a:pPr lvl="1"/>
            <a:r>
              <a:rPr lang="zh-CN" altLang="en-US" sz="1800" dirty="0"/>
              <a:t>目前衡量了工程师如何有效地实现了软件需求</a:t>
            </a:r>
            <a:endParaRPr lang="en-US" sz="1800" dirty="0"/>
          </a:p>
          <a:p>
            <a:pPr lvl="1"/>
            <a:r>
              <a:rPr lang="zh-CN" altLang="en-US" sz="1800" dirty="0"/>
              <a:t>但是</a:t>
            </a:r>
            <a:r>
              <a:rPr lang="zh-CN" altLang="en-US" sz="1800" b="1" dirty="0"/>
              <a:t>没有 </a:t>
            </a:r>
            <a:r>
              <a:rPr lang="zh-CN" altLang="en-US" sz="1800" dirty="0"/>
              <a:t>衡量用户是否对产品满意</a:t>
            </a:r>
            <a:r>
              <a:rPr lang="en-US" sz="1800" dirty="0"/>
              <a:t>.</a:t>
            </a:r>
            <a:endParaRPr lang="en-US" sz="1800" dirty="0"/>
          </a:p>
          <a:p>
            <a:pPr lvl="2"/>
            <a:r>
              <a:rPr lang="en-US" altLang="zh-CN" sz="1400" dirty="0"/>
              <a:t>Windows 8 </a:t>
            </a:r>
            <a:r>
              <a:rPr lang="zh-CN" altLang="en-US" sz="1400" dirty="0"/>
              <a:t>把 “开始” 按钮取消了， 工程师完美地执行了任务， 用户满意么？</a:t>
            </a:r>
            <a:r>
              <a:rPr lang="en-US" sz="1400" dirty="0"/>
              <a:t> </a:t>
            </a:r>
            <a:endParaRPr lang="en-US" sz="14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000"/>
                                        <p:tgtEl>
                                          <p:spTgt spid="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0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20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20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2000"/>
                                        <p:tgtEl>
                                          <p:spTgt spid="2">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2000"/>
                                        <p:tgtEl>
                                          <p:spTgt spid="2">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2000"/>
                                        <p:tgtEl>
                                          <p:spTgt spid="2">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dirty="0"/>
              <a:t>PSP data (</a:t>
            </a:r>
            <a:r>
              <a:rPr lang="zh-CN" altLang="en-US" sz="3200" dirty="0"/>
              <a:t>大三学生 </a:t>
            </a:r>
            <a:r>
              <a:rPr lang="en-US" altLang="zh-CN" sz="3200" dirty="0"/>
              <a:t>vs. </a:t>
            </a:r>
            <a:r>
              <a:rPr lang="zh-CN" altLang="en-US" sz="3200" dirty="0"/>
              <a:t>工作三年的工程师）</a:t>
            </a:r>
            <a:endParaRPr lang="en-US" sz="3200" dirty="0"/>
          </a:p>
        </p:txBody>
      </p:sp>
      <p:pic>
        <p:nvPicPr>
          <p:cNvPr id="4" name="Content Placeholder 3"/>
          <p:cNvPicPr>
            <a:picLocks noGrp="1" noChangeAspect="1"/>
          </p:cNvPicPr>
          <p:nvPr>
            <p:ph idx="1"/>
          </p:nvPr>
        </p:nvPicPr>
        <p:blipFill>
          <a:blip r:embed="rId1"/>
          <a:stretch>
            <a:fillRect/>
          </a:stretch>
        </p:blipFill>
        <p:spPr>
          <a:xfrm>
            <a:off x="3082987" y="1752601"/>
            <a:ext cx="6026026" cy="4625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续表</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1981200" y="2813111"/>
            <a:ext cx="8229600" cy="25497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大三 </a:t>
            </a:r>
            <a:r>
              <a:rPr lang="en-US" altLang="zh-CN" b="0" dirty="0"/>
              <a:t>vs. </a:t>
            </a:r>
            <a:r>
              <a:rPr lang="zh-CN" altLang="en-US" b="0" dirty="0"/>
              <a:t>研究生毕业</a:t>
            </a:r>
            <a:r>
              <a:rPr lang="en-US" altLang="zh-CN" b="0" dirty="0"/>
              <a:t>+</a:t>
            </a:r>
            <a:r>
              <a:rPr lang="zh-CN" altLang="en-US" b="0" dirty="0"/>
              <a:t>工作三年</a:t>
            </a:r>
            <a:endParaRPr lang="en-US" b="0" dirty="0"/>
          </a:p>
        </p:txBody>
      </p:sp>
      <p:sp>
        <p:nvSpPr>
          <p:cNvPr id="3" name="Content Placeholder 2"/>
          <p:cNvSpPr>
            <a:spLocks noGrp="1"/>
          </p:cNvSpPr>
          <p:nvPr>
            <p:ph idx="1"/>
          </p:nvPr>
        </p:nvSpPr>
        <p:spPr/>
        <p:txBody>
          <a:bodyPr>
            <a:normAutofit/>
          </a:bodyPr>
          <a:lstStyle/>
          <a:p>
            <a:pPr marL="118745" indent="0">
              <a:buNone/>
            </a:pPr>
            <a:r>
              <a:rPr lang="zh-CN" altLang="en-US" sz="2000" dirty="0"/>
              <a:t>软件工程师比大四学生多读了 </a:t>
            </a:r>
            <a:r>
              <a:rPr lang="en-US" altLang="zh-CN" sz="2000" dirty="0"/>
              <a:t>3 </a:t>
            </a:r>
            <a:r>
              <a:rPr lang="zh-CN" altLang="en-US" sz="2000" dirty="0"/>
              <a:t>年书</a:t>
            </a:r>
            <a:r>
              <a:rPr lang="en-US" altLang="zh-CN" sz="2000" dirty="0"/>
              <a:t>, </a:t>
            </a:r>
            <a:r>
              <a:rPr lang="zh-CN" altLang="en-US" sz="2000" dirty="0"/>
              <a:t>多工作了</a:t>
            </a:r>
            <a:r>
              <a:rPr lang="en-US" altLang="zh-CN" sz="2000" dirty="0"/>
              <a:t>3 </a:t>
            </a:r>
            <a:r>
              <a:rPr lang="zh-CN" altLang="en-US" sz="2000" dirty="0"/>
              <a:t>年，两类人任务的质量要求也不一样。</a:t>
            </a:r>
            <a:endParaRPr lang="en-US" altLang="zh-CN" sz="2000" dirty="0"/>
          </a:p>
          <a:p>
            <a:r>
              <a:rPr lang="zh-CN" altLang="en-US" sz="2000" dirty="0"/>
              <a:t>工程师在 “需求分析” 和 “测试” 这两方面明显地要花更多的时间（多 </a:t>
            </a:r>
            <a:r>
              <a:rPr lang="en-US" altLang="zh-CN" sz="2000" dirty="0"/>
              <a:t>60% </a:t>
            </a:r>
            <a:r>
              <a:rPr lang="zh-CN" altLang="en-US" sz="2000" dirty="0"/>
              <a:t>以上）；但是在具体编码上</a:t>
            </a:r>
            <a:r>
              <a:rPr lang="en-US" altLang="zh-CN" sz="2000" dirty="0"/>
              <a:t>, </a:t>
            </a:r>
            <a:r>
              <a:rPr lang="zh-CN" altLang="en-US" sz="2000" dirty="0"/>
              <a:t>工程师比学生 要少花</a:t>
            </a:r>
            <a:r>
              <a:rPr lang="en-US" altLang="zh-CN" sz="2000" dirty="0"/>
              <a:t>1/3 </a:t>
            </a:r>
            <a:r>
              <a:rPr lang="zh-CN" altLang="en-US" sz="2000" dirty="0"/>
              <a:t>强的时间。</a:t>
            </a:r>
            <a:endParaRPr lang="en-US" altLang="zh-CN" sz="2000" dirty="0"/>
          </a:p>
          <a:p>
            <a:r>
              <a:rPr lang="zh-CN" altLang="en-US" sz="2000" dirty="0"/>
              <a:t>显然</a:t>
            </a:r>
            <a:r>
              <a:rPr lang="en-US" altLang="zh-CN" sz="2000" dirty="0"/>
              <a:t>, </a:t>
            </a:r>
            <a:r>
              <a:rPr lang="zh-CN" altLang="en-US" sz="2000" dirty="0"/>
              <a:t>从学生到职业程序员</a:t>
            </a:r>
            <a:r>
              <a:rPr lang="en-US" altLang="zh-CN" sz="2000" dirty="0"/>
              <a:t>, </a:t>
            </a:r>
            <a:r>
              <a:rPr lang="zh-CN" altLang="en-US" sz="2000" dirty="0"/>
              <a:t>并不是更加没完没了地写程序</a:t>
            </a:r>
            <a:r>
              <a:rPr lang="en-US" altLang="zh-CN" sz="2000" dirty="0"/>
              <a:t>——</a:t>
            </a:r>
            <a:r>
              <a:rPr lang="zh-CN" altLang="en-US" sz="2000" dirty="0"/>
              <a:t>花在写代码上的时间反而少了许多。</a:t>
            </a:r>
            <a:endParaRPr lang="en-US" altLang="zh-CN" sz="2000" dirty="0"/>
          </a:p>
          <a:p>
            <a:endParaRPr lang="en-US" sz="2000" dirty="0"/>
          </a:p>
          <a:p>
            <a:pPr marL="118745" indent="0">
              <a:buNone/>
            </a:pPr>
            <a:r>
              <a:rPr lang="zh-CN" altLang="en-US" sz="2000" dirty="0"/>
              <a:t>请同学们汇报自己在写个人项目时候的时间分布，发布到博客上。</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PSP ISSUES </a:t>
            </a:r>
            <a:r>
              <a:rPr lang="en-US" altLang="zh-CN" dirty="0"/>
              <a:t>(cont.)</a:t>
            </a:r>
            <a:endParaRPr lang="en-US" dirty="0"/>
          </a:p>
        </p:txBody>
      </p:sp>
      <p:sp>
        <p:nvSpPr>
          <p:cNvPr id="2" name="Content Placeholder 1"/>
          <p:cNvSpPr>
            <a:spLocks noGrp="1"/>
          </p:cNvSpPr>
          <p:nvPr>
            <p:ph idx="1"/>
          </p:nvPr>
        </p:nvSpPr>
        <p:spPr/>
        <p:txBody>
          <a:bodyPr>
            <a:normAutofit/>
          </a:bodyPr>
          <a:lstStyle/>
          <a:p>
            <a:r>
              <a:rPr lang="zh-CN" altLang="en-US" sz="2200" dirty="0"/>
              <a:t>考虑下面的情况</a:t>
            </a:r>
            <a:endParaRPr lang="en-US" altLang="zh-CN" sz="2200" dirty="0"/>
          </a:p>
          <a:p>
            <a:pPr lvl="1"/>
            <a:r>
              <a:rPr lang="zh-CN" altLang="en-US" sz="2200" dirty="0"/>
              <a:t>一群人把一堆砖头从</a:t>
            </a:r>
            <a:r>
              <a:rPr lang="en-US" altLang="zh-CN" sz="2200" dirty="0"/>
              <a:t>A</a:t>
            </a:r>
            <a:r>
              <a:rPr lang="zh-CN" altLang="en-US" sz="2200" dirty="0"/>
              <a:t>地搬到</a:t>
            </a:r>
            <a:r>
              <a:rPr lang="en-US" altLang="zh-CN" sz="2200" dirty="0"/>
              <a:t>B</a:t>
            </a:r>
            <a:r>
              <a:rPr lang="zh-CN" altLang="en-US" sz="2200" dirty="0"/>
              <a:t>地。</a:t>
            </a:r>
            <a:endParaRPr lang="en-US" altLang="zh-CN" sz="2200" dirty="0"/>
          </a:p>
          <a:p>
            <a:pPr lvl="1"/>
            <a:r>
              <a:rPr lang="zh-CN" altLang="en-US" sz="2200" dirty="0"/>
              <a:t>一个剧组排演话剧</a:t>
            </a:r>
            <a:endParaRPr lang="en-US" altLang="zh-CN" sz="2200" dirty="0"/>
          </a:p>
          <a:p>
            <a:pPr lvl="1"/>
            <a:r>
              <a:rPr lang="zh-CN" altLang="en-US" sz="2200" dirty="0"/>
              <a:t>一群画家一起创作 </a:t>
            </a:r>
            <a:r>
              <a:rPr lang="en-US" altLang="zh-CN" sz="2200" dirty="0"/>
              <a:t>“</a:t>
            </a:r>
            <a:r>
              <a:rPr lang="zh-CN" altLang="en-US" sz="2200" dirty="0"/>
              <a:t>百里长城图”</a:t>
            </a:r>
            <a:endParaRPr lang="en-US" altLang="zh-CN" sz="2200" dirty="0"/>
          </a:p>
          <a:p>
            <a:pPr lvl="1"/>
            <a:r>
              <a:rPr lang="zh-CN" altLang="en-US" sz="2200" dirty="0"/>
              <a:t>一群队员在职业球队踢球</a:t>
            </a:r>
            <a:endParaRPr lang="en-US" altLang="zh-CN" sz="2200" dirty="0"/>
          </a:p>
          <a:p>
            <a:pPr lvl="1"/>
            <a:r>
              <a:rPr lang="zh-CN" altLang="en-US" sz="2200" dirty="0"/>
              <a:t>一群医生</a:t>
            </a:r>
            <a:r>
              <a:rPr lang="en-US" altLang="zh-CN" sz="2200" dirty="0"/>
              <a:t>/</a:t>
            </a:r>
            <a:r>
              <a:rPr lang="zh-CN" altLang="en-US" sz="2200" dirty="0"/>
              <a:t>护士轮流值夜班</a:t>
            </a:r>
            <a:endParaRPr lang="en-US" altLang="zh-CN" sz="2200" dirty="0"/>
          </a:p>
          <a:p>
            <a:pPr lvl="1"/>
            <a:r>
              <a:rPr lang="zh-CN" altLang="en-US" sz="2200" dirty="0"/>
              <a:t>一群老师教一个系中不同的课</a:t>
            </a:r>
            <a:endParaRPr lang="en-US" altLang="zh-CN" sz="2200" dirty="0"/>
          </a:p>
          <a:p>
            <a:pPr lvl="1"/>
            <a:r>
              <a:rPr lang="zh-CN" altLang="en-US" sz="2200" dirty="0"/>
              <a:t>一群学生做软工项目</a:t>
            </a:r>
            <a:endParaRPr lang="en-US" altLang="zh-CN" sz="2200" dirty="0"/>
          </a:p>
          <a:p>
            <a:pPr>
              <a:buNone/>
            </a:pPr>
            <a:endParaRPr lang="en-US" altLang="zh-CN" sz="2400" dirty="0"/>
          </a:p>
          <a:p>
            <a:pPr>
              <a:buNone/>
            </a:pPr>
            <a:r>
              <a:rPr lang="zh-CN" altLang="en-US" sz="2400" dirty="0"/>
              <a:t>如何衡量个人在各自团队的效率？</a:t>
            </a:r>
            <a:br>
              <a:rPr lang="zh-CN" altLang="en-US" sz="2400" dirty="0"/>
            </a:b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0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2000"/>
                                        <p:tgtEl>
                                          <p:spTgt spid="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20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PSP ISSUES </a:t>
            </a:r>
            <a:r>
              <a:rPr lang="en-US" altLang="zh-CN" dirty="0"/>
              <a:t>(cont.)</a:t>
            </a:r>
            <a:endParaRPr lang="en-US" dirty="0"/>
          </a:p>
        </p:txBody>
      </p:sp>
      <p:sp>
        <p:nvSpPr>
          <p:cNvPr id="2" name="Content Placeholder 1"/>
          <p:cNvSpPr>
            <a:spLocks noGrp="1"/>
          </p:cNvSpPr>
          <p:nvPr>
            <p:ph idx="1"/>
          </p:nvPr>
        </p:nvSpPr>
        <p:spPr/>
        <p:txBody>
          <a:bodyPr>
            <a:normAutofit/>
          </a:bodyPr>
          <a:lstStyle/>
          <a:p>
            <a:r>
              <a:rPr lang="en-US" altLang="zh-CN" sz="2200" dirty="0"/>
              <a:t>How do you measure creativity?</a:t>
            </a:r>
            <a:endParaRPr lang="en-US" altLang="zh-CN" sz="2200" dirty="0"/>
          </a:p>
          <a:p>
            <a:pPr lvl="1"/>
            <a:r>
              <a:rPr lang="zh-CN" altLang="en-US" sz="2000" dirty="0"/>
              <a:t>写诗歌最多的人是谁</a:t>
            </a:r>
            <a:r>
              <a:rPr lang="en-US" altLang="zh-CN" sz="2000" dirty="0"/>
              <a:t>? </a:t>
            </a:r>
            <a:endParaRPr lang="en-US" altLang="zh-CN" sz="2000" dirty="0"/>
          </a:p>
          <a:p>
            <a:pPr lvl="1"/>
            <a:r>
              <a:rPr lang="zh-CN" altLang="en-US" sz="2000" dirty="0"/>
              <a:t>最有创造力的诗人是谁</a:t>
            </a:r>
            <a:r>
              <a:rPr lang="en-US" altLang="zh-CN" sz="2000" dirty="0"/>
              <a:t>? </a:t>
            </a:r>
            <a:endParaRPr lang="en-US" altLang="zh-CN" sz="2000" dirty="0"/>
          </a:p>
          <a:p>
            <a:r>
              <a:rPr lang="en-US" altLang="zh-CN" sz="2200" dirty="0"/>
              <a:t>Is software Art or Engineering?</a:t>
            </a:r>
            <a:endParaRPr lang="en-US" altLang="zh-CN" sz="2200" dirty="0"/>
          </a:p>
          <a:p>
            <a:pPr lvl="1"/>
            <a:r>
              <a:rPr lang="en-US" altLang="zh-CN" sz="2000" dirty="0"/>
              <a:t>How do you measure an Artist?  </a:t>
            </a:r>
            <a:endParaRPr lang="en-US" altLang="zh-CN" sz="2000" dirty="0"/>
          </a:p>
          <a:p>
            <a:pPr lvl="1"/>
            <a:r>
              <a:rPr lang="en-US" altLang="zh-CN" sz="2000" dirty="0"/>
              <a:t>“Gone with the Wind”   by </a:t>
            </a:r>
            <a:r>
              <a:rPr lang="en-US" sz="2000" dirty="0">
                <a:hlinkClick r:id="rId1" tooltip="Margaret Mitchell" action="ppaction://hlinkfile"/>
              </a:rPr>
              <a:t>Margaret Mitchell</a:t>
            </a:r>
            <a:r>
              <a:rPr lang="en-US" altLang="zh-CN" sz="2000" dirty="0"/>
              <a:t>;  </a:t>
            </a:r>
            <a:endParaRPr lang="en-US" altLang="zh-CN" sz="2000" dirty="0"/>
          </a:p>
          <a:p>
            <a:pPr lvl="1"/>
            <a:r>
              <a:rPr lang="en-US" altLang="zh-CN" sz="2000" dirty="0"/>
              <a:t>&lt;</a:t>
            </a:r>
            <a:r>
              <a:rPr lang="zh-CN" altLang="en-US" sz="2000" dirty="0"/>
              <a:t>红楼梦</a:t>
            </a:r>
            <a:r>
              <a:rPr lang="en-US" altLang="zh-CN" sz="2000" dirty="0"/>
              <a:t>&gt; by </a:t>
            </a:r>
            <a:r>
              <a:rPr lang="zh-CN" altLang="en-US" sz="2000" dirty="0"/>
              <a:t>曹雪芹</a:t>
            </a: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0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Art vs. Follow the rules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zh-CN" altLang="en-US" sz="2400" dirty="0">
                <a:latin typeface="微软雅黑" panose="020B0503020204020204" charset="-122"/>
                <a:ea typeface="微软雅黑" panose="020B0503020204020204" charset="-122"/>
              </a:rPr>
              <a:t>念奴娇 </a:t>
            </a: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赤壁怀古 </a:t>
            </a:r>
            <a:br>
              <a:rPr lang="zh-CN" altLang="en-US" dirty="0">
                <a:latin typeface="微软雅黑" panose="020B0503020204020204" charset="-122"/>
                <a:ea typeface="微软雅黑" panose="020B0503020204020204" charset="-122"/>
              </a:rPr>
            </a:br>
            <a:br>
              <a:rPr lang="zh-CN" altLang="en-US" dirty="0">
                <a:latin typeface="微软雅黑" panose="020B0503020204020204" charset="-122"/>
                <a:ea typeface="微软雅黑" panose="020B0503020204020204" charset="-122"/>
              </a:rPr>
            </a:br>
            <a:r>
              <a:rPr lang="zh-CN" altLang="en-US" sz="2200" dirty="0">
                <a:latin typeface="微软雅黑" panose="020B0503020204020204" charset="-122"/>
                <a:ea typeface="微软雅黑" panose="020B0503020204020204" charset="-122"/>
              </a:rPr>
              <a:t>大江东去，浪淘尽，</a:t>
            </a:r>
            <a:br>
              <a:rPr lang="zh-CN" altLang="en-US" sz="2200" dirty="0">
                <a:latin typeface="微软雅黑" panose="020B0503020204020204" charset="-122"/>
                <a:ea typeface="微软雅黑" panose="020B0503020204020204" charset="-122"/>
              </a:rPr>
            </a:br>
            <a:r>
              <a:rPr lang="zh-CN" altLang="en-US" sz="2200" dirty="0">
                <a:latin typeface="微软雅黑" panose="020B0503020204020204" charset="-122"/>
                <a:ea typeface="微软雅黑" panose="020B0503020204020204" charset="-122"/>
              </a:rPr>
              <a:t>千古风流人物。</a:t>
            </a:r>
            <a:br>
              <a:rPr lang="zh-CN" altLang="en-US" sz="2200" dirty="0">
                <a:latin typeface="微软雅黑" panose="020B0503020204020204" charset="-122"/>
                <a:ea typeface="微软雅黑" panose="020B0503020204020204" charset="-122"/>
              </a:rPr>
            </a:br>
            <a:r>
              <a:rPr lang="zh-CN" altLang="en-US" sz="2200" dirty="0">
                <a:latin typeface="微软雅黑" panose="020B0503020204020204" charset="-122"/>
                <a:ea typeface="微软雅黑" panose="020B0503020204020204" charset="-122"/>
              </a:rPr>
              <a:t>故垒西边，人道是，三国周郎赤壁。</a:t>
            </a:r>
            <a:br>
              <a:rPr lang="zh-CN" altLang="en-US" sz="2200" dirty="0">
                <a:latin typeface="微软雅黑" panose="020B0503020204020204" charset="-122"/>
                <a:ea typeface="微软雅黑" panose="020B0503020204020204" charset="-122"/>
              </a:rPr>
            </a:br>
            <a:r>
              <a:rPr lang="zh-CN" altLang="en-US" sz="2200" dirty="0">
                <a:latin typeface="微软雅黑" panose="020B0503020204020204" charset="-122"/>
                <a:ea typeface="微软雅黑" panose="020B0503020204020204" charset="-122"/>
              </a:rPr>
              <a:t>乱石崩云，惊涛裂岸，卷起千堆雪。</a:t>
            </a:r>
            <a:br>
              <a:rPr lang="zh-CN" altLang="en-US" sz="2200" dirty="0">
                <a:latin typeface="微软雅黑" panose="020B0503020204020204" charset="-122"/>
                <a:ea typeface="微软雅黑" panose="020B0503020204020204" charset="-122"/>
              </a:rPr>
            </a:br>
            <a:r>
              <a:rPr lang="zh-CN" altLang="en-US" sz="2200" dirty="0">
                <a:latin typeface="微软雅黑" panose="020B0503020204020204" charset="-122"/>
                <a:ea typeface="微软雅黑" panose="020B0503020204020204" charset="-122"/>
              </a:rPr>
              <a:t>江山如画，一时多少豪杰。</a:t>
            </a:r>
            <a:br>
              <a:rPr lang="zh-CN" altLang="en-US" sz="2200" dirty="0">
                <a:latin typeface="微软雅黑" panose="020B0503020204020204" charset="-122"/>
                <a:ea typeface="微软雅黑" panose="020B0503020204020204" charset="-122"/>
              </a:rPr>
            </a:br>
            <a:br>
              <a:rPr lang="zh-CN" altLang="en-US" sz="2200" dirty="0">
                <a:latin typeface="微软雅黑" panose="020B0503020204020204" charset="-122"/>
                <a:ea typeface="微软雅黑" panose="020B0503020204020204" charset="-122"/>
              </a:rPr>
            </a:br>
            <a:r>
              <a:rPr lang="zh-CN" altLang="en-US" sz="2200" dirty="0">
                <a:latin typeface="微软雅黑" panose="020B0503020204020204" charset="-122"/>
                <a:ea typeface="微软雅黑" panose="020B0503020204020204" charset="-122"/>
              </a:rPr>
              <a:t>遥想公谨当年，小乔初嫁了。</a:t>
            </a:r>
            <a:br>
              <a:rPr lang="zh-CN" altLang="en-US" sz="2200" dirty="0">
                <a:latin typeface="微软雅黑" panose="020B0503020204020204" charset="-122"/>
                <a:ea typeface="微软雅黑" panose="020B0503020204020204" charset="-122"/>
              </a:rPr>
            </a:br>
            <a:r>
              <a:rPr lang="zh-CN" altLang="en-US" sz="2200" dirty="0">
                <a:latin typeface="微软雅黑" panose="020B0503020204020204" charset="-122"/>
                <a:ea typeface="微软雅黑" panose="020B0503020204020204" charset="-122"/>
              </a:rPr>
              <a:t>羽扇纶巾，谈笑间，樯橹灰飞烟灭。</a:t>
            </a:r>
            <a:br>
              <a:rPr lang="zh-CN" altLang="en-US" sz="2200" dirty="0">
                <a:latin typeface="微软雅黑" panose="020B0503020204020204" charset="-122"/>
                <a:ea typeface="微软雅黑" panose="020B0503020204020204" charset="-122"/>
              </a:rPr>
            </a:br>
            <a:r>
              <a:rPr lang="zh-CN" altLang="en-US" sz="2200" dirty="0">
                <a:latin typeface="微软雅黑" panose="020B0503020204020204" charset="-122"/>
                <a:ea typeface="微软雅黑" panose="020B0503020204020204" charset="-122"/>
              </a:rPr>
              <a:t>故国神游，多情应笑我，早生华发。</a:t>
            </a:r>
            <a:br>
              <a:rPr lang="zh-CN" altLang="en-US" sz="2200" dirty="0">
                <a:latin typeface="微软雅黑" panose="020B0503020204020204" charset="-122"/>
                <a:ea typeface="微软雅黑" panose="020B0503020204020204" charset="-122"/>
              </a:rPr>
            </a:br>
            <a:r>
              <a:rPr lang="zh-CN" altLang="en-US" sz="2200" dirty="0">
                <a:latin typeface="微软雅黑" panose="020B0503020204020204" charset="-122"/>
                <a:ea typeface="微软雅黑" panose="020B0503020204020204" charset="-122"/>
              </a:rPr>
              <a:t>人生如梦，一樽还酹江月。</a:t>
            </a:r>
            <a:endParaRPr lang="en-US" altLang="zh-CN" sz="2200" dirty="0">
              <a:latin typeface="微软雅黑" panose="020B0503020204020204" charset="-122"/>
              <a:ea typeface="微软雅黑" panose="020B0503020204020204" charset="-122"/>
            </a:endParaRPr>
          </a:p>
          <a:p>
            <a:pPr>
              <a:buNone/>
            </a:pPr>
            <a:r>
              <a:rPr lang="en-US" altLang="zh-CN" sz="2200" dirty="0"/>
              <a:t>-----------------</a:t>
            </a:r>
            <a:endParaRPr lang="en-US" altLang="zh-CN" sz="2200" dirty="0"/>
          </a:p>
          <a:p>
            <a:pPr>
              <a:buNone/>
            </a:pPr>
            <a:r>
              <a:rPr lang="zh-CN" altLang="en-US" sz="2200" dirty="0"/>
              <a:t>找出上面重复的字</a:t>
            </a:r>
            <a:endParaRPr lang="en-US" altLang="zh-CN" sz="2200" dirty="0"/>
          </a:p>
          <a:p>
            <a:pPr>
              <a:buNone/>
            </a:pPr>
            <a:r>
              <a:rPr lang="en-US" altLang="zh-CN" sz="2200" dirty="0"/>
              <a:t>-----------------</a:t>
            </a:r>
            <a:endParaRPr lang="en-US" altLang="zh-CN" sz="2200" dirty="0"/>
          </a:p>
          <a:p>
            <a:pPr>
              <a:buNone/>
            </a:pPr>
            <a:r>
              <a:rPr lang="en-US" altLang="zh-CN" sz="2200" dirty="0"/>
              <a:t>[</a:t>
            </a:r>
            <a:r>
              <a:rPr lang="zh-CN" altLang="en-US" sz="2200" dirty="0"/>
              <a:t>南宋</a:t>
            </a:r>
            <a:r>
              <a:rPr lang="en-US" altLang="zh-CN" sz="2200" dirty="0"/>
              <a:t>]</a:t>
            </a:r>
            <a:r>
              <a:rPr lang="zh-CN" altLang="en-US" sz="2200" dirty="0"/>
              <a:t>俞文豹：今人看人文字，未论其大体如何，先且指点重字。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SE</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a:t>Which role is corresponding to software engineer?</a:t>
            </a:r>
            <a:endParaRPr lang="en-US" altLang="zh-CN" dirty="0"/>
          </a:p>
          <a:p>
            <a:pPr lvl="1"/>
            <a:r>
              <a:rPr lang="zh-CN" altLang="en-US" dirty="0">
                <a:latin typeface="微软雅黑" panose="020B0503020204020204" charset="-122"/>
                <a:ea typeface="微软雅黑" panose="020B0503020204020204" charset="-122"/>
              </a:rPr>
              <a:t>房地产老板</a:t>
            </a:r>
            <a:endParaRPr lang="en-US" altLang="zh-CN" dirty="0">
              <a:latin typeface="微软雅黑" panose="020B0503020204020204" charset="-122"/>
              <a:ea typeface="微软雅黑" panose="020B0503020204020204" charset="-122"/>
            </a:endParaRPr>
          </a:p>
          <a:p>
            <a:pPr lvl="2"/>
            <a:r>
              <a:rPr lang="zh-CN" altLang="en-US" dirty="0">
                <a:latin typeface="微软雅黑" panose="020B0503020204020204" charset="-122"/>
                <a:ea typeface="微软雅黑" panose="020B0503020204020204" charset="-122"/>
              </a:rPr>
              <a:t>投标，买地</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建筑设计师</a:t>
            </a:r>
            <a:endParaRPr lang="en-US" altLang="zh-CN" dirty="0">
              <a:latin typeface="微软雅黑" panose="020B0503020204020204" charset="-122"/>
              <a:ea typeface="微软雅黑" panose="020B0503020204020204" charset="-122"/>
            </a:endParaRPr>
          </a:p>
          <a:p>
            <a:pPr lvl="2"/>
            <a:r>
              <a:rPr lang="zh-CN" altLang="en-US" dirty="0">
                <a:latin typeface="微软雅黑" panose="020B0503020204020204" charset="-122"/>
                <a:ea typeface="微软雅黑" panose="020B0503020204020204" charset="-122"/>
              </a:rPr>
              <a:t>设计建筑</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土木工程师</a:t>
            </a:r>
            <a:endParaRPr lang="en-US" altLang="zh-CN" dirty="0">
              <a:latin typeface="微软雅黑" panose="020B0503020204020204" charset="-122"/>
              <a:ea typeface="微软雅黑" panose="020B0503020204020204" charset="-122"/>
            </a:endParaRPr>
          </a:p>
          <a:p>
            <a:pPr lvl="2"/>
            <a:r>
              <a:rPr lang="zh-CN" altLang="en-US" dirty="0">
                <a:latin typeface="微软雅黑" panose="020B0503020204020204" charset="-122"/>
                <a:ea typeface="微软雅黑" panose="020B0503020204020204" charset="-122"/>
              </a:rPr>
              <a:t>设计土木结构</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建筑工人</a:t>
            </a:r>
            <a:endParaRPr lang="en-US" altLang="zh-CN" dirty="0">
              <a:latin typeface="微软雅黑" panose="020B0503020204020204" charset="-122"/>
              <a:ea typeface="微软雅黑" panose="020B0503020204020204" charset="-122"/>
            </a:endParaRPr>
          </a:p>
          <a:p>
            <a:pPr lvl="2"/>
            <a:r>
              <a:rPr lang="zh-CN" altLang="en-US" dirty="0">
                <a:latin typeface="微软雅黑" panose="020B0503020204020204" charset="-122"/>
                <a:ea typeface="微软雅黑" panose="020B0503020204020204" charset="-122"/>
              </a:rPr>
              <a:t>具体建设</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工程监理</a:t>
            </a:r>
            <a:endParaRPr lang="en-US" altLang="zh-CN" dirty="0">
              <a:latin typeface="微软雅黑" panose="020B0503020204020204" charset="-122"/>
              <a:ea typeface="微软雅黑" panose="020B0503020204020204" charset="-122"/>
            </a:endParaRPr>
          </a:p>
          <a:p>
            <a:pPr lvl="2"/>
            <a:r>
              <a:rPr lang="zh-CN" altLang="en-US" dirty="0">
                <a:latin typeface="微软雅黑" panose="020B0503020204020204" charset="-122"/>
                <a:ea typeface="微软雅黑" panose="020B0503020204020204" charset="-122"/>
              </a:rPr>
              <a:t>监管质量</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装修工人</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楼房销售</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楼房中介</a:t>
            </a:r>
            <a:endParaRPr lang="en-US" altLang="zh-CN" dirty="0">
              <a:latin typeface="微软雅黑" panose="020B0503020204020204" charset="-122"/>
              <a:ea typeface="微软雅黑" panose="020B0503020204020204" charset="-122"/>
            </a:endParaRPr>
          </a:p>
          <a:p>
            <a:r>
              <a:rPr lang="en-US" altLang="zh-CN" dirty="0"/>
              <a:t>Should software engineering include elements of art?</a:t>
            </a:r>
            <a:endParaRPr lang="en-US" altLang="zh-CN" dirty="0">
              <a:latin typeface="微软雅黑" panose="020B0503020204020204" charset="-122"/>
              <a:ea typeface="微软雅黑" panose="020B0503020204020204" charset="-122"/>
            </a:endParaRPr>
          </a:p>
        </p:txBody>
      </p:sp>
      <p:sp>
        <p:nvSpPr>
          <p:cNvPr id="4" name="Right Bracket 3"/>
          <p:cNvSpPr/>
          <p:nvPr/>
        </p:nvSpPr>
        <p:spPr>
          <a:xfrm>
            <a:off x="5257800" y="2438400"/>
            <a:ext cx="1188720" cy="25146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705600" y="3352801"/>
            <a:ext cx="2819400" cy="646331"/>
          </a:xfrm>
          <a:prstGeom prst="rect">
            <a:avLst/>
          </a:prstGeom>
          <a:noFill/>
        </p:spPr>
        <p:txBody>
          <a:bodyPr wrap="square" rtlCol="0">
            <a:spAutoFit/>
          </a:bodyPr>
          <a:lstStyle/>
          <a:p>
            <a:r>
              <a:rPr lang="zh-CN" altLang="en-US" dirty="0"/>
              <a:t>软件工程师</a:t>
            </a:r>
            <a:r>
              <a:rPr lang="en-US" altLang="zh-CN" dirty="0"/>
              <a:t>/</a:t>
            </a:r>
            <a:r>
              <a:rPr lang="zh-CN" altLang="en-US" dirty="0"/>
              <a:t>码农</a:t>
            </a:r>
            <a:r>
              <a:rPr lang="en-US" altLang="zh-CN" dirty="0"/>
              <a:t> </a:t>
            </a:r>
            <a:endParaRPr lang="en-US" altLang="zh-CN" dirty="0"/>
          </a:p>
          <a:p>
            <a:r>
              <a:rPr lang="zh-CN" altLang="en-US" dirty="0"/>
              <a:t>要做的事情</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20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4" end="14"/>
                                            </p:txEl>
                                          </p:spTgt>
                                        </p:tgtEl>
                                        <p:attrNameLst>
                                          <p:attrName>style.visibility</p:attrName>
                                        </p:attrNameLst>
                                      </p:cBhvr>
                                      <p:to>
                                        <p:strVal val="visible"/>
                                      </p:to>
                                    </p:set>
                                    <p:animEffect transition="in" filter="fade">
                                      <p:cBhvr>
                                        <p:cTn id="86"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Pragmatic Approach</a:t>
            </a:r>
            <a:endParaRPr lang="en-US" dirty="0"/>
          </a:p>
        </p:txBody>
      </p:sp>
      <p:sp>
        <p:nvSpPr>
          <p:cNvPr id="2" name="Content Placeholder 1"/>
          <p:cNvSpPr>
            <a:spLocks noGrp="1"/>
          </p:cNvSpPr>
          <p:nvPr>
            <p:ph idx="1"/>
          </p:nvPr>
        </p:nvSpPr>
        <p:spPr>
          <a:xfrm>
            <a:off x="1981200" y="1600200"/>
            <a:ext cx="4191000" cy="4876800"/>
          </a:xfrm>
        </p:spPr>
        <p:txBody>
          <a:bodyPr>
            <a:noAutofit/>
          </a:bodyPr>
          <a:lstStyle/>
          <a:p>
            <a:r>
              <a:rPr lang="en-US" sz="2000" dirty="0"/>
              <a:t>Book </a:t>
            </a:r>
            <a:r>
              <a:rPr lang="en-US" altLang="zh-CN" sz="2000" dirty="0"/>
              <a:t>-</a:t>
            </a:r>
            <a:r>
              <a:rPr lang="en-US" sz="2000" dirty="0"/>
              <a:t> </a:t>
            </a:r>
            <a:r>
              <a:rPr lang="en-US" altLang="zh-CN" sz="2000" dirty="0"/>
              <a:t>TPP</a:t>
            </a:r>
            <a:endParaRPr lang="en-US" sz="2000" dirty="0"/>
          </a:p>
          <a:p>
            <a:pPr lvl="1"/>
            <a:r>
              <a:rPr lang="en-US" sz="1400" i="1" dirty="0"/>
              <a:t>&lt;the </a:t>
            </a:r>
            <a:r>
              <a:rPr lang="en-US" altLang="zh-CN" sz="1400" i="1" dirty="0"/>
              <a:t>P</a:t>
            </a:r>
            <a:r>
              <a:rPr lang="en-US" sz="1400" i="1" dirty="0"/>
              <a:t>ragmatic Programmer – from Journeyman to Master&gt;</a:t>
            </a:r>
            <a:r>
              <a:rPr lang="en-US" sz="1800" dirty="0"/>
              <a:t> </a:t>
            </a:r>
            <a:endParaRPr lang="en-US" sz="1800" dirty="0"/>
          </a:p>
          <a:p>
            <a:r>
              <a:rPr lang="en-US" sz="2000" dirty="0"/>
              <a:t>How does TPP guide engineer in:</a:t>
            </a:r>
            <a:endParaRPr lang="en-US" sz="2000" dirty="0"/>
          </a:p>
          <a:p>
            <a:r>
              <a:rPr lang="en-US" sz="2000" dirty="0"/>
              <a:t>Planning</a:t>
            </a:r>
            <a:endParaRPr lang="en-US" sz="2000" dirty="0"/>
          </a:p>
          <a:p>
            <a:r>
              <a:rPr lang="en-US" altLang="zh-CN" sz="2000" dirty="0"/>
              <a:t>D</a:t>
            </a:r>
            <a:r>
              <a:rPr lang="en-US" sz="2000" dirty="0"/>
              <a:t>evelopment </a:t>
            </a:r>
            <a:endParaRPr lang="en-US" sz="2000" dirty="0"/>
          </a:p>
          <a:p>
            <a:pPr lvl="1"/>
            <a:r>
              <a:rPr lang="en-US" altLang="zh-CN" sz="1800" dirty="0"/>
              <a:t>D</a:t>
            </a:r>
            <a:r>
              <a:rPr lang="en-US" sz="1800" dirty="0"/>
              <a:t>esign, </a:t>
            </a:r>
            <a:endParaRPr lang="en-US" sz="1800" dirty="0"/>
          </a:p>
          <a:p>
            <a:pPr marL="887095" lvl="3" indent="-255905">
              <a:spcBef>
                <a:spcPts val="400"/>
              </a:spcBef>
              <a:buSzPct val="68000"/>
              <a:buFont typeface="Wingdings 3" panose="05040102010807070707" pitchFamily="18" charset="2"/>
              <a:buChar char=""/>
            </a:pPr>
            <a:r>
              <a:rPr lang="en-US" dirty="0"/>
              <a:t>design review and code review</a:t>
            </a:r>
            <a:endParaRPr lang="en-US" dirty="0"/>
          </a:p>
          <a:p>
            <a:pPr marL="887095" lvl="3" indent="-255905">
              <a:spcBef>
                <a:spcPts val="400"/>
              </a:spcBef>
              <a:buSzPct val="68000"/>
              <a:buFont typeface="Wingdings 3" panose="05040102010807070707" pitchFamily="18" charset="2"/>
              <a:buChar char=""/>
            </a:pPr>
            <a:r>
              <a:rPr lang="en-US" dirty="0"/>
              <a:t>coding standard</a:t>
            </a:r>
            <a:endParaRPr lang="en-US" dirty="0"/>
          </a:p>
          <a:p>
            <a:pPr lvl="1"/>
            <a:r>
              <a:rPr lang="en-US" sz="1800" dirty="0"/>
              <a:t>Coding</a:t>
            </a:r>
            <a:endParaRPr lang="en-US" sz="1800" dirty="0"/>
          </a:p>
          <a:p>
            <a:pPr lvl="2"/>
            <a:r>
              <a:rPr lang="en-US" altLang="zh-CN" sz="1600" dirty="0"/>
              <a:t>Performance analysis</a:t>
            </a:r>
            <a:endParaRPr lang="en-US" sz="1600" dirty="0"/>
          </a:p>
          <a:p>
            <a:pPr lvl="1"/>
            <a:r>
              <a:rPr lang="en-US" altLang="zh-CN" sz="1800" dirty="0"/>
              <a:t>T</a:t>
            </a:r>
            <a:r>
              <a:rPr lang="en-US" sz="1800" dirty="0"/>
              <a:t>est </a:t>
            </a:r>
            <a:endParaRPr lang="en-US" sz="1800" dirty="0"/>
          </a:p>
          <a:p>
            <a:r>
              <a:rPr lang="en-US" altLang="zh-CN" sz="2000" dirty="0"/>
              <a:t>P</a:t>
            </a:r>
            <a:r>
              <a:rPr lang="en-US" sz="2000" dirty="0"/>
              <a:t>ostmortem</a:t>
            </a:r>
            <a:endParaRPr lang="en-US" sz="2000"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9400" y="1600200"/>
            <a:ext cx="3527474" cy="4495800"/>
          </a:xfrm>
          <a:prstGeom prst="rect">
            <a:avLst/>
          </a:prstGeom>
          <a:noFill/>
          <a:ln>
            <a:noFill/>
          </a:ln>
          <a:effectLst>
            <a:outerShdw blurRad="127000" dist="38100" dir="2700000" sx="105000" sy="105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zh-CN" altLang="en-US" sz="4000" b="0" dirty="0"/>
              <a:t>软件工程包括什么</a:t>
            </a:r>
            <a:endParaRPr lang="en-US" b="0" dirty="0"/>
          </a:p>
        </p:txBody>
      </p:sp>
      <p:sp>
        <p:nvSpPr>
          <p:cNvPr id="3" name="Content Placeholder 2"/>
          <p:cNvSpPr>
            <a:spLocks noGrp="1"/>
          </p:cNvSpPr>
          <p:nvPr>
            <p:ph idx="1"/>
          </p:nvPr>
        </p:nvSpPr>
        <p:spPr/>
        <p:txBody>
          <a:bodyPr>
            <a:normAutofit/>
          </a:bodyPr>
          <a:lstStyle/>
          <a:p>
            <a:pPr marL="5080" indent="-5080">
              <a:buClr>
                <a:schemeClr val="accent3"/>
              </a:buClr>
              <a:buNone/>
              <a:defRPr/>
            </a:pPr>
            <a:r>
              <a:rPr lang="zh-CN" altLang="en-US" sz="2400" dirty="0"/>
              <a:t>它包括技术和过程，通常在 “软件开发流程” 的管理下，为了提高软件系统开发的效率，可靠性，和可维护性。</a:t>
            </a:r>
            <a:endParaRPr lang="en-US" sz="2400" baseline="30000" dirty="0"/>
          </a:p>
          <a:p>
            <a:pPr marL="274320" indent="-274320">
              <a:buClr>
                <a:schemeClr val="accent3"/>
              </a:buClr>
              <a:buNone/>
              <a:defRPr/>
            </a:pPr>
            <a:endParaRPr lang="en-US" dirty="0"/>
          </a:p>
          <a:p>
            <a:pPr>
              <a:buClr>
                <a:schemeClr val="accent3"/>
              </a:buClr>
              <a:defRPr/>
            </a:pPr>
            <a:r>
              <a:rPr lang="en-US" dirty="0"/>
              <a:t>Personal Software Process</a:t>
            </a:r>
            <a:endParaRPr lang="en-US" dirty="0"/>
          </a:p>
          <a:p>
            <a:pPr>
              <a:buClr>
                <a:schemeClr val="accent3"/>
              </a:buClr>
              <a:defRPr/>
            </a:pPr>
            <a:r>
              <a:rPr lang="zh-CN" altLang="en-US" dirty="0"/>
              <a:t>个人软件流程</a:t>
            </a:r>
            <a:endParaRPr lang="en-US" dirty="0"/>
          </a:p>
          <a:p>
            <a:pPr>
              <a:buClr>
                <a:schemeClr val="accent3"/>
              </a:buClr>
              <a:defRPr/>
            </a:pPr>
            <a:endParaRPr lang="en-US" dirty="0"/>
          </a:p>
          <a:p>
            <a:pPr>
              <a:buClr>
                <a:schemeClr val="accent3"/>
              </a:buClr>
              <a:defRPr/>
            </a:pPr>
            <a:endParaRPr lang="en-US" dirty="0"/>
          </a:p>
          <a:p>
            <a:pPr>
              <a:buClr>
                <a:schemeClr val="accent3"/>
              </a:buClr>
              <a:defRPr/>
            </a:pPr>
            <a:r>
              <a:rPr lang="en-US" dirty="0"/>
              <a:t>Team Software Process</a:t>
            </a:r>
            <a:endParaRPr lang="en-US" dirty="0"/>
          </a:p>
          <a:p>
            <a:pPr>
              <a:buClr>
                <a:schemeClr val="accent3"/>
              </a:buClr>
              <a:defRPr/>
            </a:pPr>
            <a:r>
              <a:rPr lang="zh-CN" altLang="en-US" dirty="0"/>
              <a:t>团队软件流程</a:t>
            </a:r>
            <a:endParaRPr lang="en-US" dirty="0"/>
          </a:p>
        </p:txBody>
      </p:sp>
      <p:pic>
        <p:nvPicPr>
          <p:cNvPr id="1026" name="Picture 2" descr="C:\Program Files\Microsoft Office\MEDIA\CAGCAT10\j0195384.wmf"/>
          <p:cNvPicPr>
            <a:picLocks noChangeAspect="1" noChangeArrowheads="1"/>
          </p:cNvPicPr>
          <p:nvPr/>
        </p:nvPicPr>
        <p:blipFill>
          <a:blip r:embed="rId1" cstate="print"/>
          <a:srcRect/>
          <a:stretch>
            <a:fillRect/>
          </a:stretch>
        </p:blipFill>
        <p:spPr bwMode="auto">
          <a:xfrm>
            <a:off x="8686800" y="2895600"/>
            <a:ext cx="1795882" cy="1833372"/>
          </a:xfrm>
          <a:prstGeom prst="rect">
            <a:avLst/>
          </a:prstGeom>
          <a:noFill/>
        </p:spPr>
      </p:pic>
      <p:pic>
        <p:nvPicPr>
          <p:cNvPr id="1027" name="Picture 3" descr="C:\Users\xinz.000\AppData\Local\Microsoft\Windows\Temporary Internet Files\Content.IE5\7YP7J5AX\MCj04369980000[1].wmf"/>
          <p:cNvPicPr>
            <a:picLocks noChangeAspect="1" noChangeArrowheads="1"/>
          </p:cNvPicPr>
          <p:nvPr/>
        </p:nvPicPr>
        <p:blipFill>
          <a:blip r:embed="rId2" cstate="print"/>
          <a:srcRect/>
          <a:stretch>
            <a:fillRect/>
          </a:stretch>
        </p:blipFill>
        <p:spPr bwMode="auto">
          <a:xfrm>
            <a:off x="8241831" y="4876800"/>
            <a:ext cx="2246046" cy="14478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0"/>
                                  </p:iterate>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7"/>
                                        </p:tgtEl>
                                        <p:attrNameLst>
                                          <p:attrName>style.visibility</p:attrName>
                                        </p:attrNameLst>
                                      </p:cBhvr>
                                      <p:to>
                                        <p:strVal val="visible"/>
                                      </p:to>
                                    </p:set>
                                    <p:animEffect transition="in" filter="fade">
                                      <p:cBhvr>
                                        <p:cTn id="3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b="0" dirty="0"/>
              <a:t>案例：两个工程师的交付</a:t>
            </a:r>
            <a:endParaRPr lang="en-US" b="0" dirty="0"/>
          </a:p>
        </p:txBody>
      </p:sp>
      <p:sp>
        <p:nvSpPr>
          <p:cNvPr id="2" name="Content Placeholder 1"/>
          <p:cNvSpPr>
            <a:spLocks noGrp="1"/>
          </p:cNvSpPr>
          <p:nvPr>
            <p:ph idx="1"/>
          </p:nvPr>
        </p:nvSpPr>
        <p:spPr/>
        <p:txBody>
          <a:bodyPr/>
          <a:lstStyle/>
          <a:p>
            <a:r>
              <a:rPr lang="zh-CN" altLang="en-US" sz="2000" dirty="0"/>
              <a:t>考虑下面两个工程师 </a:t>
            </a:r>
            <a:r>
              <a:rPr lang="en-US" altLang="zh-CN" sz="2000" dirty="0"/>
              <a:t>Al, Bob</a:t>
            </a:r>
            <a:endParaRPr lang="en-US" sz="2000" dirty="0"/>
          </a:p>
          <a:p>
            <a:r>
              <a:rPr lang="zh-CN" altLang="en-US" sz="2000" dirty="0"/>
              <a:t>在任务</a:t>
            </a:r>
            <a:r>
              <a:rPr lang="en-US" altLang="zh-CN" sz="2000" dirty="0"/>
              <a:t>1, 2, 3</a:t>
            </a:r>
            <a:r>
              <a:rPr lang="zh-CN" altLang="en-US" sz="2000" dirty="0"/>
              <a:t>的时候， 两人都估计了</a:t>
            </a:r>
            <a:r>
              <a:rPr lang="en-US" altLang="zh-CN" sz="2000" dirty="0"/>
              <a:t>10</a:t>
            </a:r>
            <a:r>
              <a:rPr lang="zh-CN" altLang="en-US" sz="2000" dirty="0"/>
              <a:t>天。</a:t>
            </a:r>
            <a:endParaRPr lang="en-US" altLang="zh-CN" sz="2000" dirty="0"/>
          </a:p>
          <a:p>
            <a:r>
              <a:rPr lang="zh-CN" altLang="en-US" sz="2000" dirty="0"/>
              <a:t>在任务</a:t>
            </a:r>
            <a:r>
              <a:rPr lang="en-US" altLang="zh-CN" sz="2000" dirty="0"/>
              <a:t>4, 5, 6 </a:t>
            </a:r>
            <a:r>
              <a:rPr lang="zh-CN" altLang="en-US" sz="2000" dirty="0"/>
              <a:t>的时候，</a:t>
            </a:r>
            <a:endParaRPr lang="en-US" sz="2000" dirty="0"/>
          </a:p>
          <a:p>
            <a:pPr>
              <a:buNone/>
            </a:pPr>
            <a:endParaRPr lang="en-US" dirty="0"/>
          </a:p>
          <a:p>
            <a:pPr>
              <a:buNone/>
            </a:pPr>
            <a:endParaRPr lang="en-US" dirty="0"/>
          </a:p>
        </p:txBody>
      </p:sp>
      <p:graphicFrame>
        <p:nvGraphicFramePr>
          <p:cNvPr id="4" name="Table 3"/>
          <p:cNvGraphicFramePr>
            <a:graphicFrameLocks noGrp="1"/>
          </p:cNvGraphicFramePr>
          <p:nvPr/>
        </p:nvGraphicFramePr>
        <p:xfrm>
          <a:off x="2514600" y="3997180"/>
          <a:ext cx="7086600" cy="2632220"/>
        </p:xfrm>
        <a:graphic>
          <a:graphicData uri="http://schemas.openxmlformats.org/drawingml/2006/table">
            <a:tbl>
              <a:tblPr firstRow="1" bandRow="1">
                <a:tableStyleId>{5C22544A-7EE6-4342-B048-85BDC9FD1C3A}</a:tableStyleId>
              </a:tblPr>
              <a:tblGrid>
                <a:gridCol w="1417320"/>
                <a:gridCol w="1417320"/>
                <a:gridCol w="1417320"/>
                <a:gridCol w="1417320"/>
                <a:gridCol w="1417320"/>
              </a:tblGrid>
              <a:tr h="517381">
                <a:tc>
                  <a:txBody>
                    <a:bodyPr/>
                    <a:lstStyle/>
                    <a:p>
                      <a:r>
                        <a:rPr lang="en-US" sz="1600" dirty="0"/>
                        <a:t>Assignment</a:t>
                      </a:r>
                      <a:endParaRPr lang="en-US" sz="1600" dirty="0"/>
                    </a:p>
                  </a:txBody>
                  <a:tcPr/>
                </a:tc>
                <a:tc>
                  <a:txBody>
                    <a:bodyPr/>
                    <a:lstStyle/>
                    <a:p>
                      <a:r>
                        <a:rPr lang="en-US" sz="1600" dirty="0"/>
                        <a:t>Al’s estimation</a:t>
                      </a:r>
                      <a:endParaRPr lang="en-US" sz="1600" dirty="0"/>
                    </a:p>
                  </a:txBody>
                  <a:tcPr/>
                </a:tc>
                <a:tc>
                  <a:txBody>
                    <a:bodyPr/>
                    <a:lstStyle/>
                    <a:p>
                      <a:r>
                        <a:rPr lang="en-US" sz="1600" dirty="0"/>
                        <a:t>Al’s delivery</a:t>
                      </a:r>
                      <a:endParaRPr lang="en-US" sz="1600" dirty="0"/>
                    </a:p>
                  </a:txBody>
                  <a:tcPr/>
                </a:tc>
                <a:tc>
                  <a:txBody>
                    <a:bodyPr/>
                    <a:lstStyle/>
                    <a:p>
                      <a:r>
                        <a:rPr lang="en-US" sz="1600" dirty="0"/>
                        <a:t>Bob’s estimation</a:t>
                      </a:r>
                      <a:endParaRPr lang="en-US" sz="1600" dirty="0"/>
                    </a:p>
                  </a:txBody>
                  <a:tcPr/>
                </a:tc>
                <a:tc>
                  <a:txBody>
                    <a:bodyPr/>
                    <a:lstStyle/>
                    <a:p>
                      <a:r>
                        <a:rPr lang="en-US" sz="1600" dirty="0"/>
                        <a:t>Bob’s delivery</a:t>
                      </a:r>
                      <a:endParaRPr lang="en-US" sz="1600" dirty="0"/>
                    </a:p>
                  </a:txBody>
                  <a:tcPr/>
                </a:tc>
              </a:tr>
              <a:tr h="513275">
                <a:tc>
                  <a:txBody>
                    <a:bodyPr/>
                    <a:lstStyle/>
                    <a:p>
                      <a:r>
                        <a:rPr lang="en-US" dirty="0"/>
                        <a:t>1,2,</a:t>
                      </a:r>
                      <a:r>
                        <a:rPr lang="en-US" baseline="0" dirty="0"/>
                        <a:t>3</a:t>
                      </a:r>
                      <a:endParaRPr lang="en-US" dirty="0"/>
                    </a:p>
                  </a:txBody>
                  <a:tcPr/>
                </a:tc>
                <a:tc>
                  <a:txBody>
                    <a:bodyPr/>
                    <a:lstStyle/>
                    <a:p>
                      <a:r>
                        <a:rPr lang="en-US" dirty="0"/>
                        <a:t>10</a:t>
                      </a:r>
                      <a:r>
                        <a:rPr lang="en-US" baseline="0" dirty="0"/>
                        <a:t> days</a:t>
                      </a:r>
                      <a:endParaRPr lang="en-US" dirty="0"/>
                    </a:p>
                  </a:txBody>
                  <a:tcPr/>
                </a:tc>
                <a:tc>
                  <a:txBody>
                    <a:bodyPr/>
                    <a:lstStyle/>
                    <a:p>
                      <a:r>
                        <a:rPr lang="en-US" dirty="0"/>
                        <a:t>5,</a:t>
                      </a:r>
                      <a:r>
                        <a:rPr lang="en-US" baseline="0" dirty="0"/>
                        <a:t> 10, 15</a:t>
                      </a:r>
                      <a:endParaRPr lang="en-US" dirty="0"/>
                    </a:p>
                  </a:txBody>
                  <a:tcPr/>
                </a:tc>
                <a:tc>
                  <a:txBody>
                    <a:bodyPr/>
                    <a:lstStyle/>
                    <a:p>
                      <a:r>
                        <a:rPr lang="en-US" dirty="0"/>
                        <a:t>10 day</a:t>
                      </a:r>
                      <a:endParaRPr lang="en-US" dirty="0"/>
                    </a:p>
                  </a:txBody>
                  <a:tcPr/>
                </a:tc>
                <a:tc>
                  <a:txBody>
                    <a:bodyPr/>
                    <a:lstStyle/>
                    <a:p>
                      <a:r>
                        <a:rPr lang="en-US" dirty="0"/>
                        <a:t>5,</a:t>
                      </a:r>
                      <a:r>
                        <a:rPr lang="en-US" baseline="0" dirty="0"/>
                        <a:t> 10, 15</a:t>
                      </a:r>
                      <a:endParaRPr lang="en-US" dirty="0"/>
                    </a:p>
                  </a:txBody>
                  <a:tcPr/>
                </a:tc>
              </a:tr>
              <a:tr h="513275">
                <a:tc>
                  <a:txBody>
                    <a:bodyPr/>
                    <a:lstStyle/>
                    <a:p>
                      <a:r>
                        <a:rPr lang="en-US" dirty="0"/>
                        <a:t>4,5,6</a:t>
                      </a:r>
                      <a:endParaRPr lang="en-US" dirty="0"/>
                    </a:p>
                  </a:txBody>
                  <a:tcPr/>
                </a:tc>
                <a:tc>
                  <a:txBody>
                    <a:bodyPr/>
                    <a:lstStyle/>
                    <a:p>
                      <a:r>
                        <a:rPr lang="en-US" dirty="0"/>
                        <a:t>7</a:t>
                      </a:r>
                      <a:r>
                        <a:rPr lang="en-US" baseline="0" dirty="0"/>
                        <a:t> days</a:t>
                      </a:r>
                      <a:endParaRPr lang="en-US" dirty="0"/>
                    </a:p>
                  </a:txBody>
                  <a:tcPr/>
                </a:tc>
                <a:tc>
                  <a:txBody>
                    <a:bodyPr/>
                    <a:lstStyle/>
                    <a:p>
                      <a:r>
                        <a:rPr lang="en-US" dirty="0"/>
                        <a:t>1, 9, 11</a:t>
                      </a:r>
                      <a:endParaRPr lang="en-US" dirty="0"/>
                    </a:p>
                  </a:txBody>
                  <a:tcPr/>
                </a:tc>
                <a:tc>
                  <a:txBody>
                    <a:bodyPr/>
                    <a:lstStyle/>
                    <a:p>
                      <a:r>
                        <a:rPr lang="en-US" dirty="0"/>
                        <a:t>8</a:t>
                      </a:r>
                      <a:r>
                        <a:rPr lang="en-US" baseline="0" dirty="0"/>
                        <a:t> days</a:t>
                      </a:r>
                      <a:endParaRPr lang="en-US" dirty="0"/>
                    </a:p>
                  </a:txBody>
                  <a:tcPr/>
                </a:tc>
                <a:tc>
                  <a:txBody>
                    <a:bodyPr/>
                    <a:lstStyle/>
                    <a:p>
                      <a:r>
                        <a:rPr lang="en-US" dirty="0"/>
                        <a:t>7,8,9</a:t>
                      </a:r>
                      <a:endParaRPr lang="en-US" dirty="0"/>
                    </a:p>
                  </a:txBody>
                  <a:tcPr/>
                </a:tc>
              </a:tr>
              <a:tr h="513275">
                <a:tc>
                  <a:txBody>
                    <a:bodyPr/>
                    <a:lstStyle/>
                    <a:p>
                      <a:endParaRPr lang="en-US" dirty="0"/>
                    </a:p>
                  </a:txBody>
                  <a:tcPr/>
                </a:tc>
                <a:tc>
                  <a:txBody>
                    <a:bodyPr/>
                    <a:lstStyle/>
                    <a:p>
                      <a:endParaRPr lang="en-US" dirty="0"/>
                    </a:p>
                  </a:txBody>
                  <a:tcPr/>
                </a:tc>
                <a:tc>
                  <a:txBody>
                    <a:bodyPr/>
                    <a:lstStyle/>
                    <a:p>
                      <a:r>
                        <a:rPr lang="en-US" dirty="0"/>
                        <a:t>Average = 7</a:t>
                      </a:r>
                      <a:endParaRPr lang="en-US" dirty="0"/>
                    </a:p>
                  </a:txBody>
                  <a:tcPr/>
                </a:tc>
                <a:tc>
                  <a:txBody>
                    <a:bodyPr/>
                    <a:lstStyle/>
                    <a:p>
                      <a:endParaRPr lang="en-US" dirty="0"/>
                    </a:p>
                  </a:txBody>
                  <a:tcPr/>
                </a:tc>
                <a:tc>
                  <a:txBody>
                    <a:bodyPr/>
                    <a:lstStyle/>
                    <a:p>
                      <a:r>
                        <a:rPr lang="en-US" dirty="0"/>
                        <a:t>Average=8</a:t>
                      </a:r>
                      <a:endParaRPr lang="en-US" dirty="0"/>
                    </a:p>
                  </a:txBody>
                  <a:tcPr/>
                </a:tc>
              </a:tr>
              <a:tr h="513275">
                <a:tc>
                  <a:txBody>
                    <a:bodyPr/>
                    <a:lstStyle/>
                    <a:p>
                      <a:endParaRPr lang="en-US" dirty="0"/>
                    </a:p>
                  </a:txBody>
                  <a:tcPr/>
                </a:tc>
                <a:tc>
                  <a:txBody>
                    <a:bodyPr/>
                    <a:lstStyle/>
                    <a:p>
                      <a:endParaRPr lang="en-US" dirty="0"/>
                    </a:p>
                  </a:txBody>
                  <a:tcPr/>
                </a:tc>
                <a:tc>
                  <a:txBody>
                    <a:bodyPr/>
                    <a:lstStyle/>
                    <a:p>
                      <a:r>
                        <a:rPr lang="en-US" dirty="0" err="1"/>
                        <a:t>StdDev</a:t>
                      </a:r>
                      <a:r>
                        <a:rPr lang="en-US" dirty="0"/>
                        <a:t>=5.3</a:t>
                      </a:r>
                      <a:endParaRPr lang="en-US" dirty="0"/>
                    </a:p>
                  </a:txBody>
                  <a:tcPr/>
                </a:tc>
                <a:tc>
                  <a:txBody>
                    <a:bodyPr/>
                    <a:lstStyle/>
                    <a:p>
                      <a:endParaRPr lang="en-US" dirty="0"/>
                    </a:p>
                  </a:txBody>
                  <a:tcPr/>
                </a:tc>
                <a:tc>
                  <a:txBody>
                    <a:bodyPr/>
                    <a:lstStyle/>
                    <a:p>
                      <a:r>
                        <a:rPr lang="en-US" dirty="0" err="1"/>
                        <a:t>StdDev</a:t>
                      </a:r>
                      <a:r>
                        <a:rPr lang="en-US" dirty="0"/>
                        <a:t>=1</a:t>
                      </a:r>
                      <a:endParaRPr lang="en-US" dirty="0"/>
                    </a:p>
                  </a:txBody>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Standard Deviation </a:t>
            </a:r>
            <a:r>
              <a:rPr lang="zh-CN" altLang="en-US" dirty="0"/>
              <a:t>标准方差</a:t>
            </a:r>
            <a:endParaRPr lang="en-US" dirty="0"/>
          </a:p>
        </p:txBody>
      </p:sp>
      <p:sp>
        <p:nvSpPr>
          <p:cNvPr id="3" name="Content Placeholder 2"/>
          <p:cNvSpPr>
            <a:spLocks noGrp="1"/>
          </p:cNvSpPr>
          <p:nvPr>
            <p:ph idx="1"/>
          </p:nvPr>
        </p:nvSpPr>
        <p:spPr/>
        <p:txBody>
          <a:bodyPr/>
          <a:lstStyle/>
          <a:p>
            <a:pPr marL="118745" indent="0">
              <a:buNone/>
            </a:pPr>
            <a:r>
              <a:rPr lang="en-US" i="1" dirty="0"/>
              <a:t>Standard deviation is key to the quality of service, and key to build trust.   </a:t>
            </a:r>
            <a:endParaRPr lang="en-US" i="1" dirty="0"/>
          </a:p>
          <a:p>
            <a:pPr marL="274320" lvl="1" indent="0">
              <a:buNone/>
            </a:pPr>
            <a:r>
              <a:rPr lang="en-US" altLang="zh-CN" dirty="0"/>
              <a:t>		- Jack Welch</a:t>
            </a:r>
            <a:endParaRPr lang="en-US" altLang="zh-CN" dirty="0"/>
          </a:p>
          <a:p>
            <a:r>
              <a:rPr lang="en-US" altLang="zh-CN" dirty="0"/>
              <a:t>Estimation/Promise  vs.  Delivery</a:t>
            </a:r>
            <a:endParaRPr lang="en-US" altLang="zh-CN" dirty="0"/>
          </a:p>
          <a:p>
            <a:r>
              <a:rPr lang="zh-CN" altLang="en-US" dirty="0"/>
              <a:t>你交付工作的时候，也是忽快忽慢么？</a:t>
            </a:r>
            <a:endParaRPr lang="en-US" dirty="0"/>
          </a:p>
          <a:p>
            <a:endParaRPr lang="en-US" dirty="0"/>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软件工程师的成长</a:t>
            </a:r>
            <a:endParaRPr lang="en-US" dirty="0"/>
          </a:p>
        </p:txBody>
      </p:sp>
      <p:pic>
        <p:nvPicPr>
          <p:cNvPr id="4" name="Content Placeholder 3"/>
          <p:cNvPicPr>
            <a:picLocks noGrp="1" noChangeAspect="1"/>
          </p:cNvPicPr>
          <p:nvPr>
            <p:ph idx="1"/>
          </p:nvPr>
        </p:nvPicPr>
        <p:blipFill>
          <a:blip r:embed="rId1"/>
          <a:stretch>
            <a:fillRect/>
          </a:stretch>
        </p:blipFill>
        <p:spPr>
          <a:xfrm>
            <a:off x="2437489" y="1825625"/>
            <a:ext cx="7599597" cy="435133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如何衡量成长</a:t>
            </a:r>
            <a:endParaRPr lang="en-US"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en-US" altLang="zh-CN" dirty="0"/>
              <a:t>1.  </a:t>
            </a:r>
            <a:r>
              <a:rPr lang="zh-CN" altLang="en-US" dirty="0"/>
              <a:t>积累软件开发相关的知识，提升技术技能</a:t>
            </a:r>
            <a:endParaRPr lang="en-US" altLang="zh-CN" dirty="0"/>
          </a:p>
          <a:p>
            <a:pPr lvl="1">
              <a:lnSpc>
                <a:spcPct val="120000"/>
              </a:lnSpc>
            </a:pPr>
            <a:r>
              <a:rPr lang="zh-CN" altLang="en-US" dirty="0"/>
              <a:t>（如对具体技术的掌握，动手能力）。例 如：对</a:t>
            </a:r>
            <a:r>
              <a:rPr lang="en-US" altLang="zh-CN" dirty="0"/>
              <a:t>Java</a:t>
            </a:r>
            <a:r>
              <a:rPr lang="zh-CN" altLang="en-US" dirty="0"/>
              <a:t>、</a:t>
            </a:r>
            <a:r>
              <a:rPr lang="en-US" altLang="zh-CN" dirty="0"/>
              <a:t>C/C++</a:t>
            </a:r>
            <a:r>
              <a:rPr lang="zh-CN" altLang="en-US" dirty="0"/>
              <a:t>、</a:t>
            </a:r>
            <a:r>
              <a:rPr lang="en-US" altLang="zh-CN" dirty="0"/>
              <a:t>C#</a:t>
            </a:r>
            <a:r>
              <a:rPr lang="zh-CN" altLang="en-US" dirty="0"/>
              <a:t>的掌握，诊断</a:t>
            </a:r>
            <a:r>
              <a:rPr lang="en-US" altLang="zh-CN" dirty="0"/>
              <a:t>/ </a:t>
            </a:r>
            <a:r>
              <a:rPr lang="zh-CN" altLang="en-US" dirty="0"/>
              <a:t>提高效能的技术，对设备驱动程序（</a:t>
            </a:r>
            <a:r>
              <a:rPr lang="en-US" altLang="zh-CN" dirty="0"/>
              <a:t>Device Driver</a:t>
            </a:r>
            <a:r>
              <a:rPr lang="zh-CN" altLang="en-US" dirty="0"/>
              <a:t>）、 内核调试器（</a:t>
            </a:r>
            <a:r>
              <a:rPr lang="en-US" altLang="zh-CN" dirty="0"/>
              <a:t>Kernel Debugger</a:t>
            </a:r>
            <a:r>
              <a:rPr lang="zh-CN" altLang="en-US" dirty="0"/>
              <a:t>）的掌握；对于某一开发平台的掌握。 </a:t>
            </a:r>
            <a:endParaRPr lang="en-US" altLang="zh-CN" dirty="0"/>
          </a:p>
          <a:p>
            <a:pPr>
              <a:lnSpc>
                <a:spcPct val="120000"/>
              </a:lnSpc>
            </a:pPr>
            <a:r>
              <a:rPr lang="en-US" altLang="zh-CN" dirty="0"/>
              <a:t>2.  </a:t>
            </a:r>
            <a:r>
              <a:rPr lang="zh-CN" altLang="en-US" dirty="0"/>
              <a:t>积累问题领域的知识和经验</a:t>
            </a:r>
            <a:endParaRPr lang="en-US" altLang="zh-CN" dirty="0"/>
          </a:p>
          <a:p>
            <a:pPr lvl="1">
              <a:lnSpc>
                <a:spcPct val="120000"/>
              </a:lnSpc>
            </a:pPr>
            <a:r>
              <a:rPr lang="zh-CN" altLang="en-US" dirty="0"/>
              <a:t>（例如：对游戏、医疗或金融行业的了解）。 第一点和第二点在很多简历上都可以看到，也可以比较容易地检测出来。随着经验的 增长，一个工程师可以掌握更广泛、更深入的技术和问题领域的知识</a:t>
            </a:r>
            <a:endParaRPr lang="en-US" altLang="zh-CN" dirty="0"/>
          </a:p>
          <a:p>
            <a:pPr>
              <a:lnSpc>
                <a:spcPct val="120000"/>
              </a:lnSpc>
            </a:pPr>
            <a:r>
              <a:rPr lang="zh-CN" altLang="en-US" dirty="0"/>
              <a:t> </a:t>
            </a:r>
            <a:r>
              <a:rPr lang="en-US" altLang="zh-CN" dirty="0"/>
              <a:t>3.  </a:t>
            </a:r>
            <a:r>
              <a:rPr lang="zh-CN" altLang="en-US" dirty="0"/>
              <a:t>对通用的软件设计思想和软件工程思想的理解。 </a:t>
            </a:r>
            <a:endParaRPr lang="en-US" altLang="zh-CN" dirty="0"/>
          </a:p>
          <a:p>
            <a:pPr lvl="1">
              <a:lnSpc>
                <a:spcPct val="120000"/>
              </a:lnSpc>
            </a:pPr>
            <a:r>
              <a:rPr lang="zh-CN" altLang="en-US" dirty="0"/>
              <a:t>什么是好的软件设计思想？什么是好的软件工程思想？一个工程 师开了博客，转发了很多别人的文章，这算有思想么？另一个工程师坚持做任何设计 都要画</a:t>
            </a:r>
            <a:r>
              <a:rPr lang="en-US" altLang="zh-CN" dirty="0"/>
              <a:t>UML</a:t>
            </a:r>
            <a:r>
              <a:rPr lang="zh-CN" altLang="en-US" dirty="0"/>
              <a:t>图，这算有思想么？</a:t>
            </a:r>
            <a:endParaRPr lang="en-US" altLang="zh-CN" dirty="0"/>
          </a:p>
          <a:p>
            <a:pPr>
              <a:lnSpc>
                <a:spcPct val="120000"/>
              </a:lnSpc>
            </a:pPr>
            <a:r>
              <a:rPr lang="zh-CN" altLang="en-US" dirty="0"/>
              <a:t> </a:t>
            </a:r>
            <a:r>
              <a:rPr lang="en-US" altLang="zh-CN" dirty="0"/>
              <a:t>4. </a:t>
            </a:r>
            <a:r>
              <a:rPr lang="zh-CN" altLang="en-US" dirty="0"/>
              <a:t>提升职业技能（区别于技术技能）。 </a:t>
            </a:r>
            <a:endParaRPr lang="en-US" altLang="zh-CN" dirty="0"/>
          </a:p>
          <a:p>
            <a:pPr lvl="1">
              <a:lnSpc>
                <a:spcPct val="120000"/>
              </a:lnSpc>
            </a:pPr>
            <a:r>
              <a:rPr lang="zh-CN" altLang="en-US" dirty="0"/>
              <a:t>职业技能包括：自我管理的能力，表达和交流的能力，与人合作的能力，按质按量完 成任务的执行力，这些能力在</a:t>
            </a:r>
            <a:r>
              <a:rPr lang="en-US" altLang="zh-CN" dirty="0"/>
              <a:t>IT</a:t>
            </a:r>
            <a:r>
              <a:rPr lang="zh-CN" altLang="en-US" dirty="0"/>
              <a:t>行业和其他行业都很重要。</a:t>
            </a:r>
            <a:endParaRPr lang="en-US" altLang="zh-CN" dirty="0"/>
          </a:p>
          <a:p>
            <a:pPr>
              <a:lnSpc>
                <a:spcPct val="120000"/>
              </a:lnSpc>
            </a:pPr>
            <a:r>
              <a:rPr lang="zh-CN" altLang="en-US" dirty="0"/>
              <a:t> </a:t>
            </a:r>
            <a:r>
              <a:rPr lang="en-US" altLang="zh-CN" dirty="0"/>
              <a:t>5.  </a:t>
            </a:r>
            <a:r>
              <a:rPr lang="zh-CN" altLang="en-US" dirty="0"/>
              <a:t>实际成果。 </a:t>
            </a:r>
            <a:endParaRPr lang="en-US" altLang="zh-CN" dirty="0"/>
          </a:p>
          <a:p>
            <a:pPr lvl="1">
              <a:lnSpc>
                <a:spcPct val="120000"/>
              </a:lnSpc>
            </a:pPr>
            <a:r>
              <a:rPr lang="zh-CN" altLang="en-US" dirty="0"/>
              <a:t>绝大部分软件工程师的工作成果都是可以公开的，你参与的产品用户评价如何？市场 占有率如何？对用户有多大价值？你在其中起了什么作用？行胜于言，这些实际的工作成果，是最重要的评价标准。</a:t>
            </a:r>
            <a:endParaRPr lang="zh-CN" altLang="en-US" dirty="0"/>
          </a:p>
          <a:p>
            <a:pPr marL="118745" indent="0">
              <a:lnSpc>
                <a:spcPct val="120000"/>
              </a:lnSpc>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我不想做重复性的工作，我要创新！</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zh-CN" altLang="en-US" dirty="0"/>
              <a:t>软件工程师不能按时交付的原因之一，是他们有时候不满足于“解决目前直接的问题”，而是 想“解决问题背后的问题”，或者“解决通用的、不直接的、但有重大意义的问题”。</a:t>
            </a:r>
            <a:endParaRPr lang="en-US" altLang="zh-CN" dirty="0"/>
          </a:p>
          <a:p>
            <a:pPr>
              <a:lnSpc>
                <a:spcPct val="120000"/>
              </a:lnSpc>
            </a:pPr>
            <a:r>
              <a:rPr lang="zh-CN" altLang="en-US" dirty="0"/>
              <a:t>软件项目的确需要创造性，需要一些意外，一些惊喜。但是，</a:t>
            </a:r>
            <a:r>
              <a:rPr lang="zh-CN" altLang="en-US" b="1" dirty="0"/>
              <a:t>更多的是常规的、可重复的任 务</a:t>
            </a:r>
            <a:endParaRPr lang="en-US" altLang="zh-CN" b="1" dirty="0"/>
          </a:p>
          <a:p>
            <a:pPr>
              <a:lnSpc>
                <a:spcPct val="120000"/>
              </a:lnSpc>
            </a:pPr>
            <a:r>
              <a:rPr lang="zh-CN" altLang="en-US" dirty="0"/>
              <a:t>软件工程的奠基人之一瓦茨</a:t>
            </a:r>
            <a:r>
              <a:rPr lang="en-US" altLang="zh-CN" dirty="0"/>
              <a:t>·</a:t>
            </a:r>
            <a:r>
              <a:rPr lang="zh-CN" altLang="en-US" dirty="0"/>
              <a:t>汉弗雷总结说，软件领域可以分为两个方面：</a:t>
            </a:r>
            <a:endParaRPr lang="en-US" altLang="zh-CN" dirty="0"/>
          </a:p>
          <a:p>
            <a:pPr lvl="1">
              <a:lnSpc>
                <a:spcPct val="120000"/>
              </a:lnSpc>
            </a:pPr>
            <a:r>
              <a:rPr lang="zh-CN" altLang="en-US" dirty="0"/>
              <a:t>一方面是技艺创新的大爆发；而另一方面是坚持不懈的工程工作，包括软件的改善、维护和测试等，这一方 面占了</a:t>
            </a:r>
            <a:r>
              <a:rPr lang="en-US" altLang="zh-CN" dirty="0"/>
              <a:t>90%—95%</a:t>
            </a:r>
            <a:r>
              <a:rPr lang="zh-CN" altLang="en-US" dirty="0"/>
              <a:t>的比例</a:t>
            </a:r>
            <a:endParaRPr lang="en-US" altLang="zh-CN" dirty="0"/>
          </a:p>
          <a:p>
            <a:pPr>
              <a:lnSpc>
                <a:spcPct val="120000"/>
              </a:lnSpc>
            </a:pPr>
            <a:r>
              <a:rPr lang="zh-CN" altLang="en-US" dirty="0"/>
              <a:t>一个成熟的软件工程师应该能够降低任务交付时 间的标准方差。如果你能长时间稳定而按时地交付工作的结果，内部和外部的顾客就会对你的 工作有信心，更喜欢与你合作。</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我想加入一个成功的团队</a:t>
            </a:r>
            <a:endParaRPr lang="en-US" dirty="0"/>
          </a:p>
        </p:txBody>
      </p:sp>
      <p:sp>
        <p:nvSpPr>
          <p:cNvPr id="3" name="Content Placeholder 2"/>
          <p:cNvSpPr>
            <a:spLocks noGrp="1"/>
          </p:cNvSpPr>
          <p:nvPr>
            <p:ph idx="1"/>
          </p:nvPr>
        </p:nvSpPr>
        <p:spPr/>
        <p:txBody>
          <a:bodyPr/>
          <a:lstStyle/>
          <a:p>
            <a:r>
              <a:rPr lang="zh-CN" altLang="en-US" dirty="0"/>
              <a:t>团队叫我做啥就做啥，和团队一起成功</a:t>
            </a:r>
            <a:endParaRPr lang="en-US" altLang="zh-CN" dirty="0"/>
          </a:p>
          <a:p>
            <a:endParaRPr lang="en-US" dirty="0"/>
          </a:p>
          <a:p>
            <a:r>
              <a:rPr lang="zh-CN" altLang="en-US" dirty="0"/>
              <a:t>团队对你也有期望值</a:t>
            </a:r>
            <a:endParaRPr lang="en-US" altLang="zh-CN" dirty="0"/>
          </a:p>
          <a:p>
            <a:pPr lvl="1"/>
            <a:r>
              <a:rPr lang="en-US" altLang="zh-CN" dirty="0"/>
              <a:t>TSP</a:t>
            </a:r>
            <a:r>
              <a:rPr lang="zh-CN" altLang="en-US" dirty="0"/>
              <a:t>（</a:t>
            </a:r>
            <a:r>
              <a:rPr lang="en-US" altLang="zh-CN" dirty="0"/>
              <a:t>Team Software Process</a:t>
            </a:r>
            <a:r>
              <a:rPr lang="zh-CN" altLang="en-US" dirty="0"/>
              <a:t>）， </a:t>
            </a:r>
            <a:r>
              <a:rPr lang="en-US" altLang="zh-CN" dirty="0"/>
              <a:t>TSP</a:t>
            </a:r>
            <a:r>
              <a:rPr lang="zh-CN" altLang="en-US" dirty="0"/>
              <a:t>对团队成员也有要求</a:t>
            </a:r>
            <a:endParaRPr lang="en-US" altLang="zh-CN" dirty="0"/>
          </a:p>
          <a:p>
            <a:pPr marL="118745" indent="0">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团队对个人的期望</a:t>
            </a:r>
            <a:endParaRPr lang="en-US" dirty="0"/>
          </a:p>
        </p:txBody>
      </p:sp>
      <p:sp>
        <p:nvSpPr>
          <p:cNvPr id="3" name="Content Placeholder 2"/>
          <p:cNvSpPr>
            <a:spLocks noGrp="1"/>
          </p:cNvSpPr>
          <p:nvPr>
            <p:ph idx="1"/>
          </p:nvPr>
        </p:nvSpPr>
        <p:spPr/>
        <p:txBody>
          <a:bodyPr>
            <a:normAutofit fontScale="62500" lnSpcReduction="20000"/>
          </a:bodyPr>
          <a:lstStyle/>
          <a:p>
            <a:r>
              <a:rPr lang="en-US" altLang="zh-CN" dirty="0"/>
              <a:t>1.  </a:t>
            </a:r>
            <a:r>
              <a:rPr lang="zh-CN" altLang="en-US" dirty="0"/>
              <a:t>交流：</a:t>
            </a:r>
            <a:endParaRPr lang="en-US" altLang="zh-CN" dirty="0"/>
          </a:p>
          <a:p>
            <a:pPr lvl="1"/>
            <a:r>
              <a:rPr lang="zh-CN" altLang="en-US" dirty="0"/>
              <a:t>能有效地和其他队员交流，从大的技术方向，到看似微小的问题。 </a:t>
            </a:r>
            <a:endParaRPr lang="en-US" altLang="zh-CN" dirty="0"/>
          </a:p>
          <a:p>
            <a:r>
              <a:rPr lang="en-US" altLang="zh-CN" dirty="0"/>
              <a:t>2.  </a:t>
            </a:r>
            <a:r>
              <a:rPr lang="zh-CN" altLang="en-US" dirty="0"/>
              <a:t>说到做到：</a:t>
            </a:r>
            <a:endParaRPr lang="en-US" altLang="zh-CN" dirty="0"/>
          </a:p>
          <a:p>
            <a:pPr lvl="1"/>
            <a:r>
              <a:rPr lang="zh-CN" altLang="en-US" dirty="0"/>
              <a:t>“按时交付”。 </a:t>
            </a:r>
            <a:endParaRPr lang="en-US" altLang="zh-CN" dirty="0"/>
          </a:p>
          <a:p>
            <a:r>
              <a:rPr lang="en-US" altLang="zh-CN" dirty="0"/>
              <a:t>3.  </a:t>
            </a:r>
            <a:r>
              <a:rPr lang="zh-CN" altLang="en-US" dirty="0"/>
              <a:t>接受团队赋予的角色并按角色要求工作：</a:t>
            </a:r>
            <a:endParaRPr lang="en-US" altLang="zh-CN" dirty="0"/>
          </a:p>
          <a:p>
            <a:pPr lvl="1"/>
            <a:r>
              <a:rPr lang="zh-CN" altLang="en-US" dirty="0"/>
              <a:t>团队要完成任务，有很多事情要做，是否能 接受不同的任务并高质量完成？ </a:t>
            </a:r>
            <a:endParaRPr lang="en-US" altLang="zh-CN" dirty="0"/>
          </a:p>
          <a:p>
            <a:r>
              <a:rPr lang="en-US" altLang="zh-CN" dirty="0"/>
              <a:t>4.  </a:t>
            </a:r>
            <a:r>
              <a:rPr lang="zh-CN" altLang="en-US" dirty="0"/>
              <a:t>全力投入团队的活动：</a:t>
            </a:r>
            <a:endParaRPr lang="en-US" altLang="zh-CN" dirty="0"/>
          </a:p>
          <a:p>
            <a:pPr lvl="1"/>
            <a:r>
              <a:rPr lang="zh-CN" altLang="en-US" dirty="0"/>
              <a:t>就像一些评审会议，代码复审，都要全力以赴地参加，而不是 游离于团队之外。 </a:t>
            </a:r>
            <a:endParaRPr lang="en-US" altLang="zh-CN" dirty="0"/>
          </a:p>
          <a:p>
            <a:r>
              <a:rPr lang="en-US" altLang="zh-CN" dirty="0"/>
              <a:t>5.  </a:t>
            </a:r>
            <a:r>
              <a:rPr lang="zh-CN" altLang="en-US" dirty="0"/>
              <a:t>按照团队流程的要求工作：</a:t>
            </a:r>
            <a:endParaRPr lang="en-US" altLang="zh-CN" dirty="0"/>
          </a:p>
          <a:p>
            <a:pPr lvl="1"/>
            <a:r>
              <a:rPr lang="zh-CN" altLang="en-US" dirty="0"/>
              <a:t>团队有自己的流程（见“团队和流程”一章），个人的能 力即使很强，也要按照团队制定的流程工作，而不要认为自己不受流程约束。 </a:t>
            </a:r>
            <a:endParaRPr lang="en-US" altLang="zh-CN" dirty="0"/>
          </a:p>
          <a:p>
            <a:r>
              <a:rPr lang="en-US" altLang="zh-CN" dirty="0"/>
              <a:t>6.  </a:t>
            </a:r>
            <a:r>
              <a:rPr lang="zh-CN" altLang="en-US" dirty="0"/>
              <a:t>准备：</a:t>
            </a:r>
            <a:endParaRPr lang="en-US" altLang="zh-CN" dirty="0"/>
          </a:p>
          <a:p>
            <a:pPr lvl="1"/>
            <a:r>
              <a:rPr lang="zh-CN" altLang="en-US" dirty="0"/>
              <a:t>在开会讨论之前，开始一个新功能之前，一个新项目之前，都要做好准备工作。 </a:t>
            </a:r>
            <a:endParaRPr lang="en-US" altLang="zh-CN" dirty="0"/>
          </a:p>
          <a:p>
            <a:r>
              <a:rPr lang="en-US" altLang="zh-CN" dirty="0"/>
              <a:t>7.  </a:t>
            </a:r>
            <a:r>
              <a:rPr lang="zh-CN" altLang="en-US" dirty="0"/>
              <a:t>理性地工作：</a:t>
            </a:r>
            <a:endParaRPr lang="en-US" altLang="zh-CN" dirty="0"/>
          </a:p>
          <a:p>
            <a:pPr lvl="1"/>
            <a:r>
              <a:rPr lang="zh-CN" altLang="en-US" dirty="0"/>
              <a:t>软件开发有很多个人的、感情驱动的因素，但是一个成熟的团队成员必 须从事实和数据出发，按照流程，理性地工作。</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我有了灵感才工作！</a:t>
            </a:r>
            <a:endParaRPr lang="en-US" dirty="0"/>
          </a:p>
        </p:txBody>
      </p:sp>
      <p:sp>
        <p:nvSpPr>
          <p:cNvPr id="3" name="Content Placeholder 2"/>
          <p:cNvSpPr>
            <a:spLocks noGrp="1"/>
          </p:cNvSpPr>
          <p:nvPr>
            <p:ph idx="1"/>
          </p:nvPr>
        </p:nvSpPr>
        <p:spPr>
          <a:xfrm>
            <a:off x="1981200" y="1775192"/>
            <a:ext cx="4800600" cy="4625609"/>
          </a:xfrm>
        </p:spPr>
        <p:txBody>
          <a:bodyPr>
            <a:normAutofit/>
          </a:bodyPr>
          <a:lstStyle/>
          <a:p>
            <a:r>
              <a:rPr lang="zh-CN" altLang="en-US" dirty="0"/>
              <a:t>很多人认为自己需要灵感和激情，才 能为宏大的目标奋斗，才能成为专业人士。</a:t>
            </a:r>
            <a:endParaRPr lang="en-US" altLang="zh-CN" dirty="0"/>
          </a:p>
          <a:p>
            <a:r>
              <a:rPr lang="en-US" altLang="zh-CN" dirty="0"/>
              <a:t>Chuck Close</a:t>
            </a:r>
            <a:r>
              <a:rPr lang="zh-CN" altLang="en-US" dirty="0"/>
              <a:t>：</a:t>
            </a:r>
            <a:endParaRPr lang="en-US" altLang="zh-CN" dirty="0"/>
          </a:p>
          <a:p>
            <a:pPr lvl="1"/>
            <a:r>
              <a:rPr lang="zh-CN" altLang="en-US" dirty="0"/>
              <a:t>我总觉得灵感是属于业余爱好者的。我们职业人士只是每天持续工作。今天你继续昨天的工 作，明天你继续今天的工作，最终你会有所成就。</a:t>
            </a:r>
            <a:endParaRPr lang="en-US" dirty="0"/>
          </a:p>
          <a:p>
            <a:endParaRPr lang="en-US" dirty="0"/>
          </a:p>
        </p:txBody>
      </p:sp>
      <p:pic>
        <p:nvPicPr>
          <p:cNvPr id="1026" name="Picture 2" descr="æ¥åÂ·åæ´æ¯ãå¾çï¼Courtesy of Getty Im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8048" y="1524000"/>
            <a:ext cx="3683494"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软件工程师的思维误区</a:t>
            </a:r>
            <a:endParaRPr lang="en-US" dirty="0"/>
          </a:p>
        </p:txBody>
      </p:sp>
      <p:sp>
        <p:nvSpPr>
          <p:cNvPr id="3" name="Content Placeholder 2"/>
          <p:cNvSpPr>
            <a:spLocks noGrp="1"/>
          </p:cNvSpPr>
          <p:nvPr>
            <p:ph idx="1"/>
          </p:nvPr>
        </p:nvSpPr>
        <p:spPr/>
        <p:txBody>
          <a:bodyPr>
            <a:normAutofit/>
          </a:bodyPr>
          <a:lstStyle/>
          <a:p>
            <a:r>
              <a:rPr lang="zh-CN" altLang="en-US" dirty="0"/>
              <a:t>分析麻痹</a:t>
            </a:r>
            <a:endParaRPr lang="en-US" altLang="zh-CN" dirty="0"/>
          </a:p>
          <a:p>
            <a:pPr lvl="1"/>
            <a:r>
              <a:rPr lang="zh-CN" altLang="en-US" dirty="0"/>
              <a:t>篮球场上，有</a:t>
            </a:r>
            <a:r>
              <a:rPr lang="en-US" altLang="zh-CN" dirty="0"/>
              <a:t>100%</a:t>
            </a:r>
            <a:r>
              <a:rPr lang="zh-CN" altLang="en-US" dirty="0"/>
              <a:t>的把握再出手</a:t>
            </a:r>
            <a:endParaRPr lang="en-US" altLang="zh-CN" dirty="0"/>
          </a:p>
          <a:p>
            <a:pPr lvl="1"/>
            <a:r>
              <a:rPr lang="en-US" dirty="0"/>
              <a:t>There is a hole in my bucket</a:t>
            </a:r>
            <a:endParaRPr lang="en-US" dirty="0"/>
          </a:p>
          <a:p>
            <a:pPr lvl="1"/>
            <a:endParaRPr lang="en-US" dirty="0"/>
          </a:p>
          <a:p>
            <a:pPr lvl="1"/>
            <a:endParaRPr lang="en-US" dirty="0"/>
          </a:p>
          <a:p>
            <a:pPr lvl="1"/>
            <a:endParaRPr lang="en-US" dirty="0"/>
          </a:p>
          <a:p>
            <a:pPr lvl="1"/>
            <a:endParaRPr lang="en-US" dirty="0"/>
          </a:p>
          <a:p>
            <a:pPr lvl="1"/>
            <a:endParaRPr lang="en-US" dirty="0"/>
          </a:p>
          <a:p>
            <a:pPr lvl="1"/>
            <a:r>
              <a:rPr lang="zh-CN" altLang="en-US" dirty="0"/>
              <a:t>请举一个生活中的例子</a:t>
            </a:r>
            <a:endParaRPr lang="en-US" dirty="0"/>
          </a:p>
          <a:p>
            <a:pPr lvl="1"/>
            <a:endParaRPr lang="en-US" dirty="0"/>
          </a:p>
        </p:txBody>
      </p:sp>
      <p:pic>
        <p:nvPicPr>
          <p:cNvPr id="4" name="Picture 3">
            <a:hlinkClick r:id="rId1"/>
          </p:cNvPr>
          <p:cNvPicPr>
            <a:picLocks noChangeAspect="1"/>
          </p:cNvPicPr>
          <p:nvPr/>
        </p:nvPicPr>
        <p:blipFill>
          <a:blip r:embed="rId2"/>
          <a:stretch>
            <a:fillRect/>
          </a:stretch>
        </p:blipFill>
        <p:spPr>
          <a:xfrm>
            <a:off x="2055495" y="3105151"/>
            <a:ext cx="4343400" cy="179285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工程师的思维误区 </a:t>
            </a:r>
            <a:r>
              <a:rPr lang="en-US" altLang="zh-CN" dirty="0"/>
              <a:t>– </a:t>
            </a:r>
            <a:r>
              <a:rPr lang="zh-CN" altLang="en-US" dirty="0"/>
              <a:t>依赖链条过长</a:t>
            </a:r>
            <a:endParaRPr lang="en-US" dirty="0"/>
          </a:p>
        </p:txBody>
      </p:sp>
      <p:sp>
        <p:nvSpPr>
          <p:cNvPr id="3" name="Content Placeholder 2"/>
          <p:cNvSpPr>
            <a:spLocks noGrp="1"/>
          </p:cNvSpPr>
          <p:nvPr>
            <p:ph idx="1"/>
          </p:nvPr>
        </p:nvSpPr>
        <p:spPr/>
        <p:txBody>
          <a:bodyPr>
            <a:normAutofit fontScale="62500" lnSpcReduction="20000"/>
          </a:bodyPr>
          <a:lstStyle/>
          <a:p>
            <a:r>
              <a:rPr lang="zh-CN" altLang="en-US" dirty="0"/>
              <a:t>不分主次，想解决所有问题 </a:t>
            </a:r>
            <a:r>
              <a:rPr lang="en-US" altLang="zh-CN" dirty="0">
                <a:hlinkClick r:id="rId1"/>
              </a:rPr>
              <a:t>Yak Shaving</a:t>
            </a:r>
            <a:r>
              <a:rPr lang="en-US" altLang="zh-CN" dirty="0"/>
              <a:t> (</a:t>
            </a:r>
            <a:r>
              <a:rPr lang="en-US" altLang="zh-CN" dirty="0">
                <a:hlinkClick r:id="rId2"/>
              </a:rPr>
              <a:t>source</a:t>
            </a:r>
            <a:r>
              <a:rPr lang="en-US" altLang="zh-CN" dirty="0"/>
              <a:t>) (</a:t>
            </a:r>
            <a:r>
              <a:rPr lang="en-US" altLang="zh-CN" dirty="0">
                <a:hlinkClick r:id="rId3"/>
              </a:rPr>
              <a:t>video</a:t>
            </a:r>
            <a:r>
              <a:rPr lang="en-US" altLang="zh-CN" dirty="0"/>
              <a:t>) (</a:t>
            </a:r>
            <a:r>
              <a:rPr lang="en-US" altLang="zh-CN" dirty="0">
                <a:hlinkClick r:id="rId4"/>
              </a:rPr>
              <a:t>article</a:t>
            </a:r>
            <a:r>
              <a:rPr lang="en-US" altLang="zh-CN" dirty="0"/>
              <a:t>)</a:t>
            </a:r>
            <a:endParaRPr lang="en-US" altLang="zh-CN" dirty="0"/>
          </a:p>
          <a:p>
            <a:endParaRPr lang="en-US" altLang="zh-CN" dirty="0"/>
          </a:p>
          <a:p>
            <a:r>
              <a:rPr lang="zh-CN" altLang="en-US" dirty="0"/>
              <a:t>小飞早上醒来之后，发现宿舍的哥们都</a:t>
            </a:r>
            <a:r>
              <a:rPr lang="zh-CN" altLang="en-US" dirty="0">
                <a:highlight>
                  <a:srgbClr val="FFFF00"/>
                </a:highlight>
              </a:rPr>
              <a:t>出门学习</a:t>
            </a:r>
            <a:r>
              <a:rPr lang="zh-CN" altLang="en-US" dirty="0"/>
              <a:t>去了，他想起昨晚下决心要和哥几个一起每天去图书馆自习</a:t>
            </a:r>
            <a:endParaRPr lang="en-US" altLang="zh-CN" dirty="0"/>
          </a:p>
          <a:p>
            <a:r>
              <a:rPr lang="zh-CN" altLang="en-US" dirty="0"/>
              <a:t>他拎着书包出了门，发现</a:t>
            </a:r>
            <a:r>
              <a:rPr lang="zh-CN" altLang="en-US" dirty="0">
                <a:highlight>
                  <a:srgbClr val="FFFF00"/>
                </a:highlight>
              </a:rPr>
              <a:t>自行车轮胎气不足</a:t>
            </a:r>
            <a:r>
              <a:rPr lang="zh-CN" altLang="en-US" dirty="0"/>
              <a:t>，于是就去找隔壁宿舍的果冻同学借</a:t>
            </a:r>
            <a:r>
              <a:rPr lang="zh-CN" altLang="en-US" dirty="0">
                <a:highlight>
                  <a:srgbClr val="FFFF00"/>
                </a:highlight>
              </a:rPr>
              <a:t>打气筒</a:t>
            </a:r>
            <a:r>
              <a:rPr lang="zh-CN" altLang="en-US" dirty="0"/>
              <a:t>。</a:t>
            </a:r>
            <a:endParaRPr lang="en-US" altLang="zh-CN" dirty="0"/>
          </a:p>
          <a:p>
            <a:r>
              <a:rPr lang="zh-CN" altLang="en-US" dirty="0"/>
              <a:t>果冻说他的打气筒昨天拿到他</a:t>
            </a:r>
            <a:r>
              <a:rPr lang="zh-CN" altLang="en-US" dirty="0">
                <a:highlight>
                  <a:srgbClr val="FFFF00"/>
                </a:highlight>
              </a:rPr>
              <a:t>女朋友荔荔</a:t>
            </a:r>
            <a:r>
              <a:rPr lang="zh-CN" altLang="en-US" dirty="0"/>
              <a:t>那里去了，但 是他们俩昨晚吵架了，打气筒还在荔荔的</a:t>
            </a:r>
            <a:r>
              <a:rPr lang="zh-CN" altLang="en-US" dirty="0">
                <a:highlight>
                  <a:srgbClr val="FFFF00"/>
                </a:highlight>
              </a:rPr>
              <a:t>宿舍</a:t>
            </a:r>
            <a:r>
              <a:rPr lang="zh-CN" altLang="en-US" dirty="0"/>
              <a:t>里。</a:t>
            </a:r>
            <a:endParaRPr lang="en-US" altLang="zh-CN" dirty="0"/>
          </a:p>
          <a:p>
            <a:r>
              <a:rPr lang="zh-CN" altLang="en-US" dirty="0"/>
              <a:t>小飞说我可以去拿！果冻说最好带个</a:t>
            </a:r>
            <a:r>
              <a:rPr lang="zh-CN" altLang="en-US" dirty="0">
                <a:highlight>
                  <a:srgbClr val="FFFF00"/>
                </a:highlight>
              </a:rPr>
              <a:t>小礼物 </a:t>
            </a:r>
            <a:r>
              <a:rPr lang="zh-CN" altLang="en-US" dirty="0"/>
              <a:t>去，小飞问带什么礼物呢？</a:t>
            </a:r>
            <a:endParaRPr lang="en-US" altLang="zh-CN" dirty="0"/>
          </a:p>
          <a:p>
            <a:r>
              <a:rPr lang="zh-CN" altLang="en-US" dirty="0"/>
              <a:t>果冻说荔荔说过她想要</a:t>
            </a:r>
            <a:r>
              <a:rPr lang="zh-CN" altLang="en-US" dirty="0">
                <a:highlight>
                  <a:srgbClr val="FFFF00"/>
                </a:highlight>
              </a:rPr>
              <a:t>手织的围巾</a:t>
            </a:r>
            <a:r>
              <a:rPr lang="zh-CN" altLang="en-US" dirty="0"/>
              <a:t>，小飞想</a:t>
            </a:r>
            <a:r>
              <a:rPr lang="zh-CN" altLang="en-US" dirty="0">
                <a:highlight>
                  <a:srgbClr val="FFFF00"/>
                </a:highlight>
              </a:rPr>
              <a:t>牦牛毛</a:t>
            </a:r>
            <a:r>
              <a:rPr lang="zh-CN" altLang="en-US" dirty="0"/>
              <a:t>的围巾最好了， 于是小飞就开始</a:t>
            </a:r>
            <a:r>
              <a:rPr lang="zh-CN" altLang="en-US" dirty="0">
                <a:highlight>
                  <a:srgbClr val="FFFF00"/>
                </a:highlight>
              </a:rPr>
              <a:t>剪牦牛的毛</a:t>
            </a:r>
            <a:r>
              <a:rPr lang="zh-CN" altLang="en-US" dirty="0"/>
              <a:t> </a:t>
            </a:r>
            <a:endParaRPr lang="zh-CN" altLang="en-US" dirty="0"/>
          </a:p>
          <a:p>
            <a:endParaRPr lang="en-US" altLang="zh-CN" dirty="0"/>
          </a:p>
          <a:p>
            <a:r>
              <a:rPr lang="zh-CN" altLang="en-US" dirty="0"/>
              <a:t>过了大半天，同学们自习回来了，看到小飞，就问：你为啥要</a:t>
            </a:r>
            <a:r>
              <a:rPr lang="zh-CN" altLang="en-US" dirty="0">
                <a:highlight>
                  <a:srgbClr val="00FF00"/>
                </a:highlight>
              </a:rPr>
              <a:t>追着牦牛跑</a:t>
            </a:r>
            <a:r>
              <a:rPr lang="zh-CN" altLang="en-US" dirty="0"/>
              <a:t>啊？小飞摸了摸脸上 的汗水，喃喃地说，我也忘了，我本来是要去上自习的</a:t>
            </a:r>
            <a:r>
              <a:rPr lang="en-US" altLang="zh-CN" dirty="0"/>
              <a:t>……</a:t>
            </a:r>
            <a:endParaRPr lang="en-US" altLang="zh-CN" dirty="0"/>
          </a:p>
          <a:p>
            <a:endParaRPr lang="en-US" altLang="zh-CN" dirty="0"/>
          </a:p>
          <a:p>
            <a:r>
              <a:rPr lang="zh-CN" altLang="en-US" b="1" dirty="0"/>
              <a:t>请举一个你生活中的例子</a:t>
            </a:r>
            <a:endParaRPr lang="en-US" altLang="zh-CN" b="1" dirty="0"/>
          </a:p>
          <a:p>
            <a:endParaRPr lang="en-US" altLang="zh-CN"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足球为例</a:t>
            </a:r>
            <a:r>
              <a:rPr lang="en-US" b="0" dirty="0"/>
              <a:t> </a:t>
            </a:r>
            <a:endParaRPr lang="en-US" b="0" dirty="0"/>
          </a:p>
        </p:txBody>
      </p:sp>
      <p:sp>
        <p:nvSpPr>
          <p:cNvPr id="3" name="Content Placeholder 2"/>
          <p:cNvSpPr>
            <a:spLocks noGrp="1"/>
          </p:cNvSpPr>
          <p:nvPr>
            <p:ph idx="1"/>
          </p:nvPr>
        </p:nvSpPr>
        <p:spPr>
          <a:xfrm>
            <a:off x="1981200" y="1600200"/>
            <a:ext cx="4114800" cy="4876800"/>
          </a:xfrm>
        </p:spPr>
        <p:txBody>
          <a:bodyPr>
            <a:normAutofit/>
          </a:bodyPr>
          <a:lstStyle/>
          <a:p>
            <a:r>
              <a:rPr lang="zh-CN" altLang="en-US" dirty="0"/>
              <a:t>个人足球流程</a:t>
            </a:r>
            <a:endParaRPr lang="en-US" dirty="0"/>
          </a:p>
          <a:p>
            <a:pPr lvl="1"/>
            <a:r>
              <a:rPr lang="zh-CN" altLang="en-US" dirty="0"/>
              <a:t>体能</a:t>
            </a:r>
            <a:endParaRPr lang="en-US" altLang="zh-CN" dirty="0"/>
          </a:p>
          <a:p>
            <a:pPr lvl="1"/>
            <a:r>
              <a:rPr lang="zh-CN" altLang="en-US" dirty="0"/>
              <a:t>技术</a:t>
            </a:r>
            <a:endParaRPr lang="en-US" altLang="zh-CN" dirty="0"/>
          </a:p>
          <a:p>
            <a:pPr lvl="1"/>
            <a:r>
              <a:rPr lang="zh-CN" altLang="en-US" dirty="0"/>
              <a:t>意识</a:t>
            </a:r>
            <a:endParaRPr lang="en-US" dirty="0"/>
          </a:p>
          <a:p>
            <a:endParaRPr lang="en-US" dirty="0"/>
          </a:p>
          <a:p>
            <a:r>
              <a:rPr lang="zh-CN" altLang="en-US" dirty="0"/>
              <a:t>团队足球流程</a:t>
            </a:r>
            <a:endParaRPr lang="en-US" dirty="0"/>
          </a:p>
          <a:p>
            <a:pPr lvl="1"/>
            <a:r>
              <a:rPr lang="zh-CN" altLang="en-US" dirty="0"/>
              <a:t>阵型</a:t>
            </a:r>
            <a:endParaRPr lang="en-US" altLang="zh-CN" dirty="0"/>
          </a:p>
          <a:p>
            <a:pPr lvl="1"/>
            <a:r>
              <a:rPr lang="zh-CN" altLang="en-US" dirty="0"/>
              <a:t>配合</a:t>
            </a:r>
            <a:endParaRPr lang="en-US" altLang="zh-CN" dirty="0"/>
          </a:p>
          <a:p>
            <a:pPr lvl="1"/>
            <a:r>
              <a:rPr lang="zh-CN" altLang="en-US" dirty="0"/>
              <a:t>临场</a:t>
            </a:r>
            <a:endParaRPr lang="en-US" altLang="zh-CN" dirty="0"/>
          </a:p>
          <a:p>
            <a:r>
              <a:rPr lang="zh-CN" altLang="en-US" dirty="0"/>
              <a:t>流程本身不是目标</a:t>
            </a:r>
            <a:r>
              <a:rPr lang="en-US" altLang="zh-CN" dirty="0"/>
              <a:t> </a:t>
            </a:r>
            <a:endParaRPr lang="en-US" altLang="zh-CN" dirty="0"/>
          </a:p>
          <a:p>
            <a:r>
              <a:rPr lang="zh-CN" altLang="en-US" dirty="0"/>
              <a:t>赢球是目标</a:t>
            </a:r>
            <a:r>
              <a:rPr lang="en-US" altLang="zh-CN" dirty="0"/>
              <a:t> </a:t>
            </a:r>
            <a:endParaRPr lang="en-US" dirty="0"/>
          </a:p>
          <a:p>
            <a:pPr>
              <a:buNone/>
            </a:pPr>
            <a:endParaRPr lang="en-US" dirty="0"/>
          </a:p>
        </p:txBody>
      </p:sp>
      <p:pic>
        <p:nvPicPr>
          <p:cNvPr id="1031" name="Picture 7" descr="http://t1.gstatic.com/images?q=tbn:Ervd0cBao52trM:http://s3.amazonaws.com/pixmac-preview/soccer-player-silhouettes-1.jpg">
            <a:hlinkClick r:id="rId1"/>
          </p:cNvPr>
          <p:cNvPicPr>
            <a:picLocks noChangeAspect="1" noChangeArrowheads="1"/>
          </p:cNvPicPr>
          <p:nvPr/>
        </p:nvPicPr>
        <p:blipFill>
          <a:blip r:embed="rId2" cstate="print"/>
          <a:srcRect/>
          <a:stretch>
            <a:fillRect/>
          </a:stretch>
        </p:blipFill>
        <p:spPr bwMode="auto">
          <a:xfrm>
            <a:off x="6477000" y="1524001"/>
            <a:ext cx="2971800" cy="2276785"/>
          </a:xfrm>
          <a:prstGeom prst="rect">
            <a:avLst/>
          </a:prstGeom>
          <a:noFill/>
        </p:spPr>
      </p:pic>
      <p:pic>
        <p:nvPicPr>
          <p:cNvPr id="1034" name="Picture 10"/>
          <p:cNvPicPr>
            <a:picLocks noChangeAspect="1" noChangeArrowheads="1"/>
          </p:cNvPicPr>
          <p:nvPr/>
        </p:nvPicPr>
        <p:blipFill>
          <a:blip r:embed="rId3" cstate="print"/>
          <a:srcRect/>
          <a:stretch>
            <a:fillRect/>
          </a:stretch>
        </p:blipFill>
        <p:spPr bwMode="auto">
          <a:xfrm>
            <a:off x="6248400" y="4114800"/>
            <a:ext cx="3692906" cy="25527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2000"/>
                                        <p:tgtEl>
                                          <p:spTgt spid="10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2000"/>
                                        <p:tgtEl>
                                          <p:spTgt spid="10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20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20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20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思维误区 </a:t>
            </a:r>
            <a:r>
              <a:rPr lang="en-US" altLang="zh-CN" dirty="0"/>
              <a:t>– </a:t>
            </a:r>
            <a:r>
              <a:rPr lang="zh-CN" altLang="en-US" dirty="0"/>
              <a:t>过早优化</a:t>
            </a:r>
            <a:endParaRPr lang="en-US" dirty="0"/>
          </a:p>
        </p:txBody>
      </p:sp>
      <p:sp>
        <p:nvSpPr>
          <p:cNvPr id="3" name="Content Placeholder 2"/>
          <p:cNvSpPr>
            <a:spLocks noGrp="1"/>
          </p:cNvSpPr>
          <p:nvPr>
            <p:ph idx="1"/>
          </p:nvPr>
        </p:nvSpPr>
        <p:spPr>
          <a:xfrm>
            <a:off x="381000" y="1752600"/>
            <a:ext cx="5334000" cy="4625609"/>
          </a:xfrm>
        </p:spPr>
        <p:txBody>
          <a:bodyPr>
            <a:normAutofit fontScale="70000" lnSpcReduction="20000"/>
          </a:bodyPr>
          <a:lstStyle/>
          <a:p>
            <a:pPr>
              <a:lnSpc>
                <a:spcPct val="120000"/>
              </a:lnSpc>
            </a:pPr>
            <a:r>
              <a:rPr lang="zh-CN" altLang="en-US" dirty="0"/>
              <a:t>王屋村软件学院的小飞同学在下雨的时候经常打着一把很精巧的小雨伞，和同学们一起匆匆赶 路。同学们提醒他：</a:t>
            </a:r>
            <a:endParaRPr lang="zh-CN" altLang="en-US" dirty="0"/>
          </a:p>
          <a:p>
            <a:pPr lvl="1">
              <a:lnSpc>
                <a:spcPct val="120000"/>
              </a:lnSpc>
            </a:pPr>
            <a:r>
              <a:rPr lang="zh-CN" altLang="en-US" dirty="0"/>
              <a:t>小飞，你这雨伞太小了，你的裤腿都湿了！</a:t>
            </a:r>
            <a:endParaRPr lang="zh-CN" altLang="en-US" dirty="0"/>
          </a:p>
          <a:p>
            <a:pPr>
              <a:lnSpc>
                <a:spcPct val="120000"/>
              </a:lnSpc>
            </a:pPr>
            <a:r>
              <a:rPr lang="zh-CN" altLang="en-US" dirty="0"/>
              <a:t>但是小飞还是打着这把小雨伞。几年过去了，在毕业酒会上，大家又谈起这个故事。女同学小 李说：有一次我没有带伞，他邀请我和他一起走，但是他的伞太小了，我就没答应。小飞红着脸解释了原因：</a:t>
            </a:r>
            <a:endParaRPr lang="zh-CN" altLang="en-US" dirty="0"/>
          </a:p>
          <a:p>
            <a:pPr>
              <a:lnSpc>
                <a:spcPct val="120000"/>
              </a:lnSpc>
            </a:pPr>
            <a:r>
              <a:rPr lang="zh-CN" altLang="en-US" dirty="0"/>
              <a:t>我原来想，如果有女朋友的话，两人在雨中打着很小的雨伞，她就会离我近一些。现在我还是 单身，我想起了“过早优化是一切烦恼的根源”。</a:t>
            </a:r>
            <a:endParaRPr lang="zh-CN" altLang="en-US" dirty="0"/>
          </a:p>
          <a:p>
            <a:pPr>
              <a:lnSpc>
                <a:spcPct val="120000"/>
              </a:lnSpc>
            </a:pPr>
            <a:endParaRPr lang="en-US" dirty="0"/>
          </a:p>
        </p:txBody>
      </p:sp>
      <p:sp>
        <p:nvSpPr>
          <p:cNvPr id="4" name="TextBox 3"/>
          <p:cNvSpPr txBox="1"/>
          <p:nvPr/>
        </p:nvSpPr>
        <p:spPr>
          <a:xfrm>
            <a:off x="6324600" y="4800600"/>
            <a:ext cx="5181600" cy="1477328"/>
          </a:xfrm>
          <a:prstGeom prst="rect">
            <a:avLst/>
          </a:prstGeom>
          <a:noFill/>
        </p:spPr>
        <p:txBody>
          <a:bodyPr wrap="square" rtlCol="0">
            <a:spAutoFit/>
          </a:bodyPr>
          <a:lstStyle/>
          <a:p>
            <a:r>
              <a:rPr lang="en-US" dirty="0"/>
              <a:t>The real problem is that programmers have spent far too much time worrying about efficiency in the wrong places and at the wrong times; </a:t>
            </a:r>
            <a:r>
              <a:rPr lang="en-US" b="1" dirty="0"/>
              <a:t>premature optimization is the root of all evil (or at least most of it) in programming</a:t>
            </a:r>
            <a:r>
              <a:rPr lang="en-US" dirty="0"/>
              <a:t>.</a:t>
            </a:r>
            <a:endParaRPr lang="en-US" dirty="0"/>
          </a:p>
        </p:txBody>
      </p:sp>
      <p:pic>
        <p:nvPicPr>
          <p:cNvPr id="2050" name="Picture 2" descr="https://upload.wikimedia.org/wikipedia/commons/4/4f/KnuthAtOpenContentAllianc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0" y="1786835"/>
            <a:ext cx="2466975" cy="29176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过早泛化 </a:t>
            </a:r>
            <a:r>
              <a:rPr lang="en-US" altLang="zh-CN" dirty="0"/>
              <a:t>Generalization</a:t>
            </a:r>
            <a:endParaRPr lang="en-US" dirty="0"/>
          </a:p>
        </p:txBody>
      </p:sp>
      <p:sp>
        <p:nvSpPr>
          <p:cNvPr id="3" name="Content Placeholder 2"/>
          <p:cNvSpPr>
            <a:spLocks noGrp="1"/>
          </p:cNvSpPr>
          <p:nvPr>
            <p:ph idx="1"/>
          </p:nvPr>
        </p:nvSpPr>
        <p:spPr/>
        <p:txBody>
          <a:bodyPr>
            <a:normAutofit/>
          </a:bodyPr>
          <a:lstStyle/>
          <a:p>
            <a:r>
              <a:rPr lang="zh-CN" altLang="en-US" dirty="0">
                <a:hlinkClick r:id="rId1"/>
              </a:rPr>
              <a:t>画扇面</a:t>
            </a:r>
            <a:endParaRPr lang="en-US" altLang="zh-CN" dirty="0"/>
          </a:p>
          <a:p>
            <a:r>
              <a:rPr lang="zh-CN" altLang="en-US" dirty="0"/>
              <a:t>很多学生学了一些编程语言，读了一些技术博客，都豪情万丈。他们做一个项目恨不得展 现自己平生所学，再加上前沿技术，做一个轰动的创新。这固然值得鼓励，不过实践表明，这 些往往都不能成功。</a:t>
            </a:r>
            <a:endParaRPr lang="en-US" altLang="zh-CN" dirty="0"/>
          </a:p>
          <a:p>
            <a:r>
              <a:rPr lang="zh-CN" altLang="en-US" b="1" dirty="0"/>
              <a:t>现场：举一个例子</a:t>
            </a:r>
            <a:endParaRPr lang="en-US" altLang="zh-CN" b="1" dirty="0"/>
          </a:p>
          <a:p>
            <a:endParaRPr lang="en-US" dirty="0"/>
          </a:p>
        </p:txBody>
      </p:sp>
      <p:pic>
        <p:nvPicPr>
          <p:cNvPr id="4" name="Picture 3"/>
          <p:cNvPicPr>
            <a:picLocks noChangeAspect="1"/>
          </p:cNvPicPr>
          <p:nvPr/>
        </p:nvPicPr>
        <p:blipFill>
          <a:blip r:embed="rId2"/>
          <a:stretch>
            <a:fillRect/>
          </a:stretch>
        </p:blipFill>
        <p:spPr>
          <a:xfrm>
            <a:off x="4648200" y="4297953"/>
            <a:ext cx="7093365" cy="226902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职业发展阶段 </a:t>
            </a:r>
            <a:r>
              <a:rPr lang="en-US" altLang="zh-CN" dirty="0"/>
              <a:t>– </a:t>
            </a:r>
            <a:r>
              <a:rPr lang="zh-CN" altLang="en-US" dirty="0"/>
              <a:t>动力</a:t>
            </a:r>
            <a:endParaRPr lang="en-US"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zh-CN" altLang="en-US" dirty="0"/>
              <a:t>临时的寄托或工作 </a:t>
            </a:r>
            <a:r>
              <a:rPr lang="en-US" altLang="zh-CN" dirty="0"/>
              <a:t>( Temporary Work) </a:t>
            </a:r>
            <a:endParaRPr lang="en-US" altLang="zh-CN" dirty="0"/>
          </a:p>
          <a:p>
            <a:pPr marL="925830" lvl="1" indent="-514350">
              <a:lnSpc>
                <a:spcPct val="120000"/>
              </a:lnSpc>
            </a:pPr>
            <a:r>
              <a:rPr lang="zh-CN" altLang="en-US" dirty="0"/>
              <a:t>他们处于低动力、 低技能的状态。 </a:t>
            </a:r>
            <a:endParaRPr lang="en-US" altLang="zh-CN" dirty="0"/>
          </a:p>
          <a:p>
            <a:pPr marL="925830" lvl="1" indent="-514350">
              <a:lnSpc>
                <a:spcPct val="120000"/>
              </a:lnSpc>
            </a:pPr>
            <a:r>
              <a:rPr lang="zh-CN" altLang="en-US" dirty="0"/>
              <a:t>“</a:t>
            </a:r>
            <a:r>
              <a:rPr lang="zh-CN" altLang="en-US" b="1" dirty="0"/>
              <a:t>老师，我学这个专业就是为了文凭。我毕业了就去做公务员</a:t>
            </a:r>
            <a:r>
              <a:rPr lang="en-US" altLang="zh-CN" b="1" dirty="0"/>
              <a:t>…</a:t>
            </a:r>
            <a:r>
              <a:rPr lang="zh-CN" altLang="en-US" b="1" dirty="0"/>
              <a:t>让我混过去就行</a:t>
            </a:r>
            <a:r>
              <a:rPr lang="zh-CN" altLang="en-US" dirty="0"/>
              <a:t>”</a:t>
            </a:r>
            <a:endParaRPr lang="en-US" altLang="zh-CN" dirty="0"/>
          </a:p>
          <a:p>
            <a:pPr>
              <a:lnSpc>
                <a:spcPct val="120000"/>
              </a:lnSpc>
            </a:pPr>
            <a:r>
              <a:rPr lang="zh-CN" altLang="en-US" dirty="0"/>
              <a:t>工作 （</a:t>
            </a:r>
            <a:r>
              <a:rPr lang="en-US" altLang="zh-CN" dirty="0"/>
              <a:t>Job</a:t>
            </a:r>
            <a:r>
              <a:rPr lang="zh-CN" altLang="en-US" dirty="0"/>
              <a:t>） </a:t>
            </a:r>
            <a:endParaRPr lang="en-US" altLang="zh-CN" dirty="0"/>
          </a:p>
          <a:p>
            <a:pPr marL="925830" lvl="1" indent="-514350">
              <a:lnSpc>
                <a:spcPct val="120000"/>
              </a:lnSpc>
            </a:pPr>
            <a:r>
              <a:rPr lang="zh-CN" altLang="en-US" dirty="0"/>
              <a:t>一些 人留在这个职业里，只不过是因为他不会做别的。</a:t>
            </a:r>
            <a:endParaRPr lang="en-US" altLang="zh-CN" dirty="0"/>
          </a:p>
          <a:p>
            <a:pPr>
              <a:lnSpc>
                <a:spcPct val="120000"/>
              </a:lnSpc>
            </a:pPr>
            <a:r>
              <a:rPr lang="zh-CN" altLang="en-US" dirty="0"/>
              <a:t>职业 （</a:t>
            </a:r>
            <a:r>
              <a:rPr lang="en-US" altLang="zh-CN" dirty="0"/>
              <a:t>Profession</a:t>
            </a:r>
            <a:r>
              <a:rPr lang="zh-CN" altLang="en-US" dirty="0"/>
              <a:t>） </a:t>
            </a:r>
            <a:endParaRPr lang="en-US" altLang="zh-CN" dirty="0"/>
          </a:p>
          <a:p>
            <a:pPr marL="925830" lvl="1" indent="-514350">
              <a:lnSpc>
                <a:spcPct val="120000"/>
              </a:lnSpc>
            </a:pPr>
            <a:r>
              <a:rPr lang="zh-CN" altLang="en-US" dirty="0"/>
              <a:t>在工作的基础上，如果有足够的职业道德和职业规划，那么工作就是一个“职业”。只 有在这个层次上可以开始谈有意义的“职业发展”。职业人士对“</a:t>
            </a:r>
            <a:r>
              <a:rPr lang="en-US" altLang="zh-CN" dirty="0"/>
              <a:t>30</a:t>
            </a:r>
            <a:r>
              <a:rPr lang="zh-CN" altLang="en-US" dirty="0"/>
              <a:t>岁以后”、“</a:t>
            </a:r>
            <a:r>
              <a:rPr lang="en-US" altLang="zh-CN" dirty="0"/>
              <a:t>35</a:t>
            </a:r>
            <a:r>
              <a:rPr lang="zh-CN" altLang="en-US" dirty="0"/>
              <a:t>岁 以后”都有一定的打算。 </a:t>
            </a:r>
            <a:endParaRPr lang="en-US" altLang="zh-CN" dirty="0"/>
          </a:p>
          <a:p>
            <a:pPr>
              <a:lnSpc>
                <a:spcPct val="120000"/>
              </a:lnSpc>
            </a:pPr>
            <a:r>
              <a:rPr lang="zh-CN" altLang="en-US" dirty="0"/>
              <a:t>投身的事业 （</a:t>
            </a:r>
            <a:r>
              <a:rPr lang="en-US" altLang="zh-CN" dirty="0"/>
              <a:t>Commitment / vocation</a:t>
            </a:r>
            <a:r>
              <a:rPr lang="zh-CN" altLang="en-US" dirty="0"/>
              <a:t>） </a:t>
            </a:r>
            <a:endParaRPr lang="en-US" altLang="zh-CN" dirty="0"/>
          </a:p>
          <a:p>
            <a:pPr marL="925830" lvl="1" indent="-514350">
              <a:lnSpc>
                <a:spcPct val="120000"/>
              </a:lnSpc>
            </a:pPr>
            <a:r>
              <a:rPr lang="zh-CN" altLang="en-US" dirty="0"/>
              <a:t>把软件项目相关的目标作为长期的承诺，碰到困难也不退缩，一直坚持到完成任务。 </a:t>
            </a:r>
            <a:endParaRPr lang="en-US" altLang="zh-CN" dirty="0"/>
          </a:p>
          <a:p>
            <a:pPr>
              <a:lnSpc>
                <a:spcPct val="120000"/>
              </a:lnSpc>
            </a:pPr>
            <a:r>
              <a:rPr lang="zh-CN" altLang="en-US" dirty="0"/>
              <a:t>理想的呼唤（</a:t>
            </a:r>
            <a:r>
              <a:rPr lang="en-US" altLang="zh-CN" dirty="0"/>
              <a:t>Calling</a:t>
            </a:r>
            <a:r>
              <a:rPr lang="zh-CN" altLang="en-US" dirty="0"/>
              <a:t>） </a:t>
            </a:r>
            <a:endParaRPr lang="en-US" altLang="zh-CN" dirty="0"/>
          </a:p>
          <a:p>
            <a:pPr marL="925830" lvl="1" indent="-514350">
              <a:lnSpc>
                <a:spcPct val="120000"/>
              </a:lnSpc>
            </a:pPr>
            <a:r>
              <a:rPr lang="zh-CN" altLang="en-US" dirty="0"/>
              <a:t>通过软件可以改变世界，他们主动寻找机会，实现自己 的理想。</a:t>
            </a:r>
            <a:endParaRPr lang="en-US" altLang="zh-CN" dirty="0"/>
          </a:p>
          <a:p>
            <a:pPr marL="633095" indent="-514350">
              <a:lnSpc>
                <a:spcPct val="120000"/>
              </a:lnSpc>
            </a:pPr>
            <a:r>
              <a:rPr lang="zh-CN" altLang="en-US" dirty="0"/>
              <a:t>职业只是人生的一部分</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全栈  </a:t>
            </a:r>
            <a:r>
              <a:rPr lang="en-US" altLang="zh-CN" dirty="0"/>
              <a:t>+ AI?</a:t>
            </a:r>
            <a:endParaRPr lang="en-US" dirty="0"/>
          </a:p>
        </p:txBody>
      </p:sp>
      <p:pic>
        <p:nvPicPr>
          <p:cNvPr id="5" name="Content Placeholder 4" descr="A screenshot of a cell phone&#10;&#10;Description generated with very high confidence"/>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57200" y="1676400"/>
            <a:ext cx="5734050" cy="2838450"/>
          </a:xfrm>
          <a:ln>
            <a:solidFill>
              <a:schemeClr val="accent1"/>
            </a:solidFill>
          </a:ln>
        </p:spPr>
      </p:pic>
      <p:pic>
        <p:nvPicPr>
          <p:cNvPr id="6" name="Picture 5"/>
          <p:cNvPicPr>
            <a:picLocks noChangeAspect="1"/>
          </p:cNvPicPr>
          <p:nvPr/>
        </p:nvPicPr>
        <p:blipFill>
          <a:blip r:embed="rId2"/>
          <a:stretch>
            <a:fillRect/>
          </a:stretch>
        </p:blipFill>
        <p:spPr>
          <a:xfrm>
            <a:off x="6324600" y="4038600"/>
            <a:ext cx="5520708" cy="2567677"/>
          </a:xfrm>
          <a:prstGeom prst="rect">
            <a:avLst/>
          </a:prstGeom>
          <a:ln>
            <a:solidFill>
              <a:schemeClr val="accent1"/>
            </a:solidFill>
          </a:ln>
        </p:spPr>
      </p:pic>
      <p:sp>
        <p:nvSpPr>
          <p:cNvPr id="7" name="TextBox 6"/>
          <p:cNvSpPr txBox="1"/>
          <p:nvPr/>
        </p:nvSpPr>
        <p:spPr>
          <a:xfrm>
            <a:off x="6629400" y="1905000"/>
            <a:ext cx="5105400" cy="369332"/>
          </a:xfrm>
          <a:prstGeom prst="rect">
            <a:avLst/>
          </a:prstGeom>
          <a:noFill/>
        </p:spPr>
        <p:txBody>
          <a:bodyPr wrap="square" rtlCol="0">
            <a:spAutoFit/>
          </a:bodyPr>
          <a:lstStyle/>
          <a:p>
            <a:r>
              <a:rPr lang="en-US" dirty="0"/>
              <a:t>AI </a:t>
            </a:r>
            <a:r>
              <a:rPr lang="zh-CN" altLang="en-US" dirty="0"/>
              <a:t>应该在哪一个层面上呢？</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专和精的关系</a:t>
            </a:r>
            <a:endParaRPr lang="en-US" dirty="0"/>
          </a:p>
        </p:txBody>
      </p:sp>
      <p:pic>
        <p:nvPicPr>
          <p:cNvPr id="5" name="Content Placeholder 4" descr="A picture containing photo&#10;&#10;Description generated with very high confidence"/>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57200" y="1600200"/>
            <a:ext cx="6477000" cy="1942751"/>
          </a:xfrm>
        </p:spPr>
      </p:pic>
      <p:pic>
        <p:nvPicPr>
          <p:cNvPr id="7" name="Picture 6" descr="A picture containing photo, showing, different&#10;&#10;Description generated with very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10000"/>
            <a:ext cx="6514342" cy="1942751"/>
          </a:xfrm>
          <a:prstGeom prst="rect">
            <a:avLst/>
          </a:prstGeom>
        </p:spPr>
      </p:pic>
      <p:sp>
        <p:nvSpPr>
          <p:cNvPr id="8" name="TextBox 7"/>
          <p:cNvSpPr txBox="1"/>
          <p:nvPr/>
        </p:nvSpPr>
        <p:spPr>
          <a:xfrm>
            <a:off x="7543800" y="1981200"/>
            <a:ext cx="4419600" cy="3693319"/>
          </a:xfrm>
          <a:prstGeom prst="rect">
            <a:avLst/>
          </a:prstGeom>
          <a:noFill/>
        </p:spPr>
        <p:txBody>
          <a:bodyPr wrap="square" rtlCol="0">
            <a:spAutoFit/>
          </a:bodyPr>
          <a:lstStyle/>
          <a:p>
            <a:r>
              <a:rPr lang="zh-CN" altLang="en-US" dirty="0"/>
              <a:t>软件工程师：手工劳动 </a:t>
            </a:r>
            <a:r>
              <a:rPr lang="en-US" altLang="zh-CN" dirty="0"/>
              <a:t>vs </a:t>
            </a:r>
            <a:r>
              <a:rPr lang="zh-CN" altLang="en-US" dirty="0"/>
              <a:t>设计</a:t>
            </a:r>
            <a:endParaRPr lang="en-US" altLang="zh-CN" dirty="0"/>
          </a:p>
          <a:p>
            <a:endParaRPr lang="en-US" dirty="0"/>
          </a:p>
          <a:p>
            <a:r>
              <a:rPr lang="zh-CN" altLang="en-US" dirty="0"/>
              <a:t>作曲家在写交响乐时，他对各种乐器都很了解，全栈？</a:t>
            </a:r>
            <a:endParaRPr lang="en-US" altLang="zh-CN" dirty="0"/>
          </a:p>
          <a:p>
            <a:endParaRPr lang="en-US" dirty="0"/>
          </a:p>
          <a:p>
            <a:r>
              <a:rPr lang="zh-CN" altLang="en-US" dirty="0"/>
              <a:t>交响乐在演奏是，指挥了解所有乐器，但是并不是一个人奔波演奏各个乐器。</a:t>
            </a:r>
            <a:endParaRPr lang="en-US" altLang="zh-CN" dirty="0"/>
          </a:p>
          <a:p>
            <a:endParaRPr lang="en-US" altLang="zh-CN" dirty="0"/>
          </a:p>
          <a:p>
            <a:r>
              <a:rPr lang="zh-CN" altLang="en-US" dirty="0"/>
              <a:t>全栈工程师为何要全栈？ </a:t>
            </a:r>
            <a:endParaRPr lang="en-US" altLang="zh-CN" dirty="0"/>
          </a:p>
          <a:p>
            <a:endParaRPr lang="en-US" altLang="zh-CN" dirty="0"/>
          </a:p>
          <a:p>
            <a:r>
              <a:rPr lang="zh-CN" altLang="en-US" dirty="0"/>
              <a:t>软件工设计程师 </a:t>
            </a:r>
            <a:r>
              <a:rPr lang="en-US" altLang="zh-CN" dirty="0"/>
              <a:t>= </a:t>
            </a:r>
            <a:r>
              <a:rPr lang="zh-CN" altLang="en-US" dirty="0"/>
              <a:t>作曲家？</a:t>
            </a:r>
            <a:endParaRPr lang="en-US" altLang="zh-CN" dirty="0"/>
          </a:p>
          <a:p>
            <a:r>
              <a:rPr lang="zh-CN" altLang="en-US" dirty="0"/>
              <a:t>项目经理 </a:t>
            </a:r>
            <a:r>
              <a:rPr lang="en-US" altLang="zh-CN" dirty="0"/>
              <a:t>= </a:t>
            </a:r>
            <a:r>
              <a:rPr lang="zh-CN" altLang="en-US" dirty="0"/>
              <a:t>指挥家？</a:t>
            </a:r>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即使 “增删改查” 也不简单</a:t>
            </a:r>
            <a:endParaRPr lang="en-US" dirty="0"/>
          </a:p>
        </p:txBody>
      </p:sp>
      <p:pic>
        <p:nvPicPr>
          <p:cNvPr id="4" name="Content Placeholder 3"/>
          <p:cNvPicPr>
            <a:picLocks noGrp="1" noChangeAspect="1"/>
          </p:cNvPicPr>
          <p:nvPr>
            <p:ph idx="1"/>
          </p:nvPr>
        </p:nvPicPr>
        <p:blipFill>
          <a:blip r:embed="rId1"/>
          <a:stretch>
            <a:fillRect/>
          </a:stretch>
        </p:blipFill>
        <p:spPr>
          <a:xfrm>
            <a:off x="1977523" y="1825625"/>
            <a:ext cx="8519528" cy="435133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职业成长 </a:t>
            </a:r>
            <a:r>
              <a:rPr lang="en-US" altLang="zh-CN" dirty="0"/>
              <a:t>– </a:t>
            </a:r>
            <a:r>
              <a:rPr lang="zh-CN" altLang="en-US" dirty="0"/>
              <a:t>考级之路</a:t>
            </a:r>
            <a:r>
              <a:rPr lang="en-US" altLang="zh-CN" dirty="0"/>
              <a:t> </a:t>
            </a:r>
            <a:endParaRPr lang="en-US"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zh-CN" altLang="en-US" dirty="0"/>
              <a:t>在中国，软件工程师的职业资格考试有：</a:t>
            </a:r>
            <a:endParaRPr lang="en-US" altLang="zh-CN" dirty="0"/>
          </a:p>
          <a:p>
            <a:pPr lvl="1">
              <a:lnSpc>
                <a:spcPct val="120000"/>
              </a:lnSpc>
            </a:pPr>
            <a:r>
              <a:rPr lang="zh-CN" altLang="en-US" dirty="0"/>
              <a:t>计算机等级考试</a:t>
            </a:r>
            <a:endParaRPr lang="en-US" altLang="zh-CN" dirty="0"/>
          </a:p>
          <a:p>
            <a:pPr lvl="1">
              <a:lnSpc>
                <a:spcPct val="120000"/>
              </a:lnSpc>
            </a:pPr>
            <a:r>
              <a:rPr lang="zh-CN" altLang="en-US" dirty="0"/>
              <a:t>全国计算机技术与软件专业技术资格考试</a:t>
            </a:r>
            <a:endParaRPr lang="zh-CN" altLang="en-US" dirty="0"/>
          </a:p>
          <a:p>
            <a:pPr>
              <a:lnSpc>
                <a:spcPct val="120000"/>
              </a:lnSpc>
            </a:pPr>
            <a:r>
              <a:rPr lang="zh-CN" altLang="en-US" dirty="0"/>
              <a:t>好处</a:t>
            </a:r>
            <a:endParaRPr lang="en-US" altLang="zh-CN" dirty="0"/>
          </a:p>
          <a:p>
            <a:pPr lvl="1">
              <a:lnSpc>
                <a:spcPct val="120000"/>
              </a:lnSpc>
            </a:pPr>
            <a:r>
              <a:rPr lang="zh-CN" altLang="en-US" dirty="0"/>
              <a:t>国家认证，有一定的权威性和通用性</a:t>
            </a:r>
            <a:endParaRPr lang="en-US" altLang="zh-CN" dirty="0"/>
          </a:p>
          <a:p>
            <a:pPr lvl="1">
              <a:lnSpc>
                <a:spcPct val="120000"/>
              </a:lnSpc>
            </a:pPr>
            <a:r>
              <a:rPr lang="zh-CN" altLang="en-US" dirty="0"/>
              <a:t>任何人都可以参与</a:t>
            </a:r>
            <a:endParaRPr lang="zh-CN" altLang="en-US" dirty="0"/>
          </a:p>
          <a:p>
            <a:pPr>
              <a:lnSpc>
                <a:spcPct val="120000"/>
              </a:lnSpc>
            </a:pPr>
            <a:r>
              <a:rPr lang="zh-CN" altLang="en-US" dirty="0"/>
              <a:t>局限性：</a:t>
            </a:r>
            <a:endParaRPr lang="en-US" altLang="zh-CN" dirty="0"/>
          </a:p>
          <a:p>
            <a:pPr lvl="1">
              <a:lnSpc>
                <a:spcPct val="120000"/>
              </a:lnSpc>
            </a:pPr>
            <a:r>
              <a:rPr lang="zh-CN" altLang="en-US" dirty="0"/>
              <a:t>以答题</a:t>
            </a:r>
            <a:r>
              <a:rPr lang="en-US" altLang="zh-CN" dirty="0"/>
              <a:t>/ </a:t>
            </a:r>
            <a:r>
              <a:rPr lang="zh-CN" altLang="en-US" dirty="0"/>
              <a:t>评分为主要考试形式，没有面对面的口试</a:t>
            </a:r>
            <a:endParaRPr lang="zh-CN" altLang="en-US" dirty="0"/>
          </a:p>
          <a:p>
            <a:pPr lvl="1">
              <a:lnSpc>
                <a:spcPct val="120000"/>
              </a:lnSpc>
            </a:pPr>
            <a:r>
              <a:rPr lang="zh-CN" altLang="en-US" dirty="0"/>
              <a:t>考试中每个人单独行动，不能考量团队合作能力</a:t>
            </a:r>
            <a:endParaRPr lang="en-US" altLang="zh-CN" dirty="0"/>
          </a:p>
          <a:p>
            <a:pPr lvl="1">
              <a:lnSpc>
                <a:spcPct val="120000"/>
              </a:lnSpc>
            </a:pPr>
            <a:r>
              <a:rPr lang="zh-CN" altLang="en-US" dirty="0"/>
              <a:t>考题内容相对滞后于工业界的发展，部分内容相当滞后</a:t>
            </a:r>
            <a:endParaRPr lang="en-US" altLang="zh-CN" dirty="0"/>
          </a:p>
          <a:p>
            <a:pPr>
              <a:lnSpc>
                <a:spcPct val="120000"/>
              </a:lnSpc>
            </a:pPr>
            <a:r>
              <a:rPr lang="zh-CN" altLang="en-US" dirty="0"/>
              <a:t>职业资格认证</a:t>
            </a:r>
            <a:endParaRPr lang="en-US" altLang="zh-CN" dirty="0"/>
          </a:p>
          <a:p>
            <a:pPr lvl="1">
              <a:lnSpc>
                <a:spcPct val="120000"/>
              </a:lnSpc>
            </a:pPr>
            <a:r>
              <a:rPr lang="en-US" altLang="zh-CN" dirty="0">
                <a:hlinkClick r:id="rId1"/>
              </a:rPr>
              <a:t>http://cspro.ccf.org.cn</a:t>
            </a:r>
            <a:r>
              <a:rPr lang="en-US" altLang="zh-CN" dirty="0"/>
              <a:t> </a:t>
            </a:r>
            <a:r>
              <a:rPr lang="zh-CN" altLang="en-US" dirty="0"/>
              <a:t>（中国计算机协会）</a:t>
            </a:r>
            <a:endParaRPr lang="en-US" altLang="zh-CN" dirty="0"/>
          </a:p>
          <a:p>
            <a:pPr lvl="1">
              <a:lnSpc>
                <a:spcPct val="120000"/>
              </a:lnSpc>
            </a:pPr>
            <a:r>
              <a:rPr lang="en-US" altLang="zh-CN" dirty="0">
                <a:hlinkClick r:id="rId2"/>
              </a:rPr>
              <a:t>http://pat.zju.edu.cn</a:t>
            </a:r>
            <a:r>
              <a:rPr lang="en-US" altLang="zh-CN" dirty="0"/>
              <a:t> (</a:t>
            </a:r>
            <a:r>
              <a:rPr lang="zh-CN" altLang="en-US" dirty="0"/>
              <a:t>浙江大学开发）</a:t>
            </a:r>
            <a:endParaRPr lang="en-US" altLang="zh-CN" dirty="0"/>
          </a:p>
          <a:p>
            <a:pPr>
              <a:lnSpc>
                <a:spcPct val="120000"/>
              </a:lnSpc>
            </a:pPr>
            <a:r>
              <a:rPr lang="zh-CN" altLang="en-US" dirty="0"/>
              <a:t>企业认证</a:t>
            </a:r>
            <a:endParaRPr lang="en-US" altLang="zh-CN" dirty="0"/>
          </a:p>
          <a:p>
            <a:pPr lvl="1">
              <a:lnSpc>
                <a:spcPct val="120000"/>
              </a:lnSpc>
            </a:pPr>
            <a:r>
              <a:rPr lang="en-US" altLang="zh-CN" dirty="0"/>
              <a:t>Microsoft Certified Professional, etc. </a:t>
            </a:r>
            <a:endParaRPr lang="en-US" altLang="zh-CN" dirty="0"/>
          </a:p>
        </p:txBody>
      </p:sp>
      <p:pic>
        <p:nvPicPr>
          <p:cNvPr id="4" name="Picture 3"/>
          <p:cNvPicPr>
            <a:picLocks noChangeAspect="1"/>
          </p:cNvPicPr>
          <p:nvPr/>
        </p:nvPicPr>
        <p:blipFill>
          <a:blip r:embed="rId3"/>
          <a:stretch>
            <a:fillRect/>
          </a:stretch>
        </p:blipFill>
        <p:spPr>
          <a:xfrm>
            <a:off x="6128657" y="1794786"/>
            <a:ext cx="5659554" cy="296433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职业成长 </a:t>
            </a:r>
            <a:r>
              <a:rPr lang="en-US" altLang="zh-CN" dirty="0"/>
              <a:t>– </a:t>
            </a:r>
            <a:r>
              <a:rPr lang="zh-CN" altLang="en-US" dirty="0"/>
              <a:t>公司</a:t>
            </a:r>
            <a:endParaRPr lang="en-US" dirty="0"/>
          </a:p>
        </p:txBody>
      </p:sp>
      <p:sp>
        <p:nvSpPr>
          <p:cNvPr id="3" name="Content Placeholder 2"/>
          <p:cNvSpPr>
            <a:spLocks noGrp="1"/>
          </p:cNvSpPr>
          <p:nvPr>
            <p:ph idx="1"/>
          </p:nvPr>
        </p:nvSpPr>
        <p:spPr/>
        <p:txBody>
          <a:bodyPr/>
          <a:lstStyle/>
          <a:p>
            <a:r>
              <a:rPr lang="en-US" altLang="zh-CN" dirty="0" err="1"/>
              <a:t>Construx</a:t>
            </a:r>
            <a:r>
              <a:rPr lang="en-US" altLang="zh-CN" dirty="0"/>
              <a:t> Co.</a:t>
            </a:r>
            <a:r>
              <a:rPr lang="zh-CN" altLang="en-US" dirty="0"/>
              <a:t> </a:t>
            </a:r>
            <a:r>
              <a:rPr lang="en-US" altLang="zh-CN" dirty="0"/>
              <a:t>: Professional Development Ladder</a:t>
            </a:r>
            <a:endParaRPr lang="en-US" altLang="zh-CN" dirty="0"/>
          </a:p>
          <a:p>
            <a:r>
              <a:rPr lang="en-US" altLang="zh-CN" dirty="0"/>
              <a:t>Microsoft</a:t>
            </a:r>
            <a:endParaRPr lang="en-US" altLang="zh-CN" dirty="0"/>
          </a:p>
          <a:p>
            <a:pPr marL="118745" indent="0">
              <a:buNone/>
            </a:pPr>
            <a:endParaRPr lang="en-US" altLang="zh-CN" dirty="0"/>
          </a:p>
        </p:txBody>
      </p:sp>
      <p:pic>
        <p:nvPicPr>
          <p:cNvPr id="4" name="Picture 3"/>
          <p:cNvPicPr>
            <a:picLocks noChangeAspect="1"/>
          </p:cNvPicPr>
          <p:nvPr/>
        </p:nvPicPr>
        <p:blipFill>
          <a:blip r:embed="rId1"/>
          <a:stretch>
            <a:fillRect/>
          </a:stretch>
        </p:blipFill>
        <p:spPr>
          <a:xfrm>
            <a:off x="609600" y="3048000"/>
            <a:ext cx="11437730" cy="346648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077200" y="1371600"/>
            <a:ext cx="2567940" cy="1325880"/>
          </a:xfrm>
        </p:spPr>
        <p:txBody>
          <a:bodyPr/>
          <a:p>
            <a:r>
              <a:rPr lang="zh-CN" altLang="en-US"/>
              <a:t>阿里</a:t>
            </a:r>
            <a:endParaRPr lang="zh-CN" altLang="en-US"/>
          </a:p>
        </p:txBody>
      </p:sp>
      <p:pic>
        <p:nvPicPr>
          <p:cNvPr id="101" name="图片 100"/>
          <p:cNvPicPr/>
          <p:nvPr/>
        </p:nvPicPr>
        <p:blipFill>
          <a:blip r:embed="rId1"/>
          <a:srcRect r="25507"/>
          <a:stretch>
            <a:fillRect/>
          </a:stretch>
        </p:blipFill>
        <p:spPr>
          <a:xfrm>
            <a:off x="152400" y="457200"/>
            <a:ext cx="6019800" cy="4656455"/>
          </a:xfrm>
          <a:prstGeom prst="rect">
            <a:avLst/>
          </a:prstGeom>
          <a:noFill/>
          <a:ln w="9525">
            <a:noFill/>
          </a:ln>
        </p:spPr>
      </p:pic>
      <p:pic>
        <p:nvPicPr>
          <p:cNvPr id="102" name="图片 101"/>
          <p:cNvPicPr/>
          <p:nvPr/>
        </p:nvPicPr>
        <p:blipFill>
          <a:blip r:embed="rId2"/>
          <a:stretch>
            <a:fillRect/>
          </a:stretch>
        </p:blipFill>
        <p:spPr>
          <a:xfrm>
            <a:off x="3352800" y="4419600"/>
            <a:ext cx="8607425" cy="225869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腾讯</a:t>
            </a:r>
            <a:endParaRPr lang="zh-CN" altLang="en-US"/>
          </a:p>
        </p:txBody>
      </p:sp>
      <p:sp>
        <p:nvSpPr>
          <p:cNvPr id="3" name="内容占位符 2"/>
          <p:cNvSpPr>
            <a:spLocks noGrp="1"/>
          </p:cNvSpPr>
          <p:nvPr>
            <p:ph idx="1"/>
          </p:nvPr>
        </p:nvSpPr>
        <p:spPr/>
        <p:txBody>
          <a:bodyPr/>
          <a:p>
            <a:endParaRPr lang="zh-CN" altLang="en-US"/>
          </a:p>
        </p:txBody>
      </p:sp>
      <p:pic>
        <p:nvPicPr>
          <p:cNvPr id="100" name="图片 99"/>
          <p:cNvPicPr/>
          <p:nvPr/>
        </p:nvPicPr>
        <p:blipFill>
          <a:blip r:embed="rId1"/>
          <a:stretch>
            <a:fillRect/>
          </a:stretch>
        </p:blipFill>
        <p:spPr>
          <a:xfrm>
            <a:off x="838200" y="1600200"/>
            <a:ext cx="9479280" cy="501078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zh-CN" altLang="en-US" b="0" dirty="0"/>
              <a:t>个人在软件开发流程中</a:t>
            </a:r>
            <a:endParaRPr lang="en-US" b="0" dirty="0"/>
          </a:p>
        </p:txBody>
      </p:sp>
      <p:sp>
        <p:nvSpPr>
          <p:cNvPr id="11266" name="Content Placeholder 1"/>
          <p:cNvSpPr>
            <a:spLocks noGrp="1"/>
          </p:cNvSpPr>
          <p:nvPr>
            <p:ph idx="1"/>
          </p:nvPr>
        </p:nvSpPr>
        <p:spPr/>
        <p:txBody>
          <a:bodyPr>
            <a:normAutofit/>
          </a:bodyPr>
          <a:lstStyle/>
          <a:p>
            <a:r>
              <a:rPr lang="zh-CN" altLang="en-US" sz="2800" dirty="0"/>
              <a:t>绝大多数软件模块都是由个人开发和维护的</a:t>
            </a:r>
            <a:endParaRPr lang="en-US" altLang="zh-CN" sz="2800" dirty="0"/>
          </a:p>
          <a:p>
            <a:pPr lvl="1"/>
            <a:r>
              <a:rPr lang="zh-CN" altLang="en-US" sz="2400" dirty="0"/>
              <a:t>个人贡献者：</a:t>
            </a:r>
            <a:r>
              <a:rPr lang="en-US" altLang="zh-CN" sz="2400" dirty="0"/>
              <a:t>Individual</a:t>
            </a:r>
            <a:r>
              <a:rPr lang="en-US" sz="2400" dirty="0"/>
              <a:t> Contributor (IC)</a:t>
            </a:r>
            <a:endParaRPr lang="en-US" sz="2400" dirty="0"/>
          </a:p>
          <a:p>
            <a:r>
              <a:rPr lang="en-US" sz="2800" dirty="0"/>
              <a:t>IC </a:t>
            </a:r>
            <a:r>
              <a:rPr lang="zh-CN" altLang="en-US" sz="2800" dirty="0"/>
              <a:t>要做</a:t>
            </a:r>
            <a:endParaRPr lang="en-US" sz="2800" dirty="0"/>
          </a:p>
          <a:p>
            <a:pPr lvl="1"/>
            <a:r>
              <a:rPr lang="zh-CN" altLang="en-US" sz="2000" dirty="0"/>
              <a:t>了解当前的情况</a:t>
            </a:r>
            <a:endParaRPr lang="en-US" sz="2000" dirty="0"/>
          </a:p>
          <a:p>
            <a:pPr lvl="1"/>
            <a:r>
              <a:rPr lang="zh-CN" altLang="en-US" sz="2000" dirty="0"/>
              <a:t>找到解决方案</a:t>
            </a:r>
            <a:endParaRPr lang="en-US" sz="2000" dirty="0"/>
          </a:p>
          <a:p>
            <a:pPr lvl="1"/>
            <a:r>
              <a:rPr lang="zh-CN" altLang="en-US" sz="2000" dirty="0"/>
              <a:t>估计工作时间，依赖关系</a:t>
            </a:r>
            <a:endParaRPr lang="en-US" sz="2000" dirty="0"/>
          </a:p>
          <a:p>
            <a:pPr lvl="1"/>
            <a:r>
              <a:rPr lang="zh-CN" altLang="en-US" sz="2000" dirty="0"/>
              <a:t>和相关人士讨论解决方案，不断迭代</a:t>
            </a:r>
            <a:endParaRPr lang="en-US" sz="2000" dirty="0"/>
          </a:p>
          <a:p>
            <a:pPr lvl="1"/>
            <a:r>
              <a:rPr lang="zh-CN" altLang="en-US" sz="2000" dirty="0"/>
              <a:t>执行解决方案（代码复审，更新测试，等）</a:t>
            </a:r>
            <a:endParaRPr lang="en-US" sz="2000" dirty="0"/>
          </a:p>
          <a:p>
            <a:pPr lvl="1"/>
            <a:r>
              <a:rPr lang="zh-CN" altLang="en-US" sz="2000" dirty="0"/>
              <a:t>和其他队友一起维护软件，对结果负责</a:t>
            </a:r>
            <a:endParaRPr lang="en-US" sz="2000" dirty="0"/>
          </a:p>
          <a:p>
            <a:r>
              <a:rPr lang="zh-CN" altLang="en-US" sz="2800" dirty="0"/>
              <a:t>个人的工程质量极大地影响了软件的质量</a:t>
            </a:r>
            <a:r>
              <a:rPr lang="en-US" sz="2800" dirty="0"/>
              <a:t> </a:t>
            </a:r>
            <a:endParaRPr lang="en-US" sz="2800" dirty="0"/>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字节跳动</a:t>
            </a:r>
            <a:endParaRPr lang="zh-CN" altLang="en-US"/>
          </a:p>
        </p:txBody>
      </p:sp>
      <p:pic>
        <p:nvPicPr>
          <p:cNvPr id="4" name="内容占位符 3"/>
          <p:cNvPicPr>
            <a:picLocks noChangeAspect="1"/>
          </p:cNvPicPr>
          <p:nvPr>
            <p:ph idx="1"/>
          </p:nvPr>
        </p:nvPicPr>
        <p:blipFill>
          <a:blip r:embed="rId1"/>
          <a:stretch>
            <a:fillRect/>
          </a:stretch>
        </p:blipFill>
        <p:spPr>
          <a:xfrm>
            <a:off x="4741545" y="1825625"/>
            <a:ext cx="2990215" cy="43516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如何证明能力</a:t>
            </a:r>
            <a:r>
              <a:rPr lang="en-US" altLang="zh-CN" dirty="0"/>
              <a:t>?</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zh-CN" altLang="en-US" dirty="0"/>
              <a:t>发布过什么产品？</a:t>
            </a:r>
            <a:endParaRPr lang="en-US" altLang="zh-CN" dirty="0"/>
          </a:p>
          <a:p>
            <a:pPr>
              <a:lnSpc>
                <a:spcPct val="110000"/>
              </a:lnSpc>
            </a:pPr>
            <a:r>
              <a:rPr lang="zh-CN" altLang="en-US" dirty="0"/>
              <a:t>你当过新员工的导师么？他们后来都遵从你的种种教诲么？ </a:t>
            </a:r>
            <a:endParaRPr lang="en-US" altLang="zh-CN" dirty="0"/>
          </a:p>
          <a:p>
            <a:pPr>
              <a:lnSpc>
                <a:spcPct val="110000"/>
              </a:lnSpc>
            </a:pPr>
            <a:r>
              <a:rPr lang="zh-CN" altLang="en-US" dirty="0"/>
              <a:t>你是否成为别人的榜样？</a:t>
            </a:r>
            <a:endParaRPr lang="en-US" altLang="zh-CN" dirty="0"/>
          </a:p>
          <a:p>
            <a:pPr lvl="1">
              <a:lnSpc>
                <a:spcPct val="110000"/>
              </a:lnSpc>
            </a:pPr>
            <a:r>
              <a:rPr lang="zh-CN" altLang="en-US" dirty="0"/>
              <a:t>（写的代码，做的设计，别人可以拿来重用） </a:t>
            </a:r>
            <a:endParaRPr lang="en-US" altLang="zh-CN" dirty="0"/>
          </a:p>
          <a:p>
            <a:pPr>
              <a:lnSpc>
                <a:spcPct val="110000"/>
              </a:lnSpc>
            </a:pPr>
            <a:r>
              <a:rPr lang="zh-CN" altLang="en-US" dirty="0"/>
              <a:t>你在招人方面是否有心得，并能言传身教，让大家都认识到面试的重要性，同时掌握 各种面试技巧？</a:t>
            </a:r>
            <a:endParaRPr lang="en-US" altLang="zh-CN" dirty="0"/>
          </a:p>
          <a:p>
            <a:pPr>
              <a:lnSpc>
                <a:spcPct val="110000"/>
              </a:lnSpc>
            </a:pPr>
            <a:r>
              <a:rPr lang="zh-CN" altLang="en-US" dirty="0"/>
              <a:t>你是否创立</a:t>
            </a:r>
            <a:r>
              <a:rPr lang="en-US" altLang="zh-CN" dirty="0"/>
              <a:t>/</a:t>
            </a:r>
            <a:r>
              <a:rPr lang="zh-CN" altLang="en-US" dirty="0"/>
              <a:t>改进</a:t>
            </a:r>
            <a:r>
              <a:rPr lang="en-US" altLang="zh-CN" dirty="0"/>
              <a:t>/</a:t>
            </a:r>
            <a:r>
              <a:rPr lang="zh-CN" altLang="en-US" dirty="0"/>
              <a:t>推动了一些流程，而且这些流程不需要你亲自参与，也能流传下去？ </a:t>
            </a:r>
            <a:endParaRPr lang="en-US" altLang="zh-CN" dirty="0"/>
          </a:p>
          <a:p>
            <a:pPr>
              <a:lnSpc>
                <a:spcPct val="110000"/>
              </a:lnSpc>
            </a:pPr>
            <a:r>
              <a:rPr lang="zh-CN" altLang="en-US" dirty="0"/>
              <a:t>在和别的角色（例如</a:t>
            </a:r>
            <a:r>
              <a:rPr lang="en-US" altLang="zh-CN" dirty="0"/>
              <a:t>UX/PM/QA</a:t>
            </a:r>
            <a:r>
              <a:rPr lang="zh-CN" altLang="en-US" dirty="0"/>
              <a:t>）打交道的时候，你是否往往都能赢得别人的支持， 而不是和别人反复争执，抱怨不休？</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技能是什么？</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a:t>当你说你有技能，具体意味着什么？</a:t>
            </a:r>
            <a:endParaRPr lang="en-US" altLang="zh-CN" dirty="0"/>
          </a:p>
          <a:p>
            <a:pPr lvl="1"/>
            <a:r>
              <a:rPr lang="en-US" dirty="0"/>
              <a:t>When can you claim you have the skill?</a:t>
            </a:r>
            <a:endParaRPr lang="en-US" dirty="0"/>
          </a:p>
          <a:p>
            <a:r>
              <a:rPr lang="zh-CN" altLang="en-US" dirty="0"/>
              <a:t>技能的反面是？</a:t>
            </a:r>
            <a:r>
              <a:rPr lang="en-US" dirty="0"/>
              <a:t>What’s the opposite of skill?</a:t>
            </a:r>
            <a:endParaRPr lang="en-US" dirty="0"/>
          </a:p>
          <a:p>
            <a:pPr lvl="1"/>
            <a:r>
              <a:rPr lang="en-US" dirty="0"/>
              <a:t>Unskilled?</a:t>
            </a:r>
            <a:endParaRPr lang="en-US" dirty="0"/>
          </a:p>
          <a:p>
            <a:pPr lvl="1"/>
            <a:r>
              <a:rPr lang="en-US" dirty="0"/>
              <a:t>“problem solving”</a:t>
            </a:r>
            <a:endParaRPr lang="en-US" dirty="0"/>
          </a:p>
          <a:p>
            <a:endParaRPr lang="en-US" dirty="0"/>
          </a:p>
          <a:p>
            <a:r>
              <a:rPr lang="en-US" dirty="0">
                <a:hlinkClick r:id="rId1"/>
              </a:rPr>
              <a:t>http://www.billbuxton.com/xc.html</a:t>
            </a:r>
            <a:endParaRPr lang="en-US" dirty="0"/>
          </a:p>
          <a:p>
            <a:endParaRPr lang="en-US" dirty="0"/>
          </a:p>
          <a:p>
            <a:r>
              <a:rPr lang="en-US" dirty="0"/>
              <a:t>Quality vs. Quantity</a:t>
            </a:r>
            <a:endParaRPr lang="en-US" dirty="0"/>
          </a:p>
          <a:p>
            <a:pPr lvl="1"/>
            <a:r>
              <a:rPr lang="zh-CN" altLang="en-US" dirty="0"/>
              <a:t>陶艺课的故事</a:t>
            </a:r>
            <a:r>
              <a:rPr lang="en-US" dirty="0"/>
              <a:t>,  the “quantity group” vs. “quality group”</a:t>
            </a:r>
            <a:endParaRPr lang="en-US" dirty="0"/>
          </a:p>
          <a:p>
            <a:r>
              <a:rPr lang="en-US" altLang="zh-CN" dirty="0">
                <a:hlinkClick r:id="rId2"/>
              </a:rPr>
              <a:t>http://www.cnblogs.com/codingcrazy/archive/2011/02/28/1967503.html</a:t>
            </a:r>
            <a:endParaRPr lang="en-US" altLang="zh-CN" dirty="0"/>
          </a:p>
          <a:p>
            <a:pPr marL="118745" indent="0">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不同层次的问题</a:t>
            </a:r>
            <a:endParaRPr lang="en-US" dirty="0"/>
          </a:p>
        </p:txBody>
      </p:sp>
      <p:pic>
        <p:nvPicPr>
          <p:cNvPr id="4" name="Content Placeholder 3"/>
          <p:cNvPicPr>
            <a:picLocks noGrp="1" noChangeAspect="1"/>
          </p:cNvPicPr>
          <p:nvPr>
            <p:ph idx="1"/>
          </p:nvPr>
        </p:nvPicPr>
        <p:blipFill>
          <a:blip r:embed="rId1"/>
          <a:stretch>
            <a:fillRect/>
          </a:stretch>
        </p:blipFill>
        <p:spPr>
          <a:xfrm>
            <a:off x="3295544" y="1624828"/>
            <a:ext cx="5600913" cy="485217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“精通”魔方</a:t>
            </a:r>
            <a:endParaRPr lang="en-US" dirty="0"/>
          </a:p>
        </p:txBody>
      </p:sp>
      <p:sp>
        <p:nvSpPr>
          <p:cNvPr id="3" name="Content Placeholder 2"/>
          <p:cNvSpPr>
            <a:spLocks noGrp="1"/>
          </p:cNvSpPr>
          <p:nvPr>
            <p:ph idx="1"/>
          </p:nvPr>
        </p:nvSpPr>
        <p:spPr/>
        <p:txBody>
          <a:bodyPr/>
          <a:lstStyle/>
          <a:p>
            <a:r>
              <a:rPr lang="zh-CN" altLang="en-US" dirty="0"/>
              <a:t>那怎么才能考察出一个人是否“精通”魔方呢</a:t>
            </a:r>
            <a:r>
              <a:rPr lang="en-US" altLang="zh-CN" dirty="0"/>
              <a:t>?  </a:t>
            </a:r>
            <a:endParaRPr lang="en-US" altLang="zh-CN" dirty="0"/>
          </a:p>
          <a:p>
            <a:pPr lvl="1"/>
            <a:r>
              <a:rPr lang="en-US" altLang="zh-CN" dirty="0"/>
              <a:t>a) </a:t>
            </a:r>
            <a:r>
              <a:rPr lang="zh-CN" altLang="en-US" dirty="0"/>
              <a:t>给面试者一个各面打乱颜色的魔方； </a:t>
            </a:r>
            <a:endParaRPr lang="zh-CN" altLang="en-US" dirty="0"/>
          </a:p>
          <a:p>
            <a:pPr lvl="1"/>
            <a:r>
              <a:rPr lang="en-US" altLang="zh-CN" dirty="0"/>
              <a:t>b) </a:t>
            </a:r>
            <a:r>
              <a:rPr lang="zh-CN" altLang="en-US" dirty="0"/>
              <a:t>要求他把六面还原； </a:t>
            </a:r>
            <a:endParaRPr lang="zh-CN" altLang="en-US" dirty="0"/>
          </a:p>
          <a:p>
            <a:pPr lvl="1"/>
            <a:r>
              <a:rPr lang="en-US" altLang="zh-CN" dirty="0"/>
              <a:t>c) </a:t>
            </a:r>
            <a:r>
              <a:rPr lang="zh-CN" altLang="en-US" dirty="0"/>
              <a:t>如果还原了</a:t>
            </a:r>
            <a:r>
              <a:rPr lang="en-US" altLang="zh-CN" dirty="0"/>
              <a:t>, </a:t>
            </a:r>
            <a:r>
              <a:rPr lang="zh-CN" altLang="en-US" dirty="0"/>
              <a:t>要求他把魔方恢复成我最初给他的那个混乱的局面</a:t>
            </a:r>
            <a:r>
              <a:rPr lang="en-US" altLang="zh-CN" dirty="0"/>
              <a:t>, </a:t>
            </a:r>
            <a:r>
              <a:rPr lang="zh-CN" altLang="en-US" dirty="0"/>
              <a:t>必须一模一样。</a:t>
            </a:r>
            <a:endParaRPr lang="en-US" altLang="zh-CN" dirty="0"/>
          </a:p>
          <a:p>
            <a:pPr marL="457200" lvl="1" indent="0">
              <a:buNone/>
            </a:pPr>
            <a:endParaRPr lang="zh-CN" altLang="en-US" dirty="0"/>
          </a:p>
          <a:p>
            <a:r>
              <a:rPr lang="zh-CN" altLang="en-US" dirty="0"/>
              <a:t>精通魔方的同学</a:t>
            </a:r>
            <a:r>
              <a:rPr lang="en-US" altLang="zh-CN" dirty="0"/>
              <a:t>, </a:t>
            </a:r>
            <a:r>
              <a:rPr lang="zh-CN" altLang="en-US" dirty="0"/>
              <a:t>来吧。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高级工程师 和 初级爱好者的区别</a:t>
            </a:r>
            <a:endParaRPr lang="en-US" dirty="0"/>
          </a:p>
        </p:txBody>
      </p:sp>
      <p:sp>
        <p:nvSpPr>
          <p:cNvPr id="3" name="内容占位符 2"/>
          <p:cNvSpPr>
            <a:spLocks noGrp="1"/>
          </p:cNvSpPr>
          <p:nvPr>
            <p:ph idx="1"/>
          </p:nvPr>
        </p:nvSpPr>
        <p:spPr/>
        <p:txBody>
          <a:bodyPr>
            <a:normAutofit/>
          </a:bodyPr>
          <a:lstStyle/>
          <a:p>
            <a:r>
              <a:rPr lang="zh-CN" altLang="en-US" dirty="0"/>
              <a:t>能够计划，并按时交付</a:t>
            </a:r>
            <a:endParaRPr lang="en-US" altLang="zh-CN" dirty="0"/>
          </a:p>
          <a:p>
            <a:r>
              <a:rPr lang="zh-CN" altLang="en-US" dirty="0"/>
              <a:t>能够通过单元测试等实践来保证质量</a:t>
            </a:r>
            <a:endParaRPr lang="en-US" altLang="zh-CN" dirty="0"/>
          </a:p>
          <a:p>
            <a:r>
              <a:rPr lang="zh-CN" altLang="en-US" dirty="0"/>
              <a:t>能够使用工具，做程序的效能分析</a:t>
            </a:r>
            <a:endParaRPr lang="en-US" altLang="zh-CN" dirty="0"/>
          </a:p>
          <a:p>
            <a:r>
              <a:rPr lang="zh-CN" altLang="en-US" dirty="0"/>
              <a:t>能“精通”一些领域，在此基础上发挥效率并创新。</a:t>
            </a:r>
            <a:endParaRPr lang="en-US" altLang="zh-CN" dirty="0"/>
          </a:p>
          <a:p>
            <a:r>
              <a:rPr lang="zh-CN" altLang="en-US" dirty="0"/>
              <a:t>结合中国软件行业的特点，我们可以归纳出在中国</a:t>
            </a:r>
            <a:r>
              <a:rPr lang="en-US" altLang="zh-CN" dirty="0"/>
              <a:t>IT </a:t>
            </a:r>
            <a:r>
              <a:rPr lang="zh-CN" altLang="en-US" dirty="0"/>
              <a:t>行业“好工程师”的要素，并做成一个自我评价清单（</a:t>
            </a:r>
            <a:r>
              <a:rPr lang="en-US" altLang="zh-CN" dirty="0"/>
              <a:t>Check-list</a:t>
            </a:r>
            <a:r>
              <a:rPr lang="zh-CN" altLang="en-US" dirty="0"/>
              <a:t>）</a:t>
            </a:r>
            <a:endParaRPr lang="en-US" altLang="zh-CN" dirty="0"/>
          </a:p>
          <a:p>
            <a:pPr marL="118745" indent="0">
              <a:buNone/>
            </a:pPr>
            <a:r>
              <a:rPr lang="en-US" altLang="zh-CN" dirty="0">
                <a:hlinkClick r:id="rId1"/>
              </a:rPr>
              <a:t>http://www.cnblogs.com/xinz/p/3852177.html</a:t>
            </a:r>
            <a:r>
              <a:rPr lang="en-US" altLang="zh-CN"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个人的表现</a:t>
            </a:r>
            <a:endParaRPr lang="en-US" b="0"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zh-CN" altLang="en-US" dirty="0"/>
              <a:t>作为一个软件工程师</a:t>
            </a:r>
            <a:r>
              <a:rPr lang="en-US" altLang="zh-CN" dirty="0"/>
              <a:t>, </a:t>
            </a:r>
            <a:r>
              <a:rPr lang="zh-CN" altLang="en-US" dirty="0"/>
              <a:t>你觉得自己表现如何</a:t>
            </a:r>
            <a:r>
              <a:rPr lang="en-US" altLang="zh-CN" dirty="0"/>
              <a:t>?</a:t>
            </a:r>
            <a:endParaRPr lang="en-US" altLang="zh-CN" dirty="0"/>
          </a:p>
          <a:p>
            <a:pPr>
              <a:lnSpc>
                <a:spcPct val="120000"/>
              </a:lnSpc>
            </a:pPr>
            <a:r>
              <a:rPr lang="zh-CN" altLang="en-US" dirty="0"/>
              <a:t>有没有这样的体会</a:t>
            </a:r>
            <a:r>
              <a:rPr lang="en-US" altLang="zh-CN" dirty="0"/>
              <a:t>:</a:t>
            </a:r>
            <a:endParaRPr lang="en-US" altLang="zh-CN" dirty="0"/>
          </a:p>
          <a:p>
            <a:pPr lvl="1">
              <a:lnSpc>
                <a:spcPct val="120000"/>
              </a:lnSpc>
            </a:pPr>
            <a:r>
              <a:rPr lang="zh-CN" altLang="en-US" dirty="0"/>
              <a:t>看书的时候觉得“技止此耳”，开发项目的时候才觉得实际情况和书上讲的都有一些出入，一些重要的细节书上没有提。很多人是边看</a:t>
            </a:r>
            <a:r>
              <a:rPr lang="en-US" altLang="zh-CN" dirty="0"/>
              <a:t>Python </a:t>
            </a:r>
            <a:r>
              <a:rPr lang="zh-CN" altLang="en-US" dirty="0"/>
              <a:t>的书</a:t>
            </a:r>
            <a:r>
              <a:rPr lang="en-US" altLang="zh-CN" dirty="0"/>
              <a:t>, </a:t>
            </a:r>
            <a:r>
              <a:rPr lang="zh-CN" altLang="en-US" dirty="0"/>
              <a:t>边开发</a:t>
            </a:r>
            <a:r>
              <a:rPr lang="en-US" altLang="zh-CN" dirty="0"/>
              <a:t> Python </a:t>
            </a:r>
            <a:r>
              <a:rPr lang="zh-CN" altLang="en-US" dirty="0"/>
              <a:t>的项目，这相当于一边看医学书一边动手术。。。</a:t>
            </a:r>
            <a:endParaRPr lang="en-US" altLang="zh-CN" dirty="0"/>
          </a:p>
          <a:p>
            <a:pPr lvl="1">
              <a:lnSpc>
                <a:spcPct val="120000"/>
              </a:lnSpc>
            </a:pPr>
            <a:endParaRPr lang="en-US" altLang="zh-CN" dirty="0"/>
          </a:p>
          <a:p>
            <a:pPr>
              <a:lnSpc>
                <a:spcPct val="120000"/>
              </a:lnSpc>
            </a:pPr>
            <a:r>
              <a:rPr lang="zh-CN" altLang="en-US" dirty="0"/>
              <a:t>如果你是病人</a:t>
            </a:r>
            <a:r>
              <a:rPr lang="en-US" altLang="zh-CN" dirty="0"/>
              <a:t>, </a:t>
            </a:r>
            <a:r>
              <a:rPr lang="zh-CN" altLang="en-US" dirty="0"/>
              <a:t>你希望你的医生</a:t>
            </a:r>
            <a:r>
              <a:rPr lang="en-US" altLang="zh-CN" dirty="0"/>
              <a:t>:</a:t>
            </a:r>
            <a:endParaRPr lang="en-US" altLang="zh-CN" dirty="0"/>
          </a:p>
          <a:p>
            <a:pPr lvl="1">
              <a:lnSpc>
                <a:spcPct val="120000"/>
              </a:lnSpc>
            </a:pPr>
            <a:r>
              <a:rPr lang="zh-CN" altLang="en-US" dirty="0"/>
              <a:t>刚刚在书上看到你的病例</a:t>
            </a:r>
            <a:r>
              <a:rPr lang="en-US" altLang="zh-CN" dirty="0"/>
              <a:t>,  </a:t>
            </a:r>
            <a:r>
              <a:rPr lang="zh-CN" altLang="en-US" dirty="0"/>
              <a:t>一边看书一边开刀</a:t>
            </a:r>
            <a:r>
              <a:rPr lang="en-US" altLang="zh-CN" dirty="0"/>
              <a:t>…</a:t>
            </a:r>
            <a:endParaRPr lang="en-US" altLang="zh-CN" dirty="0"/>
          </a:p>
          <a:p>
            <a:pPr lvl="1">
              <a:lnSpc>
                <a:spcPct val="120000"/>
              </a:lnSpc>
            </a:pPr>
            <a:r>
              <a:rPr lang="zh-CN" altLang="en-US" dirty="0"/>
              <a:t>开刀的过程中突发奇想</a:t>
            </a:r>
            <a:r>
              <a:rPr lang="en-US" altLang="zh-CN" dirty="0"/>
              <a:t>,  </a:t>
            </a:r>
            <a:r>
              <a:rPr lang="zh-CN" altLang="en-US" dirty="0"/>
              <a:t>然后在你身上试验</a:t>
            </a:r>
            <a:r>
              <a:rPr lang="en-US" altLang="zh-CN" dirty="0"/>
              <a:t>…</a:t>
            </a:r>
            <a:endParaRPr lang="en-US" altLang="zh-CN" dirty="0"/>
          </a:p>
          <a:p>
            <a:pPr lvl="1">
              <a:lnSpc>
                <a:spcPct val="120000"/>
              </a:lnSpc>
            </a:pPr>
            <a:r>
              <a:rPr lang="zh-CN" altLang="en-US" dirty="0"/>
              <a:t>已经做了多年此类手术</a:t>
            </a:r>
            <a:r>
              <a:rPr lang="en-US" altLang="zh-CN" dirty="0"/>
              <a:t>, </a:t>
            </a:r>
            <a:r>
              <a:rPr lang="zh-CN" altLang="en-US" dirty="0"/>
              <a:t>可以一边做手术</a:t>
            </a:r>
            <a:r>
              <a:rPr lang="en-US" altLang="zh-CN" dirty="0"/>
              <a:t>, </a:t>
            </a:r>
            <a:r>
              <a:rPr lang="zh-CN" altLang="en-US" dirty="0"/>
              <a:t>一边和别人聊天</a:t>
            </a:r>
            <a:endParaRPr lang="en-US" altLang="zh-CN" dirty="0"/>
          </a:p>
          <a:p>
            <a:pPr lvl="1">
              <a:lnSpc>
                <a:spcPct val="120000"/>
              </a:lnSpc>
            </a:pPr>
            <a:endParaRPr lang="en-US" altLang="zh-CN" dirty="0"/>
          </a:p>
          <a:p>
            <a:pPr>
              <a:lnSpc>
                <a:spcPct val="120000"/>
              </a:lnSpc>
            </a:pPr>
            <a:r>
              <a:rPr lang="zh-CN" altLang="en-US" dirty="0"/>
              <a:t>你在写软件的时候</a:t>
            </a:r>
            <a:r>
              <a:rPr lang="en-US" altLang="zh-CN" dirty="0"/>
              <a:t>, </a:t>
            </a:r>
            <a:r>
              <a:rPr lang="zh-CN" altLang="en-US" dirty="0"/>
              <a:t>是哪种情况</a:t>
            </a:r>
            <a:r>
              <a:rPr lang="en-US" altLang="zh-CN" dirty="0"/>
              <a:t>? </a:t>
            </a:r>
            <a:endParaRPr lang="en-US" altLang="zh-CN" dirty="0"/>
          </a:p>
          <a:p>
            <a:pPr>
              <a:lnSpc>
                <a:spcPct val="120000"/>
              </a:lnSpc>
            </a:pPr>
            <a:r>
              <a:rPr lang="zh-CN" altLang="en-US" dirty="0"/>
              <a:t>那一个软件工程师如何成长，如何证明自己的成长</a:t>
            </a:r>
            <a:r>
              <a:rPr lang="en-US" altLang="zh-CN" dirty="0"/>
              <a:t>?</a:t>
            </a:r>
            <a:endParaRPr lang="en-US" altLang="zh-CN" dirty="0"/>
          </a:p>
          <a:p>
            <a:pPr lvl="1">
              <a:lnSpc>
                <a:spcPct val="120000"/>
              </a:lnSpc>
            </a:pPr>
            <a:r>
              <a:rPr lang="en-US" dirty="0"/>
              <a:t>Personal Software </a:t>
            </a:r>
            <a:r>
              <a:rPr lang="en-US" altLang="zh-CN" dirty="0"/>
              <a:t>Process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我们怎么 </a:t>
            </a:r>
            <a:r>
              <a:rPr lang="en-US" b="0" dirty="0"/>
              <a:t>“</a:t>
            </a:r>
            <a:r>
              <a:rPr lang="zh-CN" altLang="en-US" b="0" dirty="0"/>
              <a:t>学</a:t>
            </a:r>
            <a:r>
              <a:rPr lang="en-US" b="0" dirty="0"/>
              <a:t>” </a:t>
            </a:r>
            <a:r>
              <a:rPr lang="zh-CN" altLang="en-US" b="0" dirty="0"/>
              <a:t>知识</a:t>
            </a:r>
            <a:endParaRPr lang="en-US" b="0" dirty="0"/>
          </a:p>
        </p:txBody>
      </p:sp>
      <p:sp>
        <p:nvSpPr>
          <p:cNvPr id="3" name="Content Placeholder 2"/>
          <p:cNvSpPr>
            <a:spLocks noGrp="1"/>
          </p:cNvSpPr>
          <p:nvPr>
            <p:ph idx="1"/>
          </p:nvPr>
        </p:nvSpPr>
        <p:spPr/>
        <p:txBody>
          <a:bodyPr/>
          <a:lstStyle/>
          <a:p>
            <a:r>
              <a:rPr lang="zh-CN" altLang="en-US" dirty="0"/>
              <a:t>知识体系是构建出来的</a:t>
            </a:r>
            <a:r>
              <a:rPr lang="en-US" altLang="zh-CN" dirty="0"/>
              <a:t>, </a:t>
            </a:r>
            <a:r>
              <a:rPr lang="zh-CN" altLang="en-US" dirty="0"/>
              <a:t>而不是接收到的    </a:t>
            </a:r>
            <a:endParaRPr lang="en-US" altLang="zh-CN" dirty="0"/>
          </a:p>
          <a:p>
            <a:pPr lvl="1"/>
            <a:r>
              <a:rPr lang="zh-CN" altLang="en-US" dirty="0"/>
              <a:t>与其灌输知识</a:t>
            </a:r>
            <a:r>
              <a:rPr lang="en-US" altLang="zh-CN" dirty="0"/>
              <a:t>, </a:t>
            </a:r>
            <a:r>
              <a:rPr lang="zh-CN" altLang="en-US" dirty="0"/>
              <a:t>远不如让学生自己构建</a:t>
            </a:r>
            <a:endParaRPr lang="zh-CN" altLang="en-US" dirty="0"/>
          </a:p>
          <a:p>
            <a:r>
              <a:rPr lang="zh-CN" altLang="en-US" dirty="0"/>
              <a:t>人的认知模型改变得非常缓慢       </a:t>
            </a:r>
            <a:endParaRPr lang="en-US" altLang="zh-CN" dirty="0"/>
          </a:p>
          <a:p>
            <a:pPr lvl="1"/>
            <a:r>
              <a:rPr lang="en-US" altLang="zh-CN" dirty="0"/>
              <a:t> </a:t>
            </a:r>
            <a:r>
              <a:rPr lang="zh-CN" altLang="en-US" dirty="0"/>
              <a:t>搞那些速成的</a:t>
            </a:r>
            <a:r>
              <a:rPr lang="en-US" altLang="zh-CN" dirty="0"/>
              <a:t>, </a:t>
            </a:r>
            <a:r>
              <a:rPr lang="zh-CN" altLang="en-US" dirty="0"/>
              <a:t>疯狂的</a:t>
            </a:r>
            <a:r>
              <a:rPr lang="en-US" altLang="zh-CN" dirty="0"/>
              <a:t>, </a:t>
            </a:r>
            <a:r>
              <a:rPr lang="zh-CN" altLang="en-US" dirty="0"/>
              <a:t>喊口号的培训未必改变了人的认知模型</a:t>
            </a:r>
            <a:endParaRPr lang="zh-CN" altLang="en-US" dirty="0"/>
          </a:p>
          <a:p>
            <a:r>
              <a:rPr lang="zh-CN" altLang="en-US" dirty="0"/>
              <a:t>提问能帮助构建知识体系            </a:t>
            </a:r>
            <a:endParaRPr lang="en-US" altLang="zh-CN" dirty="0"/>
          </a:p>
          <a:p>
            <a:pPr lvl="1"/>
            <a:r>
              <a:rPr lang="zh-CN" altLang="en-US" dirty="0"/>
              <a:t>鼓励学生思考</a:t>
            </a:r>
            <a:r>
              <a:rPr lang="en-US" altLang="zh-CN" dirty="0"/>
              <a:t>, </a:t>
            </a:r>
            <a:r>
              <a:rPr lang="zh-CN" altLang="en-US" dirty="0"/>
              <a:t>辩论</a:t>
            </a:r>
            <a:r>
              <a:rPr lang="en-US" altLang="zh-CN" dirty="0"/>
              <a:t>,</a:t>
            </a:r>
            <a:endParaRPr lang="en-US" altLang="zh-CN" dirty="0"/>
          </a:p>
          <a:p>
            <a:r>
              <a:rPr lang="zh-CN" altLang="en-US" dirty="0"/>
              <a:t>身心投入</a:t>
            </a:r>
            <a:r>
              <a:rPr lang="en-US" altLang="zh-CN" dirty="0"/>
              <a:t>, </a:t>
            </a:r>
            <a:r>
              <a:rPr lang="zh-CN" altLang="en-US" dirty="0"/>
              <a:t>回顾总结是成长的关键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PSP </a:t>
            </a:r>
            <a:r>
              <a:rPr lang="zh-CN" altLang="en-US" b="0" dirty="0"/>
              <a:t>的演化</a:t>
            </a:r>
            <a:endParaRPr lang="en-US" b="0" dirty="0"/>
          </a:p>
        </p:txBody>
      </p:sp>
      <p:sp>
        <p:nvSpPr>
          <p:cNvPr id="3" name="Content Placeholder 2"/>
          <p:cNvSpPr>
            <a:spLocks noGrp="1"/>
          </p:cNvSpPr>
          <p:nvPr>
            <p:ph idx="1"/>
          </p:nvPr>
        </p:nvSpPr>
        <p:spPr>
          <a:xfrm>
            <a:off x="1981200" y="1600201"/>
            <a:ext cx="2819400" cy="4525963"/>
          </a:xfrm>
          <a:ln>
            <a:solidFill>
              <a:schemeClr val="accent1"/>
            </a:solidFill>
          </a:ln>
        </p:spPr>
        <p:txBody>
          <a:bodyPr>
            <a:normAutofit/>
          </a:bodyPr>
          <a:lstStyle/>
          <a:p>
            <a:r>
              <a:rPr lang="en-US" sz="2800" dirty="0"/>
              <a:t>PSP</a:t>
            </a:r>
            <a:r>
              <a:rPr lang="en-US" sz="2800" b="1" dirty="0">
                <a:solidFill>
                  <a:srgbClr val="FF0000"/>
                </a:solidFill>
              </a:rPr>
              <a:t>0</a:t>
            </a:r>
            <a:endParaRPr lang="en-US" sz="2800" b="1" dirty="0">
              <a:solidFill>
                <a:srgbClr val="FF0000"/>
              </a:solidFill>
            </a:endParaRPr>
          </a:p>
          <a:p>
            <a:r>
              <a:rPr lang="en-US" sz="2800" dirty="0"/>
              <a:t>Planning</a:t>
            </a:r>
            <a:endParaRPr lang="en-US" sz="2800" dirty="0"/>
          </a:p>
          <a:p>
            <a:r>
              <a:rPr lang="en-US" sz="2800" dirty="0"/>
              <a:t>Development</a:t>
            </a:r>
            <a:endParaRPr lang="en-US" sz="2800" dirty="0"/>
          </a:p>
          <a:p>
            <a:pPr lvl="1"/>
            <a:r>
              <a:rPr lang="en-US" sz="2400" dirty="0"/>
              <a:t>Design</a:t>
            </a:r>
            <a:endParaRPr lang="en-US" sz="2400" dirty="0"/>
          </a:p>
          <a:p>
            <a:pPr lvl="1"/>
            <a:r>
              <a:rPr lang="en-US" sz="2400" dirty="0"/>
              <a:t>Coding</a:t>
            </a:r>
            <a:endParaRPr lang="en-US" sz="2400" dirty="0"/>
          </a:p>
          <a:p>
            <a:pPr lvl="1"/>
            <a:r>
              <a:rPr lang="en-US" sz="2400" dirty="0"/>
              <a:t>Test</a:t>
            </a:r>
            <a:endParaRPr lang="en-US" sz="2400" dirty="0"/>
          </a:p>
          <a:p>
            <a:r>
              <a:rPr lang="en-US" sz="2800" dirty="0"/>
              <a:t>Postmortem</a:t>
            </a:r>
            <a:endParaRPr lang="en-US" sz="2800" dirty="0"/>
          </a:p>
        </p:txBody>
      </p:sp>
      <p:sp>
        <p:nvSpPr>
          <p:cNvPr id="4" name="Content Placeholder 2"/>
          <p:cNvSpPr txBox="1"/>
          <p:nvPr/>
        </p:nvSpPr>
        <p:spPr>
          <a:xfrm>
            <a:off x="4800600" y="1600201"/>
            <a:ext cx="2895600" cy="4525963"/>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PSP</a:t>
            </a:r>
            <a:r>
              <a:rPr lang="en-US" sz="2000" b="1" dirty="0">
                <a:solidFill>
                  <a:srgbClr val="FF0000"/>
                </a:solidFill>
              </a:rPr>
              <a:t>0.1</a:t>
            </a:r>
            <a:endParaRPr lang="en-US" sz="2000" b="1" dirty="0">
              <a:solidFill>
                <a:srgbClr val="FF0000"/>
              </a:solidFill>
            </a:endParaRPr>
          </a:p>
          <a:p>
            <a:r>
              <a:rPr lang="en-US" sz="2000" dirty="0"/>
              <a:t>Planning</a:t>
            </a:r>
            <a:endParaRPr lang="en-US" sz="2000" dirty="0"/>
          </a:p>
          <a:p>
            <a:r>
              <a:rPr lang="en-US" sz="2000" dirty="0"/>
              <a:t>Development</a:t>
            </a:r>
            <a:endParaRPr lang="en-US" sz="2000" dirty="0"/>
          </a:p>
          <a:p>
            <a:pPr lvl="1"/>
            <a:r>
              <a:rPr lang="en-US" sz="1800" b="1" dirty="0">
                <a:solidFill>
                  <a:srgbClr val="FF0000"/>
                </a:solidFill>
              </a:rPr>
              <a:t>Coding Standard</a:t>
            </a:r>
            <a:endParaRPr lang="en-US" sz="1800" b="1" dirty="0">
              <a:solidFill>
                <a:srgbClr val="FF0000"/>
              </a:solidFill>
            </a:endParaRPr>
          </a:p>
          <a:p>
            <a:pPr lvl="1"/>
            <a:r>
              <a:rPr lang="en-US" sz="1800" dirty="0"/>
              <a:t>Design</a:t>
            </a:r>
            <a:endParaRPr lang="en-US" sz="1800" dirty="0"/>
          </a:p>
          <a:p>
            <a:pPr lvl="1"/>
            <a:r>
              <a:rPr lang="en-US" sz="1800" dirty="0"/>
              <a:t>Coding</a:t>
            </a:r>
            <a:endParaRPr lang="en-US" sz="1800" dirty="0"/>
          </a:p>
          <a:p>
            <a:pPr lvl="1"/>
            <a:r>
              <a:rPr lang="en-US" sz="1800" dirty="0"/>
              <a:t>Test</a:t>
            </a:r>
            <a:endParaRPr lang="en-US" sz="1800" dirty="0"/>
          </a:p>
          <a:p>
            <a:r>
              <a:rPr lang="en-US" sz="2000" b="1" dirty="0">
                <a:solidFill>
                  <a:srgbClr val="FF0000"/>
                </a:solidFill>
              </a:rPr>
              <a:t>Size Measurement</a:t>
            </a:r>
            <a:endParaRPr lang="en-US" sz="2000" b="1" dirty="0">
              <a:solidFill>
                <a:srgbClr val="FF0000"/>
              </a:solidFill>
            </a:endParaRPr>
          </a:p>
          <a:p>
            <a:r>
              <a:rPr lang="en-US" sz="2000" dirty="0"/>
              <a:t>Postmortem</a:t>
            </a:r>
            <a:endParaRPr lang="en-US" sz="2000" dirty="0"/>
          </a:p>
          <a:p>
            <a:r>
              <a:rPr lang="en-US" sz="2000" b="1" dirty="0">
                <a:solidFill>
                  <a:srgbClr val="FF0000"/>
                </a:solidFill>
              </a:rPr>
              <a:t>Process Improvement Plan</a:t>
            </a:r>
            <a:endParaRPr lang="en-US" sz="2000" b="1" dirty="0">
              <a:solidFill>
                <a:srgbClr val="FF0000"/>
              </a:solidFill>
            </a:endParaRPr>
          </a:p>
        </p:txBody>
      </p:sp>
      <p:sp>
        <p:nvSpPr>
          <p:cNvPr id="5" name="Content Placeholder 2"/>
          <p:cNvSpPr txBox="1"/>
          <p:nvPr/>
        </p:nvSpPr>
        <p:spPr>
          <a:xfrm>
            <a:off x="7696200" y="1600201"/>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6" name="Content Placeholder 2"/>
          <p:cNvSpPr txBox="1"/>
          <p:nvPr/>
        </p:nvSpPr>
        <p:spPr>
          <a:xfrm>
            <a:off x="7696200" y="1600201"/>
            <a:ext cx="2971800" cy="4525963"/>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1</a:t>
            </a:r>
            <a:endParaRPr lang="en-US" b="1" dirty="0">
              <a:solidFill>
                <a:srgbClr val="FF0000"/>
              </a:solidFill>
            </a:endParaRPr>
          </a:p>
          <a:p>
            <a:r>
              <a:rPr lang="en-US" dirty="0"/>
              <a:t>Planning</a:t>
            </a:r>
            <a:endParaRPr lang="en-US" dirty="0"/>
          </a:p>
          <a:p>
            <a:pPr lvl="1"/>
            <a:r>
              <a:rPr lang="en-US" b="1" dirty="0">
                <a:solidFill>
                  <a:srgbClr val="FF0000"/>
                </a:solidFill>
              </a:rPr>
              <a:t>Estimate</a:t>
            </a:r>
            <a:r>
              <a:rPr lang="en-US" dirty="0"/>
              <a:t> </a:t>
            </a:r>
            <a:endParaRPr lang="en-US" dirty="0"/>
          </a:p>
          <a:p>
            <a:r>
              <a:rPr lang="en-US" dirty="0"/>
              <a:t>Development</a:t>
            </a:r>
            <a:endParaRPr lang="en-US" dirty="0"/>
          </a:p>
          <a:p>
            <a:pPr lvl="1"/>
            <a:r>
              <a:rPr lang="en-US" dirty="0"/>
              <a:t>Coding Standard</a:t>
            </a:r>
            <a:endParaRPr lang="en-US" dirty="0"/>
          </a:p>
          <a:p>
            <a:pPr lvl="1"/>
            <a:r>
              <a:rPr lang="en-US" dirty="0"/>
              <a:t>Design</a:t>
            </a:r>
            <a:endParaRPr lang="en-US" dirty="0"/>
          </a:p>
          <a:p>
            <a:pPr lvl="1"/>
            <a:r>
              <a:rPr lang="en-US" dirty="0"/>
              <a:t>Coding</a:t>
            </a:r>
            <a:endParaRPr lang="en-US" dirty="0"/>
          </a:p>
          <a:p>
            <a:pPr lvl="1"/>
            <a:r>
              <a:rPr lang="en-US" dirty="0"/>
              <a:t>Test</a:t>
            </a:r>
            <a:endParaRPr lang="en-US" dirty="0"/>
          </a:p>
          <a:p>
            <a:r>
              <a:rPr lang="en-US" b="1" dirty="0">
                <a:solidFill>
                  <a:srgbClr val="FF0000"/>
                </a:solidFill>
              </a:rPr>
              <a:t>Test Report</a:t>
            </a:r>
            <a:endParaRPr lang="en-US" b="1" dirty="0">
              <a:solidFill>
                <a:srgbClr val="FF0000"/>
              </a:solidFill>
            </a:endParaRPr>
          </a:p>
          <a:p>
            <a:r>
              <a:rPr lang="en-US" dirty="0"/>
              <a:t>Size Measurement</a:t>
            </a:r>
            <a:endParaRPr lang="en-US" dirty="0"/>
          </a:p>
          <a:p>
            <a:r>
              <a:rPr lang="en-US" dirty="0"/>
              <a:t>Postmortem</a:t>
            </a:r>
            <a:endParaRPr lang="en-US" dirty="0"/>
          </a:p>
          <a:p>
            <a:r>
              <a:rPr lang="en-US" dirty="0"/>
              <a:t>Process Improvement Plan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PSP Evolution (cont.)</a:t>
            </a:r>
            <a:endParaRPr lang="en-US" dirty="0"/>
          </a:p>
        </p:txBody>
      </p:sp>
      <p:sp>
        <p:nvSpPr>
          <p:cNvPr id="8" name="Content Placeholder 2"/>
          <p:cNvSpPr txBox="1">
            <a:spLocks noGrp="1"/>
          </p:cNvSpPr>
          <p:nvPr>
            <p:ph idx="1"/>
          </p:nvPr>
        </p:nvSpPr>
        <p:spPr>
          <a:xfrm>
            <a:off x="1981200" y="1600200"/>
            <a:ext cx="2895600" cy="4876800"/>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1.1</a:t>
            </a:r>
            <a:endParaRPr lang="en-US" b="1" dirty="0">
              <a:solidFill>
                <a:srgbClr val="FF0000"/>
              </a:solidFill>
            </a:endParaRPr>
          </a:p>
          <a:p>
            <a:r>
              <a:rPr lang="en-US" dirty="0"/>
              <a:t>Planning</a:t>
            </a:r>
            <a:endParaRPr lang="en-US" dirty="0"/>
          </a:p>
          <a:p>
            <a:pPr lvl="1"/>
            <a:r>
              <a:rPr lang="en-US" dirty="0"/>
              <a:t>Estimate </a:t>
            </a:r>
            <a:endParaRPr lang="en-US" dirty="0"/>
          </a:p>
          <a:p>
            <a:r>
              <a:rPr lang="en-US" dirty="0"/>
              <a:t>Development</a:t>
            </a:r>
            <a:endParaRPr lang="en-US" dirty="0"/>
          </a:p>
          <a:p>
            <a:pPr lvl="1"/>
            <a:r>
              <a:rPr lang="en-US" dirty="0"/>
              <a:t>Coding Standard</a:t>
            </a:r>
            <a:endParaRPr lang="en-US" dirty="0"/>
          </a:p>
          <a:p>
            <a:pPr lvl="1"/>
            <a:r>
              <a:rPr lang="en-US" dirty="0"/>
              <a:t>Design</a:t>
            </a:r>
            <a:endParaRPr lang="en-US" dirty="0"/>
          </a:p>
          <a:p>
            <a:pPr lvl="1"/>
            <a:r>
              <a:rPr lang="en-US" dirty="0"/>
              <a:t>Coding</a:t>
            </a:r>
            <a:endParaRPr lang="en-US" dirty="0"/>
          </a:p>
          <a:p>
            <a:pPr lvl="1"/>
            <a:r>
              <a:rPr lang="en-US" dirty="0"/>
              <a:t>Test</a:t>
            </a:r>
            <a:endParaRPr lang="en-US" dirty="0"/>
          </a:p>
          <a:p>
            <a:r>
              <a:rPr lang="en-US" b="1" dirty="0">
                <a:solidFill>
                  <a:srgbClr val="FF0000"/>
                </a:solidFill>
              </a:rPr>
              <a:t>Record Time Spent</a:t>
            </a:r>
            <a:endParaRPr lang="en-US" b="1" dirty="0">
              <a:solidFill>
                <a:srgbClr val="FF0000"/>
              </a:solidFill>
            </a:endParaRPr>
          </a:p>
          <a:p>
            <a:r>
              <a:rPr lang="en-US" dirty="0"/>
              <a:t>Test Report</a:t>
            </a:r>
            <a:endParaRPr lang="en-US" dirty="0"/>
          </a:p>
          <a:p>
            <a:r>
              <a:rPr lang="en-US" dirty="0"/>
              <a:t>Size Measurement</a:t>
            </a:r>
            <a:endParaRPr lang="en-US" dirty="0"/>
          </a:p>
          <a:p>
            <a:r>
              <a:rPr lang="en-US" dirty="0"/>
              <a:t>Postmortem</a:t>
            </a:r>
            <a:endParaRPr lang="en-US" dirty="0"/>
          </a:p>
          <a:p>
            <a:r>
              <a:rPr lang="en-US" dirty="0"/>
              <a:t>Process Improvement Plan</a:t>
            </a:r>
            <a:endParaRPr lang="en-US" dirty="0"/>
          </a:p>
        </p:txBody>
      </p:sp>
      <p:sp>
        <p:nvSpPr>
          <p:cNvPr id="5" name="Content Placeholder 2"/>
          <p:cNvSpPr txBox="1"/>
          <p:nvPr/>
        </p:nvSpPr>
        <p:spPr>
          <a:xfrm>
            <a:off x="7696200" y="1600201"/>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10" name="Content Placeholder 2"/>
          <p:cNvSpPr txBox="1"/>
          <p:nvPr/>
        </p:nvSpPr>
        <p:spPr>
          <a:xfrm>
            <a:off x="4876800" y="1600200"/>
            <a:ext cx="2895600" cy="4876800"/>
          </a:xfrm>
          <a:prstGeom prst="rect">
            <a:avLst/>
          </a:prstGeom>
          <a:ln>
            <a:solidFill>
              <a:schemeClr val="accent1"/>
            </a:solidFill>
          </a:ln>
        </p:spPr>
        <p:txBody>
          <a:bodyPr vert="horz" lIns="91440" tIns="45720" rIns="91440" bIns="45720" rtlCol="0">
            <a:normAutofit fontScale="62500" lnSpcReduction="20000"/>
          </a:bodyPr>
          <a:lstStyle>
            <a:lvl1pPr marL="342900" indent="-342900" algn="l" defTabSz="914400" rtl="0" eaLnBrk="1" latinLnBrk="0" hangingPunct="1">
              <a:spcBef>
                <a:spcPct val="20000"/>
              </a:spcBef>
              <a:buClr>
                <a:schemeClr val="accent1"/>
              </a:buClr>
              <a:buSzPct val="85000"/>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anose="020B0604020202020204"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2</a:t>
            </a:r>
            <a:endParaRPr lang="en-US" b="1" dirty="0">
              <a:solidFill>
                <a:srgbClr val="FF0000"/>
              </a:solidFill>
            </a:endParaRPr>
          </a:p>
          <a:p>
            <a:r>
              <a:rPr lang="en-US" dirty="0"/>
              <a:t>Planning</a:t>
            </a:r>
            <a:endParaRPr lang="en-US" dirty="0"/>
          </a:p>
          <a:p>
            <a:pPr lvl="1"/>
            <a:r>
              <a:rPr lang="en-US" dirty="0"/>
              <a:t>Estimate </a:t>
            </a:r>
            <a:endParaRPr lang="en-US" dirty="0"/>
          </a:p>
          <a:p>
            <a:r>
              <a:rPr lang="en-US" dirty="0"/>
              <a:t>Development</a:t>
            </a:r>
            <a:endParaRPr lang="en-US" dirty="0"/>
          </a:p>
          <a:p>
            <a:pPr lvl="1"/>
            <a:r>
              <a:rPr lang="en-US" b="1" dirty="0">
                <a:solidFill>
                  <a:srgbClr val="FF0000"/>
                </a:solidFill>
              </a:rPr>
              <a:t>Design Review</a:t>
            </a:r>
            <a:endParaRPr lang="en-US" b="1" dirty="0">
              <a:solidFill>
                <a:srgbClr val="FF0000"/>
              </a:solidFill>
            </a:endParaRPr>
          </a:p>
          <a:p>
            <a:pPr lvl="1"/>
            <a:r>
              <a:rPr lang="en-US" dirty="0"/>
              <a:t>Coding Standard</a:t>
            </a:r>
            <a:endParaRPr lang="en-US" dirty="0"/>
          </a:p>
          <a:p>
            <a:pPr lvl="1"/>
            <a:r>
              <a:rPr lang="en-US" dirty="0"/>
              <a:t>Design</a:t>
            </a:r>
            <a:endParaRPr lang="en-US" dirty="0"/>
          </a:p>
          <a:p>
            <a:pPr lvl="1"/>
            <a:r>
              <a:rPr lang="en-US" dirty="0"/>
              <a:t>Coding</a:t>
            </a:r>
            <a:endParaRPr lang="en-US" dirty="0"/>
          </a:p>
          <a:p>
            <a:pPr lvl="1"/>
            <a:r>
              <a:rPr lang="en-US" b="1" dirty="0">
                <a:solidFill>
                  <a:srgbClr val="FF0000"/>
                </a:solidFill>
              </a:rPr>
              <a:t>Code Review</a:t>
            </a:r>
            <a:endParaRPr lang="en-US" b="1" dirty="0">
              <a:solidFill>
                <a:srgbClr val="FF0000"/>
              </a:solidFill>
            </a:endParaRPr>
          </a:p>
          <a:p>
            <a:pPr lvl="1"/>
            <a:r>
              <a:rPr lang="en-US" dirty="0"/>
              <a:t>Test</a:t>
            </a:r>
            <a:endParaRPr lang="en-US" dirty="0"/>
          </a:p>
          <a:p>
            <a:r>
              <a:rPr lang="en-US" dirty="0"/>
              <a:t>Record Time Spent</a:t>
            </a:r>
            <a:endParaRPr lang="en-US" dirty="0"/>
          </a:p>
          <a:p>
            <a:r>
              <a:rPr lang="en-US" dirty="0"/>
              <a:t>Test Report</a:t>
            </a:r>
            <a:endParaRPr lang="en-US" dirty="0"/>
          </a:p>
          <a:p>
            <a:r>
              <a:rPr lang="en-US" dirty="0"/>
              <a:t>Size Measurement</a:t>
            </a:r>
            <a:endParaRPr lang="en-US" dirty="0"/>
          </a:p>
          <a:p>
            <a:r>
              <a:rPr lang="en-US" dirty="0"/>
              <a:t>Postmortem</a:t>
            </a:r>
            <a:endParaRPr lang="en-US" dirty="0"/>
          </a:p>
          <a:p>
            <a:r>
              <a:rPr lang="en-US" dirty="0"/>
              <a:t>Process Improvement Plan</a:t>
            </a:r>
            <a:endParaRPr lang="en-US" dirty="0"/>
          </a:p>
        </p:txBody>
      </p:sp>
      <p:sp>
        <p:nvSpPr>
          <p:cNvPr id="11" name="Content Placeholder 2"/>
          <p:cNvSpPr txBox="1"/>
          <p:nvPr/>
        </p:nvSpPr>
        <p:spPr>
          <a:xfrm>
            <a:off x="7772400" y="1600200"/>
            <a:ext cx="2895600" cy="4876800"/>
          </a:xfrm>
          <a:prstGeom prst="rect">
            <a:avLst/>
          </a:prstGeom>
          <a:ln>
            <a:solidFill>
              <a:schemeClr val="accent1"/>
            </a:solidFill>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Clr>
                <a:schemeClr val="accent1"/>
              </a:buClr>
              <a:buSzPct val="85000"/>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anose="020B0604020202020204"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2.1</a:t>
            </a:r>
            <a:endParaRPr lang="en-US" b="1" dirty="0">
              <a:solidFill>
                <a:srgbClr val="FF0000"/>
              </a:solidFill>
            </a:endParaRPr>
          </a:p>
          <a:p>
            <a:r>
              <a:rPr lang="en-US" dirty="0"/>
              <a:t>Planning</a:t>
            </a:r>
            <a:endParaRPr lang="en-US" dirty="0"/>
          </a:p>
          <a:p>
            <a:pPr lvl="1"/>
            <a:r>
              <a:rPr lang="en-US" dirty="0"/>
              <a:t>Estimate </a:t>
            </a:r>
            <a:endParaRPr lang="en-US" dirty="0"/>
          </a:p>
          <a:p>
            <a:r>
              <a:rPr lang="en-US" dirty="0"/>
              <a:t>Development</a:t>
            </a:r>
            <a:endParaRPr lang="en-US" dirty="0"/>
          </a:p>
          <a:p>
            <a:pPr lvl="1"/>
            <a:r>
              <a:rPr lang="en-US" b="1" dirty="0">
                <a:solidFill>
                  <a:srgbClr val="FF0000"/>
                </a:solidFill>
              </a:rPr>
              <a:t>Analysis </a:t>
            </a:r>
            <a:endParaRPr lang="en-US" b="1" dirty="0">
              <a:solidFill>
                <a:srgbClr val="FF0000"/>
              </a:solidFill>
            </a:endParaRPr>
          </a:p>
          <a:p>
            <a:pPr lvl="1"/>
            <a:r>
              <a:rPr lang="en-US" b="1" dirty="0">
                <a:solidFill>
                  <a:srgbClr val="FF0000"/>
                </a:solidFill>
              </a:rPr>
              <a:t>Design Spec</a:t>
            </a:r>
            <a:endParaRPr lang="en-US" b="1" dirty="0">
              <a:solidFill>
                <a:srgbClr val="FF0000"/>
              </a:solidFill>
            </a:endParaRPr>
          </a:p>
          <a:p>
            <a:pPr lvl="1"/>
            <a:r>
              <a:rPr lang="en-US" dirty="0"/>
              <a:t>Design Review</a:t>
            </a:r>
            <a:endParaRPr lang="en-US" dirty="0"/>
          </a:p>
          <a:p>
            <a:pPr lvl="1"/>
            <a:r>
              <a:rPr lang="en-US" dirty="0"/>
              <a:t>Coding Standard</a:t>
            </a:r>
            <a:endParaRPr lang="en-US" dirty="0"/>
          </a:p>
          <a:p>
            <a:pPr lvl="1"/>
            <a:r>
              <a:rPr lang="en-US" dirty="0"/>
              <a:t>Design</a:t>
            </a:r>
            <a:endParaRPr lang="en-US" dirty="0"/>
          </a:p>
          <a:p>
            <a:pPr lvl="1"/>
            <a:r>
              <a:rPr lang="en-US" dirty="0"/>
              <a:t>Coding</a:t>
            </a:r>
            <a:endParaRPr lang="en-US" dirty="0"/>
          </a:p>
          <a:p>
            <a:pPr lvl="1"/>
            <a:r>
              <a:rPr lang="en-US" dirty="0"/>
              <a:t>Code Review</a:t>
            </a:r>
            <a:endParaRPr lang="en-US" dirty="0"/>
          </a:p>
          <a:p>
            <a:pPr lvl="1"/>
            <a:r>
              <a:rPr lang="en-US" dirty="0"/>
              <a:t>Test</a:t>
            </a:r>
            <a:endParaRPr lang="en-US" dirty="0"/>
          </a:p>
          <a:p>
            <a:r>
              <a:rPr lang="en-US" dirty="0"/>
              <a:t>Record Time Spent</a:t>
            </a:r>
            <a:endParaRPr lang="en-US" dirty="0"/>
          </a:p>
          <a:p>
            <a:r>
              <a:rPr lang="en-US" dirty="0"/>
              <a:t>Test Report</a:t>
            </a:r>
            <a:endParaRPr lang="en-US" dirty="0"/>
          </a:p>
          <a:p>
            <a:r>
              <a:rPr lang="en-US" dirty="0"/>
              <a:t>Size Measurement</a:t>
            </a:r>
            <a:endParaRPr lang="en-US" dirty="0"/>
          </a:p>
          <a:p>
            <a:r>
              <a:rPr lang="en-US" dirty="0"/>
              <a:t>Postmortem</a:t>
            </a:r>
            <a:endParaRPr lang="en-US" dirty="0"/>
          </a:p>
          <a:p>
            <a:r>
              <a:rPr lang="en-US" dirty="0"/>
              <a:t>Process Improvement Plan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b="0" dirty="0"/>
              <a:t>PSP </a:t>
            </a:r>
            <a:r>
              <a:rPr lang="zh-CN" altLang="en-US" b="0" dirty="0"/>
              <a:t>衡量什么</a:t>
            </a:r>
            <a:r>
              <a:rPr lang="en-US" dirty="0"/>
              <a:t>:</a:t>
            </a:r>
            <a:endParaRPr lang="en-US" dirty="0"/>
          </a:p>
        </p:txBody>
      </p:sp>
      <p:sp>
        <p:nvSpPr>
          <p:cNvPr id="2" name="Content Placeholder 1"/>
          <p:cNvSpPr>
            <a:spLocks noGrp="1"/>
          </p:cNvSpPr>
          <p:nvPr>
            <p:ph idx="1"/>
          </p:nvPr>
        </p:nvSpPr>
        <p:spPr/>
        <p:txBody>
          <a:bodyPr>
            <a:normAutofit/>
          </a:bodyPr>
          <a:lstStyle/>
          <a:p>
            <a:pPr>
              <a:buNone/>
            </a:pPr>
            <a:r>
              <a:rPr lang="en-US" sz="2400" dirty="0"/>
              <a:t>PSP </a:t>
            </a:r>
            <a:r>
              <a:rPr lang="zh-CN" altLang="en-US" sz="2400" dirty="0"/>
              <a:t>衡量下面的核心数据</a:t>
            </a:r>
            <a:r>
              <a:rPr lang="en-US" sz="2400" dirty="0"/>
              <a:t>:</a:t>
            </a:r>
            <a:endParaRPr lang="en-US" sz="2400" dirty="0"/>
          </a:p>
          <a:p>
            <a:r>
              <a:rPr lang="zh-CN" altLang="en-US" sz="2400" dirty="0"/>
              <a:t>任务的大小</a:t>
            </a:r>
            <a:r>
              <a:rPr lang="en-US" sz="2400" dirty="0"/>
              <a:t> – </a:t>
            </a:r>
            <a:r>
              <a:rPr lang="zh-CN" altLang="en-US" sz="2400" dirty="0"/>
              <a:t>例如，有多少行代码 </a:t>
            </a:r>
            <a:r>
              <a:rPr lang="en-US" altLang="zh-CN" sz="2400" dirty="0"/>
              <a:t>Line </a:t>
            </a:r>
            <a:r>
              <a:rPr lang="en-US" sz="2400" dirty="0"/>
              <a:t>of code (LOC).</a:t>
            </a:r>
            <a:endParaRPr lang="en-US" sz="2400" dirty="0"/>
          </a:p>
          <a:p>
            <a:endParaRPr lang="en-US" sz="2200" dirty="0"/>
          </a:p>
          <a:p>
            <a:r>
              <a:rPr lang="zh-CN" altLang="en-US" sz="2400" dirty="0"/>
              <a:t>需要多少努力</a:t>
            </a:r>
            <a:r>
              <a:rPr lang="en-US" sz="2400" dirty="0"/>
              <a:t> – </a:t>
            </a:r>
            <a:r>
              <a:rPr lang="zh-CN" altLang="en-US" sz="2400" dirty="0"/>
              <a:t>花了多少时间（分钟）</a:t>
            </a:r>
            <a:endParaRPr lang="en-US" sz="2400" dirty="0"/>
          </a:p>
          <a:p>
            <a:pPr marL="457200" lvl="1" indent="0">
              <a:buNone/>
            </a:pPr>
            <a:endParaRPr lang="en-US" sz="2200" dirty="0"/>
          </a:p>
          <a:p>
            <a:r>
              <a:rPr lang="zh-CN" altLang="en-US" sz="2400" dirty="0"/>
              <a:t>质量 </a:t>
            </a:r>
            <a:r>
              <a:rPr lang="en-US" altLang="zh-CN" sz="2400" dirty="0"/>
              <a:t>– </a:t>
            </a:r>
            <a:r>
              <a:rPr lang="zh-CN" altLang="en-US" sz="2400" dirty="0"/>
              <a:t>产品中有多少问题</a:t>
            </a:r>
            <a:r>
              <a:rPr lang="en-US" sz="2400" dirty="0"/>
              <a:t>.</a:t>
            </a:r>
            <a:endParaRPr lang="en-US" sz="2400" dirty="0"/>
          </a:p>
          <a:p>
            <a:pPr marL="457200" lvl="1" indent="0">
              <a:buNone/>
            </a:pPr>
            <a:endParaRPr lang="en-US" sz="2200" dirty="0"/>
          </a:p>
          <a:p>
            <a:r>
              <a:rPr lang="zh-CN" altLang="en-US" sz="2400" dirty="0"/>
              <a:t>日程</a:t>
            </a:r>
            <a:r>
              <a:rPr lang="en-US" sz="2400" dirty="0"/>
              <a:t> – </a:t>
            </a:r>
            <a:r>
              <a:rPr lang="zh-CN" altLang="en-US" sz="2400" dirty="0"/>
              <a:t>是否按时交付</a:t>
            </a:r>
            <a:endParaRPr lang="en-US" sz="2200" dirty="0"/>
          </a:p>
          <a:p>
            <a:endParaRPr lang="en-US" sz="24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0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ags/tag1.xml><?xml version="1.0" encoding="utf-8"?>
<p:tagLst xmlns:p="http://schemas.openxmlformats.org/presentationml/2006/main">
  <p:tag name="KSO_WPP_MARK_KEY" val="38377524-551a-4983-bea7-cbb81ca178c9"/>
  <p:tag name="COMMONDATA" val="eyJoZGlkIjoiMDU1ODUxMDc0MjBiZGJjNTQ1OThkMTJlZmZjZTRmMWUifQ=="/>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7705</Words>
  <Application>WPS 演示</Application>
  <PresentationFormat>Widescreen</PresentationFormat>
  <Paragraphs>530</Paragraphs>
  <Slides>45</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宋体</vt:lpstr>
      <vt:lpstr>Wingdings</vt:lpstr>
      <vt:lpstr>Microsoft YaHei UI</vt:lpstr>
      <vt:lpstr>Calibri Light</vt:lpstr>
      <vt:lpstr>Calibri</vt:lpstr>
      <vt:lpstr>微软雅黑</vt:lpstr>
      <vt:lpstr>Arial Unicode MS</vt:lpstr>
      <vt:lpstr>Wingdings 3</vt:lpstr>
      <vt:lpstr>Depth</vt:lpstr>
      <vt:lpstr>个人软件流程和工程师的成长</vt:lpstr>
      <vt:lpstr>软件工程包括什么</vt:lpstr>
      <vt:lpstr>足球为例 </vt:lpstr>
      <vt:lpstr>个人在软件开发流程中</vt:lpstr>
      <vt:lpstr>个人的表现</vt:lpstr>
      <vt:lpstr>我们怎么 “学” 知识</vt:lpstr>
      <vt:lpstr>PSP 的演化</vt:lpstr>
      <vt:lpstr>PSP Evolution (cont.)</vt:lpstr>
      <vt:lpstr>PSP 衡量什么:</vt:lpstr>
      <vt:lpstr>衡量</vt:lpstr>
      <vt:lpstr>PSP 的弱点</vt:lpstr>
      <vt:lpstr>PSP data (大三学生 vs. 工作三年的工程师）</vt:lpstr>
      <vt:lpstr>续表</vt:lpstr>
      <vt:lpstr>大三 vs. 研究生毕业+工作三年</vt:lpstr>
      <vt:lpstr>PSP ISSUES (cont.)</vt:lpstr>
      <vt:lpstr>PSP ISSUES (cont.)</vt:lpstr>
      <vt:lpstr>Art vs. Follow the rules</vt:lpstr>
      <vt:lpstr>What is SE</vt:lpstr>
      <vt:lpstr>The Pragmatic Approach</vt:lpstr>
      <vt:lpstr>案例：两个工程师的交付</vt:lpstr>
      <vt:lpstr>Standard Deviation 标准方差</vt:lpstr>
      <vt:lpstr>软件工程师的成长</vt:lpstr>
      <vt:lpstr>如何衡量成长</vt:lpstr>
      <vt:lpstr>我不想做重复性的工作，我要创新！</vt:lpstr>
      <vt:lpstr>我想加入一个成功的团队</vt:lpstr>
      <vt:lpstr>团队对个人的期望</vt:lpstr>
      <vt:lpstr>我有了灵感才工作！</vt:lpstr>
      <vt:lpstr>软件工程师的思维误区</vt:lpstr>
      <vt:lpstr>工程师的思维误区 – 依赖链条过长</vt:lpstr>
      <vt:lpstr>思维误区 – 过早优化</vt:lpstr>
      <vt:lpstr>过早泛化 Generalization</vt:lpstr>
      <vt:lpstr>职业发展阶段 – 动力</vt:lpstr>
      <vt:lpstr>全栈  + AI?</vt:lpstr>
      <vt:lpstr>专和精的关系</vt:lpstr>
      <vt:lpstr>即使 “增删改查” 也不简单</vt:lpstr>
      <vt:lpstr>职业成长 – 考级之路 </vt:lpstr>
      <vt:lpstr>职业成长 – 公司</vt:lpstr>
      <vt:lpstr>PowerPoint 演示文稿</vt:lpstr>
      <vt:lpstr>PowerPoint 演示文稿</vt:lpstr>
      <vt:lpstr>PowerPoint 演示文稿</vt:lpstr>
      <vt:lpstr>如何证明能力?</vt:lpstr>
      <vt:lpstr>技能是什么？</vt:lpstr>
      <vt:lpstr>不同层次的问题</vt:lpstr>
      <vt:lpstr>“精通”魔方</vt:lpstr>
      <vt:lpstr>高级工程师 和 初级爱好者的区别</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XP, and TDD</dc:title>
  <dc:creator>xin zou</dc:creator>
  <cp:lastModifiedBy>zry</cp:lastModifiedBy>
  <cp:revision>138</cp:revision>
  <dcterms:created xsi:type="dcterms:W3CDTF">2007-10-15T02:17:00Z</dcterms:created>
  <dcterms:modified xsi:type="dcterms:W3CDTF">2023-09-11T05:13:55Z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xinz@microsoft.com</vt:lpwstr>
  </property>
  <property fmtid="{D5CDD505-2E9C-101B-9397-08002B2CF9AE}" pid="7" name="MSIP_Label_f42aa342-8706-4288-bd11-ebb85995028c_SetDate">
    <vt:lpwstr>2018-10-08T05:44:02.1718439Z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KSOProductBuildVer">
    <vt:lpwstr>2052-11.1.0.14309</vt:lpwstr>
  </property>
  <property fmtid="{D5CDD505-2E9C-101B-9397-08002B2CF9AE}" pid="13" name="ICV">
    <vt:lpwstr>BA11C361288C4A27B8ED4B3019740001</vt:lpwstr>
  </property>
</Properties>
</file>