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6" r:id="rId4"/>
    <p:sldId id="258" r:id="rId6"/>
    <p:sldId id="278" r:id="rId7"/>
    <p:sldId id="302" r:id="rId8"/>
    <p:sldId id="279" r:id="rId9"/>
    <p:sldId id="281" r:id="rId10"/>
    <p:sldId id="282" r:id="rId11"/>
    <p:sldId id="283" r:id="rId12"/>
    <p:sldId id="284" r:id="rId13"/>
    <p:sldId id="266" r:id="rId14"/>
    <p:sldId id="263" r:id="rId15"/>
    <p:sldId id="264" r:id="rId16"/>
    <p:sldId id="291" r:id="rId17"/>
    <p:sldId id="292" r:id="rId18"/>
    <p:sldId id="293" r:id="rId19"/>
    <p:sldId id="294" r:id="rId20"/>
    <p:sldId id="298" r:id="rId21"/>
    <p:sldId id="295" r:id="rId22"/>
    <p:sldId id="296" r:id="rId23"/>
    <p:sldId id="305" r:id="rId24"/>
    <p:sldId id="309" r:id="rId25"/>
    <p:sldId id="297" r:id="rId26"/>
    <p:sldId id="304" r:id="rId27"/>
    <p:sldId id="275" r:id="rId28"/>
    <p:sldId id="299" r:id="rId29"/>
    <p:sldId id="300" r:id="rId30"/>
    <p:sldId id="301" r:id="rId31"/>
    <p:sldId id="306" r:id="rId32"/>
    <p:sldId id="308" r:id="rId33"/>
    <p:sldId id="307" r:id="rId34"/>
    <p:sldId id="290" r:id="rId35"/>
    <p:sldId id="267" r:id="rId36"/>
    <p:sldId id="274" r:id="rId37"/>
    <p:sldId id="277" r:id="rId38"/>
    <p:sldId id="310" r:id="rId39"/>
    <p:sldId id="311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76108" autoAdjust="0"/>
  </p:normalViewPr>
  <p:slideViewPr>
    <p:cSldViewPr>
      <p:cViewPr varScale="1">
        <p:scale>
          <a:sx n="77" d="100"/>
          <a:sy n="77" d="100"/>
        </p:scale>
        <p:origin x="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7360-BE78-48F1-87F9-0C7E0C0D796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敏捷是什么？有很多术语，它们之间是什么关系？ 敏捷和其他方法论的关系是什么？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有几个原因导致敏捷在互联网时代出现：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最初的软件（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世纪六七十年代）的顾客都是大型研究机构、军方、美 国航空航天局、大型股票交易公司，他们需要通过软件系统来搞科学计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算、军方项目、登月项目、股票交易系统等超级复杂的项目。这些项目 对功能的要求非常严格，对计算的准确度要求相当高。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世纪八九十年代，软件进入桌面软件时代，开发周期明显缩短，各 种新的方法开始进入实用阶段。但是软件发布的媒介还是软盘、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，做好一个发布需要较大的经济投入，不能频繁更新版本。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互联网时代，大部分的服务是通过网络服务器端实现，在客户端有各种 方便的推送（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）渠道。一般消费者成为主要用户。网络的传播速度 和广度，使得知识的获取变得更加容易，很多软件服务可以由一个小团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队来实现。同时，技术更新的速度在加快，那种一个大型团队用一种成 熟技术开发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— 3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年再发布软件的时代已经过去了。用户需求的变化也 在加快，开发流程必须跟上这些快速变化的节奏。于是敏捷就产生了。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这一措施较好地平衡了“交流”和“集中注意力”的 矛盾。有任何需求的改变都留待冲刺结束后再讨论。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https://sandofsky.com/blog/the-s-curve.html</a:t>
            </a:r>
            <a:endParaRPr lang="en-US" dirty="0"/>
          </a:p>
          <a:p>
            <a:r>
              <a:rPr lang="zh-CN" altLang="en-US" dirty="0"/>
              <a:t>课堂讨论，为何燃尽图不是一条直线。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 </a:t>
            </a:r>
            <a:r>
              <a:rPr lang="en-US" altLang="zh-CN" dirty="0"/>
              <a:t>https://www.scrum.org/forum/scrum-forum/14106/scrum-joke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dirty="0"/>
              <a:t>https://www.oreilly.com/library/view/bdd-in-action/9781617291654/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起源：</a:t>
            </a:r>
            <a:endParaRPr lang="en-US" altLang="zh-CN" dirty="0"/>
          </a:p>
          <a:p>
            <a:r>
              <a:rPr lang="en-US" dirty="0"/>
              <a:t>https://medium.com/the-reading-room/behaviour-driven-development-a-better-agile-778d2d2a7ab5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帮助测试：</a:t>
            </a:r>
            <a:endParaRPr lang="en-US" altLang="zh-CN" dirty="0"/>
          </a:p>
          <a:p>
            <a:r>
              <a:rPr lang="en-US" dirty="0"/>
              <a:t>https://medium.com/agile-vision/behavior-driven-development-bdd-software-testing-in-agile-environments-d5327c0f9e2d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nblogs.com/shineshine/p/9505022.html&#13;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nblogs.com/shineshine/p/14517030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cnblogs.com/shineshine/p/15003939.html" TargetMode="External"/><Relationship Id="rId3" Type="http://schemas.openxmlformats.org/officeDocument/2006/relationships/hyperlink" Target="https://www.cnblogs.com/shineshine/p/15190858.html" TargetMode="External"/><Relationship Id="rId2" Type="http://schemas.openxmlformats.org/officeDocument/2006/relationships/hyperlink" Target="https://www.cnblogs.com/shineshine/p/15001737.html" TargetMode="External"/><Relationship Id="rId1" Type="http://schemas.openxmlformats.org/officeDocument/2006/relationships/hyperlink" Target="http://www.cnblogs.com/xinz/p/3852390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 </a:t>
            </a:r>
            <a:r>
              <a:rPr lang="en-US" altLang="zh-CN" dirty="0"/>
              <a:t>- </a:t>
            </a:r>
            <a:r>
              <a:rPr lang="en-US" dirty="0"/>
              <a:t>Agile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Simplicity--the art of maximizing the amount </a:t>
            </a:r>
            <a:br>
              <a:rPr lang="en-US" b="0" dirty="0"/>
            </a:br>
            <a:r>
              <a:rPr lang="en-US" b="0" dirty="0"/>
              <a:t>of work not done--is essential. </a:t>
            </a:r>
            <a:endParaRPr lang="en-US" b="0" dirty="0"/>
          </a:p>
          <a:p>
            <a:r>
              <a:rPr lang="zh-CN" altLang="en-US" b="0" dirty="0"/>
              <a:t>保持简明 </a:t>
            </a:r>
            <a:r>
              <a:rPr lang="en-US" altLang="zh-CN" b="0" dirty="0"/>
              <a:t>- </a:t>
            </a:r>
            <a:r>
              <a:rPr lang="zh-CN" altLang="en-US" b="0" dirty="0"/>
              <a:t>尽可能简化工作量的技艺 </a:t>
            </a:r>
            <a:r>
              <a:rPr lang="en-US" altLang="zh-CN" b="0" dirty="0"/>
              <a:t>- </a:t>
            </a:r>
            <a:r>
              <a:rPr lang="zh-CN" altLang="en-US" b="0" dirty="0"/>
              <a:t>极为重要。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The best architectures, requirements, and designs emerge from self-organizing teams. </a:t>
            </a:r>
            <a:endParaRPr lang="en-US" b="0" dirty="0"/>
          </a:p>
          <a:p>
            <a:r>
              <a:rPr lang="zh-CN" altLang="en-US" b="0" dirty="0"/>
              <a:t>只有能自我管理的团队才能创造优秀的架构</a:t>
            </a:r>
            <a:r>
              <a:rPr lang="en-US" altLang="zh-CN" b="0" dirty="0"/>
              <a:t>, </a:t>
            </a:r>
            <a:r>
              <a:rPr lang="zh-CN" altLang="en-US" b="0" dirty="0"/>
              <a:t>需求和设计</a:t>
            </a:r>
            <a:r>
              <a:rPr lang="en-US" altLang="zh-CN" b="0" dirty="0"/>
              <a:t>.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At regular intervals, the team reflects on how </a:t>
            </a:r>
            <a:br>
              <a:rPr lang="en-US" b="0" dirty="0"/>
            </a:br>
            <a:r>
              <a:rPr lang="en-US" b="0" dirty="0"/>
              <a:t>to become more effective, then tunes and adjusts its behavior accordingly. </a:t>
            </a:r>
            <a:endParaRPr lang="en-US" b="0" dirty="0"/>
          </a:p>
          <a:p>
            <a:r>
              <a:rPr lang="zh-CN" altLang="en-US" b="0" dirty="0"/>
              <a:t>时时总结如何提高团队效率</a:t>
            </a:r>
            <a:r>
              <a:rPr lang="en-US" altLang="zh-CN" b="0" dirty="0"/>
              <a:t>, </a:t>
            </a:r>
            <a:r>
              <a:rPr lang="zh-CN" altLang="en-US" b="0" dirty="0"/>
              <a:t>并付诸行动。</a:t>
            </a:r>
            <a:endParaRPr lang="en-US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</a:t>
            </a:r>
            <a:r>
              <a:rPr lang="en-US" dirty="0" err="1"/>
              <a:t>e</a:t>
            </a:r>
            <a:r>
              <a:rPr lang="en-US" altLang="zh-CN" dirty="0" err="1"/>
              <a:t>X</a:t>
            </a:r>
            <a:r>
              <a:rPr lang="en-US" dirty="0" err="1"/>
              <a:t>treme</a:t>
            </a:r>
            <a:r>
              <a:rPr lang="en-US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把好办法</a:t>
            </a:r>
            <a:r>
              <a:rPr lang="en-US" altLang="zh-CN" sz="2400" dirty="0"/>
              <a:t>(best practice)</a:t>
            </a:r>
            <a:r>
              <a:rPr lang="zh-CN" altLang="en-US" sz="2400" dirty="0"/>
              <a:t>发挥到极致 </a:t>
            </a:r>
            <a:r>
              <a:rPr lang="en-US" altLang="zh-CN" sz="2400" dirty="0"/>
              <a:t>(</a:t>
            </a:r>
            <a:r>
              <a:rPr lang="en-US" sz="2400" dirty="0"/>
              <a:t>extreme)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1" y="2438401"/>
          <a:ext cx="8226551" cy="420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581"/>
                <a:gridCol w="4660970"/>
              </a:tblGrid>
              <a:tr h="3267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如果……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发挥到极致就变成……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957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满足</a:t>
                      </a:r>
                      <a:r>
                        <a:rPr lang="zh-CN" sz="1600" dirty="0">
                          <a:effectLst/>
                        </a:rPr>
                        <a:t>顾客的需求很重要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那就用顾客的语言和行为来指导功能的开发 </a:t>
                      </a:r>
                      <a:r>
                        <a:rPr lang="en-US" altLang="zh-CN" sz="1600" dirty="0">
                          <a:effectLst/>
                        </a:rPr>
                        <a:t>(Behavior Driven Development)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49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顾客表达能力不强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那就请顾客代表和团队人员一起工作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99847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测试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zh-CN" sz="1600" dirty="0">
                          <a:effectLst/>
                        </a:rPr>
                        <a:t>单元测试能帮助提高质量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</a:t>
                      </a:r>
                      <a:r>
                        <a:rPr lang="zh-CN" sz="1600" spc="-10" dirty="0">
                          <a:effectLst/>
                        </a:rPr>
                        <a:t>就先写单元测试，从测试开始写程序</a:t>
                      </a:r>
                      <a:r>
                        <a:rPr lang="zh-CN" sz="1600" spc="-100" dirty="0">
                          <a:effectLst/>
                        </a:rPr>
                        <a:t>—</a:t>
                      </a:r>
                      <a:r>
                        <a:rPr lang="zh-CN" sz="1600" spc="-10" dirty="0">
                          <a:effectLst/>
                        </a:rPr>
                        <a:t>—</a:t>
                      </a:r>
                      <a:r>
                        <a:rPr lang="en-US" sz="1600" spc="-10" dirty="0">
                          <a:effectLst/>
                        </a:rPr>
                        <a:t>Test Driven Development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代码复审可以找到错误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从一开始就处于“复审”状态</a:t>
                      </a:r>
                      <a:r>
                        <a:rPr lang="zh-CN" altLang="en-US" sz="1600" dirty="0">
                          <a:effectLst/>
                        </a:rPr>
                        <a:t>：</a:t>
                      </a:r>
                      <a:r>
                        <a:rPr lang="zh-CN" sz="1600" dirty="0">
                          <a:effectLst/>
                        </a:rPr>
                        <a:t>结对编程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计划没有变化快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那就别做详细的设计，</a:t>
                      </a:r>
                      <a:r>
                        <a:rPr lang="zh-CN" altLang="en-US" sz="1600" dirty="0">
                          <a:effectLst/>
                        </a:rPr>
                        <a:t>和文档。通过</a:t>
                      </a:r>
                      <a:r>
                        <a:rPr lang="zh-CN" sz="1600" dirty="0">
                          <a:effectLst/>
                        </a:rPr>
                        <a:t>增量开发，重构和频繁地发布</a:t>
                      </a:r>
                      <a:r>
                        <a:rPr lang="zh-CN" altLang="en-US" sz="1600" dirty="0">
                          <a:effectLst/>
                        </a:rPr>
                        <a:t>来满足用户的需求</a:t>
                      </a:r>
                      <a:endParaRPr lang="en-US" sz="14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代码重构会提高质量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那就持续不断地重构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2675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其他好方法……</a:t>
                      </a:r>
                      <a:endParaRPr lang="en-US" sz="16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发挥到极限的做法……</a:t>
                      </a:r>
                      <a:endParaRPr lang="en-US" sz="1600" dirty="0">
                        <a:effectLst/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is an iterative, incremental methodology for project management often seen in agile software development. </a:t>
            </a:r>
            <a:endParaRPr lang="en-US" dirty="0"/>
          </a:p>
          <a:p>
            <a:r>
              <a:rPr lang="en-US" dirty="0"/>
              <a:t>Roles</a:t>
            </a:r>
            <a:endParaRPr lang="en-US" dirty="0"/>
          </a:p>
          <a:p>
            <a:pPr lvl="1"/>
            <a:r>
              <a:rPr lang="en-US" dirty="0"/>
              <a:t>the “</a:t>
            </a:r>
            <a:r>
              <a:rPr lang="en-US" b="1" dirty="0" err="1"/>
              <a:t>ScrumMaster</a:t>
            </a:r>
            <a:r>
              <a:rPr lang="en-US" dirty="0"/>
              <a:t>”, who maintains the processes (project manager)</a:t>
            </a:r>
            <a:endParaRPr lang="en-US" dirty="0"/>
          </a:p>
          <a:p>
            <a:pPr lvl="1"/>
            <a:r>
              <a:rPr lang="en-US" dirty="0"/>
              <a:t>the “</a:t>
            </a:r>
            <a:r>
              <a:rPr lang="en-US" b="1" dirty="0"/>
              <a:t>Product Owner</a:t>
            </a:r>
            <a:r>
              <a:rPr lang="en-US" dirty="0"/>
              <a:t>”, who represents the stakeholders and the business</a:t>
            </a:r>
            <a:endParaRPr lang="en-US" dirty="0"/>
          </a:p>
          <a:p>
            <a:pPr lvl="1"/>
            <a:r>
              <a:rPr lang="en-US" dirty="0"/>
              <a:t>the “</a:t>
            </a:r>
            <a:r>
              <a:rPr lang="en-US" b="1" dirty="0"/>
              <a:t>Team</a:t>
            </a:r>
            <a:r>
              <a:rPr lang="en-US" dirty="0"/>
              <a:t>”, a cross-functional group carrying out the actual analysis, design, implementation, testing, etc.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模型图解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1"/>
            <a:ext cx="838199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+ Sprint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8846" y="1825625"/>
            <a:ext cx="717688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找出完成产品需要做的事情 </a:t>
            </a:r>
            <a:r>
              <a:rPr lang="en-US" dirty="0"/>
              <a:t>— </a:t>
            </a:r>
            <a:r>
              <a:rPr lang="en-US" b="1" dirty="0"/>
              <a:t>Product Backlog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产品负责人领导大家 对于这个 </a:t>
            </a:r>
            <a:r>
              <a:rPr lang="en-US" dirty="0"/>
              <a:t>Backlog</a:t>
            </a:r>
            <a:r>
              <a:rPr lang="zh-CN" altLang="en-US" dirty="0"/>
              <a:t>中的条目进行分析，细化，理清相互关系，估计工作量，等工作。每一项工作的时间估计单位为“天”。</a:t>
            </a:r>
            <a:endParaRPr lang="zh-CN" altLang="en-US" dirty="0"/>
          </a:p>
          <a:p>
            <a:pPr marL="411480" lvl="1" indent="0">
              <a:buNone/>
            </a:pPr>
            <a:endParaRPr lang="zh-CN" altLang="en-US" dirty="0"/>
          </a:p>
          <a:p>
            <a:pPr marL="868680" lvl="2" indent="0">
              <a:buNone/>
            </a:pPr>
            <a:r>
              <a:rPr lang="zh-CN" altLang="en-US" dirty="0"/>
              <a:t>敏捷开发需求管理（产品backlog） </a:t>
            </a:r>
            <a:endParaRPr lang="zh-CN" altLang="en-US" dirty="0"/>
          </a:p>
          <a:p>
            <a:pPr marL="868680" lvl="2" indent="0">
              <a:buNone/>
            </a:pPr>
            <a:r>
              <a:rPr lang="zh-CN" altLang="en-US" dirty="0">
                <a:hlinkClick r:id="rId1" tooltip="" action="ppaction://hlinkfile"/>
              </a:rPr>
              <a:t>https://www.cnblogs.com/shineshine/p/9505022.html</a:t>
            </a:r>
            <a:endParaRPr lang="zh-CN" altLang="en-US" dirty="0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第二步：</a:t>
            </a:r>
            <a:endParaRPr lang="en-US" altLang="zh-CN" dirty="0"/>
          </a:p>
          <a:p>
            <a:pPr marL="411480" lvl="1" indent="0" eaLnBrk="0" hangingPunct="0">
              <a:buNone/>
            </a:pPr>
            <a:r>
              <a:rPr lang="zh-CN" altLang="en-US" sz="2200" dirty="0"/>
              <a:t>决定当前的冲刺（</a:t>
            </a:r>
            <a:r>
              <a:rPr lang="en-US" sz="2200" b="1" dirty="0"/>
              <a:t>Sprint</a:t>
            </a:r>
            <a:r>
              <a:rPr lang="zh-CN" altLang="en-US" sz="2200" dirty="0"/>
              <a:t>）需要解决的事情 </a:t>
            </a:r>
            <a:r>
              <a:rPr lang="en-US" sz="2200" dirty="0"/>
              <a:t>— </a:t>
            </a:r>
            <a:r>
              <a:rPr lang="en-US" sz="2200" b="1" dirty="0"/>
              <a:t>Sprint Backlog</a:t>
            </a:r>
            <a:r>
              <a:rPr lang="zh-CN" altLang="en-US" sz="2200" dirty="0"/>
              <a:t>。 整个产品的实现被划分为几个互相联系的冲刺（</a:t>
            </a:r>
            <a:r>
              <a:rPr lang="en-US" sz="2200" dirty="0"/>
              <a:t>Sprint</a:t>
            </a:r>
            <a:r>
              <a:rPr lang="zh-CN" altLang="en-US" sz="2200" dirty="0"/>
              <a:t>）。产品订单上的任务被进 一步细化了，被分解为以小时为单位（参见 </a:t>
            </a:r>
            <a:r>
              <a:rPr lang="en-US" sz="2200" dirty="0"/>
              <a:t>WBS </a:t>
            </a:r>
            <a:r>
              <a:rPr lang="zh-CN" altLang="en-US" sz="2200" dirty="0"/>
              <a:t>工作划分的办法）。如果一个任务的估计时间太长（如超过 </a:t>
            </a:r>
            <a:r>
              <a:rPr lang="en-US" sz="2200" dirty="0"/>
              <a:t>16 </a:t>
            </a:r>
            <a:r>
              <a:rPr lang="zh-CN" altLang="en-US" sz="2200" dirty="0"/>
              <a:t>个小时），那么它就应该被进一步分解。</a:t>
            </a:r>
            <a:endParaRPr lang="en-US" altLang="zh-CN" sz="2200" dirty="0"/>
          </a:p>
          <a:p>
            <a:pPr eaLnBrk="0" hangingPunct="0"/>
            <a:r>
              <a:rPr lang="zh-CN" altLang="en-US" dirty="0"/>
              <a:t>订单上的任务是团队成员根据自己的情 况来认领。</a:t>
            </a:r>
            <a:endParaRPr lang="en-US" altLang="zh-CN" dirty="0"/>
          </a:p>
          <a:p>
            <a:pPr eaLnBrk="0" hangingPunct="0"/>
            <a:r>
              <a:rPr lang="zh-CN" altLang="en-US" dirty="0"/>
              <a:t>团队成员能主导任务的估计和分配，他们的能动性得到较大的发挥。</a:t>
            </a:r>
            <a:endParaRPr lang="zh-CN" altLang="en-US" dirty="0"/>
          </a:p>
          <a:p>
            <a:pPr lvl="1" eaLnBrk="0" hangingPunct="0"/>
            <a:r>
              <a:rPr lang="en-US" dirty="0"/>
              <a:t>Sprint规划</a:t>
            </a:r>
            <a:endParaRPr lang="en-US" dirty="0"/>
          </a:p>
          <a:p>
            <a:pPr lvl="1" eaLnBrk="0" hangingPunct="0"/>
            <a:r>
              <a:rPr lang="en-US" dirty="0">
                <a:hlinkClick r:id="rId1" tooltip="" action="ppaction://hlinkfile"/>
              </a:rPr>
              <a:t>https://www.cnblogs.com/shineshine/p/14517030.html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zh-CN" altLang="en-US" dirty="0"/>
              <a:t>冲刺（</a:t>
            </a:r>
            <a:r>
              <a:rPr lang="en-US" b="1" dirty="0"/>
              <a:t>Sprint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0" hangingPunct="0"/>
            <a:r>
              <a:rPr lang="zh-CN" altLang="en-US" dirty="0"/>
              <a:t>团队按照</a:t>
            </a:r>
            <a:r>
              <a:rPr lang="en-US" altLang="zh-CN" dirty="0"/>
              <a:t>backlog </a:t>
            </a:r>
            <a:r>
              <a:rPr lang="zh-CN" altLang="en-US" dirty="0"/>
              <a:t>任务执行</a:t>
            </a:r>
            <a:endParaRPr lang="en-US" dirty="0"/>
          </a:p>
          <a:p>
            <a:pPr marL="411480" lvl="1" indent="0" eaLnBrk="0" hangingPunct="0">
              <a:buNone/>
            </a:pPr>
            <a:r>
              <a:rPr lang="zh-CN" altLang="en-US" sz="2400" dirty="0"/>
              <a:t>在冲刺阶段，外部人士不能直接打扰团队成员。一切交流只能通过 </a:t>
            </a:r>
            <a:r>
              <a:rPr lang="en-US" sz="2400" dirty="0"/>
              <a:t>Scrum </a:t>
            </a:r>
            <a:r>
              <a:rPr lang="zh-CN" altLang="en-US" sz="2400" dirty="0"/>
              <a:t>大师（</a:t>
            </a:r>
            <a:r>
              <a:rPr lang="en-US" sz="2400" dirty="0"/>
              <a:t>Scrum Master</a:t>
            </a:r>
            <a:r>
              <a:rPr lang="zh-CN" altLang="en-US" sz="2400" dirty="0"/>
              <a:t>）来完成。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敏捷流程的步骤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第四步：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得到软件的一个增量版本，发布给用户。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然后在此基础上又进一步计划 增量的新功能和改进。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团队通过每日例会（</a:t>
            </a:r>
            <a:r>
              <a:rPr lang="en-US" dirty="0"/>
              <a:t>Scrum Meeting</a:t>
            </a:r>
            <a:r>
              <a:rPr lang="zh-CN" altLang="en-US" dirty="0"/>
              <a:t>）来面对面的交流，团队成员大多站着开会， 所以又称每日</a:t>
            </a:r>
            <a:r>
              <a:rPr lang="zh-CN" altLang="en-US" b="1" dirty="0"/>
              <a:t>立</a:t>
            </a:r>
            <a:r>
              <a:rPr lang="zh-CN" altLang="en-US" dirty="0"/>
              <a:t>会：</a:t>
            </a:r>
            <a:endParaRPr lang="en-US" dirty="0"/>
          </a:p>
          <a:p>
            <a:pPr lvl="1" eaLnBrk="0" hangingPunct="0"/>
            <a:r>
              <a:rPr lang="zh-CN" altLang="en-US" dirty="0"/>
              <a:t>我昨天做了啥 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我今天要做啥 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我碰到了哪些问题</a:t>
            </a:r>
            <a:endParaRPr lang="en-US" dirty="0"/>
          </a:p>
          <a:p>
            <a:pPr marL="118745" indent="0" eaLnBrk="0" hangingPunct="0">
              <a:buNone/>
            </a:pPr>
            <a:endParaRPr lang="en-US" dirty="0"/>
          </a:p>
          <a:p>
            <a:pPr eaLnBrk="0" hangingPunct="0"/>
            <a:r>
              <a:rPr lang="zh-CN" altLang="en-US" dirty="0"/>
              <a:t>每日立会强迫每个人向同伴报告进度，迫使大家把问题摆在明面上。</a:t>
            </a:r>
            <a:endParaRPr lang="en-US" altLang="zh-CN" dirty="0"/>
          </a:p>
          <a:p>
            <a:pPr eaLnBrk="0" hangingPunct="0"/>
            <a:r>
              <a:rPr lang="zh-CN" altLang="en-US" dirty="0"/>
              <a:t>同时团队要启动每 日构建，让大家每天都能看到一个逐渐完善的版本。</a:t>
            </a:r>
            <a:endParaRPr lang="en-US" dirty="0"/>
          </a:p>
          <a:p>
            <a:pPr marL="118745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438400" y="318135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</a:t>
            </a:r>
            <a:r>
              <a:rPr lang="zh-CN" altLang="en-US" sz="2900" dirty="0"/>
              <a:t>（敏捷）</a:t>
            </a:r>
            <a:r>
              <a:rPr lang="en-US" sz="2900" dirty="0"/>
              <a:t>?</a:t>
            </a:r>
            <a:endParaRPr lang="en-US" sz="2900" dirty="0"/>
          </a:p>
        </p:txBody>
      </p:sp>
      <p:sp>
        <p:nvSpPr>
          <p:cNvPr id="45" name="Oval 44"/>
          <p:cNvSpPr/>
          <p:nvPr/>
        </p:nvSpPr>
        <p:spPr>
          <a:xfrm>
            <a:off x="3505200" y="3732842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7001" y="4384469"/>
            <a:ext cx="1188255" cy="70187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54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45920" y="5327568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05600" y="4384470"/>
            <a:ext cx="1371600" cy="720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05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59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1073002" cy="571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04886" y="3172444"/>
            <a:ext cx="1119514" cy="552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76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906488" y="2394857"/>
            <a:ext cx="1143000" cy="6793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651332" y="2593768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敏捷到底是啥？</a:t>
            </a:r>
            <a:endParaRPr lang="en-US" altLang="zh-CN" dirty="0"/>
          </a:p>
          <a:p>
            <a:r>
              <a:rPr lang="zh-CN" altLang="en-US" dirty="0"/>
              <a:t>有很多术语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软件项目如果不用敏捷就不行么？</a:t>
            </a:r>
            <a:endParaRPr lang="en-US" altLang="zh-CN" dirty="0"/>
          </a:p>
          <a:p>
            <a:r>
              <a:rPr lang="zh-CN" altLang="en-US" dirty="0"/>
              <a:t>必须用全套敏捷服务么？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敏捷的方法论到底开发出来了什么伟大的软件？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64086" y="3725123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19398" y="20574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745" indent="0">
              <a:buNone/>
            </a:pPr>
            <a:r>
              <a:rPr lang="en-US" dirty="0"/>
              <a:t>SCRUM Master </a:t>
            </a:r>
            <a:r>
              <a:rPr lang="zh-CN" altLang="en-US" dirty="0"/>
              <a:t>根据项目的情况，用简明的图表展现整个项目的进度 </a:t>
            </a:r>
            <a:r>
              <a:rPr lang="en-US" altLang="zh-CN" dirty="0"/>
              <a:t>– </a:t>
            </a:r>
            <a:r>
              <a:rPr lang="zh-CN" altLang="en-US" dirty="0"/>
              <a:t>燃尽图；看板</a:t>
            </a:r>
            <a:endParaRPr lang="en-US" altLang="zh-CN" dirty="0"/>
          </a:p>
          <a:p>
            <a:pPr marL="118745" indent="0">
              <a:buNone/>
            </a:pPr>
            <a:endParaRPr lang="en-US" dirty="0"/>
          </a:p>
          <a:p>
            <a:pPr marL="118745" indent="0"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1"/>
            <a:ext cx="4712018" cy="306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3637597"/>
            <a:ext cx="3090863" cy="218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燃尽图的速度 </a:t>
            </a:r>
            <a:r>
              <a:rPr lang="en-US" altLang="zh-CN" dirty="0"/>
              <a:t>– </a:t>
            </a:r>
            <a:r>
              <a:rPr lang="zh-CN" altLang="en-US" dirty="0"/>
              <a:t>未必是直线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0" y="2144895"/>
            <a:ext cx="63627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一定要定义好：什么是做完了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440" y="1825625"/>
            <a:ext cx="565569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冲刺阶段是时间驱动的（</a:t>
            </a:r>
            <a:r>
              <a:rPr lang="en-US" dirty="0"/>
              <a:t>Time-boxed</a:t>
            </a:r>
            <a:r>
              <a:rPr lang="zh-CN" altLang="en-US" dirty="0"/>
              <a:t>），时间一到就结束。</a:t>
            </a:r>
            <a:endParaRPr lang="en-US" altLang="zh-CN" dirty="0"/>
          </a:p>
          <a:p>
            <a:r>
              <a:rPr lang="zh-CN" altLang="en-US" dirty="0"/>
              <a:t>在冲刺期间不能改变任务（</a:t>
            </a:r>
            <a:r>
              <a:rPr lang="en-US" altLang="zh-CN" dirty="0"/>
              <a:t>backlog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每天团队内部面对面交流</a:t>
            </a:r>
            <a:endParaRPr lang="en-US" altLang="zh-CN" dirty="0"/>
          </a:p>
          <a:p>
            <a:r>
              <a:rPr lang="zh-CN" altLang="en-US" dirty="0"/>
              <a:t>团队和外部只有一个交流通道 （</a:t>
            </a:r>
            <a:r>
              <a:rPr lang="en-US" altLang="zh-CN" dirty="0"/>
              <a:t>scrum master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8745" indent="0">
              <a:buNone/>
            </a:pPr>
            <a:endParaRPr lang="en-US" dirty="0"/>
          </a:p>
          <a:p>
            <a:pPr marL="118745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敏捷的团队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敏捷对团队的要求很简单：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自主管理（</a:t>
            </a:r>
            <a:r>
              <a:rPr lang="en-US" altLang="zh-CN" dirty="0"/>
              <a:t>Self-managing</a:t>
            </a:r>
            <a:r>
              <a:rPr lang="zh-CN" altLang="en-US" dirty="0"/>
              <a:t>）、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自我组织（</a:t>
            </a:r>
            <a:r>
              <a:rPr lang="en-US" altLang="zh-CN" dirty="0"/>
              <a:t>Self-organizing</a:t>
            </a:r>
            <a:r>
              <a:rPr lang="zh-CN" altLang="en-US" dirty="0"/>
              <a:t>）、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多功能 型（</a:t>
            </a:r>
            <a:r>
              <a:rPr lang="en-US" altLang="zh-CN" dirty="0"/>
              <a:t>Cross-functional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自主管理：</a:t>
            </a:r>
            <a:r>
              <a:rPr lang="zh-CN" altLang="en-US" dirty="0"/>
              <a:t>以前领导布置了任务，我们实现就可以了，现在要自己挑选任务；每次 </a:t>
            </a:r>
            <a:r>
              <a:rPr lang="en-US" altLang="zh-CN" dirty="0"/>
              <a:t>Sprint </a:t>
            </a:r>
            <a:r>
              <a:rPr lang="zh-CN" altLang="en-US" dirty="0"/>
              <a:t>结束之后，还要总结不足，提出改进，并且自己要实施这些改进。“自主管理” 不等于“没有管理”。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自我组织：</a:t>
            </a:r>
            <a:r>
              <a:rPr lang="zh-CN" altLang="en-US" dirty="0"/>
              <a:t>以前做好自己的事情就好了，安心下班。现在每个人要联合起来对项目负责， 有人工作落后了还要帮助他改进，项目缺少某类资源还要自己顶上去。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多功能型：</a:t>
            </a:r>
            <a:r>
              <a:rPr lang="zh-CN" altLang="en-US" dirty="0"/>
              <a:t>以前规格说明书由</a:t>
            </a:r>
            <a:r>
              <a:rPr lang="en-US" altLang="zh-CN" dirty="0"/>
              <a:t>PM</a:t>
            </a:r>
            <a:r>
              <a:rPr lang="zh-CN" altLang="en-US" dirty="0"/>
              <a:t>来写，测试由测试人员来做，现在每个人都全面负责， 自己搞定规格说明书，和别人沟通，同时自己搞定测试。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万能的敏捷</a:t>
            </a:r>
            <a:r>
              <a:rPr lang="en-US" altLang="zh-CN" dirty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5943600" cy="46256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0" dirty="0"/>
              <a:t>项目的期限不能改动；敏捷能帮我早日完成任务</a:t>
            </a:r>
            <a:r>
              <a:rPr lang="en-US" altLang="zh-CN" b="0" dirty="0"/>
              <a:t>?     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回答</a:t>
            </a:r>
            <a:r>
              <a:rPr lang="en-US" altLang="zh-CN" b="0" dirty="0"/>
              <a:t>:  </a:t>
            </a:r>
            <a:r>
              <a:rPr lang="zh-CN" altLang="en-US" b="0" dirty="0"/>
              <a:t>敏捷不是万能。 敏捷的方法能</a:t>
            </a:r>
            <a:r>
              <a:rPr lang="zh-CN" altLang="en-US" dirty="0"/>
              <a:t>帮助你更早地知道你是否能如期完成任务。仅此而已。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敏捷的方法（迭代的方式）能帮你尽快让用户看到项目的（部分）价值。 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当你尽早交付（部分）价值的时候， 也许用户对你目前交付的东西已经很满意了，这样你就不用再花时间来实现其他计划中的事情。  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另一种可能是， 用户看到了（部分）系统，他们对整个需求有了新的认识，这样你就可以实现他们新的需求，而不用再浪费时间</a:t>
            </a:r>
            <a:r>
              <a:rPr lang="en-US" altLang="zh-CN" b="0" dirty="0"/>
              <a:t>.</a:t>
            </a:r>
            <a:endParaRPr lang="en-US" altLang="zh-CN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时间 </a:t>
            </a:r>
            <a:r>
              <a:rPr lang="en-US" altLang="zh-CN" dirty="0"/>
              <a:t>/ </a:t>
            </a:r>
            <a:r>
              <a:rPr lang="zh-CN" altLang="en-US" dirty="0"/>
              <a:t>资源 </a:t>
            </a:r>
            <a:r>
              <a:rPr lang="en-US" altLang="zh-CN" dirty="0"/>
              <a:t>/ </a:t>
            </a:r>
            <a:r>
              <a:rPr lang="zh-CN" altLang="en-US" dirty="0"/>
              <a:t>质量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快 </a:t>
            </a:r>
            <a:r>
              <a:rPr lang="en-US" altLang="zh-CN" dirty="0"/>
              <a:t>/ </a:t>
            </a:r>
            <a:r>
              <a:rPr lang="zh-CN" altLang="en-US" dirty="0"/>
              <a:t>便宜 </a:t>
            </a:r>
            <a:r>
              <a:rPr lang="en-US" altLang="zh-CN" dirty="0"/>
              <a:t>/ </a:t>
            </a:r>
            <a:r>
              <a:rPr lang="zh-CN" altLang="en-US" dirty="0"/>
              <a:t>好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0" y="1929682"/>
            <a:ext cx="5238124" cy="16740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 和 </a:t>
            </a:r>
            <a:r>
              <a:rPr lang="en-US" altLang="zh-CN" dirty="0"/>
              <a:t>PDCA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它与质量控制理论的模型如经典的 戴明 环（</a:t>
            </a:r>
            <a:r>
              <a:rPr lang="en-US" dirty="0"/>
              <a:t>Plan-Do-Check-Act/ Adjust</a:t>
            </a:r>
            <a:r>
              <a:rPr lang="zh-CN" altLang="en-US" dirty="0"/>
              <a:t>，</a:t>
            </a:r>
            <a:r>
              <a:rPr lang="en-US" dirty="0"/>
              <a:t>PDCA</a:t>
            </a:r>
            <a:r>
              <a:rPr lang="zh-CN" altLang="en-US" dirty="0"/>
              <a:t>）没什么太大区别。</a:t>
            </a:r>
            <a:r>
              <a:rPr lang="en-US" dirty="0"/>
              <a:t> </a:t>
            </a:r>
            <a:endParaRPr lang="en-US" dirty="0"/>
          </a:p>
          <a:p>
            <a:r>
              <a:rPr lang="zh-CN" altLang="en-US" dirty="0"/>
              <a:t>在迭代开始时，团队审视摆在他们面前的任务，选择他们认为可以在迭代期间 完成的那些任务（</a:t>
            </a:r>
            <a:r>
              <a:rPr lang="en-US" b="1" dirty="0"/>
              <a:t>Plan</a:t>
            </a:r>
            <a:r>
              <a:rPr lang="zh-CN" altLang="en-US" dirty="0"/>
              <a:t>）。然后团队独立地尽最大努力完成这些任务（</a:t>
            </a:r>
            <a:r>
              <a:rPr lang="en-US" b="1" dirty="0"/>
              <a:t>Do</a:t>
            </a:r>
            <a:r>
              <a:rPr lang="zh-CN" altLang="en-US" dirty="0"/>
              <a:t>）。 在迭代结束时，团队给利益关系人展示成果（</a:t>
            </a:r>
            <a:r>
              <a:rPr lang="en-US" b="1" dirty="0"/>
              <a:t>Check</a:t>
            </a:r>
            <a:r>
              <a:rPr lang="zh-CN" altLang="en-US" dirty="0"/>
              <a:t>），并对开发流程进行调 整（</a:t>
            </a:r>
            <a:r>
              <a:rPr lang="en-US" b="1" dirty="0"/>
              <a:t>Act/Adjust</a:t>
            </a:r>
            <a:r>
              <a:rPr lang="zh-CN" altLang="en-US" dirty="0"/>
              <a:t>）。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敏捷宣言表明的是一些优先级，不必当作圣旨或者教条来争论。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en-US" sz="2800" dirty="0"/>
              <a:t>Scrum Master </a:t>
            </a:r>
            <a:r>
              <a:rPr lang="zh-CN" altLang="en-US" sz="2800" dirty="0"/>
              <a:t>不是一个官，而是一个没有行政权力的沟通者，就像微软 的 </a:t>
            </a:r>
            <a:r>
              <a:rPr lang="en-US" sz="2800" dirty="0"/>
              <a:t>PM </a:t>
            </a:r>
            <a:r>
              <a:rPr lang="zh-CN" altLang="en-US" sz="2800" dirty="0"/>
              <a:t>那样。他 </a:t>
            </a:r>
            <a:r>
              <a:rPr lang="en-US" sz="2800" dirty="0"/>
              <a:t>/ </a:t>
            </a:r>
            <a:r>
              <a:rPr lang="zh-CN" altLang="en-US" sz="2800" dirty="0"/>
              <a:t>她同时还要在团队中做具体的工作。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一些项目需要很多暗箱操作和政治角力才能搞定，</a:t>
            </a:r>
            <a:r>
              <a:rPr lang="en-US" sz="2800" dirty="0"/>
              <a:t>Scrum </a:t>
            </a:r>
            <a:r>
              <a:rPr lang="zh-CN" altLang="en-US" sz="2800" dirty="0"/>
              <a:t>会把这些矛盾 都摆到明处。这有好处，也有风险。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在复杂的项目里，要让一线团队成员做决定。</a:t>
            </a:r>
            <a:endParaRPr lang="en-US" sz="2800" dirty="0"/>
          </a:p>
          <a:p>
            <a:pPr>
              <a:lnSpc>
                <a:spcPct val="110000"/>
              </a:lnSpc>
            </a:pP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dirty="0"/>
              <a:t>创业团队其实经常是运行在 </a:t>
            </a:r>
            <a:r>
              <a:rPr lang="en-US" dirty="0"/>
              <a:t>Scrum </a:t>
            </a:r>
            <a:r>
              <a:rPr lang="zh-CN" altLang="en-US" dirty="0"/>
              <a:t>的模式中</a:t>
            </a:r>
            <a:endParaRPr lang="en-US" altLang="zh-CN" dirty="0"/>
          </a:p>
          <a:p>
            <a:pPr lvl="1" eaLnBrk="0" hangingPunct="0">
              <a:lnSpc>
                <a:spcPct val="120000"/>
              </a:lnSpc>
            </a:pPr>
            <a:r>
              <a:rPr lang="zh-CN" altLang="en-US" dirty="0"/>
              <a:t>只不过大家太忙， 没工夫论证自己到底有多么 </a:t>
            </a:r>
            <a:r>
              <a:rPr lang="en-US" dirty="0"/>
              <a:t>Scrum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dirty="0"/>
              <a:t>Scrum </a:t>
            </a:r>
            <a:r>
              <a:rPr lang="zh-CN" altLang="en-US" dirty="0"/>
              <a:t>计划阶段的估计不是一个“合同”，领导们不要把它当成一个 合同。估计总是不准的。坚持短期的 </a:t>
            </a:r>
            <a:r>
              <a:rPr lang="en-US" dirty="0"/>
              <a:t>Sprint</a:t>
            </a:r>
            <a:r>
              <a:rPr lang="zh-CN" altLang="en-US" dirty="0"/>
              <a:t>，这样即使不准的估计也不会有大的损害。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不要和管理层谈“流程”，他们只关心“结果”。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在大型团队、跨地区的团队，或者复杂项目中，</a:t>
            </a:r>
            <a:r>
              <a:rPr lang="en-US" dirty="0"/>
              <a:t>Scrum </a:t>
            </a:r>
            <a:r>
              <a:rPr lang="zh-CN" altLang="en-US" dirty="0"/>
              <a:t>并没有非常完美 的答案，</a:t>
            </a:r>
            <a:r>
              <a:rPr lang="en-US" dirty="0"/>
              <a:t>Scrum </a:t>
            </a:r>
            <a:r>
              <a:rPr lang="zh-CN" altLang="en-US" dirty="0"/>
              <a:t>的创始人也承认这一点 。</a:t>
            </a:r>
            <a:endParaRPr lang="en-US" dirty="0"/>
          </a:p>
          <a:p>
            <a:pPr marL="118745" indent="0"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敏捷流程遇到的问题和解法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745" indent="0">
              <a:lnSpc>
                <a:spcPct val="120000"/>
              </a:lnSpc>
              <a:buNone/>
            </a:pPr>
            <a:r>
              <a:rPr lang="zh-CN" altLang="en-US" dirty="0"/>
              <a:t>同学们在做项目的过程中要解决：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Backlog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各个需求和任务之间是有种种复杂的依赖关系的，除了优先级之外，我们还要考虑相互的依赖 关系。怎样在计划（</a:t>
            </a:r>
            <a:r>
              <a:rPr lang="en-US" altLang="zh-CN" dirty="0"/>
              <a:t>Backlog</a:t>
            </a:r>
            <a:r>
              <a:rPr lang="zh-CN" altLang="en-US" dirty="0"/>
              <a:t>）中体现依赖关系呢？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在认领任务的时候，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如果团队成员都对某个任务不感兴趣，都不认领这个任务，怎么办？团队成员小飞想认领某个 任务</a:t>
            </a:r>
            <a:r>
              <a:rPr lang="en-US" altLang="zh-CN" dirty="0"/>
              <a:t>A</a:t>
            </a:r>
            <a:r>
              <a:rPr lang="zh-CN" altLang="en-US" dirty="0"/>
              <a:t>，但是</a:t>
            </a:r>
            <a:r>
              <a:rPr lang="en-US" altLang="zh-CN" dirty="0"/>
              <a:t>A</a:t>
            </a:r>
            <a:r>
              <a:rPr lang="zh-CN" altLang="en-US" dirty="0"/>
              <a:t>的实现要依赖于任务</a:t>
            </a:r>
            <a:r>
              <a:rPr lang="en-US" altLang="zh-CN" dirty="0"/>
              <a:t>B</a:t>
            </a:r>
            <a:r>
              <a:rPr lang="zh-CN" altLang="en-US" dirty="0"/>
              <a:t>，但是</a:t>
            </a:r>
            <a:r>
              <a:rPr lang="en-US" altLang="zh-CN" dirty="0"/>
              <a:t>B</a:t>
            </a:r>
            <a:r>
              <a:rPr lang="zh-CN" altLang="en-US" dirty="0"/>
              <a:t>没人认领，小飞也不具备足够的知识去完成</a:t>
            </a:r>
            <a:r>
              <a:rPr lang="en-US" altLang="zh-CN" dirty="0"/>
              <a:t>B</a:t>
            </a:r>
            <a:r>
              <a:rPr lang="zh-CN" altLang="en-US" dirty="0"/>
              <a:t>， 怎么办？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有些成员认领的任务很多，有些成员认领的任务很少，忙闲不均，怎么办？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每日例会流于形式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解决：一定要报告 “剩余多少时间”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不同大小的任务，在报告中都是一个点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解决：不允许有长于 </a:t>
            </a:r>
            <a:r>
              <a:rPr lang="en-US" altLang="zh-CN" dirty="0"/>
              <a:t>4 </a:t>
            </a:r>
            <a:r>
              <a:rPr lang="zh-CN" altLang="en-US" dirty="0"/>
              <a:t>小时的工作。要用</a:t>
            </a:r>
            <a:r>
              <a:rPr lang="en-US" altLang="zh-CN" dirty="0"/>
              <a:t>WBS </a:t>
            </a:r>
            <a:r>
              <a:rPr lang="zh-CN" altLang="en-US" dirty="0"/>
              <a:t>把长的工作分解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971800" y="472440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Agile?</a:t>
            </a:r>
            <a:endParaRPr lang="en-US" sz="2900" dirty="0"/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6591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5588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5588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4089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560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54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0574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53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7"/>
          </p:cNvCxnSpPr>
          <p:nvPr/>
        </p:nvCxnSpPr>
        <p:spPr>
          <a:xfrm flipH="1">
            <a:off x="2967971" y="2209801"/>
            <a:ext cx="1894214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4089400" y="2209800"/>
            <a:ext cx="787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4876800" y="2209800"/>
            <a:ext cx="7112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4876801" y="2209801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91400" y="47244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05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48400" y="44958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77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76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672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53000" y="48006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1790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1828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2590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3530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4089400" y="3505201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4089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5041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7463772" y="3427086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5588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7048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敏捷是</a:t>
            </a:r>
            <a:endParaRPr lang="en-US" altLang="zh-CN" b="1" dirty="0"/>
          </a:p>
          <a:p>
            <a:r>
              <a:rPr lang="zh-CN" altLang="en-US" b="1" dirty="0"/>
              <a:t>一组软件开发思想的统称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以一组软件开发方法论为代表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具体体现为许多互相支援的概念，工具和实践经验</a:t>
            </a:r>
            <a:r>
              <a:rPr lang="en-US" dirty="0"/>
              <a:t>.</a:t>
            </a:r>
            <a:endParaRPr lang="en-US" dirty="0"/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7322530" y="5105400"/>
            <a:ext cx="411770" cy="665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0" y="5336177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2057400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676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更细致的跟踪 </a:t>
            </a:r>
            <a:r>
              <a:rPr lang="en-US" altLang="zh-CN" dirty="0"/>
              <a:t>– </a:t>
            </a:r>
            <a:r>
              <a:rPr lang="zh-CN" altLang="en-US" dirty="0"/>
              <a:t>项目的</a:t>
            </a:r>
            <a:r>
              <a:rPr lang="en-US" altLang="zh-CN" dirty="0"/>
              <a:t>PM</a:t>
            </a:r>
            <a:r>
              <a:rPr lang="zh-CN" altLang="en-US" dirty="0"/>
              <a:t>每天更新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5410200" cy="46256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有三个每天跟踪的时间值：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实际剩余时间（</a:t>
            </a:r>
            <a:r>
              <a:rPr lang="en-US" altLang="zh-CN" sz="2400" dirty="0">
                <a:latin typeface="+mn-ea"/>
              </a:rPr>
              <a:t>Remaining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每个团队成员所有任务的剩余时间的总和。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预估剩余时间（</a:t>
            </a:r>
            <a:r>
              <a:rPr lang="en-US" altLang="zh-CN" sz="2400" dirty="0">
                <a:latin typeface="+mn-ea"/>
              </a:rPr>
              <a:t>Projected Remaining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根据每个人每天的理论进度推算的剩余 时间。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实际花费时间（</a:t>
            </a:r>
            <a:r>
              <a:rPr lang="en-US" altLang="zh-CN" sz="2400" dirty="0">
                <a:latin typeface="+mn-ea"/>
              </a:rPr>
              <a:t>Completed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实际花费的时间。</a:t>
            </a:r>
            <a:endParaRPr lang="en-US" sz="2000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1524000"/>
            <a:ext cx="4574704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4165092"/>
            <a:ext cx="3962400" cy="233781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敏捷碰到的问题和解法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谁来做测试？测试如何敏捷地计划？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再进一步：</a:t>
            </a:r>
            <a:r>
              <a:rPr lang="en-US" dirty="0"/>
              <a:t>Behavior Driven Development </a:t>
            </a:r>
            <a:r>
              <a:rPr lang="zh-CN" altLang="en-US" dirty="0"/>
              <a:t>（行为驱动的开发）</a:t>
            </a:r>
            <a:endParaRPr lang="en-US" altLang="zh-CN" dirty="0"/>
          </a:p>
          <a:p>
            <a:r>
              <a:rPr lang="zh-CN" altLang="en-US" dirty="0"/>
              <a:t>驱动原因：“</a:t>
            </a:r>
            <a:r>
              <a:rPr lang="en-US" b="1" dirty="0"/>
              <a:t>Above all BDD is a mechanism for fostering collaboration and discovery through examples.”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User story: “As a &lt;role&gt; I want &lt;feature&gt; so that I can &lt;benefit&gt;”.</a:t>
            </a:r>
            <a:endParaRPr lang="en-US" dirty="0"/>
          </a:p>
          <a:p>
            <a:endParaRPr lang="en-US" dirty="0"/>
          </a:p>
          <a:p>
            <a:r>
              <a:rPr lang="en-US" dirty="0"/>
              <a:t> BDD: “In order to &lt;realize benefit&gt; as a &lt;role&gt; I want &lt;feature&gt;.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原则</a:t>
            </a:r>
            <a:endParaRPr lang="en-US" sz="1800" dirty="0"/>
          </a:p>
          <a:p>
            <a:r>
              <a:rPr lang="en-US" sz="1800" dirty="0"/>
              <a:t>Business and Technology </a:t>
            </a:r>
            <a:r>
              <a:rPr lang="en-US" altLang="zh-CN" sz="1800" dirty="0"/>
              <a:t>people </a:t>
            </a:r>
            <a:r>
              <a:rPr lang="en-US" sz="1800" dirty="0"/>
              <a:t>should refer to the same system in the same way</a:t>
            </a:r>
            <a:endParaRPr lang="en-US" sz="1800" dirty="0"/>
          </a:p>
          <a:p>
            <a:pPr lvl="1"/>
            <a:r>
              <a:rPr lang="zh-CN" altLang="en-US" sz="1800" dirty="0"/>
              <a:t>要用客户听得懂的语言</a:t>
            </a:r>
            <a:r>
              <a:rPr lang="en-US" altLang="zh-CN" sz="1800" dirty="0"/>
              <a:t>, </a:t>
            </a:r>
            <a:r>
              <a:rPr lang="zh-CN" altLang="en-US" sz="1800" dirty="0"/>
              <a:t>从用户的角度描述功能和系统</a:t>
            </a:r>
            <a:endParaRPr lang="en-US" sz="1800" dirty="0"/>
          </a:p>
          <a:p>
            <a:r>
              <a:rPr lang="en-US" sz="1800" dirty="0"/>
              <a:t>Any system should have an identified, verifiable value to the business </a:t>
            </a:r>
            <a:endParaRPr lang="en-US" sz="1800" dirty="0"/>
          </a:p>
          <a:p>
            <a:pPr lvl="1"/>
            <a:r>
              <a:rPr lang="zh-CN" altLang="en-US" sz="1800" dirty="0"/>
              <a:t>任何功能必须给顾客有明确的，可确认的价值</a:t>
            </a:r>
            <a:endParaRPr lang="en-US" sz="1800" dirty="0"/>
          </a:p>
          <a:p>
            <a:r>
              <a:rPr lang="en-US" sz="1800" dirty="0"/>
              <a:t>Up-front analysis, design and planning all have a diminishing return</a:t>
            </a:r>
            <a:endParaRPr lang="en-US" sz="1800" dirty="0"/>
          </a:p>
          <a:p>
            <a:pPr lvl="1"/>
            <a:r>
              <a:rPr lang="zh-CN" altLang="en-US" sz="1800" dirty="0"/>
              <a:t>事先的分析</a:t>
            </a:r>
            <a:r>
              <a:rPr lang="en-US" altLang="zh-CN" sz="1800" dirty="0"/>
              <a:t>, </a:t>
            </a:r>
            <a:r>
              <a:rPr lang="zh-CN" altLang="en-US" sz="1800" dirty="0"/>
              <a:t>设计和计划会过犹不及</a:t>
            </a:r>
            <a:endParaRPr lang="en-US" sz="1800" dirty="0"/>
          </a:p>
          <a:p>
            <a:pPr marL="118745" indent="0">
              <a:buNone/>
            </a:pPr>
            <a:endParaRPr lang="en-US" altLang="zh-CN" sz="1800" dirty="0"/>
          </a:p>
          <a:p>
            <a:pPr marL="118745" indent="0">
              <a:buNone/>
            </a:pPr>
            <a:r>
              <a:rPr lang="zh-CN" altLang="en-US" sz="2000" dirty="0"/>
              <a:t>反面例子</a:t>
            </a:r>
            <a:r>
              <a:rPr lang="en-US" sz="2000" dirty="0"/>
              <a:t>:  </a:t>
            </a:r>
            <a:endParaRPr lang="en-US" sz="2000" dirty="0"/>
          </a:p>
          <a:p>
            <a:r>
              <a:rPr lang="zh-CN" altLang="en-US" sz="2200" dirty="0"/>
              <a:t>设计一个用户会很少用到的功能</a:t>
            </a:r>
            <a:endParaRPr lang="en-US" altLang="zh-CN" sz="2200" dirty="0"/>
          </a:p>
          <a:p>
            <a:r>
              <a:rPr lang="zh-CN" altLang="en-US" sz="2200" dirty="0"/>
              <a:t>软件界面充斥了各种专业术语</a:t>
            </a:r>
            <a:endParaRPr lang="en-US" altLang="zh-CN" sz="2200" dirty="0"/>
          </a:p>
          <a:p>
            <a:r>
              <a:rPr lang="zh-CN" altLang="en-US" sz="2200" dirty="0"/>
              <a:t>研究并执着地改进很复杂的模块</a:t>
            </a:r>
            <a:r>
              <a:rPr lang="en-US" altLang="zh-CN" sz="2200" dirty="0"/>
              <a:t>, </a:t>
            </a:r>
            <a:r>
              <a:rPr lang="zh-CN" altLang="en-US" sz="2200" dirty="0"/>
              <a:t>但是这些改进对用户没有什么用处。 </a:t>
            </a:r>
            <a:endParaRPr lang="en-US" sz="2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不要把 </a:t>
            </a:r>
            <a:r>
              <a:rPr lang="en-US" altLang="zh-CN" dirty="0"/>
              <a:t>Agile </a:t>
            </a:r>
            <a:r>
              <a:rPr lang="zh-CN" altLang="en-US" dirty="0"/>
              <a:t>变为 教条</a:t>
            </a:r>
            <a:r>
              <a:rPr lang="en-US" altLang="zh-CN" dirty="0"/>
              <a:t>!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927" y="2725920"/>
            <a:ext cx="8702146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052" y="18474"/>
            <a:ext cx="7543800" cy="1450757"/>
          </a:xfrm>
        </p:spPr>
        <p:txBody>
          <a:bodyPr/>
          <a:lstStyle/>
          <a:p>
            <a:r>
              <a:rPr lang="zh-CN" altLang="en-US" dirty="0"/>
              <a:t>敏捷有自己的适用范围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5752" y="1523951"/>
          <a:ext cx="8534400" cy="4572880"/>
        </p:xfrm>
        <a:graphic>
          <a:graphicData uri="http://schemas.openxmlformats.org/drawingml/2006/table">
            <a:tbl>
              <a:tblPr/>
              <a:tblGrid>
                <a:gridCol w="1841578"/>
                <a:gridCol w="2094137"/>
                <a:gridCol w="2251988"/>
                <a:gridCol w="2346697"/>
              </a:tblGrid>
              <a:tr h="423130"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客观因素</a:t>
                      </a:r>
                      <a:r>
                        <a:rPr lang="en-US" altLang="zh-CN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\</a:t>
                      </a:r>
                      <a:r>
                        <a:rPr lang="zh-CN" altLang="en-US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最适用方式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敏捷 </a:t>
                      </a:r>
                      <a: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Agile)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计划驱动 </a:t>
                      </a:r>
                      <a: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Plan-driven)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形式化的开发方法 </a:t>
                      </a:r>
                      <a: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Formal Method)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产品可靠性要求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不高</a:t>
                      </a:r>
                      <a:r>
                        <a:rPr lang="en-US" altLang="zh-CN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容忍经常出错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必须有较高可靠性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有极高的可靠性和质量要求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经常变化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不经常变化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固定的需求，需求可以建模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团队人员数量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较多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人员经验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有资深程序员带队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以中层技术人员为主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资深专家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公司文化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鼓励变化</a:t>
                      </a:r>
                      <a:r>
                        <a:rPr lang="en-US" altLang="zh-CN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行业充满变数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崇尚秩序</a:t>
                      </a:r>
                      <a:r>
                        <a:rPr lang="en-US" altLang="zh-CN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按时交付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精益求精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784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实际的例子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写一个微博网站</a:t>
                      </a:r>
                      <a:r>
                        <a:rPr lang="en-US" altLang="zh-CN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; </a:t>
                      </a:r>
                      <a:r>
                        <a:rPr lang="zh-CN" altLang="en-US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面向消费者的</a:t>
                      </a:r>
                      <a:r>
                        <a:rPr lang="en-US" altLang="zh-CN" sz="1300" b="1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APP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开发下一版本的办公软件</a:t>
                      </a:r>
                      <a: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给商业用户开发软件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开发底层正则表达式解析模块</a:t>
                      </a:r>
                      <a: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; </a:t>
                      </a:r>
                      <a:b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</a:br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科学计算</a:t>
                      </a:r>
                      <a:r>
                        <a:rPr lang="en-US" altLang="zh-CN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复杂系统的核心组件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264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用错方式的后果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用敏捷的方法开发登月火箭控制程序</a:t>
                      </a:r>
                      <a:r>
                        <a:rPr lang="en-US" altLang="zh-CN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  </a:t>
                      </a:r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前</a:t>
                      </a:r>
                      <a:r>
                        <a:rPr lang="en-US" altLang="zh-CN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 </a:t>
                      </a:r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批宇航员都挂了。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部分方法还是有效的；</a:t>
                      </a:r>
                      <a:r>
                        <a:rPr lang="zh-CN" altLang="en-US" sz="1300" baseline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但是，</a:t>
                      </a:r>
                      <a:r>
                        <a:rPr lang="zh-CN" altLang="en-US" sz="13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用全套敏</a:t>
                      </a:r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捷方法</a:t>
                      </a:r>
                      <a:r>
                        <a:rPr lang="en-US" altLang="zh-CN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  </a:t>
                      </a:r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商业用户未必受得了两周一次更新的频率。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敏捷方法的大部分招数都和这类用户无关</a:t>
                      </a:r>
                      <a:r>
                        <a:rPr lang="en-US" altLang="zh-CN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用户关心的是</a:t>
                      </a:r>
                      <a:r>
                        <a:rPr lang="en-US" altLang="zh-CN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:  </a:t>
                      </a:r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把可靠性提高到 </a:t>
                      </a:r>
                      <a:r>
                        <a:rPr lang="en-US" altLang="zh-CN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99.99%,  </a:t>
                      </a:r>
                      <a:r>
                        <a:rPr lang="zh-CN" altLang="en-US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不要让微小的错误把系统搞崩溃</a:t>
                      </a:r>
                      <a:r>
                        <a:rPr lang="en-US" altLang="zh-CN" sz="13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! 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敏捷继续发展 </a:t>
            </a:r>
            <a:r>
              <a:rPr lang="en-US" altLang="zh-CN" dirty="0"/>
              <a:t>– </a:t>
            </a:r>
            <a:r>
              <a:rPr lang="zh-CN" altLang="en-US" dirty="0"/>
              <a:t>匠艺宣言 （</a:t>
            </a:r>
            <a:r>
              <a:rPr lang="en-US" altLang="zh-CN" dirty="0"/>
              <a:t>Craftsmanship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7225" y="1877219"/>
            <a:ext cx="862012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何时选择敏捷？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5999" y="1825625"/>
            <a:ext cx="8382577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</a:t>
            </a:r>
            <a:r>
              <a:rPr lang="zh-CN" altLang="en-US" dirty="0"/>
              <a:t>团队管理</a:t>
            </a:r>
            <a:r>
              <a:rPr lang="zh-CN" altLang="en-US" dirty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411480" lvl="1" indent="0">
              <a:buNone/>
            </a:pPr>
            <a:r>
              <a:rPr lang="en-US" dirty="0"/>
              <a:t>用leangoo 管理单团队敏捷开发 </a:t>
            </a:r>
            <a:r>
              <a:rPr lang="en-US" dirty="0">
                <a:hlinkClick r:id="rId1"/>
              </a:rPr>
              <a:t>https://www.cnblogs.com/shineshine/p/14808270.html</a:t>
            </a:r>
            <a:endParaRPr lang="en-US" dirty="0">
              <a:hlinkClick r:id="rId1"/>
            </a:endParaRP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/>
              <a:t>敏捷团队如何通过Leangoo领歌迭代看板进行迭代规划和任务协同 </a:t>
            </a:r>
            <a:endParaRPr lang="en-US" dirty="0"/>
          </a:p>
          <a:p>
            <a:pPr marL="411480" lvl="1" indent="0">
              <a:buNone/>
            </a:pPr>
            <a:r>
              <a:rPr lang="en-US" dirty="0">
                <a:hlinkClick r:id="rId2" tooltip="" action="ppaction://hlinkfile"/>
              </a:rPr>
              <a:t>https://www.cnblogs.com/shineshine/p/15001737.html</a:t>
            </a:r>
            <a:endParaRPr lang="en-US" dirty="0">
              <a:hlinkClick r:id="rId2" tooltip="" action="ppaction://hlinkfile"/>
            </a:endParaRPr>
          </a:p>
          <a:p>
            <a:pPr marL="411480" lvl="1" indent="0">
              <a:buNone/>
            </a:pPr>
            <a:endParaRPr lang="en-US" dirty="0">
              <a:sym typeface="+mn-ea"/>
            </a:endParaRPr>
          </a:p>
          <a:p>
            <a:pPr marL="411480" lvl="1" indent="0">
              <a:buNone/>
            </a:pPr>
            <a:r>
              <a:rPr lang="en-US" dirty="0">
                <a:sym typeface="+mn-ea"/>
              </a:rPr>
              <a:t>Leangoo领歌敏捷项目测试管理功能 </a:t>
            </a:r>
            <a:endParaRPr lang="en-US" dirty="0">
              <a:sym typeface="+mn-ea"/>
            </a:endParaRPr>
          </a:p>
          <a:p>
            <a:pPr marL="411480" lvl="1" indent="0">
              <a:buNone/>
            </a:pPr>
            <a:r>
              <a:rPr lang="en-US" dirty="0">
                <a:sym typeface="+mn-ea"/>
                <a:hlinkClick r:id="rId3" tooltip="" action="ppaction://hlinkfile"/>
              </a:rPr>
              <a:t>https://www.cnblogs.com/shineshine/p/15190858.html</a:t>
            </a:r>
            <a:endParaRPr lang="en-US" dirty="0">
              <a:sym typeface="+mn-ea"/>
            </a:endParaRPr>
          </a:p>
          <a:p>
            <a:pPr marL="411480" lvl="1" indent="0">
              <a:buNone/>
            </a:pPr>
            <a:endParaRPr lang="en-US" dirty="0">
              <a:sym typeface="+mn-ea"/>
            </a:endParaRPr>
          </a:p>
          <a:p>
            <a:pPr marL="411480" lvl="1" indent="0">
              <a:buNone/>
            </a:pPr>
            <a:r>
              <a:rPr lang="en-US" dirty="0">
                <a:sym typeface="+mn-ea"/>
              </a:rPr>
              <a:t>Leangoo领歌scrum看板工具做缺陷（Bug）管理 </a:t>
            </a:r>
            <a:endParaRPr lang="en-US" dirty="0">
              <a:hlinkClick r:id="rId2" tooltip="" action="ppaction://hlinkfile"/>
            </a:endParaRPr>
          </a:p>
          <a:p>
            <a:pPr marL="411480" lvl="1" indent="0">
              <a:buNone/>
            </a:pPr>
            <a:r>
              <a:rPr lang="en-US" dirty="0">
                <a:hlinkClick r:id="rId4" tooltip="" action="ppaction://hlinkfile"/>
              </a:rPr>
              <a:t>https://www.cnblogs.com/shineshine/p/15003939.html</a:t>
            </a:r>
            <a:endParaRPr lang="en-US" dirty="0"/>
          </a:p>
          <a:p>
            <a:pPr marL="118745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118745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971800" y="4724400"/>
            <a:ext cx="1257300" cy="7478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 </a:t>
            </a:r>
            <a:r>
              <a:rPr lang="zh-CN" altLang="en-US" sz="1000" dirty="0">
                <a:solidFill>
                  <a:schemeClr val="tx1"/>
                </a:solidFill>
              </a:rPr>
              <a:t>功能列表 </a:t>
            </a:r>
            <a:r>
              <a:rPr lang="en-US" altLang="zh-CN" sz="1000" dirty="0">
                <a:solidFill>
                  <a:schemeClr val="tx1"/>
                </a:solidFill>
              </a:rPr>
              <a:t>/ </a:t>
            </a:r>
            <a:r>
              <a:rPr lang="zh-CN" altLang="en-US" sz="1000" dirty="0">
                <a:solidFill>
                  <a:schemeClr val="tx1"/>
                </a:solidFill>
              </a:rPr>
              <a:t>产品待办事项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Agile? </a:t>
            </a:r>
            <a:r>
              <a:rPr lang="zh-CN" altLang="en-US" sz="2900" dirty="0"/>
              <a:t>（中文注释）</a:t>
            </a:r>
            <a:endParaRPr lang="en-US" sz="2900" dirty="0"/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6591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5588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5588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4089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 </a:t>
            </a:r>
            <a:r>
              <a:rPr lang="zh-CN" altLang="en-US" dirty="0">
                <a:solidFill>
                  <a:schemeClr val="tx1"/>
                </a:solidFill>
              </a:rPr>
              <a:t>敏捷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52800" y="2819400"/>
            <a:ext cx="1270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900286" y="2819400"/>
            <a:ext cx="1221115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 </a:t>
            </a:r>
            <a:r>
              <a:rPr lang="zh-CN" altLang="en-US" sz="1400" dirty="0">
                <a:solidFill>
                  <a:schemeClr val="tx1"/>
                </a:solidFill>
              </a:rPr>
              <a:t>极限编程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27200" y="2819400"/>
            <a:ext cx="1397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 </a:t>
            </a:r>
            <a:r>
              <a:rPr lang="zh-CN" altLang="en-US" sz="1400" dirty="0">
                <a:solidFill>
                  <a:schemeClr val="tx1"/>
                </a:solidFill>
              </a:rPr>
              <a:t>功能驱动的开发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53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509209" y="2300154"/>
            <a:ext cx="1966585" cy="533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3987800" y="2209800"/>
            <a:ext cx="889000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4876801" y="2209800"/>
            <a:ext cx="634043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4876801" y="2209801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91400" y="4724400"/>
            <a:ext cx="8763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 </a:t>
            </a:r>
            <a:r>
              <a:rPr lang="zh-CN" altLang="en-US" sz="1000" dirty="0">
                <a:solidFill>
                  <a:schemeClr val="tx1"/>
                </a:solidFill>
              </a:rPr>
              <a:t>测试驱动开发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75400" y="4953000"/>
            <a:ext cx="10160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 </a:t>
            </a:r>
            <a:r>
              <a:rPr lang="zh-CN" altLang="en-US" sz="1000" dirty="0">
                <a:solidFill>
                  <a:schemeClr val="tx1"/>
                </a:solidFill>
              </a:rPr>
              <a:t>行为驱动的开发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48400" y="4495800"/>
            <a:ext cx="834369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 </a:t>
            </a:r>
            <a:r>
              <a:rPr lang="zh-CN" altLang="en-US" sz="1000" dirty="0">
                <a:solidFill>
                  <a:schemeClr val="tx1"/>
                </a:solidFill>
              </a:rPr>
              <a:t>持续集成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 </a:t>
            </a:r>
            <a:r>
              <a:rPr lang="zh-CN" altLang="en-US" sz="1000" dirty="0">
                <a:solidFill>
                  <a:schemeClr val="tx1"/>
                </a:solidFill>
              </a:rPr>
              <a:t>燃尽图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77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Refactor </a:t>
            </a:r>
            <a:r>
              <a:rPr lang="zh-CN" altLang="en-US" sz="1000" dirty="0">
                <a:solidFill>
                  <a:schemeClr val="tx1"/>
                </a:solidFill>
              </a:rPr>
              <a:t>重构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19286" y="4176848"/>
            <a:ext cx="1119514" cy="4713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站着开会 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立会</a:t>
            </a:r>
            <a:r>
              <a:rPr lang="en-US" altLang="zh-CN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67200" y="5181600"/>
            <a:ext cx="1115686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 </a:t>
            </a:r>
            <a:r>
              <a:rPr lang="zh-CN" altLang="en-US" sz="1000" dirty="0">
                <a:solidFill>
                  <a:schemeClr val="tx1"/>
                </a:solidFill>
              </a:rPr>
              <a:t>冲刺任务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 </a:t>
            </a:r>
            <a:r>
              <a:rPr lang="zh-CN" altLang="en-US" sz="1000" dirty="0">
                <a:solidFill>
                  <a:schemeClr val="tx1"/>
                </a:solidFill>
              </a:rPr>
              <a:t>功能团队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53000" y="4800600"/>
            <a:ext cx="1443971" cy="5314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 </a:t>
            </a:r>
            <a:r>
              <a:rPr lang="zh-CN" altLang="en-US" sz="1000" dirty="0">
                <a:solidFill>
                  <a:schemeClr val="tx1"/>
                </a:solidFill>
              </a:rPr>
              <a:t>结对编程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1790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1828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2590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3530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4089400" y="3505201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4089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5041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7463772" y="3427086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5588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7048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敏捷是</a:t>
            </a:r>
            <a:endParaRPr lang="en-US" altLang="zh-CN" b="1" dirty="0"/>
          </a:p>
          <a:p>
            <a:r>
              <a:rPr lang="zh-CN" altLang="en-US" b="1" dirty="0"/>
              <a:t>一组软件开发思想的统称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以一组软件开发方法论为代表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具体体现为许多互相支援的概念，工具和实践经验</a:t>
            </a:r>
            <a:r>
              <a:rPr lang="en-US" dirty="0"/>
              <a:t>.</a:t>
            </a:r>
            <a:endParaRPr lang="en-US" dirty="0"/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7322530" y="5257800"/>
            <a:ext cx="507020" cy="5129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0" y="5336177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 </a:t>
            </a:r>
            <a:r>
              <a:rPr lang="zh-CN" altLang="en-US" sz="1000" dirty="0">
                <a:solidFill>
                  <a:schemeClr val="tx1"/>
                </a:solidFill>
              </a:rPr>
              <a:t>提取业务活动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2057400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676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 </a:t>
            </a:r>
            <a:r>
              <a:rPr lang="zh-CN" altLang="en-US" sz="1000" dirty="0">
                <a:solidFill>
                  <a:schemeClr val="tx1"/>
                </a:solidFill>
              </a:rPr>
              <a:t>领域模型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敏捷产生的背景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745" indent="0" eaLnBrk="0" hangingPunct="0">
              <a:lnSpc>
                <a:spcPct val="120000"/>
              </a:lnSpc>
              <a:buNone/>
            </a:pPr>
            <a:r>
              <a:rPr lang="zh-CN" altLang="en-US" sz="1800" dirty="0"/>
              <a:t>有几个原因导致敏捷在互联网时代出现：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/>
              <a:t>最初的软件</a:t>
            </a:r>
            <a:r>
              <a:rPr lang="zh-CN" altLang="en-US" sz="1800" dirty="0"/>
              <a:t>（</a:t>
            </a:r>
            <a:r>
              <a:rPr lang="en-US" sz="1800" dirty="0"/>
              <a:t>20 </a:t>
            </a:r>
            <a:r>
              <a:rPr lang="zh-CN" altLang="en-US" sz="1800" dirty="0"/>
              <a:t>世纪六七十年代）的顾客都是大型研究机构、军方、美 国航空航天局、大型股票交易公司，他们需要通过软件系统来搞科学计算、军方项目、登月项目、股票交易系统等超级复杂的项目。这些项目 对功能的要求非常严格，对计算的准确度要求相当高。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en-US" sz="1800" dirty="0"/>
              <a:t>20 </a:t>
            </a:r>
            <a:r>
              <a:rPr lang="zh-CN" altLang="en-US" sz="1800" dirty="0"/>
              <a:t>世纪八九十年代，软件进入</a:t>
            </a:r>
            <a:r>
              <a:rPr lang="zh-CN" altLang="en-US" sz="1800" b="1" dirty="0"/>
              <a:t>桌面软件</a:t>
            </a:r>
            <a:r>
              <a:rPr lang="zh-CN" altLang="en-US" sz="1800" dirty="0"/>
              <a:t>时代，开发周期明显缩短，各 种新的方法开始进入实用阶段。但是软件发布的媒介还是软盘、</a:t>
            </a:r>
            <a:r>
              <a:rPr lang="en-US" sz="1800" dirty="0"/>
              <a:t>CD</a:t>
            </a:r>
            <a:r>
              <a:rPr lang="zh-CN" altLang="en-US" sz="1800" dirty="0"/>
              <a:t>、 </a:t>
            </a:r>
            <a:r>
              <a:rPr lang="en-US" sz="1800" dirty="0"/>
              <a:t>DVD</a:t>
            </a:r>
            <a:r>
              <a:rPr lang="zh-CN" altLang="en-US" sz="1800" dirty="0"/>
              <a:t>，做好一个发布需要较大的经济投入，不能频繁更新版本。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/>
              <a:t>互联网时代</a:t>
            </a:r>
            <a:r>
              <a:rPr lang="zh-CN" altLang="en-US" sz="1800" dirty="0"/>
              <a:t>，大部分的服务是通过网络服务器端实现，在客户端有各种 方便的推送（</a:t>
            </a:r>
            <a:r>
              <a:rPr lang="en-US" sz="1800" dirty="0"/>
              <a:t>Push</a:t>
            </a:r>
            <a:r>
              <a:rPr lang="zh-CN" altLang="en-US" sz="1800" dirty="0"/>
              <a:t>）渠道。一般消费者成为主要用户。网络的传播速度 和广度，使得知识的获取变得更加容易，很多软件服务可以由一个小团队来实现。同时，技术更新的速度在加快，用户需求的变化也 在加快，开发流程必须跟上这些快速变化的节奏。于是敏捷就产生了。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敏捷和现有做法的区别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dirty="0"/>
              <a:t>2001 </a:t>
            </a:r>
            <a:r>
              <a:rPr lang="zh-CN" altLang="en-US" dirty="0"/>
              <a:t>年 开始，一些软件界的专家开始倡导“敏捷”的价值观和流程，他们肯定了流行做 法的价值（左列），但是强调敏捷的做法（右列）更能带来价值。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4600" y="3962401"/>
          <a:ext cx="6934200" cy="2514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176"/>
                <a:gridCol w="3463024"/>
              </a:tblGrid>
              <a:tr h="515415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现有的做法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敏捷的做法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流程和工具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个人和交流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完备的文档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可用的软件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为合同谈判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与客户合作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执行原定计划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响应变化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05084" y="4914582"/>
            <a:ext cx="4267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Principles (set 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Our highest priority is to satisfy the customer</a:t>
            </a:r>
            <a:br>
              <a:rPr lang="en-US" b="0" dirty="0"/>
            </a:br>
            <a:r>
              <a:rPr lang="en-US" b="0" dirty="0"/>
              <a:t>through early and continuous delivery of valuable software.</a:t>
            </a:r>
            <a:endParaRPr lang="en-US" b="0" dirty="0"/>
          </a:p>
          <a:p>
            <a:r>
              <a:rPr lang="zh-CN" altLang="en-US" b="0" dirty="0"/>
              <a:t>尽早并持续地交付有价值的软件以满足顾客需求。</a:t>
            </a:r>
            <a:r>
              <a:rPr lang="en-US" b="0" dirty="0"/>
              <a:t>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Welcome changing requirements, even late in </a:t>
            </a:r>
            <a:br>
              <a:rPr lang="en-US" b="0" dirty="0"/>
            </a:br>
            <a:r>
              <a:rPr lang="en-US" b="0" dirty="0"/>
              <a:t>development. Agile processes harness change for the customer's competitive advantage. </a:t>
            </a:r>
            <a:endParaRPr lang="en-US" b="0" dirty="0"/>
          </a:p>
          <a:p>
            <a:r>
              <a:rPr lang="zh-CN" altLang="en-US" b="0" dirty="0"/>
              <a:t>敏捷流程欢迎需求的变化</a:t>
            </a:r>
            <a:r>
              <a:rPr lang="en-US" altLang="zh-CN" b="0" dirty="0"/>
              <a:t>, </a:t>
            </a:r>
            <a:r>
              <a:rPr lang="zh-CN" altLang="en-US" b="0" dirty="0"/>
              <a:t>并利用这种变化来提高用户的竞争优势。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Deliver working software frequently, from a </a:t>
            </a:r>
            <a:br>
              <a:rPr lang="en-US" b="0" dirty="0"/>
            </a:br>
            <a:r>
              <a:rPr lang="en-US" b="0" dirty="0"/>
              <a:t>couple of weeks to a couple of months, with a </a:t>
            </a:r>
            <a:br>
              <a:rPr lang="en-US" b="0" dirty="0"/>
            </a:br>
            <a:r>
              <a:rPr lang="en-US" b="0" dirty="0"/>
              <a:t>preference to the shorter timescale. </a:t>
            </a:r>
            <a:endParaRPr lang="en-US" b="0" dirty="0"/>
          </a:p>
          <a:p>
            <a:r>
              <a:rPr lang="zh-CN" altLang="en-US" b="0" dirty="0"/>
              <a:t>经常发布可用的软件，发布间隔可以从几周到几个月，能短则短。 </a:t>
            </a:r>
            <a:endParaRPr lang="zh-CN" alt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Business people and developers must work </a:t>
            </a:r>
            <a:br>
              <a:rPr lang="en-US" b="0" dirty="0"/>
            </a:br>
            <a:r>
              <a:rPr lang="en-US" b="0" dirty="0"/>
              <a:t>together daily throughout the project. </a:t>
            </a:r>
            <a:endParaRPr lang="en-US" b="0" dirty="0"/>
          </a:p>
          <a:p>
            <a:r>
              <a:rPr lang="zh-CN" altLang="en-US" b="0" dirty="0"/>
              <a:t>业务人员和开发人员在项目开发过程中应该每天共同工作。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Build projects around motivated individuals. </a:t>
            </a:r>
            <a:br>
              <a:rPr lang="en-US" b="0" dirty="0"/>
            </a:br>
            <a:r>
              <a:rPr lang="en-US" b="0" dirty="0"/>
              <a:t>Give them the environment and support they need, and trust them to get the job done. </a:t>
            </a:r>
            <a:endParaRPr lang="en-US" b="0" dirty="0"/>
          </a:p>
          <a:p>
            <a:r>
              <a:rPr lang="zh-CN" altLang="en-US" b="0" dirty="0"/>
              <a:t>以有进取心的人为项目核心，充分支持信任他们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The most efficient and effective method of </a:t>
            </a:r>
            <a:br>
              <a:rPr lang="en-US" b="0" dirty="0"/>
            </a:br>
            <a:r>
              <a:rPr lang="en-US" b="0" dirty="0"/>
              <a:t>conveying information to and within a development team is face-to-face conversation. </a:t>
            </a:r>
            <a:endParaRPr lang="en-US" b="0" dirty="0"/>
          </a:p>
          <a:p>
            <a:r>
              <a:rPr lang="zh-CN" altLang="en-US" b="0" dirty="0"/>
              <a:t>无论团队内外，面对面的交流始终是最有效的沟通方式 </a:t>
            </a:r>
            <a:endParaRPr lang="en-US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Working software is the primary measure of progress. </a:t>
            </a:r>
            <a:endParaRPr lang="en-US" b="0" dirty="0"/>
          </a:p>
          <a:p>
            <a:r>
              <a:rPr lang="zh-CN" altLang="en-US" b="0" dirty="0"/>
              <a:t>可用的软件是衡量项目进展的主要指标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Agile processes promote sustainable development. The sponsors, developers, and users should be able to maintain a constant pace indefinitely. </a:t>
            </a:r>
            <a:endParaRPr lang="en-US" b="0" dirty="0"/>
          </a:p>
          <a:p>
            <a:r>
              <a:rPr lang="zh-CN" altLang="en-US" b="0" dirty="0"/>
              <a:t>敏捷流程应能保持可持续的发展。 领导</a:t>
            </a:r>
            <a:r>
              <a:rPr lang="en-US" altLang="zh-CN" b="0" dirty="0"/>
              <a:t>, </a:t>
            </a:r>
            <a:r>
              <a:rPr lang="zh-CN" altLang="en-US" b="0" dirty="0"/>
              <a:t>团队和用户应该能按照目前步调持续合作下去。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Continuous attention to technical excellence </a:t>
            </a:r>
            <a:br>
              <a:rPr lang="en-US" b="0" dirty="0"/>
            </a:br>
            <a:r>
              <a:rPr lang="en-US" b="0" dirty="0"/>
              <a:t>and good design enhances agility. </a:t>
            </a:r>
            <a:endParaRPr lang="en-US" b="0" dirty="0"/>
          </a:p>
          <a:p>
            <a:r>
              <a:rPr lang="zh-CN" altLang="en-US" b="0" dirty="0"/>
              <a:t>只有不断关注技术和设计才能越来越敏捷</a:t>
            </a:r>
            <a:r>
              <a:rPr lang="en-US" altLang="zh-CN" b="0" dirty="0"/>
              <a:t>. </a:t>
            </a:r>
            <a:endParaRPr lang="en-US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7705</Words>
  <Application>WPS 演示</Application>
  <PresentationFormat>Widescreen</PresentationFormat>
  <Paragraphs>517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Microsoft YaHei UI</vt:lpstr>
      <vt:lpstr>Calibri Light</vt:lpstr>
      <vt:lpstr>Calibri</vt:lpstr>
      <vt:lpstr>微软雅黑</vt:lpstr>
      <vt:lpstr>Arial Unicode MS</vt:lpstr>
      <vt:lpstr>等线</vt:lpstr>
      <vt:lpstr>Times New Roman</vt:lpstr>
      <vt:lpstr>Verdana</vt:lpstr>
      <vt:lpstr>Depth</vt:lpstr>
      <vt:lpstr>敏捷流程 - Agile Process</vt:lpstr>
      <vt:lpstr>What is Agile（敏捷）?</vt:lpstr>
      <vt:lpstr>What is Agile?</vt:lpstr>
      <vt:lpstr>What is Agile? （中文注释）</vt:lpstr>
      <vt:lpstr>敏捷产生的背景</vt:lpstr>
      <vt:lpstr>敏捷和现有做法的区别</vt:lpstr>
      <vt:lpstr>Agile Principles (set 1) </vt:lpstr>
      <vt:lpstr>Agile Process (set 2)</vt:lpstr>
      <vt:lpstr>Agile Process (set 3)</vt:lpstr>
      <vt:lpstr>Agile Process (set 4)</vt:lpstr>
      <vt:lpstr>XP eXtreme Programming</vt:lpstr>
      <vt:lpstr>SCRUM</vt:lpstr>
      <vt:lpstr>Scrum 模型图解</vt:lpstr>
      <vt:lpstr>Scrum + Sprint</vt:lpstr>
      <vt:lpstr>SCRUM 流程的步骤 1</vt:lpstr>
      <vt:lpstr>SCRUM 流程的步骤 2</vt:lpstr>
      <vt:lpstr>SCRUM 流程的步骤 3</vt:lpstr>
      <vt:lpstr>敏捷流程的步骤 4</vt:lpstr>
      <vt:lpstr>冲刺期间的交流和管理 1</vt:lpstr>
      <vt:lpstr>冲刺期间的交流和管理 2</vt:lpstr>
      <vt:lpstr>燃尽图的速度 – 未必是直线?</vt:lpstr>
      <vt:lpstr>一定要定义好：什么是做完了</vt:lpstr>
      <vt:lpstr>冲刺期间的交流和管理 3</vt:lpstr>
      <vt:lpstr>敏捷的团队</vt:lpstr>
      <vt:lpstr>万能的敏捷? </vt:lpstr>
      <vt:lpstr>敏捷 和 PDCA</vt:lpstr>
      <vt:lpstr>敏捷在实践中的教训 1</vt:lpstr>
      <vt:lpstr>敏捷在实践中的教训 2</vt:lpstr>
      <vt:lpstr>敏捷流程遇到的问题和解法</vt:lpstr>
      <vt:lpstr>更细致的跟踪 – 项目的PM每天更新</vt:lpstr>
      <vt:lpstr>敏捷碰到的问题和解法</vt:lpstr>
      <vt:lpstr>BDD</vt:lpstr>
      <vt:lpstr>BDD</vt:lpstr>
      <vt:lpstr>Remember</vt:lpstr>
      <vt:lpstr>敏捷有自己的适用范围</vt:lpstr>
      <vt:lpstr>敏捷继续发展 – 匠艺宣言 （Craftsmanship） </vt:lpstr>
      <vt:lpstr>何时选择敏捷？</vt:lpstr>
      <vt:lpstr>练习和讨论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Agile</dc:title>
  <dc:creator>Xin Zou</dc:creator>
  <cp:lastModifiedBy>zry</cp:lastModifiedBy>
  <cp:revision>61</cp:revision>
  <dcterms:created xsi:type="dcterms:W3CDTF">2011-03-26T05:48:00Z</dcterms:created>
  <dcterms:modified xsi:type="dcterms:W3CDTF">2021-10-20T01:11:11Z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xinz@microsoft.com</vt:lpwstr>
  </property>
  <property fmtid="{D5CDD505-2E9C-101B-9397-08002B2CF9AE}" pid="7" name="MSIP_Label_f42aa342-8706-4288-bd11-ebb85995028c_SetDate">
    <vt:lpwstr>2018-10-06T04:18:37.2011867Z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2052-11.1.0.10700</vt:lpwstr>
  </property>
  <property fmtid="{D5CDD505-2E9C-101B-9397-08002B2CF9AE}" pid="13" name="ICV">
    <vt:lpwstr>4E6A16B8B8894CACAF7EB763C2E6387A</vt:lpwstr>
  </property>
</Properties>
</file>