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varScale="1">
        <p:scale>
          <a:sx n="101" d="100"/>
          <a:sy n="101" d="100"/>
        </p:scale>
        <p:origin x="23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46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KR"/>
          </a:p>
        </p:txBody>
      </p:sp>
      <p:sp>
        <p:nvSpPr>
          <p:cNvPr id="3" name="Shape 1"/>
          <p:cNvSpPr/>
          <p:nvPr/>
        </p:nvSpPr>
        <p:spPr>
          <a:xfrm>
            <a:off x="0" y="0"/>
            <a:ext cx="14630400" cy="8230553"/>
          </a:xfrm>
          <a:prstGeom prst="rect">
            <a:avLst/>
          </a:prstGeom>
          <a:solidFill>
            <a:srgbClr val="241631"/>
          </a:solidFill>
          <a:ln/>
        </p:spPr>
        <p:txBody>
          <a:bodyPr/>
          <a:lstStyle/>
          <a:p>
            <a:endParaRPr lang="en-KR"/>
          </a:p>
        </p:txBody>
      </p:sp>
      <p:pic>
        <p:nvPicPr>
          <p:cNvPr id="4" name="Image 0" descr="preencoded.png"/>
          <p:cNvPicPr>
            <a:picLocks noChangeAspect="1"/>
          </p:cNvPicPr>
          <p:nvPr/>
        </p:nvPicPr>
        <p:blipFill>
          <a:blip r:embed="rId3"/>
          <a:stretch>
            <a:fillRect/>
          </a:stretch>
        </p:blipFill>
        <p:spPr>
          <a:xfrm>
            <a:off x="9151620" y="0"/>
            <a:ext cx="5486400" cy="8230553"/>
          </a:xfrm>
          <a:prstGeom prst="rect">
            <a:avLst/>
          </a:prstGeom>
        </p:spPr>
      </p:pic>
      <p:sp>
        <p:nvSpPr>
          <p:cNvPr id="5" name="Text 2"/>
          <p:cNvSpPr/>
          <p:nvPr/>
        </p:nvSpPr>
        <p:spPr>
          <a:xfrm>
            <a:off x="794861" y="582930"/>
            <a:ext cx="7554278" cy="1828324"/>
          </a:xfrm>
          <a:prstGeom prst="rect">
            <a:avLst/>
          </a:prstGeom>
          <a:noFill/>
          <a:ln/>
        </p:spPr>
        <p:txBody>
          <a:bodyPr wrap="square" rtlCol="0" anchor="t"/>
          <a:lstStyle/>
          <a:p>
            <a:pPr marL="0" indent="0">
              <a:lnSpc>
                <a:spcPts val="7199"/>
              </a:lnSpc>
              <a:buNone/>
            </a:pPr>
            <a:r>
              <a:rPr lang="en-US" sz="5759" b="1" dirty="0">
                <a:solidFill>
                  <a:srgbClr val="FF726D"/>
                </a:solidFill>
                <a:latin typeface="Inconsolata" pitchFamily="34" charset="0"/>
                <a:ea typeface="Inconsolata" pitchFamily="34" charset="-122"/>
                <a:cs typeface="Inconsolata" pitchFamily="34" charset="-120"/>
              </a:rPr>
              <a:t>Understanding Time Series Data</a:t>
            </a:r>
            <a:endParaRPr lang="en-US" sz="5759" dirty="0"/>
          </a:p>
        </p:txBody>
      </p:sp>
      <p:sp>
        <p:nvSpPr>
          <p:cNvPr id="6" name="Text 3"/>
          <p:cNvSpPr/>
          <p:nvPr/>
        </p:nvSpPr>
        <p:spPr>
          <a:xfrm>
            <a:off x="794861" y="2729151"/>
            <a:ext cx="7554278" cy="2035254"/>
          </a:xfrm>
          <a:prstGeom prst="rect">
            <a:avLst/>
          </a:prstGeom>
          <a:noFill/>
          <a:ln/>
        </p:spPr>
        <p:txBody>
          <a:bodyPr wrap="square" rtlCol="0" anchor="t"/>
          <a:lstStyle/>
          <a:p>
            <a:pPr marL="0" indent="0">
              <a:lnSpc>
                <a:spcPts val="2671"/>
              </a:lnSpc>
              <a:buNone/>
            </a:pPr>
            <a:r>
              <a:rPr lang="en-US" sz="1669" dirty="0">
                <a:solidFill>
                  <a:srgbClr val="DAD1E6"/>
                </a:solidFill>
                <a:latin typeface="Fira Sans" pitchFamily="34" charset="0"/>
                <a:ea typeface="Fira Sans" pitchFamily="34" charset="-122"/>
                <a:cs typeface="Fira Sans" pitchFamily="34" charset="-120"/>
              </a:rPr>
              <a:t>Time series data is a collection of observations gathered over time, often at regular intervals. This type of data is crucial for understanding trends, patterns, and insights that can drive informed decision-making. In this section, we will dive into the superstore dataset and explore the fundamentals of time series data, equipping you with the knowledge to effectively leverage this valuable resource.</a:t>
            </a:r>
            <a:endParaRPr lang="en-US" sz="1669" dirty="0"/>
          </a:p>
        </p:txBody>
      </p:sp>
      <p:sp>
        <p:nvSpPr>
          <p:cNvPr id="7" name="Text 4"/>
          <p:cNvSpPr/>
          <p:nvPr/>
        </p:nvSpPr>
        <p:spPr>
          <a:xfrm>
            <a:off x="794861" y="5002887"/>
            <a:ext cx="7554278" cy="2035254"/>
          </a:xfrm>
          <a:prstGeom prst="rect">
            <a:avLst/>
          </a:prstGeom>
          <a:noFill/>
          <a:ln/>
        </p:spPr>
        <p:txBody>
          <a:bodyPr wrap="square" rtlCol="0" anchor="t"/>
          <a:lstStyle/>
          <a:p>
            <a:pPr marL="0" indent="0">
              <a:lnSpc>
                <a:spcPts val="2671"/>
              </a:lnSpc>
              <a:buNone/>
            </a:pPr>
            <a:r>
              <a:rPr lang="en-US" sz="1669" dirty="0">
                <a:solidFill>
                  <a:srgbClr val="DAD1E6"/>
                </a:solidFill>
                <a:latin typeface="Fira Sans" pitchFamily="34" charset="0"/>
                <a:ea typeface="Fira Sans" pitchFamily="34" charset="-122"/>
                <a:cs typeface="Fira Sans" pitchFamily="34" charset="-120"/>
              </a:rPr>
              <a:t>The superstore dataset provides a rich tapestry of sales, orders, and customer information, spanning multiple years. By examining this time series data, we can uncover important factors that influence furniture sales, such as seasonality, market trends, and customer behavior. This understanding will enable us to make more informed forecasts, optimize operations, and develop strategies to stay ahead of the competition.</a:t>
            </a:r>
            <a:endParaRPr lang="en-US" sz="1669" dirty="0"/>
          </a:p>
        </p:txBody>
      </p:sp>
      <p:sp>
        <p:nvSpPr>
          <p:cNvPr id="8" name="Shape 5"/>
          <p:cNvSpPr/>
          <p:nvPr/>
        </p:nvSpPr>
        <p:spPr>
          <a:xfrm>
            <a:off x="794861" y="7292459"/>
            <a:ext cx="339090" cy="339090"/>
          </a:xfrm>
          <a:prstGeom prst="roundRect">
            <a:avLst>
              <a:gd name="adj" fmla="val 26963596"/>
            </a:avLst>
          </a:prstGeom>
          <a:solidFill>
            <a:srgbClr val="D29F43"/>
          </a:solidFill>
          <a:ln w="7620">
            <a:solidFill>
              <a:srgbClr val="FFFFFF"/>
            </a:solidFill>
            <a:prstDash val="solid"/>
          </a:ln>
        </p:spPr>
        <p:txBody>
          <a:bodyPr/>
          <a:lstStyle/>
          <a:p>
            <a:endParaRPr lang="en-KR"/>
          </a:p>
        </p:txBody>
      </p:sp>
      <p:sp>
        <p:nvSpPr>
          <p:cNvPr id="9" name="Text 6"/>
          <p:cNvSpPr/>
          <p:nvPr/>
        </p:nvSpPr>
        <p:spPr>
          <a:xfrm>
            <a:off x="875109" y="7388781"/>
            <a:ext cx="178594" cy="146328"/>
          </a:xfrm>
          <a:prstGeom prst="rect">
            <a:avLst/>
          </a:prstGeom>
          <a:noFill/>
          <a:ln/>
        </p:spPr>
        <p:txBody>
          <a:bodyPr wrap="none" rtlCol="0" anchor="t"/>
          <a:lstStyle/>
          <a:p>
            <a:pPr marL="0" indent="0" algn="ctr">
              <a:lnSpc>
                <a:spcPts val="1152"/>
              </a:lnSpc>
              <a:buNone/>
            </a:pPr>
            <a:r>
              <a:rPr lang="en-US" sz="1152" dirty="0">
                <a:solidFill>
                  <a:srgbClr val="3C3838"/>
                </a:solidFill>
                <a:latin typeface="Fira Sans" pitchFamily="34" charset="0"/>
                <a:ea typeface="Fira Sans" pitchFamily="34" charset="-122"/>
                <a:cs typeface="Fira Sans" pitchFamily="34" charset="-120"/>
              </a:rPr>
              <a:t>Ga</a:t>
            </a:r>
            <a:endParaRPr lang="en-US" sz="1152" dirty="0"/>
          </a:p>
        </p:txBody>
      </p:sp>
      <p:sp>
        <p:nvSpPr>
          <p:cNvPr id="10" name="Text 7"/>
          <p:cNvSpPr/>
          <p:nvPr/>
        </p:nvSpPr>
        <p:spPr>
          <a:xfrm>
            <a:off x="1239917" y="7276624"/>
            <a:ext cx="2176582" cy="370999"/>
          </a:xfrm>
          <a:prstGeom prst="rect">
            <a:avLst/>
          </a:prstGeom>
          <a:noFill/>
          <a:ln/>
        </p:spPr>
        <p:txBody>
          <a:bodyPr wrap="none" rtlCol="0" anchor="t"/>
          <a:lstStyle/>
          <a:p>
            <a:pPr marL="0" indent="0" algn="l">
              <a:lnSpc>
                <a:spcPts val="2921"/>
              </a:lnSpc>
              <a:buNone/>
            </a:pPr>
            <a:r>
              <a:rPr lang="en-US" sz="2087" b="1" dirty="0">
                <a:solidFill>
                  <a:srgbClr val="DAD1E6"/>
                </a:solidFill>
                <a:latin typeface="Fira Sans" pitchFamily="34" charset="0"/>
                <a:ea typeface="Fira Sans" pitchFamily="34" charset="-122"/>
                <a:cs typeface="Fira Sans" pitchFamily="34" charset="-120"/>
              </a:rPr>
              <a:t>by Gurpreet Singh</a:t>
            </a:r>
            <a:endParaRPr lang="en-US" sz="20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KR"/>
          </a:p>
        </p:txBody>
      </p:sp>
      <p:sp>
        <p:nvSpPr>
          <p:cNvPr id="3" name="Shape 1"/>
          <p:cNvSpPr/>
          <p:nvPr/>
        </p:nvSpPr>
        <p:spPr>
          <a:xfrm>
            <a:off x="0" y="0"/>
            <a:ext cx="14630400" cy="8229600"/>
          </a:xfrm>
          <a:prstGeom prst="rect">
            <a:avLst/>
          </a:prstGeom>
          <a:solidFill>
            <a:srgbClr val="241631"/>
          </a:solidFill>
          <a:ln/>
        </p:spPr>
        <p:txBody>
          <a:bodyPr/>
          <a:lstStyle/>
          <a:p>
            <a:endParaRPr lang="en-KR"/>
          </a:p>
        </p:txBody>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1792367" y="791647"/>
            <a:ext cx="5442347"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Insights and Recommendations</a:t>
            </a:r>
            <a:endParaRPr lang="en-US" sz="3062" dirty="0"/>
          </a:p>
        </p:txBody>
      </p:sp>
      <p:sp>
        <p:nvSpPr>
          <p:cNvPr id="6" name="Shape 3"/>
          <p:cNvSpPr/>
          <p:nvPr/>
        </p:nvSpPr>
        <p:spPr>
          <a:xfrm>
            <a:off x="1792367" y="1510903"/>
            <a:ext cx="3616285" cy="3631883"/>
          </a:xfrm>
          <a:prstGeom prst="roundRect">
            <a:avLst>
              <a:gd name="adj" fmla="val 1290"/>
            </a:avLst>
          </a:prstGeom>
          <a:solidFill>
            <a:srgbClr val="382748"/>
          </a:solidFill>
          <a:ln/>
        </p:spPr>
        <p:txBody>
          <a:bodyPr/>
          <a:lstStyle/>
          <a:p>
            <a:endParaRPr lang="en-KR"/>
          </a:p>
        </p:txBody>
      </p:sp>
      <p:sp>
        <p:nvSpPr>
          <p:cNvPr id="7" name="Text 4"/>
          <p:cNvSpPr/>
          <p:nvPr/>
        </p:nvSpPr>
        <p:spPr>
          <a:xfrm>
            <a:off x="1947863" y="1666399"/>
            <a:ext cx="2137529" cy="243007"/>
          </a:xfrm>
          <a:prstGeom prst="rect">
            <a:avLst/>
          </a:prstGeom>
          <a:noFill/>
          <a:ln/>
        </p:spPr>
        <p:txBody>
          <a:bodyPr wrap="none" rtlCol="0" anchor="t"/>
          <a:lstStyle/>
          <a:p>
            <a:pPr marL="0" indent="0">
              <a:lnSpc>
                <a:spcPts val="1914"/>
              </a:lnSpc>
              <a:buNone/>
            </a:pPr>
            <a:r>
              <a:rPr lang="en-US" sz="1531" b="1" dirty="0">
                <a:solidFill>
                  <a:srgbClr val="FF726D"/>
                </a:solidFill>
                <a:latin typeface="Inconsolata" pitchFamily="34" charset="0"/>
                <a:ea typeface="Inconsolata" pitchFamily="34" charset="-122"/>
                <a:cs typeface="Inconsolata" pitchFamily="34" charset="-120"/>
              </a:rPr>
              <a:t>Trends and Seasonality</a:t>
            </a:r>
            <a:endParaRPr lang="en-US" sz="1531" dirty="0"/>
          </a:p>
        </p:txBody>
      </p:sp>
      <p:sp>
        <p:nvSpPr>
          <p:cNvPr id="8" name="Text 5"/>
          <p:cNvSpPr/>
          <p:nvPr/>
        </p:nvSpPr>
        <p:spPr>
          <a:xfrm>
            <a:off x="1947863" y="2002631"/>
            <a:ext cx="3305294" cy="2984659"/>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The analysis of the Superstore dataset revealed clear trends and seasonality patterns in furniture sales. There is a consistent annual spike in sales during the holiday season, with a notable increase in October through December. Additionally, the data shows a gradual upward trend in overall furniture sales over the years, indicating a growing demand. These insights can be leveraged to optimize inventory management, marketing campaigns, and sales strategies to better capitalize on these patterns and trends.</a:t>
            </a:r>
            <a:endParaRPr lang="en-US" sz="1225" dirty="0"/>
          </a:p>
        </p:txBody>
      </p:sp>
      <p:sp>
        <p:nvSpPr>
          <p:cNvPr id="9" name="Shape 6"/>
          <p:cNvSpPr/>
          <p:nvPr/>
        </p:nvSpPr>
        <p:spPr>
          <a:xfrm>
            <a:off x="5564148" y="1510903"/>
            <a:ext cx="3616285" cy="3631883"/>
          </a:xfrm>
          <a:prstGeom prst="roundRect">
            <a:avLst>
              <a:gd name="adj" fmla="val 1290"/>
            </a:avLst>
          </a:prstGeom>
          <a:solidFill>
            <a:srgbClr val="382748"/>
          </a:solidFill>
          <a:ln/>
        </p:spPr>
        <p:txBody>
          <a:bodyPr/>
          <a:lstStyle/>
          <a:p>
            <a:endParaRPr lang="en-KR"/>
          </a:p>
        </p:txBody>
      </p:sp>
      <p:sp>
        <p:nvSpPr>
          <p:cNvPr id="10" name="Text 7"/>
          <p:cNvSpPr/>
          <p:nvPr/>
        </p:nvSpPr>
        <p:spPr>
          <a:xfrm>
            <a:off x="5719643" y="1666399"/>
            <a:ext cx="2137529" cy="243007"/>
          </a:xfrm>
          <a:prstGeom prst="rect">
            <a:avLst/>
          </a:prstGeom>
          <a:noFill/>
          <a:ln/>
        </p:spPr>
        <p:txBody>
          <a:bodyPr wrap="none" rtlCol="0" anchor="t"/>
          <a:lstStyle/>
          <a:p>
            <a:pPr marL="0" indent="0">
              <a:lnSpc>
                <a:spcPts val="1914"/>
              </a:lnSpc>
              <a:buNone/>
            </a:pPr>
            <a:r>
              <a:rPr lang="en-US" sz="1531" b="1" dirty="0">
                <a:solidFill>
                  <a:srgbClr val="FF726D"/>
                </a:solidFill>
                <a:latin typeface="Inconsolata" pitchFamily="34" charset="0"/>
                <a:ea typeface="Inconsolata" pitchFamily="34" charset="-122"/>
                <a:cs typeface="Inconsolata" pitchFamily="34" charset="-120"/>
              </a:rPr>
              <a:t>Forecasting Techniques</a:t>
            </a:r>
            <a:endParaRPr lang="en-US" sz="1531" dirty="0"/>
          </a:p>
        </p:txBody>
      </p:sp>
      <p:sp>
        <p:nvSpPr>
          <p:cNvPr id="11" name="Text 8"/>
          <p:cNvSpPr/>
          <p:nvPr/>
        </p:nvSpPr>
        <p:spPr>
          <a:xfrm>
            <a:off x="5719643" y="2002631"/>
            <a:ext cx="3305294" cy="2984659"/>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The application of various time series forecasting techniques, such as ARIMA modeling, provided valuable predictions for future furniture sales. The models were able to capture the underlying patterns and seasonality, allowing the business to anticipate demand more accurately. By incorporating these forecasting methods, the company can make informed decisions about production, inventory, and resource allocation to meet the anticipated customer needs and maintain a competitive edge in the market.</a:t>
            </a:r>
            <a:endParaRPr lang="en-US" sz="1225" dirty="0"/>
          </a:p>
        </p:txBody>
      </p:sp>
      <p:sp>
        <p:nvSpPr>
          <p:cNvPr id="12" name="Shape 9"/>
          <p:cNvSpPr/>
          <p:nvPr/>
        </p:nvSpPr>
        <p:spPr>
          <a:xfrm>
            <a:off x="1792367" y="5298281"/>
            <a:ext cx="7388066" cy="2139553"/>
          </a:xfrm>
          <a:prstGeom prst="roundRect">
            <a:avLst>
              <a:gd name="adj" fmla="val 2181"/>
            </a:avLst>
          </a:prstGeom>
          <a:solidFill>
            <a:srgbClr val="382748"/>
          </a:solidFill>
          <a:ln/>
        </p:spPr>
        <p:txBody>
          <a:bodyPr/>
          <a:lstStyle/>
          <a:p>
            <a:endParaRPr lang="en-KR"/>
          </a:p>
        </p:txBody>
      </p:sp>
      <p:sp>
        <p:nvSpPr>
          <p:cNvPr id="13" name="Text 10"/>
          <p:cNvSpPr/>
          <p:nvPr/>
        </p:nvSpPr>
        <p:spPr>
          <a:xfrm>
            <a:off x="1947863" y="5453777"/>
            <a:ext cx="2137529" cy="243007"/>
          </a:xfrm>
          <a:prstGeom prst="rect">
            <a:avLst/>
          </a:prstGeom>
          <a:noFill/>
          <a:ln/>
        </p:spPr>
        <p:txBody>
          <a:bodyPr wrap="none" rtlCol="0" anchor="t"/>
          <a:lstStyle/>
          <a:p>
            <a:pPr marL="0" indent="0">
              <a:lnSpc>
                <a:spcPts val="1914"/>
              </a:lnSpc>
              <a:buNone/>
            </a:pPr>
            <a:r>
              <a:rPr lang="en-US" sz="1531" b="1" dirty="0">
                <a:solidFill>
                  <a:srgbClr val="FF726D"/>
                </a:solidFill>
                <a:latin typeface="Inconsolata" pitchFamily="34" charset="0"/>
                <a:ea typeface="Inconsolata" pitchFamily="34" charset="-122"/>
                <a:cs typeface="Inconsolata" pitchFamily="34" charset="-120"/>
              </a:rPr>
              <a:t>Visualization Insights</a:t>
            </a:r>
            <a:endParaRPr lang="en-US" sz="1531" dirty="0"/>
          </a:p>
        </p:txBody>
      </p:sp>
      <p:sp>
        <p:nvSpPr>
          <p:cNvPr id="14" name="Text 11"/>
          <p:cNvSpPr/>
          <p:nvPr/>
        </p:nvSpPr>
        <p:spPr>
          <a:xfrm>
            <a:off x="1947863" y="5790009"/>
            <a:ext cx="7077075" cy="1492329"/>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The use of effective visualization techniques, such as line charts, trend lines, and seasonal decomposition plots, enabled a deeper understanding of the Superstore dataset. These visualizations highlighted the key drivers of furniture sales, identified areas of growth and potential challenges, and facilitated better communication of the findings to stakeholders. Leveraging these visual tools can help the business make data-driven decisions, identify opportunities for improvement, and communicate insights more effectively with the broader team.</a:t>
            </a:r>
            <a:endParaRPr lang="en-US" sz="12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KR"/>
          </a:p>
        </p:txBody>
      </p:sp>
      <p:sp>
        <p:nvSpPr>
          <p:cNvPr id="3" name="Shape 1"/>
          <p:cNvSpPr/>
          <p:nvPr/>
        </p:nvSpPr>
        <p:spPr>
          <a:xfrm>
            <a:off x="0" y="0"/>
            <a:ext cx="14630400" cy="8232696"/>
          </a:xfrm>
          <a:prstGeom prst="rect">
            <a:avLst/>
          </a:prstGeom>
          <a:solidFill>
            <a:srgbClr val="241631"/>
          </a:solidFill>
          <a:ln/>
        </p:spPr>
        <p:txBody>
          <a:bodyPr/>
          <a:lstStyle/>
          <a:p>
            <a:endParaRPr lang="en-KR"/>
          </a:p>
        </p:txBody>
      </p:sp>
      <p:sp>
        <p:nvSpPr>
          <p:cNvPr id="4" name="Text 2"/>
          <p:cNvSpPr/>
          <p:nvPr/>
        </p:nvSpPr>
        <p:spPr>
          <a:xfrm>
            <a:off x="3136702" y="483751"/>
            <a:ext cx="7476887" cy="549712"/>
          </a:xfrm>
          <a:prstGeom prst="rect">
            <a:avLst/>
          </a:prstGeom>
          <a:noFill/>
          <a:ln/>
        </p:spPr>
        <p:txBody>
          <a:bodyPr wrap="none" rtlCol="0" anchor="t"/>
          <a:lstStyle/>
          <a:p>
            <a:pPr marL="0" indent="0">
              <a:lnSpc>
                <a:spcPts val="4329"/>
              </a:lnSpc>
              <a:buNone/>
            </a:pPr>
            <a:r>
              <a:rPr lang="en-US" sz="3463" b="1" dirty="0">
                <a:solidFill>
                  <a:srgbClr val="FF726D"/>
                </a:solidFill>
                <a:latin typeface="Inconsolata" pitchFamily="34" charset="0"/>
                <a:ea typeface="Inconsolata" pitchFamily="34" charset="-122"/>
                <a:cs typeface="Inconsolata" pitchFamily="34" charset="-120"/>
              </a:rPr>
              <a:t>Checking Components of Time Series</a:t>
            </a:r>
            <a:endParaRPr lang="en-US" sz="3463" dirty="0"/>
          </a:p>
        </p:txBody>
      </p:sp>
      <p:sp>
        <p:nvSpPr>
          <p:cNvPr id="5" name="Text 3"/>
          <p:cNvSpPr/>
          <p:nvPr/>
        </p:nvSpPr>
        <p:spPr>
          <a:xfrm>
            <a:off x="3136702" y="1385292"/>
            <a:ext cx="8356878" cy="1125855"/>
          </a:xfrm>
          <a:prstGeom prst="rect">
            <a:avLst/>
          </a:prstGeom>
          <a:noFill/>
          <a:ln/>
        </p:spPr>
        <p:txBody>
          <a:bodyPr wrap="square" rtlCol="0" anchor="t"/>
          <a:lstStyle/>
          <a:p>
            <a:pPr marL="0" indent="0">
              <a:lnSpc>
                <a:spcPts val="2217"/>
              </a:lnSpc>
              <a:buNone/>
            </a:pPr>
            <a:r>
              <a:rPr lang="en-US" sz="1385" dirty="0">
                <a:solidFill>
                  <a:srgbClr val="DAD1E6"/>
                </a:solidFill>
                <a:latin typeface="Fira Sans" pitchFamily="34" charset="0"/>
                <a:ea typeface="Fira Sans" pitchFamily="34" charset="-122"/>
                <a:cs typeface="Fira Sans" pitchFamily="34" charset="-120"/>
              </a:rPr>
              <a:t>To thoroughly understand time series data, it's crucial to identify and analyze its various components. These components include trends, seasonality, and any other patterns that may emerge over time. By decomposing the time series data, we can gain valuable insights into the underlying factors driving the observed behavior.</a:t>
            </a:r>
            <a:endParaRPr lang="en-US" sz="1385" dirty="0"/>
          </a:p>
        </p:txBody>
      </p:sp>
      <p:sp>
        <p:nvSpPr>
          <p:cNvPr id="6" name="Text 4"/>
          <p:cNvSpPr/>
          <p:nvPr/>
        </p:nvSpPr>
        <p:spPr>
          <a:xfrm>
            <a:off x="3136702" y="2709029"/>
            <a:ext cx="8356878" cy="1970246"/>
          </a:xfrm>
          <a:prstGeom prst="rect">
            <a:avLst/>
          </a:prstGeom>
          <a:noFill/>
          <a:ln/>
        </p:spPr>
        <p:txBody>
          <a:bodyPr wrap="square" rtlCol="0" anchor="t"/>
          <a:lstStyle/>
          <a:p>
            <a:pPr marL="0" indent="0">
              <a:lnSpc>
                <a:spcPts val="2217"/>
              </a:lnSpc>
              <a:buNone/>
            </a:pPr>
            <a:r>
              <a:rPr lang="en-US" sz="1385" dirty="0">
                <a:solidFill>
                  <a:srgbClr val="DAD1E6"/>
                </a:solidFill>
                <a:latin typeface="Fira Sans" pitchFamily="34" charset="0"/>
                <a:ea typeface="Fira Sans" pitchFamily="34" charset="-122"/>
                <a:cs typeface="Fira Sans" pitchFamily="34" charset="-120"/>
              </a:rPr>
              <a:t>Trend analysis is the first step in understanding the long-term direction of the data. Is the data consistently increasing, decreasing, or remaining relatively stable over time? Identifying the trend can reveal important business insights, such as the overall growth or decline of a product or service. Seasonal patterns are another key component to consider. Many time series data exhibits regular fluctuations, such as increased furniture sales during the holiday season or higher energy consumption during the summer. Uncovering these seasonal patterns can help businesses anticipate and prepare for cyclical changes in demand.</a:t>
            </a:r>
            <a:endParaRPr lang="en-US" sz="1385" dirty="0"/>
          </a:p>
        </p:txBody>
      </p:sp>
      <p:sp>
        <p:nvSpPr>
          <p:cNvPr id="7" name="Text 5"/>
          <p:cNvSpPr/>
          <p:nvPr/>
        </p:nvSpPr>
        <p:spPr>
          <a:xfrm>
            <a:off x="3418165" y="4877157"/>
            <a:ext cx="8075414" cy="562927"/>
          </a:xfrm>
          <a:prstGeom prst="rect">
            <a:avLst/>
          </a:prstGeom>
          <a:noFill/>
          <a:ln/>
        </p:spPr>
        <p:txBody>
          <a:bodyPr wrap="square" rtlCol="0" anchor="t"/>
          <a:lstStyle/>
          <a:p>
            <a:pPr marL="342900" indent="-342900" algn="l">
              <a:lnSpc>
                <a:spcPts val="2217"/>
              </a:lnSpc>
              <a:buSzPct val="100000"/>
              <a:buChar char="•"/>
            </a:pPr>
            <a:r>
              <a:rPr lang="en-US" sz="1385" b="1" dirty="0">
                <a:solidFill>
                  <a:srgbClr val="DAD1E6"/>
                </a:solidFill>
                <a:latin typeface="Fira Sans" pitchFamily="34" charset="0"/>
                <a:ea typeface="Fira Sans" pitchFamily="34" charset="-122"/>
                <a:cs typeface="Fira Sans" pitchFamily="34" charset="-120"/>
              </a:rPr>
              <a:t>Trend Analysis:</a:t>
            </a:r>
            <a:r>
              <a:rPr lang="en-US" sz="1385" dirty="0">
                <a:solidFill>
                  <a:srgbClr val="DAD1E6"/>
                </a:solidFill>
                <a:latin typeface="Fira Sans" pitchFamily="34" charset="0"/>
                <a:ea typeface="Fira Sans" pitchFamily="34" charset="-122"/>
                <a:cs typeface="Fira Sans" pitchFamily="34" charset="-120"/>
              </a:rPr>
              <a:t> Examine the long-term direction of the data to identify any upward or downward movements over time.</a:t>
            </a:r>
            <a:endParaRPr lang="en-US" sz="1385" dirty="0"/>
          </a:p>
        </p:txBody>
      </p:sp>
      <p:sp>
        <p:nvSpPr>
          <p:cNvPr id="8" name="Text 6"/>
          <p:cNvSpPr/>
          <p:nvPr/>
        </p:nvSpPr>
        <p:spPr>
          <a:xfrm>
            <a:off x="3418165" y="5510451"/>
            <a:ext cx="8075414" cy="562927"/>
          </a:xfrm>
          <a:prstGeom prst="rect">
            <a:avLst/>
          </a:prstGeom>
          <a:noFill/>
          <a:ln/>
        </p:spPr>
        <p:txBody>
          <a:bodyPr wrap="square" rtlCol="0" anchor="t"/>
          <a:lstStyle/>
          <a:p>
            <a:pPr marL="342900" indent="-342900" algn="l">
              <a:lnSpc>
                <a:spcPts val="2217"/>
              </a:lnSpc>
              <a:buSzPct val="100000"/>
              <a:buChar char="•"/>
            </a:pPr>
            <a:r>
              <a:rPr lang="en-US" sz="1385" b="1" dirty="0">
                <a:solidFill>
                  <a:srgbClr val="DAD1E6"/>
                </a:solidFill>
                <a:latin typeface="Fira Sans" pitchFamily="34" charset="0"/>
                <a:ea typeface="Fira Sans" pitchFamily="34" charset="-122"/>
                <a:cs typeface="Fira Sans" pitchFamily="34" charset="-120"/>
              </a:rPr>
              <a:t>Seasonality:</a:t>
            </a:r>
            <a:r>
              <a:rPr lang="en-US" sz="1385" dirty="0">
                <a:solidFill>
                  <a:srgbClr val="DAD1E6"/>
                </a:solidFill>
                <a:latin typeface="Fira Sans" pitchFamily="34" charset="0"/>
                <a:ea typeface="Fira Sans" pitchFamily="34" charset="-122"/>
                <a:cs typeface="Fira Sans" pitchFamily="34" charset="-120"/>
              </a:rPr>
              <a:t> Detect regular, recurring patterns that occur within a specific time frame, such as weekly, monthly, or quarterly.</a:t>
            </a:r>
            <a:endParaRPr lang="en-US" sz="1385" dirty="0"/>
          </a:p>
        </p:txBody>
      </p:sp>
      <p:sp>
        <p:nvSpPr>
          <p:cNvPr id="9" name="Text 7"/>
          <p:cNvSpPr/>
          <p:nvPr/>
        </p:nvSpPr>
        <p:spPr>
          <a:xfrm>
            <a:off x="3418165" y="6143744"/>
            <a:ext cx="8075414" cy="562927"/>
          </a:xfrm>
          <a:prstGeom prst="rect">
            <a:avLst/>
          </a:prstGeom>
          <a:noFill/>
          <a:ln/>
        </p:spPr>
        <p:txBody>
          <a:bodyPr wrap="square" rtlCol="0" anchor="t"/>
          <a:lstStyle/>
          <a:p>
            <a:pPr marL="342900" indent="-342900" algn="l">
              <a:lnSpc>
                <a:spcPts val="2217"/>
              </a:lnSpc>
              <a:buSzPct val="100000"/>
              <a:buChar char="•"/>
            </a:pPr>
            <a:r>
              <a:rPr lang="en-US" sz="1385" b="1" dirty="0">
                <a:solidFill>
                  <a:srgbClr val="DAD1E6"/>
                </a:solidFill>
                <a:latin typeface="Fira Sans" pitchFamily="34" charset="0"/>
                <a:ea typeface="Fira Sans" pitchFamily="34" charset="-122"/>
                <a:cs typeface="Fira Sans" pitchFamily="34" charset="-120"/>
              </a:rPr>
              <a:t>Cyclical Fluctuations:</a:t>
            </a:r>
            <a:r>
              <a:rPr lang="en-US" sz="1385" dirty="0">
                <a:solidFill>
                  <a:srgbClr val="DAD1E6"/>
                </a:solidFill>
                <a:latin typeface="Fira Sans" pitchFamily="34" charset="0"/>
                <a:ea typeface="Fira Sans" pitchFamily="34" charset="-122"/>
                <a:cs typeface="Fira Sans" pitchFamily="34" charset="-120"/>
              </a:rPr>
              <a:t> Identify any cyclical ups and downs in the data that may not follow a consistent seasonal pattern.</a:t>
            </a:r>
            <a:endParaRPr lang="en-US" sz="1385" dirty="0"/>
          </a:p>
        </p:txBody>
      </p:sp>
      <p:sp>
        <p:nvSpPr>
          <p:cNvPr id="10" name="Text 8"/>
          <p:cNvSpPr/>
          <p:nvPr/>
        </p:nvSpPr>
        <p:spPr>
          <a:xfrm>
            <a:off x="3136702" y="6904553"/>
            <a:ext cx="8356878" cy="844391"/>
          </a:xfrm>
          <a:prstGeom prst="rect">
            <a:avLst/>
          </a:prstGeom>
          <a:noFill/>
          <a:ln/>
        </p:spPr>
        <p:txBody>
          <a:bodyPr wrap="square" rtlCol="0" anchor="t"/>
          <a:lstStyle/>
          <a:p>
            <a:pPr marL="0" indent="0">
              <a:lnSpc>
                <a:spcPts val="2217"/>
              </a:lnSpc>
              <a:buNone/>
            </a:pPr>
            <a:r>
              <a:rPr lang="en-US" sz="1385" dirty="0">
                <a:solidFill>
                  <a:srgbClr val="DAD1E6"/>
                </a:solidFill>
                <a:latin typeface="Fira Sans" pitchFamily="34" charset="0"/>
                <a:ea typeface="Fira Sans" pitchFamily="34" charset="-122"/>
                <a:cs typeface="Fira Sans" pitchFamily="34" charset="-120"/>
              </a:rPr>
              <a:t>By carefully analyzing these components, we can gain a more comprehensive understanding of the underlying dynamics driving the time series data. This knowledge can then be leveraged to make more informed decisions, improve forecasting accuracy, and optimize business strategies.</a:t>
            </a:r>
            <a:endParaRPr lang="en-US" sz="138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KR"/>
          </a:p>
        </p:txBody>
      </p:sp>
      <p:sp>
        <p:nvSpPr>
          <p:cNvPr id="3" name="Shape 1"/>
          <p:cNvSpPr/>
          <p:nvPr/>
        </p:nvSpPr>
        <p:spPr>
          <a:xfrm>
            <a:off x="0" y="0"/>
            <a:ext cx="14630400" cy="8229600"/>
          </a:xfrm>
          <a:prstGeom prst="rect">
            <a:avLst/>
          </a:prstGeom>
          <a:solidFill>
            <a:srgbClr val="241631"/>
          </a:solidFill>
          <a:ln/>
        </p:spPr>
        <p:txBody>
          <a:bodyPr/>
          <a:lstStyle/>
          <a:p>
            <a:endParaRPr lang="en-KR"/>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5449967" y="514707"/>
            <a:ext cx="4276130"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Forecasting Techniques</a:t>
            </a:r>
            <a:endParaRPr lang="en-US" sz="3062" dirty="0"/>
          </a:p>
        </p:txBody>
      </p:sp>
      <p:sp>
        <p:nvSpPr>
          <p:cNvPr id="6" name="Shape 3"/>
          <p:cNvSpPr/>
          <p:nvPr/>
        </p:nvSpPr>
        <p:spPr>
          <a:xfrm>
            <a:off x="5673566" y="1233964"/>
            <a:ext cx="19407" cy="6480929"/>
          </a:xfrm>
          <a:prstGeom prst="rect">
            <a:avLst/>
          </a:prstGeom>
          <a:solidFill>
            <a:srgbClr val="FF6680"/>
          </a:solidFill>
          <a:ln/>
        </p:spPr>
        <p:txBody>
          <a:bodyPr/>
          <a:lstStyle/>
          <a:p>
            <a:endParaRPr lang="en-KR"/>
          </a:p>
        </p:txBody>
      </p:sp>
      <p:sp>
        <p:nvSpPr>
          <p:cNvPr id="7" name="Shape 4"/>
          <p:cNvSpPr/>
          <p:nvPr/>
        </p:nvSpPr>
        <p:spPr>
          <a:xfrm>
            <a:off x="5858173" y="1520607"/>
            <a:ext cx="544354" cy="19407"/>
          </a:xfrm>
          <a:prstGeom prst="rect">
            <a:avLst/>
          </a:prstGeom>
          <a:solidFill>
            <a:srgbClr val="FF6680"/>
          </a:solidFill>
          <a:ln/>
        </p:spPr>
        <p:txBody>
          <a:bodyPr/>
          <a:lstStyle/>
          <a:p>
            <a:endParaRPr lang="en-KR"/>
          </a:p>
        </p:txBody>
      </p:sp>
      <p:sp>
        <p:nvSpPr>
          <p:cNvPr id="8" name="Shape 5"/>
          <p:cNvSpPr/>
          <p:nvPr/>
        </p:nvSpPr>
        <p:spPr>
          <a:xfrm>
            <a:off x="5508248" y="1355408"/>
            <a:ext cx="349925" cy="349925"/>
          </a:xfrm>
          <a:prstGeom prst="roundRect">
            <a:avLst>
              <a:gd name="adj" fmla="val 13335"/>
            </a:avLst>
          </a:prstGeom>
          <a:solidFill>
            <a:srgbClr val="382748"/>
          </a:solidFill>
          <a:ln/>
        </p:spPr>
        <p:txBody>
          <a:bodyPr/>
          <a:lstStyle/>
          <a:p>
            <a:endParaRPr lang="en-KR"/>
          </a:p>
        </p:txBody>
      </p:sp>
      <p:sp>
        <p:nvSpPr>
          <p:cNvPr id="9" name="Text 6"/>
          <p:cNvSpPr/>
          <p:nvPr/>
        </p:nvSpPr>
        <p:spPr>
          <a:xfrm>
            <a:off x="5624810" y="1384459"/>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1</a:t>
            </a:r>
            <a:endParaRPr lang="en-US" sz="1837" dirty="0"/>
          </a:p>
        </p:txBody>
      </p:sp>
      <p:sp>
        <p:nvSpPr>
          <p:cNvPr id="10" name="Text 7"/>
          <p:cNvSpPr/>
          <p:nvPr/>
        </p:nvSpPr>
        <p:spPr>
          <a:xfrm>
            <a:off x="6538674" y="1389459"/>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Time Series Modeling</a:t>
            </a:r>
            <a:endParaRPr lang="en-US" sz="1531" dirty="0"/>
          </a:p>
        </p:txBody>
      </p:sp>
      <p:sp>
        <p:nvSpPr>
          <p:cNvPr id="11" name="Text 8"/>
          <p:cNvSpPr/>
          <p:nvPr/>
        </p:nvSpPr>
        <p:spPr>
          <a:xfrm>
            <a:off x="6538674" y="1725692"/>
            <a:ext cx="6299359" cy="1492329"/>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Time series forecasting models are a crucial tool for predicting future furniture sales. These models analyze historical sales data to identify patterns, trends, and seasonality, which can then be used to generate accurate predictions. Techniques like Autoregressive Integrated Moving Average (ARIMA) and Exponential Smoothing are commonly used to capture the complex dynamics of time series data and uncover insights that can inform business decisions.</a:t>
            </a:r>
            <a:endParaRPr lang="en-US" sz="1225" dirty="0"/>
          </a:p>
        </p:txBody>
      </p:sp>
      <p:sp>
        <p:nvSpPr>
          <p:cNvPr id="12" name="Shape 9"/>
          <p:cNvSpPr/>
          <p:nvPr/>
        </p:nvSpPr>
        <p:spPr>
          <a:xfrm>
            <a:off x="5858173" y="3815655"/>
            <a:ext cx="544354" cy="19407"/>
          </a:xfrm>
          <a:prstGeom prst="rect">
            <a:avLst/>
          </a:prstGeom>
          <a:solidFill>
            <a:srgbClr val="FF6680"/>
          </a:solidFill>
          <a:ln/>
        </p:spPr>
        <p:txBody>
          <a:bodyPr/>
          <a:lstStyle/>
          <a:p>
            <a:endParaRPr lang="en-KR"/>
          </a:p>
        </p:txBody>
      </p:sp>
      <p:sp>
        <p:nvSpPr>
          <p:cNvPr id="13" name="Shape 10"/>
          <p:cNvSpPr/>
          <p:nvPr/>
        </p:nvSpPr>
        <p:spPr>
          <a:xfrm>
            <a:off x="5508248" y="3650456"/>
            <a:ext cx="349925" cy="349925"/>
          </a:xfrm>
          <a:prstGeom prst="roundRect">
            <a:avLst>
              <a:gd name="adj" fmla="val 13335"/>
            </a:avLst>
          </a:prstGeom>
          <a:solidFill>
            <a:srgbClr val="382748"/>
          </a:solidFill>
          <a:ln/>
        </p:spPr>
        <p:txBody>
          <a:bodyPr/>
          <a:lstStyle/>
          <a:p>
            <a:endParaRPr lang="en-KR"/>
          </a:p>
        </p:txBody>
      </p:sp>
      <p:sp>
        <p:nvSpPr>
          <p:cNvPr id="14" name="Text 11"/>
          <p:cNvSpPr/>
          <p:nvPr/>
        </p:nvSpPr>
        <p:spPr>
          <a:xfrm>
            <a:off x="5624810" y="3679508"/>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2</a:t>
            </a:r>
            <a:endParaRPr lang="en-US" sz="1837" dirty="0"/>
          </a:p>
        </p:txBody>
      </p:sp>
      <p:sp>
        <p:nvSpPr>
          <p:cNvPr id="15" name="Text 12"/>
          <p:cNvSpPr/>
          <p:nvPr/>
        </p:nvSpPr>
        <p:spPr>
          <a:xfrm>
            <a:off x="6538674" y="3684508"/>
            <a:ext cx="2623304"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Machine Learning Algorithms</a:t>
            </a:r>
            <a:endParaRPr lang="en-US" sz="1531" dirty="0"/>
          </a:p>
        </p:txBody>
      </p:sp>
      <p:sp>
        <p:nvSpPr>
          <p:cNvPr id="16" name="Text 13"/>
          <p:cNvSpPr/>
          <p:nvPr/>
        </p:nvSpPr>
        <p:spPr>
          <a:xfrm>
            <a:off x="6538674" y="4020741"/>
            <a:ext cx="6299359" cy="1243608"/>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In addition to traditional time series models, modern machine learning algorithms can also be leveraged for sales forecasting. Techniques like Regression, Decision Trees, and Neural Networks can uncover non-linear relationships in the data and adapt to changing market conditions more effectively. These advanced models can often outperform classical methods, especially when dealing with large, complex datasets.</a:t>
            </a:r>
            <a:endParaRPr lang="en-US" sz="1225" dirty="0"/>
          </a:p>
        </p:txBody>
      </p:sp>
      <p:sp>
        <p:nvSpPr>
          <p:cNvPr id="17" name="Shape 14"/>
          <p:cNvSpPr/>
          <p:nvPr/>
        </p:nvSpPr>
        <p:spPr>
          <a:xfrm>
            <a:off x="5858173" y="5861983"/>
            <a:ext cx="544354" cy="19407"/>
          </a:xfrm>
          <a:prstGeom prst="rect">
            <a:avLst/>
          </a:prstGeom>
          <a:solidFill>
            <a:srgbClr val="FF6680"/>
          </a:solidFill>
          <a:ln/>
        </p:spPr>
        <p:txBody>
          <a:bodyPr/>
          <a:lstStyle/>
          <a:p>
            <a:endParaRPr lang="en-KR"/>
          </a:p>
        </p:txBody>
      </p:sp>
      <p:sp>
        <p:nvSpPr>
          <p:cNvPr id="18" name="Shape 15"/>
          <p:cNvSpPr/>
          <p:nvPr/>
        </p:nvSpPr>
        <p:spPr>
          <a:xfrm>
            <a:off x="5508248" y="5696783"/>
            <a:ext cx="349925" cy="349925"/>
          </a:xfrm>
          <a:prstGeom prst="roundRect">
            <a:avLst>
              <a:gd name="adj" fmla="val 13335"/>
            </a:avLst>
          </a:prstGeom>
          <a:solidFill>
            <a:srgbClr val="382748"/>
          </a:solidFill>
          <a:ln/>
        </p:spPr>
        <p:txBody>
          <a:bodyPr/>
          <a:lstStyle/>
          <a:p>
            <a:endParaRPr lang="en-KR"/>
          </a:p>
        </p:txBody>
      </p:sp>
      <p:sp>
        <p:nvSpPr>
          <p:cNvPr id="19" name="Text 16"/>
          <p:cNvSpPr/>
          <p:nvPr/>
        </p:nvSpPr>
        <p:spPr>
          <a:xfrm>
            <a:off x="5624810" y="5725835"/>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3</a:t>
            </a:r>
            <a:endParaRPr lang="en-US" sz="1837" dirty="0"/>
          </a:p>
        </p:txBody>
      </p:sp>
      <p:sp>
        <p:nvSpPr>
          <p:cNvPr id="20" name="Text 17"/>
          <p:cNvSpPr/>
          <p:nvPr/>
        </p:nvSpPr>
        <p:spPr>
          <a:xfrm>
            <a:off x="6538674" y="5730835"/>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Ensemble Methods</a:t>
            </a:r>
            <a:endParaRPr lang="en-US" sz="1531" dirty="0"/>
          </a:p>
        </p:txBody>
      </p:sp>
      <p:sp>
        <p:nvSpPr>
          <p:cNvPr id="21" name="Text 18"/>
          <p:cNvSpPr/>
          <p:nvPr/>
        </p:nvSpPr>
        <p:spPr>
          <a:xfrm>
            <a:off x="6538674" y="6067068"/>
            <a:ext cx="6299359" cy="1492329"/>
          </a:xfrm>
          <a:prstGeom prst="rect">
            <a:avLst/>
          </a:prstGeom>
          <a:noFill/>
          <a:ln/>
        </p:spPr>
        <p:txBody>
          <a:bodyPr wrap="squar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To further enhance the accuracy of forecasts, ensemble methods can be employed. These techniques combine the strengths of multiple models, leveraging their complementary strengths to produce more robust and reliable predictions. By blending the outputs of different forecasting approaches, such as time series models and machine learning algorithms, businesses can achieve more precise and reliable furniture sales forecasts for the next year.</a:t>
            </a:r>
            <a:endParaRPr lang="en-US" sz="12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KR"/>
          </a:p>
        </p:txBody>
      </p:sp>
      <p:sp>
        <p:nvSpPr>
          <p:cNvPr id="3" name="Shape 1"/>
          <p:cNvSpPr/>
          <p:nvPr/>
        </p:nvSpPr>
        <p:spPr>
          <a:xfrm>
            <a:off x="0" y="0"/>
            <a:ext cx="14630400" cy="8229600"/>
          </a:xfrm>
          <a:prstGeom prst="rect">
            <a:avLst/>
          </a:prstGeom>
          <a:solidFill>
            <a:srgbClr val="241631"/>
          </a:solidFill>
          <a:ln/>
        </p:spPr>
        <p:txBody>
          <a:bodyPr/>
          <a:lstStyle/>
          <a:p>
            <a:endParaRPr lang="en-KR"/>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781169" y="1065133"/>
            <a:ext cx="7289363" cy="650915"/>
          </a:xfrm>
          <a:prstGeom prst="rect">
            <a:avLst/>
          </a:prstGeom>
          <a:noFill/>
          <a:ln/>
        </p:spPr>
        <p:txBody>
          <a:bodyPr wrap="none" rtlCol="0" anchor="t"/>
          <a:lstStyle/>
          <a:p>
            <a:pPr marL="0" indent="0">
              <a:lnSpc>
                <a:spcPts val="5126"/>
              </a:lnSpc>
              <a:buNone/>
            </a:pPr>
            <a:r>
              <a:rPr lang="en-US" sz="4101" b="1" dirty="0">
                <a:solidFill>
                  <a:srgbClr val="FF726D"/>
                </a:solidFill>
                <a:latin typeface="Inconsolata" pitchFamily="34" charset="0"/>
                <a:ea typeface="Inconsolata" pitchFamily="34" charset="-122"/>
                <a:cs typeface="Inconsolata" pitchFamily="34" charset="-120"/>
              </a:rPr>
              <a:t>Visualization in Time Series</a:t>
            </a:r>
            <a:endParaRPr lang="en-US" sz="4101" dirty="0"/>
          </a:p>
        </p:txBody>
      </p:sp>
      <p:sp>
        <p:nvSpPr>
          <p:cNvPr id="6" name="Text 3"/>
          <p:cNvSpPr/>
          <p:nvPr/>
        </p:nvSpPr>
        <p:spPr>
          <a:xfrm>
            <a:off x="781169" y="2028468"/>
            <a:ext cx="7581662" cy="1333500"/>
          </a:xfrm>
          <a:prstGeom prst="rect">
            <a:avLst/>
          </a:prstGeom>
          <a:noFill/>
          <a:ln/>
        </p:spPr>
        <p:txBody>
          <a:bodyPr wrap="square" rtlCol="0" anchor="t"/>
          <a:lstStyle/>
          <a:p>
            <a:pPr marL="0" indent="0">
              <a:lnSpc>
                <a:spcPts val="2624"/>
              </a:lnSpc>
              <a:buNone/>
            </a:pPr>
            <a:r>
              <a:rPr lang="en-US" sz="1640" dirty="0">
                <a:solidFill>
                  <a:srgbClr val="DAD1E6"/>
                </a:solidFill>
                <a:latin typeface="Fira Sans" pitchFamily="34" charset="0"/>
                <a:ea typeface="Fira Sans" pitchFamily="34" charset="-122"/>
                <a:cs typeface="Fira Sans" pitchFamily="34" charset="-120"/>
              </a:rPr>
              <a:t>Effective visualization is key to unlocking the insights hidden within time series data. By leveraging a range of visualization techniques, we can transform complex numerical information into engaging, intuitive displays that enhance understanding and drive data-driven decision making.</a:t>
            </a:r>
            <a:endParaRPr lang="en-US" sz="1640" dirty="0"/>
          </a:p>
        </p:txBody>
      </p:sp>
      <p:sp>
        <p:nvSpPr>
          <p:cNvPr id="7" name="Text 4"/>
          <p:cNvSpPr/>
          <p:nvPr/>
        </p:nvSpPr>
        <p:spPr>
          <a:xfrm>
            <a:off x="781169" y="3596283"/>
            <a:ext cx="7581662" cy="1666875"/>
          </a:xfrm>
          <a:prstGeom prst="rect">
            <a:avLst/>
          </a:prstGeom>
          <a:noFill/>
          <a:ln/>
        </p:spPr>
        <p:txBody>
          <a:bodyPr wrap="square" rtlCol="0" anchor="t"/>
          <a:lstStyle/>
          <a:p>
            <a:pPr marL="0" indent="0">
              <a:lnSpc>
                <a:spcPts val="2624"/>
              </a:lnSpc>
              <a:buNone/>
            </a:pPr>
            <a:r>
              <a:rPr lang="en-US" sz="1640" dirty="0">
                <a:solidFill>
                  <a:srgbClr val="DAD1E6"/>
                </a:solidFill>
                <a:latin typeface="Fira Sans" pitchFamily="34" charset="0"/>
                <a:ea typeface="Fira Sans" pitchFamily="34" charset="-122"/>
                <a:cs typeface="Fira Sans" pitchFamily="34" charset="-120"/>
              </a:rPr>
              <a:t>From classic line charts that reveal trends and patterns over time, to innovative sparkline graphs that pack a wealth of data into compact spaces, the possibilities for visualizing time series are vast. Interactive dashboards allow users to dive deeper, uncovering seasonal fluctuations, comparing metrics side-by-side, and spotting anomalies that might otherwise go unnoticed.</a:t>
            </a:r>
            <a:endParaRPr lang="en-US" sz="1640" dirty="0"/>
          </a:p>
        </p:txBody>
      </p:sp>
      <p:sp>
        <p:nvSpPr>
          <p:cNvPr id="8" name="Text 5"/>
          <p:cNvSpPr/>
          <p:nvPr/>
        </p:nvSpPr>
        <p:spPr>
          <a:xfrm>
            <a:off x="781169" y="5497473"/>
            <a:ext cx="7581662" cy="1666875"/>
          </a:xfrm>
          <a:prstGeom prst="rect">
            <a:avLst/>
          </a:prstGeom>
          <a:noFill/>
          <a:ln/>
        </p:spPr>
        <p:txBody>
          <a:bodyPr wrap="square" rtlCol="0" anchor="t"/>
          <a:lstStyle/>
          <a:p>
            <a:pPr marL="0" indent="0">
              <a:lnSpc>
                <a:spcPts val="2624"/>
              </a:lnSpc>
              <a:buNone/>
            </a:pPr>
            <a:r>
              <a:rPr lang="en-US" sz="1640" dirty="0">
                <a:solidFill>
                  <a:srgbClr val="DAD1E6"/>
                </a:solidFill>
                <a:latin typeface="Fira Sans" pitchFamily="34" charset="0"/>
                <a:ea typeface="Fira Sans" pitchFamily="34" charset="-122"/>
                <a:cs typeface="Fira Sans" pitchFamily="34" charset="-120"/>
              </a:rPr>
              <a:t>Beyond the traditional, emerging visualization methods such as heatmaps, waterfall charts, and horizon graphs offer fresh perspectives on time-dependent data. The judicious use of color, annotation, and design principles can elevate these visualizations, making them both analytical and aesthetically pleasing.</a:t>
            </a:r>
            <a:endParaRPr lang="en-US" sz="16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KR"/>
          </a:p>
        </p:txBody>
      </p:sp>
      <p:sp>
        <p:nvSpPr>
          <p:cNvPr id="3" name="Shape 1"/>
          <p:cNvSpPr/>
          <p:nvPr/>
        </p:nvSpPr>
        <p:spPr>
          <a:xfrm>
            <a:off x="0" y="0"/>
            <a:ext cx="14630400" cy="8229600"/>
          </a:xfrm>
          <a:prstGeom prst="rect">
            <a:avLst/>
          </a:prstGeom>
          <a:solidFill>
            <a:srgbClr val="241631"/>
          </a:solidFill>
          <a:ln/>
        </p:spPr>
        <p:txBody>
          <a:bodyPr/>
          <a:lstStyle/>
          <a:p>
            <a:endParaRPr lang="en-KR"/>
          </a:p>
        </p:txBody>
      </p:sp>
      <p:sp>
        <p:nvSpPr>
          <p:cNvPr id="4" name="Text 2"/>
          <p:cNvSpPr/>
          <p:nvPr/>
        </p:nvSpPr>
        <p:spPr>
          <a:xfrm>
            <a:off x="2897029" y="511612"/>
            <a:ext cx="8836223" cy="1743789"/>
          </a:xfrm>
          <a:prstGeom prst="rect">
            <a:avLst/>
          </a:prstGeom>
          <a:noFill/>
          <a:ln/>
        </p:spPr>
        <p:txBody>
          <a:bodyPr wrap="square" rtlCol="0" anchor="t"/>
          <a:lstStyle/>
          <a:p>
            <a:pPr marL="0" indent="0">
              <a:lnSpc>
                <a:spcPts val="4577"/>
              </a:lnSpc>
              <a:buNone/>
            </a:pPr>
            <a:r>
              <a:rPr lang="en-US" sz="3662" b="1" dirty="0">
                <a:solidFill>
                  <a:srgbClr val="FF726D"/>
                </a:solidFill>
                <a:latin typeface="Inconsolata" pitchFamily="34" charset="0"/>
                <a:ea typeface="Inconsolata" pitchFamily="34" charset="-122"/>
                <a:cs typeface="Inconsolata" pitchFamily="34" charset="-120"/>
              </a:rPr>
              <a:t>Data Preparation: Clean and preprocess the superstore dataset for time series analysis</a:t>
            </a:r>
            <a:endParaRPr lang="en-US" sz="3662" dirty="0"/>
          </a:p>
        </p:txBody>
      </p:sp>
      <p:sp>
        <p:nvSpPr>
          <p:cNvPr id="5" name="Text 3"/>
          <p:cNvSpPr/>
          <p:nvPr/>
        </p:nvSpPr>
        <p:spPr>
          <a:xfrm>
            <a:off x="2897029" y="2627352"/>
            <a:ext cx="8836223" cy="892612"/>
          </a:xfrm>
          <a:prstGeom prst="rect">
            <a:avLst/>
          </a:prstGeom>
          <a:noFill/>
          <a:ln/>
        </p:spPr>
        <p:txBody>
          <a:bodyPr wrap="square" rtlCol="0" anchor="t"/>
          <a:lstStyle/>
          <a:p>
            <a:pPr marL="0" indent="0">
              <a:lnSpc>
                <a:spcPts val="2344"/>
              </a:lnSpc>
              <a:buNone/>
            </a:pPr>
            <a:r>
              <a:rPr lang="en-US" sz="1465" dirty="0">
                <a:solidFill>
                  <a:srgbClr val="DAD1E6"/>
                </a:solidFill>
                <a:latin typeface="Fira Sans" pitchFamily="34" charset="0"/>
                <a:ea typeface="Fira Sans" pitchFamily="34" charset="-122"/>
                <a:cs typeface="Fira Sans" pitchFamily="34" charset="-120"/>
              </a:rPr>
              <a:t>Preparing the superstore dataset for time series analysis is a crucial first step in our journey to uncover meaningful insights and make accurate forecasts. We'll begin by carefully cleaning and preprocessing the data to ensure it is in a format that can be effectively analyzed and modeled.</a:t>
            </a:r>
            <a:endParaRPr lang="en-US" sz="1465" dirty="0"/>
          </a:p>
        </p:txBody>
      </p:sp>
      <p:sp>
        <p:nvSpPr>
          <p:cNvPr id="6" name="Text 4"/>
          <p:cNvSpPr/>
          <p:nvPr/>
        </p:nvSpPr>
        <p:spPr>
          <a:xfrm>
            <a:off x="2897029" y="3729157"/>
            <a:ext cx="8836223" cy="1190149"/>
          </a:xfrm>
          <a:prstGeom prst="rect">
            <a:avLst/>
          </a:prstGeom>
          <a:noFill/>
          <a:ln/>
        </p:spPr>
        <p:txBody>
          <a:bodyPr wrap="square" rtlCol="0" anchor="t"/>
          <a:lstStyle/>
          <a:p>
            <a:pPr marL="0" indent="0">
              <a:lnSpc>
                <a:spcPts val="2344"/>
              </a:lnSpc>
              <a:buNone/>
            </a:pPr>
            <a:r>
              <a:rPr lang="en-US" sz="1465" dirty="0">
                <a:solidFill>
                  <a:srgbClr val="DAD1E6"/>
                </a:solidFill>
                <a:latin typeface="Fira Sans" pitchFamily="34" charset="0"/>
                <a:ea typeface="Fira Sans" pitchFamily="34" charset="-122"/>
                <a:cs typeface="Fira Sans" pitchFamily="34" charset="-120"/>
              </a:rPr>
              <a:t>First, we'll review the data for any missing values, outliers, or inconsistencies that could introduce bias or skew our results. Using statistical techniques and data visualization, we'll identify and handle these data quality issues, ensuring our dataset is clean and ready for further analysis. This may involve imputing missing values, removing outliers, or transforming variables as needed.</a:t>
            </a:r>
            <a:endParaRPr lang="en-US" sz="1465" dirty="0"/>
          </a:p>
        </p:txBody>
      </p:sp>
      <p:sp>
        <p:nvSpPr>
          <p:cNvPr id="7" name="Text 5"/>
          <p:cNvSpPr/>
          <p:nvPr/>
        </p:nvSpPr>
        <p:spPr>
          <a:xfrm>
            <a:off x="2897029" y="5128498"/>
            <a:ext cx="8836223" cy="1190149"/>
          </a:xfrm>
          <a:prstGeom prst="rect">
            <a:avLst/>
          </a:prstGeom>
          <a:noFill/>
          <a:ln/>
        </p:spPr>
        <p:txBody>
          <a:bodyPr wrap="square" rtlCol="0" anchor="t"/>
          <a:lstStyle/>
          <a:p>
            <a:pPr marL="0" indent="0">
              <a:lnSpc>
                <a:spcPts val="2344"/>
              </a:lnSpc>
              <a:buNone/>
            </a:pPr>
            <a:r>
              <a:rPr lang="en-US" sz="1465" dirty="0">
                <a:solidFill>
                  <a:srgbClr val="DAD1E6"/>
                </a:solidFill>
                <a:latin typeface="Fira Sans" pitchFamily="34" charset="0"/>
                <a:ea typeface="Fira Sans" pitchFamily="34" charset="-122"/>
                <a:cs typeface="Fira Sans" pitchFamily="34" charset="-120"/>
              </a:rPr>
              <a:t>Next, we'll focus on structuring the data in a way that is optimized for time series analysis. This will involve organizing the data by date, identifying the appropriate time units (e.g., daily, weekly, monthly), and ensuring that all relevant variables are properly aligned and formatted. We may also need to handle any irregular or missing time periods to create a consistent, evenly spaced time series.</a:t>
            </a:r>
            <a:endParaRPr lang="en-US" sz="1465" dirty="0"/>
          </a:p>
        </p:txBody>
      </p:sp>
      <p:sp>
        <p:nvSpPr>
          <p:cNvPr id="8" name="Text 6"/>
          <p:cNvSpPr/>
          <p:nvPr/>
        </p:nvSpPr>
        <p:spPr>
          <a:xfrm>
            <a:off x="2897029" y="6527840"/>
            <a:ext cx="8836223" cy="1190149"/>
          </a:xfrm>
          <a:prstGeom prst="rect">
            <a:avLst/>
          </a:prstGeom>
          <a:noFill/>
          <a:ln/>
        </p:spPr>
        <p:txBody>
          <a:bodyPr wrap="square" rtlCol="0" anchor="t"/>
          <a:lstStyle/>
          <a:p>
            <a:pPr marL="0" indent="0">
              <a:lnSpc>
                <a:spcPts val="2344"/>
              </a:lnSpc>
              <a:buNone/>
            </a:pPr>
            <a:r>
              <a:rPr lang="en-US" sz="1465" dirty="0">
                <a:solidFill>
                  <a:srgbClr val="DAD1E6"/>
                </a:solidFill>
                <a:latin typeface="Fira Sans" pitchFamily="34" charset="0"/>
                <a:ea typeface="Fira Sans" pitchFamily="34" charset="-122"/>
                <a:cs typeface="Fira Sans" pitchFamily="34" charset="-120"/>
              </a:rPr>
              <a:t>Throughout this process, we'll be mindful of preserving the original context and meaning of the data, while also preparing it for the specific requirements of time series modeling. By taking a meticulous and thoughtful approach to data preparation, we'll lay a strong foundation for the subsequent steps in our analysis, setting the stage for more accurate and reliable forecasts of furniture sales.</a:t>
            </a:r>
            <a:endParaRPr lang="en-US" sz="146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KR"/>
          </a:p>
        </p:txBody>
      </p:sp>
      <p:sp>
        <p:nvSpPr>
          <p:cNvPr id="3" name="Shape 1"/>
          <p:cNvSpPr/>
          <p:nvPr/>
        </p:nvSpPr>
        <p:spPr>
          <a:xfrm>
            <a:off x="0" y="0"/>
            <a:ext cx="14630400" cy="8730020"/>
          </a:xfrm>
          <a:prstGeom prst="rect">
            <a:avLst/>
          </a:prstGeom>
          <a:solidFill>
            <a:srgbClr val="241631"/>
          </a:solidFill>
          <a:ln/>
        </p:spPr>
        <p:txBody>
          <a:bodyPr/>
          <a:lstStyle/>
          <a:p>
            <a:endParaRPr lang="en-KR"/>
          </a:p>
        </p:txBody>
      </p:sp>
      <p:sp>
        <p:nvSpPr>
          <p:cNvPr id="4" name="Text 2"/>
          <p:cNvSpPr/>
          <p:nvPr/>
        </p:nvSpPr>
        <p:spPr>
          <a:xfrm>
            <a:off x="3621167" y="427673"/>
            <a:ext cx="6219825"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Stationarity and Transformations</a:t>
            </a:r>
            <a:endParaRPr lang="en-US" sz="3062" dirty="0"/>
          </a:p>
        </p:txBody>
      </p:sp>
      <p:sp>
        <p:nvSpPr>
          <p:cNvPr id="5" name="Shape 3"/>
          <p:cNvSpPr/>
          <p:nvPr/>
        </p:nvSpPr>
        <p:spPr>
          <a:xfrm>
            <a:off x="3621167" y="1224677"/>
            <a:ext cx="923449" cy="895945"/>
          </a:xfrm>
          <a:prstGeom prst="roundRect">
            <a:avLst>
              <a:gd name="adj" fmla="val 5208"/>
            </a:avLst>
          </a:prstGeom>
          <a:solidFill>
            <a:srgbClr val="382748"/>
          </a:solidFill>
          <a:ln/>
        </p:spPr>
        <p:txBody>
          <a:bodyPr/>
          <a:lstStyle/>
          <a:p>
            <a:endParaRPr lang="en-KR"/>
          </a:p>
        </p:txBody>
      </p:sp>
      <p:sp>
        <p:nvSpPr>
          <p:cNvPr id="6" name="Text 4"/>
          <p:cNvSpPr/>
          <p:nvPr/>
        </p:nvSpPr>
        <p:spPr>
          <a:xfrm>
            <a:off x="3776662" y="1517094"/>
            <a:ext cx="97274" cy="310991"/>
          </a:xfrm>
          <a:prstGeom prst="rect">
            <a:avLst/>
          </a:prstGeom>
          <a:noFill/>
          <a:ln/>
        </p:spPr>
        <p:txBody>
          <a:bodyPr wrap="none" rtlCol="0" anchor="t"/>
          <a:lstStyle/>
          <a:p>
            <a:pPr marL="0" indent="0" algn="ctr">
              <a:lnSpc>
                <a:spcPts val="2449"/>
              </a:lnSpc>
              <a:buNone/>
            </a:pPr>
            <a:r>
              <a:rPr lang="en-US" sz="1531" b="1" dirty="0">
                <a:solidFill>
                  <a:srgbClr val="FF726D"/>
                </a:solidFill>
                <a:latin typeface="Inconsolata" pitchFamily="34" charset="0"/>
                <a:ea typeface="Inconsolata" pitchFamily="34" charset="-122"/>
                <a:cs typeface="Inconsolata" pitchFamily="34" charset="-120"/>
              </a:rPr>
              <a:t>1</a:t>
            </a:r>
            <a:endParaRPr lang="en-US" sz="1531" dirty="0"/>
          </a:p>
        </p:txBody>
      </p:sp>
      <p:sp>
        <p:nvSpPr>
          <p:cNvPr id="7" name="Text 5"/>
          <p:cNvSpPr/>
          <p:nvPr/>
        </p:nvSpPr>
        <p:spPr>
          <a:xfrm>
            <a:off x="4700111" y="1380173"/>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Assess Stationarity</a:t>
            </a:r>
            <a:endParaRPr lang="en-US" sz="1531" dirty="0"/>
          </a:p>
        </p:txBody>
      </p:sp>
      <p:sp>
        <p:nvSpPr>
          <p:cNvPr id="8" name="Text 6"/>
          <p:cNvSpPr/>
          <p:nvPr/>
        </p:nvSpPr>
        <p:spPr>
          <a:xfrm>
            <a:off x="4700111" y="1716405"/>
            <a:ext cx="2600682" cy="248722"/>
          </a:xfrm>
          <a:prstGeom prst="rect">
            <a:avLst/>
          </a:prstGeom>
          <a:noFill/>
          <a:ln/>
        </p:spPr>
        <p:txBody>
          <a:bodyPr wrap="non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Understand the statistical properties</a:t>
            </a:r>
            <a:endParaRPr lang="en-US" sz="1225" dirty="0"/>
          </a:p>
        </p:txBody>
      </p:sp>
      <p:sp>
        <p:nvSpPr>
          <p:cNvPr id="9" name="Shape 7"/>
          <p:cNvSpPr/>
          <p:nvPr/>
        </p:nvSpPr>
        <p:spPr>
          <a:xfrm>
            <a:off x="4622363" y="2113687"/>
            <a:ext cx="6309122" cy="9704"/>
          </a:xfrm>
          <a:prstGeom prst="rect">
            <a:avLst/>
          </a:prstGeom>
          <a:solidFill>
            <a:srgbClr val="FF6680"/>
          </a:solidFill>
          <a:ln/>
        </p:spPr>
        <p:txBody>
          <a:bodyPr/>
          <a:lstStyle/>
          <a:p>
            <a:endParaRPr lang="en-KR"/>
          </a:p>
        </p:txBody>
      </p:sp>
      <p:sp>
        <p:nvSpPr>
          <p:cNvPr id="10" name="Shape 8"/>
          <p:cNvSpPr/>
          <p:nvPr/>
        </p:nvSpPr>
        <p:spPr>
          <a:xfrm>
            <a:off x="3621167" y="2198370"/>
            <a:ext cx="1847017" cy="895945"/>
          </a:xfrm>
          <a:prstGeom prst="roundRect">
            <a:avLst>
              <a:gd name="adj" fmla="val 5208"/>
            </a:avLst>
          </a:prstGeom>
          <a:solidFill>
            <a:srgbClr val="382748"/>
          </a:solidFill>
          <a:ln/>
        </p:spPr>
        <p:txBody>
          <a:bodyPr/>
          <a:lstStyle/>
          <a:p>
            <a:endParaRPr lang="en-KR"/>
          </a:p>
        </p:txBody>
      </p:sp>
      <p:sp>
        <p:nvSpPr>
          <p:cNvPr id="11" name="Text 9"/>
          <p:cNvSpPr/>
          <p:nvPr/>
        </p:nvSpPr>
        <p:spPr>
          <a:xfrm>
            <a:off x="3776662" y="2490788"/>
            <a:ext cx="97274" cy="310991"/>
          </a:xfrm>
          <a:prstGeom prst="rect">
            <a:avLst/>
          </a:prstGeom>
          <a:noFill/>
          <a:ln/>
        </p:spPr>
        <p:txBody>
          <a:bodyPr wrap="none" rtlCol="0" anchor="t"/>
          <a:lstStyle/>
          <a:p>
            <a:pPr marL="0" indent="0" algn="ctr">
              <a:lnSpc>
                <a:spcPts val="2449"/>
              </a:lnSpc>
              <a:buNone/>
            </a:pPr>
            <a:r>
              <a:rPr lang="en-US" sz="1531" b="1" dirty="0">
                <a:solidFill>
                  <a:srgbClr val="FF726D"/>
                </a:solidFill>
                <a:latin typeface="Inconsolata" pitchFamily="34" charset="0"/>
                <a:ea typeface="Inconsolata" pitchFamily="34" charset="-122"/>
                <a:cs typeface="Inconsolata" pitchFamily="34" charset="-120"/>
              </a:rPr>
              <a:t>2</a:t>
            </a:r>
            <a:endParaRPr lang="en-US" sz="1531" dirty="0"/>
          </a:p>
        </p:txBody>
      </p:sp>
      <p:sp>
        <p:nvSpPr>
          <p:cNvPr id="12" name="Text 10"/>
          <p:cNvSpPr/>
          <p:nvPr/>
        </p:nvSpPr>
        <p:spPr>
          <a:xfrm>
            <a:off x="5623679" y="2353866"/>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Identify Trends</a:t>
            </a:r>
            <a:endParaRPr lang="en-US" sz="1531" dirty="0"/>
          </a:p>
        </p:txBody>
      </p:sp>
      <p:sp>
        <p:nvSpPr>
          <p:cNvPr id="13" name="Text 11"/>
          <p:cNvSpPr/>
          <p:nvPr/>
        </p:nvSpPr>
        <p:spPr>
          <a:xfrm>
            <a:off x="5623679" y="2690098"/>
            <a:ext cx="2453164" cy="248722"/>
          </a:xfrm>
          <a:prstGeom prst="rect">
            <a:avLst/>
          </a:prstGeom>
          <a:noFill/>
          <a:ln/>
        </p:spPr>
        <p:txBody>
          <a:bodyPr wrap="non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Detect linear or nonlinear patterns</a:t>
            </a:r>
            <a:endParaRPr lang="en-US" sz="1225" dirty="0"/>
          </a:p>
        </p:txBody>
      </p:sp>
      <p:sp>
        <p:nvSpPr>
          <p:cNvPr id="14" name="Shape 12"/>
          <p:cNvSpPr/>
          <p:nvPr/>
        </p:nvSpPr>
        <p:spPr>
          <a:xfrm>
            <a:off x="5545931" y="3087380"/>
            <a:ext cx="5385554" cy="9704"/>
          </a:xfrm>
          <a:prstGeom prst="rect">
            <a:avLst/>
          </a:prstGeom>
          <a:solidFill>
            <a:srgbClr val="FF6680"/>
          </a:solidFill>
          <a:ln/>
        </p:spPr>
        <p:txBody>
          <a:bodyPr/>
          <a:lstStyle/>
          <a:p>
            <a:endParaRPr lang="en-KR"/>
          </a:p>
        </p:txBody>
      </p:sp>
      <p:sp>
        <p:nvSpPr>
          <p:cNvPr id="15" name="Shape 13"/>
          <p:cNvSpPr/>
          <p:nvPr/>
        </p:nvSpPr>
        <p:spPr>
          <a:xfrm>
            <a:off x="3621167" y="3172063"/>
            <a:ext cx="2770465" cy="895945"/>
          </a:xfrm>
          <a:prstGeom prst="roundRect">
            <a:avLst>
              <a:gd name="adj" fmla="val 5208"/>
            </a:avLst>
          </a:prstGeom>
          <a:solidFill>
            <a:srgbClr val="382748"/>
          </a:solidFill>
          <a:ln/>
        </p:spPr>
        <p:txBody>
          <a:bodyPr/>
          <a:lstStyle/>
          <a:p>
            <a:endParaRPr lang="en-KR"/>
          </a:p>
        </p:txBody>
      </p:sp>
      <p:sp>
        <p:nvSpPr>
          <p:cNvPr id="16" name="Text 14"/>
          <p:cNvSpPr/>
          <p:nvPr/>
        </p:nvSpPr>
        <p:spPr>
          <a:xfrm>
            <a:off x="3776662" y="3464481"/>
            <a:ext cx="97274" cy="310991"/>
          </a:xfrm>
          <a:prstGeom prst="rect">
            <a:avLst/>
          </a:prstGeom>
          <a:noFill/>
          <a:ln/>
        </p:spPr>
        <p:txBody>
          <a:bodyPr wrap="none" rtlCol="0" anchor="t"/>
          <a:lstStyle/>
          <a:p>
            <a:pPr marL="0" indent="0" algn="ctr">
              <a:lnSpc>
                <a:spcPts val="2449"/>
              </a:lnSpc>
              <a:buNone/>
            </a:pPr>
            <a:r>
              <a:rPr lang="en-US" sz="1531" b="1" dirty="0">
                <a:solidFill>
                  <a:srgbClr val="FF726D"/>
                </a:solidFill>
                <a:latin typeface="Inconsolata" pitchFamily="34" charset="0"/>
                <a:ea typeface="Inconsolata" pitchFamily="34" charset="-122"/>
                <a:cs typeface="Inconsolata" pitchFamily="34" charset="-120"/>
              </a:rPr>
              <a:t>3</a:t>
            </a:r>
            <a:endParaRPr lang="en-US" sz="1531" dirty="0"/>
          </a:p>
        </p:txBody>
      </p:sp>
      <p:sp>
        <p:nvSpPr>
          <p:cNvPr id="17" name="Text 15"/>
          <p:cNvSpPr/>
          <p:nvPr/>
        </p:nvSpPr>
        <p:spPr>
          <a:xfrm>
            <a:off x="6547128" y="3327559"/>
            <a:ext cx="1944172"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Handle Seasonality</a:t>
            </a:r>
            <a:endParaRPr lang="en-US" sz="1531" dirty="0"/>
          </a:p>
        </p:txBody>
      </p:sp>
      <p:sp>
        <p:nvSpPr>
          <p:cNvPr id="18" name="Text 16"/>
          <p:cNvSpPr/>
          <p:nvPr/>
        </p:nvSpPr>
        <p:spPr>
          <a:xfrm>
            <a:off x="6547128" y="3663791"/>
            <a:ext cx="2062877" cy="248722"/>
          </a:xfrm>
          <a:prstGeom prst="rect">
            <a:avLst/>
          </a:prstGeom>
          <a:noFill/>
          <a:ln/>
        </p:spPr>
        <p:txBody>
          <a:bodyPr wrap="non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Capture periodic fluctuations</a:t>
            </a:r>
            <a:endParaRPr lang="en-US" sz="1225" dirty="0"/>
          </a:p>
        </p:txBody>
      </p:sp>
      <p:sp>
        <p:nvSpPr>
          <p:cNvPr id="19" name="Shape 17"/>
          <p:cNvSpPr/>
          <p:nvPr/>
        </p:nvSpPr>
        <p:spPr>
          <a:xfrm>
            <a:off x="6469380" y="4061073"/>
            <a:ext cx="4462105" cy="9704"/>
          </a:xfrm>
          <a:prstGeom prst="rect">
            <a:avLst/>
          </a:prstGeom>
          <a:solidFill>
            <a:srgbClr val="FF6680"/>
          </a:solidFill>
          <a:ln/>
        </p:spPr>
        <p:txBody>
          <a:bodyPr/>
          <a:lstStyle/>
          <a:p>
            <a:endParaRPr lang="en-KR"/>
          </a:p>
        </p:txBody>
      </p:sp>
      <p:sp>
        <p:nvSpPr>
          <p:cNvPr id="20" name="Shape 18"/>
          <p:cNvSpPr/>
          <p:nvPr/>
        </p:nvSpPr>
        <p:spPr>
          <a:xfrm>
            <a:off x="3621167" y="4145756"/>
            <a:ext cx="3694033" cy="895945"/>
          </a:xfrm>
          <a:prstGeom prst="roundRect">
            <a:avLst>
              <a:gd name="adj" fmla="val 5208"/>
            </a:avLst>
          </a:prstGeom>
          <a:solidFill>
            <a:srgbClr val="382748"/>
          </a:solidFill>
          <a:ln/>
        </p:spPr>
        <p:txBody>
          <a:bodyPr/>
          <a:lstStyle/>
          <a:p>
            <a:endParaRPr lang="en-KR"/>
          </a:p>
        </p:txBody>
      </p:sp>
      <p:sp>
        <p:nvSpPr>
          <p:cNvPr id="21" name="Text 19"/>
          <p:cNvSpPr/>
          <p:nvPr/>
        </p:nvSpPr>
        <p:spPr>
          <a:xfrm>
            <a:off x="3776662" y="4438174"/>
            <a:ext cx="97274" cy="310991"/>
          </a:xfrm>
          <a:prstGeom prst="rect">
            <a:avLst/>
          </a:prstGeom>
          <a:noFill/>
          <a:ln/>
        </p:spPr>
        <p:txBody>
          <a:bodyPr wrap="none" rtlCol="0" anchor="t"/>
          <a:lstStyle/>
          <a:p>
            <a:pPr marL="0" indent="0" algn="ctr">
              <a:lnSpc>
                <a:spcPts val="2449"/>
              </a:lnSpc>
              <a:buNone/>
            </a:pPr>
            <a:r>
              <a:rPr lang="en-US" sz="1531" b="1" dirty="0">
                <a:solidFill>
                  <a:srgbClr val="FF726D"/>
                </a:solidFill>
                <a:latin typeface="Inconsolata" pitchFamily="34" charset="0"/>
                <a:ea typeface="Inconsolata" pitchFamily="34" charset="-122"/>
                <a:cs typeface="Inconsolata" pitchFamily="34" charset="-120"/>
              </a:rPr>
              <a:t>4</a:t>
            </a:r>
            <a:endParaRPr lang="en-US" sz="1531" dirty="0"/>
          </a:p>
        </p:txBody>
      </p:sp>
      <p:sp>
        <p:nvSpPr>
          <p:cNvPr id="22" name="Text 20"/>
          <p:cNvSpPr/>
          <p:nvPr/>
        </p:nvSpPr>
        <p:spPr>
          <a:xfrm>
            <a:off x="7470696" y="4301252"/>
            <a:ext cx="2040374" cy="243007"/>
          </a:xfrm>
          <a:prstGeom prst="rect">
            <a:avLst/>
          </a:prstGeom>
          <a:noFill/>
          <a:ln/>
        </p:spPr>
        <p:txBody>
          <a:bodyPr wrap="none" rtlCol="0" anchor="t"/>
          <a:lstStyle/>
          <a:p>
            <a:pPr marL="0" indent="0" algn="l">
              <a:lnSpc>
                <a:spcPts val="1914"/>
              </a:lnSpc>
              <a:buNone/>
            </a:pPr>
            <a:r>
              <a:rPr lang="en-US" sz="1531" b="1" dirty="0">
                <a:solidFill>
                  <a:srgbClr val="FF726D"/>
                </a:solidFill>
                <a:latin typeface="Inconsolata" pitchFamily="34" charset="0"/>
                <a:ea typeface="Inconsolata" pitchFamily="34" charset="-122"/>
                <a:cs typeface="Inconsolata" pitchFamily="34" charset="-120"/>
              </a:rPr>
              <a:t>Apply Transformations</a:t>
            </a:r>
            <a:endParaRPr lang="en-US" sz="1531" dirty="0"/>
          </a:p>
        </p:txBody>
      </p:sp>
      <p:sp>
        <p:nvSpPr>
          <p:cNvPr id="23" name="Text 21"/>
          <p:cNvSpPr/>
          <p:nvPr/>
        </p:nvSpPr>
        <p:spPr>
          <a:xfrm>
            <a:off x="7470696" y="4637484"/>
            <a:ext cx="2040374" cy="248722"/>
          </a:xfrm>
          <a:prstGeom prst="rect">
            <a:avLst/>
          </a:prstGeom>
          <a:noFill/>
          <a:ln/>
        </p:spPr>
        <p:txBody>
          <a:bodyPr wrap="none" rtlCol="0" anchor="t"/>
          <a:lstStyle/>
          <a:p>
            <a:pPr marL="0" indent="0" algn="l">
              <a:lnSpc>
                <a:spcPts val="1960"/>
              </a:lnSpc>
              <a:buNone/>
            </a:pPr>
            <a:r>
              <a:rPr lang="en-US" sz="1225" dirty="0">
                <a:solidFill>
                  <a:srgbClr val="DAD1E6"/>
                </a:solidFill>
                <a:latin typeface="Fira Sans" pitchFamily="34" charset="0"/>
                <a:ea typeface="Fira Sans" pitchFamily="34" charset="-122"/>
                <a:cs typeface="Fira Sans" pitchFamily="34" charset="-120"/>
              </a:rPr>
              <a:t>Stabilize the data</a:t>
            </a:r>
            <a:endParaRPr lang="en-US" sz="1225" dirty="0"/>
          </a:p>
        </p:txBody>
      </p:sp>
      <p:sp>
        <p:nvSpPr>
          <p:cNvPr id="24" name="Text 22"/>
          <p:cNvSpPr/>
          <p:nvPr/>
        </p:nvSpPr>
        <p:spPr>
          <a:xfrm>
            <a:off x="3621167" y="5216604"/>
            <a:ext cx="7388066" cy="746165"/>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When working with time series data, it's crucial to assess the stationarity of the series. Stationarity refers to the statistical properties of the data, such as the mean and variance, remaining constant over time. If the data is non-stationary, it can lead to misleading results and inaccurate forecasts.</a:t>
            </a:r>
            <a:endParaRPr lang="en-US" sz="1225" dirty="0"/>
          </a:p>
        </p:txBody>
      </p:sp>
      <p:sp>
        <p:nvSpPr>
          <p:cNvPr id="25" name="Text 23"/>
          <p:cNvSpPr/>
          <p:nvPr/>
        </p:nvSpPr>
        <p:spPr>
          <a:xfrm>
            <a:off x="3621167" y="6137672"/>
            <a:ext cx="7388066" cy="994886"/>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The first step is to identify any trends, either linear or nonlinear, as well as any seasonal patterns in the data. Trends can be caused by factors like growth or decline, while seasonality is often driven by periodic fluctuations, such as sales patterns related to holidays or weather. Once these components are understood, appropriate transformations can be applied to the data to make it stationary.</a:t>
            </a:r>
            <a:endParaRPr lang="en-US" sz="1225" dirty="0"/>
          </a:p>
        </p:txBody>
      </p:sp>
      <p:sp>
        <p:nvSpPr>
          <p:cNvPr id="26" name="Text 24"/>
          <p:cNvSpPr/>
          <p:nvPr/>
        </p:nvSpPr>
        <p:spPr>
          <a:xfrm>
            <a:off x="3621167" y="7307461"/>
            <a:ext cx="7388066" cy="994886"/>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Common transformations include differencing to remove trends, seasonal differencing to handle seasonality, and logarithmic or Box-Cox transformations to stabilize the variance. By ensuring the data is stationary, you can then proceed with more advanced time series modeling and forecasting techniques, such as ARIMA, with greater confidence in the reliability of the results.</a:t>
            </a: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KR"/>
          </a:p>
        </p:txBody>
      </p:sp>
      <p:sp>
        <p:nvSpPr>
          <p:cNvPr id="3" name="Shape 1"/>
          <p:cNvSpPr/>
          <p:nvPr/>
        </p:nvSpPr>
        <p:spPr>
          <a:xfrm>
            <a:off x="0" y="0"/>
            <a:ext cx="14630400" cy="8231267"/>
          </a:xfrm>
          <a:prstGeom prst="rect">
            <a:avLst/>
          </a:prstGeom>
          <a:solidFill>
            <a:srgbClr val="241631"/>
          </a:solidFill>
          <a:ln/>
        </p:spPr>
        <p:txBody>
          <a:bodyPr/>
          <a:lstStyle/>
          <a:p>
            <a:endParaRPr lang="en-KR"/>
          </a:p>
        </p:txBody>
      </p:sp>
      <p:sp>
        <p:nvSpPr>
          <p:cNvPr id="4" name="Text 2"/>
          <p:cNvSpPr/>
          <p:nvPr/>
        </p:nvSpPr>
        <p:spPr>
          <a:xfrm>
            <a:off x="2820353" y="520422"/>
            <a:ext cx="5676543" cy="591383"/>
          </a:xfrm>
          <a:prstGeom prst="rect">
            <a:avLst/>
          </a:prstGeom>
          <a:noFill/>
          <a:ln/>
        </p:spPr>
        <p:txBody>
          <a:bodyPr wrap="none" rtlCol="0" anchor="t"/>
          <a:lstStyle/>
          <a:p>
            <a:pPr marL="0" indent="0">
              <a:lnSpc>
                <a:spcPts val="4657"/>
              </a:lnSpc>
              <a:buNone/>
            </a:pPr>
            <a:r>
              <a:rPr lang="en-US" sz="3725" b="1" dirty="0">
                <a:solidFill>
                  <a:srgbClr val="FF726D"/>
                </a:solidFill>
                <a:latin typeface="Inconsolata" pitchFamily="34" charset="0"/>
                <a:ea typeface="Inconsolata" pitchFamily="34" charset="-122"/>
                <a:cs typeface="Inconsolata" pitchFamily="34" charset="-120"/>
              </a:rPr>
              <a:t>Autocorrelation and PACF</a:t>
            </a:r>
            <a:endParaRPr lang="en-US" sz="3725" dirty="0"/>
          </a:p>
        </p:txBody>
      </p:sp>
      <p:pic>
        <p:nvPicPr>
          <p:cNvPr id="5" name="Image 0" descr="preencoded.png"/>
          <p:cNvPicPr>
            <a:picLocks noChangeAspect="1"/>
          </p:cNvPicPr>
          <p:nvPr/>
        </p:nvPicPr>
        <p:blipFill>
          <a:blip r:embed="rId3"/>
          <a:stretch>
            <a:fillRect/>
          </a:stretch>
        </p:blipFill>
        <p:spPr>
          <a:xfrm>
            <a:off x="2820353" y="1490305"/>
            <a:ext cx="473035" cy="473035"/>
          </a:xfrm>
          <a:prstGeom prst="rect">
            <a:avLst/>
          </a:prstGeom>
        </p:spPr>
      </p:pic>
      <p:sp>
        <p:nvSpPr>
          <p:cNvPr id="6" name="Text 3"/>
          <p:cNvSpPr/>
          <p:nvPr/>
        </p:nvSpPr>
        <p:spPr>
          <a:xfrm>
            <a:off x="2820353" y="2152531"/>
            <a:ext cx="2365653" cy="295632"/>
          </a:xfrm>
          <a:prstGeom prst="rect">
            <a:avLst/>
          </a:prstGeom>
          <a:noFill/>
          <a:ln/>
        </p:spPr>
        <p:txBody>
          <a:bodyPr wrap="none" rtlCol="0" anchor="t"/>
          <a:lstStyle/>
          <a:p>
            <a:pPr marL="0" indent="0" algn="l">
              <a:lnSpc>
                <a:spcPts val="2328"/>
              </a:lnSpc>
              <a:buNone/>
            </a:pPr>
            <a:r>
              <a:rPr lang="en-US" sz="1863" b="1" dirty="0">
                <a:solidFill>
                  <a:srgbClr val="FF726D"/>
                </a:solidFill>
                <a:latin typeface="Inconsolata" pitchFamily="34" charset="0"/>
                <a:ea typeface="Inconsolata" pitchFamily="34" charset="-122"/>
                <a:cs typeface="Inconsolata" pitchFamily="34" charset="-120"/>
              </a:rPr>
              <a:t>Autocorrelation</a:t>
            </a:r>
            <a:endParaRPr lang="en-US" sz="1863" dirty="0"/>
          </a:p>
        </p:txBody>
      </p:sp>
      <p:sp>
        <p:nvSpPr>
          <p:cNvPr id="7" name="Text 4"/>
          <p:cNvSpPr/>
          <p:nvPr/>
        </p:nvSpPr>
        <p:spPr>
          <a:xfrm>
            <a:off x="2820353" y="2561630"/>
            <a:ext cx="2807256" cy="4543425"/>
          </a:xfrm>
          <a:prstGeom prst="rect">
            <a:avLst/>
          </a:prstGeom>
          <a:noFill/>
          <a:ln/>
        </p:spPr>
        <p:txBody>
          <a:bodyPr wrap="square" rtlCol="0" anchor="t"/>
          <a:lstStyle/>
          <a:p>
            <a:pPr marL="0" indent="0" algn="l">
              <a:lnSpc>
                <a:spcPts val="2384"/>
              </a:lnSpc>
              <a:buNone/>
            </a:pPr>
            <a:r>
              <a:rPr lang="en-US" sz="1490" dirty="0">
                <a:solidFill>
                  <a:srgbClr val="DAD1E6"/>
                </a:solidFill>
                <a:latin typeface="Fira Sans" pitchFamily="34" charset="0"/>
                <a:ea typeface="Fira Sans" pitchFamily="34" charset="-122"/>
                <a:cs typeface="Fira Sans" pitchFamily="34" charset="-120"/>
              </a:rPr>
              <a:t>Autocorrelation is a fundamental concept in time series analysis that examines the correlation between a variable and its past values. By analyzing the autocorrelation function (ACF), we can identify patterns, trends, and seasonal components within the time series data. The ACF plot provides insights into the degree of dependence between observations at different time lags, helping us understand the underlying structure of the data.</a:t>
            </a:r>
            <a:endParaRPr lang="en-US" sz="1490" dirty="0"/>
          </a:p>
        </p:txBody>
      </p:sp>
      <p:pic>
        <p:nvPicPr>
          <p:cNvPr id="8" name="Image 1" descr="preencoded.png"/>
          <p:cNvPicPr>
            <a:picLocks noChangeAspect="1"/>
          </p:cNvPicPr>
          <p:nvPr/>
        </p:nvPicPr>
        <p:blipFill>
          <a:blip r:embed="rId4"/>
          <a:stretch>
            <a:fillRect/>
          </a:stretch>
        </p:blipFill>
        <p:spPr>
          <a:xfrm>
            <a:off x="5911453" y="1490305"/>
            <a:ext cx="473035" cy="473035"/>
          </a:xfrm>
          <a:prstGeom prst="rect">
            <a:avLst/>
          </a:prstGeom>
        </p:spPr>
      </p:pic>
      <p:sp>
        <p:nvSpPr>
          <p:cNvPr id="9" name="Text 5"/>
          <p:cNvSpPr/>
          <p:nvPr/>
        </p:nvSpPr>
        <p:spPr>
          <a:xfrm>
            <a:off x="5911453" y="2152531"/>
            <a:ext cx="2719268" cy="295632"/>
          </a:xfrm>
          <a:prstGeom prst="rect">
            <a:avLst/>
          </a:prstGeom>
          <a:noFill/>
          <a:ln/>
        </p:spPr>
        <p:txBody>
          <a:bodyPr wrap="none" rtlCol="0" anchor="t"/>
          <a:lstStyle/>
          <a:p>
            <a:pPr marL="0" indent="0" algn="l">
              <a:lnSpc>
                <a:spcPts val="2328"/>
              </a:lnSpc>
              <a:buNone/>
            </a:pPr>
            <a:r>
              <a:rPr lang="en-US" sz="1863" b="1" dirty="0">
                <a:solidFill>
                  <a:srgbClr val="FF726D"/>
                </a:solidFill>
                <a:latin typeface="Inconsolata" pitchFamily="34" charset="0"/>
                <a:ea typeface="Inconsolata" pitchFamily="34" charset="-122"/>
                <a:cs typeface="Inconsolata" pitchFamily="34" charset="-120"/>
              </a:rPr>
              <a:t>Partial Autocorrelation</a:t>
            </a:r>
            <a:endParaRPr lang="en-US" sz="1863" dirty="0"/>
          </a:p>
        </p:txBody>
      </p:sp>
      <p:sp>
        <p:nvSpPr>
          <p:cNvPr id="10" name="Text 6"/>
          <p:cNvSpPr/>
          <p:nvPr/>
        </p:nvSpPr>
        <p:spPr>
          <a:xfrm>
            <a:off x="5911453" y="2561630"/>
            <a:ext cx="2807256" cy="5149215"/>
          </a:xfrm>
          <a:prstGeom prst="rect">
            <a:avLst/>
          </a:prstGeom>
          <a:noFill/>
          <a:ln/>
        </p:spPr>
        <p:txBody>
          <a:bodyPr wrap="square" rtlCol="0" anchor="t"/>
          <a:lstStyle/>
          <a:p>
            <a:pPr marL="0" indent="0" algn="l">
              <a:lnSpc>
                <a:spcPts val="2384"/>
              </a:lnSpc>
              <a:buNone/>
            </a:pPr>
            <a:r>
              <a:rPr lang="en-US" sz="1490" dirty="0">
                <a:solidFill>
                  <a:srgbClr val="DAD1E6"/>
                </a:solidFill>
                <a:latin typeface="Fira Sans" pitchFamily="34" charset="0"/>
                <a:ea typeface="Fira Sans" pitchFamily="34" charset="-122"/>
                <a:cs typeface="Fira Sans" pitchFamily="34" charset="-120"/>
              </a:rPr>
              <a:t>The partial autocorrelation function (PACF) is another important tool for exploring time series data. Unlike the ACF, which measures the correlation between a variable and its past values, the PACF measures the correlation between a variable and its past values, controlling for the intervening effects. This allows us to isolate the unique contribution of each lag and identify the appropriate order of the autoregressive (AR) component in time series models, such as the ARIMA model.</a:t>
            </a:r>
            <a:endParaRPr lang="en-US" sz="1490" dirty="0"/>
          </a:p>
        </p:txBody>
      </p:sp>
      <p:pic>
        <p:nvPicPr>
          <p:cNvPr id="11" name="Image 2" descr="preencoded.png"/>
          <p:cNvPicPr>
            <a:picLocks noChangeAspect="1"/>
          </p:cNvPicPr>
          <p:nvPr/>
        </p:nvPicPr>
        <p:blipFill>
          <a:blip r:embed="rId5"/>
          <a:stretch>
            <a:fillRect/>
          </a:stretch>
        </p:blipFill>
        <p:spPr>
          <a:xfrm>
            <a:off x="9002554" y="1490305"/>
            <a:ext cx="473035" cy="473035"/>
          </a:xfrm>
          <a:prstGeom prst="rect">
            <a:avLst/>
          </a:prstGeom>
        </p:spPr>
      </p:pic>
      <p:sp>
        <p:nvSpPr>
          <p:cNvPr id="12" name="Text 7"/>
          <p:cNvSpPr/>
          <p:nvPr/>
        </p:nvSpPr>
        <p:spPr>
          <a:xfrm>
            <a:off x="9002554" y="2152531"/>
            <a:ext cx="2601039" cy="295632"/>
          </a:xfrm>
          <a:prstGeom prst="rect">
            <a:avLst/>
          </a:prstGeom>
          <a:noFill/>
          <a:ln/>
        </p:spPr>
        <p:txBody>
          <a:bodyPr wrap="none" rtlCol="0" anchor="t"/>
          <a:lstStyle/>
          <a:p>
            <a:pPr marL="0" indent="0" algn="l">
              <a:lnSpc>
                <a:spcPts val="2328"/>
              </a:lnSpc>
              <a:buNone/>
            </a:pPr>
            <a:r>
              <a:rPr lang="en-US" sz="1863" b="1" dirty="0">
                <a:solidFill>
                  <a:srgbClr val="FF726D"/>
                </a:solidFill>
                <a:latin typeface="Inconsolata" pitchFamily="34" charset="0"/>
                <a:ea typeface="Inconsolata" pitchFamily="34" charset="-122"/>
                <a:cs typeface="Inconsolata" pitchFamily="34" charset="-120"/>
              </a:rPr>
              <a:t>Pattern Identification</a:t>
            </a:r>
            <a:endParaRPr lang="en-US" sz="1863" dirty="0"/>
          </a:p>
        </p:txBody>
      </p:sp>
      <p:sp>
        <p:nvSpPr>
          <p:cNvPr id="13" name="Text 8"/>
          <p:cNvSpPr/>
          <p:nvPr/>
        </p:nvSpPr>
        <p:spPr>
          <a:xfrm>
            <a:off x="9002554" y="2561630"/>
            <a:ext cx="2807375" cy="5149215"/>
          </a:xfrm>
          <a:prstGeom prst="rect">
            <a:avLst/>
          </a:prstGeom>
          <a:noFill/>
          <a:ln/>
        </p:spPr>
        <p:txBody>
          <a:bodyPr wrap="square" rtlCol="0" anchor="t"/>
          <a:lstStyle/>
          <a:p>
            <a:pPr marL="0" indent="0" algn="l">
              <a:lnSpc>
                <a:spcPts val="2384"/>
              </a:lnSpc>
              <a:buNone/>
            </a:pPr>
            <a:r>
              <a:rPr lang="en-US" sz="1490" dirty="0">
                <a:solidFill>
                  <a:srgbClr val="DAD1E6"/>
                </a:solidFill>
                <a:latin typeface="Fira Sans" pitchFamily="34" charset="0"/>
                <a:ea typeface="Fira Sans" pitchFamily="34" charset="-122"/>
                <a:cs typeface="Fira Sans" pitchFamily="34" charset="-120"/>
              </a:rPr>
              <a:t>By analyzing the ACF and PACF plots, we can uncover patterns and insights within the time series data. The ACF plot can help us detect the presence of trends, seasonality, and other cyclical components, while the PACF plot can assist in determining the appropriate order of the autoregressive (AR) term. These insights are crucial for building accurate and robust time series forecasting models, as they enable us to capture the underlying dynamics of the data and make more reliable predictions.</a:t>
            </a:r>
            <a:endParaRPr lang="en-US" sz="149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KR"/>
          </a:p>
        </p:txBody>
      </p:sp>
      <p:sp>
        <p:nvSpPr>
          <p:cNvPr id="3" name="Shape 1"/>
          <p:cNvSpPr/>
          <p:nvPr/>
        </p:nvSpPr>
        <p:spPr>
          <a:xfrm>
            <a:off x="0" y="0"/>
            <a:ext cx="14630400" cy="8367713"/>
          </a:xfrm>
          <a:prstGeom prst="rect">
            <a:avLst/>
          </a:prstGeom>
          <a:solidFill>
            <a:srgbClr val="241631"/>
          </a:solidFill>
          <a:ln/>
        </p:spPr>
        <p:txBody>
          <a:bodyPr/>
          <a:lstStyle/>
          <a:p>
            <a:endParaRPr lang="en-KR"/>
          </a:p>
        </p:txBody>
      </p:sp>
      <p:sp>
        <p:nvSpPr>
          <p:cNvPr id="4" name="Text 2"/>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ARIMA Modeling</a:t>
            </a:r>
            <a:endParaRPr lang="en-US" sz="3062" dirty="0"/>
          </a:p>
        </p:txBody>
      </p:sp>
      <p:sp>
        <p:nvSpPr>
          <p:cNvPr id="5" name="Text 3"/>
          <p:cNvSpPr/>
          <p:nvPr/>
        </p:nvSpPr>
        <p:spPr>
          <a:xfrm>
            <a:off x="3621167" y="1286828"/>
            <a:ext cx="3504367" cy="1492329"/>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ARIMA (Autoregressive Integrated Moving Average) models are a powerful tool for time series forecasting. These models can capture complex patterns in the data, including trends, seasonality, and autocorrelation, allowing for accurate predictions of future values.</a:t>
            </a:r>
            <a:endParaRPr lang="en-US" sz="1225" dirty="0"/>
          </a:p>
        </p:txBody>
      </p:sp>
      <p:sp>
        <p:nvSpPr>
          <p:cNvPr id="6" name="Text 4"/>
          <p:cNvSpPr/>
          <p:nvPr/>
        </p:nvSpPr>
        <p:spPr>
          <a:xfrm>
            <a:off x="3621167" y="2919055"/>
            <a:ext cx="3504367" cy="746165"/>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To implement ARIMA modeling, we first need to understand the three components that make up the model:</a:t>
            </a:r>
            <a:endParaRPr lang="en-US" sz="1225" dirty="0"/>
          </a:p>
        </p:txBody>
      </p:sp>
      <p:sp>
        <p:nvSpPr>
          <p:cNvPr id="7" name="Text 5"/>
          <p:cNvSpPr/>
          <p:nvPr/>
        </p:nvSpPr>
        <p:spPr>
          <a:xfrm>
            <a:off x="3870008" y="3805118"/>
            <a:ext cx="3255526" cy="497443"/>
          </a:xfrm>
          <a:prstGeom prst="rect">
            <a:avLst/>
          </a:prstGeom>
          <a:noFill/>
          <a:ln/>
        </p:spPr>
        <p:txBody>
          <a:bodyPr wrap="square" rtlCol="0" anchor="t"/>
          <a:lstStyle/>
          <a:p>
            <a:pPr marL="342900" indent="-342900" algn="l">
              <a:lnSpc>
                <a:spcPts val="1960"/>
              </a:lnSpc>
              <a:buSzPct val="100000"/>
              <a:buFont typeface="+mj-lt"/>
              <a:buAutoNum type="arabicPeriod"/>
            </a:pPr>
            <a:r>
              <a:rPr lang="en-US" sz="1225" dirty="0">
                <a:solidFill>
                  <a:srgbClr val="DAD1E6"/>
                </a:solidFill>
                <a:latin typeface="Fira Sans" pitchFamily="34" charset="0"/>
                <a:ea typeface="Fira Sans" pitchFamily="34" charset="-122"/>
                <a:cs typeface="Fira Sans" pitchFamily="34" charset="-120"/>
              </a:rPr>
              <a:t>Autoregressive (AR) component: Captures the influence of past values on the current value.</a:t>
            </a:r>
            <a:endParaRPr lang="en-US" sz="1225" dirty="0"/>
          </a:p>
        </p:txBody>
      </p:sp>
      <p:sp>
        <p:nvSpPr>
          <p:cNvPr id="8" name="Text 6"/>
          <p:cNvSpPr/>
          <p:nvPr/>
        </p:nvSpPr>
        <p:spPr>
          <a:xfrm>
            <a:off x="3870008" y="4364712"/>
            <a:ext cx="3255526" cy="746165"/>
          </a:xfrm>
          <a:prstGeom prst="rect">
            <a:avLst/>
          </a:prstGeom>
          <a:noFill/>
          <a:ln/>
        </p:spPr>
        <p:txBody>
          <a:bodyPr wrap="square" rtlCol="0" anchor="t"/>
          <a:lstStyle/>
          <a:p>
            <a:pPr marL="342900" indent="-342900" algn="l">
              <a:lnSpc>
                <a:spcPts val="1960"/>
              </a:lnSpc>
              <a:buSzPct val="100000"/>
              <a:buFont typeface="+mj-lt"/>
              <a:buAutoNum type="arabicPeriod" startAt="2"/>
            </a:pPr>
            <a:r>
              <a:rPr lang="en-US" sz="1225" dirty="0">
                <a:solidFill>
                  <a:srgbClr val="DAD1E6"/>
                </a:solidFill>
                <a:latin typeface="Fira Sans" pitchFamily="34" charset="0"/>
                <a:ea typeface="Fira Sans" pitchFamily="34" charset="-122"/>
                <a:cs typeface="Fira Sans" pitchFamily="34" charset="-120"/>
              </a:rPr>
              <a:t>Integrated (I) component: Accounts for any non-stationarity in the data, such as trends or seasonality, by differencing the series.</a:t>
            </a:r>
            <a:endParaRPr lang="en-US" sz="1225" dirty="0"/>
          </a:p>
        </p:txBody>
      </p:sp>
      <p:sp>
        <p:nvSpPr>
          <p:cNvPr id="9" name="Text 7"/>
          <p:cNvSpPr/>
          <p:nvPr/>
        </p:nvSpPr>
        <p:spPr>
          <a:xfrm>
            <a:off x="3870008" y="5173028"/>
            <a:ext cx="3255526" cy="746165"/>
          </a:xfrm>
          <a:prstGeom prst="rect">
            <a:avLst/>
          </a:prstGeom>
          <a:noFill/>
          <a:ln/>
        </p:spPr>
        <p:txBody>
          <a:bodyPr wrap="square" rtlCol="0" anchor="t"/>
          <a:lstStyle/>
          <a:p>
            <a:pPr marL="342900" indent="-342900" algn="l">
              <a:lnSpc>
                <a:spcPts val="1960"/>
              </a:lnSpc>
              <a:buSzPct val="100000"/>
              <a:buFont typeface="+mj-lt"/>
              <a:buAutoNum type="arabicPeriod" startAt="3"/>
            </a:pPr>
            <a:r>
              <a:rPr lang="en-US" sz="1225" dirty="0">
                <a:solidFill>
                  <a:srgbClr val="DAD1E6"/>
                </a:solidFill>
                <a:latin typeface="Fira Sans" pitchFamily="34" charset="0"/>
                <a:ea typeface="Fira Sans" pitchFamily="34" charset="-122"/>
                <a:cs typeface="Fira Sans" pitchFamily="34" charset="-120"/>
              </a:rPr>
              <a:t>Moving Average (MA) component: Captures the influence of past errors on the current value.</a:t>
            </a:r>
            <a:endParaRPr lang="en-US" sz="1225" dirty="0"/>
          </a:p>
        </p:txBody>
      </p:sp>
      <p:sp>
        <p:nvSpPr>
          <p:cNvPr id="10" name="Text 8"/>
          <p:cNvSpPr/>
          <p:nvPr/>
        </p:nvSpPr>
        <p:spPr>
          <a:xfrm>
            <a:off x="3621167" y="6059091"/>
            <a:ext cx="3504367" cy="1741051"/>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By carefully selecting the appropriate parameters for each component, we can create an ARIMA model that accurately represents the underlying patterns in the time series data. This model can then be used to generate forecasts for future time periods, providing valuable insights for business decision-making.</a:t>
            </a:r>
            <a:endParaRPr lang="en-US" sz="1225" dirty="0"/>
          </a:p>
        </p:txBody>
      </p:sp>
      <p:pic>
        <p:nvPicPr>
          <p:cNvPr id="11" name="Image 0" descr="preencoded.png"/>
          <p:cNvPicPr>
            <a:picLocks noChangeAspect="1"/>
          </p:cNvPicPr>
          <p:nvPr/>
        </p:nvPicPr>
        <p:blipFill>
          <a:blip r:embed="rId3"/>
          <a:stretch>
            <a:fillRect/>
          </a:stretch>
        </p:blipFill>
        <p:spPr>
          <a:xfrm>
            <a:off x="7512487" y="1321832"/>
            <a:ext cx="3504367" cy="35043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KR"/>
          </a:p>
        </p:txBody>
      </p:sp>
      <p:sp>
        <p:nvSpPr>
          <p:cNvPr id="3" name="Shape 1"/>
          <p:cNvSpPr/>
          <p:nvPr/>
        </p:nvSpPr>
        <p:spPr>
          <a:xfrm>
            <a:off x="0" y="0"/>
            <a:ext cx="14630400" cy="8550712"/>
          </a:xfrm>
          <a:prstGeom prst="rect">
            <a:avLst/>
          </a:prstGeom>
          <a:solidFill>
            <a:srgbClr val="241631"/>
          </a:solidFill>
          <a:ln/>
        </p:spPr>
        <p:txBody>
          <a:bodyPr/>
          <a:lstStyle/>
          <a:p>
            <a:endParaRPr lang="en-KR"/>
          </a:p>
        </p:txBody>
      </p:sp>
      <p:sp>
        <p:nvSpPr>
          <p:cNvPr id="4" name="Text 2"/>
          <p:cNvSpPr/>
          <p:nvPr/>
        </p:nvSpPr>
        <p:spPr>
          <a:xfrm>
            <a:off x="3621167" y="427673"/>
            <a:ext cx="5442347" cy="486013"/>
          </a:xfrm>
          <a:prstGeom prst="rect">
            <a:avLst/>
          </a:prstGeom>
          <a:noFill/>
          <a:ln/>
        </p:spPr>
        <p:txBody>
          <a:bodyPr wrap="none" rtlCol="0" anchor="t"/>
          <a:lstStyle/>
          <a:p>
            <a:pPr marL="0" indent="0">
              <a:lnSpc>
                <a:spcPts val="3827"/>
              </a:lnSpc>
              <a:buNone/>
            </a:pPr>
            <a:r>
              <a:rPr lang="en-US" sz="3062" b="1" dirty="0">
                <a:solidFill>
                  <a:srgbClr val="FF726D"/>
                </a:solidFill>
                <a:latin typeface="Inconsolata" pitchFamily="34" charset="0"/>
                <a:ea typeface="Inconsolata" pitchFamily="34" charset="-122"/>
                <a:cs typeface="Inconsolata" pitchFamily="34" charset="-120"/>
              </a:rPr>
              <a:t>Evaluating Forecast Accuracy</a:t>
            </a:r>
            <a:endParaRPr lang="en-US" sz="3062" dirty="0"/>
          </a:p>
        </p:txBody>
      </p:sp>
      <p:sp>
        <p:nvSpPr>
          <p:cNvPr id="5" name="Shape 3"/>
          <p:cNvSpPr/>
          <p:nvPr/>
        </p:nvSpPr>
        <p:spPr>
          <a:xfrm>
            <a:off x="3621167" y="1346121"/>
            <a:ext cx="349925" cy="349925"/>
          </a:xfrm>
          <a:prstGeom prst="roundRect">
            <a:avLst>
              <a:gd name="adj" fmla="val 13335"/>
            </a:avLst>
          </a:prstGeom>
          <a:solidFill>
            <a:srgbClr val="382748"/>
          </a:solidFill>
          <a:ln/>
        </p:spPr>
        <p:txBody>
          <a:bodyPr/>
          <a:lstStyle/>
          <a:p>
            <a:endParaRPr lang="en-KR"/>
          </a:p>
        </p:txBody>
      </p:sp>
      <p:sp>
        <p:nvSpPr>
          <p:cNvPr id="6" name="Text 4"/>
          <p:cNvSpPr/>
          <p:nvPr/>
        </p:nvSpPr>
        <p:spPr>
          <a:xfrm>
            <a:off x="3737729" y="1375172"/>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1</a:t>
            </a:r>
            <a:endParaRPr lang="en-US" sz="1837" dirty="0"/>
          </a:p>
        </p:txBody>
      </p:sp>
      <p:sp>
        <p:nvSpPr>
          <p:cNvPr id="7" name="Text 5"/>
          <p:cNvSpPr/>
          <p:nvPr/>
        </p:nvSpPr>
        <p:spPr>
          <a:xfrm>
            <a:off x="4126587" y="1399580"/>
            <a:ext cx="2137529" cy="243007"/>
          </a:xfrm>
          <a:prstGeom prst="rect">
            <a:avLst/>
          </a:prstGeom>
          <a:noFill/>
          <a:ln/>
        </p:spPr>
        <p:txBody>
          <a:bodyPr wrap="none" rtlCol="0" anchor="t"/>
          <a:lstStyle/>
          <a:p>
            <a:pPr marL="0" indent="0">
              <a:lnSpc>
                <a:spcPts val="1914"/>
              </a:lnSpc>
              <a:buNone/>
            </a:pPr>
            <a:r>
              <a:rPr lang="en-US" sz="1531" b="1" dirty="0">
                <a:solidFill>
                  <a:srgbClr val="FF726D"/>
                </a:solidFill>
                <a:latin typeface="Inconsolata" pitchFamily="34" charset="0"/>
                <a:ea typeface="Inconsolata" pitchFamily="34" charset="-122"/>
                <a:cs typeface="Inconsolata" pitchFamily="34" charset="-120"/>
              </a:rPr>
              <a:t>Measure Forecast Error</a:t>
            </a:r>
            <a:endParaRPr lang="en-US" sz="1531" dirty="0"/>
          </a:p>
        </p:txBody>
      </p:sp>
      <p:sp>
        <p:nvSpPr>
          <p:cNvPr id="8" name="Text 6"/>
          <p:cNvSpPr/>
          <p:nvPr/>
        </p:nvSpPr>
        <p:spPr>
          <a:xfrm>
            <a:off x="4126587" y="1735812"/>
            <a:ext cx="3110865" cy="2984659"/>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To evaluate the performance of the time series forecasting models, it's essential to measure the forecast error - the difference between the actual values and the predicted values. Common error metrics include Mean Absolute Error (MAE), Mean Squared Error (MSE), and Root Mean Squared Error (RMSE). These metrics provide insights into the magnitude and direction of the forecast errors, helping you understand the overall accuracy of the models.</a:t>
            </a:r>
            <a:endParaRPr lang="en-US" sz="1225" dirty="0"/>
          </a:p>
        </p:txBody>
      </p:sp>
      <p:sp>
        <p:nvSpPr>
          <p:cNvPr id="9" name="Shape 7"/>
          <p:cNvSpPr/>
          <p:nvPr/>
        </p:nvSpPr>
        <p:spPr>
          <a:xfrm>
            <a:off x="7392948" y="1346121"/>
            <a:ext cx="349925" cy="349925"/>
          </a:xfrm>
          <a:prstGeom prst="roundRect">
            <a:avLst>
              <a:gd name="adj" fmla="val 13335"/>
            </a:avLst>
          </a:prstGeom>
          <a:solidFill>
            <a:srgbClr val="382748"/>
          </a:solidFill>
          <a:ln/>
        </p:spPr>
        <p:txBody>
          <a:bodyPr/>
          <a:lstStyle/>
          <a:p>
            <a:endParaRPr lang="en-KR"/>
          </a:p>
        </p:txBody>
      </p:sp>
      <p:sp>
        <p:nvSpPr>
          <p:cNvPr id="10" name="Text 8"/>
          <p:cNvSpPr/>
          <p:nvPr/>
        </p:nvSpPr>
        <p:spPr>
          <a:xfrm>
            <a:off x="7509510" y="1375172"/>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2</a:t>
            </a:r>
            <a:endParaRPr lang="en-US" sz="1837" dirty="0"/>
          </a:p>
        </p:txBody>
      </p:sp>
      <p:sp>
        <p:nvSpPr>
          <p:cNvPr id="11" name="Text 9"/>
          <p:cNvSpPr/>
          <p:nvPr/>
        </p:nvSpPr>
        <p:spPr>
          <a:xfrm>
            <a:off x="7898368" y="1399580"/>
            <a:ext cx="2526149" cy="243007"/>
          </a:xfrm>
          <a:prstGeom prst="rect">
            <a:avLst/>
          </a:prstGeom>
          <a:noFill/>
          <a:ln/>
        </p:spPr>
        <p:txBody>
          <a:bodyPr wrap="none" rtlCol="0" anchor="t"/>
          <a:lstStyle/>
          <a:p>
            <a:pPr marL="0" indent="0">
              <a:lnSpc>
                <a:spcPts val="1914"/>
              </a:lnSpc>
              <a:buNone/>
            </a:pPr>
            <a:r>
              <a:rPr lang="en-US" sz="1531" b="1" dirty="0">
                <a:solidFill>
                  <a:srgbClr val="FF726D"/>
                </a:solidFill>
                <a:latin typeface="Inconsolata" pitchFamily="34" charset="0"/>
                <a:ea typeface="Inconsolata" pitchFamily="34" charset="-122"/>
                <a:cs typeface="Inconsolata" pitchFamily="34" charset="-120"/>
              </a:rPr>
              <a:t>Compare Model Performances</a:t>
            </a:r>
            <a:endParaRPr lang="en-US" sz="1531" dirty="0"/>
          </a:p>
        </p:txBody>
      </p:sp>
      <p:sp>
        <p:nvSpPr>
          <p:cNvPr id="12" name="Text 10"/>
          <p:cNvSpPr/>
          <p:nvPr/>
        </p:nvSpPr>
        <p:spPr>
          <a:xfrm>
            <a:off x="7898368" y="1735812"/>
            <a:ext cx="3110865" cy="1989773"/>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By calculating the error metrics for each forecasting model, you can directly compare their performance and identify the most accurate model for predicting future furniture sales. This comparison allows you to make informed decisions about which model to use for your final forecasts and recommendations to the business.</a:t>
            </a:r>
            <a:endParaRPr lang="en-US" sz="1225" dirty="0"/>
          </a:p>
        </p:txBody>
      </p:sp>
      <p:sp>
        <p:nvSpPr>
          <p:cNvPr id="13" name="Shape 11"/>
          <p:cNvSpPr/>
          <p:nvPr/>
        </p:nvSpPr>
        <p:spPr>
          <a:xfrm>
            <a:off x="3621167" y="4997410"/>
            <a:ext cx="349925" cy="349925"/>
          </a:xfrm>
          <a:prstGeom prst="roundRect">
            <a:avLst>
              <a:gd name="adj" fmla="val 13335"/>
            </a:avLst>
          </a:prstGeom>
          <a:solidFill>
            <a:srgbClr val="382748"/>
          </a:solidFill>
          <a:ln/>
        </p:spPr>
        <p:txBody>
          <a:bodyPr/>
          <a:lstStyle/>
          <a:p>
            <a:endParaRPr lang="en-KR"/>
          </a:p>
        </p:txBody>
      </p:sp>
      <p:sp>
        <p:nvSpPr>
          <p:cNvPr id="14" name="Text 12"/>
          <p:cNvSpPr/>
          <p:nvPr/>
        </p:nvSpPr>
        <p:spPr>
          <a:xfrm>
            <a:off x="3737729" y="5026462"/>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3</a:t>
            </a:r>
            <a:endParaRPr lang="en-US" sz="1837" dirty="0"/>
          </a:p>
        </p:txBody>
      </p:sp>
      <p:sp>
        <p:nvSpPr>
          <p:cNvPr id="15" name="Text 13"/>
          <p:cNvSpPr/>
          <p:nvPr/>
        </p:nvSpPr>
        <p:spPr>
          <a:xfrm>
            <a:off x="4126587" y="5050869"/>
            <a:ext cx="2623304" cy="243007"/>
          </a:xfrm>
          <a:prstGeom prst="rect">
            <a:avLst/>
          </a:prstGeom>
          <a:noFill/>
          <a:ln/>
        </p:spPr>
        <p:txBody>
          <a:bodyPr wrap="none" rtlCol="0" anchor="t"/>
          <a:lstStyle/>
          <a:p>
            <a:pPr marL="0" indent="0">
              <a:lnSpc>
                <a:spcPts val="1914"/>
              </a:lnSpc>
              <a:buNone/>
            </a:pPr>
            <a:r>
              <a:rPr lang="en-US" sz="1531" b="1" dirty="0">
                <a:solidFill>
                  <a:srgbClr val="FF726D"/>
                </a:solidFill>
                <a:latin typeface="Inconsolata" pitchFamily="34" charset="0"/>
                <a:ea typeface="Inconsolata" pitchFamily="34" charset="-122"/>
                <a:cs typeface="Inconsolata" pitchFamily="34" charset="-120"/>
              </a:rPr>
              <a:t>Visualize Forecast Accuracy</a:t>
            </a:r>
            <a:endParaRPr lang="en-US" sz="1531" dirty="0"/>
          </a:p>
        </p:txBody>
      </p:sp>
      <p:sp>
        <p:nvSpPr>
          <p:cNvPr id="16" name="Text 14"/>
          <p:cNvSpPr/>
          <p:nvPr/>
        </p:nvSpPr>
        <p:spPr>
          <a:xfrm>
            <a:off x="4126587" y="5387102"/>
            <a:ext cx="3110865" cy="2238494"/>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Alongside the numerical error metrics, it's helpful to visualize the forecast accuracy using plots such as time series plots, scatter plots, or residual plots. These visual representations can provide a more intuitive understanding of the model's performance, highlighting patterns, trends, and any potential outliers or anomalies in the forecasts.</a:t>
            </a:r>
            <a:endParaRPr lang="en-US" sz="1225" dirty="0"/>
          </a:p>
        </p:txBody>
      </p:sp>
      <p:sp>
        <p:nvSpPr>
          <p:cNvPr id="17" name="Shape 15"/>
          <p:cNvSpPr/>
          <p:nvPr/>
        </p:nvSpPr>
        <p:spPr>
          <a:xfrm>
            <a:off x="7392948" y="4997410"/>
            <a:ext cx="349925" cy="349925"/>
          </a:xfrm>
          <a:prstGeom prst="roundRect">
            <a:avLst>
              <a:gd name="adj" fmla="val 13335"/>
            </a:avLst>
          </a:prstGeom>
          <a:solidFill>
            <a:srgbClr val="382748"/>
          </a:solidFill>
          <a:ln/>
        </p:spPr>
        <p:txBody>
          <a:bodyPr/>
          <a:lstStyle/>
          <a:p>
            <a:endParaRPr lang="en-KR"/>
          </a:p>
        </p:txBody>
      </p:sp>
      <p:sp>
        <p:nvSpPr>
          <p:cNvPr id="18" name="Text 16"/>
          <p:cNvSpPr/>
          <p:nvPr/>
        </p:nvSpPr>
        <p:spPr>
          <a:xfrm>
            <a:off x="7509510" y="5026462"/>
            <a:ext cx="116681" cy="291703"/>
          </a:xfrm>
          <a:prstGeom prst="rect">
            <a:avLst/>
          </a:prstGeom>
          <a:noFill/>
          <a:ln/>
        </p:spPr>
        <p:txBody>
          <a:bodyPr wrap="none" rtlCol="0" anchor="t"/>
          <a:lstStyle/>
          <a:p>
            <a:pPr marL="0" indent="0" algn="ctr">
              <a:lnSpc>
                <a:spcPts val="2296"/>
              </a:lnSpc>
              <a:buNone/>
            </a:pPr>
            <a:r>
              <a:rPr lang="en-US" sz="1837" b="1" dirty="0">
                <a:solidFill>
                  <a:srgbClr val="FF726D"/>
                </a:solidFill>
                <a:latin typeface="Inconsolata" pitchFamily="34" charset="0"/>
                <a:ea typeface="Inconsolata" pitchFamily="34" charset="-122"/>
                <a:cs typeface="Inconsolata" pitchFamily="34" charset="-120"/>
              </a:rPr>
              <a:t>4</a:t>
            </a:r>
            <a:endParaRPr lang="en-US" sz="1837" dirty="0"/>
          </a:p>
        </p:txBody>
      </p:sp>
      <p:sp>
        <p:nvSpPr>
          <p:cNvPr id="19" name="Text 17"/>
          <p:cNvSpPr/>
          <p:nvPr/>
        </p:nvSpPr>
        <p:spPr>
          <a:xfrm>
            <a:off x="7898368" y="5050869"/>
            <a:ext cx="2623304" cy="243007"/>
          </a:xfrm>
          <a:prstGeom prst="rect">
            <a:avLst/>
          </a:prstGeom>
          <a:noFill/>
          <a:ln/>
        </p:spPr>
        <p:txBody>
          <a:bodyPr wrap="none" rtlCol="0" anchor="t"/>
          <a:lstStyle/>
          <a:p>
            <a:pPr marL="0" indent="0">
              <a:lnSpc>
                <a:spcPts val="1914"/>
              </a:lnSpc>
              <a:buNone/>
            </a:pPr>
            <a:r>
              <a:rPr lang="en-US" sz="1531" b="1" dirty="0">
                <a:solidFill>
                  <a:srgbClr val="FF726D"/>
                </a:solidFill>
                <a:latin typeface="Inconsolata" pitchFamily="34" charset="0"/>
                <a:ea typeface="Inconsolata" pitchFamily="34" charset="-122"/>
                <a:cs typeface="Inconsolata" pitchFamily="34" charset="-120"/>
              </a:rPr>
              <a:t>Assess Forecast Uncertainty</a:t>
            </a:r>
            <a:endParaRPr lang="en-US" sz="1531" dirty="0"/>
          </a:p>
        </p:txBody>
      </p:sp>
      <p:sp>
        <p:nvSpPr>
          <p:cNvPr id="20" name="Text 18"/>
          <p:cNvSpPr/>
          <p:nvPr/>
        </p:nvSpPr>
        <p:spPr>
          <a:xfrm>
            <a:off x="7898368" y="5387102"/>
            <a:ext cx="3110865" cy="2735937"/>
          </a:xfrm>
          <a:prstGeom prst="rect">
            <a:avLst/>
          </a:prstGeom>
          <a:noFill/>
          <a:ln/>
        </p:spPr>
        <p:txBody>
          <a:bodyPr wrap="square" rtlCol="0" anchor="t"/>
          <a:lstStyle/>
          <a:p>
            <a:pPr marL="0" indent="0">
              <a:lnSpc>
                <a:spcPts val="1960"/>
              </a:lnSpc>
              <a:buNone/>
            </a:pPr>
            <a:r>
              <a:rPr lang="en-US" sz="1225" dirty="0">
                <a:solidFill>
                  <a:srgbClr val="DAD1E6"/>
                </a:solidFill>
                <a:latin typeface="Fira Sans" pitchFamily="34" charset="0"/>
                <a:ea typeface="Fira Sans" pitchFamily="34" charset="-122"/>
                <a:cs typeface="Fira Sans" pitchFamily="34" charset="-120"/>
              </a:rPr>
              <a:t>In addition to measuring the forecast error, it's important to assess the uncertainty associated with the predictions. This can be done by calculating prediction intervals or confidence intervals, which provide a range of values in which the actual future values are likely to fall. Understanding the level of uncertainty in the forecasts can help you make more informed decisions and communicate the reliability of your predictions to the business stakeholders.</a:t>
            </a:r>
            <a:endParaRPr lang="en-US" sz="12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2260</Words>
  <Application>Microsoft Macintosh PowerPoint</Application>
  <PresentationFormat>Custom</PresentationFormat>
  <Paragraphs>91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Fira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gurpreet singh</cp:lastModifiedBy>
  <cp:revision>2</cp:revision>
  <dcterms:created xsi:type="dcterms:W3CDTF">2024-04-20T12:00:28Z</dcterms:created>
  <dcterms:modified xsi:type="dcterms:W3CDTF">2024-04-20T12:01:11Z</dcterms:modified>
</cp:coreProperties>
</file>