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sldIdLst>
    <p:sldId id="256" r:id="rId2"/>
    <p:sldId id="259" r:id="rId3"/>
    <p:sldId id="257" r:id="rId4"/>
    <p:sldId id="267" r:id="rId5"/>
    <p:sldId id="258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81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555E6-CE03-452C-90DA-937151799291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A33DF-373B-49E2-97A0-2010A6DC37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82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A33DF-373B-49E2-97A0-2010A6DC37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120BF-204F-BDA2-F249-22F44145C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B5CD98-AFC8-EB40-6322-08483CDF4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E08AB9-1B95-D1D2-AE51-444B055A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4BBA-D581-47F3-8287-7CABFB9B2139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3D4968-20F6-E1EA-6B4A-19EF6950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8670E2-2557-E3A8-5C33-4ADC1CA4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710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5E21E-306E-2DE9-DC60-52CAE060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61F50B-DD9D-791E-B519-0C3AEC35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57C421-A760-D8B9-E1D9-79C2B242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9E8F-8C69-41DD-ABF7-21DA59B806FE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C42C18-FC5A-885E-EA78-8BF9D6DD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F3CCC-A73E-356A-D6FB-F2185E58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947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D4C07EC-21AD-647D-C186-B08794FAA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E59470-F1F2-BDA3-0A19-A3D7D09C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DF4FC0-E5F0-0321-A107-6BB1A4EE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5281-3A31-460F-817B-B7EA84627D70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F5C09F-C934-F111-6C15-03029902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3F57C1-A3D0-5E84-0D62-9BA18BB8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435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226478-9445-98BC-24BD-2E1CA40A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68D83C-121B-97D1-278A-075D18C6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246892-6274-C3A4-273C-62A28E4D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DACF-EB39-411B-9AEE-A0CCD5AC22E7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8BD2B2-45BA-B97B-33A0-62DD83A0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3E86D0-4CBC-2FA1-D57A-B0E40C20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15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47EBFE-150D-D013-904E-DCFCAF56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ED7652-A4AA-28C9-F082-C3C53B62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F2FD5C-F198-BCF4-FE63-C00EA822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3BE-9819-476B-8E27-9529BE255257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69A87F-A5E9-1117-CFFC-79E93B1F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D56CE8-99CF-3CFD-2F48-33958171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903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766E66-3A71-4DCF-8BCB-FAA53647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C29AEE-4D8A-8689-84AB-37E940AF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D3A88-751F-86D9-AAF0-73E5880F2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8AC67B-9E7A-A3E7-66E8-5AA3400D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F6D6-2338-4771-AFBA-A0A8FB8E7E35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B763D8-8F9D-B723-4184-BAD2261F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1A7187-E716-010C-963A-7DE3AA25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197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EDDCB-5B06-9102-4D0F-D5E212AA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299556-DCCE-5C8E-9274-8051A8195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A26FC1-D1B0-30D1-A947-E14C13F8A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67F550-6F18-D0EF-EE60-E8BABECF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BDB1393-45BA-31C6-0861-B29E60129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CF6BC48-712E-2885-7D5F-2FDE58A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C695-9F6D-4C10-A9FC-2CAB0D5FD6C3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F70FCE1-90CE-3B94-6800-24847C1C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D17F45-D393-F365-2CC9-DF118854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092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582EC-23B8-03FC-B467-2DFA842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5AFFE12-BFC7-434C-5C1C-90FB02EF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6EB2-92A6-4C8A-B32B-47CFEDD5A264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45F043-BB6B-171F-36E9-CB5E03A4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5125F4-E72E-8DA8-D0FA-C38B3A12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479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D46B6E-D2D3-5207-0B8E-C04AA664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E84D-7440-4402-9F78-974A325E3CA9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C948470-74DF-F516-6518-BC26DF5F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2A0CF6-8520-D734-FF2D-E421C12E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683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B2C42-DF0E-4AC3-F8B6-B6AC4A16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73141D-6E7E-03A0-D98E-7449DA914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487FA1-DB4C-665D-372A-E2E3BD267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733FB3-4952-CCC1-F645-FC2E4D47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5458-AF4D-4EBE-AADA-5E4AB29F8436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9BDC41-89C5-B7F3-D806-A5CF9295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7ACF5C-DAD2-BC95-D580-C4012A4F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904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FC412-7405-3DFA-B78A-3FFEB781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DD413C1-C256-2E1E-3362-6A6E8A811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CEDD43-4FAC-2ABD-0DF6-59640F8B0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2B727D-8381-61FA-78EC-D31B29DA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5EF9-5704-4526-9F87-221954F14183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6E434D-523A-2230-B2DB-3E017EBA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33427A-77B4-9260-4633-22C3A7BF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727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F66A98D-CA6C-9DAD-ADF2-F51474F2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8DC616-FFCA-AD1D-0583-0D9CC5151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E94A8D-8022-891B-D2DA-3354500E6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C619-CB6A-4FD9-A81C-A456521CE60C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00F370-2B43-DC1A-6B79-8205B0468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E997BB-2E1D-46DA-DF88-056CBFA2F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466" y="6356351"/>
            <a:ext cx="37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fld id="{7D2C3E60-1246-490E-90B3-249E609E7F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908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mbryo.com.n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vacancy@ombryo.com.np" TargetMode="External"/><Relationship Id="rId4" Type="http://schemas.openxmlformats.org/officeDocument/2006/relationships/hyperlink" Target="mailto:hr@ombryo.com.n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02EDEA-8AA3-EA87-4AF4-5515AF9FD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27181"/>
            <a:ext cx="7772400" cy="17485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Presentation </a:t>
            </a:r>
            <a:br>
              <a:rPr lang="en-US" b="1" dirty="0"/>
            </a:br>
            <a:r>
              <a:rPr lang="en-US" b="1" dirty="0"/>
              <a:t>on</a:t>
            </a:r>
            <a:br>
              <a:rPr lang="en-US" b="1" dirty="0"/>
            </a:br>
            <a:r>
              <a:rPr lang="en-US" b="1" dirty="0" smtClean="0"/>
              <a:t>Search Engine Optimization (SEO) at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Ombryo</a:t>
            </a:r>
            <a:r>
              <a:rPr lang="en-US" b="1" dirty="0" smtClean="0"/>
              <a:t> Lab Pvt</a:t>
            </a:r>
            <a:r>
              <a:rPr lang="en-US" b="1" dirty="0"/>
              <a:t>. Ltd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5033A19-C1F3-E401-5F74-B5159A6A7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0252785"/>
              </p:ext>
            </p:extLst>
          </p:nvPr>
        </p:nvGraphicFramePr>
        <p:xfrm>
          <a:off x="1879600" y="3473565"/>
          <a:ext cx="609600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9236">
                  <a:extLst>
                    <a:ext uri="{9D8B030D-6E8A-4147-A177-3AD203B41FA5}">
                      <a16:colId xmlns:a16="http://schemas.microsoft.com/office/drawing/2014/main" xmlns="" val="3014869699"/>
                    </a:ext>
                  </a:extLst>
                </a:gridCol>
                <a:gridCol w="3546764">
                  <a:extLst>
                    <a:ext uri="{9D8B030D-6E8A-4147-A177-3AD203B41FA5}">
                      <a16:colId xmlns:a16="http://schemas.microsoft.com/office/drawing/2014/main" xmlns="" val="26223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/>
                        <a:t>Student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err="1" smtClean="0"/>
                        <a:t>Bijay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Chaudhary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702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/>
                        <a:t>TU Roll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/>
                        <a:t>8449/17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141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/>
                        <a:t>College: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/>
                        <a:t>Nepal Commerce Campus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749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/>
                        <a:t>Internal Supervisor: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/>
                        <a:t>Mr. </a:t>
                      </a:r>
                      <a:r>
                        <a:rPr lang="en-US" sz="2200" dirty="0" err="1" smtClean="0"/>
                        <a:t>Nipun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Thapa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66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839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1E708-A673-2B41-9FE9-6EAB8215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D6CA11-4996-D0C5-D0BC-1CDCFDCED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Importance of time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Work in a Corporate Environment(workplace culture &amp; tradition)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Team Work &amp; Collaboration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Working Mechanism of Search engines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Finding Keywords for SEO Campaign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Create SEO Optimized Contents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Use different SEO Tools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Monitor, Analyze &amp; Test SEO Results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Importance of good communication skills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1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Challenges: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sz="2800" dirty="0" smtClean="0"/>
              <a:t>A </a:t>
            </a:r>
            <a:r>
              <a:rPr lang="en-GB" sz="2800" dirty="0" smtClean="0"/>
              <a:t>new routine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800" dirty="0" smtClean="0"/>
              <a:t>Identity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800" dirty="0" smtClean="0"/>
              <a:t>Not Enough Work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800" dirty="0" smtClean="0"/>
              <a:t>Not Enough Direction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800" dirty="0" smtClean="0"/>
              <a:t>Not Enough Feedback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Recommendations: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Rise in the Paid Internship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Team of SEO Experts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SEO Friendly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Regular Contents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Weekly Meeting Session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C22357-F185-839E-455D-E42F02C4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758" y="1431758"/>
            <a:ext cx="8261568" cy="459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07895" y="6316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Front-end view of krispCall.com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97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Appendices</a:t>
            </a:r>
            <a:endParaRPr lang="en-GB" dirty="0"/>
          </a:p>
        </p:txBody>
      </p:sp>
      <p:pic>
        <p:nvPicPr>
          <p:cNvPr id="4" name="Content Placeholder 3" descr="C:\Users\Bijay\Downloads\Appendix\Ashish\content backend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58" y="1888959"/>
            <a:ext cx="7628021" cy="391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62726" y="5835317"/>
            <a:ext cx="36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Content Backend view- krispCall.com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4C3FED3B-6DC2-D470-3AF2-B376F0CC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369"/>
            <a:ext cx="7886700" cy="1325563"/>
          </a:xfrm>
        </p:spPr>
        <p:txBody>
          <a:bodyPr/>
          <a:lstStyle/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Appendices</a:t>
            </a:r>
            <a:endParaRPr lang="en-US" dirty="0"/>
          </a:p>
        </p:txBody>
      </p:sp>
      <p:pic>
        <p:nvPicPr>
          <p:cNvPr id="4" name="Picture 3" descr="C:\Users\Bijay\Downloads\Appendix\Ashish\Krispcall organic keyword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547" y="1371601"/>
            <a:ext cx="7892716" cy="455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04148" y="6051884"/>
            <a:ext cx="28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krispCall</a:t>
            </a:r>
            <a:r>
              <a:rPr lang="en-GB" dirty="0" smtClean="0"/>
              <a:t> organic Keywords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8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8741"/>
          </a:xfrm>
        </p:spPr>
        <p:txBody>
          <a:bodyPr/>
          <a:lstStyle/>
          <a:p>
            <a:r>
              <a:rPr lang="en-GB" dirty="0" smtClean="0"/>
              <a:t>Appendices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104148" y="6195818"/>
            <a:ext cx="315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Meta tag (focused keywords)</a:t>
            </a:r>
            <a:endParaRPr lang="en-GB" dirty="0"/>
          </a:p>
        </p:txBody>
      </p:sp>
      <p:pic>
        <p:nvPicPr>
          <p:cNvPr id="5" name="Picture 4" descr="C:\Users\Bijay\Downloads\Appendix\Ashish\meta tag( focused keyword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97000"/>
            <a:ext cx="6874933" cy="484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Appendices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52073"/>
            <a:ext cx="7579895" cy="448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71800" y="6208294"/>
            <a:ext cx="295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Screaming Frog SEO Spider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Appendices</a:t>
            </a:r>
            <a:endParaRPr lang="en-GB" dirty="0"/>
          </a:p>
        </p:txBody>
      </p:sp>
      <p:pic>
        <p:nvPicPr>
          <p:cNvPr id="3" name="Picture 2" descr="C:\Users\Bijay\Downloads\Appendix\Arun\SEMrush Dashboar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642" y="1828800"/>
            <a:ext cx="7736305" cy="415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6496" y="6184231"/>
            <a:ext cx="229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SEMrush</a:t>
            </a:r>
            <a:r>
              <a:rPr lang="en-GB" dirty="0" smtClean="0"/>
              <a:t> Dashboard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Appendices</a:t>
            </a:r>
            <a:endParaRPr lang="en-GB" dirty="0"/>
          </a:p>
        </p:txBody>
      </p:sp>
      <p:pic>
        <p:nvPicPr>
          <p:cNvPr id="3" name="Picture 2" descr="C:\Users\Bijay\Downloads\Appendix\Arun\ahrefs_dashboar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546" y="1660358"/>
            <a:ext cx="7820527" cy="429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791327" y="6220326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Ahrefs</a:t>
            </a:r>
            <a:r>
              <a:rPr lang="en-GB" dirty="0" smtClean="0"/>
              <a:t> Dashboard- krispCall.com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A89E5-E2A9-34CE-8591-CE08338B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Organization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5D7A8B-A1A4-25F9-74D6-E24735295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025525" algn="l"/>
                <a:tab pos="1773238" algn="l"/>
              </a:tabLst>
            </a:pPr>
            <a:r>
              <a:rPr lang="en-US" dirty="0"/>
              <a:t>Name	: </a:t>
            </a:r>
            <a:r>
              <a:rPr lang="en-US" dirty="0" err="1" smtClean="0"/>
              <a:t>Ombryo</a:t>
            </a:r>
            <a:r>
              <a:rPr lang="en-US" dirty="0" smtClean="0"/>
              <a:t> Lab Pvt</a:t>
            </a:r>
            <a:r>
              <a:rPr lang="en-US" dirty="0"/>
              <a:t>. Ltd</a:t>
            </a:r>
          </a:p>
          <a:p>
            <a:pPr marL="0" indent="0">
              <a:buNone/>
              <a:tabLst>
                <a:tab pos="1025525" algn="l"/>
                <a:tab pos="1773238" algn="l"/>
              </a:tabLst>
            </a:pPr>
            <a:r>
              <a:rPr lang="en-US" dirty="0"/>
              <a:t>Location	: </a:t>
            </a:r>
            <a:r>
              <a:rPr lang="en-US" dirty="0" smtClean="0"/>
              <a:t>New </a:t>
            </a:r>
            <a:r>
              <a:rPr lang="en-US" dirty="0" err="1" smtClean="0"/>
              <a:t>Baneshwor</a:t>
            </a:r>
            <a:r>
              <a:rPr lang="en-US" dirty="0" smtClean="0"/>
              <a:t>, Kathmandu, </a:t>
            </a:r>
            <a:r>
              <a:rPr lang="en-US" dirty="0"/>
              <a:t>Nepal</a:t>
            </a:r>
          </a:p>
          <a:p>
            <a:pPr marL="0" indent="0">
              <a:buNone/>
              <a:tabLst>
                <a:tab pos="1025525" algn="l"/>
                <a:tab pos="1773238" algn="l"/>
              </a:tabLst>
            </a:pPr>
            <a:r>
              <a:rPr lang="en-US" dirty="0"/>
              <a:t>Website	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https://ombryo.com.np/</a:t>
            </a:r>
            <a:endParaRPr lang="en-US" dirty="0" smtClean="0"/>
          </a:p>
          <a:p>
            <a:pPr marL="0" indent="0">
              <a:buNone/>
              <a:tabLst>
                <a:tab pos="1025525" algn="l"/>
                <a:tab pos="1773238" algn="l"/>
              </a:tabLst>
            </a:pPr>
            <a:r>
              <a:rPr lang="en-US" dirty="0" smtClean="0"/>
              <a:t>Phone</a:t>
            </a:r>
            <a:r>
              <a:rPr lang="en-US" dirty="0"/>
              <a:t>	</a:t>
            </a:r>
            <a:r>
              <a:rPr lang="en-US" dirty="0" smtClean="0"/>
              <a:t>: 9860336392</a:t>
            </a:r>
            <a:endParaRPr lang="en-US" dirty="0"/>
          </a:p>
          <a:p>
            <a:pPr marL="0" indent="0">
              <a:buNone/>
              <a:tabLst>
                <a:tab pos="1025525" algn="l"/>
                <a:tab pos="1773238" algn="l"/>
              </a:tabLst>
            </a:pPr>
            <a:r>
              <a:rPr lang="en-US" dirty="0" smtClean="0"/>
              <a:t>Email	: </a:t>
            </a:r>
            <a:r>
              <a:rPr lang="en-US" dirty="0" smtClean="0">
                <a:hlinkClick r:id="rId4"/>
              </a:rPr>
              <a:t>hr@ombryo.com.np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vacancy@ombryo.com.np</a:t>
            </a:r>
            <a:endParaRPr lang="en-US" dirty="0" smtClean="0"/>
          </a:p>
          <a:p>
            <a:pPr marL="0" indent="0">
              <a:buNone/>
              <a:tabLst>
                <a:tab pos="1025525" algn="l"/>
                <a:tab pos="1773238" algn="l"/>
              </a:tabLst>
            </a:pPr>
            <a:r>
              <a:rPr lang="en-GB" cap="all" dirty="0" err="1" smtClean="0"/>
              <a:t>Fb</a:t>
            </a:r>
            <a:r>
              <a:rPr lang="en-GB" cap="all" dirty="0" smtClean="0"/>
              <a:t>	: </a:t>
            </a:r>
            <a:r>
              <a:rPr lang="en-US" dirty="0" smtClean="0"/>
              <a:t>https://www.facebook.com/Ombryo-Lab-Pvt-Ltd-103216612065097</a:t>
            </a:r>
            <a:endParaRPr lang="en-GB" dirty="0" smtClean="0"/>
          </a:p>
          <a:p>
            <a:pPr marL="0" indent="0">
              <a:buNone/>
              <a:tabLst>
                <a:tab pos="1025525" algn="l"/>
                <a:tab pos="1773238" algn="l"/>
              </a:tabLst>
            </a:pPr>
            <a:endParaRPr lang="en-GB" cap="all" dirty="0" smtClean="0"/>
          </a:p>
          <a:p>
            <a:pPr marL="0" indent="0">
              <a:buNone/>
              <a:tabLst>
                <a:tab pos="1025525" algn="l"/>
                <a:tab pos="1773238" algn="l"/>
              </a:tabLst>
            </a:pPr>
            <a:endParaRPr lang="en-GB" cap="all" dirty="0" smtClean="0"/>
          </a:p>
          <a:p>
            <a:pPr marL="0" indent="0">
              <a:buNone/>
              <a:tabLst>
                <a:tab pos="1025525" algn="l"/>
                <a:tab pos="1773238" algn="l"/>
              </a:tabLst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8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Appendices</a:t>
            </a:r>
            <a:endParaRPr lang="en-GB" dirty="0"/>
          </a:p>
        </p:txBody>
      </p:sp>
      <p:pic>
        <p:nvPicPr>
          <p:cNvPr id="3" name="Picture 2" descr="C:\Users\Bijay\Downloads\Appendix\Ashish\ahrefs broken link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578" y="2105526"/>
            <a:ext cx="7868653" cy="291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40832" y="5281863"/>
            <a:ext cx="54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Analysis of broken links using </a:t>
            </a:r>
            <a:r>
              <a:rPr lang="en-GB" dirty="0" err="1" smtClean="0"/>
              <a:t>Ahrefs</a:t>
            </a:r>
            <a:r>
              <a:rPr lang="en-GB" dirty="0" smtClean="0"/>
              <a:t>- krispCall.com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Appendices</a:t>
            </a:r>
            <a:endParaRPr lang="en-GB" dirty="0"/>
          </a:p>
        </p:txBody>
      </p:sp>
      <p:pic>
        <p:nvPicPr>
          <p:cNvPr id="3" name="Picture 2" descr="C:\Users\Bijay\Downloads\Appendix\Ashish\Meta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75" y="1431758"/>
            <a:ext cx="5505450" cy="48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90537" y="6340642"/>
            <a:ext cx="458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Title and Meta Description Optimization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Appendices</a:t>
            </a:r>
            <a:endParaRPr lang="en-GB" dirty="0"/>
          </a:p>
        </p:txBody>
      </p:sp>
      <p:pic>
        <p:nvPicPr>
          <p:cNvPr id="3" name="Picture 2" descr="C:\Users\Bijay\Downloads\Appendix\Ashish\image optimization tool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516" y="1720515"/>
            <a:ext cx="7760368" cy="350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971801" y="5654842"/>
            <a:ext cx="382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Optimization- krispCall.com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Appendices</a:t>
            </a:r>
            <a:endParaRPr lang="en-GB" dirty="0"/>
          </a:p>
        </p:txBody>
      </p:sp>
      <p:pic>
        <p:nvPicPr>
          <p:cNvPr id="3" name="Picture 2" descr="C:\Users\Bijay\Downloads\Appendix\Arun\GSC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326" y="1552074"/>
            <a:ext cx="8217569" cy="422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08684" y="6063916"/>
            <a:ext cx="261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Google Search Console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Appendices</a:t>
            </a:r>
            <a:endParaRPr lang="en-GB" dirty="0"/>
          </a:p>
        </p:txBody>
      </p:sp>
      <p:pic>
        <p:nvPicPr>
          <p:cNvPr id="3" name="Picture 2" descr="C:\Users\Bijay\Downloads\Appendix\Arun\WordPress Dashboar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326" y="1684421"/>
            <a:ext cx="8133348" cy="429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98822" y="607594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WordPress</a:t>
            </a:r>
            <a:r>
              <a:rPr lang="en-GB" dirty="0" smtClean="0"/>
              <a:t> Dashboard- krispCall.com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Appendices</a:t>
            </a:r>
            <a:endParaRPr lang="en-GB" dirty="0"/>
          </a:p>
        </p:txBody>
      </p:sp>
      <p:pic>
        <p:nvPicPr>
          <p:cNvPr id="3" name="Picture 2" descr="C:\Users\Bijay\Downloads\Appendix\Arun\Audience Growth using Analytic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547" y="1612232"/>
            <a:ext cx="7952874" cy="44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52863" y="6172200"/>
            <a:ext cx="58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Audience Growth using Google Analytics- krispCall.com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 smtClean="0">
                <a:solidFill>
                  <a:schemeClr val="accent1"/>
                </a:solidFill>
              </a:rPr>
              <a:t>Thank you !!! </a:t>
            </a:r>
            <a:endParaRPr lang="en-GB" sz="60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5506" y="2346158"/>
            <a:ext cx="6460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Any Questions?</a:t>
            </a:r>
            <a:endParaRPr lang="en-GB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2F265-3974-3FC9-6EC6-3F407A08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749813-E065-7BD3-EE7D-CE4A5A32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tabLst>
                <a:tab pos="1427163" algn="l"/>
              </a:tabLst>
            </a:pPr>
            <a:r>
              <a:rPr lang="en-US" b="1" dirty="0" err="1" smtClean="0"/>
              <a:t>Ombryo</a:t>
            </a:r>
            <a:r>
              <a:rPr lang="en-US" b="1" dirty="0" smtClean="0"/>
              <a:t> Lab Pvt</a:t>
            </a:r>
            <a:r>
              <a:rPr lang="en-US" b="1" dirty="0"/>
              <a:t>. Ltd.  </a:t>
            </a:r>
            <a:r>
              <a:rPr lang="en-US" dirty="0" smtClean="0"/>
              <a:t>is a Startup Incubator Company </a:t>
            </a:r>
            <a:r>
              <a:rPr lang="en-US" dirty="0"/>
              <a:t>r</a:t>
            </a:r>
            <a:r>
              <a:rPr lang="en-US" dirty="0" smtClean="0"/>
              <a:t>egistered </a:t>
            </a:r>
            <a:r>
              <a:rPr lang="en-US" dirty="0"/>
              <a:t>under Company Act 2063 of Nepal</a:t>
            </a:r>
            <a:r>
              <a:rPr lang="en-US" dirty="0" smtClean="0"/>
              <a:t>.</a:t>
            </a:r>
          </a:p>
          <a:p>
            <a:pPr algn="just">
              <a:tabLst>
                <a:tab pos="1427163" algn="l"/>
              </a:tabLst>
            </a:pPr>
            <a:r>
              <a:rPr lang="en-US" dirty="0" smtClean="0"/>
              <a:t>Which aims in changing the IT Landscape of Nepal with the adoption of silicon valley culture.</a:t>
            </a:r>
            <a:endParaRPr lang="en-US" dirty="0"/>
          </a:p>
          <a:p>
            <a:pPr algn="just"/>
            <a:r>
              <a:rPr lang="en-US" dirty="0"/>
              <a:t>It’s specialties are </a:t>
            </a:r>
            <a:r>
              <a:rPr lang="en-US" b="1" dirty="0" smtClean="0"/>
              <a:t>JavaScript &amp; Python consulting</a:t>
            </a:r>
            <a:r>
              <a:rPr lang="en-US" dirty="0" smtClean="0"/>
              <a:t>, </a:t>
            </a:r>
            <a:r>
              <a:rPr lang="en-US" b="1" dirty="0" smtClean="0"/>
              <a:t>Software Development</a:t>
            </a:r>
            <a:r>
              <a:rPr lang="en-US" dirty="0" smtClean="0"/>
              <a:t> and </a:t>
            </a:r>
            <a:r>
              <a:rPr lang="en-US" b="1" dirty="0" smtClean="0"/>
              <a:t>Start-ups incubator among startups and mid-sized businesses</a:t>
            </a:r>
            <a:r>
              <a:rPr lang="en-US" dirty="0" smtClean="0"/>
              <a:t>(involves functions like: </a:t>
            </a:r>
            <a:r>
              <a:rPr lang="en-US" b="1" i="1" dirty="0" smtClean="0"/>
              <a:t>SEO of Website</a:t>
            </a:r>
            <a:r>
              <a:rPr lang="en-US" b="1" dirty="0" smtClean="0"/>
              <a:t>, </a:t>
            </a:r>
            <a:r>
              <a:rPr lang="en-US" b="1" i="1" dirty="0" smtClean="0"/>
              <a:t>SEO optimized content writing</a:t>
            </a:r>
            <a:r>
              <a:rPr lang="en-US" b="1" dirty="0" smtClean="0"/>
              <a:t>, </a:t>
            </a:r>
            <a:r>
              <a:rPr lang="en-US" b="1" i="1" dirty="0" smtClean="0"/>
              <a:t>Link Building</a:t>
            </a:r>
            <a:r>
              <a:rPr lang="en-US" b="1" dirty="0" smtClean="0"/>
              <a:t> &amp; </a:t>
            </a:r>
            <a:r>
              <a:rPr lang="en-US" b="1" i="1" dirty="0" smtClean="0"/>
              <a:t>Digital Marketing of </a:t>
            </a:r>
            <a:r>
              <a:rPr lang="en-US" b="1" i="1" dirty="0" err="1" smtClean="0"/>
              <a:t>SaaS</a:t>
            </a:r>
            <a:r>
              <a:rPr lang="en-US" b="1" i="1" dirty="0" smtClean="0"/>
              <a:t> product</a:t>
            </a:r>
            <a:r>
              <a:rPr lang="en-US" dirty="0" smtClean="0"/>
              <a:t>) around the world.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10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333" y="1603375"/>
            <a:ext cx="7230534" cy="42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59666" y="1193800"/>
            <a:ext cx="386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Organization Structure</a:t>
            </a:r>
            <a:endParaRPr lang="en-US" sz="2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16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D0DAB-2B20-25A8-0527-499D5FA6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Role in the Organization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299AA201-961F-2356-2C4E-825B648B4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8516260"/>
              </p:ext>
            </p:extLst>
          </p:nvPr>
        </p:nvGraphicFramePr>
        <p:xfrm>
          <a:off x="284018" y="1690689"/>
          <a:ext cx="8575964" cy="4247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018">
                  <a:extLst>
                    <a:ext uri="{9D8B030D-6E8A-4147-A177-3AD203B41FA5}">
                      <a16:colId xmlns:a16="http://schemas.microsoft.com/office/drawing/2014/main" xmlns="" val="2090640825"/>
                    </a:ext>
                  </a:extLst>
                </a:gridCol>
                <a:gridCol w="5243946">
                  <a:extLst>
                    <a:ext uri="{9D8B030D-6E8A-4147-A177-3AD203B41FA5}">
                      <a16:colId xmlns:a16="http://schemas.microsoft.com/office/drawing/2014/main" xmlns="" val="3587938286"/>
                    </a:ext>
                  </a:extLst>
                </a:gridCol>
              </a:tblGrid>
              <a:tr h="514928"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SEO(Search</a:t>
                      </a:r>
                      <a:r>
                        <a:rPr lang="en-US" sz="2400" baseline="0" dirty="0" smtClean="0"/>
                        <a:t> Engine Optimization) </a:t>
                      </a:r>
                      <a:r>
                        <a:rPr lang="en-US" sz="2400" dirty="0" smtClean="0"/>
                        <a:t>Intern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5677179"/>
                  </a:ext>
                </a:extLst>
              </a:tr>
              <a:tr h="961532">
                <a:tc>
                  <a:txBody>
                    <a:bodyPr/>
                    <a:lstStyle/>
                    <a:p>
                      <a:r>
                        <a:rPr lang="en-US" sz="2400" dirty="0"/>
                        <a:t>Roles and Responsibilities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Study and complete assigned task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Assist </a:t>
                      </a:r>
                      <a:r>
                        <a:rPr lang="en-US" sz="2400" dirty="0" smtClean="0"/>
                        <a:t>Product</a:t>
                      </a:r>
                      <a:r>
                        <a:rPr lang="en-US" sz="2400" baseline="0" dirty="0" smtClean="0"/>
                        <a:t> SEO heads/supervisor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147425"/>
                  </a:ext>
                </a:extLst>
              </a:tr>
              <a:tr h="562495">
                <a:tc>
                  <a:txBody>
                    <a:bodyPr/>
                    <a:lstStyle/>
                    <a:p>
                      <a:r>
                        <a:rPr lang="en-US" sz="2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/>
                        <a:t>90 Working Days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3553096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r>
                        <a:rPr lang="en-US" sz="2400" dirty="0"/>
                        <a:t>Start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</a:t>
                      </a:r>
                      <a:r>
                        <a:rPr lang="en-US" sz="2400" baseline="30000" dirty="0" smtClean="0"/>
                        <a:t>th</a:t>
                      </a:r>
                      <a:r>
                        <a:rPr lang="en-US" sz="2400" dirty="0" smtClean="0"/>
                        <a:t> March, 2022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3778286"/>
                  </a:ext>
                </a:extLst>
              </a:tr>
              <a:tr h="443346">
                <a:tc>
                  <a:txBody>
                    <a:bodyPr/>
                    <a:lstStyle/>
                    <a:p>
                      <a:r>
                        <a:rPr lang="en-US" sz="2400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r>
                        <a:rPr lang="en-US" sz="2400" baseline="30000" dirty="0" smtClean="0"/>
                        <a:t>th</a:t>
                      </a:r>
                      <a:r>
                        <a:rPr lang="en-US" sz="2400" dirty="0" smtClean="0"/>
                        <a:t> July, 2022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5128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Working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07:00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AM </a:t>
                      </a:r>
                      <a:r>
                        <a:rPr lang="en-US" sz="2400" dirty="0"/>
                        <a:t>to </a:t>
                      </a:r>
                      <a:r>
                        <a:rPr lang="en-US" sz="2400" dirty="0" smtClean="0"/>
                        <a:t>03:00 </a:t>
                      </a:r>
                      <a:r>
                        <a:rPr lang="en-US" sz="2400" dirty="0"/>
                        <a:t>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6749161"/>
                  </a:ext>
                </a:extLst>
              </a:tr>
              <a:tr h="554182">
                <a:tc>
                  <a:txBody>
                    <a:bodyPr/>
                    <a:lstStyle/>
                    <a:p>
                      <a:r>
                        <a:rPr lang="en-US" sz="2400" dirty="0"/>
                        <a:t>Organization 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Mr. </a:t>
                      </a:r>
                      <a:r>
                        <a:rPr lang="en-US" sz="2400" dirty="0" err="1" smtClean="0"/>
                        <a:t>Arun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Chaudhary</a:t>
                      </a:r>
                      <a:r>
                        <a:rPr lang="en-US" sz="2400" baseline="0" dirty="0" smtClean="0"/>
                        <a:t> (SEO head of krispCall.com)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693569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48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836694-A456-F40E-ACA6-E773D25E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of the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A377D2-D152-A19D-4212-FCC59580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To expose students to a particular job and a profession or industry.</a:t>
            </a:r>
            <a:endParaRPr lang="en-GB" dirty="0" smtClean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To provide students with opportunity to develop skills in the field of interest.</a:t>
            </a:r>
            <a:endParaRPr lang="en-GB" dirty="0" smtClean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To assist students in gaining vital work related experience and building strong résumé for bright career.</a:t>
            </a:r>
            <a:endParaRPr lang="en-GB" dirty="0" smtClean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To help students in developing business contacts i.e. creating network contacts.</a:t>
            </a:r>
            <a:endParaRPr lang="en-GB" dirty="0" smtClean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To help students potentially land permanent or contractual jobs from host company.</a:t>
            </a:r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35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6D287-BA0F-D394-B79B-45FC6419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Methodologies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EDF2A3-BC0E-94A5-76A7-874237FC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Organization Selection</a:t>
            </a:r>
          </a:p>
          <a:p>
            <a:r>
              <a:rPr lang="en-US" dirty="0"/>
              <a:t>Apply for vacancies</a:t>
            </a:r>
          </a:p>
          <a:p>
            <a:r>
              <a:rPr lang="en-US" dirty="0"/>
              <a:t>Reference by supervisor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Placement</a:t>
            </a:r>
          </a:p>
          <a:p>
            <a:r>
              <a:rPr lang="en-US" dirty="0"/>
              <a:t>First an interview was taken then I was placed as </a:t>
            </a:r>
            <a:r>
              <a:rPr lang="en-US" dirty="0" smtClean="0"/>
              <a:t>an SEO Trainee (Intern).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79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12E995-DA52-0853-866E-6A33F4FF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Activities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E0D928-E93B-6949-8655-943996FD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4300" dirty="0"/>
              <a:t>Study </a:t>
            </a:r>
            <a:r>
              <a:rPr lang="en-US" sz="4300" dirty="0" smtClean="0"/>
              <a:t>about Technical, On-page &amp; Off-page SEO.</a:t>
            </a:r>
            <a:endParaRPr lang="en-US" sz="43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4300" dirty="0"/>
              <a:t>Study </a:t>
            </a:r>
            <a:r>
              <a:rPr lang="en-US" sz="4300" dirty="0" smtClean="0"/>
              <a:t>krispCall.com &amp; </a:t>
            </a:r>
            <a:r>
              <a:rPr lang="en-US" sz="4300" dirty="0" err="1" smtClean="0"/>
              <a:t>TimeTracko</a:t>
            </a:r>
            <a:r>
              <a:rPr lang="en-US" sz="4300" dirty="0" smtClean="0"/>
              <a:t> (company’s own </a:t>
            </a:r>
            <a:r>
              <a:rPr lang="en-US" sz="4300" dirty="0" err="1" smtClean="0"/>
              <a:t>SaaS</a:t>
            </a:r>
            <a:r>
              <a:rPr lang="en-US" sz="4300" dirty="0" smtClean="0"/>
              <a:t> products) and list out the Competitors &amp; analyze their Tactics(also called SWOT Analysis).</a:t>
            </a:r>
            <a:endParaRPr lang="en-US" sz="43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4300" dirty="0" smtClean="0"/>
              <a:t>Assist the Supervisor for the Task assigned by SEO head of the Company.</a:t>
            </a:r>
            <a:endParaRPr lang="en-US" sz="43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4300" dirty="0" smtClean="0"/>
              <a:t>SEO Analysis(like, Website Analysis &amp; Competitor Analysis)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300" dirty="0" smtClean="0"/>
              <a:t>Keyword Research (Google </a:t>
            </a:r>
            <a:r>
              <a:rPr lang="en-US" sz="4300" dirty="0" err="1" smtClean="0"/>
              <a:t>Adwords</a:t>
            </a:r>
            <a:r>
              <a:rPr lang="en-US" sz="4300" dirty="0" smtClean="0"/>
              <a:t> Keyword Planner)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300" dirty="0" smtClean="0"/>
              <a:t>Content Research (</a:t>
            </a:r>
            <a:r>
              <a:rPr lang="en-US" sz="4300" dirty="0" err="1" smtClean="0"/>
              <a:t>Buzzsumo</a:t>
            </a:r>
            <a:r>
              <a:rPr lang="en-US" sz="4300" dirty="0" smtClean="0"/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300" dirty="0" smtClean="0"/>
              <a:t>Content Creation &amp; Optimization (</a:t>
            </a:r>
            <a:r>
              <a:rPr lang="en-US" sz="4300" dirty="0" err="1" smtClean="0"/>
              <a:t>WordPress</a:t>
            </a:r>
            <a:r>
              <a:rPr lang="en-US" sz="4300" dirty="0" smtClean="0"/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300" dirty="0" smtClean="0"/>
              <a:t>Title and Meta Description Optimization(</a:t>
            </a:r>
            <a:r>
              <a:rPr lang="en-US" sz="4300" dirty="0" err="1" smtClean="0"/>
              <a:t>WordPress</a:t>
            </a:r>
            <a:r>
              <a:rPr lang="en-US" sz="4300" dirty="0" smtClean="0"/>
              <a:t> </a:t>
            </a:r>
            <a:r>
              <a:rPr lang="en-US" sz="4300" dirty="0" err="1" smtClean="0"/>
              <a:t>Plugin</a:t>
            </a:r>
            <a:r>
              <a:rPr lang="en-US" sz="4300" dirty="0" smtClean="0"/>
              <a:t>: </a:t>
            </a:r>
            <a:r>
              <a:rPr lang="en-US" sz="4300" dirty="0" err="1" smtClean="0"/>
              <a:t>Yoast</a:t>
            </a:r>
            <a:r>
              <a:rPr lang="en-US" sz="4300" dirty="0" smtClean="0"/>
              <a:t> SEO)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300" dirty="0" smtClean="0"/>
              <a:t>Image Optimization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300" dirty="0" smtClean="0"/>
              <a:t>Off-page Optimization (Email outreach, Blog Commenting, FAQ &amp; Social Media)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300" dirty="0" smtClean="0"/>
              <a:t>Case Study (Virtual Cloud Telephony System)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300" dirty="0" smtClean="0"/>
              <a:t>Social Media Optimization (</a:t>
            </a:r>
            <a:r>
              <a:rPr lang="en-US" sz="4300" dirty="0" err="1" smtClean="0"/>
              <a:t>Facebook</a:t>
            </a:r>
            <a:r>
              <a:rPr lang="en-US" sz="4300" dirty="0" smtClean="0"/>
              <a:t>, Twitter, Google+)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300" dirty="0" smtClean="0"/>
              <a:t>Monitoring and Reporting (Google Analytics &amp; Google Search Console)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300" dirty="0" smtClean="0"/>
              <a:t>Customer Communication (Emails &amp; Skype)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2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AFF59F-28D8-D930-88FE-82D276EF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SEO Tools and Software </a:t>
            </a:r>
            <a:r>
              <a:rPr lang="en-US" b="1" dirty="0"/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2D3C02-E9AE-BA6A-D77A-CA4ADB35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 err="1" smtClean="0"/>
              <a:t>SEMrush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SEO site audit, keyword research, </a:t>
            </a:r>
            <a:r>
              <a:rPr lang="en-US" dirty="0" err="1" smtClean="0"/>
              <a:t>backlink</a:t>
            </a:r>
            <a:r>
              <a:rPr lang="en-US" dirty="0" smtClean="0"/>
              <a:t> analysis, competitor analysis and many more.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 smtClean="0"/>
              <a:t>SERPfox</a:t>
            </a:r>
            <a:r>
              <a:rPr lang="en-US" dirty="0" smtClean="0"/>
              <a:t> for Search Engine Position Tracking.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Screaming Frog </a:t>
            </a:r>
            <a:r>
              <a:rPr lang="en-US" dirty="0" smtClean="0"/>
              <a:t>for manual crawling, analyzing &amp; auditing website like a Web Spider.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 smtClean="0"/>
              <a:t>Ahrefs</a:t>
            </a:r>
            <a:r>
              <a:rPr lang="en-US" dirty="0" smtClean="0"/>
              <a:t> for Link Building, Keyword Research, Competitor analysis, Rank Tracking &amp; Site Audits.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Google Search Console </a:t>
            </a:r>
            <a:r>
              <a:rPr lang="en-US" dirty="0" smtClean="0"/>
              <a:t>for Webmasters and SEO.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Google Analytics &amp; GSC (Google Search Console) </a:t>
            </a:r>
            <a:r>
              <a:rPr lang="en-US" dirty="0" smtClean="0"/>
              <a:t>for Testing &amp; Verification Methods.</a:t>
            </a:r>
            <a:endParaRPr lang="en-US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 smtClean="0"/>
              <a:t>Facebook</a:t>
            </a:r>
            <a:r>
              <a:rPr lang="en-US" b="1" dirty="0" smtClean="0"/>
              <a:t>, Emails and </a:t>
            </a:r>
            <a:r>
              <a:rPr lang="en-US" b="1" dirty="0"/>
              <a:t>Skype </a:t>
            </a:r>
            <a:r>
              <a:rPr lang="en-US" dirty="0"/>
              <a:t>for communication with </a:t>
            </a:r>
            <a:r>
              <a:rPr lang="en-US" dirty="0" smtClean="0"/>
              <a:t>clients.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 smtClean="0"/>
              <a:t>AnyDesk</a:t>
            </a:r>
            <a:r>
              <a:rPr lang="en-US" dirty="0" smtClean="0"/>
              <a:t> for </a:t>
            </a:r>
            <a:r>
              <a:rPr lang="en-US" dirty="0"/>
              <a:t>remote computer </a:t>
            </a:r>
            <a:r>
              <a:rPr lang="en-US" dirty="0" smtClean="0"/>
              <a:t>access.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 smtClean="0"/>
              <a:t>TimeTracko</a:t>
            </a:r>
            <a:r>
              <a:rPr lang="en-US" b="1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attendance and </a:t>
            </a:r>
            <a:r>
              <a:rPr lang="en-US" dirty="0" smtClean="0"/>
              <a:t>leave.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 smtClean="0"/>
              <a:t>WordPress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publishing Blog Contents.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Slack</a:t>
            </a:r>
            <a:r>
              <a:rPr lang="en-US" dirty="0" smtClean="0"/>
              <a:t> </a:t>
            </a:r>
            <a:r>
              <a:rPr lang="en-US" dirty="0"/>
              <a:t>for task </a:t>
            </a:r>
            <a:r>
              <a:rPr lang="en-US" dirty="0" smtClean="0"/>
              <a:t>assignment &amp; internal communication within Organization.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Google Meet </a:t>
            </a:r>
            <a:r>
              <a:rPr lang="en-US" dirty="0" smtClean="0"/>
              <a:t>&amp; </a:t>
            </a:r>
            <a:r>
              <a:rPr lang="en-US" b="1" dirty="0" smtClean="0"/>
              <a:t>Zoom</a:t>
            </a:r>
            <a:r>
              <a:rPr lang="en-US" dirty="0" smtClean="0"/>
              <a:t> for Video Conferencing, Webinar Sessions &amp; Meetings.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E60-1246-490E-90B3-249E609E7F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59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724</Words>
  <Application>Microsoft Office PowerPoint</Application>
  <PresentationFormat>On-screen Show (4:3)</PresentationFormat>
  <Paragraphs>155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Presentation  on Search Engine Optimization (SEO) at  Ombryo Lab Pvt. Ltd </vt:lpstr>
      <vt:lpstr>Organization details</vt:lpstr>
      <vt:lpstr>Introduction to organization</vt:lpstr>
      <vt:lpstr>Slide 4</vt:lpstr>
      <vt:lpstr>Role in the Organization</vt:lpstr>
      <vt:lpstr>Objective of the internship</vt:lpstr>
      <vt:lpstr>Methodologies </vt:lpstr>
      <vt:lpstr>Activities Performed</vt:lpstr>
      <vt:lpstr>SEO Tools and Software Used</vt:lpstr>
      <vt:lpstr>Conclusion and lessons learnt</vt:lpstr>
      <vt:lpstr>Challenges:</vt:lpstr>
      <vt:lpstr>Recommendations:</vt:lpstr>
      <vt:lpstr>Appendices</vt:lpstr>
      <vt:lpstr>Appendices</vt:lpstr>
      <vt:lpstr>Appendices</vt:lpstr>
      <vt:lpstr>Appendices</vt:lpstr>
      <vt:lpstr>Appendices</vt:lpstr>
      <vt:lpstr>Appendices</vt:lpstr>
      <vt:lpstr>Appendices</vt:lpstr>
      <vt:lpstr>Appendices</vt:lpstr>
      <vt:lpstr>Appendices</vt:lpstr>
      <vt:lpstr>Appendices</vt:lpstr>
      <vt:lpstr>Appendices</vt:lpstr>
      <vt:lpstr>Appendices</vt:lpstr>
      <vt:lpstr>Appendices</vt:lpstr>
      <vt:lpstr>Thank you !!!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</dc:title>
  <dc:creator>Shreejan Pakwan</dc:creator>
  <cp:lastModifiedBy>Bijay</cp:lastModifiedBy>
  <cp:revision>34</cp:revision>
  <dcterms:created xsi:type="dcterms:W3CDTF">2022-06-08T10:41:31Z</dcterms:created>
  <dcterms:modified xsi:type="dcterms:W3CDTF">2022-08-23T16:28:17Z</dcterms:modified>
</cp:coreProperties>
</file>