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8" r:id="rId3"/>
    <p:sldId id="296" r:id="rId4"/>
    <p:sldId id="295" r:id="rId5"/>
    <p:sldId id="298" r:id="rId6"/>
    <p:sldId id="299" r:id="rId7"/>
    <p:sldId id="260" r:id="rId8"/>
    <p:sldId id="300" r:id="rId9"/>
    <p:sldId id="266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swald" pitchFamily="2" charset="77"/>
      <p:regular r:id="rId16"/>
      <p:bold r:id="rId17"/>
    </p:embeddedFont>
    <p:embeddedFont>
      <p:font typeface="Roboto Condensed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566EC9-B83E-4B96-AC32-FDC3E1D7516B}">
  <a:tblStyle styleId="{04566EC9-B83E-4B96-AC32-FDC3E1D751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839084-D9A6-46FB-A549-F44BDC8C2D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637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843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401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05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432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»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●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○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■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chemeClr val="accen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»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●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○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■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FACE EXPRESSION RECOGNITION</a:t>
            </a:r>
            <a:endParaRPr dirty="0"/>
          </a:p>
        </p:txBody>
      </p:sp>
      <p:sp>
        <p:nvSpPr>
          <p:cNvPr id="5" name="Google Shape;167;p12">
            <a:extLst>
              <a:ext uri="{FF2B5EF4-FFF2-40B4-BE49-F238E27FC236}">
                <a16:creationId xmlns:a16="http://schemas.microsoft.com/office/drawing/2014/main" id="{77DC2772-1125-7345-97E8-B3652707196F}"/>
              </a:ext>
            </a:extLst>
          </p:cNvPr>
          <p:cNvSpPr txBox="1">
            <a:spLocks/>
          </p:cNvSpPr>
          <p:nvPr/>
        </p:nvSpPr>
        <p:spPr>
          <a:xfrm>
            <a:off x="810768" y="3189689"/>
            <a:ext cx="5671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swald"/>
              <a:buNone/>
              <a:defRPr sz="50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swald"/>
              <a:buNone/>
              <a:defRPr sz="50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swald"/>
              <a:buNone/>
              <a:defRPr sz="50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swald"/>
              <a:buNone/>
              <a:defRPr sz="50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swald"/>
              <a:buNone/>
              <a:defRPr sz="50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swald"/>
              <a:buNone/>
              <a:defRPr sz="50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swald"/>
              <a:buNone/>
              <a:defRPr sz="50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swald"/>
              <a:buNone/>
              <a:defRPr sz="50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swald"/>
              <a:buNone/>
              <a:defRPr sz="50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200" dirty="0"/>
              <a:t>Cindy</a:t>
            </a:r>
          </a:p>
          <a:p>
            <a:r>
              <a:rPr lang="en-US" sz="1200" dirty="0"/>
              <a:t>Deep Learning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ctrTitle" idx="4294967295"/>
          </p:nvPr>
        </p:nvSpPr>
        <p:spPr>
          <a:xfrm>
            <a:off x="638092" y="948562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4"/>
                </a:solidFill>
              </a:rPr>
              <a:t>MOTIVATION</a:t>
            </a:r>
            <a:endParaRPr sz="4400" dirty="0">
              <a:solidFill>
                <a:schemeClr val="accent4"/>
              </a:solidFill>
            </a:endParaRPr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4" name="Picture 14" descr="Robots in Japan now have emotions — Quartz">
            <a:extLst>
              <a:ext uri="{FF2B5EF4-FFF2-40B4-BE49-F238E27FC236}">
                <a16:creationId xmlns:a16="http://schemas.microsoft.com/office/drawing/2014/main" id="{EA05FA9C-5C24-8143-9515-2F29E6AE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192" y="287588"/>
            <a:ext cx="4060500" cy="213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eelings Faces Activity | Social Emotional Learning - Forward With Fun">
            <a:extLst>
              <a:ext uri="{FF2B5EF4-FFF2-40B4-BE49-F238E27FC236}">
                <a16:creationId xmlns:a16="http://schemas.microsoft.com/office/drawing/2014/main" id="{54C7C288-B869-ED47-9FBE-ACA50D3C5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5" b="44731"/>
          <a:stretch/>
        </p:blipFill>
        <p:spPr bwMode="auto">
          <a:xfrm>
            <a:off x="511500" y="1937260"/>
            <a:ext cx="4060500" cy="231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6" descr="6,839 Old Robot Stock Photos, Pictures &amp;amp; Royalty-Free Images - iStock">
            <a:extLst>
              <a:ext uri="{FF2B5EF4-FFF2-40B4-BE49-F238E27FC236}">
                <a16:creationId xmlns:a16="http://schemas.microsoft.com/office/drawing/2014/main" id="{4B37EA2A-7805-7241-A1EF-96447E35B8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8" descr="6,839 Old Robot Stock Photos, Pictures &amp;amp; Royalty-Free Images - iStock">
            <a:extLst>
              <a:ext uri="{FF2B5EF4-FFF2-40B4-BE49-F238E27FC236}">
                <a16:creationId xmlns:a16="http://schemas.microsoft.com/office/drawing/2014/main" id="{68634696-395F-4F4E-8638-60554A569E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4" name="Picture 30" descr="Opinion | Social robotics will bring about a revolution">
            <a:extLst>
              <a:ext uri="{FF2B5EF4-FFF2-40B4-BE49-F238E27FC236}">
                <a16:creationId xmlns:a16="http://schemas.microsoft.com/office/drawing/2014/main" id="{3C2B60AA-601E-FD4A-98BD-113030864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192" y="2568497"/>
            <a:ext cx="4060500" cy="228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ctrTitle" idx="4294967295"/>
          </p:nvPr>
        </p:nvSpPr>
        <p:spPr>
          <a:xfrm>
            <a:off x="638092" y="948562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4"/>
                </a:solidFill>
              </a:rPr>
              <a:t>MOTIVATION</a:t>
            </a:r>
            <a:endParaRPr sz="4400" dirty="0">
              <a:solidFill>
                <a:schemeClr val="accent4"/>
              </a:solidFill>
            </a:endParaRPr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" name="AutoShape 26" descr="6,839 Old Robot Stock Photos, Pictures &amp;amp; Royalty-Free Images - iStock">
            <a:extLst>
              <a:ext uri="{FF2B5EF4-FFF2-40B4-BE49-F238E27FC236}">
                <a16:creationId xmlns:a16="http://schemas.microsoft.com/office/drawing/2014/main" id="{4B37EA2A-7805-7241-A1EF-96447E35B8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8" descr="6,839 Old Robot Stock Photos, Pictures &amp;amp; Royalty-Free Images - iStock">
            <a:extLst>
              <a:ext uri="{FF2B5EF4-FFF2-40B4-BE49-F238E27FC236}">
                <a16:creationId xmlns:a16="http://schemas.microsoft.com/office/drawing/2014/main" id="{68634696-395F-4F4E-8638-60554A569E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What is Enjoyment? | What Makes Us Happy? | Paul Ekman Group">
            <a:extLst>
              <a:ext uri="{FF2B5EF4-FFF2-40B4-BE49-F238E27FC236}">
                <a16:creationId xmlns:a16="http://schemas.microsoft.com/office/drawing/2014/main" id="{44118C38-9A2C-5E41-BD94-87917A1E1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0" t="18338" r="6177" b="8978"/>
          <a:stretch/>
        </p:blipFill>
        <p:spPr bwMode="auto">
          <a:xfrm>
            <a:off x="38516" y="1851270"/>
            <a:ext cx="3777458" cy="205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9616546D-6F1C-3847-B1EA-035AC9361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878" y="1308112"/>
            <a:ext cx="3715122" cy="3298716"/>
          </a:xfrm>
          <a:prstGeom prst="rect">
            <a:avLst/>
          </a:prstGeom>
        </p:spPr>
      </p:pic>
      <p:pic>
        <p:nvPicPr>
          <p:cNvPr id="3080" name="Picture 8" descr="Researchers improve AI emotion classification by combining speech and  facial expression data | VentureBeat">
            <a:extLst>
              <a:ext uri="{FF2B5EF4-FFF2-40B4-BE49-F238E27FC236}">
                <a16:creationId xmlns:a16="http://schemas.microsoft.com/office/drawing/2014/main" id="{84A1794E-6175-F44D-9E65-365DAA081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3" t="3529" r="45783" b="3356"/>
          <a:stretch/>
        </p:blipFill>
        <p:spPr bwMode="auto">
          <a:xfrm>
            <a:off x="3946632" y="2168068"/>
            <a:ext cx="1313071" cy="141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72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098" name="Picture 2" descr="Predict ing in- Vitro Transcription Factor B ind ing Sites with Deep Embedd  ing Convolution Network | SpringerLink">
            <a:extLst>
              <a:ext uri="{FF2B5EF4-FFF2-40B4-BE49-F238E27FC236}">
                <a16:creationId xmlns:a16="http://schemas.microsoft.com/office/drawing/2014/main" id="{DC0C1235-FB7B-C742-9F96-DA56578766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8" t="1" r="3921" b="15778"/>
          <a:stretch/>
        </p:blipFill>
        <p:spPr bwMode="auto">
          <a:xfrm>
            <a:off x="2546603" y="1896676"/>
            <a:ext cx="3643885" cy="159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9A5C9A28-A252-0248-B375-C151F2B7D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1" y="1876442"/>
            <a:ext cx="1995896" cy="1772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B1B7D1-4FEF-4B46-9BB3-7B32BD5FD58D}"/>
              </a:ext>
            </a:extLst>
          </p:cNvPr>
          <p:cNvSpPr txBox="1"/>
          <p:nvPr/>
        </p:nvSpPr>
        <p:spPr>
          <a:xfrm>
            <a:off x="145029" y="3789787"/>
            <a:ext cx="1901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Image Dataset (Kaggle)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6E89B-4E49-E949-894E-273B85B6A3E0}"/>
              </a:ext>
            </a:extLst>
          </p:cNvPr>
          <p:cNvSpPr txBox="1"/>
          <p:nvPr/>
        </p:nvSpPr>
        <p:spPr>
          <a:xfrm>
            <a:off x="529076" y="4061185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35886 images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0044AB-B672-1B49-882F-9D8F3717214A}"/>
              </a:ext>
            </a:extLst>
          </p:cNvPr>
          <p:cNvSpPr/>
          <p:nvPr/>
        </p:nvSpPr>
        <p:spPr>
          <a:xfrm>
            <a:off x="3066638" y="3648630"/>
            <a:ext cx="1749317" cy="30777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Conv2D + </a:t>
            </a:r>
            <a:r>
              <a:rPr lang="en-US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ReakyReLU</a:t>
            </a:r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MaxPooling</a:t>
            </a:r>
            <a:endParaRPr lang="en-US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6D4DF3A-13A8-F043-A561-234DFEE12FCA}"/>
              </a:ext>
            </a:extLst>
          </p:cNvPr>
          <p:cNvSpPr/>
          <p:nvPr/>
        </p:nvSpPr>
        <p:spPr>
          <a:xfrm>
            <a:off x="5044399" y="3648630"/>
            <a:ext cx="1242648" cy="307776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Dense Leaky </a:t>
            </a:r>
            <a:r>
              <a:rPr lang="en-US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SoftMax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F4F96B-7791-BF4C-91A0-1182D49E44C7}"/>
              </a:ext>
            </a:extLst>
          </p:cNvPr>
          <p:cNvCxnSpPr/>
          <p:nvPr/>
        </p:nvCxnSpPr>
        <p:spPr>
          <a:xfrm>
            <a:off x="2208275" y="2756385"/>
            <a:ext cx="338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D46F58A-6BDF-084A-9767-16917AB7CFFB}"/>
              </a:ext>
            </a:extLst>
          </p:cNvPr>
          <p:cNvSpPr txBox="1"/>
          <p:nvPr/>
        </p:nvSpPr>
        <p:spPr>
          <a:xfrm>
            <a:off x="6082884" y="1859289"/>
            <a:ext cx="14173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3 Category Prediction </a:t>
            </a:r>
          </a:p>
          <a:p>
            <a:r>
              <a:rPr 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- Happy</a:t>
            </a:r>
          </a:p>
          <a:p>
            <a:r>
              <a:rPr 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- Not Happy</a:t>
            </a:r>
          </a:p>
          <a:p>
            <a:r>
              <a:rPr 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- Neutral</a:t>
            </a:r>
          </a:p>
        </p:txBody>
      </p:sp>
      <p:pic>
        <p:nvPicPr>
          <p:cNvPr id="4100" name="Picture 4" descr="3.3. Model evaluation: quantifying the quality of predictions —  scikit-learn 0.17 文档">
            <a:extLst>
              <a:ext uri="{FF2B5EF4-FFF2-40B4-BE49-F238E27FC236}">
                <a16:creationId xmlns:a16="http://schemas.microsoft.com/office/drawing/2014/main" id="{10183F2C-7546-E04D-9624-81ED9E50B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093" y="2163760"/>
            <a:ext cx="1650691" cy="123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1D795C-ADA8-544F-ABD3-06EA46FE0DF4}"/>
              </a:ext>
            </a:extLst>
          </p:cNvPr>
          <p:cNvCxnSpPr/>
          <p:nvPr/>
        </p:nvCxnSpPr>
        <p:spPr>
          <a:xfrm>
            <a:off x="6423588" y="2693759"/>
            <a:ext cx="338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6EBB057-F016-3644-9428-86024680471D}"/>
              </a:ext>
            </a:extLst>
          </p:cNvPr>
          <p:cNvSpPr/>
          <p:nvPr/>
        </p:nvSpPr>
        <p:spPr>
          <a:xfrm>
            <a:off x="7226986" y="3658929"/>
            <a:ext cx="1329798" cy="31699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Confusion Matrix/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 Result</a:t>
            </a:r>
          </a:p>
        </p:txBody>
      </p:sp>
      <p:sp>
        <p:nvSpPr>
          <p:cNvPr id="21" name="Google Shape;181;p14">
            <a:extLst>
              <a:ext uri="{FF2B5EF4-FFF2-40B4-BE49-F238E27FC236}">
                <a16:creationId xmlns:a16="http://schemas.microsoft.com/office/drawing/2014/main" id="{29F62028-097C-A741-98C1-69FD8DB975E4}"/>
              </a:ext>
            </a:extLst>
          </p:cNvPr>
          <p:cNvSpPr txBox="1">
            <a:spLocks/>
          </p:cNvSpPr>
          <p:nvPr/>
        </p:nvSpPr>
        <p:spPr>
          <a:xfrm>
            <a:off x="638092" y="948562"/>
            <a:ext cx="49242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4400" dirty="0">
                <a:solidFill>
                  <a:schemeClr val="accent4"/>
                </a:solidFill>
              </a:rPr>
              <a:t>Workflow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2E28F8D-F086-1241-87E8-FC007517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ctrTitle" idx="4294967295"/>
          </p:nvPr>
        </p:nvSpPr>
        <p:spPr>
          <a:xfrm>
            <a:off x="638092" y="948562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4"/>
                </a:solidFill>
              </a:rPr>
              <a:t>Result</a:t>
            </a:r>
            <a:endParaRPr sz="4400" dirty="0">
              <a:solidFill>
                <a:schemeClr val="accent4"/>
              </a:solidFill>
            </a:endParaRPr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" name="AutoShape 26" descr="6,839 Old Robot Stock Photos, Pictures &amp;amp; Royalty-Free Images - iStock">
            <a:extLst>
              <a:ext uri="{FF2B5EF4-FFF2-40B4-BE49-F238E27FC236}">
                <a16:creationId xmlns:a16="http://schemas.microsoft.com/office/drawing/2014/main" id="{4B37EA2A-7805-7241-A1EF-96447E35B8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8" descr="6,839 Old Robot Stock Photos, Pictures &amp;amp; Royalty-Free Images - iStock">
            <a:extLst>
              <a:ext uri="{FF2B5EF4-FFF2-40B4-BE49-F238E27FC236}">
                <a16:creationId xmlns:a16="http://schemas.microsoft.com/office/drawing/2014/main" id="{68634696-395F-4F4E-8638-60554A569E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39CF952-7262-0B4C-9D4C-B413E5D54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7662"/>
            <a:ext cx="9144000" cy="2747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0EF865-B387-3243-A29B-DF8D398857D6}"/>
              </a:ext>
            </a:extLst>
          </p:cNvPr>
          <p:cNvSpPr txBox="1"/>
          <p:nvPr/>
        </p:nvSpPr>
        <p:spPr>
          <a:xfrm>
            <a:off x="2385092" y="1000335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Accuracy: 	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0.71</a:t>
            </a:r>
          </a:p>
        </p:txBody>
      </p:sp>
    </p:spTree>
    <p:extLst>
      <p:ext uri="{BB962C8B-B14F-4D97-AF65-F5344CB8AC3E}">
        <p14:creationId xmlns:p14="http://schemas.microsoft.com/office/powerpoint/2010/main" val="148934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ctrTitle" idx="4294967295"/>
          </p:nvPr>
        </p:nvSpPr>
        <p:spPr>
          <a:xfrm>
            <a:off x="638092" y="948562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4"/>
                </a:solidFill>
              </a:rPr>
              <a:t>Result</a:t>
            </a:r>
            <a:endParaRPr sz="4400" dirty="0">
              <a:solidFill>
                <a:schemeClr val="accent4"/>
              </a:solidFill>
            </a:endParaRPr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" name="AutoShape 26" descr="6,839 Old Robot Stock Photos, Pictures &amp;amp; Royalty-Free Images - iStock">
            <a:extLst>
              <a:ext uri="{FF2B5EF4-FFF2-40B4-BE49-F238E27FC236}">
                <a16:creationId xmlns:a16="http://schemas.microsoft.com/office/drawing/2014/main" id="{4B37EA2A-7805-7241-A1EF-96447E35B8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8" descr="6,839 Old Robot Stock Photos, Pictures &amp;amp; Royalty-Free Images - iStock">
            <a:extLst>
              <a:ext uri="{FF2B5EF4-FFF2-40B4-BE49-F238E27FC236}">
                <a16:creationId xmlns:a16="http://schemas.microsoft.com/office/drawing/2014/main" id="{68634696-395F-4F4E-8638-60554A569E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344A853E-98FC-7245-AD7B-602175A0D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1529208"/>
            <a:ext cx="3511764" cy="3477131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AC29A9A-36C4-3A4B-9F8B-B0340B55D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190" y="3562669"/>
            <a:ext cx="2670260" cy="1415962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E2BA3B7-4FC3-734B-B1F5-1FF224D61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186" y="2064098"/>
            <a:ext cx="2670262" cy="1415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8E639D-EB5A-804A-823E-132116BFD8D3}"/>
              </a:ext>
            </a:extLst>
          </p:cNvPr>
          <p:cNvSpPr/>
          <p:nvPr/>
        </p:nvSpPr>
        <p:spPr>
          <a:xfrm>
            <a:off x="813816" y="3648456"/>
            <a:ext cx="3081996" cy="96012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3D473-5581-D640-BC0B-694D660BF9C4}"/>
              </a:ext>
            </a:extLst>
          </p:cNvPr>
          <p:cNvSpPr/>
          <p:nvPr/>
        </p:nvSpPr>
        <p:spPr>
          <a:xfrm>
            <a:off x="813816" y="1587526"/>
            <a:ext cx="2075688" cy="198777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56056584-061A-824D-B698-78020167A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8186" y="606830"/>
            <a:ext cx="2670262" cy="14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7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139504" y="2480172"/>
            <a:ext cx="2894041" cy="6638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Weak in identifying fake expression</a:t>
            </a:r>
            <a:endParaRPr b="1"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4C07D2B-FDE0-8348-8FFF-C8DFEB3E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718" y="2907792"/>
            <a:ext cx="2624328" cy="139160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12CF9B0-A0A0-6842-A12C-B779D8208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985" y="1351818"/>
            <a:ext cx="2753794" cy="1460258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1265D5D-96B5-3148-B2A8-F68EA1956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723" y="1400797"/>
            <a:ext cx="2569061" cy="1362299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5381E26-7B26-8B4E-9420-90358C173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7723" y="2893442"/>
            <a:ext cx="2678449" cy="14203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ctrTitle" idx="4294967295"/>
          </p:nvPr>
        </p:nvSpPr>
        <p:spPr>
          <a:xfrm>
            <a:off x="638092" y="948562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4"/>
                </a:solidFill>
              </a:rPr>
              <a:t>Future work</a:t>
            </a:r>
            <a:endParaRPr sz="4400" dirty="0">
              <a:solidFill>
                <a:schemeClr val="accent4"/>
              </a:solidFill>
            </a:endParaRPr>
          </a:p>
        </p:txBody>
      </p:sp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" name="AutoShape 26" descr="6,839 Old Robot Stock Photos, Pictures &amp;amp; Royalty-Free Images - iStock">
            <a:extLst>
              <a:ext uri="{FF2B5EF4-FFF2-40B4-BE49-F238E27FC236}">
                <a16:creationId xmlns:a16="http://schemas.microsoft.com/office/drawing/2014/main" id="{4B37EA2A-7805-7241-A1EF-96447E35B8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8" descr="6,839 Old Robot Stock Photos, Pictures &amp;amp; Royalty-Free Images - iStock">
            <a:extLst>
              <a:ext uri="{FF2B5EF4-FFF2-40B4-BE49-F238E27FC236}">
                <a16:creationId xmlns:a16="http://schemas.microsoft.com/office/drawing/2014/main" id="{68634696-395F-4F4E-8638-60554A569E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Google Shape;203;p17">
            <a:extLst>
              <a:ext uri="{FF2B5EF4-FFF2-40B4-BE49-F238E27FC236}">
                <a16:creationId xmlns:a16="http://schemas.microsoft.com/office/drawing/2014/main" id="{85953A9F-1FE1-1F48-9AF3-491CE2D997D3}"/>
              </a:ext>
            </a:extLst>
          </p:cNvPr>
          <p:cNvSpPr txBox="1">
            <a:spLocks/>
          </p:cNvSpPr>
          <p:nvPr/>
        </p:nvSpPr>
        <p:spPr>
          <a:xfrm>
            <a:off x="448056" y="1777125"/>
            <a:ext cx="8220456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Oswald"/>
                <a:sym typeface="Oswald"/>
              </a:rPr>
              <a:t>Build a more robust model to solve overfitting 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Oswald"/>
                <a:sym typeface="Oswald"/>
              </a:rPr>
              <a:t>Identify more expressions – Angry, Sad, Disgust, Fear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Oswald"/>
                <a:sym typeface="Oswald"/>
              </a:rPr>
              <a:t>Build Face detection model to work with more face images data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Oswald"/>
                <a:sym typeface="Oswald"/>
              </a:rPr>
              <a:t>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53698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>
            <a:spLocks noGrp="1"/>
          </p:cNvSpPr>
          <p:nvPr>
            <p:ph type="title" idx="4294967295"/>
          </p:nvPr>
        </p:nvSpPr>
        <p:spPr>
          <a:xfrm>
            <a:off x="328687" y="316408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dirty="0">
                <a:solidFill>
                  <a:srgbClr val="FFFFFF"/>
                </a:solidFill>
              </a:rPr>
              <a:t>Thank you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255" name="Google Shape;255;p2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E8EDF1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4D77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97</Words>
  <Application>Microsoft Macintosh PowerPoint</Application>
  <PresentationFormat>On-screen Show (16:9)</PresentationFormat>
  <Paragraphs>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Oswald</vt:lpstr>
      <vt:lpstr>Calibri</vt:lpstr>
      <vt:lpstr>Arial</vt:lpstr>
      <vt:lpstr>Roboto Condensed</vt:lpstr>
      <vt:lpstr>Wolsey template</vt:lpstr>
      <vt:lpstr>FACE EXPRESSION RECOGNITION</vt:lpstr>
      <vt:lpstr>MOTIVATION</vt:lpstr>
      <vt:lpstr>MOTIVATION</vt:lpstr>
      <vt:lpstr>PowerPoint Presentation</vt:lpstr>
      <vt:lpstr>Result</vt:lpstr>
      <vt:lpstr>Result</vt:lpstr>
      <vt:lpstr>PowerPoint Presentation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EXPRESSION RECOGNITION</dc:title>
  <cp:lastModifiedBy>Peichun Su</cp:lastModifiedBy>
  <cp:revision>9</cp:revision>
  <dcterms:modified xsi:type="dcterms:W3CDTF">2021-12-03T15:40:17Z</dcterms:modified>
</cp:coreProperties>
</file>