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Slab"/>
      <p:regular r:id="rId26"/>
      <p:bold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Slab-regular.fntdata"/><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font" Target="fonts/RobotoSlab-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c6f75fc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c6f75fc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6d7db34840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6d7db3484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6d7db34840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d7db34840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d7db3484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d7db3484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d7db3484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d7db3484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d7db34840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d7db3484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6d7db34840_0_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d7db3484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6d7db3484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6d7db3484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6d7db34840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6d7db3484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d7db34840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d7db34840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6d7db3484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6d7db3484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c6f75fc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c6f75fc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d7db34840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d7db3484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c6f75fceb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5fc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c6f75fce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c6f75fce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c6f75fce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c6f75fce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7db34840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7db3484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6d7db34840_0_3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6d7db348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6d7db34840_0_8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6d7db3484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d7db3484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d7db3484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hyperlink" Target="https://www.unioviedo.es/compnum/laboratorios_py/Fourier/Fourier2D.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hyperlink" Target="https://rgbcolorcode.com/color/FF800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t>CLASE 2</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Procesamiento Digital de imágenes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4294967295" type="title"/>
          </p:nvPr>
        </p:nvSpPr>
        <p:spPr>
          <a:xfrm>
            <a:off x="154625" y="3594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Umbralizacion por histograma</a:t>
            </a:r>
            <a:endParaRPr/>
          </a:p>
        </p:txBody>
      </p:sp>
      <p:cxnSp>
        <p:nvCxnSpPr>
          <p:cNvPr id="143" name="Google Shape;143;p22"/>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44" name="Google Shape;144;p22"/>
          <p:cNvSpPr txBox="1"/>
          <p:nvPr>
            <p:ph idx="4294967295" type="body"/>
          </p:nvPr>
        </p:nvSpPr>
        <p:spPr>
          <a:xfrm>
            <a:off x="311700" y="1916325"/>
            <a:ext cx="3800100" cy="2726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Consiste en encontrar el rango de valores del pixel al cual pertenece la región de </a:t>
            </a:r>
            <a:r>
              <a:rPr lang="es" sz="1400"/>
              <a:t>interés. Los valores en este rango son seteados a 1 y los que no pertenecen al rango son seteados a 0</a:t>
            </a:r>
            <a:endParaRPr sz="1400"/>
          </a:p>
        </p:txBody>
      </p:sp>
      <p:pic>
        <p:nvPicPr>
          <p:cNvPr id="145" name="Google Shape;145;p22"/>
          <p:cNvPicPr preferRelativeResize="0"/>
          <p:nvPr/>
        </p:nvPicPr>
        <p:blipFill>
          <a:blip r:embed="rId3">
            <a:alphaModFix/>
          </a:blip>
          <a:stretch>
            <a:fillRect/>
          </a:stretch>
        </p:blipFill>
        <p:spPr>
          <a:xfrm>
            <a:off x="6020375" y="700275"/>
            <a:ext cx="2654850" cy="2061925"/>
          </a:xfrm>
          <a:prstGeom prst="rect">
            <a:avLst/>
          </a:prstGeom>
          <a:noFill/>
          <a:ln>
            <a:noFill/>
          </a:ln>
        </p:spPr>
      </p:pic>
      <p:pic>
        <p:nvPicPr>
          <p:cNvPr id="146" name="Google Shape;146;p22"/>
          <p:cNvPicPr preferRelativeResize="0"/>
          <p:nvPr/>
        </p:nvPicPr>
        <p:blipFill>
          <a:blip r:embed="rId4">
            <a:alphaModFix/>
          </a:blip>
          <a:stretch>
            <a:fillRect/>
          </a:stretch>
        </p:blipFill>
        <p:spPr>
          <a:xfrm>
            <a:off x="6020375" y="2942278"/>
            <a:ext cx="2654850" cy="206192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Transformaciones Locales</a:t>
            </a:r>
            <a:endParaRPr/>
          </a:p>
        </p:txBody>
      </p:sp>
      <p:cxnSp>
        <p:nvCxnSpPr>
          <p:cNvPr id="152" name="Google Shape;152;p23"/>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53" name="Google Shape;153;p23"/>
          <p:cNvSpPr txBox="1"/>
          <p:nvPr>
            <p:ph idx="4294967295" type="body"/>
          </p:nvPr>
        </p:nvSpPr>
        <p:spPr>
          <a:xfrm>
            <a:off x="311700" y="1916325"/>
            <a:ext cx="8430900" cy="96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Aquí, los valores de entrada de varios píxeles vecinos contribuyen al resultado del píxel de salida. Muchas operaciones son locales, por ejemplo, suavizado (media o promedio), extracción de características y realce de bordes.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Suavisado</a:t>
            </a:r>
            <a:endParaRPr/>
          </a:p>
        </p:txBody>
      </p:sp>
      <p:pic>
        <p:nvPicPr>
          <p:cNvPr id="159" name="Google Shape;159;p24"/>
          <p:cNvPicPr preferRelativeResize="0"/>
          <p:nvPr/>
        </p:nvPicPr>
        <p:blipFill rotWithShape="1">
          <a:blip r:embed="rId3">
            <a:alphaModFix/>
          </a:blip>
          <a:srcRect b="0" l="0" r="33717" t="0"/>
          <a:stretch/>
        </p:blipFill>
        <p:spPr>
          <a:xfrm>
            <a:off x="4774850" y="1365500"/>
            <a:ext cx="4103374" cy="2063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5"/>
          <p:cNvSpPr txBox="1"/>
          <p:nvPr>
            <p:ph idx="4294967295" type="title"/>
          </p:nvPr>
        </p:nvSpPr>
        <p:spPr>
          <a:xfrm>
            <a:off x="154625" y="3594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Filtro de Gauss</a:t>
            </a:r>
            <a:endParaRPr/>
          </a:p>
        </p:txBody>
      </p:sp>
      <p:cxnSp>
        <p:nvCxnSpPr>
          <p:cNvPr id="165" name="Google Shape;165;p25"/>
          <p:cNvCxnSpPr/>
          <p:nvPr/>
        </p:nvCxnSpPr>
        <p:spPr>
          <a:xfrm>
            <a:off x="457925" y="1236008"/>
            <a:ext cx="270900" cy="0"/>
          </a:xfrm>
          <a:prstGeom prst="straightConnector1">
            <a:avLst/>
          </a:prstGeom>
          <a:noFill/>
          <a:ln cap="flat" cmpd="sng" w="9525">
            <a:solidFill>
              <a:schemeClr val="lt2"/>
            </a:solidFill>
            <a:prstDash val="solid"/>
            <a:round/>
            <a:headEnd len="sm" w="sm" type="none"/>
            <a:tailEnd len="sm" w="sm" type="none"/>
          </a:ln>
        </p:spPr>
      </p:cxnSp>
      <p:sp>
        <p:nvSpPr>
          <p:cNvPr id="166" name="Google Shape;166;p25"/>
          <p:cNvSpPr txBox="1"/>
          <p:nvPr>
            <p:ph idx="4294967295" type="body"/>
          </p:nvPr>
        </p:nvSpPr>
        <p:spPr>
          <a:xfrm>
            <a:off x="246275" y="1445175"/>
            <a:ext cx="5224500" cy="35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Si bien la funcion de Gauss no es una funcion lineal, la implementacion de su filtro en un muestreo discreto si lo es. En este filtro el elemento central representa el maximo peso que participa en la combinacion lineal de la operacion, mientras que los valores de los demas coeficientes tienen menor influencia conforme estos se alejan del centro del filtro.</a:t>
            </a:r>
            <a:endParaRPr sz="1400"/>
          </a:p>
          <a:p>
            <a:pPr indent="0" lvl="0" marL="0" rtl="0" algn="l">
              <a:spcBef>
                <a:spcPts val="1600"/>
              </a:spcBef>
              <a:spcAft>
                <a:spcPts val="0"/>
              </a:spcAft>
              <a:buNone/>
            </a:pPr>
            <a:r>
              <a:rPr lang="es" sz="1400"/>
              <a:t>El filtro de Gauss permite suavizar las regiones en donde los valores de intensidad son homogeneos sin diluir los bordes de la imagen.</a:t>
            </a:r>
            <a:endParaRPr sz="1400"/>
          </a:p>
          <a:p>
            <a:pPr indent="0" lvl="0" marL="0" rtl="0" algn="l">
              <a:spcBef>
                <a:spcPts val="1600"/>
              </a:spcBef>
              <a:spcAft>
                <a:spcPts val="1600"/>
              </a:spcAft>
              <a:buNone/>
            </a:pPr>
            <a:r>
              <a:rPr lang="es" sz="1400"/>
              <a:t>La funcion de Gauss esta definida por:</a:t>
            </a:r>
            <a:endParaRPr sz="1400"/>
          </a:p>
        </p:txBody>
      </p:sp>
      <p:pic>
        <p:nvPicPr>
          <p:cNvPr id="167" name="Google Shape;167;p25"/>
          <p:cNvPicPr preferRelativeResize="0"/>
          <p:nvPr/>
        </p:nvPicPr>
        <p:blipFill rotWithShape="1">
          <a:blip r:embed="rId3">
            <a:alphaModFix/>
          </a:blip>
          <a:srcRect b="80582" l="18522" r="77306" t="10597"/>
          <a:stretch/>
        </p:blipFill>
        <p:spPr>
          <a:xfrm>
            <a:off x="6465375" y="3475650"/>
            <a:ext cx="1845377" cy="1282600"/>
          </a:xfrm>
          <a:prstGeom prst="rect">
            <a:avLst/>
          </a:prstGeom>
          <a:noFill/>
          <a:ln>
            <a:noFill/>
          </a:ln>
        </p:spPr>
      </p:pic>
      <p:pic>
        <p:nvPicPr>
          <p:cNvPr id="168" name="Google Shape;168;p25"/>
          <p:cNvPicPr preferRelativeResize="0"/>
          <p:nvPr/>
        </p:nvPicPr>
        <p:blipFill rotWithShape="1">
          <a:blip r:embed="rId4">
            <a:alphaModFix/>
          </a:blip>
          <a:srcRect b="37462" l="13934" r="73456" t="34258"/>
          <a:stretch/>
        </p:blipFill>
        <p:spPr>
          <a:xfrm>
            <a:off x="5470775" y="280900"/>
            <a:ext cx="3507452" cy="25853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26"/>
          <p:cNvSpPr txBox="1"/>
          <p:nvPr>
            <p:ph idx="4294967295" type="body"/>
          </p:nvPr>
        </p:nvSpPr>
        <p:spPr>
          <a:xfrm>
            <a:off x="311700" y="331400"/>
            <a:ext cx="45939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chemeClr val="accent5"/>
                </a:solidFill>
              </a:rPr>
              <a:t>Kernel</a:t>
            </a:r>
            <a:endParaRPr sz="2400">
              <a:solidFill>
                <a:schemeClr val="accent5"/>
              </a:solidFill>
            </a:endParaRPr>
          </a:p>
        </p:txBody>
      </p:sp>
      <p:cxnSp>
        <p:nvCxnSpPr>
          <p:cNvPr id="174" name="Google Shape;174;p26"/>
          <p:cNvCxnSpPr/>
          <p:nvPr/>
        </p:nvCxnSpPr>
        <p:spPr>
          <a:xfrm>
            <a:off x="431750" y="1078958"/>
            <a:ext cx="270900" cy="0"/>
          </a:xfrm>
          <a:prstGeom prst="straightConnector1">
            <a:avLst/>
          </a:prstGeom>
          <a:noFill/>
          <a:ln cap="flat" cmpd="sng" w="9525">
            <a:solidFill>
              <a:schemeClr val="lt2"/>
            </a:solidFill>
            <a:prstDash val="solid"/>
            <a:round/>
            <a:headEnd len="sm" w="sm" type="none"/>
            <a:tailEnd len="sm" w="sm" type="none"/>
          </a:ln>
        </p:spPr>
      </p:cxnSp>
      <p:pic>
        <p:nvPicPr>
          <p:cNvPr id="175" name="Google Shape;175;p26"/>
          <p:cNvPicPr preferRelativeResize="0"/>
          <p:nvPr/>
        </p:nvPicPr>
        <p:blipFill rotWithShape="1">
          <a:blip r:embed="rId3">
            <a:alphaModFix/>
          </a:blip>
          <a:srcRect b="39250" l="17659" r="75803" t="16667"/>
          <a:stretch/>
        </p:blipFill>
        <p:spPr>
          <a:xfrm>
            <a:off x="772180" y="1217174"/>
            <a:ext cx="1679598" cy="3722347"/>
          </a:xfrm>
          <a:prstGeom prst="rect">
            <a:avLst/>
          </a:prstGeom>
          <a:noFill/>
          <a:ln>
            <a:noFill/>
          </a:ln>
        </p:spPr>
      </p:pic>
      <p:sp>
        <p:nvSpPr>
          <p:cNvPr id="176" name="Google Shape;176;p26"/>
          <p:cNvSpPr txBox="1"/>
          <p:nvPr>
            <p:ph idx="4294967295" type="body"/>
          </p:nvPr>
        </p:nvSpPr>
        <p:spPr>
          <a:xfrm>
            <a:off x="3295725" y="1026375"/>
            <a:ext cx="5224500" cy="351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Este tipo de filtro tiene la propiedad de ser isotropico, esto quiere decir que es invariante a la rotacion por lo que puede ser implementado mediante convolucion asi como tambien por medio de correlacion; ya que una operacion con respecto de la otra tiene una rotacion de 180º. Esto lo podemos ver en el kernel ya que si lo rotamos, las posiciones de los coeficientes quedan exactamente igual con cada rotacion:</a:t>
            </a:r>
            <a:endParaRPr sz="1400"/>
          </a:p>
          <a:p>
            <a:pPr indent="0" lvl="0" marL="0" rtl="0" algn="l">
              <a:spcBef>
                <a:spcPts val="1600"/>
              </a:spcBef>
              <a:spcAft>
                <a:spcPts val="1600"/>
              </a:spcAft>
              <a:buNone/>
            </a:pPr>
            <a:r>
              <a:t/>
            </a:r>
            <a:endParaRPr sz="1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Transformaciones globales</a:t>
            </a:r>
            <a:endParaRPr/>
          </a:p>
        </p:txBody>
      </p:sp>
      <p:cxnSp>
        <p:nvCxnSpPr>
          <p:cNvPr id="182" name="Google Shape;182;p27"/>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83" name="Google Shape;183;p27"/>
          <p:cNvSpPr txBox="1"/>
          <p:nvPr>
            <p:ph idx="4294967295" type="body"/>
          </p:nvPr>
        </p:nvSpPr>
        <p:spPr>
          <a:xfrm>
            <a:off x="311700" y="1916325"/>
            <a:ext cx="8430900" cy="21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El total de datos de la imagen como valor de entrada contribuye al resultado de salida. Las operaciones globales se realizan a menudo en el dominio de la frecuencia. Un ejemplo es la compresión de imágenes que tomando el total de una imagen entrada obtiene una imagen comprimida de salida. </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8"/>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Suavisado</a:t>
            </a:r>
            <a:endParaRPr/>
          </a:p>
        </p:txBody>
      </p:sp>
      <p:pic>
        <p:nvPicPr>
          <p:cNvPr id="189" name="Google Shape;189;p28"/>
          <p:cNvPicPr preferRelativeResize="0"/>
          <p:nvPr/>
        </p:nvPicPr>
        <p:blipFill rotWithShape="1">
          <a:blip r:embed="rId3">
            <a:alphaModFix/>
          </a:blip>
          <a:srcRect b="0" l="0" r="33717" t="0"/>
          <a:stretch/>
        </p:blipFill>
        <p:spPr>
          <a:xfrm>
            <a:off x="4774850" y="1365500"/>
            <a:ext cx="4103374" cy="2063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9"/>
          <p:cNvSpPr txBox="1"/>
          <p:nvPr>
            <p:ph idx="4294967295" type="title"/>
          </p:nvPr>
        </p:nvSpPr>
        <p:spPr>
          <a:xfrm>
            <a:off x="154625" y="35942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Transformada de Fourier</a:t>
            </a:r>
            <a:endParaRPr/>
          </a:p>
        </p:txBody>
      </p:sp>
      <p:cxnSp>
        <p:nvCxnSpPr>
          <p:cNvPr id="195" name="Google Shape;195;p29"/>
          <p:cNvCxnSpPr/>
          <p:nvPr/>
        </p:nvCxnSpPr>
        <p:spPr>
          <a:xfrm>
            <a:off x="457925" y="1236008"/>
            <a:ext cx="270900" cy="0"/>
          </a:xfrm>
          <a:prstGeom prst="straightConnector1">
            <a:avLst/>
          </a:prstGeom>
          <a:noFill/>
          <a:ln cap="flat" cmpd="sng" w="9525">
            <a:solidFill>
              <a:schemeClr val="lt2"/>
            </a:solidFill>
            <a:prstDash val="solid"/>
            <a:round/>
            <a:headEnd len="sm" w="sm" type="none"/>
            <a:tailEnd len="sm" w="sm" type="none"/>
          </a:ln>
        </p:spPr>
      </p:cxnSp>
      <p:pic>
        <p:nvPicPr>
          <p:cNvPr id="196" name="Google Shape;196;p29"/>
          <p:cNvPicPr preferRelativeResize="0"/>
          <p:nvPr/>
        </p:nvPicPr>
        <p:blipFill rotWithShape="1">
          <a:blip r:embed="rId3">
            <a:alphaModFix/>
          </a:blip>
          <a:srcRect b="47136" l="5549" r="63046" t="13032"/>
          <a:stretch/>
        </p:blipFill>
        <p:spPr>
          <a:xfrm>
            <a:off x="266225" y="1555000"/>
            <a:ext cx="8408997" cy="3505351"/>
          </a:xfrm>
          <a:prstGeom prst="rect">
            <a:avLst/>
          </a:prstGeom>
          <a:noFill/>
          <a:ln>
            <a:noFill/>
          </a:ln>
        </p:spPr>
      </p:pic>
      <p:sp>
        <p:nvSpPr>
          <p:cNvPr id="197" name="Google Shape;197;p29"/>
          <p:cNvSpPr txBox="1"/>
          <p:nvPr/>
        </p:nvSpPr>
        <p:spPr>
          <a:xfrm>
            <a:off x="1151300" y="1037400"/>
            <a:ext cx="51885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4"/>
              </a:rPr>
              <a:t>https://www.unioviedo.es/compnum/laboratorios_py/Fourier/Fourier2D.html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Transformaciones geométricas</a:t>
            </a:r>
            <a:endParaRPr/>
          </a:p>
        </p:txBody>
      </p:sp>
      <p:cxnSp>
        <p:nvCxnSpPr>
          <p:cNvPr id="203" name="Google Shape;203;p30"/>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204" name="Google Shape;204;p30"/>
          <p:cNvSpPr txBox="1"/>
          <p:nvPr>
            <p:ph idx="4294967295" type="body"/>
          </p:nvPr>
        </p:nvSpPr>
        <p:spPr>
          <a:xfrm>
            <a:off x="311700" y="1916325"/>
            <a:ext cx="8430900" cy="210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Transformaciones geométricas: El resultado de una transformación geométrica depende de las diferentes posiciones de los niveles de gris en la imagen de entrada. Ejemplos típicos son rotación, traslación, cambios de escala</a:t>
            </a:r>
            <a:endParaRPr sz="1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pic>
        <p:nvPicPr>
          <p:cNvPr id="209" name="Google Shape;209;p31"/>
          <p:cNvPicPr preferRelativeResize="0"/>
          <p:nvPr/>
        </p:nvPicPr>
        <p:blipFill>
          <a:blip r:embed="rId3">
            <a:alphaModFix/>
          </a:blip>
          <a:stretch>
            <a:fillRect/>
          </a:stretch>
        </p:blipFill>
        <p:spPr>
          <a:xfrm>
            <a:off x="1901800" y="152400"/>
            <a:ext cx="5154087"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Aclarar algunos conceptos anteriores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s"/>
              <a:t>Anaconda</a:t>
            </a:r>
            <a:endParaRPr/>
          </a:p>
          <a:p>
            <a:pPr indent="-342900" lvl="0" marL="457200" rtl="0" algn="l">
              <a:spcBef>
                <a:spcPts val="0"/>
              </a:spcBef>
              <a:spcAft>
                <a:spcPts val="0"/>
              </a:spcAft>
              <a:buSzPts val="1800"/>
              <a:buChar char="●"/>
            </a:pPr>
            <a:r>
              <a:rPr lang="es"/>
              <a:t>Module</a:t>
            </a:r>
            <a:endParaRPr/>
          </a:p>
          <a:p>
            <a:pPr indent="-342900" lvl="0" marL="457200" rtl="0" algn="l">
              <a:spcBef>
                <a:spcPts val="0"/>
              </a:spcBef>
              <a:spcAft>
                <a:spcPts val="0"/>
              </a:spcAft>
              <a:buSzPts val="1800"/>
              <a:buChar char="●"/>
            </a:pPr>
            <a:r>
              <a:rPr lang="es"/>
              <a:t>Library</a:t>
            </a:r>
            <a:endParaRPr/>
          </a:p>
          <a:p>
            <a:pPr indent="-342900" lvl="0" marL="457200" rtl="0" algn="l">
              <a:spcBef>
                <a:spcPts val="0"/>
              </a:spcBef>
              <a:spcAft>
                <a:spcPts val="0"/>
              </a:spcAft>
              <a:buSzPts val="1800"/>
              <a:buChar char="●"/>
            </a:pPr>
            <a:r>
              <a:rPr lang="es"/>
              <a:t>Package</a:t>
            </a:r>
            <a:endParaRPr/>
          </a:p>
        </p:txBody>
      </p:sp>
      <p:pic>
        <p:nvPicPr>
          <p:cNvPr id="71" name="Google Shape;71;p14"/>
          <p:cNvPicPr preferRelativeResize="0"/>
          <p:nvPr/>
        </p:nvPicPr>
        <p:blipFill>
          <a:blip r:embed="rId3">
            <a:alphaModFix/>
          </a:blip>
          <a:stretch>
            <a:fillRect/>
          </a:stretch>
        </p:blipFill>
        <p:spPr>
          <a:xfrm>
            <a:off x="6838875" y="3305575"/>
            <a:ext cx="2076525" cy="160932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cxnSp>
        <p:nvCxnSpPr>
          <p:cNvPr id="214" name="Google Shape;214;p32"/>
          <p:cNvCxnSpPr/>
          <p:nvPr/>
        </p:nvCxnSpPr>
        <p:spPr>
          <a:xfrm>
            <a:off x="358875" y="765233"/>
            <a:ext cx="270900" cy="0"/>
          </a:xfrm>
          <a:prstGeom prst="straightConnector1">
            <a:avLst/>
          </a:prstGeom>
          <a:noFill/>
          <a:ln cap="flat" cmpd="sng" w="9525">
            <a:solidFill>
              <a:schemeClr val="lt2"/>
            </a:solidFill>
            <a:prstDash val="solid"/>
            <a:round/>
            <a:headEnd len="sm" w="sm" type="none"/>
            <a:tailEnd len="sm" w="sm" type="none"/>
          </a:ln>
        </p:spPr>
      </p:cxnSp>
      <p:sp>
        <p:nvSpPr>
          <p:cNvPr id="215" name="Google Shape;215;p32"/>
          <p:cNvSpPr txBox="1"/>
          <p:nvPr>
            <p:ph idx="4294967295" type="title"/>
          </p:nvPr>
        </p:nvSpPr>
        <p:spPr>
          <a:xfrm>
            <a:off x="311700" y="193075"/>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Rotación de una imagen</a:t>
            </a:r>
            <a:endParaRPr/>
          </a:p>
        </p:txBody>
      </p:sp>
      <p:pic>
        <p:nvPicPr>
          <p:cNvPr id="216" name="Google Shape;216;p32"/>
          <p:cNvPicPr preferRelativeResize="0"/>
          <p:nvPr/>
        </p:nvPicPr>
        <p:blipFill>
          <a:blip r:embed="rId3">
            <a:alphaModFix/>
          </a:blip>
          <a:stretch>
            <a:fillRect/>
          </a:stretch>
        </p:blipFill>
        <p:spPr>
          <a:xfrm>
            <a:off x="4379750" y="1196775"/>
            <a:ext cx="4267200" cy="2914650"/>
          </a:xfrm>
          <a:prstGeom prst="rect">
            <a:avLst/>
          </a:prstGeom>
          <a:noFill/>
          <a:ln>
            <a:noFill/>
          </a:ln>
        </p:spPr>
      </p:pic>
      <p:pic>
        <p:nvPicPr>
          <p:cNvPr id="217" name="Google Shape;217;p32"/>
          <p:cNvPicPr preferRelativeResize="0"/>
          <p:nvPr/>
        </p:nvPicPr>
        <p:blipFill>
          <a:blip r:embed="rId4">
            <a:alphaModFix/>
          </a:blip>
          <a:stretch>
            <a:fillRect/>
          </a:stretch>
        </p:blipFill>
        <p:spPr>
          <a:xfrm>
            <a:off x="165500" y="1262438"/>
            <a:ext cx="4074950" cy="27833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5"/>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Anaconda</a:t>
            </a:r>
            <a:endParaRPr/>
          </a:p>
        </p:txBody>
      </p:sp>
      <p:sp>
        <p:nvSpPr>
          <p:cNvPr id="77" name="Google Shape;77;p15"/>
          <p:cNvSpPr txBox="1"/>
          <p:nvPr>
            <p:ph idx="4294967295" type="body"/>
          </p:nvPr>
        </p:nvSpPr>
        <p:spPr>
          <a:xfrm>
            <a:off x="311700" y="1195200"/>
            <a:ext cx="45939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chemeClr val="accent5"/>
                </a:solidFill>
              </a:rPr>
              <a:t>¿Qué es?</a:t>
            </a:r>
            <a:endParaRPr sz="2400">
              <a:solidFill>
                <a:schemeClr val="accent5"/>
              </a:solidFill>
            </a:endParaRPr>
          </a:p>
        </p:txBody>
      </p:sp>
      <p:cxnSp>
        <p:nvCxnSpPr>
          <p:cNvPr id="78" name="Google Shape;78;p15"/>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79" name="Google Shape;79;p15"/>
          <p:cNvSpPr txBox="1"/>
          <p:nvPr>
            <p:ph idx="4294967295" type="body"/>
          </p:nvPr>
        </p:nvSpPr>
        <p:spPr>
          <a:xfrm>
            <a:off x="311700" y="1916325"/>
            <a:ext cx="4007400" cy="1415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Anaconda es una distribución gratuita y de código abierto de los lenguajes de programación Python y R para computación científica</a:t>
            </a:r>
            <a:endParaRPr sz="1400"/>
          </a:p>
        </p:txBody>
      </p:sp>
      <p:sp>
        <p:nvSpPr>
          <p:cNvPr id="80" name="Google Shape;80;p15"/>
          <p:cNvSpPr txBox="1"/>
          <p:nvPr>
            <p:ph idx="4294967295" type="body"/>
          </p:nvPr>
        </p:nvSpPr>
        <p:spPr>
          <a:xfrm>
            <a:off x="418675" y="3226075"/>
            <a:ext cx="45939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chemeClr val="accent5"/>
                </a:solidFill>
              </a:rPr>
              <a:t>¿Cuál es su objetivo?</a:t>
            </a:r>
            <a:endParaRPr sz="2400">
              <a:solidFill>
                <a:schemeClr val="accent5"/>
              </a:solidFill>
            </a:endParaRPr>
          </a:p>
        </p:txBody>
      </p:sp>
      <p:sp>
        <p:nvSpPr>
          <p:cNvPr id="81" name="Google Shape;81;p15"/>
          <p:cNvSpPr txBox="1"/>
          <p:nvPr/>
        </p:nvSpPr>
        <p:spPr>
          <a:xfrm>
            <a:off x="311700" y="3750475"/>
            <a:ext cx="4190400" cy="116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a:solidFill>
                  <a:schemeClr val="dk1"/>
                </a:solidFill>
                <a:latin typeface="Roboto"/>
                <a:ea typeface="Roboto"/>
                <a:cs typeface="Roboto"/>
                <a:sym typeface="Roboto"/>
              </a:rPr>
              <a:t>E</a:t>
            </a:r>
            <a:r>
              <a:rPr lang="es">
                <a:solidFill>
                  <a:schemeClr val="dk1"/>
                </a:solidFill>
                <a:latin typeface="Roboto"/>
                <a:ea typeface="Roboto"/>
                <a:cs typeface="Roboto"/>
                <a:sym typeface="Roboto"/>
              </a:rPr>
              <a:t>s simplificar la administración de paquetes y despliegue, cuyas versiones del paquete son administradas por el sistema de administración de paquetes conda . </a:t>
            </a:r>
            <a:endParaRPr/>
          </a:p>
        </p:txBody>
      </p:sp>
      <p:sp>
        <p:nvSpPr>
          <p:cNvPr id="82" name="Google Shape;82;p15"/>
          <p:cNvSpPr txBox="1"/>
          <p:nvPr>
            <p:ph idx="4294967295" type="body"/>
          </p:nvPr>
        </p:nvSpPr>
        <p:spPr>
          <a:xfrm>
            <a:off x="4656850" y="500925"/>
            <a:ext cx="4321500" cy="446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Navegador Anaconda </a:t>
            </a:r>
            <a:endParaRPr sz="1400"/>
          </a:p>
          <a:p>
            <a:pPr indent="0" lvl="0" marL="0" rtl="0" algn="l">
              <a:spcBef>
                <a:spcPts val="1600"/>
              </a:spcBef>
              <a:spcAft>
                <a:spcPts val="0"/>
              </a:spcAft>
              <a:buNone/>
            </a:pPr>
            <a:r>
              <a:rPr lang="es" sz="1400"/>
              <a:t>Anaconda Navigator es una interfaz gráfica de usuario (GUI) de escritorio incluida en la distribución de Anaconda que permite a los usuarios iniciar aplicaciones y administrar paquetes, entornos y canales de conda.</a:t>
            </a:r>
            <a:endParaRPr sz="1400"/>
          </a:p>
          <a:p>
            <a:pPr indent="0" lvl="0" marL="0" rtl="0" algn="l">
              <a:spcBef>
                <a:spcPts val="1600"/>
              </a:spcBef>
              <a:spcAft>
                <a:spcPts val="0"/>
              </a:spcAft>
              <a:buNone/>
            </a:pPr>
            <a:r>
              <a:rPr lang="es" sz="1200"/>
              <a:t>Las siguientes aplicaciones están disponibles por defecto en Navigator :</a:t>
            </a:r>
            <a:endParaRPr sz="1200"/>
          </a:p>
          <a:p>
            <a:pPr indent="-304800" lvl="0" marL="457200" rtl="0" algn="l">
              <a:spcBef>
                <a:spcPts val="1600"/>
              </a:spcBef>
              <a:spcAft>
                <a:spcPts val="0"/>
              </a:spcAft>
              <a:buSzPts val="1200"/>
              <a:buChar char="●"/>
            </a:pPr>
            <a:r>
              <a:rPr lang="es" sz="1200"/>
              <a:t>JupyterLab</a:t>
            </a:r>
            <a:endParaRPr sz="1200"/>
          </a:p>
          <a:p>
            <a:pPr indent="-304800" lvl="0" marL="457200" rtl="0" algn="l">
              <a:spcBef>
                <a:spcPts val="0"/>
              </a:spcBef>
              <a:spcAft>
                <a:spcPts val="0"/>
              </a:spcAft>
              <a:buSzPts val="1200"/>
              <a:buChar char="●"/>
            </a:pPr>
            <a:r>
              <a:rPr lang="es" sz="1200"/>
              <a:t>Cuaderno Jupyter</a:t>
            </a:r>
            <a:endParaRPr sz="1200"/>
          </a:p>
          <a:p>
            <a:pPr indent="-304800" lvl="0" marL="457200" rtl="0" algn="l">
              <a:spcBef>
                <a:spcPts val="0"/>
              </a:spcBef>
              <a:spcAft>
                <a:spcPts val="0"/>
              </a:spcAft>
              <a:buSzPts val="1200"/>
              <a:buChar char="●"/>
            </a:pPr>
            <a:r>
              <a:rPr lang="es" sz="1200"/>
              <a:t>QtConsole </a:t>
            </a:r>
            <a:endParaRPr sz="1200"/>
          </a:p>
          <a:p>
            <a:pPr indent="-304800" lvl="0" marL="457200" rtl="0" algn="l">
              <a:spcBef>
                <a:spcPts val="0"/>
              </a:spcBef>
              <a:spcAft>
                <a:spcPts val="0"/>
              </a:spcAft>
              <a:buSzPts val="1200"/>
              <a:buChar char="●"/>
            </a:pPr>
            <a:r>
              <a:rPr lang="es" sz="1200"/>
              <a:t>Spyder</a:t>
            </a:r>
            <a:endParaRPr sz="1200"/>
          </a:p>
          <a:p>
            <a:pPr indent="-304800" lvl="0" marL="457200" rtl="0" algn="l">
              <a:spcBef>
                <a:spcPts val="0"/>
              </a:spcBef>
              <a:spcAft>
                <a:spcPts val="0"/>
              </a:spcAft>
              <a:buSzPts val="1200"/>
              <a:buChar char="●"/>
            </a:pPr>
            <a:r>
              <a:rPr lang="es" sz="1200"/>
              <a:t>Pegamento_ (software)</a:t>
            </a:r>
            <a:endParaRPr sz="1200"/>
          </a:p>
          <a:p>
            <a:pPr indent="-304800" lvl="0" marL="457200" rtl="0" algn="l">
              <a:spcBef>
                <a:spcPts val="0"/>
              </a:spcBef>
              <a:spcAft>
                <a:spcPts val="0"/>
              </a:spcAft>
              <a:buSzPts val="1200"/>
              <a:buChar char="●"/>
            </a:pPr>
            <a:r>
              <a:rPr lang="es" sz="1200"/>
              <a:t>naranja</a:t>
            </a:r>
            <a:endParaRPr sz="1200"/>
          </a:p>
          <a:p>
            <a:pPr indent="-304800" lvl="0" marL="457200" rtl="0" algn="l">
              <a:spcBef>
                <a:spcPts val="0"/>
              </a:spcBef>
              <a:spcAft>
                <a:spcPts val="0"/>
              </a:spcAft>
              <a:buSzPts val="1200"/>
              <a:buChar char="●"/>
            </a:pPr>
            <a:r>
              <a:rPr lang="es" sz="1200"/>
              <a:t>RStudio</a:t>
            </a:r>
            <a:endParaRPr sz="1200"/>
          </a:p>
          <a:p>
            <a:pPr indent="-304800" lvl="0" marL="457200" rtl="0" algn="l">
              <a:spcBef>
                <a:spcPts val="0"/>
              </a:spcBef>
              <a:spcAft>
                <a:spcPts val="0"/>
              </a:spcAft>
              <a:buSzPts val="1200"/>
              <a:buChar char="●"/>
            </a:pPr>
            <a:r>
              <a:rPr lang="es" sz="1200"/>
              <a:t>Visual Studio Code</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6"/>
          <p:cNvSpPr/>
          <p:nvPr/>
        </p:nvSpPr>
        <p:spPr>
          <a:xfrm>
            <a:off x="0" y="0"/>
            <a:ext cx="9161100" cy="121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solidFill>
                  <a:schemeClr val="accent1"/>
                </a:solidFill>
              </a:rPr>
              <a:t>Diferencias :</a:t>
            </a:r>
            <a:endParaRPr>
              <a:solidFill>
                <a:schemeClr val="accent1"/>
              </a:solidFill>
            </a:endParaRPr>
          </a:p>
        </p:txBody>
      </p:sp>
      <p:sp>
        <p:nvSpPr>
          <p:cNvPr id="89" name="Google Shape;89;p16"/>
          <p:cNvSpPr txBox="1"/>
          <p:nvPr>
            <p:ph idx="4294967295" type="body"/>
          </p:nvPr>
        </p:nvSpPr>
        <p:spPr>
          <a:xfrm>
            <a:off x="168888" y="13289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Module</a:t>
            </a:r>
            <a:endParaRPr sz="2100">
              <a:solidFill>
                <a:schemeClr val="accent5"/>
              </a:solidFill>
            </a:endParaRPr>
          </a:p>
        </p:txBody>
      </p:sp>
      <p:cxnSp>
        <p:nvCxnSpPr>
          <p:cNvPr id="90" name="Google Shape;90;p16"/>
          <p:cNvCxnSpPr/>
          <p:nvPr/>
        </p:nvCxnSpPr>
        <p:spPr>
          <a:xfrm>
            <a:off x="1122113" y="1833423"/>
            <a:ext cx="270900" cy="0"/>
          </a:xfrm>
          <a:prstGeom prst="straightConnector1">
            <a:avLst/>
          </a:prstGeom>
          <a:noFill/>
          <a:ln cap="flat" cmpd="sng" w="9525">
            <a:solidFill>
              <a:schemeClr val="lt2"/>
            </a:solidFill>
            <a:prstDash val="solid"/>
            <a:round/>
            <a:headEnd len="sm" w="sm" type="none"/>
            <a:tailEnd len="sm" w="sm" type="none"/>
          </a:ln>
        </p:spPr>
      </p:cxnSp>
      <p:sp>
        <p:nvSpPr>
          <p:cNvPr id="91" name="Google Shape;91;p16"/>
          <p:cNvSpPr txBox="1"/>
          <p:nvPr>
            <p:ph idx="4294967295" type="body"/>
          </p:nvPr>
        </p:nvSpPr>
        <p:spPr>
          <a:xfrm>
            <a:off x="168875" y="1861681"/>
            <a:ext cx="2177400" cy="313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t>Module is a file which contains python functions , global variables etc. “.py” file which has python executable code / statement.</a:t>
            </a:r>
            <a:endParaRPr sz="1100"/>
          </a:p>
          <a:p>
            <a:pPr indent="0" lvl="0" marL="0" rtl="0" algn="just">
              <a:spcBef>
                <a:spcPts val="1600"/>
              </a:spcBef>
              <a:spcAft>
                <a:spcPts val="0"/>
              </a:spcAft>
              <a:buNone/>
            </a:pPr>
            <a:r>
              <a:rPr lang="es" sz="1100"/>
              <a:t>For example: Let’s create a file user.py</a:t>
            </a:r>
            <a:endParaRPr sz="900"/>
          </a:p>
          <a:p>
            <a:pPr indent="0" lvl="0" marL="0" rtl="0" algn="just">
              <a:spcBef>
                <a:spcPts val="1600"/>
              </a:spcBef>
              <a:spcAft>
                <a:spcPts val="0"/>
              </a:spcAft>
              <a:buNone/>
            </a:pPr>
            <a:r>
              <a:rPr lang="es" sz="900"/>
              <a:t>def welcome_message(user_name):</a:t>
            </a:r>
            <a:endParaRPr sz="900"/>
          </a:p>
          <a:p>
            <a:pPr indent="0" lvl="0" marL="0" rtl="0" algn="just">
              <a:spcBef>
                <a:spcPts val="1600"/>
              </a:spcBef>
              <a:spcAft>
                <a:spcPts val="0"/>
              </a:spcAft>
              <a:buNone/>
            </a:pPr>
            <a:r>
              <a:rPr lang="es" sz="900"/>
              <a:t>    return "Welcome " + name</a:t>
            </a:r>
            <a:endParaRPr sz="900"/>
          </a:p>
          <a:p>
            <a:pPr indent="0" lvl="0" marL="0" rtl="0" algn="just">
              <a:spcBef>
                <a:spcPts val="1600"/>
              </a:spcBef>
              <a:spcAft>
                <a:spcPts val="1600"/>
              </a:spcAft>
              <a:buNone/>
            </a:pPr>
            <a:r>
              <a:rPr lang="es" sz="900"/>
              <a:t>Now you can import foo.py module either in python interpreter or other py file.</a:t>
            </a:r>
            <a:endParaRPr sz="900"/>
          </a:p>
        </p:txBody>
      </p:sp>
      <p:sp>
        <p:nvSpPr>
          <p:cNvPr id="92" name="Google Shape;92;p16"/>
          <p:cNvSpPr txBox="1"/>
          <p:nvPr>
            <p:ph idx="4294967295" type="body"/>
          </p:nvPr>
        </p:nvSpPr>
        <p:spPr>
          <a:xfrm>
            <a:off x="2410721" y="13289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Package</a:t>
            </a:r>
            <a:endParaRPr sz="2100">
              <a:solidFill>
                <a:schemeClr val="accent5"/>
              </a:solidFill>
            </a:endParaRPr>
          </a:p>
        </p:txBody>
      </p:sp>
      <p:cxnSp>
        <p:nvCxnSpPr>
          <p:cNvPr id="93" name="Google Shape;93;p16"/>
          <p:cNvCxnSpPr/>
          <p:nvPr/>
        </p:nvCxnSpPr>
        <p:spPr>
          <a:xfrm>
            <a:off x="3331738" y="1833423"/>
            <a:ext cx="270900" cy="0"/>
          </a:xfrm>
          <a:prstGeom prst="straightConnector1">
            <a:avLst/>
          </a:prstGeom>
          <a:noFill/>
          <a:ln cap="flat" cmpd="sng" w="9525">
            <a:solidFill>
              <a:schemeClr val="lt2"/>
            </a:solidFill>
            <a:prstDash val="solid"/>
            <a:round/>
            <a:headEnd len="sm" w="sm" type="none"/>
            <a:tailEnd len="sm" w="sm" type="none"/>
          </a:ln>
        </p:spPr>
      </p:cxnSp>
      <p:sp>
        <p:nvSpPr>
          <p:cNvPr id="94" name="Google Shape;94;p16"/>
          <p:cNvSpPr txBox="1"/>
          <p:nvPr>
            <p:ph idx="4294967295" type="body"/>
          </p:nvPr>
        </p:nvSpPr>
        <p:spPr>
          <a:xfrm>
            <a:off x="2410715" y="1861681"/>
            <a:ext cx="2177400" cy="313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t>Package is namespace which contains multiple package/modules. It is a directory which contains a special file __init__.py</a:t>
            </a:r>
            <a:endParaRPr sz="1100"/>
          </a:p>
          <a:p>
            <a:pPr indent="0" lvl="0" marL="0" rtl="0" algn="just">
              <a:spcBef>
                <a:spcPts val="1600"/>
              </a:spcBef>
              <a:spcAft>
                <a:spcPts val="0"/>
              </a:spcAft>
              <a:buNone/>
            </a:pPr>
            <a:r>
              <a:rPr lang="es" sz="1100"/>
              <a:t>Let’s create a directory user. Now this package contains multiple packages / modules to handle user related requests.</a:t>
            </a:r>
            <a:endParaRPr sz="1100"/>
          </a:p>
          <a:p>
            <a:pPr indent="-298450" lvl="0" marL="457200" rtl="0" algn="just">
              <a:spcBef>
                <a:spcPts val="1600"/>
              </a:spcBef>
              <a:spcAft>
                <a:spcPts val="0"/>
              </a:spcAft>
              <a:buSzPts val="1100"/>
              <a:buChar char="-"/>
            </a:pPr>
            <a:r>
              <a:rPr lang="es" sz="1100"/>
              <a:t>Directory with files</a:t>
            </a:r>
            <a:endParaRPr sz="1100"/>
          </a:p>
        </p:txBody>
      </p:sp>
      <p:sp>
        <p:nvSpPr>
          <p:cNvPr id="95" name="Google Shape;95;p16"/>
          <p:cNvSpPr txBox="1"/>
          <p:nvPr>
            <p:ph idx="4294967295" type="body"/>
          </p:nvPr>
        </p:nvSpPr>
        <p:spPr>
          <a:xfrm>
            <a:off x="4588130" y="1328962"/>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Library</a:t>
            </a:r>
            <a:endParaRPr sz="2100">
              <a:solidFill>
                <a:schemeClr val="accent5"/>
              </a:solidFill>
            </a:endParaRPr>
          </a:p>
        </p:txBody>
      </p:sp>
      <p:cxnSp>
        <p:nvCxnSpPr>
          <p:cNvPr id="96" name="Google Shape;96;p16"/>
          <p:cNvCxnSpPr/>
          <p:nvPr/>
        </p:nvCxnSpPr>
        <p:spPr>
          <a:xfrm>
            <a:off x="5558013" y="1833423"/>
            <a:ext cx="270900" cy="0"/>
          </a:xfrm>
          <a:prstGeom prst="straightConnector1">
            <a:avLst/>
          </a:prstGeom>
          <a:noFill/>
          <a:ln cap="flat" cmpd="sng" w="9525">
            <a:solidFill>
              <a:schemeClr val="lt2"/>
            </a:solidFill>
            <a:prstDash val="solid"/>
            <a:round/>
            <a:headEnd len="sm" w="sm" type="none"/>
            <a:tailEnd len="sm" w="sm" type="none"/>
          </a:ln>
        </p:spPr>
      </p:cxnSp>
      <p:sp>
        <p:nvSpPr>
          <p:cNvPr id="97" name="Google Shape;97;p16"/>
          <p:cNvSpPr txBox="1"/>
          <p:nvPr>
            <p:ph idx="4294967295" type="body"/>
          </p:nvPr>
        </p:nvSpPr>
        <p:spPr>
          <a:xfrm>
            <a:off x="4588121" y="1861694"/>
            <a:ext cx="2177400" cy="3132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s" sz="1100"/>
              <a:t>The General Library is the sum of 'standard', popular and widely used Modules, witch can be thought of as single file tools, for now or short cuts making things possible or faster.</a:t>
            </a:r>
            <a:endParaRPr sz="1100"/>
          </a:p>
          <a:p>
            <a:pPr indent="-298450" lvl="0" marL="457200" rtl="0" algn="just">
              <a:spcBef>
                <a:spcPts val="1600"/>
              </a:spcBef>
              <a:spcAft>
                <a:spcPts val="0"/>
              </a:spcAft>
              <a:buSzPts val="1100"/>
              <a:buChar char="-"/>
            </a:pPr>
            <a:r>
              <a:rPr lang="es" sz="1100"/>
              <a:t>It is collection of various packages. There is no difference between package and python library conceptually.</a:t>
            </a:r>
            <a:endParaRPr sz="1100"/>
          </a:p>
        </p:txBody>
      </p:sp>
      <p:sp>
        <p:nvSpPr>
          <p:cNvPr id="98" name="Google Shape;98;p16"/>
          <p:cNvSpPr txBox="1"/>
          <p:nvPr>
            <p:ph idx="4294967295" type="body"/>
          </p:nvPr>
        </p:nvSpPr>
        <p:spPr>
          <a:xfrm>
            <a:off x="6797738" y="132895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s" sz="2100">
                <a:solidFill>
                  <a:schemeClr val="accent5"/>
                </a:solidFill>
              </a:rPr>
              <a:t>Script</a:t>
            </a:r>
            <a:endParaRPr sz="2100">
              <a:solidFill>
                <a:schemeClr val="accent5"/>
              </a:solidFill>
            </a:endParaRPr>
          </a:p>
        </p:txBody>
      </p:sp>
      <p:cxnSp>
        <p:nvCxnSpPr>
          <p:cNvPr id="99" name="Google Shape;99;p16"/>
          <p:cNvCxnSpPr/>
          <p:nvPr/>
        </p:nvCxnSpPr>
        <p:spPr>
          <a:xfrm>
            <a:off x="7750988" y="1833423"/>
            <a:ext cx="270900" cy="0"/>
          </a:xfrm>
          <a:prstGeom prst="straightConnector1">
            <a:avLst/>
          </a:prstGeom>
          <a:noFill/>
          <a:ln cap="flat" cmpd="sng" w="9525">
            <a:solidFill>
              <a:schemeClr val="lt2"/>
            </a:solidFill>
            <a:prstDash val="solid"/>
            <a:round/>
            <a:headEnd len="sm" w="sm" type="none"/>
            <a:tailEnd len="sm" w="sm" type="none"/>
          </a:ln>
        </p:spPr>
      </p:cxnSp>
      <p:sp>
        <p:nvSpPr>
          <p:cNvPr id="100" name="Google Shape;100;p16"/>
          <p:cNvSpPr txBox="1"/>
          <p:nvPr>
            <p:ph idx="4294967295" type="body"/>
          </p:nvPr>
        </p:nvSpPr>
        <p:spPr>
          <a:xfrm>
            <a:off x="6797725" y="1861679"/>
            <a:ext cx="2177400" cy="9243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s" sz="1100"/>
              <a:t>A script is a single file of python code that is meant to be executed as the 'main' program.</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Manejo de canales</a:t>
            </a:r>
            <a:endParaRPr/>
          </a:p>
        </p:txBody>
      </p:sp>
      <p:sp>
        <p:nvSpPr>
          <p:cNvPr id="106" name="Google Shape;106;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s"/>
              <a:t> Imagen digital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Imagen</a:t>
            </a:r>
            <a:endParaRPr/>
          </a:p>
        </p:txBody>
      </p:sp>
      <p:sp>
        <p:nvSpPr>
          <p:cNvPr id="112" name="Google Shape;112;p18"/>
          <p:cNvSpPr txBox="1"/>
          <p:nvPr>
            <p:ph idx="4294967295" type="body"/>
          </p:nvPr>
        </p:nvSpPr>
        <p:spPr>
          <a:xfrm>
            <a:off x="311700" y="1195200"/>
            <a:ext cx="4593900" cy="524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2400">
                <a:solidFill>
                  <a:schemeClr val="accent5"/>
                </a:solidFill>
              </a:rPr>
              <a:t>Creación de una imagen digital</a:t>
            </a:r>
            <a:endParaRPr sz="2400">
              <a:solidFill>
                <a:schemeClr val="accent5"/>
              </a:solidFill>
            </a:endParaRPr>
          </a:p>
        </p:txBody>
      </p:sp>
      <p:cxnSp>
        <p:nvCxnSpPr>
          <p:cNvPr id="113" name="Google Shape;113;p18"/>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14" name="Google Shape;114;p18"/>
          <p:cNvSpPr txBox="1"/>
          <p:nvPr>
            <p:ph idx="4294967295" type="body"/>
          </p:nvPr>
        </p:nvSpPr>
        <p:spPr>
          <a:xfrm>
            <a:off x="311700" y="1916325"/>
            <a:ext cx="8430900" cy="6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t>Las imagenes digitales estan compuestas por 3 canales diferentes: RGB</a:t>
            </a:r>
            <a:endParaRPr sz="1400"/>
          </a:p>
          <a:p>
            <a:pPr indent="0" lvl="0" marL="0" rtl="0" algn="l">
              <a:spcBef>
                <a:spcPts val="1600"/>
              </a:spcBef>
              <a:spcAft>
                <a:spcPts val="0"/>
              </a:spcAft>
              <a:buNone/>
            </a:pPr>
            <a:r>
              <a:rPr lang="es" sz="1400"/>
              <a:t>Por ejemplo:</a:t>
            </a:r>
            <a:endParaRPr sz="1400"/>
          </a:p>
          <a:p>
            <a:pPr indent="0" lvl="0" marL="0" rtl="0" algn="l">
              <a:spcBef>
                <a:spcPts val="1600"/>
              </a:spcBef>
              <a:spcAft>
                <a:spcPts val="1600"/>
              </a:spcAft>
              <a:buNone/>
            </a:pPr>
            <a:r>
              <a:rPr lang="es" sz="1100" u="sng">
                <a:solidFill>
                  <a:schemeClr val="hlink"/>
                </a:solidFill>
                <a:latin typeface="Arial"/>
                <a:ea typeface="Arial"/>
                <a:cs typeface="Arial"/>
                <a:sym typeface="Arial"/>
                <a:hlinkClick r:id="rId3"/>
              </a:rPr>
              <a:t>https://rgbcolorcode.com/color/FF8000</a:t>
            </a:r>
            <a:endParaRPr sz="1400"/>
          </a:p>
        </p:txBody>
      </p:sp>
      <p:sp>
        <p:nvSpPr>
          <p:cNvPr id="115" name="Google Shape;115;p18"/>
          <p:cNvSpPr/>
          <p:nvPr/>
        </p:nvSpPr>
        <p:spPr>
          <a:xfrm>
            <a:off x="6007275" y="2571825"/>
            <a:ext cx="2617500" cy="22641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nvSpPr>
        <p:spPr>
          <a:xfrm>
            <a:off x="196325" y="3382150"/>
            <a:ext cx="6347700" cy="11880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s" sz="1800">
                <a:solidFill>
                  <a:srgbClr val="D4D4D4"/>
                </a:solidFill>
                <a:highlight>
                  <a:srgbClr val="1E1E1E"/>
                </a:highlight>
                <a:latin typeface="Courier New"/>
                <a:ea typeface="Courier New"/>
                <a:cs typeface="Courier New"/>
                <a:sym typeface="Courier New"/>
              </a:rPr>
              <a:t>size_image = </a:t>
            </a:r>
            <a:r>
              <a:rPr lang="es" sz="1800">
                <a:solidFill>
                  <a:srgbClr val="B5CEA8"/>
                </a:solidFill>
                <a:highlight>
                  <a:srgbClr val="1E1E1E"/>
                </a:highlight>
                <a:latin typeface="Courier New"/>
                <a:ea typeface="Courier New"/>
                <a:cs typeface="Courier New"/>
                <a:sym typeface="Courier New"/>
              </a:rPr>
              <a:t>100</a:t>
            </a:r>
            <a:endParaRPr sz="18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800">
                <a:solidFill>
                  <a:srgbClr val="D4D4D4"/>
                </a:solidFill>
                <a:highlight>
                  <a:srgbClr val="1E1E1E"/>
                </a:highlight>
                <a:latin typeface="Courier New"/>
                <a:ea typeface="Courier New"/>
                <a:cs typeface="Courier New"/>
                <a:sym typeface="Courier New"/>
              </a:rPr>
              <a:t>R = np.ones</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size_image</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size_image</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a:t>
            </a:r>
            <a:r>
              <a:rPr lang="es" sz="1800">
                <a:solidFill>
                  <a:srgbClr val="B5CEA8"/>
                </a:solidFill>
                <a:highlight>
                  <a:srgbClr val="1E1E1E"/>
                </a:highlight>
                <a:latin typeface="Courier New"/>
                <a:ea typeface="Courier New"/>
                <a:cs typeface="Courier New"/>
                <a:sym typeface="Courier New"/>
              </a:rPr>
              <a:t>255</a:t>
            </a:r>
            <a:endParaRPr sz="18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800">
                <a:solidFill>
                  <a:srgbClr val="D4D4D4"/>
                </a:solidFill>
                <a:highlight>
                  <a:srgbClr val="1E1E1E"/>
                </a:highlight>
                <a:latin typeface="Courier New"/>
                <a:ea typeface="Courier New"/>
                <a:cs typeface="Courier New"/>
                <a:sym typeface="Courier New"/>
              </a:rPr>
              <a:t>G = np.ones</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size_image</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size_image</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a:t>
            </a:r>
            <a:r>
              <a:rPr lang="es" sz="1800">
                <a:solidFill>
                  <a:srgbClr val="B5CEA8"/>
                </a:solidFill>
                <a:highlight>
                  <a:srgbClr val="1E1E1E"/>
                </a:highlight>
                <a:latin typeface="Courier New"/>
                <a:ea typeface="Courier New"/>
                <a:cs typeface="Courier New"/>
                <a:sym typeface="Courier New"/>
              </a:rPr>
              <a:t>128</a:t>
            </a:r>
            <a:endParaRPr sz="1800">
              <a:solidFill>
                <a:srgbClr val="B5CEA8"/>
              </a:solidFill>
              <a:highlight>
                <a:srgbClr val="1E1E1E"/>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s" sz="1800">
                <a:solidFill>
                  <a:srgbClr val="D4D4D4"/>
                </a:solidFill>
                <a:highlight>
                  <a:srgbClr val="1E1E1E"/>
                </a:highlight>
                <a:latin typeface="Courier New"/>
                <a:ea typeface="Courier New"/>
                <a:cs typeface="Courier New"/>
                <a:sym typeface="Courier New"/>
              </a:rPr>
              <a:t>B = np.ones</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size_image</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size_image</a:t>
            </a:r>
            <a:r>
              <a:rPr lang="es" sz="1800">
                <a:solidFill>
                  <a:srgbClr val="DCDCDC"/>
                </a:solidFill>
                <a:highlight>
                  <a:srgbClr val="1E1E1E"/>
                </a:highlight>
                <a:latin typeface="Courier New"/>
                <a:ea typeface="Courier New"/>
                <a:cs typeface="Courier New"/>
                <a:sym typeface="Courier New"/>
              </a:rPr>
              <a:t>))</a:t>
            </a:r>
            <a:r>
              <a:rPr lang="es" sz="1800">
                <a:solidFill>
                  <a:srgbClr val="D4D4D4"/>
                </a:solidFill>
                <a:highlight>
                  <a:srgbClr val="1E1E1E"/>
                </a:highlight>
                <a:latin typeface="Courier New"/>
                <a:ea typeface="Courier New"/>
                <a:cs typeface="Courier New"/>
                <a:sym typeface="Courier New"/>
              </a:rPr>
              <a:t>*</a:t>
            </a:r>
            <a:r>
              <a:rPr lang="es" sz="1800">
                <a:solidFill>
                  <a:srgbClr val="B5CEA8"/>
                </a:solidFill>
                <a:highlight>
                  <a:srgbClr val="1E1E1E"/>
                </a:highlight>
                <a:latin typeface="Courier New"/>
                <a:ea typeface="Courier New"/>
                <a:cs typeface="Courier New"/>
                <a:sym typeface="Courier New"/>
              </a:rPr>
              <a:t>0</a:t>
            </a:r>
            <a:endParaRPr sz="1800">
              <a:solidFill>
                <a:srgbClr val="B5CEA8"/>
              </a:solidFill>
              <a:highlight>
                <a:srgbClr val="1E1E1E"/>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idx="4294967295" type="title"/>
          </p:nvPr>
        </p:nvSpPr>
        <p:spPr>
          <a:xfrm>
            <a:off x="311700" y="4617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ImagenTransformaciones básicas en niveles de gris</a:t>
            </a:r>
            <a:endParaRPr/>
          </a:p>
        </p:txBody>
      </p:sp>
      <p:sp>
        <p:nvSpPr>
          <p:cNvPr id="122" name="Google Shape;122;p19"/>
          <p:cNvSpPr txBox="1"/>
          <p:nvPr>
            <p:ph idx="4294967295" type="body"/>
          </p:nvPr>
        </p:nvSpPr>
        <p:spPr>
          <a:xfrm>
            <a:off x="356550" y="1353550"/>
            <a:ext cx="8430900" cy="1447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El histograma de una imagen es un medio de ayuda para evaluar propiedades  relevantes de una imagen. Son distribuciones que describen la frecuencia con las  que se presentan los valores de intensidad (pixeles) de la imagen. Muestra  importantes características de una imagen, como por ejemplo el contraste y el rango dinámico. Usualmente se analizan como imágenes monocromáticas con un rango dinámico	[0, 2^N− 1] , donde N es el número de bits para determinar  la escala de grises.</a:t>
            </a:r>
            <a:endParaRPr sz="1400"/>
          </a:p>
        </p:txBody>
      </p:sp>
      <p:pic>
        <p:nvPicPr>
          <p:cNvPr id="123" name="Google Shape;123;p19"/>
          <p:cNvPicPr preferRelativeResize="0"/>
          <p:nvPr/>
        </p:nvPicPr>
        <p:blipFill>
          <a:blip r:embed="rId3">
            <a:alphaModFix/>
          </a:blip>
          <a:stretch>
            <a:fillRect/>
          </a:stretch>
        </p:blipFill>
        <p:spPr>
          <a:xfrm>
            <a:off x="1133788" y="2800750"/>
            <a:ext cx="5986478" cy="2037950"/>
          </a:xfrm>
          <a:prstGeom prst="rect">
            <a:avLst/>
          </a:prstGeom>
          <a:noFill/>
          <a:ln>
            <a:noFill/>
          </a:ln>
        </p:spPr>
      </p:pic>
      <p:pic>
        <p:nvPicPr>
          <p:cNvPr id="124" name="Google Shape;124;p19"/>
          <p:cNvPicPr preferRelativeResize="0"/>
          <p:nvPr/>
        </p:nvPicPr>
        <p:blipFill>
          <a:blip r:embed="rId4">
            <a:alphaModFix/>
          </a:blip>
          <a:stretch>
            <a:fillRect/>
          </a:stretch>
        </p:blipFill>
        <p:spPr>
          <a:xfrm>
            <a:off x="7338091" y="2800750"/>
            <a:ext cx="773589" cy="2037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a:t>Transformaciones puntuales</a:t>
            </a:r>
            <a:endParaRPr/>
          </a:p>
        </p:txBody>
      </p:sp>
      <p:cxnSp>
        <p:nvCxnSpPr>
          <p:cNvPr id="130" name="Google Shape;130;p20"/>
          <p:cNvCxnSpPr/>
          <p:nvPr/>
        </p:nvCxnSpPr>
        <p:spPr>
          <a:xfrm>
            <a:off x="418675" y="1811883"/>
            <a:ext cx="270900" cy="0"/>
          </a:xfrm>
          <a:prstGeom prst="straightConnector1">
            <a:avLst/>
          </a:prstGeom>
          <a:noFill/>
          <a:ln cap="flat" cmpd="sng" w="9525">
            <a:solidFill>
              <a:schemeClr val="lt2"/>
            </a:solidFill>
            <a:prstDash val="solid"/>
            <a:round/>
            <a:headEnd len="sm" w="sm" type="none"/>
            <a:tailEnd len="sm" w="sm" type="none"/>
          </a:ln>
        </p:spPr>
      </p:cxnSp>
      <p:sp>
        <p:nvSpPr>
          <p:cNvPr id="131" name="Google Shape;131;p20"/>
          <p:cNvSpPr txBox="1"/>
          <p:nvPr>
            <p:ph idx="4294967295" type="body"/>
          </p:nvPr>
        </p:nvSpPr>
        <p:spPr>
          <a:xfrm>
            <a:off x="311700" y="1916325"/>
            <a:ext cx="8430900" cy="96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400"/>
              <a:t>El resultado de una operación puntual depende sólo del nivel de gris de entrada de un punto. Las operaciones típicas puntuales incluyen la manipulación de los píxeles, por ejemplo la binarización, la umbralización, etc.</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65500" y="1818600"/>
            <a:ext cx="4045200" cy="1506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a:t>Binarización</a:t>
            </a:r>
            <a:endParaRPr/>
          </a:p>
        </p:txBody>
      </p:sp>
      <p:pic>
        <p:nvPicPr>
          <p:cNvPr id="137" name="Google Shape;137;p21"/>
          <p:cNvPicPr preferRelativeResize="0"/>
          <p:nvPr/>
        </p:nvPicPr>
        <p:blipFill>
          <a:blip r:embed="rId3">
            <a:alphaModFix/>
          </a:blip>
          <a:stretch>
            <a:fillRect/>
          </a:stretch>
        </p:blipFill>
        <p:spPr>
          <a:xfrm>
            <a:off x="4572000" y="1300213"/>
            <a:ext cx="4528500" cy="254306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