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gxpOf1BChyY+5Q26lRpTiwL2y/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A9EF9F5-4D7F-4AD9-A686-E9E915947B30}">
  <a:tblStyle styleId="{6A9EF9F5-4D7F-4AD9-A686-E9E915947B3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2" name="Shape 12"/>
        <p:cNvGrpSpPr/>
        <p:nvPr/>
      </p:nvGrpSpPr>
      <p:grpSpPr>
        <a:xfrm>
          <a:off x="0" y="0"/>
          <a:ext cx="0" cy="0"/>
          <a:chOff x="0" y="0"/>
          <a:chExt cx="0" cy="0"/>
        </a:xfrm>
      </p:grpSpPr>
      <p:sp>
        <p:nvSpPr>
          <p:cNvPr id="13" name="Google Shape;13;p44"/>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FEFEFE"/>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44"/>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FEFEFE"/>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5" name="Google Shape;15;p4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8" name="Google Shape;18;p44"/>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sp>
        <p:nvSpPr>
          <p:cNvPr id="19" name="Google Shape;19;p44"/>
          <p:cNvSpPr/>
          <p:nvPr/>
        </p:nvSpPr>
        <p:spPr>
          <a:xfrm>
            <a:off x="0" y="-1"/>
            <a:ext cx="12192000" cy="4572001"/>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5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3"/>
          <p:cNvSpPr txBox="1"/>
          <p:nvPr>
            <p:ph idx="1" type="body"/>
          </p:nvPr>
        </p:nvSpPr>
        <p:spPr>
          <a:xfrm rot="5400000">
            <a:off x="3872484"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5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54"/>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4"/>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4" name="Google Shape;84;p5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54"/>
          <p:cNvCxnSpPr/>
          <p:nvPr/>
        </p:nvCxnSpPr>
        <p:spPr>
          <a:xfrm rot="10800000">
            <a:off x="10058400" y="59263"/>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4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 name="Google Shape;23;p4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6" name="Shape 26"/>
        <p:cNvGrpSpPr/>
        <p:nvPr/>
      </p:nvGrpSpPr>
      <p:grpSpPr>
        <a:xfrm>
          <a:off x="0" y="0"/>
          <a:ext cx="0" cy="0"/>
          <a:chOff x="0" y="0"/>
          <a:chExt cx="0" cy="0"/>
        </a:xfrm>
      </p:grpSpPr>
      <p:sp>
        <p:nvSpPr>
          <p:cNvPr id="27" name="Google Shape;27;p46"/>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FEFEFE"/>
              </a:buClr>
              <a:buSzPts val="5000"/>
              <a:buFont typeface="Twentieth Century"/>
              <a:buNone/>
              <a:defRPr b="0"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6"/>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FEFEFE"/>
                </a:solidFill>
              </a:defRPr>
            </a:lvl1pPr>
            <a:lvl2pPr indent="-228600" lvl="1" marL="914400" algn="l">
              <a:lnSpc>
                <a:spcPct val="90000"/>
              </a:lnSpc>
              <a:spcBef>
                <a:spcPts val="200"/>
              </a:spcBef>
              <a:spcAft>
                <a:spcPts val="0"/>
              </a:spcAft>
              <a:buSzPts val="1800"/>
              <a:buNone/>
              <a:defRPr sz="1800">
                <a:solidFill>
                  <a:schemeClr val="lt1"/>
                </a:solidFill>
              </a:defRPr>
            </a:lvl2pPr>
            <a:lvl3pPr indent="-228600" lvl="2" marL="1371600" algn="l">
              <a:lnSpc>
                <a:spcPct val="90000"/>
              </a:lnSpc>
              <a:spcBef>
                <a:spcPts val="400"/>
              </a:spcBef>
              <a:spcAft>
                <a:spcPts val="0"/>
              </a:spcAft>
              <a:buSzPts val="1600"/>
              <a:buNone/>
              <a:defRPr sz="1600">
                <a:solidFill>
                  <a:schemeClr val="lt1"/>
                </a:solidFill>
              </a:defRPr>
            </a:lvl3pPr>
            <a:lvl4pPr indent="-228600" lvl="3" marL="1828800" algn="l">
              <a:lnSpc>
                <a:spcPct val="90000"/>
              </a:lnSpc>
              <a:spcBef>
                <a:spcPts val="400"/>
              </a:spcBef>
              <a:spcAft>
                <a:spcPts val="0"/>
              </a:spcAft>
              <a:buSzPts val="1400"/>
              <a:buNone/>
              <a:defRPr sz="1400">
                <a:solidFill>
                  <a:schemeClr val="lt1"/>
                </a:solidFill>
              </a:defRPr>
            </a:lvl4pPr>
            <a:lvl5pPr indent="-228600" lvl="4" marL="2286000" algn="l">
              <a:lnSpc>
                <a:spcPct val="90000"/>
              </a:lnSpc>
              <a:spcBef>
                <a:spcPts val="400"/>
              </a:spcBef>
              <a:spcAft>
                <a:spcPts val="0"/>
              </a:spcAft>
              <a:buSzPts val="1400"/>
              <a:buNone/>
              <a:defRPr sz="1400">
                <a:solidFill>
                  <a:schemeClr val="lt1"/>
                </a:solidFill>
              </a:defRPr>
            </a:lvl5pPr>
            <a:lvl6pPr indent="-228600" lvl="5" marL="2743200" algn="l">
              <a:lnSpc>
                <a:spcPct val="90000"/>
              </a:lnSpc>
              <a:spcBef>
                <a:spcPts val="400"/>
              </a:spcBef>
              <a:spcAft>
                <a:spcPts val="0"/>
              </a:spcAft>
              <a:buSzPts val="1400"/>
              <a:buNone/>
              <a:defRPr sz="1400">
                <a:solidFill>
                  <a:schemeClr val="lt1"/>
                </a:solidFill>
              </a:defRPr>
            </a:lvl6pPr>
            <a:lvl7pPr indent="-228600" lvl="6" marL="3200400" algn="l">
              <a:lnSpc>
                <a:spcPct val="90000"/>
              </a:lnSpc>
              <a:spcBef>
                <a:spcPts val="400"/>
              </a:spcBef>
              <a:spcAft>
                <a:spcPts val="0"/>
              </a:spcAft>
              <a:buSzPts val="1400"/>
              <a:buNone/>
              <a:defRPr sz="1400">
                <a:solidFill>
                  <a:schemeClr val="lt1"/>
                </a:solidFill>
              </a:defRPr>
            </a:lvl7pPr>
            <a:lvl8pPr indent="-228600" lvl="7" marL="3657600" algn="l">
              <a:lnSpc>
                <a:spcPct val="90000"/>
              </a:lnSpc>
              <a:spcBef>
                <a:spcPts val="400"/>
              </a:spcBef>
              <a:spcAft>
                <a:spcPts val="0"/>
              </a:spcAft>
              <a:buSzPts val="1400"/>
              <a:buNone/>
              <a:defRPr sz="1400">
                <a:solidFill>
                  <a:schemeClr val="lt1"/>
                </a:solidFill>
              </a:defRPr>
            </a:lvl8pPr>
            <a:lvl9pPr indent="-228600" lvl="8" marL="4114800" algn="l">
              <a:lnSpc>
                <a:spcPct val="90000"/>
              </a:lnSpc>
              <a:spcBef>
                <a:spcPts val="400"/>
              </a:spcBef>
              <a:spcAft>
                <a:spcPts val="400"/>
              </a:spcAft>
              <a:buSzPts val="1400"/>
              <a:buNone/>
              <a:defRPr sz="1400">
                <a:solidFill>
                  <a:schemeClr val="lt1"/>
                </a:solidFill>
              </a:defRPr>
            </a:lvl9pPr>
          </a:lstStyle>
          <a:p/>
        </p:txBody>
      </p:sp>
      <p:sp>
        <p:nvSpPr>
          <p:cNvPr id="29" name="Google Shape;29;p4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46"/>
          <p:cNvCxnSpPr/>
          <p:nvPr/>
        </p:nvCxnSpPr>
        <p:spPr>
          <a:xfrm rot="10800000">
            <a:off x="8386843" y="5264106"/>
            <a:ext cx="0" cy="914400"/>
          </a:xfrm>
          <a:prstGeom prst="straightConnector1">
            <a:avLst/>
          </a:prstGeom>
          <a:noFill/>
          <a:ln cap="flat" cmpd="sng" w="19050">
            <a:solidFill>
              <a:srgbClr val="266F8B"/>
            </a:solidFill>
            <a:prstDash val="solid"/>
            <a:round/>
            <a:headEnd len="sm" w="sm" type="none"/>
            <a:tailEnd len="sm" w="sm" type="none"/>
          </a:ln>
        </p:spPr>
      </p:cxnSp>
      <p:cxnSp>
        <p:nvCxnSpPr>
          <p:cNvPr id="33" name="Google Shape;33;p46"/>
          <p:cNvCxnSpPr/>
          <p:nvPr/>
        </p:nvCxnSpPr>
        <p:spPr>
          <a:xfrm rot="10800000">
            <a:off x="8386842" y="5264106"/>
            <a:ext cx="0" cy="914400"/>
          </a:xfrm>
          <a:prstGeom prst="straightConnector1">
            <a:avLst/>
          </a:prstGeom>
          <a:noFill/>
          <a:ln cap="flat" cmpd="sng" w="19050">
            <a:solidFill>
              <a:schemeClr val="accent3"/>
            </a:solidFill>
            <a:prstDash val="solid"/>
            <a:round/>
            <a:headEnd len="sm" w="sm" type="none"/>
            <a:tailEnd len="sm" w="sm" type="none"/>
          </a:ln>
        </p:spPr>
      </p:cxnSp>
      <p:sp>
        <p:nvSpPr>
          <p:cNvPr id="34" name="Google Shape;34;p46"/>
          <p:cNvSpPr/>
          <p:nvPr/>
        </p:nvSpPr>
        <p:spPr>
          <a:xfrm>
            <a:off x="0" y="-1"/>
            <a:ext cx="12192000" cy="4572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4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7"/>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47"/>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4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4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8"/>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398F98"/>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48"/>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48"/>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398F98"/>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7" name="Google Shape;47;p48"/>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4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4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6" name="Shape 56"/>
        <p:cNvGrpSpPr/>
        <p:nvPr/>
      </p:nvGrpSpPr>
      <p:grpSpPr>
        <a:xfrm>
          <a:off x="0" y="0"/>
          <a:ext cx="0" cy="0"/>
          <a:chOff x="0" y="0"/>
          <a:chExt cx="0" cy="0"/>
        </a:xfrm>
      </p:grpSpPr>
      <p:sp>
        <p:nvSpPr>
          <p:cNvPr id="57" name="Google Shape;57;p5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51"/>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FEFEFE"/>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1"/>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3" name="Google Shape;63;p51"/>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4" name="Google Shape;64;p5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7" name="Shape 67"/>
        <p:cNvGrpSpPr/>
        <p:nvPr/>
      </p:nvGrpSpPr>
      <p:grpSpPr>
        <a:xfrm>
          <a:off x="0" y="0"/>
          <a:ext cx="0" cy="0"/>
          <a:chOff x="0" y="0"/>
          <a:chExt cx="0" cy="0"/>
        </a:xfrm>
      </p:grpSpPr>
      <p:sp>
        <p:nvSpPr>
          <p:cNvPr id="68" name="Google Shape;68;p52"/>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FEFEFE"/>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2"/>
          <p:cNvSpPr/>
          <p:nvPr>
            <p:ph idx="2" type="pic"/>
          </p:nvPr>
        </p:nvSpPr>
        <p:spPr>
          <a:xfrm>
            <a:off x="0" y="-1"/>
            <a:ext cx="12188952" cy="4572000"/>
          </a:xfrm>
          <a:prstGeom prst="rect">
            <a:avLst/>
          </a:prstGeom>
          <a:solidFill>
            <a:srgbClr val="9AD2D8"/>
          </a:solidFill>
          <a:ln>
            <a:noFill/>
          </a:ln>
        </p:spPr>
        <p:txBody>
          <a:bodyPr anchorCtr="0" anchor="t" bIns="45700" lIns="457200" spcFirstLastPara="1" rIns="45700" wrap="square" tIns="365750">
            <a:normAutofit/>
          </a:bodyPr>
          <a:lstStyle>
            <a:lvl1pPr lvl="0" marR="0" rtl="0" algn="l">
              <a:lnSpc>
                <a:spcPct val="90000"/>
              </a:lnSpc>
              <a:spcBef>
                <a:spcPts val="1200"/>
              </a:spcBef>
              <a:spcAft>
                <a:spcPts val="0"/>
              </a:spcAft>
              <a:buClr>
                <a:schemeClr val="accent2"/>
              </a:buClr>
              <a:buSzPts val="3200"/>
              <a:buFont typeface="Twentieth Century"/>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2"/>
              </a:buClr>
              <a:buSzPts val="2800"/>
              <a:buFont typeface="Noto Sans Symbols"/>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2"/>
              </a:buClr>
              <a:buSzPts val="2400"/>
              <a:buFont typeface="Noto Sans Symbols"/>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2"/>
              </a:buClr>
              <a:buSzPts val="2000"/>
              <a:buFont typeface="Noto Sans Symbols"/>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2"/>
              </a:buClr>
              <a:buSzPts val="2000"/>
              <a:buFont typeface="Noto Sans Symbols"/>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2"/>
              </a:buClr>
              <a:buSzPts val="2000"/>
              <a:buFont typeface="Noto Sans Symbols"/>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2"/>
              </a:buClr>
              <a:buSzPts val="2000"/>
              <a:buFont typeface="Noto Sans Symbols"/>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2"/>
              </a:buClr>
              <a:buSzPts val="2000"/>
              <a:buFont typeface="Noto Sans Symbols"/>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2"/>
              </a:buClr>
              <a:buSzPts val="2000"/>
              <a:buFont typeface="Noto Sans Symbols"/>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70" name="Google Shape;70;p52"/>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FEFEFE"/>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1" name="Google Shape;71;p5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74" name="Google Shape;74;p52"/>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FEFEFE"/>
              </a:buClr>
              <a:buSzPts val="5000"/>
              <a:buFont typeface="Twentieth Century"/>
              <a:buNone/>
              <a:defRPr b="0" i="0" sz="5000" u="none" cap="none" strike="noStrike">
                <a:solidFill>
                  <a:srgbClr val="FEFEFE"/>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2"/>
              </a:buClr>
              <a:buSzPts val="2200"/>
              <a:buFont typeface="Twentieth Century"/>
              <a:buChar char=" "/>
              <a:defRPr b="0" i="0" sz="2200" u="none" cap="none" strike="noStrike">
                <a:solidFill>
                  <a:schemeClr val="lt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8" name="Google Shape;8;p4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FEFEFE"/>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9" name="Google Shape;9;p4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FEFEFE"/>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4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43"/>
          <p:cNvCxnSpPr/>
          <p:nvPr/>
        </p:nvCxnSpPr>
        <p:spPr>
          <a:xfrm rot="10800000">
            <a:off x="762000" y="826324"/>
            <a:ext cx="0" cy="914400"/>
          </a:xfrm>
          <a:prstGeom prst="straightConnector1">
            <a:avLst/>
          </a:prstGeom>
          <a:noFill/>
          <a:ln cap="flat" cmpd="sng" w="1905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python.org/2/using/cmdlin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python.org/2/library/stdtypes.html#numeric-types-int-float-long-comple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python.org/2/library/stdtypes.html#string-method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cs.python.org/2/library/stdtypes.html#string-formatting-operation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pythonhosted.org/kitchen/glossary.html#term-code-poi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python.org/dev/peps/pep-002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projecteuler.n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www.python.org/dev/peps/pep-0008/" TargetMode="External"/><Relationship Id="rId4" Type="http://schemas.openxmlformats.org/officeDocument/2006/relationships/hyperlink" Target="https://pypi.python.org/pypi/pyli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FEFEFE"/>
              </a:buClr>
              <a:buSzPts val="5000"/>
              <a:buFont typeface="Twentieth Century"/>
              <a:buNone/>
            </a:pPr>
            <a:r>
              <a:rPr lang="en-US"/>
              <a:t>CLASE 1</a:t>
            </a:r>
            <a:endParaRPr/>
          </a:p>
        </p:txBody>
      </p:sp>
      <p:sp>
        <p:nvSpPr>
          <p:cNvPr id="93" name="Google Shape;93;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Introducción a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INTÉRPRETE: MODO INTERACTIVO</a:t>
            </a:r>
            <a:endParaRPr/>
          </a:p>
        </p:txBody>
      </p:sp>
      <p:sp>
        <p:nvSpPr>
          <p:cNvPr id="152" name="Google Shape;152;p11"/>
          <p:cNvSpPr txBox="1"/>
          <p:nvPr>
            <p:ph idx="1" type="body"/>
          </p:nvPr>
        </p:nvSpPr>
        <p:spPr>
          <a:xfrm>
            <a:off x="1024128" y="2285999"/>
            <a:ext cx="3779691" cy="4359499"/>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Vamos a realizar la misma tarea (y más) en modo interactivo.</a:t>
            </a:r>
            <a:endParaRPr/>
          </a:p>
          <a:p>
            <a:pPr indent="0" lvl="0" marL="91440" rtl="0" algn="l">
              <a:lnSpc>
                <a:spcPct val="90000"/>
              </a:lnSpc>
              <a:spcBef>
                <a:spcPts val="1400"/>
              </a:spcBef>
              <a:spcAft>
                <a:spcPts val="0"/>
              </a:spcAft>
              <a:buSzPts val="2200"/>
              <a:buNone/>
            </a:pPr>
            <a:r>
              <a:t/>
            </a:r>
            <a:endParaRPr/>
          </a:p>
          <a:p>
            <a:pPr indent="-91440" lvl="0" marL="91440" rtl="0" algn="l">
              <a:lnSpc>
                <a:spcPct val="90000"/>
              </a:lnSpc>
              <a:spcBef>
                <a:spcPts val="1400"/>
              </a:spcBef>
              <a:spcAft>
                <a:spcPts val="0"/>
              </a:spcAft>
              <a:buSzPts val="2200"/>
              <a:buChar char=" "/>
            </a:pPr>
            <a:r>
              <a:rPr lang="en-US"/>
              <a:t>Algunas opciones:</a:t>
            </a:r>
            <a:br>
              <a:rPr lang="en-US"/>
            </a:br>
            <a:r>
              <a:rPr lang="en-US"/>
              <a:t>-c : ejecuta un solo comando. </a:t>
            </a:r>
            <a:br>
              <a:rPr lang="en-US"/>
            </a:br>
            <a:r>
              <a:rPr lang="en-US"/>
              <a:t>-O: usar optimizaciones básicas.</a:t>
            </a:r>
            <a:br>
              <a:rPr lang="en-US"/>
            </a:br>
            <a:r>
              <a:rPr lang="en-US"/>
              <a:t>-d: información de depuración.</a:t>
            </a:r>
            <a:br>
              <a:rPr lang="en-US"/>
            </a:br>
            <a:r>
              <a:rPr lang="en-US"/>
              <a:t>Puede encontrar más información </a:t>
            </a:r>
            <a:r>
              <a:rPr lang="en-US" u="sng">
                <a:solidFill>
                  <a:schemeClr val="hlink"/>
                </a:solidFill>
                <a:hlinkClick r:id="rId3"/>
              </a:rPr>
              <a:t>aquí</a:t>
            </a:r>
            <a:r>
              <a:rPr lang="en-US"/>
              <a:t>.</a:t>
            </a:r>
            <a:endParaRPr/>
          </a:p>
        </p:txBody>
      </p:sp>
      <p:sp>
        <p:nvSpPr>
          <p:cNvPr id="153" name="Google Shape;153;p11"/>
          <p:cNvSpPr txBox="1"/>
          <p:nvPr/>
        </p:nvSpPr>
        <p:spPr>
          <a:xfrm>
            <a:off x="5697417" y="1866321"/>
            <a:ext cx="5866556" cy="452431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lt1"/>
                </a:solidFill>
                <a:latin typeface="Courier New"/>
                <a:ea typeface="Courier New"/>
                <a:cs typeface="Courier New"/>
                <a:sym typeface="Courier New"/>
              </a:rPr>
              <a:t>$ python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6600"/>
                </a:solidFill>
                <a:latin typeface="Courier New"/>
                <a:ea typeface="Courier New"/>
                <a:cs typeface="Courier New"/>
                <a:sym typeface="Courier New"/>
              </a:rPr>
              <a:t>print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"Hello, World!"</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Hello</a:t>
            </a:r>
            <a:r>
              <a:rPr b="1" i="0" lang="en-US" sz="1600" u="none" cap="none" strike="noStrike">
                <a:solidFill>
                  <a:srgbClr val="F2F2F2"/>
                </a:solidFill>
                <a:latin typeface="Courier New"/>
                <a:ea typeface="Courier New"/>
                <a:cs typeface="Courier New"/>
                <a:sym typeface="Courier New"/>
              </a:rPr>
              <a:t>,</a:t>
            </a:r>
            <a:r>
              <a:rPr b="0" i="0" lang="en-US" sz="1600" u="none" cap="none" strike="noStrike">
                <a:solidFill>
                  <a:srgbClr val="F2F2F2"/>
                </a:solidFill>
                <a:latin typeface="Courier New"/>
                <a:ea typeface="Courier New"/>
                <a:cs typeface="Courier New"/>
                <a:sym typeface="Courier New"/>
              </a:rPr>
              <a:t> World</a:t>
            </a:r>
            <a:r>
              <a:rPr b="1" i="0" lang="en-US" sz="1600" u="none" cap="none" strike="noStrike">
                <a:solidFill>
                  <a:srgbClr val="F2F2F2"/>
                </a:solidFill>
                <a:latin typeface="Courier New"/>
                <a:ea typeface="Courier New"/>
                <a:cs typeface="Courier New"/>
                <a:sym typeface="Courier New"/>
              </a:rPr>
              <a:t>!</a:t>
            </a:r>
            <a:r>
              <a:rPr b="0" i="0" lang="en-US" sz="1600" u="none" cap="none" strike="noStrike">
                <a:solidFill>
                  <a:srgbClr val="F2F2F2"/>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hellostring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"Hello, World!"</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hellostring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'Hello, World!'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99CC99"/>
                </a:solidFill>
                <a:latin typeface="Courier New"/>
                <a:ea typeface="Courier New"/>
                <a:cs typeface="Courier New"/>
                <a:sym typeface="Courier New"/>
              </a:rPr>
              <a:t>2</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99CC99"/>
                </a:solidFill>
                <a:latin typeface="Courier New"/>
                <a:ea typeface="Courier New"/>
                <a:cs typeface="Courier New"/>
                <a:sym typeface="Courier New"/>
              </a:rPr>
              <a:t>5</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10</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99CC99"/>
                </a:solidFill>
                <a:latin typeface="Courier New"/>
                <a:ea typeface="Courier New"/>
                <a:cs typeface="Courier New"/>
                <a:sym typeface="Courier New"/>
              </a:rPr>
              <a:t>2</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hellostring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'Hello, World!Hello, World!'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6600"/>
                </a:solidFill>
                <a:latin typeface="Courier New"/>
                <a:ea typeface="Courier New"/>
                <a:cs typeface="Courier New"/>
                <a:sym typeface="Courier New"/>
              </a:rPr>
              <a:t>for</a:t>
            </a:r>
            <a:r>
              <a:rPr b="0" i="0" lang="en-US" sz="1600" u="none" cap="none" strike="noStrike">
                <a:solidFill>
                  <a:schemeClr val="lt1"/>
                </a:solidFill>
                <a:latin typeface="Courier New"/>
                <a:ea typeface="Courier New"/>
                <a:cs typeface="Courier New"/>
                <a:sym typeface="Courier New"/>
              </a:rPr>
              <a:t> i </a:t>
            </a:r>
            <a:r>
              <a:rPr b="1" i="0" lang="en-US" sz="1600" u="none" cap="none" strike="noStrike">
                <a:solidFill>
                  <a:srgbClr val="FF6600"/>
                </a:solidFill>
                <a:latin typeface="Courier New"/>
                <a:ea typeface="Courier New"/>
                <a:cs typeface="Courier New"/>
                <a:sym typeface="Courier New"/>
              </a:rPr>
              <a:t>in</a:t>
            </a:r>
            <a:r>
              <a:rPr b="0" i="0" lang="en-US" sz="1600" u="none" cap="none" strike="noStrike">
                <a:solidFill>
                  <a:schemeClr val="lt1"/>
                </a:solidFill>
                <a:latin typeface="Courier New"/>
                <a:ea typeface="Courier New"/>
                <a:cs typeface="Courier New"/>
                <a:sym typeface="Courier New"/>
              </a:rPr>
              <a:t> range</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99CC99"/>
                </a:solidFill>
                <a:latin typeface="Courier New"/>
                <a:ea typeface="Courier New"/>
                <a:cs typeface="Courier New"/>
                <a:sym typeface="Courier New"/>
              </a:rPr>
              <a:t>0</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99CC99"/>
                </a:solidFill>
                <a:latin typeface="Courier New"/>
                <a:ea typeface="Courier New"/>
                <a:cs typeface="Courier New"/>
                <a:sym typeface="Courier New"/>
              </a:rPr>
              <a:t>3</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6600"/>
                </a:solidFill>
                <a:latin typeface="Courier New"/>
                <a:ea typeface="Courier New"/>
                <a:cs typeface="Courier New"/>
                <a:sym typeface="Courier New"/>
              </a:rPr>
              <a:t>print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"Hello, World!"</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Hello</a:t>
            </a:r>
            <a:r>
              <a:rPr b="1" i="0" lang="en-US" sz="1600" u="none" cap="none" strike="noStrike">
                <a:solidFill>
                  <a:srgbClr val="F2F2F2"/>
                </a:solidFill>
                <a:latin typeface="Courier New"/>
                <a:ea typeface="Courier New"/>
                <a:cs typeface="Courier New"/>
                <a:sym typeface="Courier New"/>
              </a:rPr>
              <a:t>,</a:t>
            </a:r>
            <a:r>
              <a:rPr b="0" i="0" lang="en-US" sz="1600" u="none" cap="none" strike="noStrike">
                <a:solidFill>
                  <a:srgbClr val="F2F2F2"/>
                </a:solidFill>
                <a:latin typeface="Courier New"/>
                <a:ea typeface="Courier New"/>
                <a:cs typeface="Courier New"/>
                <a:sym typeface="Courier New"/>
              </a:rPr>
              <a:t> World</a:t>
            </a:r>
            <a:r>
              <a:rPr b="1" i="0" lang="en-US" sz="1600" u="none" cap="none" strike="noStrike">
                <a:solidFill>
                  <a:srgbClr val="F2F2F2"/>
                </a:solidFill>
                <a:latin typeface="Courier New"/>
                <a:ea typeface="Courier New"/>
                <a:cs typeface="Courier New"/>
                <a:sym typeface="Courier New"/>
              </a:rPr>
              <a:t>!</a:t>
            </a:r>
            <a:r>
              <a:rPr b="0" i="0" lang="en-US" sz="1600" u="none" cap="none" strike="noStrike">
                <a:solidFill>
                  <a:srgbClr val="F2F2F2"/>
                </a:solidFill>
                <a:latin typeface="Courier New"/>
                <a:ea typeface="Courier New"/>
                <a:cs typeface="Courier New"/>
                <a:sym typeface="Courier New"/>
              </a:rPr>
              <a:t> </a:t>
            </a:r>
            <a:br>
              <a:rPr b="0" i="0" lang="en-US" sz="1600" u="none" cap="none" strike="noStrike">
                <a:solidFill>
                  <a:srgbClr val="F2F2F2"/>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Hello</a:t>
            </a:r>
            <a:r>
              <a:rPr b="1" i="0" lang="en-US" sz="1600" u="none" cap="none" strike="noStrike">
                <a:solidFill>
                  <a:srgbClr val="F2F2F2"/>
                </a:solidFill>
                <a:latin typeface="Courier New"/>
                <a:ea typeface="Courier New"/>
                <a:cs typeface="Courier New"/>
                <a:sym typeface="Courier New"/>
              </a:rPr>
              <a:t>,</a:t>
            </a:r>
            <a:r>
              <a:rPr b="0" i="0" lang="en-US" sz="1600" u="none" cap="none" strike="noStrike">
                <a:solidFill>
                  <a:srgbClr val="F2F2F2"/>
                </a:solidFill>
                <a:latin typeface="Courier New"/>
                <a:ea typeface="Courier New"/>
                <a:cs typeface="Courier New"/>
                <a:sym typeface="Courier New"/>
              </a:rPr>
              <a:t> World</a:t>
            </a:r>
            <a:r>
              <a:rPr b="1" i="0" lang="en-US" sz="1600" u="none" cap="none" strike="noStrike">
                <a:solidFill>
                  <a:srgbClr val="F2F2F2"/>
                </a:solidFill>
                <a:latin typeface="Courier New"/>
                <a:ea typeface="Courier New"/>
                <a:cs typeface="Courier New"/>
                <a:sym typeface="Courier New"/>
              </a:rPr>
              <a:t>!</a:t>
            </a:r>
            <a:r>
              <a:rPr b="0" i="0" lang="en-US" sz="1600" u="none" cap="none" strike="noStrike">
                <a:solidFill>
                  <a:srgbClr val="F2F2F2"/>
                </a:solidFill>
                <a:latin typeface="Courier New"/>
                <a:ea typeface="Courier New"/>
                <a:cs typeface="Courier New"/>
                <a:sym typeface="Courier New"/>
              </a:rPr>
              <a:t> </a:t>
            </a:r>
            <a:br>
              <a:rPr b="0" i="0" lang="en-US" sz="1600" u="none" cap="none" strike="noStrike">
                <a:solidFill>
                  <a:srgbClr val="F2F2F2"/>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Hello</a:t>
            </a:r>
            <a:r>
              <a:rPr b="1" i="0" lang="en-US" sz="1600" u="none" cap="none" strike="noStrike">
                <a:solidFill>
                  <a:srgbClr val="F2F2F2"/>
                </a:solidFill>
                <a:latin typeface="Courier New"/>
                <a:ea typeface="Courier New"/>
                <a:cs typeface="Courier New"/>
                <a:sym typeface="Courier New"/>
              </a:rPr>
              <a:t>,</a:t>
            </a:r>
            <a:r>
              <a:rPr b="0" i="0" lang="en-US" sz="1600" u="none" cap="none" strike="noStrike">
                <a:solidFill>
                  <a:srgbClr val="F2F2F2"/>
                </a:solidFill>
                <a:latin typeface="Courier New"/>
                <a:ea typeface="Courier New"/>
                <a:cs typeface="Courier New"/>
                <a:sym typeface="Courier New"/>
              </a:rPr>
              <a:t> World</a:t>
            </a:r>
            <a:r>
              <a:rPr b="1" i="0" lang="en-US" sz="1600" u="none" cap="none" strike="noStrike">
                <a:solidFill>
                  <a:srgbClr val="F2F2F2"/>
                </a:solidFill>
                <a:latin typeface="Courier New"/>
                <a:ea typeface="Courier New"/>
                <a:cs typeface="Courier New"/>
                <a:sym typeface="Courier New"/>
              </a:rPr>
              <a:t>!</a:t>
            </a:r>
            <a:r>
              <a:rPr b="0" i="0" lang="en-US" sz="1600" u="none" cap="none" strike="noStrike">
                <a:solidFill>
                  <a:srgbClr val="F2F2F2"/>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exit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chemeClr val="lt1"/>
                </a:solidFill>
                <a:latin typeface="Courier New"/>
                <a:ea typeface="Courier New"/>
                <a:cs typeface="Courier New"/>
                <a:sym typeface="Courier New"/>
              </a:rPr>
              <a:t>$</a:t>
            </a:r>
            <a:endParaRPr b="0" i="0" sz="16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ALGUNOS FUNDAMENTOS</a:t>
            </a:r>
            <a:endParaRPr/>
          </a:p>
        </p:txBody>
      </p:sp>
      <p:sp>
        <p:nvSpPr>
          <p:cNvPr id="159" name="Google Shape;159;p12"/>
          <p:cNvSpPr txBox="1"/>
          <p:nvPr>
            <p:ph idx="1" type="body"/>
          </p:nvPr>
        </p:nvSpPr>
        <p:spPr>
          <a:xfrm>
            <a:off x="946600" y="1873875"/>
            <a:ext cx="11011500" cy="453720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Font typeface="Arial"/>
              <a:buChar char="•"/>
            </a:pPr>
            <a:r>
              <a:rPr lang="en-US"/>
              <a:t> El espacio en blanco es significativo en Python. Donde otros lenguajes pueden usar {} o (), Python usa sangría para denotar bloques de código. </a:t>
            </a:r>
            <a:endParaRPr/>
          </a:p>
          <a:p>
            <a:pPr indent="0" lvl="0" marL="91440" rtl="0" algn="l">
              <a:lnSpc>
                <a:spcPct val="90000"/>
              </a:lnSpc>
              <a:spcBef>
                <a:spcPts val="1400"/>
              </a:spcBef>
              <a:spcAft>
                <a:spcPts val="0"/>
              </a:spcAft>
              <a:buSzPts val="2200"/>
              <a:buFont typeface="Arial"/>
              <a:buNone/>
            </a:pPr>
            <a:r>
              <a:t/>
            </a:r>
            <a:endParaRPr/>
          </a:p>
          <a:p>
            <a:pPr indent="-91440" lvl="0" marL="91440" rtl="0" algn="l">
              <a:lnSpc>
                <a:spcPct val="90000"/>
              </a:lnSpc>
              <a:spcBef>
                <a:spcPts val="1400"/>
              </a:spcBef>
              <a:spcAft>
                <a:spcPts val="0"/>
              </a:spcAft>
              <a:buSzPts val="2200"/>
              <a:buFont typeface="Arial"/>
              <a:buChar char="•"/>
            </a:pPr>
            <a:r>
              <a:rPr lang="en-US"/>
              <a:t> Comentarios </a:t>
            </a:r>
            <a:endParaRPr/>
          </a:p>
          <a:p>
            <a:pPr indent="-137159" lvl="1" marL="265176" rtl="0" algn="l">
              <a:lnSpc>
                <a:spcPct val="90000"/>
              </a:lnSpc>
              <a:spcBef>
                <a:spcPts val="400"/>
              </a:spcBef>
              <a:spcAft>
                <a:spcPts val="0"/>
              </a:spcAft>
              <a:buSzPts val="1800"/>
              <a:buFont typeface="Arial"/>
              <a:buChar char="•"/>
            </a:pPr>
            <a:r>
              <a:rPr lang="en-US"/>
              <a:t> Los comentarios de una sola línea se indican con #. </a:t>
            </a:r>
            <a:endParaRPr/>
          </a:p>
          <a:p>
            <a:pPr indent="-137159" lvl="1" marL="265176" rtl="0" algn="l">
              <a:lnSpc>
                <a:spcPct val="90000"/>
              </a:lnSpc>
              <a:spcBef>
                <a:spcPts val="600"/>
              </a:spcBef>
              <a:spcAft>
                <a:spcPts val="0"/>
              </a:spcAft>
              <a:buSzPts val="1800"/>
              <a:buFont typeface="Arial"/>
              <a:buChar char="•"/>
            </a:pPr>
            <a:r>
              <a:rPr lang="en-US"/>
              <a:t> Los comentarios de varias líneas comienzan y terminan con tres "s".</a:t>
            </a:r>
            <a:endParaRPr/>
          </a:p>
          <a:p>
            <a:pPr indent="-137159" lvl="1" marL="265176" rtl="0" algn="l">
              <a:lnSpc>
                <a:spcPct val="90000"/>
              </a:lnSpc>
              <a:spcBef>
                <a:spcPts val="600"/>
              </a:spcBef>
              <a:spcAft>
                <a:spcPts val="0"/>
              </a:spcAft>
              <a:buSzPts val="1800"/>
              <a:buFont typeface="Arial"/>
              <a:buChar char="•"/>
            </a:pPr>
            <a:r>
              <a:rPr lang="en-US"/>
              <a:t> Por lo general, los comentarios de varias líneas están destinados a la documentación.</a:t>
            </a:r>
            <a:endParaRPr/>
          </a:p>
          <a:p>
            <a:pPr indent="-137159" lvl="1" marL="265176" rtl="0" algn="l">
              <a:lnSpc>
                <a:spcPct val="90000"/>
              </a:lnSpc>
              <a:spcBef>
                <a:spcPts val="600"/>
              </a:spcBef>
              <a:spcAft>
                <a:spcPts val="0"/>
              </a:spcAft>
              <a:buSzPts val="1800"/>
              <a:buFont typeface="Arial"/>
              <a:buChar char="•"/>
            </a:pPr>
            <a:r>
              <a:rPr lang="en-US"/>
              <a:t> Los comentarios deben expresar información que no puede ser expresada</a:t>
            </a:r>
            <a:br>
              <a:rPr lang="en-US"/>
            </a:br>
            <a:r>
              <a:rPr lang="en-US"/>
              <a:t> en código - no reexpresar el código.</a:t>
            </a:r>
            <a:endParaRPr/>
          </a:p>
        </p:txBody>
      </p:sp>
      <p:sp>
        <p:nvSpPr>
          <p:cNvPr id="160" name="Google Shape;160;p12"/>
          <p:cNvSpPr/>
          <p:nvPr/>
        </p:nvSpPr>
        <p:spPr>
          <a:xfrm>
            <a:off x="7640500" y="2326425"/>
            <a:ext cx="4317600" cy="203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n-US" sz="1400" u="none" cap="none" strike="noStrike">
                <a:solidFill>
                  <a:srgbClr val="00FF00"/>
                </a:solidFill>
                <a:latin typeface="Courier New"/>
                <a:ea typeface="Courier New"/>
                <a:cs typeface="Courier New"/>
                <a:sym typeface="Courier New"/>
              </a:rPr>
              <a:t># here’s a comment</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rgbClr val="FF6600"/>
                </a:solidFill>
                <a:latin typeface="Courier New"/>
                <a:ea typeface="Courier New"/>
                <a:cs typeface="Courier New"/>
                <a:sym typeface="Courier New"/>
              </a:rPr>
              <a:t>for</a:t>
            </a:r>
            <a:r>
              <a:rPr b="0" i="0" lang="en-US" sz="1400" u="none" cap="none" strike="noStrike">
                <a:solidFill>
                  <a:schemeClr val="lt1"/>
                </a:solidFill>
                <a:latin typeface="Courier New"/>
                <a:ea typeface="Courier New"/>
                <a:cs typeface="Courier New"/>
                <a:sym typeface="Courier New"/>
              </a:rPr>
              <a:t> i </a:t>
            </a:r>
            <a:r>
              <a:rPr b="1" i="0" lang="en-US" sz="1400" u="none" cap="none" strike="noStrike">
                <a:solidFill>
                  <a:srgbClr val="FF6600"/>
                </a:solidFill>
                <a:latin typeface="Courier New"/>
                <a:ea typeface="Courier New"/>
                <a:cs typeface="Courier New"/>
                <a:sym typeface="Courier New"/>
              </a:rPr>
              <a:t>in</a:t>
            </a:r>
            <a:r>
              <a:rPr b="0" i="0" lang="en-US" sz="1400" u="none" cap="none" strike="noStrike">
                <a:solidFill>
                  <a:schemeClr val="lt1"/>
                </a:solidFill>
                <a:latin typeface="Courier New"/>
                <a:ea typeface="Courier New"/>
                <a:cs typeface="Courier New"/>
                <a:sym typeface="Courier New"/>
              </a:rPr>
              <a:t> range</a:t>
            </a:r>
            <a:r>
              <a:rPr b="1" i="0" lang="en-US" sz="1400" u="none" cap="none" strike="noStrike">
                <a:solidFill>
                  <a:srgbClr val="FFCC00"/>
                </a:solidFill>
                <a:latin typeface="Courier New"/>
                <a:ea typeface="Courier New"/>
                <a:cs typeface="Courier New"/>
                <a:sym typeface="Courier New"/>
              </a:rPr>
              <a:t>(</a:t>
            </a:r>
            <a:r>
              <a:rPr b="0" i="0" lang="en-US" sz="1400" u="none" cap="none" strike="noStrike">
                <a:solidFill>
                  <a:srgbClr val="99CC99"/>
                </a:solidFill>
                <a:latin typeface="Courier New"/>
                <a:ea typeface="Courier New"/>
                <a:cs typeface="Courier New"/>
                <a:sym typeface="Courier New"/>
              </a:rPr>
              <a:t>0</a:t>
            </a:r>
            <a:r>
              <a:rPr b="1" i="0" lang="en-US" sz="1400" u="none" cap="none" strike="noStrike">
                <a:solidFill>
                  <a:srgbClr val="FFCC00"/>
                </a:solidFill>
                <a:latin typeface="Courier New"/>
                <a:ea typeface="Courier New"/>
                <a:cs typeface="Courier New"/>
                <a:sym typeface="Courier New"/>
              </a:rPr>
              <a:t>,</a:t>
            </a:r>
            <a:r>
              <a:rPr b="0" i="0" lang="en-US" sz="1400" u="none" cap="none" strike="noStrike">
                <a:solidFill>
                  <a:srgbClr val="99CC99"/>
                </a:solidFill>
                <a:latin typeface="Courier New"/>
                <a:ea typeface="Courier New"/>
                <a:cs typeface="Courier New"/>
                <a:sym typeface="Courier New"/>
              </a:rPr>
              <a:t>3</a:t>
            </a:r>
            <a:r>
              <a:rPr b="1" i="0" lang="en-US" sz="1400" u="none" cap="none" strike="noStrike">
                <a:solidFill>
                  <a:srgbClr val="FFCC00"/>
                </a:solidFill>
                <a:latin typeface="Courier New"/>
                <a:ea typeface="Courier New"/>
                <a:cs typeface="Courier New"/>
                <a:sym typeface="Courier New"/>
              </a:rPr>
              <a:t>):</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lt1"/>
                </a:solidFill>
                <a:latin typeface="Courier New"/>
                <a:ea typeface="Courier New"/>
                <a:cs typeface="Courier New"/>
                <a:sym typeface="Courier New"/>
              </a:rPr>
              <a:t>	</a:t>
            </a:r>
            <a:r>
              <a:rPr b="1" i="0" lang="en-US" sz="1400" u="none" cap="none" strike="noStrike">
                <a:solidFill>
                  <a:srgbClr val="FF6600"/>
                </a:solidFill>
                <a:latin typeface="Courier New"/>
                <a:ea typeface="Courier New"/>
                <a:cs typeface="Courier New"/>
                <a:sym typeface="Courier New"/>
              </a:rPr>
              <a:t>print</a:t>
            </a:r>
            <a:r>
              <a:rPr b="0" i="0" lang="en-US" sz="1400" u="none" cap="none" strike="noStrike">
                <a:solidFill>
                  <a:schemeClr val="lt1"/>
                </a:solidFill>
                <a:latin typeface="Courier New"/>
                <a:ea typeface="Courier New"/>
                <a:cs typeface="Courier New"/>
                <a:sym typeface="Courier New"/>
              </a:rPr>
              <a:t> i</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rgbClr val="FF6600"/>
                </a:solidFill>
                <a:latin typeface="Courier New"/>
                <a:ea typeface="Courier New"/>
                <a:cs typeface="Courier New"/>
                <a:sym typeface="Courier New"/>
              </a:rPr>
              <a:t>def</a:t>
            </a:r>
            <a:r>
              <a:rPr b="0" i="0" lang="en-US" sz="1400" u="none" cap="none" strike="noStrike">
                <a:solidFill>
                  <a:schemeClr val="lt1"/>
                </a:solidFill>
                <a:latin typeface="Courier New"/>
                <a:ea typeface="Courier New"/>
                <a:cs typeface="Courier New"/>
                <a:sym typeface="Courier New"/>
              </a:rPr>
              <a:t> </a:t>
            </a:r>
            <a:r>
              <a:rPr b="0" i="0" lang="en-US" sz="1400" u="none" cap="none" strike="noStrike">
                <a:solidFill>
                  <a:srgbClr val="FF00FF"/>
                </a:solidFill>
                <a:latin typeface="Courier New"/>
                <a:ea typeface="Courier New"/>
                <a:cs typeface="Courier New"/>
                <a:sym typeface="Courier New"/>
              </a:rPr>
              <a:t>myfunc</a:t>
            </a:r>
            <a:r>
              <a:rPr b="1" i="0" lang="en-US" sz="1400" u="none" cap="none" strike="noStrike">
                <a:solidFill>
                  <a:srgbClr val="FFCC00"/>
                </a:solidFill>
                <a:latin typeface="Courier New"/>
                <a:ea typeface="Courier New"/>
                <a:cs typeface="Courier New"/>
                <a:sym typeface="Courier New"/>
              </a:rPr>
              <a:t>():</a:t>
            </a:r>
            <a:r>
              <a:rPr b="0" i="0" lang="en-US" sz="1400" u="none" cap="none" strike="noStrike">
                <a:solidFill>
                  <a:schemeClr val="lt1"/>
                </a:solidFill>
                <a:latin typeface="Courier New"/>
                <a:ea typeface="Courier New"/>
                <a:cs typeface="Courier New"/>
                <a:sym typeface="Courier New"/>
              </a:rPr>
              <a:t> </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lt1"/>
                </a:solidFill>
                <a:latin typeface="Courier New"/>
                <a:ea typeface="Courier New"/>
                <a:cs typeface="Courier New"/>
                <a:sym typeface="Courier New"/>
              </a:rPr>
              <a:t>	"""here’s a comment about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lt1"/>
                </a:solidFill>
                <a:latin typeface="Courier New"/>
                <a:ea typeface="Courier New"/>
                <a:cs typeface="Courier New"/>
                <a:sym typeface="Courier New"/>
              </a:rPr>
              <a:t>	the myfunc function"""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lt1"/>
                </a:solidFill>
                <a:latin typeface="Courier New"/>
                <a:ea typeface="Courier New"/>
                <a:cs typeface="Courier New"/>
                <a:sym typeface="Courier New"/>
              </a:rPr>
              <a:t>	</a:t>
            </a:r>
            <a:r>
              <a:rPr b="1" i="0" lang="en-US" sz="1400" u="none" cap="none" strike="noStrike">
                <a:solidFill>
                  <a:srgbClr val="FF6600"/>
                </a:solidFill>
                <a:latin typeface="Courier New"/>
                <a:ea typeface="Courier New"/>
                <a:cs typeface="Courier New"/>
                <a:sym typeface="Courier New"/>
              </a:rPr>
              <a:t>print</a:t>
            </a:r>
            <a:r>
              <a:rPr b="0" i="0" lang="en-US" sz="1400" u="none" cap="none" strike="noStrike">
                <a:solidFill>
                  <a:schemeClr val="lt1"/>
                </a:solidFill>
                <a:latin typeface="Courier New"/>
                <a:ea typeface="Courier New"/>
                <a:cs typeface="Courier New"/>
                <a:sym typeface="Courier New"/>
              </a:rPr>
              <a:t> </a:t>
            </a:r>
            <a:r>
              <a:rPr b="0" i="0" lang="en-US" sz="1400" u="none" cap="none" strike="noStrike">
                <a:solidFill>
                  <a:srgbClr val="66FF00"/>
                </a:solidFill>
                <a:latin typeface="Courier New"/>
                <a:ea typeface="Courier New"/>
                <a:cs typeface="Courier New"/>
                <a:sym typeface="Courier New"/>
              </a:rPr>
              <a:t>"I'm in a function!"</a:t>
            </a:r>
            <a:r>
              <a:rPr b="0" i="0" lang="en-US" sz="1400" u="none" cap="none" strike="noStrike">
                <a:solidFill>
                  <a:schemeClr val="lt1"/>
                </a:solidFill>
                <a:latin typeface="Courier New"/>
                <a:ea typeface="Courier New"/>
                <a:cs typeface="Courier New"/>
                <a:sym typeface="Courier New"/>
              </a:rPr>
              <a:t> </a:t>
            </a:r>
            <a:endParaRPr b="0" i="0" sz="14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FF0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TIPOS NUMÉRICOS</a:t>
            </a:r>
            <a:endParaRPr/>
          </a:p>
        </p:txBody>
      </p:sp>
      <p:sp>
        <p:nvSpPr>
          <p:cNvPr id="166" name="Google Shape;166;p1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Los subtipos son int, long, float y complex.</a:t>
            </a:r>
            <a:endParaRPr/>
          </a:p>
          <a:p>
            <a:pPr indent="-137159" lvl="1" marL="265176" rtl="0" algn="l">
              <a:lnSpc>
                <a:spcPct val="90000"/>
              </a:lnSpc>
              <a:spcBef>
                <a:spcPts val="400"/>
              </a:spcBef>
              <a:spcAft>
                <a:spcPts val="0"/>
              </a:spcAft>
              <a:buSzPts val="1800"/>
              <a:buFont typeface="Arial"/>
              <a:buChar char="•"/>
            </a:pPr>
            <a:r>
              <a:rPr lang="en-US"/>
              <a:t> Sus respectivos constructores son int(), long(), float(), y complex(). </a:t>
            </a:r>
            <a:endParaRPr/>
          </a:p>
          <a:p>
            <a:pPr indent="-91440" lvl="0" marL="91440" rtl="0" algn="l">
              <a:lnSpc>
                <a:spcPct val="90000"/>
              </a:lnSpc>
              <a:spcBef>
                <a:spcPts val="1600"/>
              </a:spcBef>
              <a:spcAft>
                <a:spcPts val="0"/>
              </a:spcAft>
              <a:buSzPts val="2200"/>
              <a:buFont typeface="Arial"/>
              <a:buChar char="•"/>
            </a:pPr>
            <a:r>
              <a:rPr lang="en-US"/>
              <a:t> Todos los tipos numéricos, excepto los complejos, soportan las típicas operaciones numéricas que esperaría encontrar (una lista está disponible </a:t>
            </a:r>
            <a:r>
              <a:rPr lang="en-US" u="sng">
                <a:solidFill>
                  <a:schemeClr val="hlink"/>
                </a:solidFill>
                <a:hlinkClick r:id="rId3"/>
              </a:rPr>
              <a:t>aquí</a:t>
            </a:r>
            <a:r>
              <a:rPr lang="en-US"/>
              <a:t>).</a:t>
            </a:r>
            <a:endParaRPr/>
          </a:p>
          <a:p>
            <a:pPr indent="-91440" lvl="0" marL="91440" rtl="0" algn="l">
              <a:lnSpc>
                <a:spcPct val="90000"/>
              </a:lnSpc>
              <a:spcBef>
                <a:spcPts val="1400"/>
              </a:spcBef>
              <a:spcAft>
                <a:spcPts val="0"/>
              </a:spcAft>
              <a:buSzPts val="2200"/>
              <a:buFont typeface="Arial"/>
              <a:buChar char="•"/>
            </a:pPr>
            <a:r>
              <a:rPr lang="en-US"/>
              <a:t> Se soporta la aritmética mixta, con el tipo "más estrecho" ampliado al del otro. La misma regla se utiliza para comparaciones mixtas.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TIPOS NUMÉRICOS</a:t>
            </a:r>
            <a:endParaRPr/>
          </a:p>
        </p:txBody>
      </p:sp>
      <p:sp>
        <p:nvSpPr>
          <p:cNvPr id="172" name="Google Shape;172;p15"/>
          <p:cNvSpPr txBox="1"/>
          <p:nvPr>
            <p:ph idx="1" type="body"/>
          </p:nvPr>
        </p:nvSpPr>
        <p:spPr>
          <a:xfrm>
            <a:off x="1024128" y="2286000"/>
            <a:ext cx="5573619"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Font typeface="Arial"/>
              <a:buChar char="•"/>
            </a:pPr>
            <a:r>
              <a:rPr lang="en-US"/>
              <a:t> Numérico</a:t>
            </a:r>
            <a:endParaRPr/>
          </a:p>
          <a:p>
            <a:pPr indent="-137159" lvl="1" marL="265176" rtl="0" algn="l">
              <a:lnSpc>
                <a:spcPct val="90000"/>
              </a:lnSpc>
              <a:spcBef>
                <a:spcPts val="400"/>
              </a:spcBef>
              <a:spcAft>
                <a:spcPts val="0"/>
              </a:spcAft>
              <a:buSzPts val="1800"/>
              <a:buFont typeface="Arial"/>
              <a:buChar char="•"/>
            </a:pPr>
            <a:r>
              <a:rPr b="1" lang="en-US"/>
              <a:t> int</a:t>
            </a:r>
            <a:r>
              <a:rPr lang="en-US"/>
              <a:t>: equivalente al int largo de C en 2.x pero ilimitado en 3.x. </a:t>
            </a:r>
            <a:endParaRPr/>
          </a:p>
          <a:p>
            <a:pPr indent="-137159" lvl="1" marL="265176" rtl="0" algn="l">
              <a:lnSpc>
                <a:spcPct val="90000"/>
              </a:lnSpc>
              <a:spcBef>
                <a:spcPts val="600"/>
              </a:spcBef>
              <a:spcAft>
                <a:spcPts val="0"/>
              </a:spcAft>
              <a:buSzPts val="1800"/>
              <a:buFont typeface="Arial"/>
              <a:buChar char="•"/>
            </a:pPr>
            <a:r>
              <a:rPr b="1" lang="en-US"/>
              <a:t> float</a:t>
            </a:r>
            <a:r>
              <a:rPr lang="en-US"/>
              <a:t>: equivalente a los dobles de C.</a:t>
            </a:r>
            <a:endParaRPr/>
          </a:p>
          <a:p>
            <a:pPr indent="-137159" lvl="1" marL="265176" rtl="0" algn="l">
              <a:lnSpc>
                <a:spcPct val="90000"/>
              </a:lnSpc>
              <a:spcBef>
                <a:spcPts val="600"/>
              </a:spcBef>
              <a:spcAft>
                <a:spcPts val="0"/>
              </a:spcAft>
              <a:buSzPts val="1800"/>
              <a:buFont typeface="Arial"/>
              <a:buChar char="•"/>
            </a:pPr>
            <a:r>
              <a:rPr b="1" lang="en-US"/>
              <a:t> largo</a:t>
            </a:r>
            <a:r>
              <a:rPr lang="en-US"/>
              <a:t>: ilimitado en 2.x y no disponible en 3.x.</a:t>
            </a:r>
            <a:endParaRPr/>
          </a:p>
          <a:p>
            <a:pPr indent="-137159" lvl="1" marL="265176" rtl="0" algn="l">
              <a:lnSpc>
                <a:spcPct val="90000"/>
              </a:lnSpc>
              <a:spcBef>
                <a:spcPts val="600"/>
              </a:spcBef>
              <a:spcAft>
                <a:spcPts val="0"/>
              </a:spcAft>
              <a:buSzPts val="1800"/>
              <a:buFont typeface="Arial"/>
              <a:buChar char="•"/>
            </a:pPr>
            <a:r>
              <a:rPr b="1" lang="en-US"/>
              <a:t> complex</a:t>
            </a:r>
            <a:r>
              <a:rPr lang="en-US"/>
              <a:t>: números complejos.</a:t>
            </a:r>
            <a:endParaRPr/>
          </a:p>
          <a:p>
            <a:pPr indent="-22858" lvl="1" marL="265176" rtl="0" algn="l">
              <a:lnSpc>
                <a:spcPct val="90000"/>
              </a:lnSpc>
              <a:spcBef>
                <a:spcPts val="600"/>
              </a:spcBef>
              <a:spcAft>
                <a:spcPts val="0"/>
              </a:spcAft>
              <a:buSzPts val="1800"/>
              <a:buFont typeface="Arial"/>
              <a:buNone/>
            </a:pPr>
            <a:r>
              <a:t/>
            </a:r>
            <a:endParaRPr/>
          </a:p>
          <a:p>
            <a:pPr indent="-137159" lvl="1" marL="265176" rtl="0" algn="l">
              <a:lnSpc>
                <a:spcPct val="90000"/>
              </a:lnSpc>
              <a:spcBef>
                <a:spcPts val="600"/>
              </a:spcBef>
              <a:spcAft>
                <a:spcPts val="0"/>
              </a:spcAft>
              <a:buSzPts val="1800"/>
              <a:buFont typeface="Arial"/>
              <a:buChar char="•"/>
            </a:pPr>
            <a:r>
              <a:rPr lang="en-US"/>
              <a:t>Las operaciones soportadas incluyen constructores (es decir, int(3)), aritmética, negación, módulo, valor absoluto, exponenciación, etc. </a:t>
            </a:r>
            <a:br>
              <a:rPr lang="en-US"/>
            </a:br>
            <a:endParaRPr/>
          </a:p>
        </p:txBody>
      </p:sp>
      <p:sp>
        <p:nvSpPr>
          <p:cNvPr id="173" name="Google Shape;173;p15"/>
          <p:cNvSpPr/>
          <p:nvPr/>
        </p:nvSpPr>
        <p:spPr>
          <a:xfrm>
            <a:off x="7390613" y="1600449"/>
            <a:ext cx="4138367" cy="47089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Courier New"/>
                <a:ea typeface="Courier New"/>
                <a:cs typeface="Courier New"/>
                <a:sym typeface="Courier New"/>
              </a:rPr>
              <a:t>$ python </a:t>
            </a:r>
            <a:br>
              <a:rPr b="0" i="0" lang="en-US" sz="2000" u="none" cap="none" strike="noStrike">
                <a:solidFill>
                  <a:schemeClr val="lt1"/>
                </a:solidFill>
                <a:latin typeface="Courier New"/>
                <a:ea typeface="Courier New"/>
                <a:cs typeface="Courier New"/>
                <a:sym typeface="Courier New"/>
              </a:rPr>
            </a:br>
            <a:r>
              <a:rPr b="1" i="0" lang="en-US" sz="2000" u="none" cap="none" strike="noStrike">
                <a:solidFill>
                  <a:srgbClr val="FFCC00"/>
                </a:solidFill>
                <a:latin typeface="Courier New"/>
                <a:ea typeface="Courier New"/>
                <a:cs typeface="Courier New"/>
                <a:sym typeface="Courier New"/>
              </a:rPr>
              <a:t>&gt;&gt;&gt;</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99CC99"/>
                </a:solidFill>
                <a:latin typeface="Courier New"/>
                <a:ea typeface="Courier New"/>
                <a:cs typeface="Courier New"/>
                <a:sym typeface="Courier New"/>
              </a:rPr>
              <a:t>3</a:t>
            </a:r>
            <a:r>
              <a:rPr b="0" i="0" lang="en-US" sz="2000" u="none" cap="none" strike="noStrike">
                <a:solidFill>
                  <a:schemeClr val="lt1"/>
                </a:solidFill>
                <a:latin typeface="Courier New"/>
                <a:ea typeface="Courier New"/>
                <a:cs typeface="Courier New"/>
                <a:sym typeface="Courier New"/>
              </a:rPr>
              <a:t> </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99CC99"/>
                </a:solidFill>
                <a:latin typeface="Courier New"/>
                <a:ea typeface="Courier New"/>
                <a:cs typeface="Courier New"/>
                <a:sym typeface="Courier New"/>
              </a:rPr>
              <a:t>2</a:t>
            </a:r>
            <a:r>
              <a:rPr b="0" i="0" lang="en-US" sz="2000" u="none" cap="none" strike="noStrike">
                <a:solidFill>
                  <a:schemeClr val="lt1"/>
                </a:solidFill>
                <a:latin typeface="Courier New"/>
                <a:ea typeface="Courier New"/>
                <a:cs typeface="Courier New"/>
                <a:sym typeface="Courier New"/>
              </a:rPr>
              <a:t> </a:t>
            </a:r>
            <a:br>
              <a:rPr b="0" i="0" lang="en-US" sz="2000" u="none" cap="none" strike="noStrike">
                <a:solidFill>
                  <a:schemeClr val="lt1"/>
                </a:solidFill>
                <a:latin typeface="Courier New"/>
                <a:ea typeface="Courier New"/>
                <a:cs typeface="Courier New"/>
                <a:sym typeface="Courier New"/>
              </a:rPr>
            </a:br>
            <a:r>
              <a:rPr b="0" i="0" lang="en-US" sz="2000" u="none" cap="none" strike="noStrike">
                <a:solidFill>
                  <a:srgbClr val="F2F2F2"/>
                </a:solidFill>
                <a:latin typeface="Courier New"/>
                <a:ea typeface="Courier New"/>
                <a:cs typeface="Courier New"/>
                <a:sym typeface="Courier New"/>
              </a:rPr>
              <a:t>5 </a:t>
            </a:r>
            <a:br>
              <a:rPr b="0" i="0" lang="en-US" sz="2000" u="none" cap="none" strike="noStrike">
                <a:solidFill>
                  <a:schemeClr val="lt1"/>
                </a:solidFill>
                <a:latin typeface="Courier New"/>
                <a:ea typeface="Courier New"/>
                <a:cs typeface="Courier New"/>
                <a:sym typeface="Courier New"/>
              </a:rPr>
            </a:br>
            <a:r>
              <a:rPr b="1" i="0" lang="en-US" sz="2000" u="none" cap="none" strike="noStrike">
                <a:solidFill>
                  <a:srgbClr val="FFCC00"/>
                </a:solidFill>
                <a:latin typeface="Courier New"/>
                <a:ea typeface="Courier New"/>
                <a:cs typeface="Courier New"/>
                <a:sym typeface="Courier New"/>
              </a:rPr>
              <a:t>&gt;&gt;&gt;</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99CC99"/>
                </a:solidFill>
                <a:latin typeface="Courier New"/>
                <a:ea typeface="Courier New"/>
                <a:cs typeface="Courier New"/>
                <a:sym typeface="Courier New"/>
              </a:rPr>
              <a:t>18</a:t>
            </a:r>
            <a:r>
              <a:rPr b="0" i="0" lang="en-US" sz="2000" u="none" cap="none" strike="noStrike">
                <a:solidFill>
                  <a:schemeClr val="lt1"/>
                </a:solidFill>
                <a:latin typeface="Courier New"/>
                <a:ea typeface="Courier New"/>
                <a:cs typeface="Courier New"/>
                <a:sym typeface="Courier New"/>
              </a:rPr>
              <a:t> </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99CC99"/>
                </a:solidFill>
                <a:latin typeface="Courier New"/>
                <a:ea typeface="Courier New"/>
                <a:cs typeface="Courier New"/>
                <a:sym typeface="Courier New"/>
              </a:rPr>
              <a:t>5</a:t>
            </a:r>
            <a:r>
              <a:rPr b="0" i="0" lang="en-US" sz="2000" u="none" cap="none" strike="noStrike">
                <a:solidFill>
                  <a:schemeClr val="lt1"/>
                </a:solidFill>
                <a:latin typeface="Courier New"/>
                <a:ea typeface="Courier New"/>
                <a:cs typeface="Courier New"/>
                <a:sym typeface="Courier New"/>
              </a:rPr>
              <a:t> </a:t>
            </a:r>
            <a:br>
              <a:rPr b="0" i="0" lang="en-US" sz="2000" u="none" cap="none" strike="noStrike">
                <a:solidFill>
                  <a:schemeClr val="lt1"/>
                </a:solidFill>
                <a:latin typeface="Courier New"/>
                <a:ea typeface="Courier New"/>
                <a:cs typeface="Courier New"/>
                <a:sym typeface="Courier New"/>
              </a:rPr>
            </a:br>
            <a:r>
              <a:rPr b="0" i="0" lang="en-US" sz="2000" u="none" cap="none" strike="noStrike">
                <a:solidFill>
                  <a:srgbClr val="F2F2F2"/>
                </a:solidFill>
                <a:latin typeface="Courier New"/>
                <a:ea typeface="Courier New"/>
                <a:cs typeface="Courier New"/>
                <a:sym typeface="Courier New"/>
              </a:rPr>
              <a:t>3 </a:t>
            </a:r>
            <a:br>
              <a:rPr b="0" i="0" lang="en-US" sz="2000" u="none" cap="none" strike="noStrike">
                <a:solidFill>
                  <a:schemeClr val="lt1"/>
                </a:solidFill>
                <a:latin typeface="Courier New"/>
                <a:ea typeface="Courier New"/>
                <a:cs typeface="Courier New"/>
                <a:sym typeface="Courier New"/>
              </a:rPr>
            </a:br>
            <a:r>
              <a:rPr b="1" i="0" lang="en-US" sz="2000" u="none" cap="none" strike="noStrike">
                <a:solidFill>
                  <a:srgbClr val="FFCC00"/>
                </a:solidFill>
                <a:latin typeface="Courier New"/>
                <a:ea typeface="Courier New"/>
                <a:cs typeface="Courier New"/>
                <a:sym typeface="Courier New"/>
              </a:rPr>
              <a:t>&gt;&gt;&gt;</a:t>
            </a:r>
            <a:r>
              <a:rPr b="0" i="0" lang="en-US" sz="2000" u="none" cap="none" strike="noStrike">
                <a:solidFill>
                  <a:schemeClr val="lt1"/>
                </a:solidFill>
                <a:latin typeface="Courier New"/>
                <a:ea typeface="Courier New"/>
                <a:cs typeface="Courier New"/>
                <a:sym typeface="Courier New"/>
              </a:rPr>
              <a:t> abs</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rgbClr val="99CC99"/>
                </a:solidFill>
                <a:latin typeface="Courier New"/>
                <a:ea typeface="Courier New"/>
                <a:cs typeface="Courier New"/>
                <a:sym typeface="Courier New"/>
              </a:rPr>
              <a:t>7</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chemeClr val="lt1"/>
                </a:solidFill>
                <a:latin typeface="Courier New"/>
                <a:ea typeface="Courier New"/>
                <a:cs typeface="Courier New"/>
                <a:sym typeface="Courier New"/>
              </a:rPr>
              <a:t> </a:t>
            </a:r>
            <a:br>
              <a:rPr b="0" i="0" lang="en-US" sz="2000" u="none" cap="none" strike="noStrike">
                <a:solidFill>
                  <a:schemeClr val="lt1"/>
                </a:solidFill>
                <a:latin typeface="Courier New"/>
                <a:ea typeface="Courier New"/>
                <a:cs typeface="Courier New"/>
                <a:sym typeface="Courier New"/>
              </a:rPr>
            </a:br>
            <a:r>
              <a:rPr b="0" i="0" lang="en-US" sz="2000" u="none" cap="none" strike="noStrike">
                <a:solidFill>
                  <a:srgbClr val="F2F2F2"/>
                </a:solidFill>
                <a:latin typeface="Courier New"/>
                <a:ea typeface="Courier New"/>
                <a:cs typeface="Courier New"/>
                <a:sym typeface="Courier New"/>
              </a:rPr>
              <a:t>7 </a:t>
            </a:r>
            <a:br>
              <a:rPr b="0" i="0" lang="en-US" sz="2000" u="none" cap="none" strike="noStrike">
                <a:solidFill>
                  <a:schemeClr val="lt1"/>
                </a:solidFill>
                <a:latin typeface="Courier New"/>
                <a:ea typeface="Courier New"/>
                <a:cs typeface="Courier New"/>
                <a:sym typeface="Courier New"/>
              </a:rPr>
            </a:br>
            <a:r>
              <a:rPr b="1" i="0" lang="en-US" sz="2000" u="none" cap="none" strike="noStrike">
                <a:solidFill>
                  <a:srgbClr val="FFCC00"/>
                </a:solidFill>
                <a:latin typeface="Courier New"/>
                <a:ea typeface="Courier New"/>
                <a:cs typeface="Courier New"/>
                <a:sym typeface="Courier New"/>
              </a:rPr>
              <a:t>&gt;&gt;&gt;</a:t>
            </a:r>
            <a:r>
              <a:rPr b="0" i="0" lang="en-US" sz="2000" u="none" cap="none" strike="noStrike">
                <a:solidFill>
                  <a:schemeClr val="lt1"/>
                </a:solidFill>
                <a:latin typeface="Courier New"/>
                <a:ea typeface="Courier New"/>
                <a:cs typeface="Courier New"/>
                <a:sym typeface="Courier New"/>
              </a:rPr>
              <a:t> float</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rgbClr val="99CC99"/>
                </a:solidFill>
                <a:latin typeface="Courier New"/>
                <a:ea typeface="Courier New"/>
                <a:cs typeface="Courier New"/>
                <a:sym typeface="Courier New"/>
              </a:rPr>
              <a:t>9</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chemeClr val="lt1"/>
                </a:solidFill>
                <a:latin typeface="Courier New"/>
                <a:ea typeface="Courier New"/>
                <a:cs typeface="Courier New"/>
                <a:sym typeface="Courier New"/>
              </a:rPr>
              <a:t> </a:t>
            </a:r>
            <a:br>
              <a:rPr b="0" i="0" lang="en-US" sz="2000" u="none" cap="none" strike="noStrike">
                <a:solidFill>
                  <a:schemeClr val="lt1"/>
                </a:solidFill>
                <a:latin typeface="Courier New"/>
                <a:ea typeface="Courier New"/>
                <a:cs typeface="Courier New"/>
                <a:sym typeface="Courier New"/>
              </a:rPr>
            </a:br>
            <a:r>
              <a:rPr b="0" i="0" lang="en-US" sz="2000" u="none" cap="none" strike="noStrike">
                <a:solidFill>
                  <a:srgbClr val="F2F2F2"/>
                </a:solidFill>
                <a:latin typeface="Courier New"/>
                <a:ea typeface="Courier New"/>
                <a:cs typeface="Courier New"/>
                <a:sym typeface="Courier New"/>
              </a:rPr>
              <a:t>9.0</a:t>
            </a:r>
            <a:r>
              <a:rPr b="0" i="0" lang="en-US" sz="2000" u="none" cap="none" strike="noStrike">
                <a:solidFill>
                  <a:schemeClr val="lt1"/>
                </a:solidFill>
                <a:latin typeface="Courier New"/>
                <a:ea typeface="Courier New"/>
                <a:cs typeface="Courier New"/>
                <a:sym typeface="Courier New"/>
              </a:rPr>
              <a:t> </a:t>
            </a:r>
            <a:br>
              <a:rPr b="0" i="0" lang="en-US" sz="2000" u="none" cap="none" strike="noStrike">
                <a:solidFill>
                  <a:schemeClr val="lt1"/>
                </a:solidFill>
                <a:latin typeface="Courier New"/>
                <a:ea typeface="Courier New"/>
                <a:cs typeface="Courier New"/>
                <a:sym typeface="Courier New"/>
              </a:rPr>
            </a:br>
            <a:r>
              <a:rPr b="1" i="0" lang="en-US" sz="2000" u="none" cap="none" strike="noStrike">
                <a:solidFill>
                  <a:srgbClr val="FFCC00"/>
                </a:solidFill>
                <a:latin typeface="Courier New"/>
                <a:ea typeface="Courier New"/>
                <a:cs typeface="Courier New"/>
                <a:sym typeface="Courier New"/>
              </a:rPr>
              <a:t>&gt;&gt;&gt;</a:t>
            </a:r>
            <a:r>
              <a:rPr b="0" i="0" lang="en-US" sz="2000" u="none" cap="none" strike="noStrike">
                <a:solidFill>
                  <a:schemeClr val="lt1"/>
                </a:solidFill>
                <a:latin typeface="Courier New"/>
                <a:ea typeface="Courier New"/>
                <a:cs typeface="Courier New"/>
                <a:sym typeface="Courier New"/>
              </a:rPr>
              <a:t> int</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rgbClr val="99CC99"/>
                </a:solidFill>
                <a:latin typeface="Courier New"/>
                <a:ea typeface="Courier New"/>
                <a:cs typeface="Courier New"/>
                <a:sym typeface="Courier New"/>
              </a:rPr>
              <a:t>5.3</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chemeClr val="lt1"/>
                </a:solidFill>
                <a:latin typeface="Courier New"/>
                <a:ea typeface="Courier New"/>
                <a:cs typeface="Courier New"/>
                <a:sym typeface="Courier New"/>
              </a:rPr>
              <a:t> </a:t>
            </a:r>
            <a:br>
              <a:rPr b="0" i="0" lang="en-US" sz="2000" u="none" cap="none" strike="noStrike">
                <a:solidFill>
                  <a:schemeClr val="lt1"/>
                </a:solidFill>
                <a:latin typeface="Courier New"/>
                <a:ea typeface="Courier New"/>
                <a:cs typeface="Courier New"/>
                <a:sym typeface="Courier New"/>
              </a:rPr>
            </a:br>
            <a:r>
              <a:rPr b="0" i="0" lang="en-US" sz="2000" u="none" cap="none" strike="noStrike">
                <a:solidFill>
                  <a:srgbClr val="F2F2F2"/>
                </a:solidFill>
                <a:latin typeface="Courier New"/>
                <a:ea typeface="Courier New"/>
                <a:cs typeface="Courier New"/>
                <a:sym typeface="Courier New"/>
              </a:rPr>
              <a:t>5 </a:t>
            </a:r>
            <a:br>
              <a:rPr b="0" i="0" lang="en-US" sz="2000" u="none" cap="none" strike="noStrike">
                <a:solidFill>
                  <a:schemeClr val="lt1"/>
                </a:solidFill>
                <a:latin typeface="Courier New"/>
                <a:ea typeface="Courier New"/>
                <a:cs typeface="Courier New"/>
                <a:sym typeface="Courier New"/>
              </a:rPr>
            </a:br>
            <a:r>
              <a:rPr b="1" i="0" lang="en-US" sz="2000" u="none" cap="none" strike="noStrike">
                <a:solidFill>
                  <a:srgbClr val="FFCC00"/>
                </a:solidFill>
                <a:latin typeface="Courier New"/>
                <a:ea typeface="Courier New"/>
                <a:cs typeface="Courier New"/>
                <a:sym typeface="Courier New"/>
              </a:rPr>
              <a:t>&gt;&gt;&gt;</a:t>
            </a:r>
            <a:r>
              <a:rPr b="0" i="0" lang="en-US" sz="2000" u="none" cap="none" strike="noStrike">
                <a:solidFill>
                  <a:schemeClr val="lt1"/>
                </a:solidFill>
                <a:latin typeface="Courier New"/>
                <a:ea typeface="Courier New"/>
                <a:cs typeface="Courier New"/>
                <a:sym typeface="Courier New"/>
              </a:rPr>
              <a:t> complex</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rgbClr val="99CC99"/>
                </a:solidFill>
                <a:latin typeface="Courier New"/>
                <a:ea typeface="Courier New"/>
                <a:cs typeface="Courier New"/>
                <a:sym typeface="Courier New"/>
              </a:rPr>
              <a:t>1</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rgbClr val="99CC99"/>
                </a:solidFill>
                <a:latin typeface="Courier New"/>
                <a:ea typeface="Courier New"/>
                <a:cs typeface="Courier New"/>
                <a:sym typeface="Courier New"/>
              </a:rPr>
              <a:t>2</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chemeClr val="lt1"/>
                </a:solidFill>
                <a:latin typeface="Courier New"/>
                <a:ea typeface="Courier New"/>
                <a:cs typeface="Courier New"/>
                <a:sym typeface="Courier New"/>
              </a:rPr>
              <a:t> </a:t>
            </a:r>
            <a:br>
              <a:rPr b="0" i="0" lang="en-US" sz="2000" u="none" cap="none" strike="noStrike">
                <a:solidFill>
                  <a:schemeClr val="lt1"/>
                </a:solidFill>
                <a:latin typeface="Courier New"/>
                <a:ea typeface="Courier New"/>
                <a:cs typeface="Courier New"/>
                <a:sym typeface="Courier New"/>
              </a:rPr>
            </a:br>
            <a:r>
              <a:rPr b="0" i="0" lang="en-US" sz="2000" u="none" cap="none" strike="noStrike">
                <a:solidFill>
                  <a:srgbClr val="F2F2F2"/>
                </a:solidFill>
                <a:latin typeface="Courier New"/>
                <a:ea typeface="Courier New"/>
                <a:cs typeface="Courier New"/>
                <a:sym typeface="Courier New"/>
              </a:rPr>
              <a:t>(1+2j) </a:t>
            </a:r>
            <a:br>
              <a:rPr b="0" i="0" lang="en-US" sz="2000" u="none" cap="none" strike="noStrike">
                <a:solidFill>
                  <a:schemeClr val="lt1"/>
                </a:solidFill>
                <a:latin typeface="Courier New"/>
                <a:ea typeface="Courier New"/>
                <a:cs typeface="Courier New"/>
                <a:sym typeface="Courier New"/>
              </a:rPr>
            </a:br>
            <a:r>
              <a:rPr b="1" i="0" lang="en-US" sz="2000" u="none" cap="none" strike="noStrike">
                <a:solidFill>
                  <a:srgbClr val="FFCC00"/>
                </a:solidFill>
                <a:latin typeface="Courier New"/>
                <a:ea typeface="Courier New"/>
                <a:cs typeface="Courier New"/>
                <a:sym typeface="Courier New"/>
              </a:rPr>
              <a:t>&gt;&gt;&gt;</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99CC99"/>
                </a:solidFill>
                <a:latin typeface="Courier New"/>
                <a:ea typeface="Courier New"/>
                <a:cs typeface="Courier New"/>
                <a:sym typeface="Courier New"/>
              </a:rPr>
              <a:t>2</a:t>
            </a:r>
            <a:r>
              <a:rPr b="0" i="0" lang="en-US" sz="2000" u="none" cap="none" strike="noStrike">
                <a:solidFill>
                  <a:schemeClr val="lt1"/>
                </a:solidFill>
                <a:latin typeface="Courier New"/>
                <a:ea typeface="Courier New"/>
                <a:cs typeface="Courier New"/>
                <a:sym typeface="Courier New"/>
              </a:rPr>
              <a:t> </a:t>
            </a:r>
            <a:r>
              <a:rPr b="1" i="0" lang="en-US" sz="2000" u="none" cap="none" strike="noStrike">
                <a:solidFill>
                  <a:srgbClr val="FFCC00"/>
                </a:solidFill>
                <a:latin typeface="Courier New"/>
                <a:ea typeface="Courier New"/>
                <a:cs typeface="Courier New"/>
                <a:sym typeface="Courier New"/>
              </a:rPr>
              <a:t>**</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99CC99"/>
                </a:solidFill>
                <a:latin typeface="Courier New"/>
                <a:ea typeface="Courier New"/>
                <a:cs typeface="Courier New"/>
                <a:sym typeface="Courier New"/>
              </a:rPr>
              <a:t>8</a:t>
            </a:r>
            <a:r>
              <a:rPr b="0" i="0" lang="en-US" sz="2000" u="none" cap="none" strike="noStrike">
                <a:solidFill>
                  <a:schemeClr val="lt1"/>
                </a:solidFill>
                <a:latin typeface="Courier New"/>
                <a:ea typeface="Courier New"/>
                <a:cs typeface="Courier New"/>
                <a:sym typeface="Courier New"/>
              </a:rPr>
              <a:t> </a:t>
            </a:r>
            <a:br>
              <a:rPr b="0" i="0" lang="en-US" sz="2000" u="none" cap="none" strike="noStrike">
                <a:solidFill>
                  <a:schemeClr val="lt1"/>
                </a:solidFill>
                <a:latin typeface="Courier New"/>
                <a:ea typeface="Courier New"/>
                <a:cs typeface="Courier New"/>
                <a:sym typeface="Courier New"/>
              </a:rPr>
            </a:br>
            <a:r>
              <a:rPr b="0" i="0" lang="en-US" sz="2000" u="none" cap="none" strike="noStrike">
                <a:solidFill>
                  <a:srgbClr val="F2F2F2"/>
                </a:solidFill>
                <a:latin typeface="Courier New"/>
                <a:ea typeface="Courier New"/>
                <a:cs typeface="Courier New"/>
                <a:sym typeface="Courier New"/>
              </a:rPr>
              <a:t>256</a:t>
            </a:r>
            <a:r>
              <a:rPr b="0" i="0" lang="en-US" sz="2000" u="none" cap="none" strike="noStrike">
                <a:solidFill>
                  <a:schemeClr val="lt1"/>
                </a:solidFill>
                <a:latin typeface="Courier New"/>
                <a:ea typeface="Courier New"/>
                <a:cs typeface="Courier New"/>
                <a:sym typeface="Courier New"/>
              </a:rPr>
              <a:t> </a:t>
            </a:r>
            <a:endParaRPr b="0" i="0" sz="20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TIPOS DE DATOS DE SECUENCIA</a:t>
            </a:r>
            <a:endParaRPr/>
          </a:p>
        </p:txBody>
      </p:sp>
      <p:sp>
        <p:nvSpPr>
          <p:cNvPr id="179" name="Google Shape;179;p1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Hay siete subtipos de secuencia: cadenas, cadenas Unicode, listas, tuplas, bytearrays, buffers y objetos xrange.</a:t>
            </a:r>
            <a:endParaRPr/>
          </a:p>
          <a:p>
            <a:pPr indent="-91440" lvl="0" marL="91440" rtl="0" algn="l">
              <a:lnSpc>
                <a:spcPct val="90000"/>
              </a:lnSpc>
              <a:spcBef>
                <a:spcPts val="1400"/>
              </a:spcBef>
              <a:spcAft>
                <a:spcPts val="0"/>
              </a:spcAft>
              <a:buSzPts val="2200"/>
              <a:buChar char=" "/>
            </a:pPr>
            <a:r>
              <a:rPr lang="en-US"/>
              <a:t>Todos los tipos de datos admiten matrices de objetos, pero con limitaciones variables. </a:t>
            </a:r>
            <a:endParaRPr/>
          </a:p>
          <a:p>
            <a:pPr indent="-91440" lvl="0" marL="91440" rtl="0" algn="l">
              <a:lnSpc>
                <a:spcPct val="90000"/>
              </a:lnSpc>
              <a:spcBef>
                <a:spcPts val="1400"/>
              </a:spcBef>
              <a:spcAft>
                <a:spcPts val="0"/>
              </a:spcAft>
              <a:buSzPts val="2200"/>
              <a:buChar char=" "/>
            </a:pPr>
            <a:r>
              <a:rPr lang="en-US"/>
              <a:t>Los tipos de datos de secuencia más utilizados son cadenas, listas y tuplas. El tipo de datos xrange encuentra uso común en la construcción de lazos controlados por enumeración. Los otros se utilizan con menos frecuencia.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CLASES DE SECUENCIA: CUERDAS</a:t>
            </a:r>
            <a:endParaRPr/>
          </a:p>
        </p:txBody>
      </p:sp>
      <p:sp>
        <p:nvSpPr>
          <p:cNvPr id="185" name="Google Shape;185;p1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Creado simplemente adjuntando caracteres entre comillas simples o dobles. </a:t>
            </a:r>
            <a:endParaRPr/>
          </a:p>
          <a:p>
            <a:pPr indent="-91440" lvl="0" marL="91440" rtl="0" algn="l">
              <a:lnSpc>
                <a:spcPct val="90000"/>
              </a:lnSpc>
              <a:spcBef>
                <a:spcPts val="1400"/>
              </a:spcBef>
              <a:spcAft>
                <a:spcPts val="0"/>
              </a:spcAft>
              <a:buSzPts val="2200"/>
              <a:buChar char=" "/>
            </a:pPr>
            <a:r>
              <a:rPr lang="en-US"/>
              <a:t>Basta con asignar simplemente la cadena a una variable. </a:t>
            </a:r>
            <a:endParaRPr/>
          </a:p>
          <a:p>
            <a:pPr indent="-91440" lvl="0" marL="91440" rtl="0" algn="l">
              <a:lnSpc>
                <a:spcPct val="90000"/>
              </a:lnSpc>
              <a:spcBef>
                <a:spcPts val="1400"/>
              </a:spcBef>
              <a:spcAft>
                <a:spcPts val="0"/>
              </a:spcAft>
              <a:buSzPts val="2200"/>
              <a:buChar char=" "/>
            </a:pPr>
            <a:r>
              <a:rPr lang="en-US"/>
              <a:t>Las cuerdas son inmutables.</a:t>
            </a:r>
            <a:endParaRPr/>
          </a:p>
          <a:p>
            <a:pPr indent="-91440" lvl="0" marL="91440" rtl="0" algn="l">
              <a:lnSpc>
                <a:spcPct val="90000"/>
              </a:lnSpc>
              <a:spcBef>
                <a:spcPts val="1400"/>
              </a:spcBef>
              <a:spcAft>
                <a:spcPts val="0"/>
              </a:spcAft>
              <a:buSzPts val="2200"/>
              <a:buChar char=" "/>
            </a:pPr>
            <a:r>
              <a:rPr lang="en-US"/>
              <a:t>Hay una gran cantidad de métodos de cadenas incorporados (enumerados </a:t>
            </a:r>
            <a:r>
              <a:rPr lang="en-US" u="sng">
                <a:solidFill>
                  <a:schemeClr val="hlink"/>
                </a:solidFill>
                <a:hlinkClick r:id="rId3"/>
              </a:rPr>
              <a:t>aquí</a:t>
            </a:r>
            <a:r>
              <a:rPr lang="en-US"/>
              <a:t>).</a:t>
            </a:r>
            <a:endParaRPr/>
          </a:p>
          <a:p>
            <a:pPr indent="0" lvl="0" marL="91440" rtl="0" algn="l">
              <a:lnSpc>
                <a:spcPct val="90000"/>
              </a:lnSpc>
              <a:spcBef>
                <a:spcPts val="1400"/>
              </a:spcBef>
              <a:spcAft>
                <a:spcPts val="0"/>
              </a:spcAft>
              <a:buSzPts val="2200"/>
              <a:buNone/>
            </a:pPr>
            <a:r>
              <a:t/>
            </a:r>
            <a:endParaRPr/>
          </a:p>
        </p:txBody>
      </p:sp>
      <p:sp>
        <p:nvSpPr>
          <p:cNvPr id="186" name="Google Shape;186;p17"/>
          <p:cNvSpPr/>
          <p:nvPr/>
        </p:nvSpPr>
        <p:spPr>
          <a:xfrm>
            <a:off x="1617934" y="4477462"/>
            <a:ext cx="589937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Courier New"/>
                <a:ea typeface="Courier New"/>
                <a:cs typeface="Courier New"/>
                <a:sym typeface="Courier New"/>
              </a:rPr>
              <a:t>mystring</a:t>
            </a:r>
            <a:r>
              <a:rPr b="1" i="0" lang="en-US" sz="2400" u="none" cap="none" strike="noStrike">
                <a:solidFill>
                  <a:srgbClr val="FFCC00"/>
                </a:solidFill>
                <a:latin typeface="Courier New"/>
                <a:ea typeface="Courier New"/>
                <a:cs typeface="Courier New"/>
                <a:sym typeface="Courier New"/>
              </a:rPr>
              <a:t> =</a:t>
            </a:r>
            <a:r>
              <a:rPr b="0" i="0" lang="en-US" sz="2400" u="none" cap="none" strike="noStrike">
                <a:solidFill>
                  <a:srgbClr val="66FF00"/>
                </a:solidFill>
                <a:latin typeface="Courier New"/>
                <a:ea typeface="Courier New"/>
                <a:cs typeface="Courier New"/>
                <a:sym typeface="Courier New"/>
              </a:rPr>
              <a:t> "¡Hola, soy una cuerda!" </a:t>
            </a:r>
            <a:endParaRPr b="0" i="0" sz="24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CLASES DE SECUENCIA: CUERDAS</a:t>
            </a:r>
            <a:endParaRPr/>
          </a:p>
        </p:txBody>
      </p:sp>
      <p:sp>
        <p:nvSpPr>
          <p:cNvPr id="192" name="Google Shape;192;p1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Python soporta un número de secuencias de escape tales como'\t','\n', etc. </a:t>
            </a:r>
            <a:endParaRPr/>
          </a:p>
          <a:p>
            <a:pPr indent="-91440" lvl="0" marL="91440" rtl="0" algn="l">
              <a:lnSpc>
                <a:spcPct val="90000"/>
              </a:lnSpc>
              <a:spcBef>
                <a:spcPts val="1400"/>
              </a:spcBef>
              <a:spcAft>
                <a:spcPts val="0"/>
              </a:spcAft>
              <a:buSzPts val="2200"/>
              <a:buChar char=" "/>
            </a:pPr>
            <a:r>
              <a:rPr lang="en-US"/>
              <a:t>Colocar'r' delante de una cadena producirá su valor crudo. </a:t>
            </a:r>
            <a:endParaRPr/>
          </a:p>
          <a:p>
            <a:pPr indent="-91440" lvl="0" marL="91440" rtl="0" algn="l">
              <a:lnSpc>
                <a:spcPct val="90000"/>
              </a:lnSpc>
              <a:spcBef>
                <a:spcPts val="1400"/>
              </a:spcBef>
              <a:spcAft>
                <a:spcPts val="0"/>
              </a:spcAft>
              <a:buSzPts val="2200"/>
              <a:buChar char=" "/>
            </a:pPr>
            <a:r>
              <a:rPr lang="en-US"/>
              <a:t>Hay un operador de formato de cadena '%' similar a C. Una lista de símbolos de formato de cadena está disponible </a:t>
            </a:r>
            <a:r>
              <a:rPr lang="en-US" u="sng">
                <a:solidFill>
                  <a:schemeClr val="hlink"/>
                </a:solidFill>
                <a:hlinkClick r:id="rId3"/>
              </a:rPr>
              <a:t>aquí</a:t>
            </a:r>
            <a:r>
              <a:rPr lang="en-US"/>
              <a:t>.</a:t>
            </a:r>
            <a:endParaRPr/>
          </a:p>
          <a:p>
            <a:pPr indent="-91440" lvl="0" marL="91440" rtl="0" algn="l">
              <a:lnSpc>
                <a:spcPct val="90000"/>
              </a:lnSpc>
              <a:spcBef>
                <a:spcPts val="1400"/>
              </a:spcBef>
              <a:spcAft>
                <a:spcPts val="0"/>
              </a:spcAft>
              <a:buSzPts val="2200"/>
              <a:buChar char=" "/>
            </a:pPr>
            <a:r>
              <a:rPr lang="en-US"/>
              <a:t>Dos literales de cadena uno al lado del otro se concatenan automáticamente.</a:t>
            </a:r>
            <a:endParaRPr/>
          </a:p>
          <a:p>
            <a:pPr indent="0" lvl="0" marL="91440" rtl="0" algn="l">
              <a:lnSpc>
                <a:spcPct val="90000"/>
              </a:lnSpc>
              <a:spcBef>
                <a:spcPts val="1400"/>
              </a:spcBef>
              <a:spcAft>
                <a:spcPts val="0"/>
              </a:spcAft>
              <a:buSzPts val="2200"/>
              <a:buNone/>
            </a:pPr>
            <a:r>
              <a:t/>
            </a:r>
            <a:endParaRPr/>
          </a:p>
        </p:txBody>
      </p:sp>
      <p:sp>
        <p:nvSpPr>
          <p:cNvPr id="193" name="Google Shape;193;p18"/>
          <p:cNvSpPr/>
          <p:nvPr/>
        </p:nvSpPr>
        <p:spPr>
          <a:xfrm>
            <a:off x="1367481" y="4811067"/>
            <a:ext cx="4769368"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6600"/>
                </a:solidFill>
                <a:latin typeface="Courier New"/>
                <a:ea typeface="Courier New"/>
                <a:cs typeface="Courier New"/>
                <a:sym typeface="Courier New"/>
              </a:rPr>
              <a:t>print</a:t>
            </a:r>
            <a:r>
              <a:rPr b="0" i="0" lang="en-US" sz="2000" u="none" cap="none" strike="noStrike">
                <a:solidFill>
                  <a:srgbClr val="66FF00"/>
                </a:solidFill>
                <a:latin typeface="Courier New"/>
                <a:ea typeface="Courier New"/>
                <a:cs typeface="Courier New"/>
                <a:sym typeface="Courier New"/>
              </a:rPr>
              <a:t>"Hola, hola"</a:t>
            </a:r>
            <a:endParaRPr b="0"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6600"/>
                </a:solidFill>
                <a:latin typeface="Courier New"/>
                <a:ea typeface="Courier New"/>
                <a:cs typeface="Courier New"/>
                <a:sym typeface="Courier New"/>
              </a:rPr>
              <a:t>print</a:t>
            </a:r>
            <a:r>
              <a:rPr b="0" i="0" lang="en-US" sz="2000" u="none" cap="none" strike="noStrike">
                <a:solidFill>
                  <a:srgbClr val="66FF00"/>
                </a:solidFill>
                <a:latin typeface="Courier New"/>
                <a:ea typeface="Courier New"/>
                <a:cs typeface="Courier New"/>
                <a:sym typeface="Courier New"/>
              </a:rPr>
              <a:t> r"|¡Mundo!"</a:t>
            </a:r>
            <a:endParaRPr b="0"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6600"/>
                </a:solidFill>
                <a:latin typeface="Courier New"/>
                <a:ea typeface="Courier New"/>
                <a:cs typeface="Courier New"/>
                <a:sym typeface="Courier New"/>
              </a:rPr>
              <a:t>print</a:t>
            </a:r>
            <a:r>
              <a:rPr b="0" i="0" lang="en-US" sz="2000" u="none" cap="none" strike="noStrike">
                <a:solidFill>
                  <a:srgbClr val="66FF00"/>
                </a:solidFill>
                <a:latin typeface="Courier New"/>
                <a:ea typeface="Courier New"/>
                <a:cs typeface="Courier New"/>
                <a:sym typeface="Courier New"/>
              </a:rPr>
              <a:t> "Python is " "so cool." </a:t>
            </a:r>
            <a:endParaRPr b="0" i="0" sz="2000" u="none" cap="none" strike="noStrike">
              <a:solidFill>
                <a:schemeClr val="lt1"/>
              </a:solidFill>
              <a:latin typeface="Twentieth Century"/>
              <a:ea typeface="Twentieth Century"/>
              <a:cs typeface="Twentieth Century"/>
              <a:sym typeface="Twentieth Century"/>
            </a:endParaRPr>
          </a:p>
        </p:txBody>
      </p:sp>
      <p:sp>
        <p:nvSpPr>
          <p:cNvPr id="194" name="Google Shape;194;p18"/>
          <p:cNvSpPr/>
          <p:nvPr/>
        </p:nvSpPr>
        <p:spPr>
          <a:xfrm>
            <a:off x="6888359" y="4811067"/>
            <a:ext cx="2955900"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python ex.py</a:t>
            </a:r>
            <a:endParaRPr b="0" i="0" sz="1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Hola,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\N - ¡Mundo!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Python es tan genial.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CLASES DE SECUENCIA: CADENAS UNICODE</a:t>
            </a:r>
            <a:endParaRPr/>
          </a:p>
        </p:txBody>
      </p:sp>
      <p:sp>
        <p:nvSpPr>
          <p:cNvPr id="200" name="Google Shape;200;p19"/>
          <p:cNvSpPr txBox="1"/>
          <p:nvPr>
            <p:ph idx="1" type="body"/>
          </p:nvPr>
        </p:nvSpPr>
        <p:spPr>
          <a:xfrm>
            <a:off x="1024129" y="2286000"/>
            <a:ext cx="5168854"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80000"/>
              </a:lnSpc>
              <a:spcBef>
                <a:spcPts val="0"/>
              </a:spcBef>
              <a:spcAft>
                <a:spcPts val="0"/>
              </a:spcAft>
              <a:buSzPts val="2200"/>
              <a:buChar char=" "/>
            </a:pPr>
            <a:r>
              <a:rPr lang="en-US"/>
              <a:t>Las cadenas Unicode se pueden utilizar para almacenar y manipular datos Unicode.</a:t>
            </a:r>
            <a:endParaRPr/>
          </a:p>
          <a:p>
            <a:pPr indent="-91440" lvl="0" marL="91440" rtl="0" algn="l">
              <a:lnSpc>
                <a:spcPct val="80000"/>
              </a:lnSpc>
              <a:spcBef>
                <a:spcPts val="1400"/>
              </a:spcBef>
              <a:spcAft>
                <a:spcPts val="0"/>
              </a:spcAft>
              <a:buSzPts val="2200"/>
              <a:buChar char=" "/>
            </a:pPr>
            <a:r>
              <a:rPr lang="en-US"/>
              <a:t>Tan simple como crear una cadena normal (¡simplemente ponle una'u'!).</a:t>
            </a:r>
            <a:endParaRPr/>
          </a:p>
          <a:p>
            <a:pPr indent="-91440" lvl="0" marL="91440" rtl="0" algn="l">
              <a:lnSpc>
                <a:spcPct val="80000"/>
              </a:lnSpc>
              <a:spcBef>
                <a:spcPts val="1400"/>
              </a:spcBef>
              <a:spcAft>
                <a:spcPts val="0"/>
              </a:spcAft>
              <a:buSzPts val="2200"/>
              <a:buChar char=" "/>
            </a:pPr>
            <a:r>
              <a:rPr lang="en-US"/>
              <a:t>Utilice la codificación Unicode-Escape para caracteres especiales. </a:t>
            </a:r>
            <a:endParaRPr/>
          </a:p>
          <a:p>
            <a:pPr indent="-91440" lvl="0" marL="91440" rtl="0" algn="l">
              <a:lnSpc>
                <a:spcPct val="80000"/>
              </a:lnSpc>
              <a:spcBef>
                <a:spcPts val="1400"/>
              </a:spcBef>
              <a:spcAft>
                <a:spcPts val="0"/>
              </a:spcAft>
              <a:buSzPts val="2200"/>
              <a:buChar char=" "/>
            </a:pPr>
            <a:r>
              <a:rPr lang="en-US"/>
              <a:t>También tiene un modo sin procesar, usa'ur' como prefijo.</a:t>
            </a:r>
            <a:endParaRPr/>
          </a:p>
          <a:p>
            <a:pPr indent="-91440" lvl="0" marL="91440" rtl="0" algn="l">
              <a:lnSpc>
                <a:spcPct val="80000"/>
              </a:lnSpc>
              <a:spcBef>
                <a:spcPts val="1400"/>
              </a:spcBef>
              <a:spcAft>
                <a:spcPts val="0"/>
              </a:spcAft>
              <a:buSzPts val="2200"/>
              <a:buChar char=" "/>
            </a:pPr>
            <a:r>
              <a:rPr lang="en-US"/>
              <a:t>Para traducir a una cadena normal, utilice el método .encode().</a:t>
            </a:r>
            <a:endParaRPr/>
          </a:p>
          <a:p>
            <a:pPr indent="-91440" lvl="0" marL="91440" rtl="0" algn="l">
              <a:lnSpc>
                <a:spcPct val="80000"/>
              </a:lnSpc>
              <a:spcBef>
                <a:spcPts val="1400"/>
              </a:spcBef>
              <a:spcAft>
                <a:spcPts val="0"/>
              </a:spcAft>
              <a:buSzPts val="2200"/>
              <a:buChar char=" "/>
            </a:pPr>
            <a:r>
              <a:rPr lang="en-US"/>
              <a:t>Para traducir de una cadena normal a Unicode, utilice la función unicode().</a:t>
            </a:r>
            <a:endParaRPr/>
          </a:p>
        </p:txBody>
      </p:sp>
      <p:sp>
        <p:nvSpPr>
          <p:cNvPr id="201" name="Google Shape;201;p19"/>
          <p:cNvSpPr/>
          <p:nvPr/>
        </p:nvSpPr>
        <p:spPr>
          <a:xfrm>
            <a:off x="6480463" y="2084832"/>
            <a:ext cx="5095009"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myunicodestr1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u"Hi Class!"</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myunicodestr2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u"Hi\u0020Class!"</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myunicodestr1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myunicodestr2 newunicode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u'\xe4\xf6\xfc'</a:t>
            </a:r>
            <a:br>
              <a:rPr b="0" i="0" lang="en-US" sz="1800" u="none" cap="none" strike="noStrike">
                <a:solidFill>
                  <a:srgbClr val="66FF00"/>
                </a:solidFill>
                <a:latin typeface="Courier New"/>
                <a:ea typeface="Courier New"/>
                <a:cs typeface="Courier New"/>
                <a:sym typeface="Courier New"/>
              </a:rPr>
            </a:b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newunicode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newstr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newunicode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encode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66FF00"/>
                </a:solidFill>
                <a:latin typeface="Courier New"/>
                <a:ea typeface="Courier New"/>
                <a:cs typeface="Courier New"/>
                <a:sym typeface="Courier New"/>
              </a:rPr>
              <a:t>'utf-8'</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newstr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unicode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newstr</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'utf-8'</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ourier New"/>
              <a:ea typeface="Courier New"/>
              <a:cs typeface="Courier New"/>
              <a:sym typeface="Courier New"/>
            </a:endParaRPr>
          </a:p>
        </p:txBody>
      </p:sp>
      <p:cxnSp>
        <p:nvCxnSpPr>
          <p:cNvPr id="202" name="Google Shape;202;p19"/>
          <p:cNvCxnSpPr/>
          <p:nvPr/>
        </p:nvCxnSpPr>
        <p:spPr>
          <a:xfrm>
            <a:off x="6504709" y="4551218"/>
            <a:ext cx="5060373" cy="0"/>
          </a:xfrm>
          <a:prstGeom prst="straightConnector1">
            <a:avLst/>
          </a:prstGeom>
          <a:noFill/>
          <a:ln cap="flat" cmpd="sng" w="9525">
            <a:solidFill>
              <a:schemeClr val="accent1"/>
            </a:solidFill>
            <a:prstDash val="solid"/>
            <a:round/>
            <a:headEnd len="sm" w="sm" type="none"/>
            <a:tailEnd len="sm" w="sm" type="none"/>
          </a:ln>
        </p:spPr>
      </p:cxnSp>
      <p:sp>
        <p:nvSpPr>
          <p:cNvPr id="203" name="Google Shape;203;p19"/>
          <p:cNvSpPr txBox="1"/>
          <p:nvPr/>
        </p:nvSpPr>
        <p:spPr>
          <a:xfrm>
            <a:off x="6504709" y="4675909"/>
            <a:ext cx="1803699"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Salida: </a:t>
            </a:r>
            <a:br>
              <a:rPr b="0" i="0" lang="en-US" sz="1800" u="none" cap="none" strike="noStrike">
                <a:solidFill>
                  <a:schemeClr val="lt1"/>
                </a:solidFill>
                <a:latin typeface="Twentieth Century"/>
                <a:ea typeface="Twentieth Century"/>
                <a:cs typeface="Twentieth Century"/>
                <a:sym typeface="Twentieth Century"/>
              </a:rPr>
            </a:br>
            <a:r>
              <a:rPr b="0" i="0" lang="en-US" sz="1800" u="none" cap="none" strike="noStrike">
                <a:solidFill>
                  <a:schemeClr val="lt1"/>
                </a:solidFill>
                <a:latin typeface="Twentieth Century"/>
                <a:ea typeface="Twentieth Century"/>
                <a:cs typeface="Twentieth Century"/>
                <a:sym typeface="Twentieth Century"/>
              </a:rPr>
              <a:t>Hola Clase! Hola Clase!</a:t>
            </a:r>
            <a:br>
              <a:rPr b="0" i="0" lang="en-US" sz="1800" u="none" cap="none" strike="noStrike">
                <a:solidFill>
                  <a:schemeClr val="lt1"/>
                </a:solidFill>
                <a:latin typeface="Twentieth Century"/>
                <a:ea typeface="Twentieth Century"/>
                <a:cs typeface="Twentieth Century"/>
                <a:sym typeface="Twentieth Century"/>
              </a:rPr>
            </a:br>
            <a:r>
              <a:rPr b="0" i="0" lang="en-US" sz="1800" u="none" cap="none" strike="noStrike">
                <a:solidFill>
                  <a:schemeClr val="lt1"/>
                </a:solidFill>
                <a:latin typeface="Twentieth Century"/>
                <a:ea typeface="Twentieth Century"/>
                <a:cs typeface="Twentieth Century"/>
                <a:sym typeface="Twentieth Century"/>
              </a:rPr>
              <a:t>äöü</a:t>
            </a:r>
            <a:br>
              <a:rPr b="0" i="0" lang="en-US" sz="1800" u="none" cap="none" strike="noStrike">
                <a:solidFill>
                  <a:schemeClr val="lt1"/>
                </a:solidFill>
                <a:latin typeface="Twentieth Century"/>
                <a:ea typeface="Twentieth Century"/>
                <a:cs typeface="Twentieth Century"/>
                <a:sym typeface="Twentieth Century"/>
              </a:rPr>
            </a:br>
            <a:r>
              <a:rPr b="0" i="0" lang="en-US" sz="1800" u="none" cap="none" strike="noStrike">
                <a:solidFill>
                  <a:schemeClr val="lt1"/>
                </a:solidFill>
                <a:latin typeface="Twentieth Century"/>
                <a:ea typeface="Twentieth Century"/>
                <a:cs typeface="Twentieth Century"/>
                <a:sym typeface="Twentieth Century"/>
              </a:rPr>
              <a:t>äöü</a:t>
            </a:r>
            <a:br>
              <a:rPr b="0" i="0" lang="en-US" sz="1800" u="none" cap="none" strike="noStrike">
                <a:solidFill>
                  <a:schemeClr val="lt1"/>
                </a:solidFill>
                <a:latin typeface="Twentieth Century"/>
                <a:ea typeface="Twentieth Century"/>
                <a:cs typeface="Twentieth Century"/>
                <a:sym typeface="Twentieth Century"/>
              </a:rPr>
            </a:br>
            <a:r>
              <a:rPr b="0" i="0" lang="en-US" sz="1800" u="none" cap="none" strike="noStrike">
                <a:solidFill>
                  <a:schemeClr val="lt1"/>
                </a:solidFill>
                <a:latin typeface="Twentieth Century"/>
                <a:ea typeface="Twentieth Century"/>
                <a:cs typeface="Twentieth Century"/>
                <a:sym typeface="Twentieth Century"/>
              </a:rPr>
              <a:t>äöü</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CLASES DE SECUENCIA: LISTAS</a:t>
            </a:r>
            <a:endParaRPr/>
          </a:p>
        </p:txBody>
      </p:sp>
      <p:sp>
        <p:nvSpPr>
          <p:cNvPr id="209" name="Google Shape;209;p20"/>
          <p:cNvSpPr txBox="1"/>
          <p:nvPr>
            <p:ph idx="1" type="body"/>
          </p:nvPr>
        </p:nvSpPr>
        <p:spPr>
          <a:xfrm>
            <a:off x="1024129" y="2286000"/>
            <a:ext cx="3340054" cy="4023360"/>
          </a:xfrm>
          <a:prstGeom prst="rect">
            <a:avLst/>
          </a:prstGeom>
          <a:noFill/>
          <a:ln>
            <a:noFill/>
          </a:ln>
        </p:spPr>
        <p:txBody>
          <a:bodyPr anchorCtr="0" anchor="t" bIns="45700" lIns="45700" spcFirstLastPara="1" rIns="45700" wrap="square" tIns="45700">
            <a:normAutofit/>
          </a:bodyPr>
          <a:lstStyle/>
          <a:p>
            <a:pPr indent="-129222" lvl="0" marL="91440" rtl="0" algn="l">
              <a:lnSpc>
                <a:spcPct val="80000"/>
              </a:lnSpc>
              <a:spcBef>
                <a:spcPts val="0"/>
              </a:spcBef>
              <a:spcAft>
                <a:spcPts val="0"/>
              </a:spcAft>
              <a:buSzPts val="2035"/>
              <a:buChar char=" "/>
            </a:pPr>
            <a:r>
              <a:rPr lang="en-US" sz="2035"/>
              <a:t>Las listas son un tipo de datos </a:t>
            </a:r>
            <a:r>
              <a:rPr i="1" lang="en-US" sz="2035"/>
              <a:t>compuestos</a:t>
            </a:r>
            <a:r>
              <a:rPr lang="en-US" sz="2035"/>
              <a:t> increíblemente útiles. </a:t>
            </a:r>
            <a:endParaRPr/>
          </a:p>
          <a:p>
            <a:pPr indent="-129222" lvl="0" marL="91440" rtl="0" algn="l">
              <a:lnSpc>
                <a:spcPct val="80000"/>
              </a:lnSpc>
              <a:spcBef>
                <a:spcPts val="1400"/>
              </a:spcBef>
              <a:spcAft>
                <a:spcPts val="0"/>
              </a:spcAft>
              <a:buSzPts val="2035"/>
              <a:buChar char=" "/>
            </a:pPr>
            <a:r>
              <a:rPr lang="en-US" sz="2035"/>
              <a:t>Las listas pueden ser inicializadas por el constructor, o con una estructura de soporte que contenga 0 o más elementos.</a:t>
            </a:r>
            <a:br>
              <a:rPr lang="en-US" sz="2035"/>
            </a:br>
            <a:br>
              <a:rPr lang="en-US" sz="2035"/>
            </a:br>
            <a:r>
              <a:rPr lang="en-US" sz="2035"/>
              <a:t>Las listas son mutables - es posible cambiar su contenido. Contienen las operaciones mutables adicionales.</a:t>
            </a:r>
            <a:br>
              <a:rPr lang="en-US" sz="2035"/>
            </a:br>
            <a:br>
              <a:rPr lang="en-US" sz="2035"/>
            </a:br>
            <a:r>
              <a:rPr lang="en-US" sz="2035"/>
              <a:t>Las listas son anidables. Siéntase libre de crear listas de listas de listas....</a:t>
            </a:r>
            <a:endParaRPr sz="2035"/>
          </a:p>
        </p:txBody>
      </p:sp>
      <p:sp>
        <p:nvSpPr>
          <p:cNvPr id="210" name="Google Shape;210;p20"/>
          <p:cNvSpPr/>
          <p:nvPr/>
        </p:nvSpPr>
        <p:spPr>
          <a:xfrm>
            <a:off x="4572000" y="1877014"/>
            <a:ext cx="7439891"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mylist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42</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'apple'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u'unicode apple'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5234656</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mylist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mylist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2</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'banana'</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mylist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mylist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3</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66FF00"/>
                </a:solidFill>
                <a:latin typeface="Courier New"/>
                <a:ea typeface="Courier New"/>
                <a:cs typeface="Courier New"/>
                <a:sym typeface="Courier New"/>
              </a:rPr>
              <a:t>'item1'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'item2'</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66FF00"/>
                </a:solidFill>
                <a:latin typeface="Courier New"/>
                <a:ea typeface="Courier New"/>
                <a:cs typeface="Courier New"/>
                <a:sym typeface="Courier New"/>
              </a:rPr>
              <a:t>'item3'</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'item4'</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mylist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mylist.sort()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mylist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mylist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pop</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mynewlist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x*2 </a:t>
            </a:r>
            <a:r>
              <a:rPr b="1" i="0" lang="en-US" sz="1800" u="none" cap="none" strike="noStrike">
                <a:solidFill>
                  <a:srgbClr val="FF6600"/>
                </a:solidFill>
                <a:latin typeface="Courier New"/>
                <a:ea typeface="Courier New"/>
                <a:cs typeface="Courier New"/>
                <a:sym typeface="Courier New"/>
              </a:rPr>
              <a:t>for</a:t>
            </a:r>
            <a:r>
              <a:rPr b="0" i="0" lang="en-US" sz="1800" u="none" cap="none" strike="noStrike">
                <a:solidFill>
                  <a:schemeClr val="lt1"/>
                </a:solidFill>
                <a:latin typeface="Courier New"/>
                <a:ea typeface="Courier New"/>
                <a:cs typeface="Courier New"/>
                <a:sym typeface="Courier New"/>
              </a:rPr>
              <a:t> x </a:t>
            </a:r>
            <a:r>
              <a:rPr b="1" i="0" lang="en-US" sz="1800" u="none" cap="none" strike="noStrike">
                <a:solidFill>
                  <a:srgbClr val="FF6600"/>
                </a:solidFill>
                <a:latin typeface="Courier New"/>
                <a:ea typeface="Courier New"/>
                <a:cs typeface="Courier New"/>
                <a:sym typeface="Courier New"/>
              </a:rPr>
              <a:t>in</a:t>
            </a:r>
            <a:r>
              <a:rPr b="0" i="0" lang="en-US" sz="1800" u="none" cap="none" strike="noStrike">
                <a:solidFill>
                  <a:schemeClr val="lt1"/>
                </a:solidFill>
                <a:latin typeface="Courier New"/>
                <a:ea typeface="Courier New"/>
                <a:cs typeface="Courier New"/>
                <a:sym typeface="Courier New"/>
              </a:rPr>
              <a:t> range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5</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mynewlist</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ourier New"/>
              <a:ea typeface="Courier New"/>
              <a:cs typeface="Courier New"/>
              <a:sym typeface="Courier New"/>
            </a:endParaRPr>
          </a:p>
        </p:txBody>
      </p:sp>
      <p:cxnSp>
        <p:nvCxnSpPr>
          <p:cNvPr id="211" name="Google Shape;211;p20"/>
          <p:cNvCxnSpPr/>
          <p:nvPr/>
        </p:nvCxnSpPr>
        <p:spPr>
          <a:xfrm>
            <a:off x="4644735" y="5016335"/>
            <a:ext cx="7294419" cy="0"/>
          </a:xfrm>
          <a:prstGeom prst="straightConnector1">
            <a:avLst/>
          </a:prstGeom>
          <a:noFill/>
          <a:ln cap="flat" cmpd="sng" w="9525">
            <a:solidFill>
              <a:schemeClr val="accent1"/>
            </a:solidFill>
            <a:prstDash val="solid"/>
            <a:round/>
            <a:headEnd len="sm" w="sm" type="none"/>
            <a:tailEnd len="sm" w="sm" type="none"/>
          </a:ln>
        </p:spPr>
      </p:cxnSp>
      <p:sp>
        <p:nvSpPr>
          <p:cNvPr id="212" name="Google Shape;212;p20"/>
          <p:cNvSpPr/>
          <p:nvPr/>
        </p:nvSpPr>
        <p:spPr>
          <a:xfrm>
            <a:off x="4572000" y="5078681"/>
            <a:ext cx="60960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Twentieth Century"/>
                <a:ea typeface="Twentieth Century"/>
                <a:cs typeface="Twentieth Century"/>
                <a:sym typeface="Twentieth Century"/>
              </a:rPr>
              <a:t>42, 'apple', u'unicode apple', 5234656]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Twentieth Century"/>
                <a:ea typeface="Twentieth Century"/>
                <a:cs typeface="Twentieth Century"/>
                <a:sym typeface="Twentieth Century"/>
              </a:rPr>
              <a:t>42, 'manzana', 'plátano', 5234656]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Twentieth Century"/>
                <a:ea typeface="Twentieth Century"/>
                <a:cs typeface="Twentieth Century"/>
                <a:sym typeface="Twentieth Century"/>
              </a:rPr>
              <a:t>[42, 'manzana', 'plátano', [['item1', 'item2'], ['item3', 'item4']]]]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Twentieth Century"/>
                <a:ea typeface="Twentieth Century"/>
                <a:cs typeface="Twentieth Century"/>
                <a:sym typeface="Twentieth Century"/>
              </a:rPr>
              <a:t>[42, [[['item1', 'item2'], ['item3', 'item4']], 'apple', 'banana']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Twentieth Century"/>
                <a:ea typeface="Twentieth Century"/>
                <a:cs typeface="Twentieth Century"/>
                <a:sym typeface="Twentieth Century"/>
              </a:rPr>
              <a:t>plátano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Twentieth Century"/>
                <a:ea typeface="Twentieth Century"/>
                <a:cs typeface="Twentieth Century"/>
                <a:sym typeface="Twentieth Century"/>
              </a:rPr>
              <a:t>[0, 2, 4, 6, 8]</a:t>
            </a:r>
            <a:endParaRPr b="0" i="0" sz="16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TIPOS DE DATOS DE SECUENCIA</a:t>
            </a:r>
            <a:endParaRPr/>
          </a:p>
        </p:txBody>
      </p:sp>
      <p:sp>
        <p:nvSpPr>
          <p:cNvPr id="218" name="Google Shape;218;p21"/>
          <p:cNvSpPr txBox="1"/>
          <p:nvPr>
            <p:ph idx="1" type="body"/>
          </p:nvPr>
        </p:nvSpPr>
        <p:spPr>
          <a:xfrm>
            <a:off x="616356" y="2183686"/>
            <a:ext cx="3618210" cy="451845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Font typeface="Arial"/>
              <a:buChar char="•"/>
            </a:pPr>
            <a:r>
              <a:rPr lang="en-US"/>
              <a:t> Secuencia</a:t>
            </a:r>
            <a:endParaRPr/>
          </a:p>
          <a:p>
            <a:pPr indent="-137159" lvl="1" marL="265176" rtl="0" algn="l">
              <a:lnSpc>
                <a:spcPct val="90000"/>
              </a:lnSpc>
              <a:spcBef>
                <a:spcPts val="400"/>
              </a:spcBef>
              <a:spcAft>
                <a:spcPts val="0"/>
              </a:spcAft>
              <a:buSzPts val="1800"/>
              <a:buFont typeface="Arial"/>
              <a:buChar char="•"/>
            </a:pPr>
            <a:r>
              <a:rPr b="1" lang="en-US"/>
              <a:t> str</a:t>
            </a:r>
            <a:r>
              <a:rPr lang="en-US"/>
              <a:t>: cadena, representada como una secuencia de caracteres de 8 bits en Python 2.x. </a:t>
            </a:r>
            <a:endParaRPr/>
          </a:p>
          <a:p>
            <a:pPr indent="-137159" lvl="1" marL="265176" rtl="0" algn="l">
              <a:lnSpc>
                <a:spcPct val="90000"/>
              </a:lnSpc>
              <a:spcBef>
                <a:spcPts val="600"/>
              </a:spcBef>
              <a:spcAft>
                <a:spcPts val="0"/>
              </a:spcAft>
              <a:buSzPts val="1800"/>
              <a:buFont typeface="Arial"/>
              <a:buChar char="•"/>
            </a:pPr>
            <a:r>
              <a:rPr b="1" lang="en-US"/>
              <a:t>unicode</a:t>
            </a:r>
            <a:r>
              <a:rPr lang="en-US"/>
              <a:t>: almacena una secuencia abstracta de </a:t>
            </a:r>
            <a:r>
              <a:rPr lang="en-US" u="sng">
                <a:solidFill>
                  <a:schemeClr val="hlink"/>
                </a:solidFill>
                <a:hlinkClick r:id="rId3"/>
              </a:rPr>
              <a:t>puntos de código</a:t>
            </a:r>
            <a:r>
              <a:rPr lang="en-US"/>
              <a:t>.</a:t>
            </a:r>
            <a:endParaRPr/>
          </a:p>
          <a:p>
            <a:pPr indent="-137159" lvl="1" marL="265176" rtl="0" algn="l">
              <a:lnSpc>
                <a:spcPct val="90000"/>
              </a:lnSpc>
              <a:spcBef>
                <a:spcPts val="600"/>
              </a:spcBef>
              <a:spcAft>
                <a:spcPts val="0"/>
              </a:spcAft>
              <a:buSzPts val="1800"/>
              <a:buFont typeface="Arial"/>
              <a:buChar char="•"/>
            </a:pPr>
            <a:r>
              <a:rPr b="1" lang="en-US"/>
              <a:t> list</a:t>
            </a:r>
            <a:r>
              <a:rPr lang="en-US"/>
              <a:t>: un tipo de datos compuesto y mutable que puede contener elementos de diferentes tipos. </a:t>
            </a:r>
            <a:endParaRPr/>
          </a:p>
          <a:p>
            <a:pPr indent="-137159" lvl="1" marL="265176" rtl="0" algn="l">
              <a:lnSpc>
                <a:spcPct val="90000"/>
              </a:lnSpc>
              <a:spcBef>
                <a:spcPts val="600"/>
              </a:spcBef>
              <a:spcAft>
                <a:spcPts val="0"/>
              </a:spcAft>
              <a:buSzPts val="1800"/>
              <a:buFont typeface="Arial"/>
              <a:buChar char="•"/>
            </a:pPr>
            <a:r>
              <a:rPr b="1" lang="en-US"/>
              <a:t> tuple</a:t>
            </a:r>
            <a:r>
              <a:rPr lang="en-US"/>
              <a:t>: un tipo de datos compuesto e inmutable que puede contener elementos de diferentes tipos. Elementos separados por comas rodeados de paréntesis. </a:t>
            </a:r>
            <a:endParaRPr/>
          </a:p>
          <a:p>
            <a:pPr indent="-137159" lvl="1" marL="265176" rtl="0" algn="l">
              <a:lnSpc>
                <a:spcPct val="90000"/>
              </a:lnSpc>
              <a:spcBef>
                <a:spcPts val="600"/>
              </a:spcBef>
              <a:spcAft>
                <a:spcPts val="0"/>
              </a:spcAft>
              <a:buSzPts val="1800"/>
              <a:buFont typeface="Arial"/>
              <a:buChar char="•"/>
            </a:pPr>
            <a:r>
              <a:rPr lang="en-US"/>
              <a:t> unos cuantos más - los cubriremos más tarde.</a:t>
            </a:r>
            <a:endParaRPr/>
          </a:p>
          <a:p>
            <a:pPr indent="0" lvl="0" marL="0" rtl="0" algn="l">
              <a:lnSpc>
                <a:spcPct val="90000"/>
              </a:lnSpc>
              <a:spcBef>
                <a:spcPts val="1600"/>
              </a:spcBef>
              <a:spcAft>
                <a:spcPts val="0"/>
              </a:spcAft>
              <a:buSzPts val="2200"/>
              <a:buNone/>
            </a:pPr>
            <a:r>
              <a:t/>
            </a:r>
            <a:endParaRPr/>
          </a:p>
        </p:txBody>
      </p:sp>
      <p:sp>
        <p:nvSpPr>
          <p:cNvPr id="219" name="Google Shape;219;p21"/>
          <p:cNvSpPr txBox="1"/>
          <p:nvPr/>
        </p:nvSpPr>
        <p:spPr>
          <a:xfrm>
            <a:off x="4234566" y="1962284"/>
            <a:ext cx="7590539" cy="427809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lt1"/>
                </a:solidFill>
                <a:latin typeface="Courier New"/>
                <a:ea typeface="Courier New"/>
                <a:cs typeface="Courier New"/>
                <a:sym typeface="Courier New"/>
              </a:rPr>
              <a:t>$ python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mylist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"spam"</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"eggs"</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"toast"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1" lang="en-US" sz="1600" u="none" cap="none" strike="noStrike">
                <a:solidFill>
                  <a:srgbClr val="00FF00"/>
                </a:solidFill>
                <a:latin typeface="Courier New"/>
                <a:ea typeface="Courier New"/>
                <a:cs typeface="Courier New"/>
                <a:sym typeface="Courier New"/>
              </a:rPr>
              <a:t># List of strings!</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"eggs"</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6600"/>
                </a:solidFill>
                <a:latin typeface="Courier New"/>
                <a:ea typeface="Courier New"/>
                <a:cs typeface="Courier New"/>
                <a:sym typeface="Courier New"/>
              </a:rPr>
              <a:t>in</a:t>
            </a:r>
            <a:r>
              <a:rPr b="0" i="0" lang="en-US" sz="1600" u="none" cap="none" strike="noStrike">
                <a:solidFill>
                  <a:schemeClr val="lt1"/>
                </a:solidFill>
                <a:latin typeface="Courier New"/>
                <a:ea typeface="Courier New"/>
                <a:cs typeface="Courier New"/>
                <a:sym typeface="Courier New"/>
              </a:rPr>
              <a:t> mylist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True</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len</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mylist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3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mynewlist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"coffee"</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"tea"</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mylist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mynewlist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['spam', 'eggs', 'toast', 'coffee', 'tea']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mytuple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tuple</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mynewlist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mytuple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('coffee', 'tea')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mytuple</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index</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"tea"</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1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mylonglist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'spam'</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'eggs'</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'toast'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'coffee'</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'tea'</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mylonglist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99CC99"/>
                </a:solidFill>
                <a:latin typeface="Courier New"/>
                <a:ea typeface="Courier New"/>
                <a:cs typeface="Courier New"/>
                <a:sym typeface="Courier New"/>
              </a:rPr>
              <a:t>2</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99CC99"/>
                </a:solidFill>
                <a:latin typeface="Courier New"/>
                <a:ea typeface="Courier New"/>
                <a:cs typeface="Courier New"/>
                <a:sym typeface="Courier New"/>
              </a:rPr>
              <a:t>4</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['toast', 'coffee'] </a:t>
            </a:r>
            <a:endParaRPr b="0" i="0" sz="1600" u="none" cap="none" strike="noStrike">
              <a:solidFill>
                <a:srgbClr val="F2F2F2"/>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ACERCA DE PYTHON</a:t>
            </a:r>
            <a:endParaRPr/>
          </a:p>
        </p:txBody>
      </p:sp>
      <p:sp>
        <p:nvSpPr>
          <p:cNvPr id="99" name="Google Shape;99;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Font typeface="Arial"/>
              <a:buChar char="•"/>
            </a:pPr>
            <a:r>
              <a:rPr lang="en-US"/>
              <a:t> El desarrollo comenzó en los años 80 por Guido van Rossum.</a:t>
            </a:r>
            <a:endParaRPr/>
          </a:p>
          <a:p>
            <a:pPr indent="-137159" lvl="1" marL="265176" rtl="0" algn="l">
              <a:lnSpc>
                <a:spcPct val="90000"/>
              </a:lnSpc>
              <a:spcBef>
                <a:spcPts val="400"/>
              </a:spcBef>
              <a:spcAft>
                <a:spcPts val="0"/>
              </a:spcAft>
              <a:buSzPts val="1800"/>
              <a:buFont typeface="Arial"/>
              <a:buChar char="•"/>
            </a:pPr>
            <a:r>
              <a:rPr lang="en-US"/>
              <a:t> Sólo se hizo popular en la última década. </a:t>
            </a:r>
            <a:endParaRPr/>
          </a:p>
          <a:p>
            <a:pPr indent="-91440" lvl="0" marL="91440" rtl="0" algn="l">
              <a:lnSpc>
                <a:spcPct val="90000"/>
              </a:lnSpc>
              <a:spcBef>
                <a:spcPts val="1600"/>
              </a:spcBef>
              <a:spcAft>
                <a:spcPts val="0"/>
              </a:spcAft>
              <a:buSzPts val="2200"/>
              <a:buFont typeface="Arial"/>
              <a:buChar char="•"/>
            </a:pPr>
            <a:r>
              <a:rPr lang="en-US"/>
              <a:t> Python 2.x domina actualmente, pero Python 3.x es el futuro de Python.</a:t>
            </a:r>
            <a:endParaRPr/>
          </a:p>
          <a:p>
            <a:pPr indent="-91440" lvl="0" marL="91440" rtl="0" algn="l">
              <a:lnSpc>
                <a:spcPct val="90000"/>
              </a:lnSpc>
              <a:spcBef>
                <a:spcPts val="1400"/>
              </a:spcBef>
              <a:spcAft>
                <a:spcPts val="0"/>
              </a:spcAft>
              <a:buSzPts val="2200"/>
              <a:buFont typeface="Arial"/>
              <a:buChar char="•"/>
            </a:pPr>
            <a:r>
              <a:rPr lang="en-US"/>
              <a:t> Lenguaje de programación interpretado de muy alto nivel.</a:t>
            </a:r>
            <a:endParaRPr/>
          </a:p>
          <a:p>
            <a:pPr indent="-91440" lvl="0" marL="91440" rtl="0" algn="l">
              <a:lnSpc>
                <a:spcPct val="90000"/>
              </a:lnSpc>
              <a:spcBef>
                <a:spcPts val="1400"/>
              </a:spcBef>
              <a:spcAft>
                <a:spcPts val="0"/>
              </a:spcAft>
              <a:buSzPts val="2200"/>
              <a:buFont typeface="Arial"/>
              <a:buChar char="•"/>
            </a:pPr>
            <a:r>
              <a:rPr lang="en-US"/>
              <a:t> Soporta una multitud de paradigmas de programación.</a:t>
            </a:r>
            <a:endParaRPr/>
          </a:p>
          <a:p>
            <a:pPr indent="-137159" lvl="1" marL="265176" rtl="0" algn="l">
              <a:lnSpc>
                <a:spcPct val="90000"/>
              </a:lnSpc>
              <a:spcBef>
                <a:spcPts val="400"/>
              </a:spcBef>
              <a:spcAft>
                <a:spcPts val="0"/>
              </a:spcAft>
              <a:buSzPts val="1800"/>
              <a:buFont typeface="Arial"/>
              <a:buChar char="•"/>
            </a:pPr>
            <a:r>
              <a:rPr lang="en-US"/>
              <a:t> OOP, funcional, procesal, lógico, estructurado, etc.</a:t>
            </a:r>
            <a:endParaRPr/>
          </a:p>
          <a:p>
            <a:pPr indent="-91440" lvl="0" marL="91440" rtl="0" algn="l">
              <a:lnSpc>
                <a:spcPct val="90000"/>
              </a:lnSpc>
              <a:spcBef>
                <a:spcPts val="1600"/>
              </a:spcBef>
              <a:spcAft>
                <a:spcPts val="0"/>
              </a:spcAft>
              <a:buSzPts val="2200"/>
              <a:buFont typeface="Arial"/>
              <a:buChar char="•"/>
            </a:pPr>
            <a:r>
              <a:rPr lang="en-US"/>
              <a:t> De uso general. </a:t>
            </a:r>
            <a:endParaRPr/>
          </a:p>
          <a:p>
            <a:pPr indent="-137159" lvl="1" marL="265176" rtl="0" algn="l">
              <a:lnSpc>
                <a:spcPct val="90000"/>
              </a:lnSpc>
              <a:spcBef>
                <a:spcPts val="400"/>
              </a:spcBef>
              <a:spcAft>
                <a:spcPts val="0"/>
              </a:spcAft>
              <a:buSzPts val="1800"/>
              <a:buFont typeface="Arial"/>
              <a:buChar char="•"/>
            </a:pPr>
            <a:r>
              <a:rPr lang="en-US"/>
              <a:t> Una biblioteca estándar muy completa que incluye módulos numéricos, servicios de cifrado, interfaces de sistema operativo, módulos de red, soporte de interfaz gráfica de usuario, herramientas de desarrollo,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OPERACIONES DE SECUENCIA COMUNES</a:t>
            </a:r>
            <a:endParaRPr/>
          </a:p>
        </p:txBody>
      </p:sp>
      <p:sp>
        <p:nvSpPr>
          <p:cNvPr id="225" name="Google Shape;225;p22"/>
          <p:cNvSpPr txBox="1"/>
          <p:nvPr>
            <p:ph idx="1" type="body"/>
          </p:nvPr>
        </p:nvSpPr>
        <p:spPr>
          <a:xfrm>
            <a:off x="1024129" y="2286000"/>
            <a:ext cx="2757040"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Todos los tipos de datos de secuencia soportan las siguientes operaciones.</a:t>
            </a:r>
            <a:endParaRPr/>
          </a:p>
        </p:txBody>
      </p:sp>
      <p:graphicFrame>
        <p:nvGraphicFramePr>
          <p:cNvPr id="226" name="Google Shape;226;p22"/>
          <p:cNvGraphicFramePr/>
          <p:nvPr/>
        </p:nvGraphicFramePr>
        <p:xfrm>
          <a:off x="4201298" y="1817267"/>
          <a:ext cx="3000000" cy="3000000"/>
        </p:xfrm>
        <a:graphic>
          <a:graphicData uri="http://schemas.openxmlformats.org/drawingml/2006/table">
            <a:tbl>
              <a:tblPr bandRow="1" firstRow="1">
                <a:noFill/>
                <a:tableStyleId>{6A9EF9F5-4D7F-4AD9-A686-E9E915947B30}</a:tableStyleId>
              </a:tblPr>
              <a:tblGrid>
                <a:gridCol w="2866950"/>
                <a:gridCol w="4711225"/>
              </a:tblGrid>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Operación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Resultado</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x en s</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Verdadero si un ítem de s es igual a x, o Falso.</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x no en s</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Falso si un ítem de s es igual a x, o Verdadero.</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 + t</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La concatenación de s y t.</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 * n, n * s</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 copias superficiales de s concatenadas.</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s[i]</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i-ésimo artículo de s, origen 0.</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s[i:j]</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Una rebanada de s de la i a la j.</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s[i:j:k]</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Corte de s de i a j con el paso k.</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len(s)</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Longitud de s.</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min(s)</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El artículo más pequeño de s.</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máx.(s)</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El artículo más grande de s.</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s.index(x)</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Índice de la primera aparición de x en s.</a:t>
                      </a:r>
                      <a:endParaRPr sz="1800" u="none" cap="none" strike="noStrike"/>
                    </a:p>
                  </a:txBody>
                  <a:tcPr marT="45725" marB="45725" marR="91450" marL="91450"/>
                </a:tc>
              </a:tr>
              <a:tr h="314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s.count(x)</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Número total de ocurrencias de x en s.</a:t>
                      </a:r>
                      <a:endParaRPr sz="1800" u="none" cap="none" strike="noStrike"/>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OPERACIONES DE SECUENCIA COMUNES</a:t>
            </a:r>
            <a:endParaRPr/>
          </a:p>
        </p:txBody>
      </p:sp>
      <p:sp>
        <p:nvSpPr>
          <p:cNvPr id="232" name="Google Shape;232;p23"/>
          <p:cNvSpPr txBox="1"/>
          <p:nvPr>
            <p:ph idx="1" type="body"/>
          </p:nvPr>
        </p:nvSpPr>
        <p:spPr>
          <a:xfrm>
            <a:off x="1024128" y="2286000"/>
            <a:ext cx="422749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Los tipos de secuencias mutables soportan además las siguientes operaciones.</a:t>
            </a:r>
            <a:endParaRPr/>
          </a:p>
        </p:txBody>
      </p:sp>
      <p:graphicFrame>
        <p:nvGraphicFramePr>
          <p:cNvPr id="233" name="Google Shape;233;p23"/>
          <p:cNvGraphicFramePr/>
          <p:nvPr/>
        </p:nvGraphicFramePr>
        <p:xfrm>
          <a:off x="2656703" y="3556275"/>
          <a:ext cx="3000000" cy="3000000"/>
        </p:xfrm>
        <a:graphic>
          <a:graphicData uri="http://schemas.openxmlformats.org/drawingml/2006/table">
            <a:tbl>
              <a:tblPr bandRow="1" firstRow="1">
                <a:noFill/>
                <a:tableStyleId>{6A9EF9F5-4D7F-4AD9-A686-E9E915947B30}</a:tableStyleId>
              </a:tblPr>
              <a:tblGrid>
                <a:gridCol w="2619625"/>
                <a:gridCol w="5841925"/>
              </a:tblGrid>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Operación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Resultado</a:t>
                      </a:r>
                      <a:endParaRPr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s[i] = x</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El punto i de s se sustituye por x.</a:t>
                      </a:r>
                      <a:endParaRPr sz="1800" u="none" cap="none" strike="noStrike"/>
                    </a:p>
                  </a:txBody>
                  <a:tcPr marT="45725" marB="45725" marR="91450" marL="91450"/>
                </a:tc>
              </a:tr>
              <a:tr h="3351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s[i:j] = t</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La rebanada de s de i a j se reemplaza por el contenido de t.</a:t>
                      </a:r>
                      <a:endParaRPr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del s[i:j]</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Igual que s[i:j] = [].</a:t>
                      </a:r>
                      <a:endParaRPr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s[i:j:k] = t</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Los elementos de s[i:j:k] se sustituyen por los de t.</a:t>
                      </a:r>
                      <a:endParaRPr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del s[i:j:k]</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Elimina los elementos de s[i:j:k] de la lista.</a:t>
                      </a:r>
                      <a:endParaRPr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s.append(x)</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Añade x al final de s.</a:t>
                      </a:r>
                      <a:endParaRPr sz="1800" u="none" cap="none" strike="noStrike"/>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OPERACIONES DE SECUENCIA COMUNES</a:t>
            </a:r>
            <a:endParaRPr/>
          </a:p>
        </p:txBody>
      </p:sp>
      <p:graphicFrame>
        <p:nvGraphicFramePr>
          <p:cNvPr id="239" name="Google Shape;239;p24"/>
          <p:cNvGraphicFramePr/>
          <p:nvPr/>
        </p:nvGraphicFramePr>
        <p:xfrm>
          <a:off x="1555424" y="3385752"/>
          <a:ext cx="3000000" cy="3000000"/>
        </p:xfrm>
        <a:graphic>
          <a:graphicData uri="http://schemas.openxmlformats.org/drawingml/2006/table">
            <a:tbl>
              <a:tblPr bandRow="1" firstRow="1">
                <a:noFill/>
                <a:tableStyleId>{6A9EF9F5-4D7F-4AD9-A686-E9E915947B30}</a:tableStyleId>
              </a:tblPr>
              <a:tblGrid>
                <a:gridCol w="4524875"/>
                <a:gridCol w="5098075"/>
              </a:tblGrid>
              <a:tr h="27185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Courier New"/>
                          <a:ea typeface="Courier New"/>
                          <a:cs typeface="Courier New"/>
                          <a:sym typeface="Courier New"/>
                        </a:rPr>
                        <a:t>s.extend(x)</a:t>
                      </a:r>
                      <a:endParaRPr b="0"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Añade el contenido de x a s.</a:t>
                      </a:r>
                      <a:endParaRPr b="0"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s.count(x)</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Devuelve el número de i's para las cuales s[i] == x.</a:t>
                      </a:r>
                      <a:endParaRPr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s.index(x[, i[, i[, j]])</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Devuelve el más pequeño k tal que s[k] == x e i &lt;= k &lt; j.</a:t>
                      </a:r>
                      <a:endParaRPr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s.insertar(i, x)</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Insertar x en la posición i.</a:t>
                      </a:r>
                      <a:endParaRPr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s.pop([i])</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Igual que x = s[i]; del s[i]; devuelve x.</a:t>
                      </a:r>
                      <a:endParaRPr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s.remove(x)</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Igual que del s[s.index(x)].</a:t>
                      </a:r>
                      <a:endParaRPr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s.reverse()</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Invierte las posiciones de s en su lugar.</a:t>
                      </a:r>
                      <a:endParaRPr sz="1800" u="none" cap="none" strike="noStrike"/>
                    </a:p>
                  </a:txBody>
                  <a:tcPr marT="45725" marB="45725" marR="91450" marL="91450"/>
                </a:tc>
              </a:tr>
              <a:tr h="271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s.sort([cmp[, tecla[, reversa]]])</a:t>
                      </a:r>
                      <a:endParaRPr sz="1800" u="none" cap="none" strike="noStrike">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Clasificar los elementos de s en su lugar.</a:t>
                      </a:r>
                      <a:endParaRPr sz="1800" u="none" cap="none" strike="noStrike"/>
                    </a:p>
                  </a:txBody>
                  <a:tcPr marT="45725" marB="45725" marR="91450" marL="91450"/>
                </a:tc>
              </a:tr>
            </a:tbl>
          </a:graphicData>
        </a:graphic>
      </p:graphicFrame>
      <p:sp>
        <p:nvSpPr>
          <p:cNvPr id="240" name="Google Shape;240;p24"/>
          <p:cNvSpPr/>
          <p:nvPr/>
        </p:nvSpPr>
        <p:spPr>
          <a:xfrm>
            <a:off x="873211" y="2324373"/>
            <a:ext cx="4328984" cy="701731"/>
          </a:xfrm>
          <a:prstGeom prst="rect">
            <a:avLst/>
          </a:prstGeom>
          <a:noFill/>
          <a:ln>
            <a:noFill/>
          </a:ln>
        </p:spPr>
        <p:txBody>
          <a:bodyPr anchorCtr="0" anchor="t" bIns="45700" lIns="91425" spcFirstLastPara="1" rIns="91425" wrap="square" tIns="45700">
            <a:spAutoFit/>
          </a:bodyPr>
          <a:lstStyle/>
          <a:p>
            <a:pPr indent="-91440" lvl="0" marL="91440" marR="0" rtl="0" algn="l">
              <a:lnSpc>
                <a:spcPct val="90000"/>
              </a:lnSpc>
              <a:spcBef>
                <a:spcPts val="0"/>
              </a:spcBef>
              <a:spcAft>
                <a:spcPts val="0"/>
              </a:spcAft>
              <a:buClr>
                <a:srgbClr val="58B6C0"/>
              </a:buClr>
              <a:buSzPts val="2200"/>
              <a:buFont typeface="Twentieth Century"/>
              <a:buChar char=" "/>
            </a:pPr>
            <a:r>
              <a:rPr b="0" i="0" lang="en-US" sz="2200" u="none" cap="none" strike="noStrike">
                <a:solidFill>
                  <a:srgbClr val="FFFFFF"/>
                </a:solidFill>
                <a:latin typeface="Twentieth Century"/>
                <a:ea typeface="Twentieth Century"/>
                <a:cs typeface="Twentieth Century"/>
                <a:sym typeface="Twentieth Century"/>
              </a:rPr>
              <a:t>Los tipos de secuencias mutables soportan además las siguientes operaciones.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TIPOS DE DATOS BÁSICOS INCORPORADOS</a:t>
            </a:r>
            <a:endParaRPr/>
          </a:p>
        </p:txBody>
      </p:sp>
      <p:sp>
        <p:nvSpPr>
          <p:cNvPr id="246" name="Google Shape;246;p25"/>
          <p:cNvSpPr txBox="1"/>
          <p:nvPr>
            <p:ph idx="1" type="body"/>
          </p:nvPr>
        </p:nvSpPr>
        <p:spPr>
          <a:xfrm>
            <a:off x="1024129" y="2286000"/>
            <a:ext cx="3435330"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Font typeface="Arial"/>
              <a:buChar char="•"/>
            </a:pPr>
            <a:r>
              <a:rPr lang="en-US"/>
              <a:t> Set</a:t>
            </a:r>
            <a:endParaRPr/>
          </a:p>
          <a:p>
            <a:pPr indent="-137159" lvl="1" marL="265176" rtl="0" algn="l">
              <a:lnSpc>
                <a:spcPct val="90000"/>
              </a:lnSpc>
              <a:spcBef>
                <a:spcPts val="400"/>
              </a:spcBef>
              <a:spcAft>
                <a:spcPts val="0"/>
              </a:spcAft>
              <a:buSzPts val="2000"/>
              <a:buFont typeface="Arial"/>
              <a:buChar char="•"/>
            </a:pPr>
            <a:r>
              <a:rPr b="1" lang="en-US" sz="2000"/>
              <a:t> set</a:t>
            </a:r>
            <a:r>
              <a:rPr lang="en-US" sz="2000"/>
              <a:t>: una colección desordenada de objetos únicos.</a:t>
            </a:r>
            <a:endParaRPr/>
          </a:p>
          <a:p>
            <a:pPr indent="-137159" lvl="1" marL="265176" rtl="0" algn="l">
              <a:lnSpc>
                <a:spcPct val="90000"/>
              </a:lnSpc>
              <a:spcBef>
                <a:spcPts val="600"/>
              </a:spcBef>
              <a:spcAft>
                <a:spcPts val="0"/>
              </a:spcAft>
              <a:buSzPts val="2000"/>
              <a:buFont typeface="Arial"/>
              <a:buChar char="•"/>
            </a:pPr>
            <a:r>
              <a:rPr b="1" lang="en-US" sz="2000"/>
              <a:t> frozenset</a:t>
            </a:r>
            <a:r>
              <a:rPr lang="en-US" sz="2000"/>
              <a:t>: una versión inmutable del set.</a:t>
            </a:r>
            <a:endParaRPr sz="2000"/>
          </a:p>
        </p:txBody>
      </p:sp>
      <p:sp>
        <p:nvSpPr>
          <p:cNvPr id="247" name="Google Shape;247;p25"/>
          <p:cNvSpPr txBox="1"/>
          <p:nvPr/>
        </p:nvSpPr>
        <p:spPr>
          <a:xfrm>
            <a:off x="4336911" y="2084832"/>
            <a:ext cx="7590539" cy="403187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basket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'apple'</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'orange'</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'apple'</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'pear'</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'orange'</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fruit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set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basket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fruit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set(['orange', 'pear', 'apple'])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'orange'</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6600"/>
                </a:solidFill>
                <a:latin typeface="Courier New"/>
                <a:ea typeface="Courier New"/>
                <a:cs typeface="Courier New"/>
                <a:sym typeface="Courier New"/>
              </a:rPr>
              <a:t>in</a:t>
            </a:r>
            <a:r>
              <a:rPr b="0" i="0" lang="en-US" sz="1600" u="none" cap="none" strike="noStrike">
                <a:solidFill>
                  <a:schemeClr val="lt1"/>
                </a:solidFill>
                <a:latin typeface="Courier New"/>
                <a:ea typeface="Courier New"/>
                <a:cs typeface="Courier New"/>
                <a:sym typeface="Courier New"/>
              </a:rPr>
              <a:t> fruit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True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66FF00"/>
                </a:solidFill>
                <a:latin typeface="Courier New"/>
                <a:ea typeface="Courier New"/>
                <a:cs typeface="Courier New"/>
                <a:sym typeface="Courier New"/>
              </a:rPr>
              <a:t>'crabgrass'</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6600"/>
                </a:solidFill>
                <a:latin typeface="Courier New"/>
                <a:ea typeface="Courier New"/>
                <a:cs typeface="Courier New"/>
                <a:sym typeface="Courier New"/>
              </a:rPr>
              <a:t>in</a:t>
            </a:r>
            <a:r>
              <a:rPr b="0" i="0" lang="en-US" sz="1600" u="none" cap="none" strike="noStrike">
                <a:solidFill>
                  <a:schemeClr val="lt1"/>
                </a:solidFill>
                <a:latin typeface="Courier New"/>
                <a:ea typeface="Courier New"/>
                <a:cs typeface="Courier New"/>
                <a:sym typeface="Courier New"/>
              </a:rPr>
              <a:t> fruit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False</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a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set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'abracadabra'</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b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set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'alacazam'</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a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set(['a', 'r', 'b', 'c', 'd'])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a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b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set(['r', 'd', 'b'])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a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b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set(['a', 'c', 'r', 'd', 'b', 'm', 'z', 'l']) </a:t>
            </a:r>
            <a:endParaRPr b="0" i="0" sz="1600" u="none" cap="none" strike="noStrike">
              <a:solidFill>
                <a:srgbClr val="F2F2F2"/>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CC00"/>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TIPOS DE DATOS BÁSICOS INCORPORADOS</a:t>
            </a:r>
            <a:endParaRPr/>
          </a:p>
        </p:txBody>
      </p:sp>
      <p:sp>
        <p:nvSpPr>
          <p:cNvPr id="253" name="Google Shape;253;p26"/>
          <p:cNvSpPr txBox="1"/>
          <p:nvPr/>
        </p:nvSpPr>
        <p:spPr>
          <a:xfrm>
            <a:off x="1024128" y="2001715"/>
            <a:ext cx="9812302" cy="427809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gradebook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dict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gradebook</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'Susan Student'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99CC99"/>
                </a:solidFill>
                <a:latin typeface="Courier New"/>
                <a:ea typeface="Courier New"/>
                <a:cs typeface="Courier New"/>
                <a:sym typeface="Courier New"/>
              </a:rPr>
              <a:t>87.0</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gradebook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{'Susan Student': 87.0}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gradebook</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'Peter Pupil'</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99CC99"/>
                </a:solidFill>
                <a:latin typeface="Courier New"/>
                <a:ea typeface="Courier New"/>
                <a:cs typeface="Courier New"/>
                <a:sym typeface="Courier New"/>
              </a:rPr>
              <a:t>94.0</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gradebook</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keys</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['Peter Pupil', 'Susan Student']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gradebook</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values</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[94.0, 87.0]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gradebook</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has_key</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'Tina Tenderfoot'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False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gradebook</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'Tina Tenderfoot'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99CC99"/>
                </a:solidFill>
                <a:latin typeface="Courier New"/>
                <a:ea typeface="Courier New"/>
                <a:cs typeface="Courier New"/>
                <a:sym typeface="Courier New"/>
              </a:rPr>
              <a:t>99.9</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gradebook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{'Peter Pupil': 94.0, 'Susan Student': 87.0, 'Tina Tenderfoot': 99.9}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gradebook</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66FF00"/>
                </a:solidFill>
                <a:latin typeface="Courier New"/>
                <a:ea typeface="Courier New"/>
                <a:cs typeface="Courier New"/>
                <a:sym typeface="Courier New"/>
              </a:rPr>
              <a:t>'Tina Tenderfoot'</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rgbClr val="99CC99"/>
                </a:solidFill>
                <a:latin typeface="Courier New"/>
                <a:ea typeface="Courier New"/>
                <a:cs typeface="Courier New"/>
                <a:sym typeface="Courier New"/>
              </a:rPr>
              <a:t>99.9</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r>
              <a:rPr b="0" i="0" lang="en-US" sz="1600" u="none" cap="none" strike="noStrike">
                <a:solidFill>
                  <a:srgbClr val="99CC99"/>
                </a:solidFill>
                <a:latin typeface="Courier New"/>
                <a:ea typeface="Courier New"/>
                <a:cs typeface="Courier New"/>
                <a:sym typeface="Courier New"/>
              </a:rPr>
              <a:t>95.7</a:t>
            </a:r>
            <a:r>
              <a:rPr b="1" i="0" lang="en-US" sz="1600" u="none" cap="none" strike="noStrike">
                <a:solidFill>
                  <a:srgbClr val="FFCC00"/>
                </a:solidFill>
                <a:latin typeface="Courier New"/>
                <a:ea typeface="Courier New"/>
                <a:cs typeface="Courier New"/>
                <a:sym typeface="Courier New"/>
              </a:rPr>
              <a:t>]</a:t>
            </a:r>
            <a:r>
              <a:rPr b="0" i="0" lang="en-US" sz="1600" u="none" cap="none" strike="noStrike">
                <a:solidFill>
                  <a:schemeClr val="lt1"/>
                </a:solidFill>
                <a:latin typeface="Courier New"/>
                <a:ea typeface="Courier New"/>
                <a:cs typeface="Courier New"/>
                <a:sym typeface="Courier New"/>
              </a:rPr>
              <a:t> </a:t>
            </a:r>
            <a:br>
              <a:rPr b="0" i="0" lang="en-US" sz="1600" u="none" cap="none" strike="noStrike">
                <a:solidFill>
                  <a:schemeClr val="lt1"/>
                </a:solidFill>
                <a:latin typeface="Courier New"/>
                <a:ea typeface="Courier New"/>
                <a:cs typeface="Courier New"/>
                <a:sym typeface="Courier New"/>
              </a:rPr>
            </a:br>
            <a:r>
              <a:rPr b="1" i="0" lang="en-US" sz="1600" u="none" cap="none" strike="noStrike">
                <a:solidFill>
                  <a:srgbClr val="FFCC00"/>
                </a:solidFill>
                <a:latin typeface="Courier New"/>
                <a:ea typeface="Courier New"/>
                <a:cs typeface="Courier New"/>
                <a:sym typeface="Courier New"/>
              </a:rPr>
              <a:t>&gt;&gt;&gt;</a:t>
            </a:r>
            <a:r>
              <a:rPr b="0" i="0" lang="en-US" sz="1600" u="none" cap="none" strike="noStrike">
                <a:solidFill>
                  <a:schemeClr val="lt1"/>
                </a:solidFill>
                <a:latin typeface="Courier New"/>
                <a:ea typeface="Courier New"/>
                <a:cs typeface="Courier New"/>
                <a:sym typeface="Courier New"/>
              </a:rPr>
              <a:t> gradebook </a:t>
            </a:r>
            <a:br>
              <a:rPr b="0" i="0" lang="en-US" sz="1600" u="none" cap="none" strike="noStrike">
                <a:solidFill>
                  <a:schemeClr val="lt1"/>
                </a:solidFill>
                <a:latin typeface="Courier New"/>
                <a:ea typeface="Courier New"/>
                <a:cs typeface="Courier New"/>
                <a:sym typeface="Courier New"/>
              </a:rPr>
            </a:br>
            <a:r>
              <a:rPr b="0" i="0" lang="en-US" sz="1600" u="none" cap="none" strike="noStrike">
                <a:solidFill>
                  <a:srgbClr val="F2F2F2"/>
                </a:solidFill>
                <a:latin typeface="Courier New"/>
                <a:ea typeface="Courier New"/>
                <a:cs typeface="Courier New"/>
                <a:sym typeface="Courier New"/>
              </a:rPr>
              <a:t>{'Peter Pupil': 94.0, 'Susan Student': 87.0, 'Tina Tenderfoot': [99.9, 95.7]} </a:t>
            </a:r>
            <a:endParaRPr b="0" i="0" sz="1600" u="none" cap="none" strike="noStrike">
              <a:solidFill>
                <a:srgbClr val="F2F2F2"/>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CC00"/>
              </a:solidFill>
              <a:latin typeface="Courier New"/>
              <a:ea typeface="Courier New"/>
              <a:cs typeface="Courier New"/>
              <a:sym typeface="Courier New"/>
            </a:endParaRPr>
          </a:p>
        </p:txBody>
      </p:sp>
      <p:sp>
        <p:nvSpPr>
          <p:cNvPr id="254" name="Google Shape;254;p26"/>
          <p:cNvSpPr txBox="1"/>
          <p:nvPr>
            <p:ph idx="1" type="body"/>
          </p:nvPr>
        </p:nvSpPr>
        <p:spPr>
          <a:xfrm>
            <a:off x="7157412" y="2084832"/>
            <a:ext cx="2788217" cy="2249424"/>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Font typeface="Arial"/>
              <a:buChar char="•"/>
            </a:pPr>
            <a:r>
              <a:rPr lang="en-US"/>
              <a:t> Mapeo</a:t>
            </a:r>
            <a:endParaRPr/>
          </a:p>
          <a:p>
            <a:pPr indent="-137159" lvl="1" marL="265176" rtl="0" algn="l">
              <a:lnSpc>
                <a:spcPct val="90000"/>
              </a:lnSpc>
              <a:spcBef>
                <a:spcPts val="400"/>
              </a:spcBef>
              <a:spcAft>
                <a:spcPts val="0"/>
              </a:spcAft>
              <a:buSzPts val="2000"/>
              <a:buFont typeface="Arial"/>
              <a:buChar char="•"/>
            </a:pPr>
            <a:r>
              <a:rPr b="1" lang="en-US" sz="2000"/>
              <a:t> dic</a:t>
            </a:r>
            <a:r>
              <a:rPr lang="en-US" sz="2000"/>
              <a:t>: tablas hash, mapea un conjunto de claves para objetos arbitrarios.</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TIPOS DE DATOS DE PYTHON</a:t>
            </a:r>
            <a:endParaRPr/>
          </a:p>
        </p:txBody>
      </p:sp>
      <p:sp>
        <p:nvSpPr>
          <p:cNvPr id="260" name="Google Shape;260;p2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Así que ahora hemos visto algunos tipos de datos interesantes de Python. </a:t>
            </a:r>
            <a:endParaRPr/>
          </a:p>
          <a:p>
            <a:pPr indent="-91440" lvl="0" marL="91440" rtl="0" algn="l">
              <a:lnSpc>
                <a:spcPct val="90000"/>
              </a:lnSpc>
              <a:spcBef>
                <a:spcPts val="1400"/>
              </a:spcBef>
              <a:spcAft>
                <a:spcPts val="0"/>
              </a:spcAft>
              <a:buSzPts val="2200"/>
              <a:buChar char=" "/>
            </a:pPr>
            <a:r>
              <a:rPr lang="en-US"/>
              <a:t>Notablemente, estamos muy familiarizados con los tipos numéricos, cadenas y listas.</a:t>
            </a:r>
            <a:br>
              <a:rPr lang="en-US"/>
            </a:br>
            <a:br>
              <a:rPr lang="en-US"/>
            </a:br>
            <a:r>
              <a:rPr lang="en-US"/>
              <a:t>Eso no es suficiente para crear un programa útil, así que pongamos algunas herramientas de control de flujo a nuestro alcance.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HERRAMIENTAS DE CONTROL DE FLUJO</a:t>
            </a:r>
            <a:endParaRPr/>
          </a:p>
        </p:txBody>
      </p:sp>
      <p:sp>
        <p:nvSpPr>
          <p:cNvPr id="266" name="Google Shape;266;p28"/>
          <p:cNvSpPr txBox="1"/>
          <p:nvPr>
            <p:ph idx="1" type="body"/>
          </p:nvPr>
        </p:nvSpPr>
        <p:spPr>
          <a:xfrm>
            <a:off x="1024129" y="2286000"/>
            <a:ext cx="3776472" cy="4023360"/>
          </a:xfrm>
          <a:prstGeom prst="rect">
            <a:avLst/>
          </a:prstGeom>
          <a:noFill/>
          <a:ln>
            <a:noFill/>
          </a:ln>
        </p:spPr>
        <p:txBody>
          <a:bodyPr anchorCtr="0" anchor="t" bIns="45700" lIns="45700" spcFirstLastPara="1" rIns="45700" wrap="square" tIns="45700">
            <a:normAutofit/>
          </a:bodyPr>
          <a:lstStyle/>
          <a:p>
            <a:pPr indent="-118745" lvl="0" marL="91440" rtl="0" algn="l">
              <a:lnSpc>
                <a:spcPct val="70000"/>
              </a:lnSpc>
              <a:spcBef>
                <a:spcPts val="0"/>
              </a:spcBef>
              <a:spcAft>
                <a:spcPts val="0"/>
              </a:spcAft>
              <a:buSzPts val="1870"/>
              <a:buChar char=" "/>
            </a:pPr>
            <a:r>
              <a:rPr lang="en-US" sz="1870"/>
              <a:t>Mientras que los bucles tienen la siguiente estructura general.</a:t>
            </a:r>
            <a:endParaRPr/>
          </a:p>
          <a:p>
            <a:pPr indent="0" lvl="0" marL="91440" rtl="0" algn="l">
              <a:lnSpc>
                <a:spcPct val="70000"/>
              </a:lnSpc>
              <a:spcBef>
                <a:spcPts val="1400"/>
              </a:spcBef>
              <a:spcAft>
                <a:spcPts val="0"/>
              </a:spcAft>
              <a:buSzPts val="1870"/>
              <a:buNone/>
            </a:pPr>
            <a:r>
              <a:t/>
            </a:r>
            <a:endParaRPr sz="1870"/>
          </a:p>
          <a:p>
            <a:pPr indent="0" lvl="0" marL="91440" rtl="0" algn="l">
              <a:lnSpc>
                <a:spcPct val="70000"/>
              </a:lnSpc>
              <a:spcBef>
                <a:spcPts val="1400"/>
              </a:spcBef>
              <a:spcAft>
                <a:spcPts val="0"/>
              </a:spcAft>
              <a:buSzPts val="1870"/>
              <a:buNone/>
            </a:pPr>
            <a:r>
              <a:t/>
            </a:r>
            <a:endParaRPr sz="1870"/>
          </a:p>
          <a:p>
            <a:pPr indent="-118745" lvl="0" marL="91440" rtl="0" algn="l">
              <a:lnSpc>
                <a:spcPct val="70000"/>
              </a:lnSpc>
              <a:spcBef>
                <a:spcPts val="1400"/>
              </a:spcBef>
              <a:spcAft>
                <a:spcPts val="0"/>
              </a:spcAft>
              <a:buSzPts val="1870"/>
              <a:buChar char=" "/>
            </a:pPr>
            <a:r>
              <a:rPr lang="en-US" sz="1870"/>
              <a:t>Aquí, las </a:t>
            </a:r>
            <a:r>
              <a:rPr i="1" lang="en-US" sz="1870"/>
              <a:t>sentencias</a:t>
            </a:r>
            <a:r>
              <a:rPr lang="en-US" sz="1870"/>
              <a:t> se refieren a una o más líneas de código Python. La expresión condicional puede ser cualquier expresión, donde cualquier valor que no sea cero es verdadero. El bucle itera mientras que la expresión es verdadera.</a:t>
            </a:r>
            <a:endParaRPr sz="1870"/>
          </a:p>
          <a:p>
            <a:pPr indent="-118745" lvl="0" marL="91440" rtl="0" algn="l">
              <a:lnSpc>
                <a:spcPct val="70000"/>
              </a:lnSpc>
              <a:spcBef>
                <a:spcPts val="1400"/>
              </a:spcBef>
              <a:spcAft>
                <a:spcPts val="0"/>
              </a:spcAft>
              <a:buSzPts val="1870"/>
              <a:buChar char=" "/>
            </a:pPr>
            <a:r>
              <a:rPr lang="en-US" sz="1870"/>
              <a:t>Nota: Todas las sentencias sangradas por la misma cantidad después de una construcción de programación se consideran parte de un solo bloque de código.</a:t>
            </a:r>
            <a:endParaRPr sz="1870"/>
          </a:p>
        </p:txBody>
      </p:sp>
      <p:sp>
        <p:nvSpPr>
          <p:cNvPr id="267" name="Google Shape;267;p28"/>
          <p:cNvSpPr/>
          <p:nvPr/>
        </p:nvSpPr>
        <p:spPr>
          <a:xfrm>
            <a:off x="1468583" y="2846063"/>
            <a:ext cx="257348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while</a:t>
            </a:r>
            <a:r>
              <a:rPr b="0" i="0" lang="en-US" sz="1800" u="none" cap="none" strike="noStrike">
                <a:solidFill>
                  <a:schemeClr val="lt1"/>
                </a:solidFill>
                <a:latin typeface="Courier New"/>
                <a:ea typeface="Courier New"/>
                <a:cs typeface="Courier New"/>
                <a:sym typeface="Courier New"/>
              </a:rPr>
              <a:t> expression</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statements</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sp>
        <p:nvSpPr>
          <p:cNvPr id="268" name="Google Shape;268;p28"/>
          <p:cNvSpPr/>
          <p:nvPr/>
        </p:nvSpPr>
        <p:spPr>
          <a:xfrm>
            <a:off x="5245055" y="2084832"/>
            <a:ext cx="6096000"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i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1</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while</a:t>
            </a: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CC00"/>
                </a:solidFill>
                <a:latin typeface="Courier New"/>
                <a:ea typeface="Courier New"/>
                <a:cs typeface="Courier New"/>
                <a:sym typeface="Courier New"/>
              </a:rPr>
              <a:t>&lt;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4</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i</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1</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flag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True</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while</a:t>
            </a:r>
            <a:r>
              <a:rPr b="0" i="0" lang="en-US" sz="1800" u="none" cap="none" strike="noStrike">
                <a:solidFill>
                  <a:schemeClr val="lt1"/>
                </a:solidFill>
                <a:latin typeface="Courier New"/>
                <a:ea typeface="Courier New"/>
                <a:cs typeface="Courier New"/>
                <a:sym typeface="Courier New"/>
              </a:rPr>
              <a:t> flag </a:t>
            </a:r>
            <a:r>
              <a:rPr b="1" i="0" lang="en-US" sz="1800" u="none" cap="none" strike="noStrike">
                <a:solidFill>
                  <a:srgbClr val="FF6600"/>
                </a:solidFill>
                <a:latin typeface="Courier New"/>
                <a:ea typeface="Courier New"/>
                <a:cs typeface="Courier New"/>
                <a:sym typeface="Courier New"/>
              </a:rPr>
              <a:t>and</a:t>
            </a: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CC00"/>
                </a:solidFill>
                <a:latin typeface="Courier New"/>
                <a:ea typeface="Courier New"/>
                <a:cs typeface="Courier New"/>
                <a:sym typeface="Courier New"/>
              </a:rPr>
              <a:t>&lt;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8</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flag</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i</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1</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ourier New"/>
              <a:ea typeface="Courier New"/>
              <a:cs typeface="Courier New"/>
              <a:sym typeface="Courier New"/>
            </a:endParaRPr>
          </a:p>
        </p:txBody>
      </p:sp>
      <p:cxnSp>
        <p:nvCxnSpPr>
          <p:cNvPr id="269" name="Google Shape;269;p28"/>
          <p:cNvCxnSpPr/>
          <p:nvPr/>
        </p:nvCxnSpPr>
        <p:spPr>
          <a:xfrm>
            <a:off x="5245055" y="4416136"/>
            <a:ext cx="6029081" cy="0"/>
          </a:xfrm>
          <a:prstGeom prst="straightConnector1">
            <a:avLst/>
          </a:prstGeom>
          <a:noFill/>
          <a:ln cap="flat" cmpd="sng" w="9525">
            <a:solidFill>
              <a:schemeClr val="accent1"/>
            </a:solidFill>
            <a:prstDash val="solid"/>
            <a:round/>
            <a:headEnd len="sm" w="sm" type="none"/>
            <a:tailEnd len="sm" w="sm" type="none"/>
          </a:ln>
        </p:spPr>
      </p:cxnSp>
      <p:sp>
        <p:nvSpPr>
          <p:cNvPr id="270" name="Google Shape;270;p28"/>
          <p:cNvSpPr txBox="1"/>
          <p:nvPr/>
        </p:nvSpPr>
        <p:spPr>
          <a:xfrm>
            <a:off x="5258355" y="4488873"/>
            <a:ext cx="762901"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True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True 5</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True 6</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True 7</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HERRAMIENTAS DE CONTROL DE FLUJO</a:t>
            </a:r>
            <a:endParaRPr/>
          </a:p>
        </p:txBody>
      </p:sp>
      <p:sp>
        <p:nvSpPr>
          <p:cNvPr id="276" name="Google Shape;276;p29"/>
          <p:cNvSpPr txBox="1"/>
          <p:nvPr>
            <p:ph idx="1" type="body"/>
          </p:nvPr>
        </p:nvSpPr>
        <p:spPr>
          <a:xfrm>
            <a:off x="1024128" y="2286000"/>
            <a:ext cx="4379145"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La declaración if tiene la siguiente forma general.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91440" lvl="0" marL="91440" rtl="0" algn="l">
              <a:lnSpc>
                <a:spcPct val="90000"/>
              </a:lnSpc>
              <a:spcBef>
                <a:spcPts val="1400"/>
              </a:spcBef>
              <a:spcAft>
                <a:spcPts val="0"/>
              </a:spcAft>
              <a:buSzPts val="2200"/>
              <a:buChar char=" "/>
            </a:pPr>
            <a:r>
              <a:rPr lang="en-US"/>
              <a:t>Si la expresión booleana se evalúa a True, se ejecutan las sentencias. De lo contrario, se omiten por completo.</a:t>
            </a:r>
            <a:endParaRPr/>
          </a:p>
        </p:txBody>
      </p:sp>
      <p:sp>
        <p:nvSpPr>
          <p:cNvPr id="277" name="Google Shape;277;p29"/>
          <p:cNvSpPr/>
          <p:nvPr/>
        </p:nvSpPr>
        <p:spPr>
          <a:xfrm>
            <a:off x="1786621" y="3088471"/>
            <a:ext cx="211468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expression</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statements</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sp>
        <p:nvSpPr>
          <p:cNvPr id="278" name="Google Shape;278;p29"/>
          <p:cNvSpPr/>
          <p:nvPr/>
        </p:nvSpPr>
        <p:spPr>
          <a:xfrm>
            <a:off x="5884164" y="1888142"/>
            <a:ext cx="609600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a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1</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b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0</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a</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"a is true!“</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not</a:t>
            </a:r>
            <a:r>
              <a:rPr b="0" i="0" lang="en-US" sz="1800" u="none" cap="none" strike="noStrike">
                <a:solidFill>
                  <a:schemeClr val="lt1"/>
                </a:solidFill>
                <a:latin typeface="Courier New"/>
                <a:ea typeface="Courier New"/>
                <a:cs typeface="Courier New"/>
                <a:sym typeface="Courier New"/>
              </a:rPr>
              <a:t> b</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"b is false!“</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a </a:t>
            </a:r>
            <a:r>
              <a:rPr b="1" i="0" lang="en-US" sz="1800" u="none" cap="none" strike="noStrike">
                <a:solidFill>
                  <a:srgbClr val="FF6600"/>
                </a:solidFill>
                <a:latin typeface="Courier New"/>
                <a:ea typeface="Courier New"/>
                <a:cs typeface="Courier New"/>
                <a:sym typeface="Courier New"/>
              </a:rPr>
              <a:t>and</a:t>
            </a:r>
            <a:r>
              <a:rPr b="0" i="0" lang="en-US" sz="1800" u="none" cap="none" strike="noStrike">
                <a:solidFill>
                  <a:schemeClr val="lt1"/>
                </a:solidFill>
                <a:latin typeface="Courier New"/>
                <a:ea typeface="Courier New"/>
                <a:cs typeface="Courier New"/>
                <a:sym typeface="Courier New"/>
              </a:rPr>
              <a:t> b</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"a and b are true!“</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a </a:t>
            </a:r>
            <a:r>
              <a:rPr b="1" i="0" lang="en-US" sz="1800" u="none" cap="none" strike="noStrike">
                <a:solidFill>
                  <a:srgbClr val="FF6600"/>
                </a:solidFill>
                <a:latin typeface="Courier New"/>
                <a:ea typeface="Courier New"/>
                <a:cs typeface="Courier New"/>
                <a:sym typeface="Courier New"/>
              </a:rPr>
              <a:t>or</a:t>
            </a:r>
            <a:r>
              <a:rPr b="0" i="0" lang="en-US" sz="1800" u="none" cap="none" strike="noStrike">
                <a:solidFill>
                  <a:schemeClr val="lt1"/>
                </a:solidFill>
                <a:latin typeface="Courier New"/>
                <a:ea typeface="Courier New"/>
                <a:cs typeface="Courier New"/>
                <a:sym typeface="Courier New"/>
              </a:rPr>
              <a:t> b</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"a or b is true!"</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ourier New"/>
              <a:ea typeface="Courier New"/>
              <a:cs typeface="Courier New"/>
              <a:sym typeface="Courier New"/>
            </a:endParaRPr>
          </a:p>
        </p:txBody>
      </p:sp>
      <p:cxnSp>
        <p:nvCxnSpPr>
          <p:cNvPr id="279" name="Google Shape;279;p29"/>
          <p:cNvCxnSpPr/>
          <p:nvPr/>
        </p:nvCxnSpPr>
        <p:spPr>
          <a:xfrm>
            <a:off x="5769864" y="4750464"/>
            <a:ext cx="6003036" cy="0"/>
          </a:xfrm>
          <a:prstGeom prst="straightConnector1">
            <a:avLst/>
          </a:prstGeom>
          <a:noFill/>
          <a:ln cap="flat" cmpd="sng" w="9525">
            <a:solidFill>
              <a:schemeClr val="accent1"/>
            </a:solidFill>
            <a:prstDash val="solid"/>
            <a:round/>
            <a:headEnd len="sm" w="sm" type="none"/>
            <a:tailEnd len="sm" w="sm" type="none"/>
          </a:ln>
        </p:spPr>
      </p:cxnSp>
      <p:sp>
        <p:nvSpPr>
          <p:cNvPr id="280" name="Google Shape;280;p29"/>
          <p:cNvSpPr txBox="1"/>
          <p:nvPr/>
        </p:nvSpPr>
        <p:spPr>
          <a:xfrm>
            <a:off x="5884164" y="4854374"/>
            <a:ext cx="155876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wentieth Century"/>
                <a:ea typeface="Twentieth Century"/>
                <a:cs typeface="Twentieth Century"/>
                <a:sym typeface="Twentieth Century"/>
              </a:rPr>
              <a:t>a is true!</a:t>
            </a:r>
            <a:br>
              <a:rPr b="0" i="0" lang="en-US" sz="2000" u="none" cap="none" strike="noStrike">
                <a:solidFill>
                  <a:schemeClr val="lt1"/>
                </a:solidFill>
                <a:latin typeface="Twentieth Century"/>
                <a:ea typeface="Twentieth Century"/>
                <a:cs typeface="Twentieth Century"/>
                <a:sym typeface="Twentieth Century"/>
              </a:rPr>
            </a:br>
            <a:r>
              <a:rPr b="0" i="0" lang="en-US" sz="2000" u="none" cap="none" strike="noStrike">
                <a:solidFill>
                  <a:schemeClr val="lt1"/>
                </a:solidFill>
                <a:latin typeface="Twentieth Century"/>
                <a:ea typeface="Twentieth Century"/>
                <a:cs typeface="Twentieth Century"/>
                <a:sym typeface="Twentieth Century"/>
              </a:rPr>
              <a:t>b is false!</a:t>
            </a:r>
            <a:br>
              <a:rPr b="0" i="0" lang="en-US" sz="2000" u="none" cap="none" strike="noStrike">
                <a:solidFill>
                  <a:schemeClr val="lt1"/>
                </a:solidFill>
                <a:latin typeface="Twentieth Century"/>
                <a:ea typeface="Twentieth Century"/>
                <a:cs typeface="Twentieth Century"/>
                <a:sym typeface="Twentieth Century"/>
              </a:rPr>
            </a:br>
            <a:r>
              <a:rPr b="0" i="0" lang="en-US" sz="2000" u="none" cap="none" strike="noStrike">
                <a:solidFill>
                  <a:schemeClr val="lt1"/>
                </a:solidFill>
                <a:latin typeface="Twentieth Century"/>
                <a:ea typeface="Twentieth Century"/>
                <a:cs typeface="Twentieth Century"/>
                <a:sym typeface="Twentieth Century"/>
              </a:rPr>
              <a:t>a or b is true!</a:t>
            </a:r>
            <a:endParaRPr b="0" i="0" sz="20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HERRAMIENTAS DE CONTROL DE FLUJO</a:t>
            </a:r>
            <a:endParaRPr/>
          </a:p>
        </p:txBody>
      </p:sp>
      <p:sp>
        <p:nvSpPr>
          <p:cNvPr id="286" name="Google Shape;286;p30"/>
          <p:cNvSpPr txBox="1"/>
          <p:nvPr>
            <p:ph idx="1" type="body"/>
          </p:nvPr>
        </p:nvSpPr>
        <p:spPr>
          <a:xfrm>
            <a:off x="1024128" y="2286000"/>
            <a:ext cx="401546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También puede asociar un else con una sentencia if.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91440" lvl="0" marL="91440" rtl="0" algn="l">
              <a:lnSpc>
                <a:spcPct val="90000"/>
              </a:lnSpc>
              <a:spcBef>
                <a:spcPts val="1400"/>
              </a:spcBef>
              <a:spcAft>
                <a:spcPts val="0"/>
              </a:spcAft>
              <a:buSzPts val="2200"/>
              <a:buChar char=" "/>
            </a:pPr>
            <a:r>
              <a:rPr lang="en-US"/>
              <a:t>La palabra clave elif se puede utilizar para especificar una instrucción if.</a:t>
            </a:r>
            <a:endParaRPr/>
          </a:p>
          <a:p>
            <a:pPr indent="-91440" lvl="0" marL="91440" rtl="0" algn="l">
              <a:lnSpc>
                <a:spcPct val="90000"/>
              </a:lnSpc>
              <a:spcBef>
                <a:spcPts val="1400"/>
              </a:spcBef>
              <a:spcAft>
                <a:spcPts val="0"/>
              </a:spcAft>
              <a:buSzPts val="2200"/>
              <a:buChar char=" "/>
            </a:pPr>
            <a:r>
              <a:rPr lang="en-US"/>
              <a:t>Además, si las declaraciones pueden ser anidadas una dentro de la otra.</a:t>
            </a:r>
            <a:endParaRPr/>
          </a:p>
        </p:txBody>
      </p:sp>
      <p:sp>
        <p:nvSpPr>
          <p:cNvPr id="287" name="Google Shape;287;p30"/>
          <p:cNvSpPr/>
          <p:nvPr/>
        </p:nvSpPr>
        <p:spPr>
          <a:xfrm>
            <a:off x="1799389" y="3097351"/>
            <a:ext cx="2114681"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expression</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statements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else</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statements</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sp>
        <p:nvSpPr>
          <p:cNvPr id="288" name="Google Shape;288;p30"/>
          <p:cNvSpPr/>
          <p:nvPr/>
        </p:nvSpPr>
        <p:spPr>
          <a:xfrm>
            <a:off x="5884164" y="2040388"/>
            <a:ext cx="6096000"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a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1</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b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0</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c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2</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a </a:t>
            </a:r>
            <a:r>
              <a:rPr b="1" i="0" lang="en-US" sz="1800" u="none" cap="none" strike="noStrike">
                <a:solidFill>
                  <a:srgbClr val="FFCC00"/>
                </a:solidFill>
                <a:latin typeface="Courier New"/>
                <a:ea typeface="Courier New"/>
                <a:cs typeface="Courier New"/>
                <a:sym typeface="Courier New"/>
              </a:rPr>
              <a:t>&gt;</a:t>
            </a:r>
            <a:r>
              <a:rPr b="0" i="0" lang="en-US" sz="1800" u="none" cap="none" strike="noStrike">
                <a:solidFill>
                  <a:schemeClr val="lt1"/>
                </a:solidFill>
                <a:latin typeface="Courier New"/>
                <a:ea typeface="Courier New"/>
                <a:cs typeface="Courier New"/>
                <a:sym typeface="Courier New"/>
              </a:rPr>
              <a:t> b</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a </a:t>
            </a:r>
            <a:r>
              <a:rPr b="1" i="0" lang="en-US" sz="1800" u="none" cap="none" strike="noStrike">
                <a:solidFill>
                  <a:srgbClr val="FFCC00"/>
                </a:solidFill>
                <a:latin typeface="Courier New"/>
                <a:ea typeface="Courier New"/>
                <a:cs typeface="Courier New"/>
                <a:sym typeface="Courier New"/>
              </a:rPr>
              <a:t>&gt;</a:t>
            </a:r>
            <a:r>
              <a:rPr b="0" i="0" lang="en-US" sz="1800" u="none" cap="none" strike="noStrike">
                <a:solidFill>
                  <a:schemeClr val="lt1"/>
                </a:solidFill>
                <a:latin typeface="Courier New"/>
                <a:ea typeface="Courier New"/>
                <a:cs typeface="Courier New"/>
                <a:sym typeface="Courier New"/>
              </a:rPr>
              <a:t> c</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"a is greatest"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else</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"c is greatest"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elif</a:t>
            </a:r>
            <a:r>
              <a:rPr b="0" i="0" lang="en-US" sz="1800" u="none" cap="none" strike="noStrike">
                <a:solidFill>
                  <a:schemeClr val="lt1"/>
                </a:solidFill>
                <a:latin typeface="Courier New"/>
                <a:ea typeface="Courier New"/>
                <a:cs typeface="Courier New"/>
                <a:sym typeface="Courier New"/>
              </a:rPr>
              <a:t> b </a:t>
            </a:r>
            <a:r>
              <a:rPr b="1" i="0" lang="en-US" sz="1800" u="none" cap="none" strike="noStrike">
                <a:solidFill>
                  <a:srgbClr val="FFCC00"/>
                </a:solidFill>
                <a:latin typeface="Courier New"/>
                <a:ea typeface="Courier New"/>
                <a:cs typeface="Courier New"/>
                <a:sym typeface="Courier New"/>
              </a:rPr>
              <a:t>&gt;</a:t>
            </a:r>
            <a:r>
              <a:rPr b="0" i="0" lang="en-US" sz="1800" u="none" cap="none" strike="noStrike">
                <a:solidFill>
                  <a:schemeClr val="lt1"/>
                </a:solidFill>
                <a:latin typeface="Courier New"/>
                <a:ea typeface="Courier New"/>
                <a:cs typeface="Courier New"/>
                <a:sym typeface="Courier New"/>
              </a:rPr>
              <a:t> c</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"b is greatest"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else</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"c is greatest"</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ourier New"/>
              <a:ea typeface="Courier New"/>
              <a:cs typeface="Courier New"/>
              <a:sym typeface="Courier New"/>
            </a:endParaRPr>
          </a:p>
        </p:txBody>
      </p:sp>
      <p:cxnSp>
        <p:nvCxnSpPr>
          <p:cNvPr id="289" name="Google Shape;289;p30"/>
          <p:cNvCxnSpPr/>
          <p:nvPr/>
        </p:nvCxnSpPr>
        <p:spPr>
          <a:xfrm>
            <a:off x="5694218" y="5621482"/>
            <a:ext cx="5247409" cy="0"/>
          </a:xfrm>
          <a:prstGeom prst="straightConnector1">
            <a:avLst/>
          </a:prstGeom>
          <a:noFill/>
          <a:ln cap="flat" cmpd="sng" w="9525">
            <a:solidFill>
              <a:schemeClr val="accent1"/>
            </a:solidFill>
            <a:prstDash val="solid"/>
            <a:round/>
            <a:headEnd len="sm" w="sm" type="none"/>
            <a:tailEnd len="sm" w="sm" type="none"/>
          </a:ln>
        </p:spPr>
      </p:cxnSp>
      <p:sp>
        <p:nvSpPr>
          <p:cNvPr id="290" name="Google Shape;290;p30"/>
          <p:cNvSpPr txBox="1"/>
          <p:nvPr/>
        </p:nvSpPr>
        <p:spPr>
          <a:xfrm>
            <a:off x="5787736" y="5798127"/>
            <a:ext cx="14125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wentieth Century"/>
                <a:ea typeface="Twentieth Century"/>
                <a:cs typeface="Twentieth Century"/>
                <a:sym typeface="Twentieth Century"/>
              </a:rPr>
              <a:t>c is greatest</a:t>
            </a:r>
            <a:endParaRPr b="0" i="0" sz="20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HERRAMIENTAS DE CONTROL DE FLUJO</a:t>
            </a:r>
            <a:endParaRPr/>
          </a:p>
        </p:txBody>
      </p:sp>
      <p:sp>
        <p:nvSpPr>
          <p:cNvPr id="296" name="Google Shape;296;p31"/>
          <p:cNvSpPr txBox="1"/>
          <p:nvPr>
            <p:ph idx="1" type="body"/>
          </p:nvPr>
        </p:nvSpPr>
        <p:spPr>
          <a:xfrm>
            <a:off x="1024128" y="2286000"/>
            <a:ext cx="5251981" cy="4133654"/>
          </a:xfrm>
          <a:prstGeom prst="rect">
            <a:avLst/>
          </a:prstGeom>
          <a:noFill/>
          <a:ln>
            <a:noFill/>
          </a:ln>
        </p:spPr>
        <p:txBody>
          <a:bodyPr anchorCtr="0" anchor="t" bIns="45700" lIns="45700" spcFirstLastPara="1" rIns="45700" wrap="square" tIns="45700">
            <a:normAutofit/>
          </a:bodyPr>
          <a:lstStyle/>
          <a:p>
            <a:pPr indent="-129222" lvl="0" marL="91440" rtl="0" algn="l">
              <a:lnSpc>
                <a:spcPct val="90000"/>
              </a:lnSpc>
              <a:spcBef>
                <a:spcPts val="0"/>
              </a:spcBef>
              <a:spcAft>
                <a:spcPts val="0"/>
              </a:spcAft>
              <a:buSzPts val="2035"/>
              <a:buChar char=" "/>
            </a:pPr>
            <a:r>
              <a:rPr lang="en-US" sz="2035"/>
              <a:t>El bucle for tiene la siguiente forma general.</a:t>
            </a:r>
            <a:endParaRPr/>
          </a:p>
          <a:p>
            <a:pPr indent="0" lvl="0" marL="91440" rtl="0" algn="l">
              <a:lnSpc>
                <a:spcPct val="90000"/>
              </a:lnSpc>
              <a:spcBef>
                <a:spcPts val="1400"/>
              </a:spcBef>
              <a:spcAft>
                <a:spcPts val="0"/>
              </a:spcAft>
              <a:buSzPts val="2035"/>
              <a:buNone/>
            </a:pPr>
            <a:r>
              <a:t/>
            </a:r>
            <a:endParaRPr sz="2035"/>
          </a:p>
          <a:p>
            <a:pPr indent="0" lvl="0" marL="91440" rtl="0" algn="l">
              <a:lnSpc>
                <a:spcPct val="90000"/>
              </a:lnSpc>
              <a:spcBef>
                <a:spcPts val="1400"/>
              </a:spcBef>
              <a:spcAft>
                <a:spcPts val="0"/>
              </a:spcAft>
              <a:buSzPts val="2035"/>
              <a:buNone/>
            </a:pPr>
            <a:r>
              <a:t/>
            </a:r>
            <a:endParaRPr sz="2035"/>
          </a:p>
          <a:p>
            <a:pPr indent="-129222" lvl="0" marL="91440" rtl="0" algn="l">
              <a:lnSpc>
                <a:spcPct val="90000"/>
              </a:lnSpc>
              <a:spcBef>
                <a:spcPts val="1400"/>
              </a:spcBef>
              <a:spcAft>
                <a:spcPts val="0"/>
              </a:spcAft>
              <a:buSzPts val="2035"/>
              <a:buChar char=" "/>
            </a:pPr>
            <a:r>
              <a:rPr lang="en-US" sz="2035"/>
              <a:t>Si una secuencia contiene una lista de expresiones, se evalúa primero. A continuación, se asigna el primer elemento de la secuencia a la variable iterativa </a:t>
            </a:r>
            <a:r>
              <a:rPr i="1" lang="en-US" sz="2035"/>
              <a:t>var</a:t>
            </a:r>
            <a:r>
              <a:rPr lang="en-US" sz="2035"/>
              <a:t>. Cada posición de la secuencia se asigna a </a:t>
            </a:r>
            <a:r>
              <a:rPr i="1" lang="en-US" sz="2035"/>
              <a:t>var</a:t>
            </a:r>
            <a:r>
              <a:rPr lang="en-US" sz="2035"/>
              <a:t> y las sentencias se ejecutan hasta que se agota toda la secuencia.</a:t>
            </a:r>
            <a:endParaRPr/>
          </a:p>
          <a:p>
            <a:pPr indent="-129222" lvl="0" marL="91440" rtl="0" algn="l">
              <a:lnSpc>
                <a:spcPct val="90000"/>
              </a:lnSpc>
              <a:spcBef>
                <a:spcPts val="1400"/>
              </a:spcBef>
              <a:spcAft>
                <a:spcPts val="0"/>
              </a:spcAft>
              <a:buSzPts val="2035"/>
              <a:buChar char=" "/>
            </a:pPr>
            <a:r>
              <a:rPr lang="en-US" sz="2035"/>
              <a:t>Para los bucles pueden anidarse con otras herramientas de control de flujo, como los bucles while loops y las sentencias if.</a:t>
            </a:r>
            <a:endParaRPr sz="2035"/>
          </a:p>
        </p:txBody>
      </p:sp>
      <p:sp>
        <p:nvSpPr>
          <p:cNvPr id="297" name="Google Shape;297;p31"/>
          <p:cNvSpPr/>
          <p:nvPr/>
        </p:nvSpPr>
        <p:spPr>
          <a:xfrm>
            <a:off x="1667660" y="2797525"/>
            <a:ext cx="294183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for</a:t>
            </a:r>
            <a:r>
              <a:rPr b="0" i="0" lang="en-US" sz="1800" u="none" cap="none" strike="noStrike">
                <a:solidFill>
                  <a:schemeClr val="lt1"/>
                </a:solidFill>
                <a:latin typeface="Courier New"/>
                <a:ea typeface="Courier New"/>
                <a:cs typeface="Courier New"/>
                <a:sym typeface="Courier New"/>
              </a:rPr>
              <a:t> var </a:t>
            </a:r>
            <a:r>
              <a:rPr b="1" i="0" lang="en-US" sz="1800" u="none" cap="none" strike="noStrike">
                <a:solidFill>
                  <a:srgbClr val="FF6600"/>
                </a:solidFill>
                <a:latin typeface="Courier New"/>
                <a:ea typeface="Courier New"/>
                <a:cs typeface="Courier New"/>
                <a:sym typeface="Courier New"/>
              </a:rPr>
              <a:t>in</a:t>
            </a:r>
            <a:r>
              <a:rPr b="0" i="0" lang="en-US" sz="1800" u="none" cap="none" strike="noStrike">
                <a:solidFill>
                  <a:schemeClr val="lt1"/>
                </a:solidFill>
                <a:latin typeface="Courier New"/>
                <a:ea typeface="Courier New"/>
                <a:cs typeface="Courier New"/>
                <a:sym typeface="Courier New"/>
              </a:rPr>
              <a:t> sequence</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statements</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sp>
        <p:nvSpPr>
          <p:cNvPr id="298" name="Google Shape;298;p31"/>
          <p:cNvSpPr/>
          <p:nvPr/>
        </p:nvSpPr>
        <p:spPr>
          <a:xfrm>
            <a:off x="6601691" y="1512608"/>
            <a:ext cx="609600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for</a:t>
            </a:r>
            <a:r>
              <a:rPr b="0" i="0" lang="en-US" sz="1800" u="none" cap="none" strike="noStrike">
                <a:solidFill>
                  <a:schemeClr val="lt1"/>
                </a:solidFill>
                <a:latin typeface="Courier New"/>
                <a:ea typeface="Courier New"/>
                <a:cs typeface="Courier New"/>
                <a:sym typeface="Courier New"/>
              </a:rPr>
              <a:t> letter </a:t>
            </a:r>
            <a:r>
              <a:rPr b="1" i="0" lang="en-US" sz="1800" u="none" cap="none" strike="noStrike">
                <a:solidFill>
                  <a:srgbClr val="FF6600"/>
                </a:solidFill>
                <a:latin typeface="Courier New"/>
                <a:ea typeface="Courier New"/>
                <a:cs typeface="Courier New"/>
                <a:sym typeface="Courier New"/>
              </a:rPr>
              <a:t>in</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"aeiou"</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"vowel: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letter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for</a:t>
            </a: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6600"/>
                </a:solidFill>
                <a:latin typeface="Courier New"/>
                <a:ea typeface="Courier New"/>
                <a:cs typeface="Courier New"/>
                <a:sym typeface="Courier New"/>
              </a:rPr>
              <a:t>in</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2</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3</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i</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for</a:t>
            </a: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6600"/>
                </a:solidFill>
                <a:latin typeface="Courier New"/>
                <a:ea typeface="Courier New"/>
                <a:cs typeface="Courier New"/>
                <a:sym typeface="Courier New"/>
              </a:rPr>
              <a:t>in</a:t>
            </a:r>
            <a:r>
              <a:rPr b="0" i="0" lang="en-US" sz="1800" u="none" cap="none" strike="noStrike">
                <a:solidFill>
                  <a:schemeClr val="lt1"/>
                </a:solidFill>
                <a:latin typeface="Courier New"/>
                <a:ea typeface="Courier New"/>
                <a:cs typeface="Courier New"/>
                <a:sym typeface="Courier New"/>
              </a:rPr>
              <a:t> range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3</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i</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cxnSp>
        <p:nvCxnSpPr>
          <p:cNvPr id="299" name="Google Shape;299;p31"/>
          <p:cNvCxnSpPr/>
          <p:nvPr/>
        </p:nvCxnSpPr>
        <p:spPr>
          <a:xfrm>
            <a:off x="6598227" y="3443856"/>
            <a:ext cx="4977246" cy="0"/>
          </a:xfrm>
          <a:prstGeom prst="straightConnector1">
            <a:avLst/>
          </a:prstGeom>
          <a:noFill/>
          <a:ln cap="flat" cmpd="sng" w="9525">
            <a:solidFill>
              <a:schemeClr val="accent1"/>
            </a:solidFill>
            <a:prstDash val="solid"/>
            <a:round/>
            <a:headEnd len="sm" w="sm" type="none"/>
            <a:tailEnd len="sm" w="sm" type="none"/>
          </a:ln>
        </p:spPr>
      </p:cxnSp>
      <p:sp>
        <p:nvSpPr>
          <p:cNvPr id="300" name="Google Shape;300;p31"/>
          <p:cNvSpPr txBox="1"/>
          <p:nvPr/>
        </p:nvSpPr>
        <p:spPr>
          <a:xfrm>
            <a:off x="6598227" y="3443856"/>
            <a:ext cx="951222"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vowel: a</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vowel: 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vowel: i</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vowel: 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vowel: u</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FILOSOFÍA</a:t>
            </a:r>
            <a:endParaRPr/>
          </a:p>
        </p:txBody>
      </p:sp>
      <p:sp>
        <p:nvSpPr>
          <p:cNvPr id="105" name="Google Shape;105;p4"/>
          <p:cNvSpPr txBox="1"/>
          <p:nvPr>
            <p:ph idx="1" type="body"/>
          </p:nvPr>
        </p:nvSpPr>
        <p:spPr>
          <a:xfrm>
            <a:off x="1024128" y="2285999"/>
            <a:ext cx="9720073" cy="4217831"/>
          </a:xfrm>
          <a:prstGeom prst="rect">
            <a:avLst/>
          </a:prstGeom>
          <a:noFill/>
          <a:ln>
            <a:noFill/>
          </a:ln>
        </p:spPr>
        <p:txBody>
          <a:bodyPr anchorCtr="0" anchor="t" bIns="45700" lIns="45700" spcFirstLastPara="1" rIns="45700" wrap="square" tIns="45700">
            <a:normAutofit/>
          </a:bodyPr>
          <a:lstStyle/>
          <a:p>
            <a:pPr indent="-142875" lvl="0" marL="91440" rtl="0" algn="l">
              <a:lnSpc>
                <a:spcPct val="70000"/>
              </a:lnSpc>
              <a:spcBef>
                <a:spcPts val="0"/>
              </a:spcBef>
              <a:spcAft>
                <a:spcPts val="0"/>
              </a:spcAft>
              <a:buSzPts val="2250"/>
              <a:buChar char=" "/>
            </a:pPr>
            <a:r>
              <a:rPr lang="en-US" sz="2250"/>
              <a:t>Del </a:t>
            </a:r>
            <a:r>
              <a:rPr i="1" lang="en-US" sz="2250"/>
              <a:t>Zen de Python </a:t>
            </a:r>
            <a:r>
              <a:rPr lang="en-US" sz="2250" u="sng">
                <a:solidFill>
                  <a:schemeClr val="hlink"/>
                </a:solidFill>
                <a:hlinkClick r:id="rId3"/>
              </a:rPr>
              <a:t>(</a:t>
            </a:r>
            <a:r>
              <a:rPr lang="en-US" sz="2250"/>
              <a:t>https://www.python.org/dev/peps/pep-0020/)</a:t>
            </a:r>
            <a:endParaRPr/>
          </a:p>
          <a:p>
            <a:pPr indent="-115062" lvl="0" marL="91440" rtl="0" algn="l">
              <a:lnSpc>
                <a:spcPct val="70000"/>
              </a:lnSpc>
              <a:spcBef>
                <a:spcPts val="1400"/>
              </a:spcBef>
              <a:spcAft>
                <a:spcPts val="0"/>
              </a:spcAft>
              <a:buSzPts val="1812"/>
              <a:buChar char=" "/>
            </a:pPr>
            <a:r>
              <a:rPr lang="en-US" sz="1812"/>
              <a:t>Hermosa es mejor que fea.</a:t>
            </a:r>
            <a:br>
              <a:rPr lang="en-US" sz="1812"/>
            </a:br>
            <a:r>
              <a:rPr lang="en-US" sz="1812"/>
              <a:t>Explícito es mejor que implícito.</a:t>
            </a:r>
            <a:br>
              <a:rPr lang="en-US" sz="1812"/>
            </a:br>
            <a:r>
              <a:rPr lang="en-US" sz="1812"/>
              <a:t>Lo simple es mejor que lo complejo.</a:t>
            </a:r>
            <a:br>
              <a:rPr lang="en-US" sz="1812"/>
            </a:br>
            <a:r>
              <a:rPr lang="en-US" sz="1812"/>
              <a:t>Complejo es mejor que complicado.</a:t>
            </a:r>
            <a:br>
              <a:rPr lang="en-US" sz="1812"/>
            </a:br>
            <a:r>
              <a:rPr lang="en-US" sz="1812"/>
              <a:t>Plano es mejor que anidado.</a:t>
            </a:r>
            <a:br>
              <a:rPr lang="en-US" sz="1812"/>
            </a:br>
            <a:r>
              <a:rPr lang="en-US" sz="1812"/>
              <a:t>Poco es mejor que denso.</a:t>
            </a:r>
            <a:br>
              <a:rPr lang="en-US" sz="1812"/>
            </a:br>
            <a:r>
              <a:rPr lang="en-US" sz="1812"/>
              <a:t>La legibilidad cuenta.</a:t>
            </a:r>
            <a:br>
              <a:rPr lang="en-US" sz="1812"/>
            </a:br>
            <a:r>
              <a:rPr lang="en-US" sz="1812"/>
              <a:t>Los casos especiales no son lo suficientemente especiales para romper las reglas.</a:t>
            </a:r>
            <a:br>
              <a:rPr lang="en-US" sz="1812"/>
            </a:br>
            <a:r>
              <a:rPr lang="en-US" sz="1812"/>
              <a:t>Aunque la practicidad supera a la pureza.</a:t>
            </a:r>
            <a:br>
              <a:rPr lang="en-US" sz="1812"/>
            </a:br>
            <a:r>
              <a:rPr lang="en-US" sz="1812"/>
              <a:t>Los errores nunca deben pasar silenciosamente.</a:t>
            </a:r>
            <a:br>
              <a:rPr lang="en-US" sz="1812"/>
            </a:br>
            <a:r>
              <a:rPr lang="en-US" sz="1812"/>
              <a:t>A menos que se silencie explícitamente.</a:t>
            </a:r>
            <a:br>
              <a:rPr lang="en-US" sz="1812"/>
            </a:br>
            <a:r>
              <a:rPr lang="en-US" sz="1812"/>
              <a:t>Ante la ambigüedad, rechace la tentación de adivinar.</a:t>
            </a:r>
            <a:br>
              <a:rPr lang="en-US" sz="1812"/>
            </a:br>
            <a:r>
              <a:rPr lang="en-US" sz="1812"/>
              <a:t>Debería haber una - y preferiblemente sólo una - manera obvia de hacerlo.</a:t>
            </a:r>
            <a:br>
              <a:rPr lang="en-US" sz="1812"/>
            </a:br>
            <a:r>
              <a:rPr lang="en-US" sz="1812"/>
              <a:t>Aunque esa manera puede no ser obvia al principio a menos que seas holandés.</a:t>
            </a:r>
            <a:br>
              <a:rPr lang="en-US" sz="1812"/>
            </a:br>
            <a:r>
              <a:rPr lang="en-US" sz="1812"/>
              <a:t>Ahora es mejor que nunca.</a:t>
            </a:r>
            <a:br>
              <a:rPr lang="en-US" sz="1812"/>
            </a:br>
            <a:r>
              <a:rPr lang="en-US" sz="1812"/>
              <a:t>Aunque nunca es mejor que ahora.</a:t>
            </a:r>
            <a:br>
              <a:rPr lang="en-US" sz="1812"/>
            </a:br>
            <a:r>
              <a:rPr lang="en-US" sz="1812"/>
              <a:t>Si la implementación es difícil de explicar, es una mala idea.</a:t>
            </a:r>
            <a:br>
              <a:rPr lang="en-US" sz="1812"/>
            </a:br>
            <a:r>
              <a:rPr lang="en-US" sz="1812"/>
              <a:t>Si la implementación es fácil de explicar, puede ser una buena idea.</a:t>
            </a:r>
            <a:br>
              <a:rPr lang="en-US" sz="1812"/>
            </a:br>
            <a:r>
              <a:rPr lang="en-US" sz="1812"/>
              <a:t>Los Namespaces son una gran idea, ¡hagamos más de eso!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HERRAMIENTAS DE CONTROL DE FLUJO</a:t>
            </a:r>
            <a:endParaRPr/>
          </a:p>
        </p:txBody>
      </p:sp>
      <p:sp>
        <p:nvSpPr>
          <p:cNvPr id="306" name="Google Shape;306;p32"/>
          <p:cNvSpPr txBox="1"/>
          <p:nvPr>
            <p:ph idx="1" type="body"/>
          </p:nvPr>
        </p:nvSpPr>
        <p:spPr>
          <a:xfrm>
            <a:off x="1024128" y="2286000"/>
            <a:ext cx="6239117"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80000"/>
              </a:lnSpc>
              <a:spcBef>
                <a:spcPts val="0"/>
              </a:spcBef>
              <a:spcAft>
                <a:spcPts val="0"/>
              </a:spcAft>
              <a:buSzPts val="2200"/>
              <a:buChar char=" "/>
            </a:pPr>
            <a:r>
              <a:rPr lang="en-US"/>
              <a:t>Python tiene dos funciones útiles para crear una gama de números enteros, que se utilizan normalmente en los bucles. Estas funciones son range() y xrange().</a:t>
            </a:r>
            <a:endParaRPr/>
          </a:p>
          <a:p>
            <a:pPr indent="-91440" lvl="0" marL="91440" rtl="0" algn="l">
              <a:lnSpc>
                <a:spcPct val="80000"/>
              </a:lnSpc>
              <a:spcBef>
                <a:spcPts val="1400"/>
              </a:spcBef>
              <a:spcAft>
                <a:spcPts val="0"/>
              </a:spcAft>
              <a:buSzPts val="2200"/>
              <a:buChar char=" "/>
            </a:pPr>
            <a:r>
              <a:rPr lang="en-US"/>
              <a:t>Ambos crean una secuencia de enteros, pero range() crea una lista mientras que xrange() crea un objeto xrange. </a:t>
            </a:r>
            <a:endParaRPr/>
          </a:p>
          <a:p>
            <a:pPr indent="-91440" lvl="0" marL="91440" rtl="0" algn="l">
              <a:lnSpc>
                <a:spcPct val="80000"/>
              </a:lnSpc>
              <a:spcBef>
                <a:spcPts val="1400"/>
              </a:spcBef>
              <a:spcAft>
                <a:spcPts val="0"/>
              </a:spcAft>
              <a:buSzPts val="2200"/>
              <a:buChar char=" "/>
            </a:pPr>
            <a:r>
              <a:rPr lang="en-US"/>
              <a:t>Esencialmente, range() crea la lista estáticamente mientras que xrange() generará elementos en la lista a medida que sean necesarios. Exploraremos este concepto más adelante en sólo una o dos semanas. </a:t>
            </a:r>
            <a:endParaRPr/>
          </a:p>
          <a:p>
            <a:pPr indent="-91440" lvl="0" marL="91440" rtl="0" algn="l">
              <a:lnSpc>
                <a:spcPct val="80000"/>
              </a:lnSpc>
              <a:spcBef>
                <a:spcPts val="1400"/>
              </a:spcBef>
              <a:spcAft>
                <a:spcPts val="0"/>
              </a:spcAft>
              <a:buSzPts val="2200"/>
              <a:buChar char=" "/>
            </a:pPr>
            <a:r>
              <a:rPr lang="en-US"/>
              <a:t>Para rangos muy grandes - digamos mil millones de valores - debería usar xrange() en su lugar. Para rangos pequeños, no importa. </a:t>
            </a:r>
            <a:endParaRPr/>
          </a:p>
        </p:txBody>
      </p:sp>
      <p:sp>
        <p:nvSpPr>
          <p:cNvPr id="307" name="Google Shape;307;p32"/>
          <p:cNvSpPr/>
          <p:nvPr/>
        </p:nvSpPr>
        <p:spPr>
          <a:xfrm>
            <a:off x="7928264" y="1308253"/>
            <a:ext cx="3906982"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for</a:t>
            </a: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6600"/>
                </a:solidFill>
                <a:latin typeface="Courier New"/>
                <a:ea typeface="Courier New"/>
                <a:cs typeface="Courier New"/>
                <a:sym typeface="Courier New"/>
              </a:rPr>
              <a:t>in</a:t>
            </a:r>
            <a:r>
              <a:rPr b="0" i="0" lang="en-US" sz="1800" u="none" cap="none" strike="noStrike">
                <a:solidFill>
                  <a:schemeClr val="lt1"/>
                </a:solidFill>
                <a:latin typeface="Courier New"/>
                <a:ea typeface="Courier New"/>
                <a:cs typeface="Courier New"/>
                <a:sym typeface="Courier New"/>
              </a:rPr>
              <a:t> xrange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4</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i</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for</a:t>
            </a: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6600"/>
                </a:solidFill>
                <a:latin typeface="Courier New"/>
                <a:ea typeface="Courier New"/>
                <a:cs typeface="Courier New"/>
                <a:sym typeface="Courier New"/>
              </a:rPr>
              <a:t>in</a:t>
            </a:r>
            <a:r>
              <a:rPr b="0" i="0" lang="en-US" sz="1800" u="none" cap="none" strike="noStrike">
                <a:solidFill>
                  <a:schemeClr val="lt1"/>
                </a:solidFill>
                <a:latin typeface="Courier New"/>
                <a:ea typeface="Courier New"/>
                <a:cs typeface="Courier New"/>
                <a:sym typeface="Courier New"/>
              </a:rPr>
              <a:t> range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8</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2</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i</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for</a:t>
            </a: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6600"/>
                </a:solidFill>
                <a:latin typeface="Courier New"/>
                <a:ea typeface="Courier New"/>
                <a:cs typeface="Courier New"/>
                <a:sym typeface="Courier New"/>
              </a:rPr>
              <a:t>in</a:t>
            </a:r>
            <a:r>
              <a:rPr b="0" i="0" lang="en-US" sz="1800" u="none" cap="none" strike="noStrike">
                <a:solidFill>
                  <a:schemeClr val="lt1"/>
                </a:solidFill>
                <a:latin typeface="Courier New"/>
                <a:ea typeface="Courier New"/>
                <a:cs typeface="Courier New"/>
                <a:sym typeface="Courier New"/>
              </a:rPr>
              <a:t> range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20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14</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2</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i</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cxnSp>
        <p:nvCxnSpPr>
          <p:cNvPr id="308" name="Google Shape;308;p32"/>
          <p:cNvCxnSpPr/>
          <p:nvPr/>
        </p:nvCxnSpPr>
        <p:spPr>
          <a:xfrm>
            <a:off x="7917873" y="3221182"/>
            <a:ext cx="3896591" cy="0"/>
          </a:xfrm>
          <a:prstGeom prst="straightConnector1">
            <a:avLst/>
          </a:prstGeom>
          <a:noFill/>
          <a:ln cap="flat" cmpd="sng" w="9525">
            <a:solidFill>
              <a:schemeClr val="accent1"/>
            </a:solidFill>
            <a:prstDash val="solid"/>
            <a:round/>
            <a:headEnd len="sm" w="sm" type="none"/>
            <a:tailEnd len="sm" w="sm" type="none"/>
          </a:ln>
        </p:spPr>
      </p:cxnSp>
      <p:sp>
        <p:nvSpPr>
          <p:cNvPr id="309" name="Google Shape;309;p32"/>
          <p:cNvSpPr txBox="1"/>
          <p:nvPr/>
        </p:nvSpPr>
        <p:spPr>
          <a:xfrm>
            <a:off x="7928264" y="3379786"/>
            <a:ext cx="437940"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18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16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HERRAMIENTAS DE CONTROL DE FLUJO</a:t>
            </a:r>
            <a:endParaRPr/>
          </a:p>
        </p:txBody>
      </p:sp>
      <p:sp>
        <p:nvSpPr>
          <p:cNvPr id="315" name="Google Shape;315;p33"/>
          <p:cNvSpPr txBox="1"/>
          <p:nvPr>
            <p:ph idx="1" type="body"/>
          </p:nvPr>
        </p:nvSpPr>
        <p:spPr>
          <a:xfrm>
            <a:off x="1024129" y="2286000"/>
            <a:ext cx="4742826"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Hay cuatro sentencias para manipular estructuras de bucle. Estos son break, continue, pass, y más. </a:t>
            </a:r>
            <a:endParaRPr/>
          </a:p>
          <a:p>
            <a:pPr indent="-91440" lvl="0" marL="91440" rtl="0" algn="l">
              <a:lnSpc>
                <a:spcPct val="90000"/>
              </a:lnSpc>
              <a:spcBef>
                <a:spcPts val="1400"/>
              </a:spcBef>
              <a:spcAft>
                <a:spcPts val="0"/>
              </a:spcAft>
              <a:buSzPts val="2200"/>
              <a:buFont typeface="Arial"/>
              <a:buChar char="•"/>
            </a:pPr>
            <a:r>
              <a:rPr lang="en-US"/>
              <a:t> break: finaliza el bucle actual.</a:t>
            </a:r>
            <a:endParaRPr/>
          </a:p>
          <a:p>
            <a:pPr indent="-91440" lvl="0" marL="91440" rtl="0" algn="l">
              <a:lnSpc>
                <a:spcPct val="90000"/>
              </a:lnSpc>
              <a:spcBef>
                <a:spcPts val="1400"/>
              </a:spcBef>
              <a:spcAft>
                <a:spcPts val="0"/>
              </a:spcAft>
              <a:buSzPts val="2200"/>
              <a:buFont typeface="Arial"/>
              <a:buChar char="•"/>
            </a:pPr>
            <a:r>
              <a:rPr lang="en-US"/>
              <a:t> continue: inicia inmediatamente la siguiente iteración del bucle.</a:t>
            </a:r>
            <a:endParaRPr/>
          </a:p>
          <a:p>
            <a:pPr indent="-91440" lvl="0" marL="91440" rtl="0" algn="l">
              <a:lnSpc>
                <a:spcPct val="90000"/>
              </a:lnSpc>
              <a:spcBef>
                <a:spcPts val="1400"/>
              </a:spcBef>
              <a:spcAft>
                <a:spcPts val="0"/>
              </a:spcAft>
              <a:buSzPts val="2200"/>
              <a:buFont typeface="Arial"/>
              <a:buChar char="•"/>
            </a:pPr>
            <a:r>
              <a:rPr lang="en-US"/>
              <a:t> pass: no hacer nada. Se utiliza cuando se requiere una expresión sintácticamente. </a:t>
            </a:r>
            <a:endParaRPr/>
          </a:p>
          <a:p>
            <a:pPr indent="-91440" lvl="0" marL="91440" rtl="0" algn="l">
              <a:lnSpc>
                <a:spcPct val="90000"/>
              </a:lnSpc>
              <a:spcBef>
                <a:spcPts val="1400"/>
              </a:spcBef>
              <a:spcAft>
                <a:spcPts val="0"/>
              </a:spcAft>
              <a:buSzPts val="2200"/>
              <a:buFont typeface="Arial"/>
              <a:buChar char="•"/>
            </a:pPr>
            <a:r>
              <a:rPr lang="en-US"/>
              <a:t> else: representa un conjunto de sentencias que deben ejecutarse cuando termina un bucle.</a:t>
            </a:r>
            <a:endParaRPr/>
          </a:p>
        </p:txBody>
      </p:sp>
      <p:sp>
        <p:nvSpPr>
          <p:cNvPr id="316" name="Google Shape;316;p33"/>
          <p:cNvSpPr/>
          <p:nvPr/>
        </p:nvSpPr>
        <p:spPr>
          <a:xfrm>
            <a:off x="6096000" y="1335024"/>
            <a:ext cx="609600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for</a:t>
            </a:r>
            <a:r>
              <a:rPr b="0" i="0" lang="en-US" sz="1800" u="none" cap="none" strike="noStrike">
                <a:solidFill>
                  <a:schemeClr val="lt1"/>
                </a:solidFill>
                <a:latin typeface="Courier New"/>
                <a:ea typeface="Courier New"/>
                <a:cs typeface="Courier New"/>
                <a:sym typeface="Courier New"/>
              </a:rPr>
              <a:t> num </a:t>
            </a:r>
            <a:r>
              <a:rPr b="1" i="0" lang="en-US" sz="1800" u="none" cap="none" strike="noStrike">
                <a:solidFill>
                  <a:srgbClr val="FF6600"/>
                </a:solidFill>
                <a:latin typeface="Courier New"/>
                <a:ea typeface="Courier New"/>
                <a:cs typeface="Courier New"/>
                <a:sym typeface="Courier New"/>
              </a:rPr>
              <a:t>in</a:t>
            </a:r>
            <a:r>
              <a:rPr b="0" i="0" lang="en-US" sz="1800" u="none" cap="none" strike="noStrike">
                <a:solidFill>
                  <a:schemeClr val="lt1"/>
                </a:solidFill>
                <a:latin typeface="Courier New"/>
                <a:ea typeface="Courier New"/>
                <a:cs typeface="Courier New"/>
                <a:sym typeface="Courier New"/>
              </a:rPr>
              <a:t> range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10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20</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num</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2</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0</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continue</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for</a:t>
            </a:r>
            <a:r>
              <a:rPr b="0" i="0" lang="en-US" sz="1800" u="none" cap="none" strike="noStrike">
                <a:solidFill>
                  <a:schemeClr val="lt1"/>
                </a:solidFill>
                <a:latin typeface="Courier New"/>
                <a:ea typeface="Courier New"/>
                <a:cs typeface="Courier New"/>
                <a:sym typeface="Courier New"/>
              </a:rPr>
              <a:t> i </a:t>
            </a:r>
            <a:r>
              <a:rPr b="1" i="0" lang="en-US" sz="1800" u="none" cap="none" strike="noStrike">
                <a:solidFill>
                  <a:srgbClr val="FF6600"/>
                </a:solidFill>
                <a:latin typeface="Courier New"/>
                <a:ea typeface="Courier New"/>
                <a:cs typeface="Courier New"/>
                <a:sym typeface="Courier New"/>
              </a:rPr>
              <a:t>in</a:t>
            </a:r>
            <a:r>
              <a:rPr b="0" i="0" lang="en-US" sz="1800" u="none" cap="none" strike="noStrike">
                <a:solidFill>
                  <a:schemeClr val="lt1"/>
                </a:solidFill>
                <a:latin typeface="Courier New"/>
                <a:ea typeface="Courier New"/>
                <a:cs typeface="Courier New"/>
                <a:sym typeface="Courier New"/>
              </a:rPr>
              <a:t> range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3</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num</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num</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i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break</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else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num</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'is a prime number'</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cxnSp>
        <p:nvCxnSpPr>
          <p:cNvPr id="317" name="Google Shape;317;p33"/>
          <p:cNvCxnSpPr/>
          <p:nvPr/>
        </p:nvCxnSpPr>
        <p:spPr>
          <a:xfrm>
            <a:off x="6068291" y="3761509"/>
            <a:ext cx="5995554" cy="0"/>
          </a:xfrm>
          <a:prstGeom prst="straightConnector1">
            <a:avLst/>
          </a:prstGeom>
          <a:noFill/>
          <a:ln cap="flat" cmpd="sng" w="9525">
            <a:solidFill>
              <a:schemeClr val="accent1"/>
            </a:solidFill>
            <a:prstDash val="solid"/>
            <a:round/>
            <a:headEnd len="sm" w="sm" type="none"/>
            <a:tailEnd len="sm" w="sm" type="none"/>
          </a:ln>
        </p:spPr>
      </p:cxnSp>
      <p:sp>
        <p:nvSpPr>
          <p:cNvPr id="318" name="Google Shape;318;p33"/>
          <p:cNvSpPr txBox="1"/>
          <p:nvPr/>
        </p:nvSpPr>
        <p:spPr>
          <a:xfrm>
            <a:off x="6096000" y="3844516"/>
            <a:ext cx="214834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11 is a prime number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13 is a prime number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17 is a prime number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19 is a prime number</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NUESTRO PRIMER PROGRAMA PYTHON REAL</a:t>
            </a:r>
            <a:endParaRPr/>
          </a:p>
        </p:txBody>
      </p:sp>
      <p:sp>
        <p:nvSpPr>
          <p:cNvPr id="324" name="Google Shape;324;p3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Ok, así que tenemos algunas cosas básicas fuera del camino. Ahora, podemos intentar crear un programa real. </a:t>
            </a:r>
            <a:endParaRPr/>
          </a:p>
          <a:p>
            <a:pPr indent="-91440" lvl="0" marL="91440" rtl="0" algn="l">
              <a:lnSpc>
                <a:spcPct val="90000"/>
              </a:lnSpc>
              <a:spcBef>
                <a:spcPts val="1400"/>
              </a:spcBef>
              <a:spcAft>
                <a:spcPts val="0"/>
              </a:spcAft>
              <a:buSzPts val="2200"/>
              <a:buChar char=" "/>
            </a:pPr>
            <a:r>
              <a:rPr lang="en-US"/>
              <a:t>Saqué un problema del </a:t>
            </a:r>
            <a:r>
              <a:rPr lang="en-US" u="sng">
                <a:solidFill>
                  <a:schemeClr val="hlink"/>
                </a:solidFill>
                <a:hlinkClick r:id="rId3"/>
              </a:rPr>
              <a:t>Proyecto Euler</a:t>
            </a:r>
            <a:r>
              <a:rPr lang="en-US"/>
              <a:t>. Vamos a divertirnos un poco. </a:t>
            </a:r>
            <a:endParaRPr/>
          </a:p>
          <a:p>
            <a:pPr indent="0" lvl="0" marL="91440" rtl="0" algn="l">
              <a:lnSpc>
                <a:spcPct val="90000"/>
              </a:lnSpc>
              <a:spcBef>
                <a:spcPts val="1400"/>
              </a:spcBef>
              <a:spcAft>
                <a:spcPts val="0"/>
              </a:spcAft>
              <a:buSzPts val="2200"/>
              <a:buNone/>
            </a:pPr>
            <a:r>
              <a:t/>
            </a:r>
            <a:endParaRPr/>
          </a:p>
          <a:p>
            <a:pPr indent="-91440" lvl="0" marL="91440" rtl="0" algn="l">
              <a:lnSpc>
                <a:spcPct val="90000"/>
              </a:lnSpc>
              <a:spcBef>
                <a:spcPts val="1400"/>
              </a:spcBef>
              <a:spcAft>
                <a:spcPts val="0"/>
              </a:spcAft>
              <a:buSzPts val="2200"/>
              <a:buChar char=" "/>
            </a:pPr>
            <a:r>
              <a:rPr lang="en-US"/>
              <a:t>Cada nuevo término en la secuencia de Fibonacci se genera añadiendo los dos términos anteriores. Comenzando con 1 y 2, los primeros 10 términos serán:</a:t>
            </a:r>
            <a:endParaRPr/>
          </a:p>
          <a:p>
            <a:pPr indent="-91440" lvl="0" marL="91440" rtl="0" algn="l">
              <a:lnSpc>
                <a:spcPct val="90000"/>
              </a:lnSpc>
              <a:spcBef>
                <a:spcPts val="1400"/>
              </a:spcBef>
              <a:spcAft>
                <a:spcPts val="0"/>
              </a:spcAft>
              <a:buSzPts val="2200"/>
              <a:buChar char=" "/>
            </a:pPr>
            <a:r>
              <a:rPr lang="en-US"/>
              <a:t>1, 2, 3, 5, 8, 13, 21, 34, 55, 89, ...</a:t>
            </a:r>
            <a:endParaRPr/>
          </a:p>
          <a:p>
            <a:pPr indent="-91440" lvl="0" marL="91440" rtl="0" algn="l">
              <a:lnSpc>
                <a:spcPct val="90000"/>
              </a:lnSpc>
              <a:spcBef>
                <a:spcPts val="1400"/>
              </a:spcBef>
              <a:spcAft>
                <a:spcPts val="0"/>
              </a:spcAft>
              <a:buSzPts val="2200"/>
              <a:buChar char=" "/>
            </a:pPr>
            <a:r>
              <a:rPr lang="en-US"/>
              <a:t>Al considerar los términos en la secuencia de Fibonacci cuyos valores no superan los cuatro millones, encuentre la suma de los términos de valor parejo.</a:t>
            </a:r>
            <a:endParaRPr/>
          </a:p>
          <a:p>
            <a:pPr indent="0" lvl="0" marL="91440" rtl="0" algn="l">
              <a:lnSpc>
                <a:spcPct val="90000"/>
              </a:lnSpc>
              <a:spcBef>
                <a:spcPts val="1400"/>
              </a:spcBef>
              <a:spcAft>
                <a:spcPts val="0"/>
              </a:spcAft>
              <a:buSzPts val="2200"/>
              <a:buNone/>
            </a:pPr>
            <a:r>
              <a:t/>
            </a:r>
            <a:endParaRPr/>
          </a:p>
        </p:txBody>
      </p:sp>
      <p:sp>
        <p:nvSpPr>
          <p:cNvPr id="325" name="Google Shape;325;p34"/>
          <p:cNvSpPr/>
          <p:nvPr/>
        </p:nvSpPr>
        <p:spPr>
          <a:xfrm>
            <a:off x="901521" y="3580327"/>
            <a:ext cx="9842679" cy="2408349"/>
          </a:xfrm>
          <a:prstGeom prst="rect">
            <a:avLst/>
          </a:prstGeom>
          <a:noFill/>
          <a:ln cap="flat" cmpd="sng" w="15875">
            <a:solidFill>
              <a:srgbClr val="398F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UNA SOLUCIÓN USANDO PITÓN BÁSICO</a:t>
            </a:r>
            <a:endParaRPr/>
          </a:p>
        </p:txBody>
      </p:sp>
      <p:sp>
        <p:nvSpPr>
          <p:cNvPr id="331" name="Google Shape;331;p35"/>
          <p:cNvSpPr/>
          <p:nvPr/>
        </p:nvSpPr>
        <p:spPr>
          <a:xfrm>
            <a:off x="1219200" y="2465155"/>
            <a:ext cx="5451764" cy="2585323"/>
          </a:xfrm>
          <a:prstGeom prst="rect">
            <a:avLst/>
          </a:prstGeom>
          <a:noFill/>
          <a:ln cap="flat" cmpd="sng" w="9525">
            <a:solidFill>
              <a:srgbClr val="00B0F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from</a:t>
            </a:r>
            <a:r>
              <a:rPr b="0" i="0" lang="en-US" sz="1800" u="none" cap="none" strike="noStrike">
                <a:solidFill>
                  <a:schemeClr val="lt1"/>
                </a:solidFill>
                <a:latin typeface="Courier New"/>
                <a:ea typeface="Courier New"/>
                <a:cs typeface="Courier New"/>
                <a:sym typeface="Courier New"/>
              </a:rPr>
              <a:t> __future__ </a:t>
            </a:r>
            <a:r>
              <a:rPr b="1" i="0" lang="en-US" sz="1800" u="none" cap="none" strike="noStrike">
                <a:solidFill>
                  <a:srgbClr val="FF6600"/>
                </a:solidFill>
                <a:latin typeface="Courier New"/>
                <a:ea typeface="Courier New"/>
                <a:cs typeface="Courier New"/>
                <a:sym typeface="Courier New"/>
              </a:rPr>
              <a:t>import</a:t>
            </a:r>
            <a:r>
              <a:rPr b="0" i="0" lang="en-US" sz="1800" u="none" cap="none" strike="noStrike">
                <a:solidFill>
                  <a:schemeClr val="lt1"/>
                </a:solidFill>
                <a:latin typeface="Courier New"/>
                <a:ea typeface="Courier New"/>
                <a:cs typeface="Courier New"/>
                <a:sym typeface="Courier New"/>
              </a:rPr>
              <a:t> print_function</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total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0</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f1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2</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while</a:t>
            </a:r>
            <a:r>
              <a:rPr b="0" i="0" lang="en-US" sz="1800" u="none" cap="none" strike="noStrike">
                <a:solidFill>
                  <a:schemeClr val="lt1"/>
                </a:solidFill>
                <a:latin typeface="Courier New"/>
                <a:ea typeface="Courier New"/>
                <a:cs typeface="Courier New"/>
                <a:sym typeface="Courier New"/>
              </a:rPr>
              <a:t> f1 </a:t>
            </a:r>
            <a:r>
              <a:rPr b="1" i="0" lang="en-US" sz="1800" u="none" cap="none" strike="noStrike">
                <a:solidFill>
                  <a:srgbClr val="FFCC00"/>
                </a:solidFill>
                <a:latin typeface="Courier New"/>
                <a:ea typeface="Courier New"/>
                <a:cs typeface="Courier New"/>
                <a:sym typeface="Courier New"/>
              </a:rPr>
              <a:t>&lt;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4000000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f1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2</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total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total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f1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f1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total</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sp>
        <p:nvSpPr>
          <p:cNvPr id="332" name="Google Shape;332;p35"/>
          <p:cNvSpPr/>
          <p:nvPr/>
        </p:nvSpPr>
        <p:spPr>
          <a:xfrm>
            <a:off x="7079673" y="2371636"/>
            <a:ext cx="6096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Note que estamos usando el Python 3.x</a:t>
            </a:r>
            <a:br>
              <a:rPr b="0" i="0" lang="en-US" sz="1800" u="none" cap="none" strike="noStrike">
                <a:solidFill>
                  <a:schemeClr val="lt1"/>
                </a:solidFill>
                <a:latin typeface="Twentieth Century"/>
                <a:ea typeface="Twentieth Century"/>
                <a:cs typeface="Twentieth Century"/>
                <a:sym typeface="Twentieth Century"/>
              </a:rPr>
            </a:br>
            <a:r>
              <a:rPr b="0" i="0" lang="en-US" sz="1800" u="none" cap="none" strike="noStrike">
                <a:solidFill>
                  <a:schemeClr val="lt1"/>
                </a:solidFill>
                <a:latin typeface="Twentieth Century"/>
                <a:ea typeface="Twentieth Century"/>
                <a:cs typeface="Twentieth Century"/>
                <a:sym typeface="Twentieth Century"/>
              </a:rPr>
              <a:t>versión impresa aquí.</a:t>
            </a:r>
            <a:endParaRPr b="0" i="0" sz="1800" u="none" cap="none" strike="noStrike">
              <a:solidFill>
                <a:schemeClr val="lt1"/>
              </a:solidFill>
              <a:latin typeface="Twentieth Century"/>
              <a:ea typeface="Twentieth Century"/>
              <a:cs typeface="Twentieth Century"/>
              <a:sym typeface="Twentieth Century"/>
            </a:endParaRPr>
          </a:p>
        </p:txBody>
      </p:sp>
      <p:sp>
        <p:nvSpPr>
          <p:cNvPr id="333" name="Google Shape;333;p35"/>
          <p:cNvSpPr/>
          <p:nvPr/>
        </p:nvSpPr>
        <p:spPr>
          <a:xfrm>
            <a:off x="7079673" y="3757816"/>
            <a:ext cx="366452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Python soporta múltiples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de una vez por todas.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El lado derecho está completamente evaluado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antes de fijar las variables.</a:t>
            </a:r>
            <a:endParaRPr b="0" i="0" sz="1800" u="none" cap="none" strike="noStrike">
              <a:solidFill>
                <a:schemeClr val="lt1"/>
              </a:solidFill>
              <a:latin typeface="Twentieth Century"/>
              <a:ea typeface="Twentieth Century"/>
              <a:cs typeface="Twentieth Century"/>
              <a:sym typeface="Twentieth Century"/>
            </a:endParaRPr>
          </a:p>
        </p:txBody>
      </p:sp>
      <p:cxnSp>
        <p:nvCxnSpPr>
          <p:cNvPr id="334" name="Google Shape;334;p35"/>
          <p:cNvCxnSpPr/>
          <p:nvPr/>
        </p:nvCxnSpPr>
        <p:spPr>
          <a:xfrm rot="10800000">
            <a:off x="4738255" y="4572000"/>
            <a:ext cx="2223654" cy="0"/>
          </a:xfrm>
          <a:prstGeom prst="straightConnector1">
            <a:avLst/>
          </a:prstGeom>
          <a:noFill/>
          <a:ln cap="flat" cmpd="sng" w="9525">
            <a:solidFill>
              <a:schemeClr val="accent1"/>
            </a:solidFill>
            <a:prstDash val="solid"/>
            <a:round/>
            <a:headEnd len="sm" w="sm" type="none"/>
            <a:tailEnd len="med" w="med" type="triangle"/>
          </a:ln>
        </p:spPr>
      </p:cxnSp>
      <p:sp>
        <p:nvSpPr>
          <p:cNvPr id="335" name="Google Shape;335;p35"/>
          <p:cNvSpPr/>
          <p:nvPr/>
        </p:nvSpPr>
        <p:spPr>
          <a:xfrm>
            <a:off x="1219200" y="5246135"/>
            <a:ext cx="18822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Salida: 4613732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FUNCIONES</a:t>
            </a:r>
            <a:endParaRPr/>
          </a:p>
        </p:txBody>
      </p:sp>
      <p:sp>
        <p:nvSpPr>
          <p:cNvPr id="341" name="Google Shape;341;p36"/>
          <p:cNvSpPr txBox="1"/>
          <p:nvPr>
            <p:ph idx="1" type="body"/>
          </p:nvPr>
        </p:nvSpPr>
        <p:spPr>
          <a:xfrm>
            <a:off x="1024129" y="2286000"/>
            <a:ext cx="4919472"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80000"/>
              </a:lnSpc>
              <a:spcBef>
                <a:spcPts val="0"/>
              </a:spcBef>
              <a:spcAft>
                <a:spcPts val="0"/>
              </a:spcAft>
              <a:buSzPts val="2200"/>
              <a:buChar char=" "/>
            </a:pPr>
            <a:r>
              <a:rPr lang="en-US"/>
              <a:t>Se crea una función con la palabra clave def. Las sentencias en el bloque de la función deben estar sangradas.</a:t>
            </a:r>
            <a:endParaRPr/>
          </a:p>
          <a:p>
            <a:pPr indent="0" lvl="0" marL="91440" rtl="0" algn="l">
              <a:lnSpc>
                <a:spcPct val="80000"/>
              </a:lnSpc>
              <a:spcBef>
                <a:spcPts val="1400"/>
              </a:spcBef>
              <a:spcAft>
                <a:spcPts val="0"/>
              </a:spcAft>
              <a:buSzPts val="2200"/>
              <a:buNone/>
            </a:pPr>
            <a:r>
              <a:t/>
            </a:r>
            <a:endParaRPr/>
          </a:p>
          <a:p>
            <a:pPr indent="0" lvl="0" marL="91440" rtl="0" algn="l">
              <a:lnSpc>
                <a:spcPct val="80000"/>
              </a:lnSpc>
              <a:spcBef>
                <a:spcPts val="1400"/>
              </a:spcBef>
              <a:spcAft>
                <a:spcPts val="0"/>
              </a:spcAft>
              <a:buSzPts val="2200"/>
              <a:buNone/>
            </a:pPr>
            <a:r>
              <a:t/>
            </a:r>
            <a:endParaRPr/>
          </a:p>
          <a:p>
            <a:pPr indent="-91440" lvl="0" marL="91440" rtl="0" algn="l">
              <a:lnSpc>
                <a:spcPct val="80000"/>
              </a:lnSpc>
              <a:spcBef>
                <a:spcPts val="1400"/>
              </a:spcBef>
              <a:spcAft>
                <a:spcPts val="0"/>
              </a:spcAft>
              <a:buSzPts val="2200"/>
              <a:buChar char=" "/>
            </a:pPr>
            <a:r>
              <a:rPr lang="en-US"/>
              <a:t>La palabra clave def es seguida por el nombre de la función con corchetes redondos que encierran los argumentos y dos puntos. Las sentencias sangradas forman un cuerpo de la función.</a:t>
            </a:r>
            <a:endParaRPr/>
          </a:p>
          <a:p>
            <a:pPr indent="-91440" lvl="0" marL="91440" rtl="0" algn="l">
              <a:lnSpc>
                <a:spcPct val="80000"/>
              </a:lnSpc>
              <a:spcBef>
                <a:spcPts val="1400"/>
              </a:spcBef>
              <a:spcAft>
                <a:spcPts val="0"/>
              </a:spcAft>
              <a:buSzPts val="2200"/>
              <a:buChar char=" "/>
            </a:pPr>
            <a:r>
              <a:rPr lang="en-US"/>
              <a:t>La palabra clave de retorno se utiliza para especificar una lista de valores a devolver.</a:t>
            </a:r>
            <a:endParaRPr/>
          </a:p>
        </p:txBody>
      </p:sp>
      <p:sp>
        <p:nvSpPr>
          <p:cNvPr id="342" name="Google Shape;342;p36"/>
          <p:cNvSpPr/>
          <p:nvPr/>
        </p:nvSpPr>
        <p:spPr>
          <a:xfrm>
            <a:off x="1572418" y="3396781"/>
            <a:ext cx="349326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def</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FF00FF"/>
                </a:solidFill>
                <a:latin typeface="Courier New"/>
                <a:ea typeface="Courier New"/>
                <a:cs typeface="Courier New"/>
                <a:sym typeface="Courier New"/>
              </a:rPr>
              <a:t>function_name</a:t>
            </a:r>
            <a:r>
              <a:rPr b="1" i="0" lang="en-US" sz="1800" u="none" cap="none" strike="noStrike">
                <a:solidFill>
                  <a:srgbClr val="FFCC00"/>
                </a:solidFill>
                <a:latin typeface="Courier New"/>
                <a:ea typeface="Courier New"/>
                <a:cs typeface="Courier New"/>
                <a:sym typeface="Courier New"/>
              </a:rPr>
              <a:t>(args):</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statements</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sp>
        <p:nvSpPr>
          <p:cNvPr id="343" name="Google Shape;343;p36"/>
          <p:cNvSpPr/>
          <p:nvPr/>
        </p:nvSpPr>
        <p:spPr>
          <a:xfrm>
            <a:off x="6255338" y="1685835"/>
            <a:ext cx="609600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cap="none" strike="noStrike">
                <a:solidFill>
                  <a:srgbClr val="00FF00"/>
                </a:solidFill>
                <a:latin typeface="Courier New"/>
                <a:ea typeface="Courier New"/>
                <a:cs typeface="Courier New"/>
                <a:sym typeface="Courier New"/>
              </a:rPr>
              <a:t># Defining the function</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def</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FF00FF"/>
                </a:solidFill>
                <a:latin typeface="Courier New"/>
                <a:ea typeface="Courier New"/>
                <a:cs typeface="Courier New"/>
                <a:sym typeface="Courier New"/>
              </a:rPr>
              <a:t>print_greeting</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"Hello!"</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"How are you today?"</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print_greeting</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1" lang="en-US" sz="1800" u="none" cap="none" strike="noStrike">
                <a:solidFill>
                  <a:srgbClr val="00FF00"/>
                </a:solidFill>
                <a:latin typeface="Courier New"/>
                <a:ea typeface="Courier New"/>
                <a:cs typeface="Courier New"/>
                <a:sym typeface="Courier New"/>
              </a:rPr>
              <a:t># Calling the function</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rgbClr val="00FF00"/>
              </a:solidFill>
              <a:latin typeface="Courier New"/>
              <a:ea typeface="Courier New"/>
              <a:cs typeface="Courier New"/>
              <a:sym typeface="Courier New"/>
            </a:endParaRPr>
          </a:p>
        </p:txBody>
      </p:sp>
      <p:cxnSp>
        <p:nvCxnSpPr>
          <p:cNvPr id="344" name="Google Shape;344;p36"/>
          <p:cNvCxnSpPr/>
          <p:nvPr/>
        </p:nvCxnSpPr>
        <p:spPr>
          <a:xfrm>
            <a:off x="6276109" y="3584864"/>
            <a:ext cx="5600700" cy="0"/>
          </a:xfrm>
          <a:prstGeom prst="straightConnector1">
            <a:avLst/>
          </a:prstGeom>
          <a:noFill/>
          <a:ln cap="flat" cmpd="sng" w="9525">
            <a:solidFill>
              <a:schemeClr val="accent1"/>
            </a:solidFill>
            <a:prstDash val="solid"/>
            <a:round/>
            <a:headEnd len="sm" w="sm" type="none"/>
            <a:tailEnd len="sm" w="sm" type="none"/>
          </a:ln>
        </p:spPr>
      </p:cxnSp>
      <p:sp>
        <p:nvSpPr>
          <p:cNvPr id="345" name="Google Shape;345;p36"/>
          <p:cNvSpPr txBox="1"/>
          <p:nvPr/>
        </p:nvSpPr>
        <p:spPr>
          <a:xfrm>
            <a:off x="6359236" y="3729568"/>
            <a:ext cx="205306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Hello!</a:t>
            </a:r>
            <a:br>
              <a:rPr b="0" i="0" lang="en-US" sz="1800" u="none" cap="none" strike="noStrike">
                <a:solidFill>
                  <a:schemeClr val="lt1"/>
                </a:solidFill>
                <a:latin typeface="Twentieth Century"/>
                <a:ea typeface="Twentieth Century"/>
                <a:cs typeface="Twentieth Century"/>
                <a:sym typeface="Twentieth Century"/>
              </a:rPr>
            </a:br>
            <a:r>
              <a:rPr b="0" i="0" lang="en-US" sz="1800" u="none" cap="none" strike="noStrike">
                <a:solidFill>
                  <a:schemeClr val="lt1"/>
                </a:solidFill>
                <a:latin typeface="Twentieth Century"/>
                <a:ea typeface="Twentieth Century"/>
                <a:cs typeface="Twentieth Century"/>
                <a:sym typeface="Twentieth Century"/>
              </a:rPr>
              <a:t>How are you today?</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FUNCIONES</a:t>
            </a:r>
            <a:endParaRPr/>
          </a:p>
        </p:txBody>
      </p:sp>
      <p:sp>
        <p:nvSpPr>
          <p:cNvPr id="351" name="Google Shape;351;p37"/>
          <p:cNvSpPr txBox="1"/>
          <p:nvPr>
            <p:ph idx="1" type="body"/>
          </p:nvPr>
        </p:nvSpPr>
        <p:spPr>
          <a:xfrm>
            <a:off x="1024129" y="2286000"/>
            <a:ext cx="4670090"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Todos los parámetros en el lenguaje Python se pasan por referencia.</a:t>
            </a:r>
            <a:endParaRPr/>
          </a:p>
          <a:p>
            <a:pPr indent="-91440" lvl="0" marL="91440" rtl="0" algn="l">
              <a:lnSpc>
                <a:spcPct val="90000"/>
              </a:lnSpc>
              <a:spcBef>
                <a:spcPts val="1400"/>
              </a:spcBef>
              <a:spcAft>
                <a:spcPts val="0"/>
              </a:spcAft>
              <a:buSzPts val="2200"/>
              <a:buChar char=" "/>
            </a:pPr>
            <a:r>
              <a:rPr lang="en-US"/>
              <a:t>Sin embargo, sólo se pueden modificar los objetos mudables en la función llamada.</a:t>
            </a:r>
            <a:endParaRPr/>
          </a:p>
          <a:p>
            <a:pPr indent="-91440" lvl="0" marL="91440" rtl="0" algn="l">
              <a:lnSpc>
                <a:spcPct val="90000"/>
              </a:lnSpc>
              <a:spcBef>
                <a:spcPts val="1400"/>
              </a:spcBef>
              <a:spcAft>
                <a:spcPts val="0"/>
              </a:spcAft>
              <a:buSzPts val="2200"/>
              <a:buChar char=" "/>
            </a:pPr>
            <a:r>
              <a:rPr lang="en-US"/>
              <a:t>Hablaremos de esto con más detalle</a:t>
            </a:r>
            <a:br>
              <a:rPr lang="en-US"/>
            </a:br>
            <a:r>
              <a:rPr lang="en-US"/>
              <a:t>más tarde.</a:t>
            </a:r>
            <a:endParaRPr/>
          </a:p>
        </p:txBody>
      </p:sp>
      <p:cxnSp>
        <p:nvCxnSpPr>
          <p:cNvPr id="352" name="Google Shape;352;p37"/>
          <p:cNvCxnSpPr/>
          <p:nvPr/>
        </p:nvCxnSpPr>
        <p:spPr>
          <a:xfrm>
            <a:off x="5884164" y="4623955"/>
            <a:ext cx="5455227" cy="0"/>
          </a:xfrm>
          <a:prstGeom prst="straightConnector1">
            <a:avLst/>
          </a:prstGeom>
          <a:noFill/>
          <a:ln cap="flat" cmpd="sng" w="9525">
            <a:solidFill>
              <a:schemeClr val="accent1"/>
            </a:solidFill>
            <a:prstDash val="solid"/>
            <a:round/>
            <a:headEnd len="sm" w="sm" type="none"/>
            <a:tailEnd len="sm" w="sm" type="none"/>
          </a:ln>
        </p:spPr>
      </p:cxnSp>
      <p:sp>
        <p:nvSpPr>
          <p:cNvPr id="353" name="Google Shape;353;p37"/>
          <p:cNvSpPr txBox="1"/>
          <p:nvPr/>
        </p:nvSpPr>
        <p:spPr>
          <a:xfrm>
            <a:off x="5884164" y="4710130"/>
            <a:ext cx="121334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Hello, Ben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Ben [3, 2]</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1 2</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54" name="Google Shape;354;p37"/>
          <p:cNvSpPr/>
          <p:nvPr/>
        </p:nvSpPr>
        <p:spPr>
          <a:xfrm>
            <a:off x="5884164" y="1549022"/>
            <a:ext cx="609600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def</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FF00FF"/>
                </a:solidFill>
                <a:latin typeface="Courier New"/>
                <a:ea typeface="Courier New"/>
                <a:cs typeface="Courier New"/>
                <a:sym typeface="Courier New"/>
              </a:rPr>
              <a:t>hello_func</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name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somelist</a:t>
            </a:r>
            <a:r>
              <a:rPr b="1" i="0" lang="en-US" sz="1800" u="none" cap="none" strike="noStrike">
                <a:solidFill>
                  <a:srgbClr val="FFCC00"/>
                </a:solidFill>
                <a:latin typeface="Courier New"/>
                <a:ea typeface="Courier New"/>
                <a:cs typeface="Courier New"/>
                <a:sym typeface="Courier New"/>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CC00"/>
                </a:solidFill>
                <a:latin typeface="Courier New"/>
                <a:ea typeface="Courier New"/>
                <a:cs typeface="Courier New"/>
                <a:sym typeface="Courier New"/>
              </a:rPr>
              <a:t>   </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"Hello,"</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name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"!\n“</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name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"Caitlin"</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somelist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3</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return</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2</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myname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"Ben"</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mylist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2</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a</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b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hello_func</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myname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mylist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myname</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mylist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b</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FUNCIONES</a:t>
            </a:r>
            <a:endParaRPr/>
          </a:p>
        </p:txBody>
      </p:sp>
      <p:sp>
        <p:nvSpPr>
          <p:cNvPr id="360" name="Google Shape;360;p3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¿Cuál es la salida del siguiente código?</a:t>
            </a:r>
            <a:endParaRPr/>
          </a:p>
        </p:txBody>
      </p:sp>
      <p:sp>
        <p:nvSpPr>
          <p:cNvPr id="361" name="Google Shape;361;p38"/>
          <p:cNvSpPr/>
          <p:nvPr/>
        </p:nvSpPr>
        <p:spPr>
          <a:xfrm>
            <a:off x="1336964" y="2905129"/>
            <a:ext cx="6096000"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def</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FF00FF"/>
                </a:solidFill>
                <a:latin typeface="Courier New"/>
                <a:ea typeface="Courier New"/>
                <a:cs typeface="Courier New"/>
                <a:sym typeface="Courier New"/>
              </a:rPr>
              <a:t>hello_func</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names</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for</a:t>
            </a:r>
            <a:r>
              <a:rPr b="0" i="0" lang="en-US" sz="1800" u="none" cap="none" strike="noStrike">
                <a:solidFill>
                  <a:schemeClr val="lt1"/>
                </a:solidFill>
                <a:latin typeface="Courier New"/>
                <a:ea typeface="Courier New"/>
                <a:cs typeface="Courier New"/>
                <a:sym typeface="Courier New"/>
              </a:rPr>
              <a:t> n </a:t>
            </a:r>
            <a:r>
              <a:rPr b="1" i="0" lang="en-US" sz="1800" u="none" cap="none" strike="noStrike">
                <a:solidFill>
                  <a:srgbClr val="FF6600"/>
                </a:solidFill>
                <a:latin typeface="Courier New"/>
                <a:ea typeface="Courier New"/>
                <a:cs typeface="Courier New"/>
                <a:sym typeface="Courier New"/>
              </a:rPr>
              <a:t>in</a:t>
            </a:r>
            <a:r>
              <a:rPr b="0" i="0" lang="en-US" sz="1800" u="none" cap="none" strike="noStrike">
                <a:solidFill>
                  <a:schemeClr val="lt1"/>
                </a:solidFill>
                <a:latin typeface="Courier New"/>
                <a:ea typeface="Courier New"/>
                <a:cs typeface="Courier New"/>
                <a:sym typeface="Courier New"/>
              </a:rPr>
              <a:t> names</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"Hello,"</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n</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names</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'Susie’</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names</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'Pete’</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names</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99CC99"/>
                </a:solidFill>
                <a:latin typeface="Courier New"/>
                <a:ea typeface="Courier New"/>
                <a:cs typeface="Courier New"/>
                <a:sym typeface="Courier New"/>
              </a:rPr>
              <a:t>2</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'Will’</a:t>
            </a:r>
            <a:r>
              <a:rPr b="0" i="0" lang="en-US" sz="1800" u="none" cap="none" strike="noStrike">
                <a:solidFill>
                  <a:schemeClr val="lt1"/>
                </a:solidFill>
                <a:latin typeface="Courier New"/>
                <a:ea typeface="Courier New"/>
                <a:cs typeface="Courier New"/>
                <a:sym typeface="Courier New"/>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names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66FF00"/>
                </a:solidFill>
                <a:latin typeface="Courier New"/>
                <a:ea typeface="Courier New"/>
                <a:cs typeface="Courier New"/>
                <a:sym typeface="Courier New"/>
              </a:rPr>
              <a:t>'Susan'</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'Peter'</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'William'</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hello_func</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names</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"The names are now"</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names</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cxnSp>
        <p:nvCxnSpPr>
          <p:cNvPr id="362" name="Google Shape;362;p38"/>
          <p:cNvCxnSpPr/>
          <p:nvPr/>
        </p:nvCxnSpPr>
        <p:spPr>
          <a:xfrm>
            <a:off x="7564582" y="2084832"/>
            <a:ext cx="0" cy="3547041"/>
          </a:xfrm>
          <a:prstGeom prst="straightConnector1">
            <a:avLst/>
          </a:prstGeom>
          <a:noFill/>
          <a:ln cap="flat" cmpd="sng" w="9525">
            <a:solidFill>
              <a:schemeClr val="accent1"/>
            </a:solidFill>
            <a:prstDash val="solid"/>
            <a:round/>
            <a:headEnd len="sm" w="sm" type="none"/>
            <a:tailEnd len="sm" w="sm" type="none"/>
          </a:ln>
        </p:spPr>
      </p:cxnSp>
      <p:sp>
        <p:nvSpPr>
          <p:cNvPr id="363" name="Google Shape;363;p38"/>
          <p:cNvSpPr txBox="1"/>
          <p:nvPr/>
        </p:nvSpPr>
        <p:spPr>
          <a:xfrm>
            <a:off x="7772400" y="2084832"/>
            <a:ext cx="4033605"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Hello, Susan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Hello, Peter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Hello, William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The names are now [‘Susie’, ‘Pete’, ‘Will’]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3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UNA SOLUCIÓN CON FUNCIONES</a:t>
            </a:r>
            <a:endParaRPr/>
          </a:p>
        </p:txBody>
      </p:sp>
      <p:sp>
        <p:nvSpPr>
          <p:cNvPr id="369" name="Google Shape;369;p39"/>
          <p:cNvSpPr/>
          <p:nvPr/>
        </p:nvSpPr>
        <p:spPr>
          <a:xfrm>
            <a:off x="6328064" y="2201964"/>
            <a:ext cx="6096000"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from</a:t>
            </a:r>
            <a:r>
              <a:rPr b="0" i="0" lang="en-US" sz="1800" u="none" cap="none" strike="noStrike">
                <a:solidFill>
                  <a:schemeClr val="lt1"/>
                </a:solidFill>
                <a:latin typeface="Courier New"/>
                <a:ea typeface="Courier New"/>
                <a:cs typeface="Courier New"/>
                <a:sym typeface="Courier New"/>
              </a:rPr>
              <a:t> __future__ </a:t>
            </a:r>
            <a:r>
              <a:rPr b="1" i="0" lang="en-US" sz="1800" u="none" cap="none" strike="noStrike">
                <a:solidFill>
                  <a:srgbClr val="FF6600"/>
                </a:solidFill>
                <a:latin typeface="Courier New"/>
                <a:ea typeface="Courier New"/>
                <a:cs typeface="Courier New"/>
                <a:sym typeface="Courier New"/>
              </a:rPr>
              <a:t>import</a:t>
            </a:r>
            <a:r>
              <a:rPr b="0" i="0" lang="en-US" sz="1800" u="none" cap="none" strike="noStrike">
                <a:solidFill>
                  <a:schemeClr val="lt1"/>
                </a:solidFill>
                <a:latin typeface="Courier New"/>
                <a:ea typeface="Courier New"/>
                <a:cs typeface="Courier New"/>
                <a:sym typeface="Courier New"/>
              </a:rPr>
              <a:t> print_function</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FF66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def</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FF00FF"/>
                </a:solidFill>
                <a:latin typeface="Courier New"/>
                <a:ea typeface="Courier New"/>
                <a:cs typeface="Courier New"/>
                <a:sym typeface="Courier New"/>
              </a:rPr>
              <a:t>even_fib</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total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0</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f1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2</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while</a:t>
            </a:r>
            <a:r>
              <a:rPr b="0" i="0" lang="en-US" sz="1800" u="none" cap="none" strike="noStrike">
                <a:solidFill>
                  <a:schemeClr val="lt1"/>
                </a:solidFill>
                <a:latin typeface="Courier New"/>
                <a:ea typeface="Courier New"/>
                <a:cs typeface="Courier New"/>
                <a:sym typeface="Courier New"/>
              </a:rPr>
              <a:t> f1 </a:t>
            </a:r>
            <a:r>
              <a:rPr b="1" i="0" lang="en-US" sz="1800" u="none" cap="none" strike="noStrike">
                <a:solidFill>
                  <a:srgbClr val="FFCC00"/>
                </a:solidFill>
                <a:latin typeface="Courier New"/>
                <a:ea typeface="Courier New"/>
                <a:cs typeface="Courier New"/>
                <a:sym typeface="Courier New"/>
              </a:rPr>
              <a:t>&lt;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4000000</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f1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2</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total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total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f1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f1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f1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return</a:t>
            </a:r>
            <a:r>
              <a:rPr b="0" i="0" lang="en-US" sz="1800" u="none" cap="none" strike="noStrike">
                <a:solidFill>
                  <a:schemeClr val="lt1"/>
                </a:solidFill>
                <a:latin typeface="Courier New"/>
                <a:ea typeface="Courier New"/>
                <a:cs typeface="Courier New"/>
                <a:sym typeface="Courier New"/>
              </a:rPr>
              <a:t> total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FF66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__name__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"__main__"</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even_fib</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sp>
        <p:nvSpPr>
          <p:cNvPr id="370" name="Google Shape;370;p39"/>
          <p:cNvSpPr/>
          <p:nvPr/>
        </p:nvSpPr>
        <p:spPr>
          <a:xfrm>
            <a:off x="720436" y="2675246"/>
            <a:ext cx="5607628"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El intérprete de Python fijará algunos parámetros especiales</a:t>
            </a:r>
            <a:br>
              <a:rPr b="0" i="0" lang="en-US" sz="1800" u="none" cap="none" strike="noStrike">
                <a:solidFill>
                  <a:schemeClr val="lt1"/>
                </a:solidFill>
                <a:latin typeface="Twentieth Century"/>
                <a:ea typeface="Twentieth Century"/>
                <a:cs typeface="Twentieth Century"/>
                <a:sym typeface="Twentieth Century"/>
              </a:rPr>
            </a:br>
            <a:r>
              <a:rPr b="0" i="0" lang="en-US" sz="1800" u="none" cap="none" strike="noStrike">
                <a:solidFill>
                  <a:schemeClr val="lt1"/>
                </a:solidFill>
                <a:latin typeface="Twentieth Century"/>
                <a:ea typeface="Twentieth Century"/>
                <a:cs typeface="Twentieth Century"/>
                <a:sym typeface="Twentieth Century"/>
              </a:rPr>
              <a:t>variables de entorno cuando se inicia la ejecución.</a:t>
            </a:r>
            <a:br>
              <a:rPr b="0" i="0" lang="en-US" sz="1800" u="none" cap="none" strike="noStrike">
                <a:solidFill>
                  <a:schemeClr val="lt1"/>
                </a:solidFill>
                <a:latin typeface="Twentieth Century"/>
                <a:ea typeface="Twentieth Century"/>
                <a:cs typeface="Twentieth Century"/>
                <a:sym typeface="Twentieth Century"/>
              </a:rPr>
            </a:b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Si el intérprete Python está ejecutando el módulo (el archivo fuente) como programa principal, establece la variable especial __nombre__ para que tenga un valor "__main__". Esto permite flexibilidad a la hora de escribir sus módulos.</a:t>
            </a:r>
            <a:br>
              <a:rPr b="0" i="0" lang="en-US" sz="1800" u="none" cap="none" strike="noStrike">
                <a:solidFill>
                  <a:schemeClr val="lt1"/>
                </a:solidFill>
                <a:latin typeface="Twentieth Century"/>
                <a:ea typeface="Twentieth Century"/>
                <a:cs typeface="Twentieth Century"/>
                <a:sym typeface="Twentieth Century"/>
              </a:rPr>
            </a:br>
            <a:br>
              <a:rPr b="0" i="0" lang="en-US" sz="1800" u="none" cap="none" strike="noStrike">
                <a:solidFill>
                  <a:schemeClr val="lt1"/>
                </a:solidFill>
                <a:latin typeface="Twentieth Century"/>
                <a:ea typeface="Twentieth Century"/>
                <a:cs typeface="Twentieth Century"/>
                <a:sym typeface="Twentieth Century"/>
              </a:rPr>
            </a:br>
            <a:r>
              <a:rPr b="0" i="0" lang="en-US" sz="1600" u="none" cap="none" strike="noStrike">
                <a:solidFill>
                  <a:schemeClr val="lt1"/>
                </a:solidFill>
                <a:latin typeface="Twentieth Century"/>
                <a:ea typeface="Twentieth Century"/>
                <a:cs typeface="Twentieth Century"/>
                <a:sym typeface="Twentieth Century"/>
              </a:rPr>
              <a:t>Nota: __nombre__, al igual que con otros módulos integrados, tiene dos guiones bajos en cada lado.</a:t>
            </a:r>
            <a:endParaRPr b="0" i="0" sz="14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INPUT</a:t>
            </a:r>
            <a:endParaRPr/>
          </a:p>
        </p:txBody>
      </p:sp>
      <p:sp>
        <p:nvSpPr>
          <p:cNvPr id="376" name="Google Shape;376;p40"/>
          <p:cNvSpPr txBox="1"/>
          <p:nvPr>
            <p:ph idx="1" type="body"/>
          </p:nvPr>
        </p:nvSpPr>
        <p:spPr>
          <a:xfrm>
            <a:off x="1024129" y="2286000"/>
            <a:ext cx="4670090"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Font typeface="Arial"/>
              <a:buChar char="•"/>
            </a:pPr>
            <a:r>
              <a:rPr lang="en-US"/>
              <a:t> raw_input()</a:t>
            </a:r>
            <a:endParaRPr/>
          </a:p>
          <a:p>
            <a:pPr indent="-137159" lvl="1" marL="265176" rtl="0" algn="l">
              <a:lnSpc>
                <a:spcPct val="90000"/>
              </a:lnSpc>
              <a:spcBef>
                <a:spcPts val="400"/>
              </a:spcBef>
              <a:spcAft>
                <a:spcPts val="0"/>
              </a:spcAft>
              <a:buSzPts val="1800"/>
              <a:buFont typeface="Arial"/>
              <a:buChar char="•"/>
            </a:pPr>
            <a:r>
              <a:rPr lang="en-US"/>
              <a:t> Pide al usuario una cadena de entrada y devuelve la cadena.</a:t>
            </a:r>
            <a:endParaRPr/>
          </a:p>
          <a:p>
            <a:pPr indent="-137159" lvl="1" marL="265176" rtl="0" algn="l">
              <a:lnSpc>
                <a:spcPct val="90000"/>
              </a:lnSpc>
              <a:spcBef>
                <a:spcPts val="600"/>
              </a:spcBef>
              <a:spcAft>
                <a:spcPts val="0"/>
              </a:spcAft>
              <a:buSzPts val="1800"/>
              <a:buFont typeface="Arial"/>
              <a:buChar char="•"/>
            </a:pPr>
            <a:r>
              <a:rPr lang="en-US"/>
              <a:t> Si usted proporciona un argumento, se utilizará como un aviso.</a:t>
            </a:r>
            <a:endParaRPr/>
          </a:p>
          <a:p>
            <a:pPr indent="-91440" lvl="0" marL="91440" rtl="0" algn="l">
              <a:lnSpc>
                <a:spcPct val="90000"/>
              </a:lnSpc>
              <a:spcBef>
                <a:spcPts val="1600"/>
              </a:spcBef>
              <a:spcAft>
                <a:spcPts val="0"/>
              </a:spcAft>
              <a:buSzPts val="2200"/>
              <a:buFont typeface="Arial"/>
              <a:buChar char="•"/>
            </a:pPr>
            <a:r>
              <a:rPr lang="en-US"/>
              <a:t> input()</a:t>
            </a:r>
            <a:endParaRPr/>
          </a:p>
          <a:p>
            <a:pPr indent="-137159" lvl="1" marL="265176" rtl="0" algn="l">
              <a:lnSpc>
                <a:spcPct val="90000"/>
              </a:lnSpc>
              <a:spcBef>
                <a:spcPts val="400"/>
              </a:spcBef>
              <a:spcAft>
                <a:spcPts val="0"/>
              </a:spcAft>
              <a:buSzPts val="1800"/>
              <a:buFont typeface="Arial"/>
              <a:buChar char="•"/>
            </a:pPr>
            <a:r>
              <a:rPr lang="en-US"/>
              <a:t> Usa raw_input() para tomar una cadena de datos, pero luego intenta evaluar la cadena como si fuera una expresión de Python.</a:t>
            </a:r>
            <a:endParaRPr/>
          </a:p>
          <a:p>
            <a:pPr indent="-137159" lvl="1" marL="265176" rtl="0" algn="l">
              <a:lnSpc>
                <a:spcPct val="90000"/>
              </a:lnSpc>
              <a:spcBef>
                <a:spcPts val="600"/>
              </a:spcBef>
              <a:spcAft>
                <a:spcPts val="0"/>
              </a:spcAft>
              <a:buSzPts val="1800"/>
              <a:buFont typeface="Arial"/>
              <a:buChar char="•"/>
            </a:pPr>
            <a:r>
              <a:rPr lang="en-US"/>
              <a:t> Devuelve el valor de la expresión.</a:t>
            </a:r>
            <a:endParaRPr/>
          </a:p>
          <a:p>
            <a:pPr indent="-137159" lvl="1" marL="265176" rtl="0" algn="l">
              <a:lnSpc>
                <a:spcPct val="90000"/>
              </a:lnSpc>
              <a:spcBef>
                <a:spcPts val="600"/>
              </a:spcBef>
              <a:spcAft>
                <a:spcPts val="0"/>
              </a:spcAft>
              <a:buSzPts val="1800"/>
              <a:buFont typeface="Arial"/>
              <a:buChar char="•"/>
            </a:pPr>
            <a:r>
              <a:rPr lang="en-US"/>
              <a:t> Peligroso - no lo use. </a:t>
            </a:r>
            <a:endParaRPr/>
          </a:p>
          <a:p>
            <a:pPr indent="0" lvl="0" marL="91440" rtl="0" algn="l">
              <a:lnSpc>
                <a:spcPct val="90000"/>
              </a:lnSpc>
              <a:spcBef>
                <a:spcPts val="1600"/>
              </a:spcBef>
              <a:spcAft>
                <a:spcPts val="0"/>
              </a:spcAft>
              <a:buSzPts val="2200"/>
              <a:buNone/>
            </a:pPr>
            <a:r>
              <a:t/>
            </a:r>
            <a:endParaRPr/>
          </a:p>
        </p:txBody>
      </p:sp>
      <p:sp>
        <p:nvSpPr>
          <p:cNvPr id="377" name="Google Shape;377;p40"/>
          <p:cNvSpPr/>
          <p:nvPr/>
        </p:nvSpPr>
        <p:spPr>
          <a:xfrm>
            <a:off x="1024128" y="5940028"/>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Nota: En Python 3.x, input() es ahora sólo un alias para raw_input()</a:t>
            </a:r>
            <a:endParaRPr b="0" i="0" sz="1800" u="none" cap="none" strike="noStrike">
              <a:solidFill>
                <a:schemeClr val="lt1"/>
              </a:solidFill>
              <a:latin typeface="Twentieth Century"/>
              <a:ea typeface="Twentieth Century"/>
              <a:cs typeface="Twentieth Century"/>
              <a:sym typeface="Twentieth Century"/>
            </a:endParaRPr>
          </a:p>
        </p:txBody>
      </p:sp>
      <p:sp>
        <p:nvSpPr>
          <p:cNvPr id="378" name="Google Shape;378;p40"/>
          <p:cNvSpPr/>
          <p:nvPr/>
        </p:nvSpPr>
        <p:spPr>
          <a:xfrm>
            <a:off x="5978237" y="2958852"/>
            <a:ext cx="6213763"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CC00"/>
                </a:solidFill>
                <a:latin typeface="Courier New"/>
                <a:ea typeface="Courier New"/>
                <a:cs typeface="Courier New"/>
                <a:sym typeface="Courier New"/>
              </a:rPr>
              <a:t>&gt;&gt;&gt;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raw_input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66FF00"/>
                </a:solidFill>
                <a:latin typeface="Courier New"/>
                <a:ea typeface="Courier New"/>
                <a:cs typeface="Courier New"/>
                <a:sym typeface="Courier New"/>
              </a:rPr>
              <a:t>'What is your name?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br>
              <a:rPr b="0" i="0" lang="en-US" sz="1800" u="none" cap="none" strike="noStrike">
                <a:solidFill>
                  <a:schemeClr val="lt1"/>
                </a:solidFill>
                <a:latin typeface="Courier New"/>
                <a:ea typeface="Courier New"/>
                <a:cs typeface="Courier New"/>
                <a:sym typeface="Courier New"/>
              </a:rPr>
            </a:br>
            <a:r>
              <a:rPr b="0" i="0" lang="en-US" sz="1800" u="none" cap="none" strike="noStrike">
                <a:solidFill>
                  <a:srgbClr val="F2F2F2"/>
                </a:solidFill>
                <a:latin typeface="Courier New"/>
                <a:ea typeface="Courier New"/>
                <a:cs typeface="Courier New"/>
                <a:sym typeface="Courier New"/>
              </a:rPr>
              <a:t>What is your name? </a:t>
            </a:r>
            <a:r>
              <a:rPr b="0" i="0" lang="en-US" sz="1800" u="sng" cap="none" strike="noStrike">
                <a:solidFill>
                  <a:srgbClr val="F2F2F2"/>
                </a:solidFill>
                <a:latin typeface="Courier New"/>
                <a:ea typeface="Courier New"/>
                <a:cs typeface="Courier New"/>
                <a:sym typeface="Courier New"/>
              </a:rPr>
              <a:t>Caitlin</a:t>
            </a:r>
            <a:r>
              <a:rPr b="0" i="0" lang="en-US" sz="1800" u="none" cap="none" strike="noStrike">
                <a:solidFill>
                  <a:srgbClr val="F2F2F2"/>
                </a:solidFill>
                <a:latin typeface="Courier New"/>
                <a:ea typeface="Courier New"/>
                <a:cs typeface="Courier New"/>
                <a:sym typeface="Courier New"/>
              </a:rPr>
              <a:t> </a:t>
            </a:r>
            <a:br>
              <a:rPr b="0" i="0" lang="en-US" sz="1800" u="none" cap="none" strike="noStrike">
                <a:solidFill>
                  <a:srgbClr val="F2F2F2"/>
                </a:solidFill>
                <a:latin typeface="Courier New"/>
                <a:ea typeface="Courier New"/>
                <a:cs typeface="Courier New"/>
                <a:sym typeface="Courier New"/>
              </a:rPr>
            </a:br>
            <a:r>
              <a:rPr b="0" i="0" lang="en-US" sz="1800" u="none" cap="none" strike="noStrike">
                <a:solidFill>
                  <a:srgbClr val="F2F2F2"/>
                </a:solidFill>
                <a:latin typeface="Courier New"/>
                <a:ea typeface="Courier New"/>
                <a:cs typeface="Courier New"/>
                <a:sym typeface="Courier New"/>
              </a:rPr>
              <a:t>Caitlin </a:t>
            </a:r>
            <a:br>
              <a:rPr b="0" i="0" lang="en-US" sz="1800" u="none" cap="none" strike="noStrike">
                <a:solidFill>
                  <a:schemeClr val="lt1"/>
                </a:solidFill>
                <a:latin typeface="Courier New"/>
                <a:ea typeface="Courier New"/>
                <a:cs typeface="Courier New"/>
                <a:sym typeface="Courier New"/>
              </a:rPr>
            </a:br>
            <a:r>
              <a:rPr b="1" i="0" lang="en-US" sz="1800" u="none" cap="none" strike="noStrike">
                <a:solidFill>
                  <a:srgbClr val="FFCC00"/>
                </a:solidFill>
                <a:latin typeface="Courier New"/>
                <a:ea typeface="Courier New"/>
                <a:cs typeface="Courier New"/>
                <a:sym typeface="Courier New"/>
              </a:rPr>
              <a:t>&gt;&gt;&gt;</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print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input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66FF00"/>
                </a:solidFill>
                <a:latin typeface="Courier New"/>
                <a:ea typeface="Courier New"/>
                <a:cs typeface="Courier New"/>
                <a:sym typeface="Courier New"/>
              </a:rPr>
              <a:t>'Do some math: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br>
              <a:rPr b="0" i="0" lang="en-US" sz="1800" u="none" cap="none" strike="noStrike">
                <a:solidFill>
                  <a:schemeClr val="lt1"/>
                </a:solidFill>
                <a:latin typeface="Courier New"/>
                <a:ea typeface="Courier New"/>
                <a:cs typeface="Courier New"/>
                <a:sym typeface="Courier New"/>
              </a:rPr>
            </a:br>
            <a:r>
              <a:rPr b="0" i="0" lang="en-US" sz="1800" u="none" cap="none" strike="noStrike">
                <a:solidFill>
                  <a:srgbClr val="F2F2F2"/>
                </a:solidFill>
                <a:latin typeface="Courier New"/>
                <a:ea typeface="Courier New"/>
                <a:cs typeface="Courier New"/>
                <a:sym typeface="Courier New"/>
              </a:rPr>
              <a:t>Do some math: </a:t>
            </a:r>
            <a:r>
              <a:rPr b="0" i="0" lang="en-US" sz="1800" u="sng" cap="none" strike="noStrike">
                <a:solidFill>
                  <a:srgbClr val="F2F2F2"/>
                </a:solidFill>
                <a:latin typeface="Courier New"/>
                <a:ea typeface="Courier New"/>
                <a:cs typeface="Courier New"/>
                <a:sym typeface="Courier New"/>
              </a:rPr>
              <a:t>2+2*5</a:t>
            </a:r>
            <a:r>
              <a:rPr b="0" i="0" lang="en-US" sz="1800" u="none" cap="none" strike="noStrike">
                <a:solidFill>
                  <a:srgbClr val="F2F2F2"/>
                </a:solidFill>
                <a:latin typeface="Courier New"/>
                <a:ea typeface="Courier New"/>
                <a:cs typeface="Courier New"/>
                <a:sym typeface="Courier New"/>
              </a:rPr>
              <a:t> </a:t>
            </a:r>
            <a:br>
              <a:rPr b="0" i="0" lang="en-US" sz="1800" u="none" cap="none" strike="noStrike">
                <a:solidFill>
                  <a:srgbClr val="F2F2F2"/>
                </a:solidFill>
                <a:latin typeface="Courier New"/>
                <a:ea typeface="Courier New"/>
                <a:cs typeface="Courier New"/>
                <a:sym typeface="Courier New"/>
              </a:rPr>
            </a:br>
            <a:r>
              <a:rPr b="0" i="0" lang="en-US" sz="1800" u="none" cap="none" strike="noStrike">
                <a:solidFill>
                  <a:srgbClr val="F2F2F2"/>
                </a:solidFill>
                <a:latin typeface="Courier New"/>
                <a:ea typeface="Courier New"/>
                <a:cs typeface="Courier New"/>
                <a:sym typeface="Courier New"/>
              </a:rPr>
              <a:t>12 </a:t>
            </a:r>
            <a:endParaRPr b="0" i="0" sz="1800" u="none" cap="none" strike="noStrike">
              <a:solidFill>
                <a:srgbClr val="F2F2F2"/>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CC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UNA SOLUCIÓN CON ENTRADA</a:t>
            </a:r>
            <a:endParaRPr/>
          </a:p>
        </p:txBody>
      </p:sp>
      <p:sp>
        <p:nvSpPr>
          <p:cNvPr id="384" name="Google Shape;384;p41"/>
          <p:cNvSpPr/>
          <p:nvPr/>
        </p:nvSpPr>
        <p:spPr>
          <a:xfrm>
            <a:off x="712401" y="2357965"/>
            <a:ext cx="9026236"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from</a:t>
            </a:r>
            <a:r>
              <a:rPr b="0" i="0" lang="en-US" sz="1800" u="none" cap="none" strike="noStrike">
                <a:solidFill>
                  <a:schemeClr val="lt1"/>
                </a:solidFill>
                <a:latin typeface="Courier New"/>
                <a:ea typeface="Courier New"/>
                <a:cs typeface="Courier New"/>
                <a:sym typeface="Courier New"/>
              </a:rPr>
              <a:t> __future__ </a:t>
            </a:r>
            <a:r>
              <a:rPr b="1" i="0" lang="en-US" sz="1800" u="none" cap="none" strike="noStrike">
                <a:solidFill>
                  <a:srgbClr val="FF6600"/>
                </a:solidFill>
                <a:latin typeface="Courier New"/>
                <a:ea typeface="Courier New"/>
                <a:cs typeface="Courier New"/>
                <a:sym typeface="Courier New"/>
              </a:rPr>
              <a:t>import</a:t>
            </a:r>
            <a:r>
              <a:rPr b="0" i="0" lang="en-US" sz="1800" u="none" cap="none" strike="noStrike">
                <a:solidFill>
                  <a:schemeClr val="lt1"/>
                </a:solidFill>
                <a:latin typeface="Courier New"/>
                <a:ea typeface="Courier New"/>
                <a:cs typeface="Courier New"/>
                <a:sym typeface="Courier New"/>
              </a:rPr>
              <a:t> print_function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def</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FF00FF"/>
                </a:solidFill>
                <a:latin typeface="Courier New"/>
                <a:ea typeface="Courier New"/>
                <a:cs typeface="Courier New"/>
                <a:sym typeface="Courier New"/>
              </a:rPr>
              <a:t>even_fib</a:t>
            </a:r>
            <a:r>
              <a:rPr b="1" i="0" lang="en-US" sz="1800" u="none" cap="none" strike="noStrike">
                <a:solidFill>
                  <a:srgbClr val="FFCC00"/>
                </a:solidFill>
                <a:latin typeface="Courier New"/>
                <a:ea typeface="Courier New"/>
                <a:cs typeface="Courier New"/>
                <a:sym typeface="Courier New"/>
              </a:rPr>
              <a:t>(n):</a:t>
            </a:r>
            <a:r>
              <a:rPr b="0" i="0" lang="en-US" sz="1800" u="none" cap="none" strike="noStrike">
                <a:solidFill>
                  <a:schemeClr val="lt1"/>
                </a:solidFill>
                <a:latin typeface="Courier New"/>
                <a:ea typeface="Courier New"/>
                <a:cs typeface="Courier New"/>
                <a:sym typeface="Courier New"/>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total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0</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f1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2</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while</a:t>
            </a:r>
            <a:r>
              <a:rPr b="0" i="0" lang="en-US" sz="1800" u="none" cap="none" strike="noStrike">
                <a:solidFill>
                  <a:schemeClr val="lt1"/>
                </a:solidFill>
                <a:latin typeface="Courier New"/>
                <a:ea typeface="Courier New"/>
                <a:cs typeface="Courier New"/>
                <a:sym typeface="Courier New"/>
              </a:rPr>
              <a:t> f1 </a:t>
            </a:r>
            <a:r>
              <a:rPr b="1" i="0" lang="en-US" sz="1800" u="none" cap="none" strike="noStrike">
                <a:solidFill>
                  <a:srgbClr val="FFCC00"/>
                </a:solidFill>
                <a:latin typeface="Courier New"/>
                <a:ea typeface="Courier New"/>
                <a:cs typeface="Courier New"/>
                <a:sym typeface="Courier New"/>
              </a:rPr>
              <a:t>&lt;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n</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f1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2</a:t>
            </a:r>
            <a:r>
              <a:rPr b="0"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99CC99"/>
                </a:solidFill>
                <a:latin typeface="Courier New"/>
                <a:ea typeface="Courier New"/>
                <a:cs typeface="Courier New"/>
                <a:sym typeface="Courier New"/>
              </a:rPr>
              <a:t>0</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total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total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f1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f1</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f1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f2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ourier New"/>
                <a:ea typeface="Courier New"/>
                <a:cs typeface="Courier New"/>
                <a:sym typeface="Courier New"/>
              </a:rPr>
              <a:t>    </a:t>
            </a:r>
            <a:r>
              <a:rPr b="1" i="0" lang="en-US" sz="1800" u="none" cap="none" strike="noStrike">
                <a:solidFill>
                  <a:srgbClr val="FF6600"/>
                </a:solidFill>
                <a:latin typeface="Courier New"/>
                <a:ea typeface="Courier New"/>
                <a:cs typeface="Courier New"/>
                <a:sym typeface="Courier New"/>
              </a:rPr>
              <a:t>return</a:t>
            </a:r>
            <a:r>
              <a:rPr b="0" i="0" lang="en-US" sz="1800" u="none" cap="none" strike="noStrike">
                <a:solidFill>
                  <a:schemeClr val="lt1"/>
                </a:solidFill>
                <a:latin typeface="Courier New"/>
                <a:ea typeface="Courier New"/>
                <a:cs typeface="Courier New"/>
                <a:sym typeface="Courier New"/>
              </a:rPr>
              <a:t> total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if</a:t>
            </a:r>
            <a:r>
              <a:rPr b="0" i="0" lang="en-US" sz="1800" u="none" cap="none" strike="noStrike">
                <a:solidFill>
                  <a:schemeClr val="lt1"/>
                </a:solidFill>
                <a:latin typeface="Courier New"/>
                <a:ea typeface="Courier New"/>
                <a:cs typeface="Courier New"/>
                <a:sym typeface="Courier New"/>
              </a:rPr>
              <a:t> __name__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66FF00"/>
                </a:solidFill>
                <a:latin typeface="Courier New"/>
                <a:ea typeface="Courier New"/>
                <a:cs typeface="Courier New"/>
                <a:sym typeface="Courier New"/>
              </a:rPr>
              <a:t>"__main__"</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ourier New"/>
                <a:ea typeface="Courier New"/>
                <a:cs typeface="Courier New"/>
                <a:sym typeface="Courier New"/>
              </a:rPr>
              <a:t>    limit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raw_input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rgbClr val="66FF00"/>
                </a:solidFill>
                <a:latin typeface="Courier New"/>
                <a:ea typeface="Courier New"/>
                <a:cs typeface="Courier New"/>
                <a:sym typeface="Courier New"/>
              </a:rPr>
              <a:t>“Enter the max Fibonacci number: "</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FF6600"/>
                </a:solidFill>
                <a:latin typeface="Courier New"/>
                <a:ea typeface="Courier New"/>
                <a:cs typeface="Courier New"/>
                <a:sym typeface="Courier New"/>
              </a:rPr>
              <a:t>    print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even_fib</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int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limit</a:t>
            </a:r>
            <a:r>
              <a:rPr b="1" i="0" lang="en-US" sz="1800" u="none" cap="none" strike="noStrike">
                <a:solidFill>
                  <a:srgbClr val="FFCC00"/>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6600"/>
              </a:solidFill>
              <a:latin typeface="Courier New"/>
              <a:ea typeface="Courier New"/>
              <a:cs typeface="Courier New"/>
              <a:sym typeface="Courier New"/>
            </a:endParaRPr>
          </a:p>
        </p:txBody>
      </p:sp>
      <p:cxnSp>
        <p:nvCxnSpPr>
          <p:cNvPr id="385" name="Google Shape;385;p41"/>
          <p:cNvCxnSpPr/>
          <p:nvPr/>
        </p:nvCxnSpPr>
        <p:spPr>
          <a:xfrm>
            <a:off x="6587836" y="2084832"/>
            <a:ext cx="0" cy="2144268"/>
          </a:xfrm>
          <a:prstGeom prst="straightConnector1">
            <a:avLst/>
          </a:prstGeom>
          <a:noFill/>
          <a:ln cap="flat" cmpd="sng" w="9525">
            <a:solidFill>
              <a:schemeClr val="accent1"/>
            </a:solidFill>
            <a:prstDash val="solid"/>
            <a:round/>
            <a:headEnd len="sm" w="sm" type="none"/>
            <a:tailEnd len="sm" w="sm" type="none"/>
          </a:ln>
        </p:spPr>
      </p:cxnSp>
      <p:sp>
        <p:nvSpPr>
          <p:cNvPr id="386" name="Google Shape;386;p41"/>
          <p:cNvSpPr txBox="1"/>
          <p:nvPr/>
        </p:nvSpPr>
        <p:spPr>
          <a:xfrm>
            <a:off x="6754091" y="2084832"/>
            <a:ext cx="453361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wentieth Century"/>
                <a:ea typeface="Twentieth Century"/>
                <a:cs typeface="Twentieth Century"/>
                <a:sym typeface="Twentieth Century"/>
              </a:rPr>
              <a:t>Enter the max Fibonacci number: </a:t>
            </a:r>
            <a:r>
              <a:rPr b="0" i="0" lang="en-US" sz="2000" u="sng" cap="none" strike="noStrike">
                <a:solidFill>
                  <a:schemeClr val="lt1"/>
                </a:solidFill>
                <a:latin typeface="Twentieth Century"/>
                <a:ea typeface="Twentieth Century"/>
                <a:cs typeface="Twentieth Century"/>
                <a:sym typeface="Twentieth Century"/>
              </a:rPr>
              <a:t>4000000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wentieth Century"/>
                <a:ea typeface="Twentieth Century"/>
                <a:cs typeface="Twentieth Century"/>
                <a:sym typeface="Twentieth Century"/>
              </a:rPr>
              <a:t>4613732</a:t>
            </a:r>
            <a:endParaRPr b="0" i="0" sz="20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CARACTERÍSTICAS NOTABLES</a:t>
            </a:r>
            <a:endParaRPr/>
          </a:p>
        </p:txBody>
      </p:sp>
      <p:sp>
        <p:nvSpPr>
          <p:cNvPr id="111" name="Google Shape;111;p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Font typeface="Arial"/>
              <a:buChar char="•"/>
            </a:pPr>
            <a:r>
              <a:rPr lang="en-US"/>
              <a:t> Fácil de aprender. </a:t>
            </a:r>
            <a:endParaRPr/>
          </a:p>
          <a:p>
            <a:pPr indent="-91440" lvl="0" marL="91440" rtl="0" algn="l">
              <a:lnSpc>
                <a:spcPct val="90000"/>
              </a:lnSpc>
              <a:spcBef>
                <a:spcPts val="1400"/>
              </a:spcBef>
              <a:spcAft>
                <a:spcPts val="0"/>
              </a:spcAft>
              <a:buSzPts val="2200"/>
              <a:buFont typeface="Arial"/>
              <a:buChar char="•"/>
            </a:pPr>
            <a:r>
              <a:rPr lang="en-US"/>
              <a:t> Apoya el desarrollo rápido.</a:t>
            </a:r>
            <a:endParaRPr/>
          </a:p>
          <a:p>
            <a:pPr indent="-91440" lvl="0" marL="91440" rtl="0" algn="l">
              <a:lnSpc>
                <a:spcPct val="90000"/>
              </a:lnSpc>
              <a:spcBef>
                <a:spcPts val="1400"/>
              </a:spcBef>
              <a:spcAft>
                <a:spcPts val="0"/>
              </a:spcAft>
              <a:buSzPts val="2200"/>
              <a:buFont typeface="Arial"/>
              <a:buChar char="•"/>
            </a:pPr>
            <a:r>
              <a:rPr lang="en-US"/>
              <a:t> Multiplataforma.</a:t>
            </a:r>
            <a:endParaRPr/>
          </a:p>
          <a:p>
            <a:pPr indent="-91440" lvl="0" marL="91440" rtl="0" algn="l">
              <a:lnSpc>
                <a:spcPct val="90000"/>
              </a:lnSpc>
              <a:spcBef>
                <a:spcPts val="1400"/>
              </a:spcBef>
              <a:spcAft>
                <a:spcPts val="0"/>
              </a:spcAft>
              <a:buSzPts val="2200"/>
              <a:buFont typeface="Arial"/>
              <a:buChar char="•"/>
            </a:pPr>
            <a:r>
              <a:rPr lang="en-US"/>
              <a:t> Código Abierto.</a:t>
            </a:r>
            <a:endParaRPr/>
          </a:p>
          <a:p>
            <a:pPr indent="-91440" lvl="0" marL="91440" rtl="0" algn="l">
              <a:lnSpc>
                <a:spcPct val="90000"/>
              </a:lnSpc>
              <a:spcBef>
                <a:spcPts val="1400"/>
              </a:spcBef>
              <a:spcAft>
                <a:spcPts val="0"/>
              </a:spcAft>
              <a:buSzPts val="2200"/>
              <a:buFont typeface="Arial"/>
              <a:buChar char="•"/>
            </a:pPr>
            <a:r>
              <a:rPr lang="en-US"/>
              <a:t> Extensible.</a:t>
            </a:r>
            <a:endParaRPr/>
          </a:p>
          <a:p>
            <a:pPr indent="-91440" lvl="0" marL="91440" rtl="0" algn="l">
              <a:lnSpc>
                <a:spcPct val="90000"/>
              </a:lnSpc>
              <a:spcBef>
                <a:spcPts val="1400"/>
              </a:spcBef>
              <a:spcAft>
                <a:spcPts val="0"/>
              </a:spcAft>
              <a:buSzPts val="2200"/>
              <a:buFont typeface="Arial"/>
              <a:buChar char="•"/>
            </a:pPr>
            <a:r>
              <a:rPr lang="en-US"/>
              <a:t> Incrustable. </a:t>
            </a:r>
            <a:endParaRPr/>
          </a:p>
          <a:p>
            <a:pPr indent="-91440" lvl="0" marL="91440" rtl="0" algn="l">
              <a:lnSpc>
                <a:spcPct val="90000"/>
              </a:lnSpc>
              <a:spcBef>
                <a:spcPts val="1400"/>
              </a:spcBef>
              <a:spcAft>
                <a:spcPts val="0"/>
              </a:spcAft>
              <a:buSzPts val="2200"/>
              <a:buFont typeface="Arial"/>
              <a:buChar char="•"/>
            </a:pPr>
            <a:r>
              <a:rPr lang="en-US"/>
              <a:t> Amplia biblioteca estándar y comunidad activa.</a:t>
            </a:r>
            <a:endParaRPr/>
          </a:p>
          <a:p>
            <a:pPr indent="-91440" lvl="0" marL="91440" rtl="0" algn="l">
              <a:lnSpc>
                <a:spcPct val="90000"/>
              </a:lnSpc>
              <a:spcBef>
                <a:spcPts val="1400"/>
              </a:spcBef>
              <a:spcAft>
                <a:spcPts val="0"/>
              </a:spcAft>
              <a:buSzPts val="2200"/>
              <a:buFont typeface="Arial"/>
              <a:buChar char="•"/>
            </a:pPr>
            <a:r>
              <a:rPr lang="en-US"/>
              <a:t> Útil para una amplia variedad de aplicaciones.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ESTILO DE CODIFICACIÓN</a:t>
            </a:r>
            <a:endParaRPr/>
          </a:p>
        </p:txBody>
      </p:sp>
      <p:sp>
        <p:nvSpPr>
          <p:cNvPr id="392" name="Google Shape;392;p4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Así que ahora que sabemos cómo escribir un programa Python, paremos un poco para pensar en nuestro estilo de codificación. Python tiene una guía de estilo que es útil seguir, puedes leer sobre PEP 8 </a:t>
            </a:r>
            <a:r>
              <a:rPr lang="en-US" u="sng">
                <a:solidFill>
                  <a:schemeClr val="hlink"/>
                </a:solidFill>
                <a:hlinkClick r:id="rId3"/>
              </a:rPr>
              <a:t>aquí</a:t>
            </a:r>
            <a:r>
              <a:rPr lang="en-US"/>
              <a:t>.</a:t>
            </a:r>
            <a:endParaRPr/>
          </a:p>
          <a:p>
            <a:pPr indent="-91440" lvl="0" marL="91440" rtl="0" algn="l">
              <a:lnSpc>
                <a:spcPct val="90000"/>
              </a:lnSpc>
              <a:spcBef>
                <a:spcPts val="1400"/>
              </a:spcBef>
              <a:spcAft>
                <a:spcPts val="0"/>
              </a:spcAft>
              <a:buSzPts val="2200"/>
              <a:buChar char=" "/>
            </a:pPr>
            <a:r>
              <a:rPr lang="en-US"/>
              <a:t>Ls animo a todos a que revisen  </a:t>
            </a:r>
            <a:r>
              <a:rPr lang="en-US" u="sng">
                <a:solidFill>
                  <a:schemeClr val="hlink"/>
                </a:solidFill>
                <a:hlinkClick r:id="rId4"/>
              </a:rPr>
              <a:t>pylint</a:t>
            </a:r>
            <a:r>
              <a:rPr lang="en-US"/>
              <a:t>, un analizador de código fuente de Python que os ayuda a mantener unos buenos estándares de codificación. </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CÓMO EMPEZAR</a:t>
            </a:r>
            <a:endParaRPr/>
          </a:p>
        </p:txBody>
      </p:sp>
      <p:sp>
        <p:nvSpPr>
          <p:cNvPr id="117" name="Google Shape;117;p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a:t>Antes de que podamos empezar, necesitamos instalar Python!</a:t>
            </a:r>
            <a:br>
              <a:rPr lang="en-US"/>
            </a:br>
            <a:br>
              <a:rPr lang="en-US"/>
            </a:br>
            <a:r>
              <a:rPr lang="en-US"/>
              <a:t>Lo primero que debe hacer es descargar e instalar nuestra guía personalizada para configurar una máquina virtual y escribir su primer programa Python. </a:t>
            </a:r>
            <a:endParaRPr/>
          </a:p>
          <a:p>
            <a:pPr indent="0" lvl="0" marL="0" rtl="0" algn="l">
              <a:lnSpc>
                <a:spcPct val="90000"/>
              </a:lnSpc>
              <a:spcBef>
                <a:spcPts val="1400"/>
              </a:spcBef>
              <a:spcAft>
                <a:spcPts val="0"/>
              </a:spcAft>
              <a:buSzPts val="2200"/>
              <a:buNone/>
            </a:pPr>
            <a:r>
              <a:rPr lang="en-US"/>
              <a:t>En este curso utilizaremos una máquina virtual Ubuntu, Windows o Google Colab. Todas las instrucciones y ejemplos se dirigirán a estos entornos - esto hará su vida mucho más fácil. </a:t>
            </a:r>
            <a:endParaRPr/>
          </a:p>
          <a:p>
            <a:pPr indent="0" lvl="0" marL="0" rtl="0" algn="l">
              <a:lnSpc>
                <a:spcPct val="90000"/>
              </a:lnSpc>
              <a:spcBef>
                <a:spcPts val="1400"/>
              </a:spcBef>
              <a:spcAft>
                <a:spcPts val="0"/>
              </a:spcAft>
              <a:buSzPts val="2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CÓMO EMPEZAR</a:t>
            </a:r>
            <a:endParaRPr/>
          </a:p>
        </p:txBody>
      </p:sp>
      <p:sp>
        <p:nvSpPr>
          <p:cNvPr id="123" name="Google Shape;123;p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Font typeface="Arial"/>
              <a:buChar char="•"/>
            </a:pPr>
            <a:r>
              <a:rPr lang="en-US"/>
              <a:t> Elija e instale un editor.</a:t>
            </a:r>
            <a:endParaRPr/>
          </a:p>
          <a:p>
            <a:pPr indent="-137159" lvl="1" marL="265176" rtl="0" algn="l">
              <a:lnSpc>
                <a:spcPct val="90000"/>
              </a:lnSpc>
              <a:spcBef>
                <a:spcPts val="400"/>
              </a:spcBef>
              <a:spcAft>
                <a:spcPts val="0"/>
              </a:spcAft>
              <a:buSzPts val="1800"/>
              <a:buFont typeface="Arial"/>
              <a:buChar char="•"/>
            </a:pPr>
            <a:r>
              <a:rPr lang="en-US"/>
              <a:t> Para Linux, prefiero Visual Studio Code.</a:t>
            </a:r>
            <a:endParaRPr/>
          </a:p>
          <a:p>
            <a:pPr indent="-137159" lvl="1" marL="265176" rtl="0" algn="l">
              <a:lnSpc>
                <a:spcPct val="90000"/>
              </a:lnSpc>
              <a:spcBef>
                <a:spcPts val="600"/>
              </a:spcBef>
              <a:spcAft>
                <a:spcPts val="0"/>
              </a:spcAft>
              <a:buSzPts val="1800"/>
              <a:buFont typeface="Arial"/>
              <a:buChar char="•"/>
            </a:pPr>
            <a:r>
              <a:rPr lang="en-US"/>
              <a:t> Los usuarios de Windows probablemente usarán Idle por defecto.</a:t>
            </a:r>
            <a:endParaRPr/>
          </a:p>
          <a:p>
            <a:pPr indent="-137159" lvl="1" marL="265176" rtl="0" algn="l">
              <a:lnSpc>
                <a:spcPct val="90000"/>
              </a:lnSpc>
              <a:spcBef>
                <a:spcPts val="600"/>
              </a:spcBef>
              <a:spcAft>
                <a:spcPts val="0"/>
              </a:spcAft>
              <a:buSzPts val="1800"/>
              <a:buFont typeface="Arial"/>
              <a:buChar char="•"/>
            </a:pPr>
            <a:r>
              <a:rPr lang="en-US"/>
              <a:t> Las opciones incluyen vim, emacs, Notepad++, PyCharm, Eclipse, Spyder, etc. </a:t>
            </a:r>
            <a:endParaRPr/>
          </a:p>
          <a:p>
            <a:pPr indent="0" lvl="0" marL="91440" rtl="0" algn="l">
              <a:lnSpc>
                <a:spcPct val="90000"/>
              </a:lnSpc>
              <a:spcBef>
                <a:spcPts val="1600"/>
              </a:spcBef>
              <a:spcAft>
                <a:spcPts val="0"/>
              </a:spcAft>
              <a:buSzPts val="2200"/>
              <a:buFont typeface="Arial"/>
              <a:buNone/>
            </a:pPr>
            <a:r>
              <a:t/>
            </a:r>
            <a:endParaRPr/>
          </a:p>
          <a:p>
            <a:pPr indent="0" lvl="0" marL="0" rtl="0" algn="l">
              <a:lnSpc>
                <a:spcPct val="90000"/>
              </a:lnSpc>
              <a:spcBef>
                <a:spcPts val="1400"/>
              </a:spcBef>
              <a:spcAft>
                <a:spcPts val="0"/>
              </a:spcAft>
              <a:buSzPts val="2200"/>
              <a:buNone/>
            </a:pPr>
            <a:r>
              <a:rPr lang="en-US"/>
              <a:t>A lo largo de este curso, utilizaré Jupyter-Notebook en un entorno de Anaconda para todas las demostraciones.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INTÉRPRETE</a:t>
            </a:r>
            <a:endParaRPr/>
          </a:p>
        </p:txBody>
      </p:sp>
      <p:sp>
        <p:nvSpPr>
          <p:cNvPr id="129" name="Google Shape;129;p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Font typeface="Arial"/>
              <a:buChar char="•"/>
            </a:pPr>
            <a:r>
              <a:rPr lang="en-US"/>
              <a:t> Se interpreta la implementación estándar de Python. </a:t>
            </a:r>
            <a:endParaRPr/>
          </a:p>
          <a:p>
            <a:pPr indent="-137159" lvl="1" marL="265176" rtl="0" algn="l">
              <a:lnSpc>
                <a:spcPct val="90000"/>
              </a:lnSpc>
              <a:spcBef>
                <a:spcPts val="400"/>
              </a:spcBef>
              <a:spcAft>
                <a:spcPts val="0"/>
              </a:spcAft>
              <a:buSzPts val="1800"/>
              <a:buFont typeface="Arial"/>
              <a:buChar char="•"/>
            </a:pPr>
            <a:r>
              <a:rPr lang="en-US"/>
              <a:t> El intérprete traduce el código de Python a bytecode, y este bytecode es ejecutado por Python VM (similar a Java).</a:t>
            </a:r>
            <a:endParaRPr/>
          </a:p>
          <a:p>
            <a:pPr indent="-91440" lvl="0" marL="91440" rtl="0" algn="l">
              <a:lnSpc>
                <a:spcPct val="90000"/>
              </a:lnSpc>
              <a:spcBef>
                <a:spcPts val="1400"/>
              </a:spcBef>
              <a:spcAft>
                <a:spcPts val="0"/>
              </a:spcAft>
              <a:buSzPts val="2200"/>
              <a:buFont typeface="Arial"/>
              <a:buChar char="•"/>
            </a:pPr>
            <a:r>
              <a:rPr lang="en-US"/>
              <a:t> Dos modos: normal e interactivo.</a:t>
            </a:r>
            <a:endParaRPr/>
          </a:p>
          <a:p>
            <a:pPr indent="-137159" lvl="1" marL="265176" rtl="0" algn="l">
              <a:lnSpc>
                <a:spcPct val="90000"/>
              </a:lnSpc>
              <a:spcBef>
                <a:spcPts val="400"/>
              </a:spcBef>
              <a:spcAft>
                <a:spcPts val="0"/>
              </a:spcAft>
              <a:buSzPts val="1800"/>
              <a:buFont typeface="Arial"/>
              <a:buChar char="•"/>
            </a:pPr>
            <a:r>
              <a:rPr lang="en-US"/>
              <a:t> Modo normal: se proporcionan al intérprete archivos.py enteros.</a:t>
            </a:r>
            <a:endParaRPr/>
          </a:p>
          <a:p>
            <a:pPr indent="-137159" lvl="1" marL="265176" rtl="0" algn="l">
              <a:lnSpc>
                <a:spcPct val="90000"/>
              </a:lnSpc>
              <a:spcBef>
                <a:spcPts val="600"/>
              </a:spcBef>
              <a:spcAft>
                <a:spcPts val="0"/>
              </a:spcAft>
              <a:buSzPts val="1800"/>
              <a:buFont typeface="Arial"/>
              <a:buChar char="•"/>
            </a:pPr>
            <a:r>
              <a:rPr lang="en-US"/>
              <a:t> Modo interactivo: el bucle de lectura-evaluación-impresión (REPL) ejecuta las sentencias de forma fragmentada.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INTÉRPRETE: MODO NORMAL</a:t>
            </a:r>
            <a:endParaRPr/>
          </a:p>
        </p:txBody>
      </p:sp>
      <p:sp>
        <p:nvSpPr>
          <p:cNvPr id="135" name="Google Shape;135;p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Char char=" "/>
            </a:pPr>
            <a:r>
              <a:rPr lang="en-US"/>
              <a:t>Escribamos nuestro primer programa de Python!</a:t>
            </a:r>
            <a:endParaRPr/>
          </a:p>
          <a:p>
            <a:pPr indent="-91440" lvl="0" marL="91440" rtl="0" algn="l">
              <a:lnSpc>
                <a:spcPct val="90000"/>
              </a:lnSpc>
              <a:spcBef>
                <a:spcPts val="1400"/>
              </a:spcBef>
              <a:spcAft>
                <a:spcPts val="0"/>
              </a:spcAft>
              <a:buSzPts val="2200"/>
              <a:buChar char=" "/>
            </a:pPr>
            <a:r>
              <a:rPr lang="en-US"/>
              <a:t>En nuestro editor favorito, vamos a crear helloworld.py con los siguientes contenidos:</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91440" lvl="0" marL="91440" rtl="0" algn="l">
              <a:lnSpc>
                <a:spcPct val="90000"/>
              </a:lnSpc>
              <a:spcBef>
                <a:spcPts val="1400"/>
              </a:spcBef>
              <a:spcAft>
                <a:spcPts val="0"/>
              </a:spcAft>
              <a:buSzPts val="2200"/>
              <a:buChar char=" "/>
            </a:pPr>
            <a:r>
              <a:rPr lang="en-US"/>
              <a:t>Desde la terminal:</a:t>
            </a:r>
            <a:endParaRPr/>
          </a:p>
        </p:txBody>
      </p:sp>
      <p:sp>
        <p:nvSpPr>
          <p:cNvPr id="136" name="Google Shape;136;p9"/>
          <p:cNvSpPr txBox="1"/>
          <p:nvPr/>
        </p:nvSpPr>
        <p:spPr>
          <a:xfrm>
            <a:off x="1167617" y="4863959"/>
            <a:ext cx="6105379" cy="101566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onsolas"/>
                <a:ea typeface="Consolas"/>
                <a:cs typeface="Consolas"/>
                <a:sym typeface="Consolas"/>
              </a:rPr>
              <a:t>python helloworld.py</a:t>
            </a:r>
            <a:br>
              <a:rPr b="0" i="0" lang="en-US" sz="2000" u="none" cap="none" strike="noStrike">
                <a:solidFill>
                  <a:schemeClr val="lt1"/>
                </a:solidFill>
                <a:latin typeface="Consolas"/>
                <a:ea typeface="Consolas"/>
                <a:cs typeface="Consolas"/>
                <a:sym typeface="Consolas"/>
              </a:rPr>
            </a:br>
            <a:r>
              <a:rPr b="0" i="0" lang="en-US" sz="2000" u="none" cap="none" strike="noStrike">
                <a:solidFill>
                  <a:schemeClr val="lt1"/>
                </a:solidFill>
                <a:latin typeface="Consolas"/>
                <a:ea typeface="Consolas"/>
                <a:cs typeface="Consolas"/>
                <a:sym typeface="Consolas"/>
              </a:rPr>
              <a:t>Hello, World!</a:t>
            </a:r>
            <a:endParaRPr b="0" i="0" sz="2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A2CDED"/>
              </a:solidFill>
              <a:latin typeface="Consolas"/>
              <a:ea typeface="Consolas"/>
              <a:cs typeface="Consolas"/>
              <a:sym typeface="Consolas"/>
            </a:endParaRPr>
          </a:p>
        </p:txBody>
      </p:sp>
      <p:sp>
        <p:nvSpPr>
          <p:cNvPr id="137" name="Google Shape;137;p9"/>
          <p:cNvSpPr txBox="1"/>
          <p:nvPr/>
        </p:nvSpPr>
        <p:spPr>
          <a:xfrm>
            <a:off x="6051747" y="3295447"/>
            <a:ext cx="5285421" cy="2308324"/>
          </a:xfrm>
          <a:prstGeom prst="rect">
            <a:avLst/>
          </a:prstGeom>
          <a:solidFill>
            <a:schemeClr val="dk1"/>
          </a:solidFill>
          <a:ln cap="flat" cmpd="sng" w="9525">
            <a:solidFill>
              <a:srgbClr val="398F9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2F2F2"/>
                </a:solidFill>
                <a:latin typeface="Twentieth Century"/>
                <a:ea typeface="Twentieth Century"/>
                <a:cs typeface="Twentieth Century"/>
                <a:sym typeface="Twentieth Century"/>
              </a:rPr>
              <a:t>Nota: En Python 2.x, la impresión es una declaración. En </a:t>
            </a:r>
            <a:br>
              <a:rPr b="0" i="0" lang="en-US" sz="1800" u="none" cap="none" strike="noStrike">
                <a:solidFill>
                  <a:srgbClr val="F2F2F2"/>
                </a:solidFill>
                <a:latin typeface="Twentieth Century"/>
                <a:ea typeface="Twentieth Century"/>
                <a:cs typeface="Twentieth Century"/>
                <a:sym typeface="Twentieth Century"/>
              </a:rPr>
            </a:br>
            <a:r>
              <a:rPr b="0" i="0" lang="en-US" sz="1800" u="none" cap="none" strike="noStrike">
                <a:solidFill>
                  <a:srgbClr val="F2F2F2"/>
                </a:solidFill>
                <a:latin typeface="Twentieth Century"/>
                <a:ea typeface="Twentieth Century"/>
                <a:cs typeface="Twentieth Century"/>
                <a:sym typeface="Twentieth Century"/>
              </a:rPr>
              <a:t>Python 3.x, es una función. Si quieres conseguir</a:t>
            </a:r>
            <a:br>
              <a:rPr b="0" i="0" lang="en-US" sz="1800" u="none" cap="none" strike="noStrike">
                <a:solidFill>
                  <a:srgbClr val="F2F2F2"/>
                </a:solidFill>
                <a:latin typeface="Twentieth Century"/>
                <a:ea typeface="Twentieth Century"/>
                <a:cs typeface="Twentieth Century"/>
                <a:sym typeface="Twentieth Century"/>
              </a:rPr>
            </a:br>
            <a:r>
              <a:rPr b="0" i="0" lang="en-US" sz="1800" u="none" cap="none" strike="noStrike">
                <a:solidFill>
                  <a:srgbClr val="F2F2F2"/>
                </a:solidFill>
                <a:latin typeface="Twentieth Century"/>
                <a:ea typeface="Twentieth Century"/>
                <a:cs typeface="Twentieth Century"/>
                <a:sym typeface="Twentieth Century"/>
              </a:rPr>
              <a:t>en el hábito 3.x, incluir al principio:</a:t>
            </a:r>
            <a:br>
              <a:rPr b="0" i="0" lang="en-US" sz="1800" u="none" cap="none" strike="noStrike">
                <a:solidFill>
                  <a:srgbClr val="F2F2F2"/>
                </a:solidFill>
                <a:latin typeface="Twentieth Century"/>
                <a:ea typeface="Twentieth Century"/>
                <a:cs typeface="Twentieth Century"/>
                <a:sym typeface="Twentieth Century"/>
              </a:rPr>
            </a:br>
            <a:r>
              <a:rPr b="1" i="0" lang="en-US" sz="1800" u="none" cap="none" strike="noStrike">
                <a:solidFill>
                  <a:srgbClr val="FF6600"/>
                </a:solidFill>
                <a:latin typeface="Courier New"/>
                <a:ea typeface="Courier New"/>
                <a:cs typeface="Courier New"/>
                <a:sym typeface="Courier New"/>
              </a:rPr>
              <a:t>from</a:t>
            </a:r>
            <a:r>
              <a:rPr b="0" i="0" lang="en-US" sz="1800" u="none" cap="none" strike="noStrike">
                <a:solidFill>
                  <a:srgbClr val="FFFFFF"/>
                </a:solidFill>
                <a:latin typeface="Courier New"/>
                <a:ea typeface="Courier New"/>
                <a:cs typeface="Courier New"/>
                <a:sym typeface="Courier New"/>
              </a:rPr>
              <a:t> __futuro__ </a:t>
            </a:r>
            <a:r>
              <a:rPr b="1" i="0" lang="en-US" sz="1800" u="none" cap="none" strike="noStrike">
                <a:solidFill>
                  <a:srgbClr val="FF6600"/>
                </a:solidFill>
                <a:latin typeface="Courier New"/>
                <a:ea typeface="Courier New"/>
                <a:cs typeface="Courier New"/>
                <a:sym typeface="Courier New"/>
              </a:rPr>
              <a:t>import</a:t>
            </a:r>
            <a:r>
              <a:rPr b="0" i="0" lang="en-US" sz="1800" u="none" cap="none" strike="noStrike">
                <a:solidFill>
                  <a:srgbClr val="FFFFFF"/>
                </a:solidFill>
                <a:latin typeface="Courier New"/>
                <a:ea typeface="Courier New"/>
                <a:cs typeface="Courier New"/>
                <a:sym typeface="Courier New"/>
              </a:rPr>
              <a:t> función_imprimir</a:t>
            </a:r>
            <a:endParaRPr b="0" i="0" sz="18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ourier New"/>
                <a:ea typeface="Courier New"/>
                <a:cs typeface="Courier New"/>
                <a:sym typeface="Courier New"/>
              </a:rPr>
              <a:t> </a:t>
            </a:r>
            <a:endParaRPr b="0" i="0" sz="1800" u="none" cap="none" strike="noStrike">
              <a:solidFill>
                <a:srgbClr val="F2F2F2"/>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2F2F2"/>
                </a:solidFill>
                <a:latin typeface="Twentieth Century"/>
                <a:ea typeface="Twentieth Century"/>
                <a:cs typeface="Twentieth Century"/>
                <a:sym typeface="Twentieth Century"/>
              </a:rPr>
              <a:t>Ahora, puedes escribir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1" i="0" lang="en-US" sz="1800" u="none" cap="none" strike="noStrike">
                <a:solidFill>
                  <a:srgbClr val="FFCC00"/>
                </a:solidFill>
                <a:latin typeface="Courier New"/>
                <a:ea typeface="Courier New"/>
                <a:cs typeface="Courier New"/>
                <a:sym typeface="Courier New"/>
              </a:rPr>
              <a:t> (</a:t>
            </a:r>
            <a:r>
              <a:rPr b="0" i="0" lang="en-US" sz="1800" u="none" cap="none" strike="noStrike">
                <a:solidFill>
                  <a:srgbClr val="FFFFFF"/>
                </a:solidFill>
                <a:latin typeface="Courier New"/>
                <a:ea typeface="Courier New"/>
                <a:cs typeface="Courier New"/>
                <a:sym typeface="Courier New"/>
              </a:rPr>
              <a:t>"Hello</a:t>
            </a:r>
            <a:r>
              <a:rPr b="1" i="0" lang="en-US" sz="1800" u="none" cap="none" strike="noStrike">
                <a:solidFill>
                  <a:schemeClr val="lt1"/>
                </a:solidFill>
                <a:latin typeface="Courier New"/>
                <a:ea typeface="Courier New"/>
                <a:cs typeface="Courier New"/>
                <a:sym typeface="Courier New"/>
              </a:rPr>
              <a:t>,</a:t>
            </a:r>
            <a:r>
              <a:rPr b="0" i="0" lang="en-US" sz="1800" u="none" cap="none" strike="noStrike">
                <a:solidFill>
                  <a:schemeClr val="lt1"/>
                </a:solidFill>
                <a:latin typeface="Courier New"/>
                <a:ea typeface="Courier New"/>
                <a:cs typeface="Courier New"/>
                <a:sym typeface="Courier New"/>
              </a:rPr>
              <a:t> World</a:t>
            </a:r>
            <a:r>
              <a:rPr b="1" i="0" lang="en-US" sz="1800" u="none" cap="none" strike="noStrike">
                <a:solidFill>
                  <a:schemeClr val="lt1"/>
                </a:solidFill>
                <a:latin typeface="Courier New"/>
                <a:ea typeface="Courier New"/>
                <a:cs typeface="Courier New"/>
                <a:sym typeface="Courier New"/>
              </a:rPr>
              <a:t>!</a:t>
            </a:r>
            <a:r>
              <a:rPr b="0" i="0" lang="en-US" sz="1800" u="none" cap="none" strike="noStrike">
                <a:solidFill>
                  <a:srgbClr val="FFFFFF"/>
                </a:solidFill>
                <a:latin typeface="Courier New"/>
                <a:ea typeface="Courier New"/>
                <a:cs typeface="Courier New"/>
                <a:sym typeface="Courier New"/>
              </a:rPr>
              <a:t>"</a:t>
            </a:r>
            <a:r>
              <a:rPr b="1" i="0" lang="en-US" sz="1800" u="none" cap="none" strike="noStrike">
                <a:solidFill>
                  <a:srgbClr val="FFCC00"/>
                </a:solidFill>
                <a:latin typeface="Courier New"/>
                <a:ea typeface="Courier New"/>
                <a:cs typeface="Courier New"/>
                <a:sym typeface="Courier New"/>
              </a:rPr>
              <a:t>)</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2F2F2"/>
              </a:solidFill>
              <a:latin typeface="Twentieth Century"/>
              <a:ea typeface="Twentieth Century"/>
              <a:cs typeface="Twentieth Century"/>
              <a:sym typeface="Twentieth Century"/>
            </a:endParaRPr>
          </a:p>
        </p:txBody>
      </p:sp>
      <p:sp>
        <p:nvSpPr>
          <p:cNvPr id="138" name="Google Shape;138;p9"/>
          <p:cNvSpPr/>
          <p:nvPr/>
        </p:nvSpPr>
        <p:spPr>
          <a:xfrm>
            <a:off x="1336253" y="3390313"/>
            <a:ext cx="32175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rgbClr val="66FF00"/>
                </a:solidFill>
                <a:latin typeface="Courier New"/>
                <a:ea typeface="Courier New"/>
                <a:cs typeface="Courier New"/>
                <a:sym typeface="Courier New"/>
              </a:rPr>
              <a:t>"Hello, World!"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INTÉRPRETE: MODO NORMAL</a:t>
            </a:r>
            <a:endParaRPr/>
          </a:p>
        </p:txBody>
      </p:sp>
      <p:sp>
        <p:nvSpPr>
          <p:cNvPr id="144" name="Google Shape;144;p10"/>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a:t> Incluyamos un"she-bang" en el comienzo de helloworld.py:</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rPr lang="en-US"/>
              <a:t>Ahora, desde la terminal:</a:t>
            </a:r>
            <a:endParaRPr/>
          </a:p>
        </p:txBody>
      </p:sp>
      <p:sp>
        <p:nvSpPr>
          <p:cNvPr id="145" name="Google Shape;145;p10"/>
          <p:cNvSpPr txBox="1"/>
          <p:nvPr/>
        </p:nvSpPr>
        <p:spPr>
          <a:xfrm>
            <a:off x="1153551" y="4927937"/>
            <a:ext cx="5317588" cy="70788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onsolas"/>
                <a:ea typeface="Consolas"/>
                <a:cs typeface="Consolas"/>
                <a:sym typeface="Consolas"/>
              </a:rPr>
              <a:t>./ helloworld.py</a:t>
            </a:r>
            <a:br>
              <a:rPr b="0" i="0" lang="en-US" sz="2000" u="none" cap="none" strike="noStrike">
                <a:solidFill>
                  <a:schemeClr val="lt1"/>
                </a:solidFill>
                <a:latin typeface="Consolas"/>
                <a:ea typeface="Consolas"/>
                <a:cs typeface="Consolas"/>
                <a:sym typeface="Consolas"/>
              </a:rPr>
            </a:br>
            <a:r>
              <a:rPr b="0" i="0" lang="en-US" sz="2000" u="none" cap="none" strike="noStrike">
                <a:solidFill>
                  <a:schemeClr val="lt1"/>
                </a:solidFill>
                <a:latin typeface="Consolas"/>
                <a:ea typeface="Consolas"/>
                <a:cs typeface="Consolas"/>
                <a:sym typeface="Consolas"/>
              </a:rPr>
              <a:t>Hello, World!</a:t>
            </a:r>
            <a:endParaRPr b="0" i="0" sz="2000" u="none" cap="none" strike="noStrike">
              <a:solidFill>
                <a:schemeClr val="lt1"/>
              </a:solidFill>
              <a:latin typeface="Consolas"/>
              <a:ea typeface="Consolas"/>
              <a:cs typeface="Consolas"/>
              <a:sym typeface="Consolas"/>
            </a:endParaRPr>
          </a:p>
        </p:txBody>
      </p:sp>
      <p:sp>
        <p:nvSpPr>
          <p:cNvPr id="146" name="Google Shape;146;p10"/>
          <p:cNvSpPr/>
          <p:nvPr/>
        </p:nvSpPr>
        <p:spPr>
          <a:xfrm>
            <a:off x="1359196" y="3096052"/>
            <a:ext cx="321754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FF00"/>
                </a:solidFill>
                <a:latin typeface="Courier New"/>
                <a:ea typeface="Courier New"/>
                <a:cs typeface="Courier New"/>
                <a:sym typeface="Courier New"/>
              </a:rPr>
              <a:t>#!/usr/bin/bin/env python</a:t>
            </a:r>
            <a:br>
              <a:rPr b="0" i="0" lang="en-US" sz="1800" u="none" cap="none" strike="noStrike">
                <a:solidFill>
                  <a:srgbClr val="FFFFFF"/>
                </a:solidFill>
                <a:latin typeface="Courier New"/>
                <a:ea typeface="Courier New"/>
                <a:cs typeface="Courier New"/>
                <a:sym typeface="Courier New"/>
              </a:rPr>
            </a:br>
            <a:r>
              <a:rPr b="1" i="0" lang="en-US" sz="1800" u="none" cap="none" strike="noStrike">
                <a:solidFill>
                  <a:srgbClr val="FF6600"/>
                </a:solidFill>
                <a:latin typeface="Courier New"/>
                <a:ea typeface="Courier New"/>
                <a:cs typeface="Courier New"/>
                <a:sym typeface="Courier New"/>
              </a:rPr>
              <a:t>print</a:t>
            </a:r>
            <a:r>
              <a:rPr b="0" i="0" lang="en-US" sz="1800" u="none" cap="none" strike="noStrike">
                <a:solidFill>
                  <a:srgbClr val="66FF00"/>
                </a:solidFill>
                <a:latin typeface="Courier New"/>
                <a:ea typeface="Courier New"/>
                <a:cs typeface="Courier New"/>
                <a:sym typeface="Courier New"/>
              </a:rPr>
              <a:t>"Hello, World!"</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2015-01-06T14:32:17Z</dcterms:created>
  <dc:creator>DeepL Translator</dc:creator>
</cp:coreProperties>
</file>