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7" r:id="rId2"/>
  </p:sldMasterIdLst>
  <p:notesMasterIdLst>
    <p:notesMasterId r:id="rId10"/>
  </p:notesMasterIdLst>
  <p:sldIdLst>
    <p:sldId id="256" r:id="rId3"/>
    <p:sldId id="291" r:id="rId4"/>
    <p:sldId id="258" r:id="rId5"/>
    <p:sldId id="259" r:id="rId6"/>
    <p:sldId id="260" r:id="rId7"/>
    <p:sldId id="263" r:id="rId8"/>
    <p:sldId id="303" r:id="rId9"/>
  </p:sldIdLst>
  <p:sldSz cx="9144000" cy="5143500" type="screen16x9"/>
  <p:notesSz cx="9144000" cy="51435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86" autoAdjust="0"/>
  </p:normalViewPr>
  <p:slideViewPr>
    <p:cSldViewPr>
      <p:cViewPr varScale="1">
        <p:scale>
          <a:sx n="121" d="100"/>
          <a:sy n="121" d="100"/>
        </p:scale>
        <p:origin x="780"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EF6C8CF-8DB4-43C9-9BAB-02A76F3E9BA9}" type="datetimeFigureOut">
              <a:rPr lang="el-GR" smtClean="0"/>
              <a:t>24/4/2019</a:t>
            </a:fld>
            <a:endParaRPr lang="el-GR"/>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80C580B-17A8-4D83-99E4-DEBB61BBEFDE}" type="slidenum">
              <a:rPr lang="el-GR" smtClean="0"/>
              <a:t>‹#›</a:t>
            </a:fld>
            <a:endParaRPr lang="el-GR"/>
          </a:p>
        </p:txBody>
      </p:sp>
    </p:spTree>
    <p:extLst>
      <p:ext uri="{BB962C8B-B14F-4D97-AF65-F5344CB8AC3E}">
        <p14:creationId xmlns:p14="http://schemas.microsoft.com/office/powerpoint/2010/main" val="342388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980C580B-17A8-4D83-99E4-DEBB61BBEFDE}" type="slidenum">
              <a:rPr lang="el-GR" smtClean="0"/>
              <a:t>4</a:t>
            </a:fld>
            <a:endParaRPr lang="el-GR"/>
          </a:p>
        </p:txBody>
      </p:sp>
    </p:spTree>
    <p:extLst>
      <p:ext uri="{BB962C8B-B14F-4D97-AF65-F5344CB8AC3E}">
        <p14:creationId xmlns:p14="http://schemas.microsoft.com/office/powerpoint/2010/main" val="1314630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980C580B-17A8-4D83-99E4-DEBB61BBEFDE}" type="slidenum">
              <a:rPr lang="el-GR" smtClean="0"/>
              <a:t>5</a:t>
            </a:fld>
            <a:endParaRPr lang="el-GR"/>
          </a:p>
        </p:txBody>
      </p:sp>
    </p:spTree>
    <p:extLst>
      <p:ext uri="{BB962C8B-B14F-4D97-AF65-F5344CB8AC3E}">
        <p14:creationId xmlns:p14="http://schemas.microsoft.com/office/powerpoint/2010/main" val="2639335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5099" y="492305"/>
            <a:ext cx="7713801"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2474088" y="273844"/>
            <a:ext cx="6041262" cy="994172"/>
          </a:xfrm>
        </p:spPr>
        <p:txBody>
          <a:bodyPr/>
          <a:lstStyle/>
          <a:p>
            <a:r>
              <a:rPr lang="en-US"/>
              <a:t>Click to edit Master title style</a:t>
            </a:r>
          </a:p>
        </p:txBody>
      </p:sp>
      <p:sp>
        <p:nvSpPr>
          <p:cNvPr id="5" name="Date Placeholder 4"/>
          <p:cNvSpPr>
            <a:spLocks noGrp="1"/>
          </p:cNvSpPr>
          <p:nvPr>
            <p:ph type="dt" sz="half" idx="10"/>
          </p:nvPr>
        </p:nvSpPr>
        <p:spPr>
          <a:xfrm>
            <a:off x="628650" y="4767263"/>
            <a:ext cx="2057400" cy="273844"/>
          </a:xfrm>
          <a:prstGeom prst="rect">
            <a:avLst/>
          </a:prstGeom>
        </p:spPr>
        <p:txBody>
          <a:bodyPr anchor="ctr"/>
          <a:lstStyle>
            <a:lvl1pPr>
              <a:defRPr sz="900"/>
            </a:lvl1pPr>
          </a:lstStyle>
          <a:p>
            <a:fld id="{D2ED7ABD-505F-4D88-B446-A4746915103F}" type="datetimeFigureOut">
              <a:rPr lang="en-US" smtClean="0"/>
              <a:pPr/>
              <a:t>4/24/2019</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2474088" y="1369219"/>
            <a:ext cx="2930567" cy="3263504"/>
          </a:xfrm>
        </p:spPr>
        <p:txBody>
          <a:bodyPr/>
          <a:lstStyle/>
          <a:p>
            <a:endParaRPr lang="en-US"/>
          </a:p>
        </p:txBody>
      </p:sp>
      <p:sp>
        <p:nvSpPr>
          <p:cNvPr id="15" name="Content Placeholder 6"/>
          <p:cNvSpPr>
            <a:spLocks noGrp="1"/>
          </p:cNvSpPr>
          <p:nvPr>
            <p:ph sz="half" idx="2"/>
          </p:nvPr>
        </p:nvSpPr>
        <p:spPr>
          <a:xfrm>
            <a:off x="5597080" y="1369219"/>
            <a:ext cx="2930567" cy="3263504"/>
          </a:xfrm>
        </p:spPr>
        <p:txBody>
          <a:bodyPr/>
          <a:lstStyle/>
          <a:p>
            <a:endParaRPr lang="en-US"/>
          </a:p>
        </p:txBody>
      </p:sp>
      <p:sp>
        <p:nvSpPr>
          <p:cNvPr id="17" name="Picture Placeholder 2"/>
          <p:cNvSpPr>
            <a:spLocks noGrp="1"/>
          </p:cNvSpPr>
          <p:nvPr>
            <p:ph type="pic" idx="15"/>
          </p:nvPr>
        </p:nvSpPr>
        <p:spPr>
          <a:xfrm>
            <a:off x="0" y="0"/>
            <a:ext cx="2317831" cy="5143500"/>
          </a:xfrm>
          <a:prstGeom prst="rect">
            <a:avLst/>
          </a:prstGeom>
          <a:solidFill>
            <a:schemeClr val="accent2"/>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01620" y="4748514"/>
            <a:ext cx="1105926" cy="255435"/>
          </a:xfrm>
          <a:prstGeom prst="rect">
            <a:avLst/>
          </a:prstGeom>
        </p:spPr>
      </p:pic>
    </p:spTree>
    <p:extLst>
      <p:ext uri="{BB962C8B-B14F-4D97-AF65-F5344CB8AC3E}">
        <p14:creationId xmlns:p14="http://schemas.microsoft.com/office/powerpoint/2010/main" val="2549294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6041262" cy="994172"/>
          </a:xfrm>
        </p:spPr>
        <p:txBody>
          <a:bodyPr/>
          <a:lstStyle/>
          <a:p>
            <a:r>
              <a:rPr lang="en-US"/>
              <a:t>Click to edit Master title style</a:t>
            </a:r>
          </a:p>
        </p:txBody>
      </p:sp>
      <p:sp>
        <p:nvSpPr>
          <p:cNvPr id="5" name="Date Placeholder 4"/>
          <p:cNvSpPr>
            <a:spLocks noGrp="1"/>
          </p:cNvSpPr>
          <p:nvPr>
            <p:ph type="dt" sz="half" idx="10"/>
          </p:nvPr>
        </p:nvSpPr>
        <p:spPr>
          <a:xfrm>
            <a:off x="628650" y="4767263"/>
            <a:ext cx="2057400" cy="273844"/>
          </a:xfrm>
          <a:prstGeom prst="rect">
            <a:avLst/>
          </a:prstGeom>
        </p:spPr>
        <p:txBody>
          <a:bodyPr anchor="ctr"/>
          <a:lstStyle>
            <a:lvl1pPr>
              <a:defRPr sz="900"/>
            </a:lvl1pPr>
          </a:lstStyle>
          <a:p>
            <a:fld id="{D2ED7ABD-505F-4D88-B446-A4746915103F}" type="datetimeFigureOut">
              <a:rPr lang="en-US" smtClean="0"/>
              <a:pPr/>
              <a:t>4/24/2019</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628650" y="1369219"/>
            <a:ext cx="2930567" cy="3263504"/>
          </a:xfrm>
        </p:spPr>
        <p:txBody>
          <a:bodyPr/>
          <a:lstStyle/>
          <a:p>
            <a:endParaRPr lang="en-US"/>
          </a:p>
        </p:txBody>
      </p:sp>
      <p:sp>
        <p:nvSpPr>
          <p:cNvPr id="15" name="Content Placeholder 6"/>
          <p:cNvSpPr>
            <a:spLocks noGrp="1"/>
          </p:cNvSpPr>
          <p:nvPr>
            <p:ph sz="half" idx="2"/>
          </p:nvPr>
        </p:nvSpPr>
        <p:spPr>
          <a:xfrm>
            <a:off x="3751642" y="1369219"/>
            <a:ext cx="2930567" cy="3263504"/>
          </a:xfrm>
        </p:spPr>
        <p:txBody>
          <a:bodyPr/>
          <a:lstStyle/>
          <a:p>
            <a:endParaRPr lang="en-US"/>
          </a:p>
        </p:txBody>
      </p:sp>
      <p:sp>
        <p:nvSpPr>
          <p:cNvPr id="9" name="Picture Placeholder 2"/>
          <p:cNvSpPr>
            <a:spLocks noGrp="1"/>
          </p:cNvSpPr>
          <p:nvPr>
            <p:ph type="pic" idx="15"/>
          </p:nvPr>
        </p:nvSpPr>
        <p:spPr>
          <a:xfrm>
            <a:off x="6826170" y="0"/>
            <a:ext cx="2317831" cy="5143500"/>
          </a:xfrm>
          <a:prstGeom prst="rect">
            <a:avLst/>
          </a:prstGeom>
          <a:solidFill>
            <a:schemeClr val="accent2"/>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Tree>
    <p:extLst>
      <p:ext uri="{BB962C8B-B14F-4D97-AF65-F5344CB8AC3E}">
        <p14:creationId xmlns:p14="http://schemas.microsoft.com/office/powerpoint/2010/main" val="3155880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2474088" y="273844"/>
            <a:ext cx="6041262" cy="994172"/>
          </a:xfrm>
        </p:spPr>
        <p:txBody>
          <a:bodyPr/>
          <a:lstStyle/>
          <a:p>
            <a:r>
              <a:rPr lang="en-US"/>
              <a:t>Click to edit Master title style</a:t>
            </a:r>
          </a:p>
        </p:txBody>
      </p:sp>
      <p:sp>
        <p:nvSpPr>
          <p:cNvPr id="5" name="Date Placeholder 4"/>
          <p:cNvSpPr>
            <a:spLocks noGrp="1"/>
          </p:cNvSpPr>
          <p:nvPr>
            <p:ph type="dt" sz="half" idx="10"/>
          </p:nvPr>
        </p:nvSpPr>
        <p:spPr>
          <a:xfrm>
            <a:off x="628650" y="4767263"/>
            <a:ext cx="2057400" cy="273844"/>
          </a:xfrm>
          <a:prstGeom prst="rect">
            <a:avLst/>
          </a:prstGeom>
        </p:spPr>
        <p:txBody>
          <a:bodyPr anchor="ctr"/>
          <a:lstStyle>
            <a:lvl1pPr>
              <a:defRPr sz="900"/>
            </a:lvl1pPr>
          </a:lstStyle>
          <a:p>
            <a:fld id="{D2ED7ABD-505F-4D88-B446-A4746915103F}" type="datetimeFigureOut">
              <a:rPr lang="en-US" smtClean="0"/>
              <a:pPr/>
              <a:t>4/24/2019</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2474088" y="1369219"/>
            <a:ext cx="6041262" cy="3263504"/>
          </a:xfrm>
        </p:spPr>
        <p:txBody>
          <a:bodyPr/>
          <a:lstStyle/>
          <a:p>
            <a:endParaRPr lang="en-US"/>
          </a:p>
        </p:txBody>
      </p:sp>
      <p:sp>
        <p:nvSpPr>
          <p:cNvPr id="10" name="Picture Placeholder 2"/>
          <p:cNvSpPr>
            <a:spLocks noGrp="1"/>
          </p:cNvSpPr>
          <p:nvPr>
            <p:ph type="pic" idx="15"/>
          </p:nvPr>
        </p:nvSpPr>
        <p:spPr>
          <a:xfrm>
            <a:off x="0" y="0"/>
            <a:ext cx="2317831" cy="5143500"/>
          </a:xfrm>
          <a:prstGeom prst="rect">
            <a:avLst/>
          </a:prstGeom>
          <a:solidFill>
            <a:schemeClr val="accent2"/>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01620" y="4748514"/>
            <a:ext cx="1105926" cy="255435"/>
          </a:xfrm>
          <a:prstGeom prst="rect">
            <a:avLst/>
          </a:prstGeom>
        </p:spPr>
      </p:pic>
    </p:spTree>
    <p:extLst>
      <p:ext uri="{BB962C8B-B14F-4D97-AF65-F5344CB8AC3E}">
        <p14:creationId xmlns:p14="http://schemas.microsoft.com/office/powerpoint/2010/main" val="2098067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6041262" cy="994172"/>
          </a:xfrm>
        </p:spPr>
        <p:txBody>
          <a:bodyPr/>
          <a:lstStyle/>
          <a:p>
            <a:r>
              <a:rPr lang="en-US"/>
              <a:t>Click to edit Master title style</a:t>
            </a:r>
          </a:p>
        </p:txBody>
      </p:sp>
      <p:sp>
        <p:nvSpPr>
          <p:cNvPr id="5" name="Date Placeholder 4"/>
          <p:cNvSpPr>
            <a:spLocks noGrp="1"/>
          </p:cNvSpPr>
          <p:nvPr>
            <p:ph type="dt" sz="half" idx="10"/>
          </p:nvPr>
        </p:nvSpPr>
        <p:spPr>
          <a:xfrm>
            <a:off x="628650" y="4767263"/>
            <a:ext cx="2057400" cy="273844"/>
          </a:xfrm>
          <a:prstGeom prst="rect">
            <a:avLst/>
          </a:prstGeom>
        </p:spPr>
        <p:txBody>
          <a:bodyPr anchor="ctr"/>
          <a:lstStyle>
            <a:lvl1pPr>
              <a:defRPr sz="900"/>
            </a:lvl1pPr>
          </a:lstStyle>
          <a:p>
            <a:fld id="{D2ED7ABD-505F-4D88-B446-A4746915103F}" type="datetimeFigureOut">
              <a:rPr lang="en-US" smtClean="0"/>
              <a:pPr/>
              <a:t>4/24/2019</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628650" y="1369219"/>
            <a:ext cx="6041262" cy="3263504"/>
          </a:xfrm>
        </p:spPr>
        <p:txBody>
          <a:bodyPr/>
          <a:lstStyle/>
          <a:p>
            <a:endParaRPr lang="en-US"/>
          </a:p>
        </p:txBody>
      </p:sp>
      <p:sp>
        <p:nvSpPr>
          <p:cNvPr id="8" name="Picture Placeholder 2"/>
          <p:cNvSpPr>
            <a:spLocks noGrp="1"/>
          </p:cNvSpPr>
          <p:nvPr>
            <p:ph type="pic" idx="15"/>
          </p:nvPr>
        </p:nvSpPr>
        <p:spPr>
          <a:xfrm>
            <a:off x="6826170" y="0"/>
            <a:ext cx="2317831" cy="5143500"/>
          </a:xfrm>
          <a:prstGeom prst="rect">
            <a:avLst/>
          </a:prstGeom>
          <a:solidFill>
            <a:schemeClr val="accent2"/>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Tree>
    <p:extLst>
      <p:ext uri="{BB962C8B-B14F-4D97-AF65-F5344CB8AC3E}">
        <p14:creationId xmlns:p14="http://schemas.microsoft.com/office/powerpoint/2010/main" val="3221680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Content image bottom">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en-US"/>
              <a:t>Click to edit Master title style</a:t>
            </a:r>
          </a:p>
        </p:txBody>
      </p:sp>
      <p:sp>
        <p:nvSpPr>
          <p:cNvPr id="5" name="Date Placeholder 4"/>
          <p:cNvSpPr>
            <a:spLocks noGrp="1"/>
          </p:cNvSpPr>
          <p:nvPr>
            <p:ph type="dt" sz="half" idx="10"/>
          </p:nvPr>
        </p:nvSpPr>
        <p:spPr>
          <a:xfrm>
            <a:off x="628650" y="4767263"/>
            <a:ext cx="2057400" cy="273844"/>
          </a:xfrm>
          <a:prstGeom prst="rect">
            <a:avLst/>
          </a:prstGeom>
        </p:spPr>
        <p:txBody>
          <a:bodyPr anchor="ctr"/>
          <a:lstStyle>
            <a:lvl1pPr>
              <a:defRPr sz="900"/>
            </a:lvl1pPr>
          </a:lstStyle>
          <a:p>
            <a:fld id="{D2ED7ABD-505F-4D88-B446-A4746915103F}" type="datetimeFigureOut">
              <a:rPr lang="en-US" smtClean="0"/>
              <a:pPr/>
              <a:t>4/24/2019</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628650" y="1369219"/>
            <a:ext cx="7886700" cy="2632728"/>
          </a:xfrm>
        </p:spPr>
        <p:txBody>
          <a:bodyPr/>
          <a:lstStyle/>
          <a:p>
            <a:endParaRPr lang="en-US"/>
          </a:p>
        </p:txBody>
      </p:sp>
      <p:sp>
        <p:nvSpPr>
          <p:cNvPr id="9" name="Picture Placeholder 2"/>
          <p:cNvSpPr>
            <a:spLocks noGrp="1"/>
          </p:cNvSpPr>
          <p:nvPr>
            <p:ph type="pic" idx="15"/>
          </p:nvPr>
        </p:nvSpPr>
        <p:spPr>
          <a:xfrm>
            <a:off x="0" y="4175566"/>
            <a:ext cx="9144000" cy="967934"/>
          </a:xfrm>
          <a:prstGeom prst="rect">
            <a:avLst/>
          </a:prstGeom>
          <a:solidFill>
            <a:schemeClr val="accent2"/>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Tree>
    <p:extLst>
      <p:ext uri="{BB962C8B-B14F-4D97-AF65-F5344CB8AC3E}">
        <p14:creationId xmlns:p14="http://schemas.microsoft.com/office/powerpoint/2010/main" val="895009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e team">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en-US"/>
              <a:t>Click to edit Master title style</a:t>
            </a:r>
          </a:p>
        </p:txBody>
      </p:sp>
      <p:sp>
        <p:nvSpPr>
          <p:cNvPr id="6" name="Footer Placeholder 5"/>
          <p:cNvSpPr>
            <a:spLocks noGrp="1"/>
          </p:cNvSpPr>
          <p:nvPr>
            <p:ph type="ftr" sz="quarter" idx="11"/>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sp>
        <p:nvSpPr>
          <p:cNvPr id="11" name="TextBox 10"/>
          <p:cNvSpPr txBox="1"/>
          <p:nvPr userDrawn="1"/>
        </p:nvSpPr>
        <p:spPr>
          <a:xfrm>
            <a:off x="0" y="4010628"/>
            <a:ext cx="9144000" cy="300082"/>
          </a:xfrm>
          <a:prstGeom prst="rect">
            <a:avLst/>
          </a:prstGeom>
          <a:solidFill>
            <a:schemeClr val="bg1">
              <a:lumMod val="85000"/>
            </a:schemeClr>
          </a:solidFill>
        </p:spPr>
        <p:txBody>
          <a:bodyPr wrap="square" rtlCol="0">
            <a:spAutoFit/>
          </a:bodyPr>
          <a:lstStyle/>
          <a:p>
            <a:endParaRPr lang="en-US" sz="1350"/>
          </a:p>
        </p:txBody>
      </p:sp>
      <p:sp>
        <p:nvSpPr>
          <p:cNvPr id="18" name="TextBox 17"/>
          <p:cNvSpPr txBox="1"/>
          <p:nvPr userDrawn="1"/>
        </p:nvSpPr>
        <p:spPr>
          <a:xfrm>
            <a:off x="3151207" y="4124928"/>
            <a:ext cx="5364143" cy="923330"/>
          </a:xfrm>
          <a:prstGeom prst="rect">
            <a:avLst/>
          </a:prstGeom>
          <a:solidFill>
            <a:schemeClr val="bg1">
              <a:lumMod val="85000"/>
            </a:schemeClr>
          </a:solidFill>
        </p:spPr>
        <p:txBody>
          <a:bodyPr wrap="square" rtlCol="0">
            <a:spAutoFit/>
          </a:bodyPr>
          <a:lstStyle/>
          <a:p>
            <a:r>
              <a:rPr lang="en-US" sz="1350" i="1">
                <a:solidFill>
                  <a:schemeClr val="tx2"/>
                </a:solidFill>
              </a:rPr>
              <a:t>“We respect diversity, we are having fun, we welcome and we respect new ideas and we work on them. We are diverse personalities, working together to create value for the ICT community.“</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4337453"/>
            <a:ext cx="2057400" cy="475196"/>
          </a:xfrm>
          <a:prstGeom prst="rect">
            <a:avLst/>
          </a:prstGeom>
        </p:spPr>
      </p:pic>
      <p:sp>
        <p:nvSpPr>
          <p:cNvPr id="20" name="Picture Placeholder 2"/>
          <p:cNvSpPr>
            <a:spLocks noGrp="1"/>
          </p:cNvSpPr>
          <p:nvPr>
            <p:ph type="pic" idx="16"/>
          </p:nvPr>
        </p:nvSpPr>
        <p:spPr>
          <a:xfrm>
            <a:off x="628650" y="1517600"/>
            <a:ext cx="1831694" cy="1755142"/>
          </a:xfrm>
          <a:prstGeom prst="ellipse">
            <a:avLst/>
          </a:prstGeom>
          <a:solidFill>
            <a:schemeClr val="accent2"/>
          </a:solidFill>
          <a:ln w="6350">
            <a:solidFill>
              <a:schemeClr val="accent1"/>
            </a:solidFill>
          </a:ln>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21" name="Picture Placeholder 2"/>
          <p:cNvSpPr>
            <a:spLocks noGrp="1"/>
          </p:cNvSpPr>
          <p:nvPr>
            <p:ph type="pic" idx="17"/>
          </p:nvPr>
        </p:nvSpPr>
        <p:spPr>
          <a:xfrm>
            <a:off x="2646985" y="1517600"/>
            <a:ext cx="1831694" cy="1755142"/>
          </a:xfrm>
          <a:prstGeom prst="ellipse">
            <a:avLst/>
          </a:prstGeom>
          <a:solidFill>
            <a:schemeClr val="accent2"/>
          </a:solidFill>
          <a:ln w="6350">
            <a:solidFill>
              <a:schemeClr val="accent1"/>
            </a:solidFill>
          </a:ln>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22" name="Picture Placeholder 2"/>
          <p:cNvSpPr>
            <a:spLocks noGrp="1"/>
          </p:cNvSpPr>
          <p:nvPr>
            <p:ph type="pic" idx="18"/>
          </p:nvPr>
        </p:nvSpPr>
        <p:spPr>
          <a:xfrm>
            <a:off x="4665321" y="1517600"/>
            <a:ext cx="1831694" cy="1755142"/>
          </a:xfrm>
          <a:prstGeom prst="ellipse">
            <a:avLst/>
          </a:prstGeom>
          <a:solidFill>
            <a:schemeClr val="accent2"/>
          </a:solidFill>
          <a:ln w="6350">
            <a:solidFill>
              <a:schemeClr val="accent1"/>
            </a:solidFill>
          </a:ln>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23" name="Picture Placeholder 2"/>
          <p:cNvSpPr>
            <a:spLocks noGrp="1"/>
          </p:cNvSpPr>
          <p:nvPr>
            <p:ph type="pic" idx="19"/>
          </p:nvPr>
        </p:nvSpPr>
        <p:spPr>
          <a:xfrm>
            <a:off x="6683656" y="1517600"/>
            <a:ext cx="1831694" cy="1755142"/>
          </a:xfrm>
          <a:prstGeom prst="ellipse">
            <a:avLst/>
          </a:prstGeom>
          <a:solidFill>
            <a:schemeClr val="accent2"/>
          </a:solidFill>
          <a:ln w="6350">
            <a:solidFill>
              <a:schemeClr val="accent1"/>
            </a:solidFill>
          </a:ln>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24" name="Title 1"/>
          <p:cNvSpPr txBox="1">
            <a:spLocks/>
          </p:cNvSpPr>
          <p:nvPr userDrawn="1"/>
        </p:nvSpPr>
        <p:spPr>
          <a:xfrm>
            <a:off x="675310" y="3307066"/>
            <a:ext cx="1738373" cy="64457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50">
                <a:solidFill>
                  <a:schemeClr val="tx2"/>
                </a:solidFill>
              </a:rPr>
              <a:t>Name</a:t>
            </a:r>
          </a:p>
        </p:txBody>
      </p:sp>
      <p:sp>
        <p:nvSpPr>
          <p:cNvPr id="25" name="Title 1"/>
          <p:cNvSpPr txBox="1">
            <a:spLocks/>
          </p:cNvSpPr>
          <p:nvPr userDrawn="1"/>
        </p:nvSpPr>
        <p:spPr>
          <a:xfrm>
            <a:off x="2693646" y="3307066"/>
            <a:ext cx="1738373" cy="64457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50">
                <a:solidFill>
                  <a:schemeClr val="tx2"/>
                </a:solidFill>
              </a:rPr>
              <a:t>Name</a:t>
            </a:r>
          </a:p>
        </p:txBody>
      </p:sp>
      <p:sp>
        <p:nvSpPr>
          <p:cNvPr id="26" name="Title 1"/>
          <p:cNvSpPr txBox="1">
            <a:spLocks/>
          </p:cNvSpPr>
          <p:nvPr userDrawn="1"/>
        </p:nvSpPr>
        <p:spPr>
          <a:xfrm>
            <a:off x="4688651" y="3307066"/>
            <a:ext cx="1738373" cy="64457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50">
                <a:solidFill>
                  <a:schemeClr val="tx2"/>
                </a:solidFill>
              </a:rPr>
              <a:t>Name</a:t>
            </a:r>
          </a:p>
        </p:txBody>
      </p:sp>
      <p:sp>
        <p:nvSpPr>
          <p:cNvPr id="27" name="Title 1"/>
          <p:cNvSpPr txBox="1">
            <a:spLocks/>
          </p:cNvSpPr>
          <p:nvPr userDrawn="1"/>
        </p:nvSpPr>
        <p:spPr>
          <a:xfrm>
            <a:off x="6730317" y="3307066"/>
            <a:ext cx="1738373" cy="64457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50">
                <a:solidFill>
                  <a:schemeClr val="tx2"/>
                </a:solidFill>
              </a:rPr>
              <a:t>Name</a:t>
            </a:r>
          </a:p>
        </p:txBody>
      </p:sp>
    </p:spTree>
    <p:extLst>
      <p:ext uri="{BB962C8B-B14F-4D97-AF65-F5344CB8AC3E}">
        <p14:creationId xmlns:p14="http://schemas.microsoft.com/office/powerpoint/2010/main" val="618626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Snip Single Corner Rectangle 7"/>
          <p:cNvSpPr/>
          <p:nvPr userDrawn="1"/>
        </p:nvSpPr>
        <p:spPr>
          <a:xfrm rot="10800000" flipH="1">
            <a:off x="0" y="0"/>
            <a:ext cx="9144000" cy="5143500"/>
          </a:xfrm>
          <a:prstGeom prst="snip1Rect">
            <a:avLst>
              <a:gd name="adj" fmla="val 33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ubtitle 2"/>
          <p:cNvSpPr>
            <a:spLocks noGrp="1"/>
          </p:cNvSpPr>
          <p:nvPr>
            <p:ph type="subTitle" idx="1"/>
          </p:nvPr>
        </p:nvSpPr>
        <p:spPr>
          <a:xfrm>
            <a:off x="628650" y="2777037"/>
            <a:ext cx="7886700" cy="1241822"/>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Title 1"/>
          <p:cNvSpPr>
            <a:spLocks noGrp="1"/>
          </p:cNvSpPr>
          <p:nvPr>
            <p:ph type="title" hasCustomPrompt="1"/>
          </p:nvPr>
        </p:nvSpPr>
        <p:spPr>
          <a:xfrm>
            <a:off x="628650" y="1654125"/>
            <a:ext cx="6041262" cy="994172"/>
          </a:xfrm>
        </p:spPr>
        <p:txBody>
          <a:bodyPr/>
          <a:lstStyle>
            <a:lvl1pPr>
              <a:defRPr>
                <a:solidFill>
                  <a:schemeClr val="bg1"/>
                </a:solidFill>
              </a:defRPr>
            </a:lvl1pPr>
          </a:lstStyle>
          <a:p>
            <a:r>
              <a:rPr lang="en-US"/>
              <a:t>Thank you</a:t>
            </a:r>
          </a:p>
        </p:txBody>
      </p:sp>
    </p:spTree>
    <p:extLst>
      <p:ext uri="{BB962C8B-B14F-4D97-AF65-F5344CB8AC3E}">
        <p14:creationId xmlns:p14="http://schemas.microsoft.com/office/powerpoint/2010/main" val="2400620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628650" y="4767263"/>
            <a:ext cx="2057400" cy="273844"/>
          </a:xfrm>
          <a:prstGeom prst="rect">
            <a:avLst/>
          </a:prstGeom>
        </p:spPr>
        <p:txBody>
          <a:bodyPr anchor="ctr"/>
          <a:lstStyle>
            <a:lvl1pPr>
              <a:defRPr sz="900"/>
            </a:lvl1pPr>
          </a:lstStyle>
          <a:p>
            <a:fld id="{D2ED7ABD-505F-4D88-B446-A4746915103F}" type="datetimeFigureOut">
              <a:rPr lang="en-US" smtClean="0"/>
              <a:pPr/>
              <a:t>4/24/2019</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01620" y="4748514"/>
            <a:ext cx="1105926" cy="255435"/>
          </a:xfrm>
          <a:prstGeom prst="rect">
            <a:avLst/>
          </a:prstGeom>
        </p:spPr>
      </p:pic>
    </p:spTree>
    <p:extLst>
      <p:ext uri="{BB962C8B-B14F-4D97-AF65-F5344CB8AC3E}">
        <p14:creationId xmlns:p14="http://schemas.microsoft.com/office/powerpoint/2010/main" val="2970154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26035" y="1563129"/>
            <a:ext cx="8516036" cy="917880"/>
          </a:xfrm>
          <a:noFill/>
        </p:spPr>
        <p:txBody>
          <a:bodyPr wrap="square" tIns="91440" bIns="91440" anchor="t" anchorCtr="0">
            <a:spAutoFit/>
          </a:bodyPr>
          <a:lstStyle>
            <a:lvl1pPr>
              <a:defRPr sz="5294" spc="-74"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57053" y="336434"/>
            <a:ext cx="6879655" cy="4965972"/>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8094418" y="2630077"/>
            <a:ext cx="1404571" cy="595548"/>
          </a:xfrm>
          <a:prstGeom prst="rect">
            <a:avLst/>
          </a:prstGeom>
          <a:noFill/>
        </p:spPr>
        <p:txBody>
          <a:bodyPr wrap="square" lIns="137160" tIns="109728" rIns="137160" bIns="109728" rtlCol="0">
            <a:spAutoFit/>
          </a:bodyPr>
          <a:lstStyle/>
          <a:p>
            <a:pPr marL="0" marR="0" lvl="0" indent="0" defTabSz="685800" eaLnBrk="1" fontAlgn="auto" latinLnBrk="0" hangingPunct="1">
              <a:lnSpc>
                <a:spcPct val="90000"/>
              </a:lnSpc>
              <a:spcBef>
                <a:spcPts val="0"/>
              </a:spcBef>
              <a:spcAft>
                <a:spcPts val="450"/>
              </a:spcAft>
              <a:buClrTx/>
              <a:buSzTx/>
              <a:buFontTx/>
              <a:buNone/>
              <a:tabLst/>
              <a:defRPr/>
            </a:pPr>
            <a:r>
              <a:rPr kumimoji="0" lang="en-US" sz="27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4086134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4"/>
            <a:ext cx="8633217" cy="674749"/>
          </a:xfrm>
        </p:spPr>
        <p:txBody>
          <a:bodyPr/>
          <a:lstStyle/>
          <a:p>
            <a:r>
              <a:rPr lang="en-US"/>
              <a:t>Click to edit Master title style</a:t>
            </a:r>
          </a:p>
        </p:txBody>
      </p:sp>
      <p:sp>
        <p:nvSpPr>
          <p:cNvPr id="7" name="Text Placeholder 3">
            <a:extLst>
              <a:ext uri="{FF2B5EF4-FFF2-40B4-BE49-F238E27FC236}">
                <a16:creationId xmlns:a16="http://schemas.microsoft.com/office/drawing/2014/main" id="{03D45574-B30B-4C34-A8B0-D8DC428F3EED}"/>
              </a:ext>
            </a:extLst>
          </p:cNvPr>
          <p:cNvSpPr>
            <a:spLocks noGrp="1"/>
          </p:cNvSpPr>
          <p:nvPr>
            <p:ph type="body" sz="quarter" idx="10"/>
          </p:nvPr>
        </p:nvSpPr>
        <p:spPr>
          <a:xfrm>
            <a:off x="201930" y="1030270"/>
            <a:ext cx="8633217" cy="1419363"/>
          </a:xfrm>
        </p:spPr>
        <p:txBody>
          <a:bodyPr wrap="square">
            <a:spAutoFit/>
          </a:bodyPr>
          <a:lstStyle>
            <a:lvl1pPr marL="0" indent="0">
              <a:buNone/>
              <a:defRPr/>
            </a:lvl1pPr>
            <a:lvl2pPr marL="168073" indent="0">
              <a:buNone/>
              <a:defRPr/>
            </a:lvl2pPr>
            <a:lvl3pPr marL="336145" indent="0">
              <a:buNone/>
              <a:defRPr/>
            </a:lvl3pPr>
            <a:lvl4pPr marL="504218"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364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000" b="0" i="0">
                <a:solidFill>
                  <a:srgbClr val="222222"/>
                </a:solidFill>
                <a:latin typeface="Lucida Sans"/>
                <a:cs typeface="Lucida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0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350637" y="1750903"/>
            <a:ext cx="4442725" cy="1026133"/>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0" y="0"/>
            <a:ext cx="9143999" cy="514349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2289946" y="288268"/>
            <a:ext cx="4442725" cy="1026133"/>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Picture Placeholder 2"/>
          <p:cNvSpPr>
            <a:spLocks noGrp="1"/>
          </p:cNvSpPr>
          <p:nvPr>
            <p:ph type="pic" idx="13"/>
          </p:nvPr>
        </p:nvSpPr>
        <p:spPr>
          <a:xfrm>
            <a:off x="0" y="0"/>
            <a:ext cx="9144000" cy="5143500"/>
          </a:xfrm>
          <a:prstGeom prst="rect">
            <a:avLst/>
          </a:prstGeom>
          <a:solidFill>
            <a:schemeClr val="tx1"/>
          </a:solidFill>
        </p:spPr>
        <p:txBody>
          <a:bodyPr/>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3" name="Subtitle 2"/>
          <p:cNvSpPr>
            <a:spLocks noGrp="1"/>
          </p:cNvSpPr>
          <p:nvPr>
            <p:ph type="subTitle" idx="1"/>
          </p:nvPr>
        </p:nvSpPr>
        <p:spPr>
          <a:xfrm>
            <a:off x="628650" y="2777037"/>
            <a:ext cx="7886700" cy="1241822"/>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50637" y="1750903"/>
            <a:ext cx="4442726" cy="1026134"/>
          </a:xfrm>
          <a:prstGeom prst="rect">
            <a:avLst/>
          </a:prstGeom>
        </p:spPr>
      </p:pic>
    </p:spTree>
    <p:extLst>
      <p:ext uri="{BB962C8B-B14F-4D97-AF65-F5344CB8AC3E}">
        <p14:creationId xmlns:p14="http://schemas.microsoft.com/office/powerpoint/2010/main" val="342044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0" name="Picture Placeholder 2"/>
          <p:cNvSpPr>
            <a:spLocks noGrp="1"/>
          </p:cNvSpPr>
          <p:nvPr>
            <p:ph type="pic" idx="15"/>
          </p:nvPr>
        </p:nvSpPr>
        <p:spPr>
          <a:xfrm>
            <a:off x="0" y="0"/>
            <a:ext cx="9144000" cy="5143500"/>
          </a:xfrm>
          <a:prstGeom prst="snip2DiagRect">
            <a:avLst>
              <a:gd name="adj1" fmla="val 32406"/>
              <a:gd name="adj2" fmla="val 0"/>
            </a:avLst>
          </a:prstGeom>
          <a:solidFill>
            <a:schemeClr val="tx1"/>
          </a:solidFill>
        </p:spPr>
        <p:txBody>
          <a:bodyPr/>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8" name="Text Placeholder 17"/>
          <p:cNvSpPr>
            <a:spLocks noGrp="1"/>
          </p:cNvSpPr>
          <p:nvPr>
            <p:ph type="body" sz="quarter" idx="13" hasCustomPrompt="1"/>
          </p:nvPr>
        </p:nvSpPr>
        <p:spPr>
          <a:xfrm>
            <a:off x="628650" y="1449729"/>
            <a:ext cx="7886700" cy="1676019"/>
          </a:xfrm>
        </p:spPr>
        <p:txBody>
          <a:bodyPr anchor="ctr">
            <a:normAutofit fontScale="92500"/>
          </a:bodyPr>
          <a:lstStyle>
            <a:lvl1pPr marL="0" indent="0">
              <a:buNone/>
              <a:defRPr b="0" i="1">
                <a:solidFill>
                  <a:schemeClr val="bg1"/>
                </a:solidFill>
                <a:latin typeface="+mj-lt"/>
              </a:defRPr>
            </a:lvl1pPr>
          </a:lstStyle>
          <a:p>
            <a:r>
              <a:rPr lang="en-US" sz="2400"/>
              <a:t>“If You Want Someone To Remember Your Message – In A Presentation, An Article, Or A Report–tell Them A Story.”</a:t>
            </a:r>
          </a:p>
        </p:txBody>
      </p:sp>
      <p:sp>
        <p:nvSpPr>
          <p:cNvPr id="9" name="Text Placeholder 2"/>
          <p:cNvSpPr>
            <a:spLocks noGrp="1"/>
          </p:cNvSpPr>
          <p:nvPr>
            <p:ph type="body" sz="quarter" idx="14" hasCustomPrompt="1"/>
          </p:nvPr>
        </p:nvSpPr>
        <p:spPr>
          <a:xfrm>
            <a:off x="2441971" y="3521633"/>
            <a:ext cx="6073379" cy="276999"/>
          </a:xfrm>
        </p:spPr>
        <p:txBody>
          <a:bodyPr>
            <a:normAutofit lnSpcReduction="10000"/>
          </a:bodyPr>
          <a:lstStyle>
            <a:lvl1pPr marL="0" indent="0" algn="r">
              <a:buNone/>
              <a:defRPr i="0">
                <a:solidFill>
                  <a:schemeClr val="bg1"/>
                </a:solidFill>
              </a:defRPr>
            </a:lvl1pPr>
          </a:lstStyle>
          <a:p>
            <a:r>
              <a:rPr lang="en-US"/>
              <a:t>—</a:t>
            </a:r>
            <a:r>
              <a:rPr lang="el-GR"/>
              <a:t> </a:t>
            </a:r>
            <a:r>
              <a:rPr lang="en-US"/>
              <a:t>Rachel Gillett, Fast Company</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01620" y="4748514"/>
            <a:ext cx="1105926" cy="255435"/>
          </a:xfrm>
          <a:prstGeom prst="rect">
            <a:avLst/>
          </a:prstGeom>
        </p:spPr>
      </p:pic>
    </p:spTree>
    <p:extLst>
      <p:ext uri="{BB962C8B-B14F-4D97-AF65-F5344CB8AC3E}">
        <p14:creationId xmlns:p14="http://schemas.microsoft.com/office/powerpoint/2010/main" val="3295969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1"/>
            <a:ext cx="9144000" cy="3442097"/>
          </a:xfrm>
          <a:prstGeom prst="rect">
            <a:avLst/>
          </a:prstGeom>
          <a:solidFill>
            <a:schemeClr val="tx1"/>
          </a:solidFill>
        </p:spPr>
        <p:txBody>
          <a:bodyPr/>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2" name="Title 1"/>
          <p:cNvSpPr>
            <a:spLocks noGrp="1"/>
          </p:cNvSpPr>
          <p:nvPr>
            <p:ph type="title" hasCustomPrompt="1"/>
          </p:nvPr>
        </p:nvSpPr>
        <p:spPr>
          <a:xfrm>
            <a:off x="623888" y="3637344"/>
            <a:ext cx="3751343" cy="1060109"/>
          </a:xfrm>
        </p:spPr>
        <p:txBody>
          <a:bodyPr anchor="t">
            <a:noAutofit/>
          </a:bodyPr>
          <a:lstStyle>
            <a:lvl1pPr>
              <a:defRPr sz="2700">
                <a:solidFill>
                  <a:schemeClr val="tx2"/>
                </a:solidFill>
              </a:defRPr>
            </a:lvl1pPr>
          </a:lstStyle>
          <a:p>
            <a:r>
              <a:rPr lang="en-US"/>
              <a:t>Click to edit</a:t>
            </a:r>
            <a:br>
              <a:rPr lang="en-US"/>
            </a:br>
            <a:r>
              <a:rPr lang="en-US"/>
              <a:t>title</a:t>
            </a:r>
          </a:p>
        </p:txBody>
      </p:sp>
      <p:sp>
        <p:nvSpPr>
          <p:cNvPr id="3" name="Text Placeholder 2"/>
          <p:cNvSpPr>
            <a:spLocks noGrp="1"/>
          </p:cNvSpPr>
          <p:nvPr>
            <p:ph type="body" idx="1" hasCustomPrompt="1"/>
          </p:nvPr>
        </p:nvSpPr>
        <p:spPr>
          <a:xfrm>
            <a:off x="4496765" y="3637344"/>
            <a:ext cx="4013823" cy="1060109"/>
          </a:xfrm>
        </p:spPr>
        <p:txBody>
          <a:bodyPr/>
          <a:lstStyle>
            <a:lvl1pPr marL="0" indent="0">
              <a:buNone/>
              <a:defRPr sz="180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text</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01620" y="4748514"/>
            <a:ext cx="1105926" cy="255435"/>
          </a:xfrm>
          <a:prstGeom prst="rect">
            <a:avLst/>
          </a:prstGeom>
        </p:spPr>
      </p:pic>
    </p:spTree>
    <p:extLst>
      <p:ext uri="{BB962C8B-B14F-4D97-AF65-F5344CB8AC3E}">
        <p14:creationId xmlns:p14="http://schemas.microsoft.com/office/powerpoint/2010/main" val="41406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9144000" cy="5143500"/>
          </a:xfrm>
          <a:prstGeom prst="rect">
            <a:avLst/>
          </a:prstGeom>
          <a:solidFill>
            <a:schemeClr val="tx1"/>
          </a:solidFill>
        </p:spPr>
        <p:txBody>
          <a:bodyPr/>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6" name="Picture Placeholder 2"/>
          <p:cNvSpPr>
            <a:spLocks noGrp="1"/>
          </p:cNvSpPr>
          <p:nvPr>
            <p:ph type="pic" idx="16"/>
          </p:nvPr>
        </p:nvSpPr>
        <p:spPr>
          <a:xfrm>
            <a:off x="0" y="2769243"/>
            <a:ext cx="9144000" cy="1857737"/>
          </a:xfrm>
          <a:prstGeom prst="rect">
            <a:avLst/>
          </a:prstGeom>
          <a:solidFill>
            <a:schemeClr val="accent1"/>
          </a:solidFill>
        </p:spPr>
        <p:txBody>
          <a:bodyPr/>
          <a:lstStyle>
            <a:lvl1pPr marL="0" indent="0">
              <a:buNone/>
              <a:defRPr sz="2400">
                <a:solidFill>
                  <a:schemeClr val="accent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2" name="Title 1"/>
          <p:cNvSpPr>
            <a:spLocks noGrp="1"/>
          </p:cNvSpPr>
          <p:nvPr>
            <p:ph type="title" hasCustomPrompt="1"/>
          </p:nvPr>
        </p:nvSpPr>
        <p:spPr>
          <a:xfrm>
            <a:off x="623888" y="3168569"/>
            <a:ext cx="3751343" cy="1060109"/>
          </a:xfrm>
        </p:spPr>
        <p:txBody>
          <a:bodyPr anchor="t">
            <a:noAutofit/>
          </a:bodyPr>
          <a:lstStyle>
            <a:lvl1pPr>
              <a:defRPr sz="2700">
                <a:solidFill>
                  <a:schemeClr val="tx2"/>
                </a:solidFill>
              </a:defRPr>
            </a:lvl1pPr>
          </a:lstStyle>
          <a:p>
            <a:r>
              <a:rPr lang="en-US"/>
              <a:t>Click to edit</a:t>
            </a:r>
            <a:br>
              <a:rPr lang="en-US"/>
            </a:br>
            <a:r>
              <a:rPr lang="en-US"/>
              <a:t>title</a:t>
            </a:r>
          </a:p>
        </p:txBody>
      </p:sp>
      <p:sp>
        <p:nvSpPr>
          <p:cNvPr id="3" name="Text Placeholder 2"/>
          <p:cNvSpPr>
            <a:spLocks noGrp="1"/>
          </p:cNvSpPr>
          <p:nvPr>
            <p:ph type="body" idx="1" hasCustomPrompt="1"/>
          </p:nvPr>
        </p:nvSpPr>
        <p:spPr>
          <a:xfrm>
            <a:off x="4496765" y="3168569"/>
            <a:ext cx="4013823" cy="1060109"/>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text</a:t>
            </a:r>
          </a:p>
        </p:txBody>
      </p:sp>
    </p:spTree>
    <p:extLst>
      <p:ext uri="{BB962C8B-B14F-4D97-AF65-F5344CB8AC3E}">
        <p14:creationId xmlns:p14="http://schemas.microsoft.com/office/powerpoint/2010/main" val="2283158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901620" y="4748514"/>
            <a:ext cx="1105926" cy="25543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15099" y="492305"/>
            <a:ext cx="7713801" cy="574040"/>
          </a:xfrm>
          <a:prstGeom prst="rect">
            <a:avLst/>
          </a:prstGeom>
        </p:spPr>
        <p:txBody>
          <a:bodyPr wrap="square" lIns="0" tIns="0" rIns="0" bIns="0">
            <a:spAutoFit/>
          </a:bodyPr>
          <a:lstStyle>
            <a:lvl1pPr>
              <a:defRPr sz="3600" b="1" i="0">
                <a:solidFill>
                  <a:srgbClr val="FF0000"/>
                </a:solidFill>
                <a:latin typeface="Arial"/>
                <a:cs typeface="Arial"/>
              </a:defRPr>
            </a:lvl1pPr>
          </a:lstStyle>
          <a:p>
            <a:endParaRPr/>
          </a:p>
        </p:txBody>
      </p:sp>
      <p:sp>
        <p:nvSpPr>
          <p:cNvPr id="3" name="Holder 3"/>
          <p:cNvSpPr>
            <a:spLocks noGrp="1"/>
          </p:cNvSpPr>
          <p:nvPr>
            <p:ph type="body" idx="1"/>
          </p:nvPr>
        </p:nvSpPr>
        <p:spPr>
          <a:xfrm>
            <a:off x="682625" y="1336723"/>
            <a:ext cx="3797935" cy="1963420"/>
          </a:xfrm>
          <a:prstGeom prst="rect">
            <a:avLst/>
          </a:prstGeom>
        </p:spPr>
        <p:txBody>
          <a:bodyPr wrap="square" lIns="0" tIns="0" rIns="0" bIns="0">
            <a:spAutoFit/>
          </a:bodyPr>
          <a:lstStyle>
            <a:lvl1pPr>
              <a:defRPr sz="1000" b="0" i="0">
                <a:solidFill>
                  <a:srgbClr val="222222"/>
                </a:solidFill>
                <a:latin typeface="Lucida Sans"/>
                <a:cs typeface="Lucida San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4/24/2019</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2"/>
          </p:nvPr>
        </p:nvSpPr>
        <p:spPr>
          <a:xfrm>
            <a:off x="628650" y="4767263"/>
            <a:ext cx="2057400" cy="273844"/>
          </a:xfrm>
          <a:prstGeom prst="rect">
            <a:avLst/>
          </a:prstGeom>
        </p:spPr>
        <p:txBody>
          <a:bodyPr anchor="ctr"/>
          <a:lstStyle>
            <a:lvl1pPr>
              <a:defRPr sz="900"/>
            </a:lvl1pPr>
          </a:lstStyle>
          <a:p>
            <a:fld id="{D2ED7ABD-505F-4D88-B446-A4746915103F}" type="datetimeFigureOut">
              <a:rPr lang="en-US" smtClean="0"/>
              <a:pPr/>
              <a:t>4/24/2019</a:t>
            </a:fld>
            <a:endParaRPr lang="en-US"/>
          </a:p>
        </p:txBody>
      </p:sp>
      <p:sp>
        <p:nvSpPr>
          <p:cNvPr id="8" name="Footer Placeholder 5"/>
          <p:cNvSpPr>
            <a:spLocks noGrp="1"/>
          </p:cNvSpPr>
          <p:nvPr>
            <p:ph type="ftr" sz="quarter" idx="3"/>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9" name="Slide Number Placeholder 6"/>
          <p:cNvSpPr>
            <a:spLocks noGrp="1"/>
          </p:cNvSpPr>
          <p:nvPr>
            <p:ph type="sldNum" sz="quarter" idx="4"/>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pic>
        <p:nvPicPr>
          <p:cNvPr id="10" name="Picture 9"/>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901620" y="4748514"/>
            <a:ext cx="1105926" cy="255435"/>
          </a:xfrm>
          <a:prstGeom prst="rect">
            <a:avLst/>
          </a:prstGeom>
        </p:spPr>
      </p:pic>
    </p:spTree>
    <p:extLst>
      <p:ext uri="{BB962C8B-B14F-4D97-AF65-F5344CB8AC3E}">
        <p14:creationId xmlns:p14="http://schemas.microsoft.com/office/powerpoint/2010/main" val="337055813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owin.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38133" y="1321132"/>
            <a:ext cx="3339465" cy="1326004"/>
          </a:xfrm>
          <a:prstGeom prst="rect">
            <a:avLst/>
          </a:prstGeom>
        </p:spPr>
        <p:txBody>
          <a:bodyPr vert="horz" wrap="square" lIns="0" tIns="12700" rIns="0" bIns="0" rtlCol="0">
            <a:spAutoFit/>
          </a:bodyPr>
          <a:lstStyle/>
          <a:p>
            <a:pPr marL="12700" algn="ctr">
              <a:lnSpc>
                <a:spcPct val="100000"/>
              </a:lnSpc>
              <a:spcBef>
                <a:spcPts val="100"/>
              </a:spcBef>
            </a:pPr>
            <a:r>
              <a:rPr sz="1800" spc="20" dirty="0">
                <a:solidFill>
                  <a:srgbClr val="FFFFFF"/>
                </a:solidFill>
                <a:latin typeface="Verdana"/>
                <a:cs typeface="Verdana"/>
              </a:rPr>
              <a:t>The</a:t>
            </a:r>
            <a:r>
              <a:rPr sz="1800" spc="-170" dirty="0">
                <a:solidFill>
                  <a:srgbClr val="FFFFFF"/>
                </a:solidFill>
                <a:latin typeface="Verdana"/>
                <a:cs typeface="Verdana"/>
              </a:rPr>
              <a:t> </a:t>
            </a:r>
            <a:r>
              <a:rPr sz="1800" spc="45" dirty="0">
                <a:solidFill>
                  <a:srgbClr val="FFFFFF"/>
                </a:solidFill>
                <a:latin typeface="Verdana"/>
                <a:cs typeface="Verdana"/>
              </a:rPr>
              <a:t>first</a:t>
            </a:r>
            <a:r>
              <a:rPr sz="1800" spc="-175" dirty="0">
                <a:solidFill>
                  <a:srgbClr val="FFFFFF"/>
                </a:solidFill>
                <a:latin typeface="Verdana"/>
                <a:cs typeface="Verdana"/>
              </a:rPr>
              <a:t> </a:t>
            </a:r>
            <a:r>
              <a:rPr sz="1800" spc="-25" dirty="0">
                <a:solidFill>
                  <a:srgbClr val="FFFFFF"/>
                </a:solidFill>
                <a:latin typeface="Verdana"/>
                <a:cs typeface="Verdana"/>
              </a:rPr>
              <a:t>Hub</a:t>
            </a:r>
            <a:r>
              <a:rPr sz="1800" spc="-170" dirty="0">
                <a:solidFill>
                  <a:srgbClr val="FFFFFF"/>
                </a:solidFill>
                <a:latin typeface="Verdana"/>
                <a:cs typeface="Verdana"/>
              </a:rPr>
              <a:t> </a:t>
            </a:r>
            <a:r>
              <a:rPr sz="1800" spc="90" dirty="0">
                <a:solidFill>
                  <a:srgbClr val="FFFFFF"/>
                </a:solidFill>
                <a:latin typeface="Verdana"/>
                <a:cs typeface="Verdana"/>
              </a:rPr>
              <a:t>for</a:t>
            </a:r>
            <a:r>
              <a:rPr sz="1800" spc="-170" dirty="0">
                <a:solidFill>
                  <a:srgbClr val="FFFFFF"/>
                </a:solidFill>
                <a:latin typeface="Verdana"/>
                <a:cs typeface="Verdana"/>
              </a:rPr>
              <a:t> </a:t>
            </a:r>
            <a:r>
              <a:rPr sz="1800" spc="55" dirty="0">
                <a:solidFill>
                  <a:srgbClr val="FFFFFF"/>
                </a:solidFill>
                <a:latin typeface="Verdana"/>
                <a:cs typeface="Verdana"/>
              </a:rPr>
              <a:t>Developers</a:t>
            </a:r>
            <a:endParaRPr lang="en-US" sz="2450" dirty="0">
              <a:latin typeface="Times New Roman"/>
              <a:cs typeface="Times New Roman"/>
            </a:endParaRPr>
          </a:p>
          <a:p>
            <a:pPr marL="12700" algn="ctr">
              <a:lnSpc>
                <a:spcPct val="100000"/>
              </a:lnSpc>
              <a:spcBef>
                <a:spcPts val="100"/>
              </a:spcBef>
            </a:pPr>
            <a:endParaRPr lang="en-US" sz="1800" spc="-125" dirty="0">
              <a:solidFill>
                <a:srgbClr val="FFFFFF"/>
              </a:solidFill>
              <a:latin typeface="Verdana"/>
              <a:cs typeface="Verdana"/>
            </a:endParaRPr>
          </a:p>
          <a:p>
            <a:pPr marL="12700" algn="ctr">
              <a:lnSpc>
                <a:spcPct val="100000"/>
              </a:lnSpc>
              <a:spcBef>
                <a:spcPts val="100"/>
              </a:spcBef>
            </a:pPr>
            <a:r>
              <a:rPr lang="en-US" sz="1800" spc="-125" dirty="0">
                <a:solidFill>
                  <a:srgbClr val="FFFFFF"/>
                </a:solidFill>
                <a:latin typeface="Verdana"/>
                <a:cs typeface="Verdana"/>
              </a:rPr>
              <a:t>Identity and Security</a:t>
            </a:r>
            <a:endParaRPr lang="en-US" dirty="0">
              <a:latin typeface="Verdana"/>
              <a:cs typeface="Verdana"/>
            </a:endParaRPr>
          </a:p>
          <a:p>
            <a:pPr marL="12700" algn="ctr">
              <a:lnSpc>
                <a:spcPct val="100000"/>
              </a:lnSpc>
              <a:spcBef>
                <a:spcPts val="100"/>
              </a:spcBef>
            </a:pPr>
            <a:endParaRPr lang="en-US" sz="1400" spc="-20" dirty="0">
              <a:solidFill>
                <a:srgbClr val="FFFFFF"/>
              </a:solidFill>
              <a:latin typeface="Verdana"/>
              <a:cs typeface="Verdana"/>
            </a:endParaRPr>
          </a:p>
          <a:p>
            <a:pPr marL="12700" algn="ctr">
              <a:lnSpc>
                <a:spcPct val="100000"/>
              </a:lnSpc>
              <a:spcBef>
                <a:spcPts val="100"/>
              </a:spcBef>
            </a:pPr>
            <a:r>
              <a:rPr lang="en-US" sz="1400" spc="-20" dirty="0">
                <a:solidFill>
                  <a:srgbClr val="FFFFFF"/>
                </a:solidFill>
                <a:latin typeface="Verdana"/>
                <a:cs typeface="Verdana"/>
              </a:rPr>
              <a:t>Charalampos Karypidis</a:t>
            </a:r>
            <a:endParaRPr sz="1400" dirty="0">
              <a:latin typeface="Verdana"/>
              <a:cs typeface="Verdana"/>
            </a:endParaRPr>
          </a:p>
        </p:txBody>
      </p:sp>
      <p:sp>
        <p:nvSpPr>
          <p:cNvPr id="3" name="object 3"/>
          <p:cNvSpPr txBox="1"/>
          <p:nvPr/>
        </p:nvSpPr>
        <p:spPr>
          <a:xfrm>
            <a:off x="3465776" y="3730911"/>
            <a:ext cx="2319655" cy="933450"/>
          </a:xfrm>
          <a:prstGeom prst="rect">
            <a:avLst/>
          </a:prstGeom>
        </p:spPr>
        <p:txBody>
          <a:bodyPr vert="horz" wrap="square" lIns="0" tIns="70485" rIns="0" bIns="0" rtlCol="0">
            <a:spAutoFit/>
          </a:bodyPr>
          <a:lstStyle/>
          <a:p>
            <a:pPr marL="181610">
              <a:lnSpc>
                <a:spcPct val="100000"/>
              </a:lnSpc>
              <a:spcBef>
                <a:spcPts val="555"/>
              </a:spcBef>
            </a:pPr>
            <a:r>
              <a:rPr sz="2600" spc="-60" dirty="0">
                <a:solidFill>
                  <a:srgbClr val="FFFFFF"/>
                </a:solidFill>
                <a:latin typeface="Verdana"/>
                <a:cs typeface="Verdana"/>
              </a:rPr>
              <a:t>Code.Learn:</a:t>
            </a:r>
            <a:endParaRPr sz="2600" dirty="0">
              <a:latin typeface="Verdana"/>
              <a:cs typeface="Verdana"/>
            </a:endParaRPr>
          </a:p>
          <a:p>
            <a:pPr marL="12700">
              <a:lnSpc>
                <a:spcPct val="100000"/>
              </a:lnSpc>
              <a:spcBef>
                <a:spcPts val="455"/>
              </a:spcBef>
            </a:pPr>
            <a:r>
              <a:rPr sz="2600" spc="-100" dirty="0">
                <a:solidFill>
                  <a:srgbClr val="FFFFFF"/>
                </a:solidFill>
                <a:latin typeface="Verdana"/>
                <a:cs typeface="Verdana"/>
              </a:rPr>
              <a:t>.Net</a:t>
            </a:r>
            <a:r>
              <a:rPr sz="2600" spc="-295" dirty="0">
                <a:solidFill>
                  <a:srgbClr val="FFFFFF"/>
                </a:solidFill>
                <a:latin typeface="Verdana"/>
                <a:cs typeface="Verdana"/>
              </a:rPr>
              <a:t> </a:t>
            </a:r>
            <a:r>
              <a:rPr sz="2600" spc="45" dirty="0">
                <a:solidFill>
                  <a:srgbClr val="FFFFFF"/>
                </a:solidFill>
                <a:latin typeface="Verdana"/>
                <a:cs typeface="Verdana"/>
              </a:rPr>
              <a:t>Academy</a:t>
            </a:r>
            <a:endParaRPr sz="260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5143500"/>
          </a:xfrm>
          <a:custGeom>
            <a:avLst/>
            <a:gdLst/>
            <a:ahLst/>
            <a:cxnLst/>
            <a:rect l="l" t="t" r="r" b="b"/>
            <a:pathLst>
              <a:path w="9144000" h="5143500">
                <a:moveTo>
                  <a:pt x="7477197" y="5143499"/>
                </a:moveTo>
                <a:lnTo>
                  <a:pt x="0" y="5143499"/>
                </a:lnTo>
                <a:lnTo>
                  <a:pt x="0" y="1666802"/>
                </a:lnTo>
                <a:lnTo>
                  <a:pt x="1666802" y="0"/>
                </a:lnTo>
                <a:lnTo>
                  <a:pt x="9143999" y="0"/>
                </a:lnTo>
                <a:lnTo>
                  <a:pt x="9143999" y="3476697"/>
                </a:lnTo>
                <a:lnTo>
                  <a:pt x="7477197" y="5143499"/>
                </a:lnTo>
                <a:close/>
              </a:path>
            </a:pathLst>
          </a:custGeom>
          <a:solidFill>
            <a:srgbClr val="C74A34"/>
          </a:solidFill>
        </p:spPr>
        <p:txBody>
          <a:bodyPr wrap="square" lIns="0" tIns="0" rIns="0" bIns="0" rtlCol="0"/>
          <a:lstStyle/>
          <a:p>
            <a:endParaRPr/>
          </a:p>
        </p:txBody>
      </p:sp>
      <p:sp>
        <p:nvSpPr>
          <p:cNvPr id="4" name="object 4"/>
          <p:cNvSpPr txBox="1">
            <a:spLocks noGrp="1"/>
          </p:cNvSpPr>
          <p:nvPr>
            <p:ph type="title"/>
          </p:nvPr>
        </p:nvSpPr>
        <p:spPr>
          <a:xfrm>
            <a:off x="887376" y="970688"/>
            <a:ext cx="2305050" cy="574040"/>
          </a:xfrm>
          <a:prstGeom prst="rect">
            <a:avLst/>
          </a:prstGeom>
        </p:spPr>
        <p:txBody>
          <a:bodyPr vert="horz" wrap="square" lIns="0" tIns="12700" rIns="0" bIns="0" rtlCol="0">
            <a:spAutoFit/>
          </a:bodyPr>
          <a:lstStyle/>
          <a:p>
            <a:pPr marL="12700">
              <a:lnSpc>
                <a:spcPct val="100000"/>
              </a:lnSpc>
              <a:spcBef>
                <a:spcPts val="100"/>
              </a:spcBef>
            </a:pPr>
            <a:r>
              <a:rPr lang="en-US" b="0" spc="-5" dirty="0">
                <a:solidFill>
                  <a:srgbClr val="FFFFFF"/>
                </a:solidFill>
                <a:latin typeface="Lucida Sans"/>
                <a:cs typeface="Lucida Sans"/>
              </a:rPr>
              <a:t>Agenda</a:t>
            </a:r>
            <a:endParaRPr b="0" spc="-5" dirty="0">
              <a:solidFill>
                <a:srgbClr val="FFFFFF"/>
              </a:solidFill>
              <a:latin typeface="Lucida Sans"/>
              <a:cs typeface="Lucida Sans"/>
            </a:endParaRPr>
          </a:p>
        </p:txBody>
      </p:sp>
      <p:sp>
        <p:nvSpPr>
          <p:cNvPr id="5" name="object 5"/>
          <p:cNvSpPr txBox="1"/>
          <p:nvPr/>
        </p:nvSpPr>
        <p:spPr>
          <a:xfrm>
            <a:off x="925822" y="1963473"/>
            <a:ext cx="7760978" cy="961802"/>
          </a:xfrm>
          <a:prstGeom prst="rect">
            <a:avLst/>
          </a:prstGeom>
        </p:spPr>
        <p:txBody>
          <a:bodyPr vert="horz" wrap="square" lIns="0" tIns="12700" rIns="0" bIns="0" rtlCol="0">
            <a:spAutoFit/>
          </a:bodyPr>
          <a:lstStyle/>
          <a:p>
            <a:pPr marL="338455" indent="-326390">
              <a:lnSpc>
                <a:spcPts val="2385"/>
              </a:lnSpc>
              <a:spcBef>
                <a:spcPts val="100"/>
              </a:spcBef>
              <a:buFont typeface="Arial"/>
              <a:buChar char="●"/>
              <a:tabLst>
                <a:tab pos="338455" algn="l"/>
                <a:tab pos="339090" algn="l"/>
              </a:tabLst>
            </a:pPr>
            <a:r>
              <a:rPr lang="en-US" sz="2100" dirty="0">
                <a:solidFill>
                  <a:srgbClr val="FFFFFF"/>
                </a:solidFill>
                <a:latin typeface="Lucida Sans"/>
                <a:cs typeface="Lucida Sans"/>
              </a:rPr>
              <a:t>Introduction to identity and security of ASP.NET MVC </a:t>
            </a:r>
          </a:p>
          <a:p>
            <a:pPr marL="338455" indent="-326390">
              <a:lnSpc>
                <a:spcPts val="2385"/>
              </a:lnSpc>
              <a:spcBef>
                <a:spcPts val="100"/>
              </a:spcBef>
              <a:buFont typeface="Arial"/>
              <a:buChar char="●"/>
              <a:tabLst>
                <a:tab pos="338455" algn="l"/>
                <a:tab pos="339090" algn="l"/>
              </a:tabLst>
            </a:pPr>
            <a:r>
              <a:rPr lang="en-US" sz="2100" dirty="0">
                <a:solidFill>
                  <a:srgbClr val="FFFFFF"/>
                </a:solidFill>
                <a:latin typeface="Lucida Sans"/>
                <a:cs typeface="Lucida Sans"/>
              </a:rPr>
              <a:t>Create a new project with identity</a:t>
            </a:r>
          </a:p>
          <a:p>
            <a:pPr marL="338455" indent="-326390">
              <a:lnSpc>
                <a:spcPts val="2385"/>
              </a:lnSpc>
              <a:spcBef>
                <a:spcPts val="100"/>
              </a:spcBef>
              <a:buFont typeface="Arial"/>
              <a:buChar char="●"/>
              <a:tabLst>
                <a:tab pos="338455" algn="l"/>
                <a:tab pos="339090" algn="l"/>
              </a:tabLst>
            </a:pPr>
            <a:r>
              <a:rPr lang="en-US" sz="2100" dirty="0">
                <a:solidFill>
                  <a:srgbClr val="FFFFFF"/>
                </a:solidFill>
                <a:latin typeface="Lucida Sans"/>
                <a:cs typeface="Lucida Sans"/>
              </a:rPr>
              <a:t>Add identity and security in existing project</a:t>
            </a:r>
          </a:p>
        </p:txBody>
      </p:sp>
    </p:spTree>
    <p:extLst>
      <p:ext uri="{BB962C8B-B14F-4D97-AF65-F5344CB8AC3E}">
        <p14:creationId xmlns:p14="http://schemas.microsoft.com/office/powerpoint/2010/main" val="332897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974" y="4328033"/>
            <a:ext cx="5203826" cy="551433"/>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Identity and Security</a:t>
            </a:r>
            <a:endParaRPr sz="3600" dirty="0">
              <a:latin typeface="Lucida Sans"/>
              <a:cs typeface="Lucida Sans"/>
            </a:endParaRPr>
          </a:p>
        </p:txBody>
      </p:sp>
      <p:sp>
        <p:nvSpPr>
          <p:cNvPr id="13" name="Rectangle 12">
            <a:extLst>
              <a:ext uri="{FF2B5EF4-FFF2-40B4-BE49-F238E27FC236}">
                <a16:creationId xmlns:a16="http://schemas.microsoft.com/office/drawing/2014/main" id="{643A0001-5BBE-4C4A-B1AD-861DCC10560C}"/>
              </a:ext>
            </a:extLst>
          </p:cNvPr>
          <p:cNvSpPr>
            <a:spLocks noGrp="1" noChangeArrowheads="1"/>
          </p:cNvSpPr>
          <p:nvPr/>
        </p:nvSpPr>
        <p:spPr>
          <a:xfrm>
            <a:off x="304800" y="2687683"/>
            <a:ext cx="8256164" cy="571301"/>
          </a:xfrm>
          <a:prstGeom prst="rect">
            <a:avLst/>
          </a:prstGeom>
        </p:spPr>
        <p:txBody>
          <a:bodyPr vert="horz" wrap="square" lIns="36000" tIns="36000" rIns="36000" bIns="36000" rtlCol="0" anchor="b" anchorCtr="0">
            <a:spAutoFit/>
          </a:bodyPr>
          <a:lstStyle>
            <a:lvl1pPr algn="ctr" defTabSz="1218987" rtl="0" eaLnBrk="1" latinLnBrk="0" hangingPunct="1">
              <a:lnSpc>
                <a:spcPct val="90000"/>
              </a:lnSpc>
              <a:spcBef>
                <a:spcPct val="0"/>
              </a:spcBef>
              <a:buNone/>
              <a:defRPr sz="5400" b="1" kern="1200" cap="none" baseline="0">
                <a:solidFill>
                  <a:srgbClr val="F3BE60"/>
                </a:solidFill>
                <a:latin typeface="+mj-lt"/>
                <a:ea typeface="+mj-ea"/>
                <a:cs typeface="+mj-cs"/>
              </a:defRPr>
            </a:lvl1pPr>
          </a:lstStyle>
          <a:p>
            <a:r>
              <a:rPr lang="en-US" sz="3600" dirty="0"/>
              <a:t>Authentication and Authorization</a:t>
            </a:r>
          </a:p>
        </p:txBody>
      </p:sp>
      <p:sp>
        <p:nvSpPr>
          <p:cNvPr id="14" name="Subtitle 2">
            <a:extLst>
              <a:ext uri="{FF2B5EF4-FFF2-40B4-BE49-F238E27FC236}">
                <a16:creationId xmlns:a16="http://schemas.microsoft.com/office/drawing/2014/main" id="{E0EED154-DB5E-474F-A392-912E9972B867}"/>
              </a:ext>
            </a:extLst>
          </p:cNvPr>
          <p:cNvSpPr>
            <a:spLocks noGrp="1"/>
          </p:cNvSpPr>
          <p:nvPr/>
        </p:nvSpPr>
        <p:spPr>
          <a:xfrm>
            <a:off x="914400" y="3392702"/>
            <a:ext cx="6732164" cy="444793"/>
          </a:xfrm>
          <a:prstGeom prst="rect">
            <a:avLst/>
          </a:prstGeom>
        </p:spPr>
        <p:txBody>
          <a:bodyPr vert="horz" wrap="square" lIns="36000" tIns="36000" rIns="36000" bIns="36000" rtlCol="0" anchor="t">
            <a:spAutoFit/>
          </a:bodyPr>
          <a:lstStyle>
            <a:lvl1pPr marL="0" indent="0" algn="ct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2400" b="0" kern="1200">
                <a:solidFill>
                  <a:schemeClr val="tx1">
                    <a:tint val="75000"/>
                  </a:schemeClr>
                </a:solidFill>
                <a:latin typeface="+mn-lt"/>
                <a:ea typeface="+mn-ea"/>
                <a:cs typeface="+mn-cs"/>
              </a:defRPr>
            </a:lvl2pPr>
            <a:lvl3pPr marL="1218987" indent="0"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2100" b="0" kern="1200">
                <a:solidFill>
                  <a:schemeClr val="tx1">
                    <a:tint val="75000"/>
                  </a:schemeClr>
                </a:solidFill>
                <a:latin typeface="+mn-lt"/>
                <a:ea typeface="+mn-ea"/>
                <a:cs typeface="+mn-cs"/>
              </a:defRPr>
            </a:lvl3pPr>
            <a:lvl4pPr marL="1828480" indent="0"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1900" b="0" kern="1200">
                <a:solidFill>
                  <a:schemeClr val="tx1">
                    <a:tint val="75000"/>
                  </a:schemeClr>
                </a:solidFill>
                <a:latin typeface="+mn-lt"/>
                <a:ea typeface="+mn-ea"/>
                <a:cs typeface="+mn-cs"/>
              </a:defRPr>
            </a:lvl4pPr>
            <a:lvl5pPr marL="2437972" indent="0"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1900" b="0" kern="1200">
                <a:solidFill>
                  <a:schemeClr val="tx1">
                    <a:tint val="75000"/>
                  </a:schemeClr>
                </a:solidFill>
                <a:latin typeface="+mn-lt"/>
                <a:ea typeface="+mn-ea"/>
                <a:cs typeface="+mn-cs"/>
              </a:defRPr>
            </a:lvl5pPr>
            <a:lvl6pPr marL="3047466"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r>
              <a:rPr lang="en-US" sz="2400" dirty="0"/>
              <a:t>What's the Difference?</a:t>
            </a:r>
          </a:p>
        </p:txBody>
      </p:sp>
      <p:pic>
        <p:nvPicPr>
          <p:cNvPr id="15" name="Picture 14">
            <a:extLst>
              <a:ext uri="{FF2B5EF4-FFF2-40B4-BE49-F238E27FC236}">
                <a16:creationId xmlns:a16="http://schemas.microsoft.com/office/drawing/2014/main" id="{616BAA92-C3FA-4595-82B4-C4D8A3970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286" y="49988"/>
            <a:ext cx="4287714" cy="2637695"/>
          </a:xfrm>
          <a:prstGeom prst="roundRect">
            <a:avLst>
              <a:gd name="adj" fmla="val 4617"/>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904" y="285750"/>
            <a:ext cx="7694295" cy="382156"/>
          </a:xfrm>
          <a:prstGeom prst="rect">
            <a:avLst/>
          </a:prstGeom>
        </p:spPr>
        <p:txBody>
          <a:bodyPr vert="horz" wrap="square" lIns="0" tIns="12700" rIns="0" bIns="0" rtlCol="0">
            <a:spAutoFit/>
          </a:bodyPr>
          <a:lstStyle/>
          <a:p>
            <a:pPr marL="12700">
              <a:lnSpc>
                <a:spcPct val="100000"/>
              </a:lnSpc>
              <a:spcBef>
                <a:spcPts val="100"/>
              </a:spcBef>
            </a:pPr>
            <a:r>
              <a:rPr lang="en-US" sz="2400" dirty="0"/>
              <a:t>Authentication vs. Authorization</a:t>
            </a:r>
            <a:endParaRPr sz="2400" spc="-90" dirty="0"/>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dirty="0"/>
          </a:p>
        </p:txBody>
      </p:sp>
      <p:sp>
        <p:nvSpPr>
          <p:cNvPr id="5" name="object 5"/>
          <p:cNvSpPr/>
          <p:nvPr/>
        </p:nvSpPr>
        <p:spPr>
          <a:xfrm>
            <a:off x="7901620" y="4748514"/>
            <a:ext cx="1105926" cy="255434"/>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53974" y="4328033"/>
            <a:ext cx="7711191" cy="551433"/>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Authentication and Authorization</a:t>
            </a:r>
            <a:endParaRPr sz="3600" dirty="0">
              <a:latin typeface="Lucida Sans"/>
              <a:cs typeface="Lucida Sans"/>
            </a:endParaRPr>
          </a:p>
        </p:txBody>
      </p:sp>
      <p:sp>
        <p:nvSpPr>
          <p:cNvPr id="3" name="Rectangle 2">
            <a:extLst>
              <a:ext uri="{FF2B5EF4-FFF2-40B4-BE49-F238E27FC236}">
                <a16:creationId xmlns:a16="http://schemas.microsoft.com/office/drawing/2014/main" id="{AC495FC6-4509-44BC-A3F4-38166600F0B2}"/>
              </a:ext>
            </a:extLst>
          </p:cNvPr>
          <p:cNvSpPr/>
          <p:nvPr/>
        </p:nvSpPr>
        <p:spPr>
          <a:xfrm>
            <a:off x="304800" y="725091"/>
            <a:ext cx="6553200" cy="3139321"/>
          </a:xfrm>
          <a:prstGeom prst="rect">
            <a:avLst/>
          </a:prstGeom>
        </p:spPr>
        <p:txBody>
          <a:bodyPr wrap="square">
            <a:spAutoFit/>
          </a:bodyPr>
          <a:lstStyle/>
          <a:p>
            <a:pPr marL="285750" indent="-285750">
              <a:buFont typeface="Wingdings" panose="05000000000000000000" pitchFamily="2" charset="2"/>
              <a:buChar char="Ø"/>
            </a:pPr>
            <a:r>
              <a:rPr lang="en-US" dirty="0">
                <a:solidFill>
                  <a:schemeClr val="tx2">
                    <a:lumMod val="75000"/>
                  </a:schemeClr>
                </a:solidFill>
                <a:cs typeface="Consolas" pitchFamily="49" charset="0"/>
              </a:rPr>
              <a:t>Authentication</a:t>
            </a:r>
            <a:endParaRPr lang="en-US" dirty="0"/>
          </a:p>
          <a:p>
            <a:pPr marL="731838" lvl="1" indent="-285750">
              <a:buFont typeface="Wingdings" panose="05000000000000000000" pitchFamily="2" charset="2"/>
              <a:buChar char="Ø"/>
            </a:pPr>
            <a:r>
              <a:rPr lang="en-US" dirty="0"/>
              <a:t>The process of verifying the identity of a user or computer</a:t>
            </a:r>
          </a:p>
          <a:p>
            <a:pPr marL="731838" lvl="1" indent="-285750">
              <a:buFont typeface="Wingdings" panose="05000000000000000000" pitchFamily="2" charset="2"/>
              <a:buChar char="Ø"/>
            </a:pPr>
            <a:r>
              <a:rPr lang="en-US" dirty="0"/>
              <a:t>Questions: </a:t>
            </a:r>
            <a:r>
              <a:rPr lang="en-US" dirty="0">
                <a:solidFill>
                  <a:schemeClr val="tx2">
                    <a:lumMod val="75000"/>
                  </a:schemeClr>
                </a:solidFill>
              </a:rPr>
              <a:t>Who are you? </a:t>
            </a:r>
            <a:r>
              <a:rPr lang="en-US" dirty="0"/>
              <a:t>How you prove it?</a:t>
            </a:r>
          </a:p>
          <a:p>
            <a:pPr marL="731838" lvl="1" indent="-285750">
              <a:buFont typeface="Wingdings" panose="05000000000000000000" pitchFamily="2" charset="2"/>
              <a:buChar char="Ø"/>
            </a:pPr>
            <a:r>
              <a:rPr lang="en-US" dirty="0"/>
              <a:t>Credentials can be password, smart card, external token, etc.</a:t>
            </a:r>
          </a:p>
          <a:p>
            <a:pPr marL="712788" lvl="1" indent="-266700"/>
            <a:endParaRPr lang="en-US" dirty="0"/>
          </a:p>
          <a:p>
            <a:pPr marL="285750" indent="-285750">
              <a:buFont typeface="Wingdings" panose="05000000000000000000" pitchFamily="2" charset="2"/>
              <a:buChar char="Ø"/>
            </a:pPr>
            <a:r>
              <a:rPr lang="en-US" dirty="0">
                <a:solidFill>
                  <a:schemeClr val="tx2">
                    <a:lumMod val="75000"/>
                  </a:schemeClr>
                </a:solidFill>
                <a:cs typeface="Consolas" pitchFamily="49" charset="0"/>
              </a:rPr>
              <a:t>Authorization</a:t>
            </a:r>
          </a:p>
          <a:p>
            <a:pPr marL="731838" lvl="1" indent="-285750">
              <a:buFont typeface="Wingdings" panose="05000000000000000000" pitchFamily="2" charset="2"/>
              <a:buChar char="Ø"/>
            </a:pPr>
            <a:r>
              <a:rPr lang="en-US" dirty="0"/>
              <a:t>The process of determining what a user is permitted to do on a computer or network</a:t>
            </a:r>
          </a:p>
          <a:p>
            <a:pPr marL="731838" lvl="1" indent="-285750">
              <a:buFont typeface="Wingdings" panose="05000000000000000000" pitchFamily="2" charset="2"/>
              <a:buChar char="Ø"/>
            </a:pPr>
            <a:r>
              <a:rPr lang="en-US" dirty="0"/>
              <a:t>Questions: </a:t>
            </a:r>
            <a:r>
              <a:rPr lang="en-US" dirty="0">
                <a:solidFill>
                  <a:schemeClr val="tx2">
                    <a:lumMod val="75000"/>
                  </a:schemeClr>
                </a:solidFill>
              </a:rPr>
              <a:t>What are you allowed to do? </a:t>
            </a:r>
            <a:r>
              <a:rPr lang="en-US" dirty="0"/>
              <a:t>Can you see this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099" y="285750"/>
            <a:ext cx="3785870" cy="382156"/>
          </a:xfrm>
          <a:prstGeom prst="rect">
            <a:avLst/>
          </a:prstGeom>
        </p:spPr>
        <p:txBody>
          <a:bodyPr vert="horz" wrap="square" lIns="0" tIns="12700" rIns="0" bIns="0" rtlCol="0">
            <a:spAutoFit/>
          </a:bodyPr>
          <a:lstStyle/>
          <a:p>
            <a:pPr marL="12700">
              <a:lnSpc>
                <a:spcPct val="100000"/>
              </a:lnSpc>
              <a:spcBef>
                <a:spcPts val="100"/>
              </a:spcBef>
            </a:pPr>
            <a:r>
              <a:rPr lang="en-US" sz="2400" dirty="0"/>
              <a:t>ASP.NET Identity</a:t>
            </a:r>
            <a:endParaRPr lang="en-US" sz="2400" spc="-90" dirty="0"/>
          </a:p>
        </p:txBody>
      </p:sp>
      <p:sp>
        <p:nvSpPr>
          <p:cNvPr id="3" name="object 3"/>
          <p:cNvSpPr txBox="1"/>
          <p:nvPr/>
        </p:nvSpPr>
        <p:spPr>
          <a:xfrm>
            <a:off x="457200" y="1047750"/>
            <a:ext cx="8153400" cy="2734082"/>
          </a:xfrm>
          <a:prstGeom prst="rect">
            <a:avLst/>
          </a:prstGeom>
        </p:spPr>
        <p:txBody>
          <a:bodyPr vert="horz" wrap="square" lIns="0" tIns="12700" rIns="0" bIns="0" rtlCol="0">
            <a:spAutoFit/>
          </a:bodyPr>
          <a:lstStyle/>
          <a:p>
            <a:pPr marL="183515" indent="-171450">
              <a:lnSpc>
                <a:spcPct val="100000"/>
              </a:lnSpc>
              <a:spcBef>
                <a:spcPts val="100"/>
              </a:spcBef>
              <a:buFont typeface="Wingdings" panose="05000000000000000000" pitchFamily="2" charset="2"/>
              <a:buChar char="Ø"/>
              <a:tabLst>
                <a:tab pos="265430" algn="l"/>
                <a:tab pos="266700" algn="l"/>
              </a:tabLst>
            </a:pPr>
            <a:r>
              <a:rPr lang="en-US" sz="1600" dirty="0">
                <a:latin typeface="Lucida Sans"/>
                <a:cs typeface="Lucida Sans"/>
              </a:rPr>
              <a:t>The ASP.NET Identity system</a:t>
            </a:r>
          </a:p>
          <a:p>
            <a:pPr marL="742950" lvl="1" indent="-285750">
              <a:buFont typeface="Wingdings" panose="05000000000000000000" pitchFamily="2" charset="2"/>
              <a:buChar char="Ø"/>
            </a:pPr>
            <a:r>
              <a:rPr lang="en-US" dirty="0">
                <a:solidFill>
                  <a:schemeClr val="tx2">
                    <a:lumMod val="75000"/>
                  </a:schemeClr>
                </a:solidFill>
              </a:rPr>
              <a:t>Authentication </a:t>
            </a:r>
            <a:r>
              <a:rPr lang="en-US" dirty="0"/>
              <a:t>and </a:t>
            </a:r>
            <a:r>
              <a:rPr lang="en-US" dirty="0">
                <a:solidFill>
                  <a:schemeClr val="tx2">
                    <a:lumMod val="75000"/>
                  </a:schemeClr>
                </a:solidFill>
              </a:rPr>
              <a:t>authorization </a:t>
            </a:r>
            <a:r>
              <a:rPr lang="en-US" dirty="0"/>
              <a:t>system for ASP.NET Web apps</a:t>
            </a:r>
          </a:p>
          <a:p>
            <a:pPr marL="1200150" lvl="2" indent="-285750">
              <a:buFont typeface="Wingdings" panose="05000000000000000000" pitchFamily="2" charset="2"/>
              <a:buChar char="Ø"/>
            </a:pPr>
            <a:r>
              <a:rPr lang="en-US" dirty="0"/>
              <a:t>Supports ASP.NET MVC, Web API, Web Forms, </a:t>
            </a:r>
            <a:r>
              <a:rPr lang="en-US" noProof="1"/>
              <a:t>SignalR</a:t>
            </a:r>
            <a:r>
              <a:rPr lang="en-US" dirty="0"/>
              <a:t>, Web Pages</a:t>
            </a:r>
          </a:p>
          <a:p>
            <a:pPr marL="742950" lvl="1" indent="-285750">
              <a:buFont typeface="Wingdings" panose="05000000000000000000" pitchFamily="2" charset="2"/>
              <a:buChar char="Ø"/>
            </a:pPr>
            <a:r>
              <a:rPr lang="en-US" dirty="0"/>
              <a:t>Handles users, user profiles, login / logout, roles, etc.</a:t>
            </a:r>
          </a:p>
          <a:p>
            <a:pPr marL="1200150" lvl="2" indent="-285750">
              <a:buFont typeface="Wingdings" panose="05000000000000000000" pitchFamily="2" charset="2"/>
              <a:buChar char="Ø"/>
            </a:pPr>
            <a:r>
              <a:rPr lang="en-US" dirty="0"/>
              <a:t>Keeps the user accounts in local database or in external data store</a:t>
            </a:r>
          </a:p>
          <a:p>
            <a:pPr marL="742950" lvl="1" indent="-285750">
              <a:buFont typeface="Wingdings" panose="05000000000000000000" pitchFamily="2" charset="2"/>
              <a:buChar char="Ø"/>
            </a:pPr>
            <a:r>
              <a:rPr lang="en-US" dirty="0"/>
              <a:t>External login (through </a:t>
            </a:r>
            <a:r>
              <a:rPr lang="en-US" dirty="0">
                <a:solidFill>
                  <a:schemeClr val="tx2">
                    <a:lumMod val="75000"/>
                  </a:schemeClr>
                </a:solidFill>
              </a:rPr>
              <a:t>OAuth</a:t>
            </a:r>
            <a:r>
              <a:rPr lang="en-US" dirty="0"/>
              <a:t>)</a:t>
            </a:r>
          </a:p>
          <a:p>
            <a:pPr marL="1200150" lvl="2" indent="-285750">
              <a:buFont typeface="Wingdings" panose="05000000000000000000" pitchFamily="2" charset="2"/>
              <a:buChar char="Ø"/>
            </a:pPr>
            <a:r>
              <a:rPr lang="en-US" dirty="0"/>
              <a:t>Supports Facebook, Google, Microsoft, Twitter accounts</a:t>
            </a:r>
          </a:p>
          <a:p>
            <a:pPr marL="742950" lvl="1" indent="-285750">
              <a:buFont typeface="Wingdings" panose="05000000000000000000" pitchFamily="2" charset="2"/>
              <a:buChar char="Ø"/>
            </a:pPr>
            <a:r>
              <a:rPr lang="en-US" dirty="0"/>
              <a:t>Based on the </a:t>
            </a:r>
            <a:r>
              <a:rPr lang="en-US" dirty="0">
                <a:solidFill>
                  <a:schemeClr val="tx2">
                    <a:lumMod val="75000"/>
                  </a:schemeClr>
                </a:solidFill>
                <a:hlinkClick r:id="rId3"/>
              </a:rPr>
              <a:t>OWIN</a:t>
            </a:r>
            <a:r>
              <a:rPr lang="en-US" dirty="0">
                <a:solidFill>
                  <a:schemeClr val="tx2">
                    <a:lumMod val="75000"/>
                  </a:schemeClr>
                </a:solidFill>
              </a:rPr>
              <a:t> </a:t>
            </a:r>
            <a:r>
              <a:rPr lang="en-US" dirty="0"/>
              <a:t>middleware (can run outside of IIS)</a:t>
            </a:r>
          </a:p>
          <a:p>
            <a:pPr marL="742950" lvl="1" indent="-285750">
              <a:buFont typeface="Wingdings" panose="05000000000000000000" pitchFamily="2" charset="2"/>
              <a:buChar char="Ø"/>
            </a:pPr>
            <a:r>
              <a:rPr lang="en-US" dirty="0"/>
              <a:t>Available through the </a:t>
            </a:r>
            <a:r>
              <a:rPr lang="en-US" noProof="1">
                <a:solidFill>
                  <a:schemeClr val="tx2">
                    <a:lumMod val="75000"/>
                  </a:schemeClr>
                </a:solidFill>
              </a:rPr>
              <a:t>NuGet</a:t>
            </a:r>
            <a:r>
              <a:rPr lang="en-US" dirty="0">
                <a:solidFill>
                  <a:schemeClr val="tx2">
                    <a:lumMod val="75000"/>
                  </a:schemeClr>
                </a:solidFill>
              </a:rPr>
              <a:t> </a:t>
            </a:r>
            <a:r>
              <a:rPr lang="en-US" dirty="0"/>
              <a:t>package manager</a:t>
            </a:r>
          </a:p>
          <a:p>
            <a:pPr marL="640715" lvl="1" indent="-171450">
              <a:spcBef>
                <a:spcPts val="100"/>
              </a:spcBef>
              <a:buFont typeface="Wingdings" panose="05000000000000000000" pitchFamily="2" charset="2"/>
              <a:buChar char="Ø"/>
              <a:tabLst>
                <a:tab pos="265430" algn="l"/>
                <a:tab pos="266700" algn="l"/>
              </a:tabLst>
            </a:pPr>
            <a:endParaRPr lang="en-US" sz="1600" dirty="0">
              <a:latin typeface="Lucida Sans"/>
              <a:cs typeface="Lucida Sans"/>
            </a:endParaRPr>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974" y="4328033"/>
            <a:ext cx="4365625" cy="551433"/>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ASP.NET Identity</a:t>
            </a:r>
            <a:endParaRPr lang="en-US" sz="3600" dirty="0">
              <a:latin typeface="Lucida Sans"/>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099" y="397510"/>
            <a:ext cx="5990501" cy="382156"/>
          </a:xfrm>
          <a:prstGeom prst="rect">
            <a:avLst/>
          </a:prstGeom>
        </p:spPr>
        <p:txBody>
          <a:bodyPr vert="horz" wrap="square" lIns="0" tIns="12700" rIns="0" bIns="0" rtlCol="0">
            <a:spAutoFit/>
          </a:bodyPr>
          <a:lstStyle/>
          <a:p>
            <a:pPr marL="12700">
              <a:lnSpc>
                <a:spcPct val="100000"/>
              </a:lnSpc>
              <a:spcBef>
                <a:spcPts val="100"/>
              </a:spcBef>
            </a:pPr>
            <a:r>
              <a:rPr lang="en-US" sz="2400" dirty="0"/>
              <a:t>ASP.NET Identity and Entity Framework</a:t>
            </a:r>
            <a:endParaRPr sz="2400" spc="-50" dirty="0"/>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975" y="4328033"/>
            <a:ext cx="5913755" cy="563880"/>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ASP.NET Identity</a:t>
            </a:r>
            <a:endParaRPr lang="en-US" sz="3600" dirty="0">
              <a:latin typeface="Lucida Sans"/>
              <a:cs typeface="Lucida Sans"/>
            </a:endParaRPr>
          </a:p>
        </p:txBody>
      </p:sp>
      <p:sp>
        <p:nvSpPr>
          <p:cNvPr id="7" name="Rectangle 6">
            <a:extLst>
              <a:ext uri="{FF2B5EF4-FFF2-40B4-BE49-F238E27FC236}">
                <a16:creationId xmlns:a16="http://schemas.microsoft.com/office/drawing/2014/main" id="{1AA01F5A-1E6E-4EE5-972D-10757EFF2821}"/>
              </a:ext>
            </a:extLst>
          </p:cNvPr>
          <p:cNvSpPr/>
          <p:nvPr/>
        </p:nvSpPr>
        <p:spPr>
          <a:xfrm>
            <a:off x="629093" y="932133"/>
            <a:ext cx="8534400" cy="923330"/>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dirty="0"/>
              <a:t>Typically, the ASP.NET identity data (users, passwords, roles) is stored in </a:t>
            </a:r>
            <a:r>
              <a:rPr lang="en-US" dirty="0">
                <a:solidFill>
                  <a:schemeClr val="tx2">
                    <a:lumMod val="75000"/>
                  </a:schemeClr>
                </a:solidFill>
              </a:rPr>
              <a:t>relational database </a:t>
            </a:r>
            <a:r>
              <a:rPr lang="en-US" dirty="0"/>
              <a:t>through EF Code First</a:t>
            </a:r>
          </a:p>
          <a:p>
            <a:pPr marL="742950" lvl="1" indent="-285750">
              <a:lnSpc>
                <a:spcPct val="100000"/>
              </a:lnSpc>
              <a:buFont typeface="Wingdings" panose="05000000000000000000" pitchFamily="2" charset="2"/>
              <a:buChar char="Ø"/>
            </a:pPr>
            <a:r>
              <a:rPr lang="en-US" dirty="0"/>
              <a:t>You have some control over the internal database schema</a:t>
            </a:r>
          </a:p>
        </p:txBody>
      </p:sp>
      <p:pic>
        <p:nvPicPr>
          <p:cNvPr id="8" name="Picture 7">
            <a:extLst>
              <a:ext uri="{FF2B5EF4-FFF2-40B4-BE49-F238E27FC236}">
                <a16:creationId xmlns:a16="http://schemas.microsoft.com/office/drawing/2014/main" id="{E5C81B87-8B1F-4348-A95A-3C3671CAF27E}"/>
              </a:ext>
            </a:extLst>
          </p:cNvPr>
          <p:cNvPicPr>
            <a:picLocks noChangeAspect="1"/>
          </p:cNvPicPr>
          <p:nvPr/>
        </p:nvPicPr>
        <p:blipFill>
          <a:blip r:embed="rId3"/>
          <a:stretch>
            <a:fillRect/>
          </a:stretch>
        </p:blipFill>
        <p:spPr>
          <a:xfrm>
            <a:off x="1524000" y="1855463"/>
            <a:ext cx="5323971" cy="2205882"/>
          </a:xfrm>
          <a:prstGeom prst="roundRect">
            <a:avLst>
              <a:gd name="adj" fmla="val 1140"/>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9" name="Shape 209"/>
          <p:cNvSpPr txBox="1">
            <a:spLocks noGrp="1"/>
          </p:cNvSpPr>
          <p:nvPr>
            <p:ph type="title"/>
          </p:nvPr>
        </p:nvSpPr>
        <p:spPr>
          <a:xfrm>
            <a:off x="628650" y="1654125"/>
            <a:ext cx="6041262" cy="994172"/>
          </a:xfrm>
          <a:prstGeom prst="rect">
            <a:avLst/>
          </a:prstGeom>
          <a:noFill/>
          <a:ln>
            <a:noFill/>
          </a:ln>
        </p:spPr>
        <p:txBody>
          <a:bodyPr spcFirstLastPara="1" vert="horz" wrap="square" lIns="68569" tIns="34275" rIns="68569" bIns="34275" rtlCol="0" anchor="ctr" anchorCtr="0">
            <a:noAutofit/>
          </a:bodyPr>
          <a:lstStyle/>
          <a:p>
            <a:pPr>
              <a:spcBef>
                <a:spcPts val="0"/>
              </a:spcBef>
              <a:buClr>
                <a:schemeClr val="lt1"/>
              </a:buClr>
              <a:buSzPts val="4400"/>
            </a:pPr>
            <a:endParaRPr>
              <a:solidFill>
                <a:schemeClr val="lt1"/>
              </a:solidFill>
              <a:latin typeface="Lucida Sans"/>
              <a:ea typeface="Lucida Sans"/>
              <a:cs typeface="Lucida Sans"/>
              <a:sym typeface="Lucida Sans"/>
            </a:endParaRPr>
          </a:p>
        </p:txBody>
      </p:sp>
    </p:spTree>
    <p:extLst>
      <p:ext uri="{BB962C8B-B14F-4D97-AF65-F5344CB8AC3E}">
        <p14:creationId xmlns:p14="http://schemas.microsoft.com/office/powerpoint/2010/main" val="1381917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86E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odeHub">
      <a:dk1>
        <a:srgbClr val="C74A34"/>
      </a:dk1>
      <a:lt1>
        <a:sysClr val="window" lastClr="FFFFFF"/>
      </a:lt1>
      <a:dk2>
        <a:srgbClr val="000000"/>
      </a:dk2>
      <a:lt2>
        <a:srgbClr val="BFBFBF"/>
      </a:lt2>
      <a:accent1>
        <a:srgbClr val="F15B40"/>
      </a:accent1>
      <a:accent2>
        <a:srgbClr val="F15B40"/>
      </a:accent2>
      <a:accent3>
        <a:srgbClr val="F15B40"/>
      </a:accent3>
      <a:accent4>
        <a:srgbClr val="F15B40"/>
      </a:accent4>
      <a:accent5>
        <a:srgbClr val="F15B40"/>
      </a:accent5>
      <a:accent6>
        <a:srgbClr val="F15B40"/>
      </a:accent6>
      <a:hlink>
        <a:srgbClr val="F15B40"/>
      </a:hlink>
      <a:folHlink>
        <a:srgbClr val="F15B40"/>
      </a:folHlink>
    </a:clrScheme>
    <a:fontScheme name="CodeHub">
      <a:majorFont>
        <a:latin typeface="Lucida Sans "/>
        <a:ea typeface=""/>
        <a:cs typeface=""/>
      </a:majorFont>
      <a:minorFont>
        <a:latin typeface="Lucida Sans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2105</TotalTime>
  <Words>271</Words>
  <Application>Microsoft Office PowerPoint</Application>
  <PresentationFormat>On-screen Show (16:9)</PresentationFormat>
  <Paragraphs>41</Paragraphs>
  <Slides>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Lucida Sans</vt:lpstr>
      <vt:lpstr>Lucida Sans </vt:lpstr>
      <vt:lpstr>Times New Roman</vt:lpstr>
      <vt:lpstr>Verdana</vt:lpstr>
      <vt:lpstr>Wingdings</vt:lpstr>
      <vt:lpstr>Office Theme</vt:lpstr>
      <vt:lpstr>1_Office Theme</vt:lpstr>
      <vt:lpstr>PowerPoint Presentation</vt:lpstr>
      <vt:lpstr>Agenda</vt:lpstr>
      <vt:lpstr>PowerPoint Presentation</vt:lpstr>
      <vt:lpstr>Authentication vs. Authorization</vt:lpstr>
      <vt:lpstr>ASP.NET Identity</vt:lpstr>
      <vt:lpstr>ASP.NET Identity and Entity Framework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 - Entity Framework Part I</dc:title>
  <dc:creator>Charalampos Karypidis</dc:creator>
  <cp:lastModifiedBy>Babis Karypidis</cp:lastModifiedBy>
  <cp:revision>120</cp:revision>
  <dcterms:created xsi:type="dcterms:W3CDTF">2019-03-29T07:53:11Z</dcterms:created>
  <dcterms:modified xsi:type="dcterms:W3CDTF">2019-04-24T13:50:46Z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