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80" r:id="rId3"/>
    <p:sldId id="283" r:id="rId4"/>
    <p:sldId id="321" r:id="rId5"/>
    <p:sldId id="281" r:id="rId6"/>
    <p:sldId id="320" r:id="rId7"/>
    <p:sldId id="273" r:id="rId8"/>
    <p:sldId id="282" r:id="rId9"/>
    <p:sldId id="284" r:id="rId10"/>
    <p:sldId id="318" r:id="rId11"/>
    <p:sldId id="286" r:id="rId12"/>
    <p:sldId id="292" r:id="rId13"/>
    <p:sldId id="293" r:id="rId14"/>
    <p:sldId id="288" r:id="rId15"/>
    <p:sldId id="287" r:id="rId16"/>
    <p:sldId id="322" r:id="rId17"/>
    <p:sldId id="285" r:id="rId18"/>
    <p:sldId id="290" r:id="rId19"/>
    <p:sldId id="289" r:id="rId20"/>
    <p:sldId id="291" r:id="rId21"/>
    <p:sldId id="294" r:id="rId22"/>
    <p:sldId id="295" r:id="rId23"/>
    <p:sldId id="323"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A40"/>
    <a:srgbClr val="C74A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C586BE-9916-4433-92B9-A6E8AFAF3C13}" v="4" dt="2019-03-26T20:42:53.2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9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ratos Kourtzanidis" userId="371420b95ced974f" providerId="Windows Live" clId="Web-{C84D2A6D-2473-4B7D-AC86-2A1383E179B6}"/>
    <pc:docChg chg="modSld">
      <pc:chgData name="Stratos Kourtzanidis" userId="371420b95ced974f" providerId="Windows Live" clId="Web-{C84D2A6D-2473-4B7D-AC86-2A1383E179B6}" dt="2019-03-27T13:38:17.799" v="2" actId="20577"/>
      <pc:docMkLst>
        <pc:docMk/>
      </pc:docMkLst>
      <pc:sldChg chg="modSp">
        <pc:chgData name="Stratos Kourtzanidis" userId="371420b95ced974f" providerId="Windows Live" clId="Web-{C84D2A6D-2473-4B7D-AC86-2A1383E179B6}" dt="2019-03-27T13:38:16.205" v="1" actId="20577"/>
        <pc:sldMkLst>
          <pc:docMk/>
          <pc:sldMk cId="3270143670" sldId="256"/>
        </pc:sldMkLst>
        <pc:spChg chg="mod">
          <ac:chgData name="Stratos Kourtzanidis" userId="371420b95ced974f" providerId="Windows Live" clId="Web-{C84D2A6D-2473-4B7D-AC86-2A1383E179B6}" dt="2019-03-27T13:38:16.205" v="1" actId="20577"/>
          <ac:spMkLst>
            <pc:docMk/>
            <pc:sldMk cId="3270143670" sldId="256"/>
            <ac:spMk id="5" creationId="{00000000-0000-0000-0000-000000000000}"/>
          </ac:spMkLst>
        </pc:spChg>
      </pc:sldChg>
    </pc:docChg>
  </pc:docChgLst>
  <pc:docChgLst>
    <pc:chgData name="Ziazios Konstantinos" userId="b6d83e4b20933540" providerId="Windows Live" clId="Web-{60C586BE-9916-4433-92B9-A6E8AFAF3C13}"/>
    <pc:docChg chg="addSld modSld">
      <pc:chgData name="Ziazios Konstantinos" userId="b6d83e4b20933540" providerId="Windows Live" clId="Web-{60C586BE-9916-4433-92B9-A6E8AFAF3C13}" dt="2019-03-26T20:45:56.041" v="126" actId="14100"/>
      <pc:docMkLst>
        <pc:docMk/>
      </pc:docMkLst>
      <pc:sldChg chg="addSp delSp modSp">
        <pc:chgData name="Ziazios Konstantinos" userId="b6d83e4b20933540" providerId="Windows Live" clId="Web-{60C586BE-9916-4433-92B9-A6E8AFAF3C13}" dt="2019-03-26T20:43:49.338" v="46" actId="20577"/>
        <pc:sldMkLst>
          <pc:docMk/>
          <pc:sldMk cId="1332827871" sldId="283"/>
        </pc:sldMkLst>
        <pc:spChg chg="mod">
          <ac:chgData name="Ziazios Konstantinos" userId="b6d83e4b20933540" providerId="Windows Live" clId="Web-{60C586BE-9916-4433-92B9-A6E8AFAF3C13}" dt="2019-03-26T20:43:49.338" v="46" actId="20577"/>
          <ac:spMkLst>
            <pc:docMk/>
            <pc:sldMk cId="1332827871" sldId="283"/>
            <ac:spMk id="2" creationId="{2635117B-364A-4427-8517-6F475148C4DD}"/>
          </ac:spMkLst>
        </pc:spChg>
        <pc:picChg chg="add del">
          <ac:chgData name="Ziazios Konstantinos" userId="b6d83e4b20933540" providerId="Windows Live" clId="Web-{60C586BE-9916-4433-92B9-A6E8AFAF3C13}" dt="2019-03-26T20:41:04.493" v="7"/>
          <ac:picMkLst>
            <pc:docMk/>
            <pc:sldMk cId="1332827871" sldId="283"/>
            <ac:picMk id="5" creationId="{97E32628-5ED9-4CC8-A6D1-7E979123B959}"/>
          </ac:picMkLst>
        </pc:picChg>
        <pc:picChg chg="add del mod">
          <ac:chgData name="Ziazios Konstantinos" userId="b6d83e4b20933540" providerId="Windows Live" clId="Web-{60C586BE-9916-4433-92B9-A6E8AFAF3C13}" dt="2019-03-26T20:41:13.806" v="9"/>
          <ac:picMkLst>
            <pc:docMk/>
            <pc:sldMk cId="1332827871" sldId="283"/>
            <ac:picMk id="1026" creationId="{B18991AB-56EE-46D0-B61C-B3D806FD7D43}"/>
          </ac:picMkLst>
        </pc:picChg>
      </pc:sldChg>
      <pc:sldChg chg="addSp delSp modSp add mod replId setBg setClrOvrMap">
        <pc:chgData name="Ziazios Konstantinos" userId="b6d83e4b20933540" providerId="Windows Live" clId="Web-{60C586BE-9916-4433-92B9-A6E8AFAF3C13}" dt="2019-03-26T20:43:12.150" v="23"/>
        <pc:sldMkLst>
          <pc:docMk/>
          <pc:sldMk cId="613588644" sldId="321"/>
        </pc:sldMkLst>
        <pc:spChg chg="del mod ord">
          <ac:chgData name="Ziazios Konstantinos" userId="b6d83e4b20933540" providerId="Windows Live" clId="Web-{60C586BE-9916-4433-92B9-A6E8AFAF3C13}" dt="2019-03-26T20:42:31.884" v="18"/>
          <ac:spMkLst>
            <pc:docMk/>
            <pc:sldMk cId="613588644" sldId="321"/>
            <ac:spMk id="2" creationId="{2635117B-364A-4427-8517-6F475148C4DD}"/>
          </ac:spMkLst>
        </pc:spChg>
        <pc:spChg chg="del">
          <ac:chgData name="Ziazios Konstantinos" userId="b6d83e4b20933540" providerId="Windows Live" clId="Web-{60C586BE-9916-4433-92B9-A6E8AFAF3C13}" dt="2019-03-26T20:42:25.400" v="17"/>
          <ac:spMkLst>
            <pc:docMk/>
            <pc:sldMk cId="613588644" sldId="321"/>
            <ac:spMk id="71" creationId="{A4AC5506-6312-4701-8D3C-40187889A947}"/>
          </ac:spMkLst>
        </pc:spChg>
        <pc:spChg chg="add del">
          <ac:chgData name="Ziazios Konstantinos" userId="b6d83e4b20933540" providerId="Windows Live" clId="Web-{60C586BE-9916-4433-92B9-A6E8AFAF3C13}" dt="2019-03-26T20:43:12.150" v="23"/>
          <ac:spMkLst>
            <pc:docMk/>
            <pc:sldMk cId="613588644" sldId="321"/>
            <ac:spMk id="76" creationId="{71B2258F-86CA-4D4D-8270-BC05FCDEBFB3}"/>
          </ac:spMkLst>
        </pc:spChg>
        <pc:picChg chg="add del mod">
          <ac:chgData name="Ziazios Konstantinos" userId="b6d83e4b20933540" providerId="Windows Live" clId="Web-{60C586BE-9916-4433-92B9-A6E8AFAF3C13}" dt="2019-03-26T20:42:55.384" v="21"/>
          <ac:picMkLst>
            <pc:docMk/>
            <pc:sldMk cId="613588644" sldId="321"/>
            <ac:picMk id="3" creationId="{5C914E36-2D87-406C-9CAF-9FCA19BD204B}"/>
          </ac:picMkLst>
        </pc:picChg>
        <pc:picChg chg="add mod">
          <ac:chgData name="Ziazios Konstantinos" userId="b6d83e4b20933540" providerId="Windows Live" clId="Web-{60C586BE-9916-4433-92B9-A6E8AFAF3C13}" dt="2019-03-26T20:43:12.150" v="23"/>
          <ac:picMkLst>
            <pc:docMk/>
            <pc:sldMk cId="613588644" sldId="321"/>
            <ac:picMk id="5" creationId="{94D72916-D200-4CD5-BC0D-50DA88E0F611}"/>
          </ac:picMkLst>
        </pc:picChg>
        <pc:picChg chg="del">
          <ac:chgData name="Ziazios Konstantinos" userId="b6d83e4b20933540" providerId="Windows Live" clId="Web-{60C586BE-9916-4433-92B9-A6E8AFAF3C13}" dt="2019-03-26T20:41:20.103" v="11"/>
          <ac:picMkLst>
            <pc:docMk/>
            <pc:sldMk cId="613588644" sldId="321"/>
            <ac:picMk id="1026" creationId="{B18991AB-56EE-46D0-B61C-B3D806FD7D43}"/>
          </ac:picMkLst>
        </pc:picChg>
      </pc:sldChg>
      <pc:sldChg chg="modSp add replId">
        <pc:chgData name="Ziazios Konstantinos" userId="b6d83e4b20933540" providerId="Windows Live" clId="Web-{60C586BE-9916-4433-92B9-A6E8AFAF3C13}" dt="2019-03-26T20:44:54.525" v="52" actId="20577"/>
        <pc:sldMkLst>
          <pc:docMk/>
          <pc:sldMk cId="4122594588" sldId="322"/>
        </pc:sldMkLst>
        <pc:spChg chg="mod">
          <ac:chgData name="Ziazios Konstantinos" userId="b6d83e4b20933540" providerId="Windows Live" clId="Web-{60C586BE-9916-4433-92B9-A6E8AFAF3C13}" dt="2019-03-26T20:44:54.525" v="52" actId="20577"/>
          <ac:spMkLst>
            <pc:docMk/>
            <pc:sldMk cId="4122594588" sldId="322"/>
            <ac:spMk id="2" creationId="{169CB9FF-9E5A-4E69-8EF7-0ECEEB38A563}"/>
          </ac:spMkLst>
        </pc:spChg>
      </pc:sldChg>
      <pc:sldChg chg="modSp add replId">
        <pc:chgData name="Ziazios Konstantinos" userId="b6d83e4b20933540" providerId="Windows Live" clId="Web-{60C586BE-9916-4433-92B9-A6E8AFAF3C13}" dt="2019-03-26T20:45:56.041" v="126" actId="14100"/>
        <pc:sldMkLst>
          <pc:docMk/>
          <pc:sldMk cId="1086803650" sldId="323"/>
        </pc:sldMkLst>
        <pc:spChg chg="mod">
          <ac:chgData name="Ziazios Konstantinos" userId="b6d83e4b20933540" providerId="Windows Live" clId="Web-{60C586BE-9916-4433-92B9-A6E8AFAF3C13}" dt="2019-03-26T20:45:56.041" v="126" actId="14100"/>
          <ac:spMkLst>
            <pc:docMk/>
            <pc:sldMk cId="1086803650" sldId="323"/>
            <ac:spMk id="2" creationId="{169CB9FF-9E5A-4E69-8EF7-0ECEEB38A563}"/>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3DEC40-9E80-441F-B44E-99FF4F0BECEE}" type="datetimeFigureOut">
              <a:rPr lang="en-US" smtClean="0"/>
              <a:t>3/27/2019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6D9BAE-E9B5-4092-A224-34EE5BD6857F}" type="slidenum">
              <a:rPr lang="en-US" smtClean="0"/>
              <a:t>‹#›</a:t>
            </a:fld>
            <a:endParaRPr lang="en-US"/>
          </a:p>
        </p:txBody>
      </p:sp>
    </p:spTree>
    <p:extLst>
      <p:ext uri="{BB962C8B-B14F-4D97-AF65-F5344CB8AC3E}">
        <p14:creationId xmlns:p14="http://schemas.microsoft.com/office/powerpoint/2010/main" val="3913286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8AEA7-76EF-1145-9681-2D62CAADBFBD}" type="datetimeFigureOut">
              <a:rPr lang="en-US" smtClean="0"/>
              <a:t>3/27/2019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87FAE-DBB4-304A-85B6-C3B042B13BD1}" type="slidenum">
              <a:rPr lang="en-US" smtClean="0"/>
              <a:t>‹#›</a:t>
            </a:fld>
            <a:endParaRPr lang="en-US"/>
          </a:p>
        </p:txBody>
      </p:sp>
    </p:spTree>
    <p:extLst>
      <p:ext uri="{BB962C8B-B14F-4D97-AF65-F5344CB8AC3E}">
        <p14:creationId xmlns:p14="http://schemas.microsoft.com/office/powerpoint/2010/main" val="21566965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visualstudio.microsoft.com/vs/community/" TargetMode="External"/><Relationship Id="rId7" Type="http://schemas.openxmlformats.org/officeDocument/2006/relationships/hyperlink" Target="https://docs.microsoft.com/en-us/visualstudio/productinfo/vs2017-system-requirements-vs"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visualstudio.microsoft.com/vs/support/need-installing-visual-studio/" TargetMode="External"/><Relationship Id="rId5" Type="http://schemas.openxmlformats.org/officeDocument/2006/relationships/hyperlink" Target="https://visualstudio.microsoft.com/vs/enterprise" TargetMode="External"/><Relationship Id="rId4" Type="http://schemas.openxmlformats.org/officeDocument/2006/relationships/hyperlink" Target="https://visualstudio.microsoft.com/vs/professional"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tutorials.visualstudio.com/vs-get-started/intro"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confluence.atlassian.com/bitbucketserver/basic-git-commands-776639767.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visualstudio.microsoft.com/vso/"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visualstudio.microsoft.com/vso/"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visualstudio.microsoft.com/vs/community/" TargetMode="External"/><Relationship Id="rId7" Type="http://schemas.openxmlformats.org/officeDocument/2006/relationships/hyperlink" Target="https://docs.microsoft.com/en-us/visualstudio/productinfo/vs2017-system-requirements-v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visualstudio.microsoft.com/vs/support/need-installing-visual-studio/" TargetMode="External"/><Relationship Id="rId5" Type="http://schemas.openxmlformats.org/officeDocument/2006/relationships/hyperlink" Target="https://visualstudio.microsoft.com/vs/enterprise" TargetMode="External"/><Relationship Id="rId4" Type="http://schemas.openxmlformats.org/officeDocument/2006/relationships/hyperlink" Target="https://visualstudio.microsoft.com/vs/professiona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10"/>
          </p:nvPr>
        </p:nvSpPr>
        <p:spPr/>
        <p:txBody>
          <a:bodyPr/>
          <a:lstStyle/>
          <a:p>
            <a:fld id="{7EC87FAE-DBB4-304A-85B6-C3B042B13BD1}" type="slidenum">
              <a:rPr lang="en-US" smtClean="0"/>
              <a:t>1</a:t>
            </a:fld>
            <a:endParaRPr lang="en-US"/>
          </a:p>
        </p:txBody>
      </p:sp>
    </p:spTree>
    <p:extLst>
      <p:ext uri="{BB962C8B-B14F-4D97-AF65-F5344CB8AC3E}">
        <p14:creationId xmlns:p14="http://schemas.microsoft.com/office/powerpoint/2010/main" val="596407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In-Browser tutorial:</a:t>
            </a:r>
          </a:p>
          <a:p>
            <a:r>
              <a:rPr lang="en-US" dirty="0"/>
              <a:t>www.dot.net </a:t>
            </a:r>
            <a:r>
              <a:rPr lang="en-US" dirty="0">
                <a:sym typeface="Wingdings" panose="05000000000000000000" pitchFamily="2" charset="2"/>
              </a:rPr>
              <a:t> Get Started  Select In-browser tutorial</a:t>
            </a:r>
          </a:p>
          <a:p>
            <a:r>
              <a:rPr lang="en-US" b="1" dirty="0">
                <a:sym typeface="Wingdings" panose="05000000000000000000" pitchFamily="2" charset="2"/>
              </a:rPr>
              <a:t>https://www.microsoft.com/net/learn/in-browser-tutorial/1</a:t>
            </a:r>
          </a:p>
          <a:p>
            <a:endParaRPr lang="en-US" b="1" dirty="0">
              <a:sym typeface="Wingdings" panose="05000000000000000000" pitchFamily="2" charset="2"/>
            </a:endParaRPr>
          </a:p>
          <a:p>
            <a:r>
              <a:rPr lang="en-US" dirty="0">
                <a:sym typeface="Wingdings" panose="05000000000000000000" pitchFamily="2" charset="2"/>
              </a:rPr>
              <a:t>-- Have the class walk through some of the lessons. </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10</a:t>
            </a:fld>
            <a:endParaRPr lang="en-US"/>
          </a:p>
        </p:txBody>
      </p:sp>
      <p:sp>
        <p:nvSpPr>
          <p:cNvPr id="5" name="Header Placeholder 10">
            <a:extLst>
              <a:ext uri="{FF2B5EF4-FFF2-40B4-BE49-F238E27FC236}">
                <a16:creationId xmlns:a16="http://schemas.microsoft.com/office/drawing/2014/main" id="{389753A2-5F8A-4548-8AA2-356A80BBADBE}"/>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263716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a:solidFill>
                  <a:schemeClr val="tx1"/>
                </a:solidFill>
                <a:effectLst/>
                <a:latin typeface="+mn-lt"/>
                <a:ea typeface="+mn-ea"/>
                <a:cs typeface="+mn-cs"/>
                <a:hlinkClick r:id="rId3"/>
              </a:rPr>
              <a:t>Community</a:t>
            </a:r>
          </a:p>
          <a:p>
            <a:r>
              <a:rPr lang="en-US" sz="1200" b="0" i="0" kern="1200">
                <a:solidFill>
                  <a:schemeClr val="tx1"/>
                </a:solidFill>
                <a:effectLst/>
                <a:latin typeface="+mn-lt"/>
                <a:ea typeface="+mn-ea"/>
                <a:cs typeface="+mn-cs"/>
              </a:rPr>
              <a:t>Powerful IDE, free for students, open-source contributors, and individuals</a:t>
            </a:r>
          </a:p>
          <a:p>
            <a:r>
              <a:rPr lang="en-US" sz="1200" b="1" i="0" u="none" strike="noStrike" kern="1200">
                <a:solidFill>
                  <a:schemeClr val="tx1"/>
                </a:solidFill>
                <a:effectLst/>
                <a:latin typeface="+mn-lt"/>
                <a:ea typeface="+mn-ea"/>
                <a:cs typeface="+mn-cs"/>
                <a:hlinkClick r:id="rId4"/>
              </a:rPr>
              <a:t>Professional</a:t>
            </a:r>
          </a:p>
          <a:p>
            <a:r>
              <a:rPr lang="en-US" sz="1200" b="0" i="0" kern="1200">
                <a:solidFill>
                  <a:schemeClr val="tx1"/>
                </a:solidFill>
                <a:effectLst/>
                <a:latin typeface="+mn-lt"/>
                <a:ea typeface="+mn-ea"/>
                <a:cs typeface="+mn-cs"/>
              </a:rPr>
              <a:t>Professional IDE best suited to small teams (free trial)</a:t>
            </a:r>
          </a:p>
          <a:p>
            <a:r>
              <a:rPr lang="en-US" sz="1200" b="1" i="0" u="none" strike="noStrike" kern="1200">
                <a:solidFill>
                  <a:schemeClr val="tx1"/>
                </a:solidFill>
                <a:effectLst/>
                <a:latin typeface="+mn-lt"/>
                <a:ea typeface="+mn-ea"/>
                <a:cs typeface="+mn-cs"/>
                <a:hlinkClick r:id="rId5"/>
              </a:rPr>
              <a:t>Enterprise</a:t>
            </a:r>
          </a:p>
          <a:p>
            <a:r>
              <a:rPr lang="en-US" sz="1200" b="0" i="0" kern="1200">
                <a:solidFill>
                  <a:schemeClr val="tx1"/>
                </a:solidFill>
                <a:effectLst/>
                <a:latin typeface="+mn-lt"/>
                <a:ea typeface="+mn-ea"/>
                <a:cs typeface="+mn-cs"/>
              </a:rPr>
              <a:t>Scalable, end-to-end solution for teams of any size (free trial)</a:t>
            </a:r>
          </a:p>
          <a:p>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Tips – Before install the visual studio </a:t>
            </a:r>
          </a:p>
          <a:p>
            <a:r>
              <a:rPr lang="en-US">
                <a:hlinkClick r:id="rId6"/>
              </a:rPr>
              <a:t>https://visualstudio.microsoft.com/vs/support/need-installing-visual-studio/</a:t>
            </a:r>
            <a:endParaRPr lang="en-US"/>
          </a:p>
          <a:p>
            <a:r>
              <a:rPr lang="en-US">
                <a:hlinkClick r:id="rId7"/>
              </a:rPr>
              <a:t>https://docs.microsoft.com/en-us/visualstudio/productinfo/vs2017-system-requirements-vs</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EC87FAE-DBB4-304A-85B6-C3B042B13BD1}" type="slidenum">
              <a:rPr lang="en-US" smtClean="0"/>
              <a:t>11</a:t>
            </a:fld>
            <a:endParaRPr lang="en-US"/>
          </a:p>
        </p:txBody>
      </p:sp>
    </p:spTree>
    <p:extLst>
      <p:ext uri="{BB962C8B-B14F-4D97-AF65-F5344CB8AC3E}">
        <p14:creationId xmlns:p14="http://schemas.microsoft.com/office/powerpoint/2010/main" val="1095193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https://tutorials.visualstudio.com/vs-get-started/intro</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EC87FAE-DBB4-304A-85B6-C3B042B13BD1}" type="slidenum">
              <a:rPr lang="en-US" smtClean="0"/>
              <a:t>12</a:t>
            </a:fld>
            <a:endParaRPr lang="en-US"/>
          </a:p>
        </p:txBody>
      </p:sp>
    </p:spTree>
    <p:extLst>
      <p:ext uri="{BB962C8B-B14F-4D97-AF65-F5344CB8AC3E}">
        <p14:creationId xmlns:p14="http://schemas.microsoft.com/office/powerpoint/2010/main" val="3578393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Code editor</a:t>
            </a:r>
            <a:r>
              <a:rPr lang="en-US" sz="1200" b="0" i="0" kern="1200">
                <a:solidFill>
                  <a:schemeClr val="tx1"/>
                </a:solidFill>
                <a:effectLst/>
                <a:latin typeface="+mn-lt"/>
                <a:ea typeface="+mn-ea"/>
                <a:cs typeface="+mn-cs"/>
              </a:rPr>
              <a:t> is where you write your code.</a:t>
            </a: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Solution explorer</a:t>
            </a:r>
            <a:r>
              <a:rPr lang="en-US" sz="1200" b="0" i="0" kern="1200">
                <a:solidFill>
                  <a:schemeClr val="tx1"/>
                </a:solidFill>
                <a:effectLst/>
                <a:latin typeface="+mn-lt"/>
                <a:ea typeface="+mn-ea"/>
                <a:cs typeface="+mn-cs"/>
              </a:rPr>
              <a:t> shows the files you’re working with.</a:t>
            </a: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Properties</a:t>
            </a:r>
            <a:r>
              <a:rPr lang="en-US" sz="1200" b="0" i="0" kern="1200">
                <a:solidFill>
                  <a:schemeClr val="tx1"/>
                </a:solidFill>
                <a:effectLst/>
                <a:latin typeface="+mn-lt"/>
                <a:ea typeface="+mn-ea"/>
                <a:cs typeface="+mn-cs"/>
              </a:rPr>
              <a:t> pane gives additional information and context about selected parts of your project.</a:t>
            </a: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Output</a:t>
            </a:r>
            <a:r>
              <a:rPr lang="en-US" sz="1200" b="0" i="0" kern="1200">
                <a:solidFill>
                  <a:schemeClr val="tx1"/>
                </a:solidFill>
                <a:effectLst/>
                <a:latin typeface="+mn-lt"/>
                <a:ea typeface="+mn-ea"/>
                <a:cs typeface="+mn-cs"/>
              </a:rPr>
              <a:t> window displays debugging and error messages, compiler warnings, status messages, and other output.</a:t>
            </a:r>
          </a:p>
        </p:txBody>
      </p:sp>
      <p:sp>
        <p:nvSpPr>
          <p:cNvPr id="4" name="Slide Number Placeholder 3"/>
          <p:cNvSpPr>
            <a:spLocks noGrp="1"/>
          </p:cNvSpPr>
          <p:nvPr>
            <p:ph type="sldNum" sz="quarter" idx="5"/>
          </p:nvPr>
        </p:nvSpPr>
        <p:spPr/>
        <p:txBody>
          <a:bodyPr/>
          <a:lstStyle/>
          <a:p>
            <a:fld id="{7EC87FAE-DBB4-304A-85B6-C3B042B13BD1}" type="slidenum">
              <a:rPr lang="en-US" smtClean="0"/>
              <a:t>13</a:t>
            </a:fld>
            <a:endParaRPr lang="en-US"/>
          </a:p>
        </p:txBody>
      </p:sp>
    </p:spTree>
    <p:extLst>
      <p:ext uri="{BB962C8B-B14F-4D97-AF65-F5344CB8AC3E}">
        <p14:creationId xmlns:p14="http://schemas.microsoft.com/office/powerpoint/2010/main" val="3975668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5"/>
          </p:nvPr>
        </p:nvSpPr>
        <p:spPr/>
        <p:txBody>
          <a:bodyPr/>
          <a:lstStyle/>
          <a:p>
            <a:fld id="{7EC87FAE-DBB4-304A-85B6-C3B042B13BD1}" type="slidenum">
              <a:rPr lang="en-US" smtClean="0"/>
              <a:t>14</a:t>
            </a:fld>
            <a:endParaRPr lang="en-US"/>
          </a:p>
        </p:txBody>
      </p:sp>
    </p:spTree>
    <p:extLst>
      <p:ext uri="{BB962C8B-B14F-4D97-AF65-F5344CB8AC3E}">
        <p14:creationId xmlns:p14="http://schemas.microsoft.com/office/powerpoint/2010/main" val="456113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EC87FAE-DBB4-304A-85B6-C3B042B13BD1}" type="slidenum">
              <a:rPr lang="en-US" smtClean="0"/>
              <a:t>15</a:t>
            </a:fld>
            <a:endParaRPr lang="en-US"/>
          </a:p>
        </p:txBody>
      </p:sp>
    </p:spTree>
    <p:extLst>
      <p:ext uri="{BB962C8B-B14F-4D97-AF65-F5344CB8AC3E}">
        <p14:creationId xmlns:p14="http://schemas.microsoft.com/office/powerpoint/2010/main" val="2274179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In-Browser tutorial:</a:t>
            </a:r>
          </a:p>
          <a:p>
            <a:r>
              <a:rPr lang="en-US" dirty="0"/>
              <a:t>www.dot.net </a:t>
            </a:r>
            <a:r>
              <a:rPr lang="en-US" dirty="0">
                <a:sym typeface="Wingdings" panose="05000000000000000000" pitchFamily="2" charset="2"/>
              </a:rPr>
              <a:t> Get Started  Select In-browser tutorial</a:t>
            </a:r>
          </a:p>
          <a:p>
            <a:r>
              <a:rPr lang="en-US" b="1" dirty="0">
                <a:sym typeface="Wingdings" panose="05000000000000000000" pitchFamily="2" charset="2"/>
              </a:rPr>
              <a:t>https://www.microsoft.com/net/learn/in-browser-tutorial/1</a:t>
            </a:r>
          </a:p>
          <a:p>
            <a:endParaRPr lang="en-US" b="1" dirty="0">
              <a:sym typeface="Wingdings" panose="05000000000000000000" pitchFamily="2" charset="2"/>
            </a:endParaRPr>
          </a:p>
          <a:p>
            <a:r>
              <a:rPr lang="en-US" dirty="0">
                <a:sym typeface="Wingdings" panose="05000000000000000000" pitchFamily="2" charset="2"/>
              </a:rPr>
              <a:t>-- Have the class walk through some of the lessons. </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16</a:t>
            </a:fld>
            <a:endParaRPr lang="en-US"/>
          </a:p>
        </p:txBody>
      </p:sp>
      <p:sp>
        <p:nvSpPr>
          <p:cNvPr id="5" name="Header Placeholder 10">
            <a:extLst>
              <a:ext uri="{FF2B5EF4-FFF2-40B4-BE49-F238E27FC236}">
                <a16:creationId xmlns:a16="http://schemas.microsoft.com/office/drawing/2014/main" id="{389753A2-5F8A-4548-8AA2-356A80BBADBE}"/>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1045191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https://git-scm.com/book/en/v2/Getting-Started-Installing-Git</a:t>
            </a:r>
          </a:p>
          <a:p>
            <a:r>
              <a:rPr lang="en-US"/>
              <a:t>https://github.com/join</a:t>
            </a:r>
            <a:endParaRPr lang="el-GR"/>
          </a:p>
        </p:txBody>
      </p:sp>
      <p:sp>
        <p:nvSpPr>
          <p:cNvPr id="4" name="Slide Number Placeholder 3"/>
          <p:cNvSpPr>
            <a:spLocks noGrp="1"/>
          </p:cNvSpPr>
          <p:nvPr>
            <p:ph type="sldNum" sz="quarter" idx="5"/>
          </p:nvPr>
        </p:nvSpPr>
        <p:spPr/>
        <p:txBody>
          <a:bodyPr/>
          <a:lstStyle/>
          <a:p>
            <a:fld id="{7EC87FAE-DBB4-304A-85B6-C3B042B13BD1}" type="slidenum">
              <a:rPr lang="en-US" smtClean="0"/>
              <a:t>17</a:t>
            </a:fld>
            <a:endParaRPr lang="en-US"/>
          </a:p>
        </p:txBody>
      </p:sp>
    </p:spTree>
    <p:extLst>
      <p:ext uri="{BB962C8B-B14F-4D97-AF65-F5344CB8AC3E}">
        <p14:creationId xmlns:p14="http://schemas.microsoft.com/office/powerpoint/2010/main" val="1879060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5"/>
          </p:nvPr>
        </p:nvSpPr>
        <p:spPr/>
        <p:txBody>
          <a:bodyPr/>
          <a:lstStyle/>
          <a:p>
            <a:fld id="{7EC87FAE-DBB4-304A-85B6-C3B042B13BD1}" type="slidenum">
              <a:rPr lang="en-US" smtClean="0"/>
              <a:t>18</a:t>
            </a:fld>
            <a:endParaRPr lang="en-US"/>
          </a:p>
        </p:txBody>
      </p:sp>
    </p:spTree>
    <p:extLst>
      <p:ext uri="{BB962C8B-B14F-4D97-AF65-F5344CB8AC3E}">
        <p14:creationId xmlns:p14="http://schemas.microsoft.com/office/powerpoint/2010/main" val="1785026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https://confluence.atlassian.com/bitbucketserver/basic-git-commands-776639767.html</a:t>
            </a:r>
            <a:endParaRPr lang="el-GR"/>
          </a:p>
        </p:txBody>
      </p:sp>
      <p:sp>
        <p:nvSpPr>
          <p:cNvPr id="4" name="Slide Number Placeholder 3"/>
          <p:cNvSpPr>
            <a:spLocks noGrp="1"/>
          </p:cNvSpPr>
          <p:nvPr>
            <p:ph type="sldNum" sz="quarter" idx="5"/>
          </p:nvPr>
        </p:nvSpPr>
        <p:spPr/>
        <p:txBody>
          <a:bodyPr/>
          <a:lstStyle/>
          <a:p>
            <a:fld id="{7EC87FAE-DBB4-304A-85B6-C3B042B13BD1}" type="slidenum">
              <a:rPr lang="en-US" smtClean="0"/>
              <a:t>19</a:t>
            </a:fld>
            <a:endParaRPr lang="en-US"/>
          </a:p>
        </p:txBody>
      </p:sp>
    </p:spTree>
    <p:extLst>
      <p:ext uri="{BB962C8B-B14F-4D97-AF65-F5344CB8AC3E}">
        <p14:creationId xmlns:p14="http://schemas.microsoft.com/office/powerpoint/2010/main" val="4096013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7EC87FAE-DBB4-304A-85B6-C3B042B13BD1}" type="slidenum">
              <a:rPr lang="en-US" smtClean="0"/>
              <a:t>2</a:t>
            </a:fld>
            <a:endParaRPr lang="en-US"/>
          </a:p>
        </p:txBody>
      </p:sp>
    </p:spTree>
    <p:extLst>
      <p:ext uri="{BB962C8B-B14F-4D97-AF65-F5344CB8AC3E}">
        <p14:creationId xmlns:p14="http://schemas.microsoft.com/office/powerpoint/2010/main" val="189591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https://linuxacademy.com/blog/linux/git-terms-explained/</a:t>
            </a:r>
            <a:endParaRPr lang="el-GR"/>
          </a:p>
        </p:txBody>
      </p:sp>
      <p:sp>
        <p:nvSpPr>
          <p:cNvPr id="4" name="Slide Number Placeholder 3"/>
          <p:cNvSpPr>
            <a:spLocks noGrp="1"/>
          </p:cNvSpPr>
          <p:nvPr>
            <p:ph type="sldNum" sz="quarter" idx="5"/>
          </p:nvPr>
        </p:nvSpPr>
        <p:spPr/>
        <p:txBody>
          <a:bodyPr/>
          <a:lstStyle/>
          <a:p>
            <a:fld id="{7EC87FAE-DBB4-304A-85B6-C3B042B13BD1}" type="slidenum">
              <a:rPr lang="en-US" smtClean="0"/>
              <a:t>20</a:t>
            </a:fld>
            <a:endParaRPr lang="en-US"/>
          </a:p>
        </p:txBody>
      </p:sp>
    </p:spTree>
    <p:extLst>
      <p:ext uri="{BB962C8B-B14F-4D97-AF65-F5344CB8AC3E}">
        <p14:creationId xmlns:p14="http://schemas.microsoft.com/office/powerpoint/2010/main" val="1407357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https://visualstudio.microsoft.com/vso/</a:t>
            </a:r>
            <a:endParaRPr lang="en-US"/>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https://docs.microsoft.com/en-us/azure/devops/user-guide/what-is-azure-devops-services?view=azure-devops</a:t>
            </a:r>
          </a:p>
        </p:txBody>
      </p:sp>
      <p:sp>
        <p:nvSpPr>
          <p:cNvPr id="4" name="Slide Number Placeholder 3"/>
          <p:cNvSpPr>
            <a:spLocks noGrp="1"/>
          </p:cNvSpPr>
          <p:nvPr>
            <p:ph type="sldNum" sz="quarter" idx="5"/>
          </p:nvPr>
        </p:nvSpPr>
        <p:spPr/>
        <p:txBody>
          <a:bodyPr/>
          <a:lstStyle/>
          <a:p>
            <a:fld id="{7EC87FAE-DBB4-304A-85B6-C3B042B13BD1}" type="slidenum">
              <a:rPr lang="en-US" smtClean="0"/>
              <a:t>21</a:t>
            </a:fld>
            <a:endParaRPr lang="en-US"/>
          </a:p>
        </p:txBody>
      </p:sp>
    </p:spTree>
    <p:extLst>
      <p:ext uri="{BB962C8B-B14F-4D97-AF65-F5344CB8AC3E}">
        <p14:creationId xmlns:p14="http://schemas.microsoft.com/office/powerpoint/2010/main" val="3031119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https://visualstudio.microsoft.com/vso/</a:t>
            </a:r>
            <a:endParaRPr lang="en-US"/>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https://docs.microsoft.com/en-us/azure/devops/user-guide/what-is-azure-devops-services?view=azure-devops</a:t>
            </a:r>
          </a:p>
        </p:txBody>
      </p:sp>
      <p:sp>
        <p:nvSpPr>
          <p:cNvPr id="4" name="Slide Number Placeholder 3"/>
          <p:cNvSpPr>
            <a:spLocks noGrp="1"/>
          </p:cNvSpPr>
          <p:nvPr>
            <p:ph type="sldNum" sz="quarter" idx="5"/>
          </p:nvPr>
        </p:nvSpPr>
        <p:spPr/>
        <p:txBody>
          <a:bodyPr/>
          <a:lstStyle/>
          <a:p>
            <a:fld id="{7EC87FAE-DBB4-304A-85B6-C3B042B13BD1}" type="slidenum">
              <a:rPr lang="en-US" smtClean="0"/>
              <a:t>22</a:t>
            </a:fld>
            <a:endParaRPr lang="en-US"/>
          </a:p>
        </p:txBody>
      </p:sp>
    </p:spTree>
    <p:extLst>
      <p:ext uri="{BB962C8B-B14F-4D97-AF65-F5344CB8AC3E}">
        <p14:creationId xmlns:p14="http://schemas.microsoft.com/office/powerpoint/2010/main" val="1923486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In-Browser tutorial:</a:t>
            </a:r>
          </a:p>
          <a:p>
            <a:r>
              <a:rPr lang="en-US" dirty="0"/>
              <a:t>www.dot.net </a:t>
            </a:r>
            <a:r>
              <a:rPr lang="en-US" dirty="0">
                <a:sym typeface="Wingdings" panose="05000000000000000000" pitchFamily="2" charset="2"/>
              </a:rPr>
              <a:t> Get Started  Select In-browser tutorial</a:t>
            </a:r>
          </a:p>
          <a:p>
            <a:r>
              <a:rPr lang="en-US" b="1" dirty="0">
                <a:sym typeface="Wingdings" panose="05000000000000000000" pitchFamily="2" charset="2"/>
              </a:rPr>
              <a:t>https://www.microsoft.com/net/learn/in-browser-tutorial/1</a:t>
            </a:r>
          </a:p>
          <a:p>
            <a:endParaRPr lang="en-US" b="1" dirty="0">
              <a:sym typeface="Wingdings" panose="05000000000000000000" pitchFamily="2" charset="2"/>
            </a:endParaRPr>
          </a:p>
          <a:p>
            <a:r>
              <a:rPr lang="en-US" dirty="0">
                <a:sym typeface="Wingdings" panose="05000000000000000000" pitchFamily="2" charset="2"/>
              </a:rPr>
              <a:t>-- Have the class walk through some of the lessons. </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23</a:t>
            </a:fld>
            <a:endParaRPr lang="en-US"/>
          </a:p>
        </p:txBody>
      </p:sp>
      <p:sp>
        <p:nvSpPr>
          <p:cNvPr id="5" name="Header Placeholder 10">
            <a:extLst>
              <a:ext uri="{FF2B5EF4-FFF2-40B4-BE49-F238E27FC236}">
                <a16:creationId xmlns:a16="http://schemas.microsoft.com/office/drawing/2014/main" id="{389753A2-5F8A-4548-8AA2-356A80BBADBE}"/>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381029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5"/>
          </p:nvPr>
        </p:nvSpPr>
        <p:spPr/>
        <p:txBody>
          <a:bodyPr/>
          <a:lstStyle/>
          <a:p>
            <a:fld id="{7EC87FAE-DBB4-304A-85B6-C3B042B13BD1}" type="slidenum">
              <a:rPr lang="en-US" smtClean="0"/>
              <a:t>3</a:t>
            </a:fld>
            <a:endParaRPr lang="en-US"/>
          </a:p>
        </p:txBody>
      </p:sp>
    </p:spTree>
    <p:extLst>
      <p:ext uri="{BB962C8B-B14F-4D97-AF65-F5344CB8AC3E}">
        <p14:creationId xmlns:p14="http://schemas.microsoft.com/office/powerpoint/2010/main" val="278349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5"/>
          </p:nvPr>
        </p:nvSpPr>
        <p:spPr/>
        <p:txBody>
          <a:bodyPr/>
          <a:lstStyle/>
          <a:p>
            <a:fld id="{7EC87FAE-DBB4-304A-85B6-C3B042B13BD1}" type="slidenum">
              <a:rPr lang="en-US" smtClean="0"/>
              <a:t>4</a:t>
            </a:fld>
            <a:endParaRPr lang="en-US"/>
          </a:p>
        </p:txBody>
      </p:sp>
    </p:spTree>
    <p:extLst>
      <p:ext uri="{BB962C8B-B14F-4D97-AF65-F5344CB8AC3E}">
        <p14:creationId xmlns:p14="http://schemas.microsoft.com/office/powerpoint/2010/main" val="1248855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7EC87FAE-DBB4-304A-85B6-C3B042B13BD1}" type="slidenum">
              <a:rPr lang="en-US" smtClean="0"/>
              <a:t>5</a:t>
            </a:fld>
            <a:endParaRPr lang="en-US"/>
          </a:p>
        </p:txBody>
      </p:sp>
    </p:spTree>
    <p:extLst>
      <p:ext uri="{BB962C8B-B14F-4D97-AF65-F5344CB8AC3E}">
        <p14:creationId xmlns:p14="http://schemas.microsoft.com/office/powerpoint/2010/main" val="3495322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https://www.similartech.com/categories/framework</a:t>
            </a:r>
          </a:p>
          <a:p>
            <a:endParaRPr lang="en-US" dirty="0"/>
          </a:p>
          <a:p>
            <a:r>
              <a:rPr lang="en-US" dirty="0"/>
              <a:t>ASP.NET is the name of the web framework for .NET. As you can see there are more top websites developed with .NET than these other technologies. Only PHP has more. </a:t>
            </a:r>
          </a:p>
        </p:txBody>
      </p:sp>
      <p:sp>
        <p:nvSpPr>
          <p:cNvPr id="4" name="Slide Number Placeholder 3"/>
          <p:cNvSpPr>
            <a:spLocks noGrp="1"/>
          </p:cNvSpPr>
          <p:nvPr>
            <p:ph type="sldNum" sz="quarter" idx="10"/>
          </p:nvPr>
        </p:nvSpPr>
        <p:spPr/>
        <p:txBody>
          <a:bodyPr/>
          <a:lstStyle/>
          <a:p>
            <a:fld id="{E0AE778D-2A57-4226-B72B-26EA3CA60131}" type="slidenum">
              <a:rPr lang="en-US" smtClean="0"/>
              <a:t>6</a:t>
            </a:fld>
            <a:endParaRPr lang="en-US"/>
          </a:p>
        </p:txBody>
      </p:sp>
      <p:sp>
        <p:nvSpPr>
          <p:cNvPr id="5" name="Header Placeholder 10">
            <a:extLst>
              <a:ext uri="{FF2B5EF4-FFF2-40B4-BE49-F238E27FC236}">
                <a16:creationId xmlns:a16="http://schemas.microsoft.com/office/drawing/2014/main" id="{9AE6BBA2-39C4-4009-B16E-B590BF1F5475}"/>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783420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Everybody wants to have a successful career and that means finding a job. There are a LOT of .NET jobs available since it’s been around for over 15 years. And in general, there are a huge amount of programming jobs. </a:t>
            </a:r>
          </a:p>
        </p:txBody>
      </p:sp>
      <p:sp>
        <p:nvSpPr>
          <p:cNvPr id="4" name="Slide Number Placeholder 3"/>
          <p:cNvSpPr>
            <a:spLocks noGrp="1"/>
          </p:cNvSpPr>
          <p:nvPr>
            <p:ph type="sldNum" sz="quarter" idx="10"/>
          </p:nvPr>
        </p:nvSpPr>
        <p:spPr/>
        <p:txBody>
          <a:bodyPr/>
          <a:lstStyle/>
          <a:p>
            <a:pPr defTabSz="966501">
              <a:defRPr/>
            </a:pPr>
            <a:fld id="{3829E9FC-B671-424D-AD31-3E8C5FC948FF}" type="slidenum">
              <a:rPr lang="en-US">
                <a:solidFill>
                  <a:prstClr val="black"/>
                </a:solidFill>
                <a:latin typeface="Calibri" panose="020F0502020204030204"/>
              </a:rPr>
              <a:pPr defTabSz="966501">
                <a:defRPr/>
              </a:pPr>
              <a:t>7</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CC8F8E5F-1494-4846-8610-13C0DEFD496D}"/>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220592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5"/>
          </p:nvPr>
        </p:nvSpPr>
        <p:spPr/>
        <p:txBody>
          <a:bodyPr/>
          <a:lstStyle/>
          <a:p>
            <a:fld id="{7EC87FAE-DBB4-304A-85B6-C3B042B13BD1}" type="slidenum">
              <a:rPr lang="en-US" smtClean="0"/>
              <a:t>8</a:t>
            </a:fld>
            <a:endParaRPr lang="en-US"/>
          </a:p>
        </p:txBody>
      </p:sp>
    </p:spTree>
    <p:extLst>
      <p:ext uri="{BB962C8B-B14F-4D97-AF65-F5344CB8AC3E}">
        <p14:creationId xmlns:p14="http://schemas.microsoft.com/office/powerpoint/2010/main" val="487131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a:solidFill>
                  <a:schemeClr val="tx1"/>
                </a:solidFill>
                <a:effectLst/>
                <a:latin typeface="+mn-lt"/>
                <a:ea typeface="+mn-ea"/>
                <a:cs typeface="+mn-cs"/>
                <a:hlinkClick r:id="rId3"/>
              </a:rPr>
              <a:t>Community</a:t>
            </a:r>
          </a:p>
          <a:p>
            <a:r>
              <a:rPr lang="en-US" sz="1200" b="0" i="0" kern="1200" dirty="0">
                <a:solidFill>
                  <a:schemeClr val="tx1"/>
                </a:solidFill>
                <a:effectLst/>
                <a:latin typeface="+mn-lt"/>
                <a:ea typeface="+mn-ea"/>
                <a:cs typeface="+mn-cs"/>
              </a:rPr>
              <a:t>Powerful IDE, free for students, open-source contributors, and individuals</a:t>
            </a:r>
          </a:p>
          <a:p>
            <a:r>
              <a:rPr lang="en-US" sz="1200" b="1" i="0" u="none" strike="noStrike" kern="1200">
                <a:solidFill>
                  <a:schemeClr val="tx1"/>
                </a:solidFill>
                <a:effectLst/>
                <a:latin typeface="+mn-lt"/>
                <a:ea typeface="+mn-ea"/>
                <a:cs typeface="+mn-cs"/>
                <a:hlinkClick r:id="rId4"/>
              </a:rPr>
              <a:t>Professional</a:t>
            </a:r>
          </a:p>
          <a:p>
            <a:r>
              <a:rPr lang="en-US" sz="1200" b="0" i="0" kern="1200" dirty="0">
                <a:solidFill>
                  <a:schemeClr val="tx1"/>
                </a:solidFill>
                <a:effectLst/>
                <a:latin typeface="+mn-lt"/>
                <a:ea typeface="+mn-ea"/>
                <a:cs typeface="+mn-cs"/>
              </a:rPr>
              <a:t>Professional IDE best suited to small teams (free trial)</a:t>
            </a:r>
          </a:p>
          <a:p>
            <a:r>
              <a:rPr lang="en-US" sz="1200" b="1" i="0" u="none" strike="noStrike" kern="1200">
                <a:solidFill>
                  <a:schemeClr val="tx1"/>
                </a:solidFill>
                <a:effectLst/>
                <a:latin typeface="+mn-lt"/>
                <a:ea typeface="+mn-ea"/>
                <a:cs typeface="+mn-cs"/>
                <a:hlinkClick r:id="rId5"/>
              </a:rPr>
              <a:t>Enterprise</a:t>
            </a:r>
          </a:p>
          <a:p>
            <a:r>
              <a:rPr lang="en-US" sz="1200" b="0" i="0" kern="1200" dirty="0">
                <a:solidFill>
                  <a:schemeClr val="tx1"/>
                </a:solidFill>
                <a:effectLst/>
                <a:latin typeface="+mn-lt"/>
                <a:ea typeface="+mn-ea"/>
                <a:cs typeface="+mn-cs"/>
              </a:rPr>
              <a:t>Scalable, end-to-end solution for teams of any size (free trial)</a:t>
            </a:r>
          </a:p>
          <a:p>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Tips – Before install the visual studio </a:t>
            </a:r>
          </a:p>
          <a:p>
            <a:r>
              <a:rPr lang="en-US">
                <a:hlinkClick r:id="rId6"/>
              </a:rPr>
              <a:t>https://visualstudio.microsoft.com/vs/support/need-installing-visual-studio/</a:t>
            </a:r>
            <a:endParaRPr lang="en-US"/>
          </a:p>
          <a:p>
            <a:r>
              <a:rPr lang="en-US">
                <a:hlinkClick r:id="rId7"/>
              </a:rPr>
              <a:t>https://docs.microsoft.com/en-us/visualstudio/productinfo/vs2017-system-requirements-vs</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EC87FAE-DBB4-304A-85B6-C3B042B13BD1}" type="slidenum">
              <a:rPr lang="en-US" smtClean="0"/>
              <a:t>9</a:t>
            </a:fld>
            <a:endParaRPr lang="en-US"/>
          </a:p>
        </p:txBody>
      </p:sp>
    </p:spTree>
    <p:extLst>
      <p:ext uri="{BB962C8B-B14F-4D97-AF65-F5344CB8AC3E}">
        <p14:creationId xmlns:p14="http://schemas.microsoft.com/office/powerpoint/2010/main" val="1189173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Picture Placeholder 2"/>
          <p:cNvSpPr>
            <a:spLocks noGrp="1"/>
          </p:cNvSpPr>
          <p:nvPr>
            <p:ph type="pic" idx="13"/>
          </p:nvPr>
        </p:nvSpPr>
        <p:spPr>
          <a:xfrm>
            <a:off x="0" y="0"/>
            <a:ext cx="12192000" cy="6858000"/>
          </a:xfrm>
          <a:prstGeom prst="rect">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ubtitle 2"/>
          <p:cNvSpPr>
            <a:spLocks noGrp="1"/>
          </p:cNvSpPr>
          <p:nvPr>
            <p:ph type="subTitle" idx="1"/>
          </p:nvPr>
        </p:nvSpPr>
        <p:spPr>
          <a:xfrm>
            <a:off x="838200" y="3702716"/>
            <a:ext cx="105156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34183" y="2334538"/>
            <a:ext cx="5923634" cy="1368178"/>
          </a:xfrm>
          <a:prstGeom prst="rect">
            <a:avLst/>
          </a:prstGeom>
        </p:spPr>
      </p:pic>
    </p:spTree>
    <p:extLst>
      <p:ext uri="{BB962C8B-B14F-4D97-AF65-F5344CB8AC3E}">
        <p14:creationId xmlns:p14="http://schemas.microsoft.com/office/powerpoint/2010/main" val="2108658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e team">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Click to edit Master title style</a:t>
            </a:r>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CodeHub.gr</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a:p>
        </p:txBody>
      </p:sp>
      <p:sp>
        <p:nvSpPr>
          <p:cNvPr id="11" name="TextBox 10"/>
          <p:cNvSpPr txBox="1"/>
          <p:nvPr userDrawn="1"/>
        </p:nvSpPr>
        <p:spPr>
          <a:xfrm>
            <a:off x="0" y="5347504"/>
            <a:ext cx="12192000" cy="1510496"/>
          </a:xfrm>
          <a:prstGeom prst="rect">
            <a:avLst/>
          </a:prstGeom>
          <a:solidFill>
            <a:schemeClr val="bg1">
              <a:lumMod val="85000"/>
            </a:schemeClr>
          </a:solidFill>
        </p:spPr>
        <p:txBody>
          <a:bodyPr wrap="square" rtlCol="0">
            <a:spAutoFit/>
          </a:bodyPr>
          <a:lstStyle/>
          <a:p>
            <a:endParaRPr lang="en-US"/>
          </a:p>
        </p:txBody>
      </p:sp>
      <p:sp>
        <p:nvSpPr>
          <p:cNvPr id="18" name="TextBox 17"/>
          <p:cNvSpPr txBox="1"/>
          <p:nvPr userDrawn="1"/>
        </p:nvSpPr>
        <p:spPr>
          <a:xfrm>
            <a:off x="4201610" y="5499904"/>
            <a:ext cx="7152190" cy="1200329"/>
          </a:xfrm>
          <a:prstGeom prst="rect">
            <a:avLst/>
          </a:prstGeom>
          <a:solidFill>
            <a:schemeClr val="bg1">
              <a:lumMod val="85000"/>
            </a:schemeClr>
          </a:solidFill>
        </p:spPr>
        <p:txBody>
          <a:bodyPr wrap="square" rtlCol="0">
            <a:spAutoFit/>
          </a:bodyPr>
          <a:lstStyle/>
          <a:p>
            <a:r>
              <a:rPr lang="en-US" i="1">
                <a:solidFill>
                  <a:schemeClr val="tx2"/>
                </a:solidFill>
              </a:rPr>
              <a:t>“We respect diversity, we are having fun, we welcome and we respect new ideas and we work on them. We are diverse personalities, working together to create value for the ICT community.“</a:t>
            </a: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5783270"/>
            <a:ext cx="2743200" cy="633595"/>
          </a:xfrm>
          <a:prstGeom prst="rect">
            <a:avLst/>
          </a:prstGeom>
        </p:spPr>
      </p:pic>
      <p:sp>
        <p:nvSpPr>
          <p:cNvPr id="20" name="Picture Placeholder 2"/>
          <p:cNvSpPr>
            <a:spLocks noGrp="1"/>
          </p:cNvSpPr>
          <p:nvPr>
            <p:ph type="pic" idx="16"/>
          </p:nvPr>
        </p:nvSpPr>
        <p:spPr>
          <a:xfrm>
            <a:off x="838200"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1" name="Picture Placeholder 2"/>
          <p:cNvSpPr>
            <a:spLocks noGrp="1"/>
          </p:cNvSpPr>
          <p:nvPr>
            <p:ph type="pic" idx="17"/>
          </p:nvPr>
        </p:nvSpPr>
        <p:spPr>
          <a:xfrm>
            <a:off x="3529314"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2" name="Picture Placeholder 2"/>
          <p:cNvSpPr>
            <a:spLocks noGrp="1"/>
          </p:cNvSpPr>
          <p:nvPr>
            <p:ph type="pic" idx="18"/>
          </p:nvPr>
        </p:nvSpPr>
        <p:spPr>
          <a:xfrm>
            <a:off x="6220428"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3" name="Picture Placeholder 2"/>
          <p:cNvSpPr>
            <a:spLocks noGrp="1"/>
          </p:cNvSpPr>
          <p:nvPr>
            <p:ph type="pic" idx="19"/>
          </p:nvPr>
        </p:nvSpPr>
        <p:spPr>
          <a:xfrm>
            <a:off x="8911542"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4" name="Title 1"/>
          <p:cNvSpPr txBox="1">
            <a:spLocks/>
          </p:cNvSpPr>
          <p:nvPr userDrawn="1"/>
        </p:nvSpPr>
        <p:spPr>
          <a:xfrm>
            <a:off x="900414"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a:solidFill>
                  <a:schemeClr val="tx2"/>
                </a:solidFill>
              </a:rPr>
              <a:t>Name</a:t>
            </a:r>
          </a:p>
        </p:txBody>
      </p:sp>
      <p:sp>
        <p:nvSpPr>
          <p:cNvPr id="25" name="Title 1"/>
          <p:cNvSpPr txBox="1">
            <a:spLocks/>
          </p:cNvSpPr>
          <p:nvPr userDrawn="1"/>
        </p:nvSpPr>
        <p:spPr>
          <a:xfrm>
            <a:off x="3591528"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a:solidFill>
                  <a:schemeClr val="tx2"/>
                </a:solidFill>
              </a:rPr>
              <a:t>Name</a:t>
            </a:r>
          </a:p>
        </p:txBody>
      </p:sp>
      <p:sp>
        <p:nvSpPr>
          <p:cNvPr id="26" name="Title 1"/>
          <p:cNvSpPr txBox="1">
            <a:spLocks/>
          </p:cNvSpPr>
          <p:nvPr userDrawn="1"/>
        </p:nvSpPr>
        <p:spPr>
          <a:xfrm>
            <a:off x="6251535"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a:solidFill>
                  <a:schemeClr val="tx2"/>
                </a:solidFill>
              </a:rPr>
              <a:t>Name</a:t>
            </a:r>
          </a:p>
        </p:txBody>
      </p:sp>
      <p:sp>
        <p:nvSpPr>
          <p:cNvPr id="27" name="Title 1"/>
          <p:cNvSpPr txBox="1">
            <a:spLocks/>
          </p:cNvSpPr>
          <p:nvPr userDrawn="1"/>
        </p:nvSpPr>
        <p:spPr>
          <a:xfrm>
            <a:off x="8973756"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a:solidFill>
                  <a:schemeClr val="tx2"/>
                </a:solidFill>
              </a:rPr>
              <a:t>Name</a:t>
            </a:r>
          </a:p>
        </p:txBody>
      </p:sp>
    </p:spTree>
    <p:extLst>
      <p:ext uri="{BB962C8B-B14F-4D97-AF65-F5344CB8AC3E}">
        <p14:creationId xmlns:p14="http://schemas.microsoft.com/office/powerpoint/2010/main" val="345832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Snip Single Corner Rectangle 7"/>
          <p:cNvSpPr/>
          <p:nvPr userDrawn="1"/>
        </p:nvSpPr>
        <p:spPr>
          <a:xfrm rot="10800000" flipH="1">
            <a:off x="0" y="0"/>
            <a:ext cx="12192000" cy="6858000"/>
          </a:xfrm>
          <a:prstGeom prst="snip1Rect">
            <a:avLst>
              <a:gd name="adj" fmla="val 330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38200" y="3702716"/>
            <a:ext cx="105156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itle 1"/>
          <p:cNvSpPr>
            <a:spLocks noGrp="1"/>
          </p:cNvSpPr>
          <p:nvPr>
            <p:ph type="title" hasCustomPrompt="1"/>
          </p:nvPr>
        </p:nvSpPr>
        <p:spPr>
          <a:xfrm>
            <a:off x="838200" y="2205499"/>
            <a:ext cx="8055016" cy="1325563"/>
          </a:xfrm>
        </p:spPr>
        <p:txBody>
          <a:bodyPr/>
          <a:lstStyle>
            <a:lvl1pPr>
              <a:defRPr>
                <a:solidFill>
                  <a:schemeClr val="bg1"/>
                </a:solidFill>
              </a:defRPr>
            </a:lvl1pPr>
          </a:lstStyle>
          <a:p>
            <a:r>
              <a:rPr lang="en-US"/>
              <a:t>Thank you</a:t>
            </a:r>
          </a:p>
        </p:txBody>
      </p:sp>
    </p:spTree>
    <p:extLst>
      <p:ext uri="{BB962C8B-B14F-4D97-AF65-F5344CB8AC3E}">
        <p14:creationId xmlns:p14="http://schemas.microsoft.com/office/powerpoint/2010/main" val="1296600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D2ED7ABD-505F-4D88-B446-A4746915103F}" type="datetimeFigureOut">
              <a:rPr lang="en-US" smtClean="0"/>
              <a:pPr/>
              <a:t>3/27/2019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CodeHub.gr</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4049244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4794308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510956" cy="899665"/>
          </a:xfrm>
        </p:spPr>
        <p:txBody>
          <a:bodyPr/>
          <a:lstStyle/>
          <a:p>
            <a:r>
              <a:rPr lang="en-US"/>
              <a:t>Click to edit Master title style</a:t>
            </a:r>
          </a:p>
        </p:txBody>
      </p:sp>
      <p:sp>
        <p:nvSpPr>
          <p:cNvPr id="7" name="Text Placeholder 3">
            <a:extLst>
              <a:ext uri="{FF2B5EF4-FFF2-40B4-BE49-F238E27FC236}">
                <a16:creationId xmlns:a16="http://schemas.microsoft.com/office/drawing/2014/main" id="{03D45574-B30B-4C34-A8B0-D8DC428F3EED}"/>
              </a:ext>
            </a:extLst>
          </p:cNvPr>
          <p:cNvSpPr>
            <a:spLocks noGrp="1"/>
          </p:cNvSpPr>
          <p:nvPr>
            <p:ph type="body" sz="quarter" idx="10"/>
          </p:nvPr>
        </p:nvSpPr>
        <p:spPr>
          <a:xfrm>
            <a:off x="269240" y="1373694"/>
            <a:ext cx="11510956" cy="2055306"/>
          </a:xfrm>
        </p:spPr>
        <p:txBody>
          <a:bodyPr wrap="square">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61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10" name="Picture Placeholder 2"/>
          <p:cNvSpPr>
            <a:spLocks noGrp="1"/>
          </p:cNvSpPr>
          <p:nvPr>
            <p:ph type="pic" idx="15"/>
          </p:nvPr>
        </p:nvSpPr>
        <p:spPr>
          <a:xfrm>
            <a:off x="0" y="0"/>
            <a:ext cx="12192000" cy="6858000"/>
          </a:xfrm>
          <a:prstGeom prst="snip2DiagRect">
            <a:avLst>
              <a:gd name="adj1" fmla="val 32406"/>
              <a:gd name="adj2" fmla="val 0"/>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Text Placeholder 17"/>
          <p:cNvSpPr>
            <a:spLocks noGrp="1"/>
          </p:cNvSpPr>
          <p:nvPr>
            <p:ph type="body" sz="quarter" idx="13" hasCustomPrompt="1"/>
          </p:nvPr>
        </p:nvSpPr>
        <p:spPr>
          <a:xfrm>
            <a:off x="838200" y="1932972"/>
            <a:ext cx="10515600" cy="2234692"/>
          </a:xfrm>
        </p:spPr>
        <p:txBody>
          <a:bodyPr anchor="ctr">
            <a:normAutofit fontScale="92500"/>
          </a:bodyPr>
          <a:lstStyle>
            <a:lvl1pPr marL="0" indent="0">
              <a:buNone/>
              <a:defRPr b="0" i="1">
                <a:solidFill>
                  <a:schemeClr val="bg1"/>
                </a:solidFill>
                <a:latin typeface="+mj-lt"/>
              </a:defRPr>
            </a:lvl1pPr>
          </a:lstStyle>
          <a:p>
            <a:r>
              <a:rPr lang="en-US" sz="3200"/>
              <a:t>“If You Want Someone To Remember Your Message – In A Presentation, An Article, Or A Report–tell Them A Story.”</a:t>
            </a:r>
          </a:p>
        </p:txBody>
      </p:sp>
      <p:sp>
        <p:nvSpPr>
          <p:cNvPr id="9" name="Text Placeholder 2"/>
          <p:cNvSpPr>
            <a:spLocks noGrp="1"/>
          </p:cNvSpPr>
          <p:nvPr>
            <p:ph type="body" sz="quarter" idx="14" hasCustomPrompt="1"/>
          </p:nvPr>
        </p:nvSpPr>
        <p:spPr>
          <a:xfrm>
            <a:off x="3255962" y="4695510"/>
            <a:ext cx="8097838" cy="369332"/>
          </a:xfrm>
        </p:spPr>
        <p:txBody>
          <a:bodyPr>
            <a:normAutofit lnSpcReduction="10000"/>
          </a:bodyPr>
          <a:lstStyle>
            <a:lvl1pPr marL="0" indent="0" algn="r">
              <a:buNone/>
              <a:defRPr i="0">
                <a:solidFill>
                  <a:schemeClr val="bg1"/>
                </a:solidFill>
              </a:defRPr>
            </a:lvl1pPr>
          </a:lstStyle>
          <a:p>
            <a:r>
              <a:rPr lang="en-US"/>
              <a:t>—</a:t>
            </a:r>
            <a:r>
              <a:rPr lang="el-GR"/>
              <a:t> </a:t>
            </a:r>
            <a:r>
              <a:rPr lang="en-US"/>
              <a:t>Rachel Gillett, Fast Company</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363894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slide">
    <p:spTree>
      <p:nvGrpSpPr>
        <p:cNvPr id="1" name=""/>
        <p:cNvGrpSpPr/>
        <p:nvPr/>
      </p:nvGrpSpPr>
      <p:grpSpPr>
        <a:xfrm>
          <a:off x="0" y="0"/>
          <a:ext cx="0" cy="0"/>
          <a:chOff x="0" y="0"/>
          <a:chExt cx="0" cy="0"/>
        </a:xfrm>
      </p:grpSpPr>
      <p:sp>
        <p:nvSpPr>
          <p:cNvPr id="7" name="Picture Placeholder 2"/>
          <p:cNvSpPr>
            <a:spLocks noGrp="1"/>
          </p:cNvSpPr>
          <p:nvPr>
            <p:ph type="pic" idx="15"/>
          </p:nvPr>
        </p:nvSpPr>
        <p:spPr>
          <a:xfrm>
            <a:off x="0" y="0"/>
            <a:ext cx="12192000" cy="4589463"/>
          </a:xfrm>
          <a:prstGeom prst="rect">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a:xfrm>
            <a:off x="831850" y="4849792"/>
            <a:ext cx="5001791" cy="1413478"/>
          </a:xfrm>
        </p:spPr>
        <p:txBody>
          <a:bodyPr anchor="t">
            <a:noAutofit/>
          </a:bodyPr>
          <a:lstStyle>
            <a:lvl1pPr>
              <a:defRPr sz="3600">
                <a:solidFill>
                  <a:schemeClr val="tx2"/>
                </a:solidFill>
              </a:defRPr>
            </a:lvl1pPr>
          </a:lstStyle>
          <a:p>
            <a:r>
              <a:rPr lang="en-US"/>
              <a:t>Click to edit</a:t>
            </a:r>
            <a:br>
              <a:rPr lang="en-US"/>
            </a:br>
            <a:r>
              <a:rPr lang="en-US"/>
              <a:t>title</a:t>
            </a:r>
          </a:p>
        </p:txBody>
      </p:sp>
      <p:sp>
        <p:nvSpPr>
          <p:cNvPr id="3" name="Text Placeholder 2"/>
          <p:cNvSpPr>
            <a:spLocks noGrp="1"/>
          </p:cNvSpPr>
          <p:nvPr>
            <p:ph type="body" idx="1" hasCustomPrompt="1"/>
          </p:nvPr>
        </p:nvSpPr>
        <p:spPr>
          <a:xfrm>
            <a:off x="5995686" y="4849792"/>
            <a:ext cx="5351764" cy="1413478"/>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text</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420214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Title slide">
    <p:spTree>
      <p:nvGrpSpPr>
        <p:cNvPr id="1" name=""/>
        <p:cNvGrpSpPr/>
        <p:nvPr/>
      </p:nvGrpSpPr>
      <p:grpSpPr>
        <a:xfrm>
          <a:off x="0" y="0"/>
          <a:ext cx="0" cy="0"/>
          <a:chOff x="0" y="0"/>
          <a:chExt cx="0" cy="0"/>
        </a:xfrm>
      </p:grpSpPr>
      <p:sp>
        <p:nvSpPr>
          <p:cNvPr id="7" name="Picture Placeholder 2"/>
          <p:cNvSpPr>
            <a:spLocks noGrp="1"/>
          </p:cNvSpPr>
          <p:nvPr>
            <p:ph type="pic" idx="15"/>
          </p:nvPr>
        </p:nvSpPr>
        <p:spPr>
          <a:xfrm>
            <a:off x="0" y="0"/>
            <a:ext cx="12192000" cy="6858000"/>
          </a:xfrm>
          <a:prstGeom prst="rect">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6" name="Picture Placeholder 2"/>
          <p:cNvSpPr>
            <a:spLocks noGrp="1"/>
          </p:cNvSpPr>
          <p:nvPr>
            <p:ph type="pic" idx="16"/>
          </p:nvPr>
        </p:nvSpPr>
        <p:spPr>
          <a:xfrm>
            <a:off x="0" y="3692324"/>
            <a:ext cx="12192000" cy="2476982"/>
          </a:xfrm>
          <a:prstGeom prst="rect">
            <a:avLst/>
          </a:prstGeom>
          <a:solidFill>
            <a:schemeClr val="accent1"/>
          </a:solidFill>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a:xfrm>
            <a:off x="831850" y="4224759"/>
            <a:ext cx="5001791" cy="1413478"/>
          </a:xfrm>
        </p:spPr>
        <p:txBody>
          <a:bodyPr anchor="t">
            <a:noAutofit/>
          </a:bodyPr>
          <a:lstStyle>
            <a:lvl1pPr>
              <a:defRPr sz="3600">
                <a:solidFill>
                  <a:schemeClr val="tx2"/>
                </a:solidFill>
              </a:defRPr>
            </a:lvl1pPr>
          </a:lstStyle>
          <a:p>
            <a:r>
              <a:rPr lang="en-US"/>
              <a:t>Click to edit</a:t>
            </a:r>
            <a:br>
              <a:rPr lang="en-US"/>
            </a:br>
            <a:r>
              <a:rPr lang="en-US"/>
              <a:t>title</a:t>
            </a:r>
          </a:p>
        </p:txBody>
      </p:sp>
      <p:sp>
        <p:nvSpPr>
          <p:cNvPr id="3" name="Text Placeholder 2"/>
          <p:cNvSpPr>
            <a:spLocks noGrp="1"/>
          </p:cNvSpPr>
          <p:nvPr>
            <p:ph type="body" idx="1" hasCustomPrompt="1"/>
          </p:nvPr>
        </p:nvSpPr>
        <p:spPr>
          <a:xfrm>
            <a:off x="5995686" y="4224759"/>
            <a:ext cx="5351764" cy="141347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text</a:t>
            </a:r>
          </a:p>
        </p:txBody>
      </p:sp>
    </p:spTree>
    <p:extLst>
      <p:ext uri="{BB962C8B-B14F-4D97-AF65-F5344CB8AC3E}">
        <p14:creationId xmlns:p14="http://schemas.microsoft.com/office/powerpoint/2010/main" val="206071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image left">
    <p:spTree>
      <p:nvGrpSpPr>
        <p:cNvPr id="1" name=""/>
        <p:cNvGrpSpPr/>
        <p:nvPr/>
      </p:nvGrpSpPr>
      <p:grpSpPr>
        <a:xfrm>
          <a:off x="0" y="0"/>
          <a:ext cx="0" cy="0"/>
          <a:chOff x="0" y="0"/>
          <a:chExt cx="0" cy="0"/>
        </a:xfrm>
      </p:grpSpPr>
      <p:sp>
        <p:nvSpPr>
          <p:cNvPr id="2" name="Title 1"/>
          <p:cNvSpPr>
            <a:spLocks noGrp="1"/>
          </p:cNvSpPr>
          <p:nvPr>
            <p:ph type="title"/>
          </p:nvPr>
        </p:nvSpPr>
        <p:spPr>
          <a:xfrm>
            <a:off x="3298784" y="365125"/>
            <a:ext cx="8055016" cy="1325563"/>
          </a:xfrm>
        </p:spPr>
        <p:txBody>
          <a:bodyPr/>
          <a:lstStyle/>
          <a:p>
            <a:r>
              <a:rPr lang="en-US"/>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D2ED7ABD-505F-4D88-B446-A4746915103F}" type="datetimeFigureOut">
              <a:rPr lang="en-US" smtClean="0"/>
              <a:pPr/>
              <a:t>3/27/2019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CodeHub.gr</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a:p>
        </p:txBody>
      </p:sp>
      <p:sp>
        <p:nvSpPr>
          <p:cNvPr id="14" name="Content Placeholder 5"/>
          <p:cNvSpPr>
            <a:spLocks noGrp="1"/>
          </p:cNvSpPr>
          <p:nvPr>
            <p:ph sz="half" idx="1"/>
          </p:nvPr>
        </p:nvSpPr>
        <p:spPr>
          <a:xfrm>
            <a:off x="3298784" y="1825625"/>
            <a:ext cx="3907422" cy="4351338"/>
          </a:xfrm>
        </p:spPr>
        <p:txBody>
          <a:bodyPr/>
          <a:lstStyle/>
          <a:p>
            <a:endParaRPr lang="en-US"/>
          </a:p>
        </p:txBody>
      </p:sp>
      <p:sp>
        <p:nvSpPr>
          <p:cNvPr id="15" name="Content Placeholder 6"/>
          <p:cNvSpPr>
            <a:spLocks noGrp="1"/>
          </p:cNvSpPr>
          <p:nvPr>
            <p:ph sz="half" idx="2"/>
          </p:nvPr>
        </p:nvSpPr>
        <p:spPr>
          <a:xfrm>
            <a:off x="7462773" y="1825625"/>
            <a:ext cx="3907422" cy="4351338"/>
          </a:xfrm>
        </p:spPr>
        <p:txBody>
          <a:bodyPr/>
          <a:lstStyle/>
          <a:p>
            <a:endParaRPr lang="en-US"/>
          </a:p>
        </p:txBody>
      </p:sp>
      <p:sp>
        <p:nvSpPr>
          <p:cNvPr id="17" name="Picture Placeholder 2"/>
          <p:cNvSpPr>
            <a:spLocks noGrp="1"/>
          </p:cNvSpPr>
          <p:nvPr>
            <p:ph type="pic" idx="15"/>
          </p:nvPr>
        </p:nvSpPr>
        <p:spPr>
          <a:xfrm>
            <a:off x="0"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109662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055016" cy="1325563"/>
          </a:xfrm>
        </p:spPr>
        <p:txBody>
          <a:bodyPr/>
          <a:lstStyle/>
          <a:p>
            <a:r>
              <a:rPr lang="en-US"/>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D2ED7ABD-505F-4D88-B446-A4746915103F}" type="datetimeFigureOut">
              <a:rPr lang="en-US" smtClean="0"/>
              <a:pPr/>
              <a:t>3/27/2019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CodeHub.gr</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a:p>
        </p:txBody>
      </p:sp>
      <p:sp>
        <p:nvSpPr>
          <p:cNvPr id="14" name="Content Placeholder 5"/>
          <p:cNvSpPr>
            <a:spLocks noGrp="1"/>
          </p:cNvSpPr>
          <p:nvPr>
            <p:ph sz="half" idx="1"/>
          </p:nvPr>
        </p:nvSpPr>
        <p:spPr>
          <a:xfrm>
            <a:off x="838200" y="1825625"/>
            <a:ext cx="3907422" cy="4351338"/>
          </a:xfrm>
        </p:spPr>
        <p:txBody>
          <a:bodyPr/>
          <a:lstStyle/>
          <a:p>
            <a:endParaRPr lang="en-US"/>
          </a:p>
        </p:txBody>
      </p:sp>
      <p:sp>
        <p:nvSpPr>
          <p:cNvPr id="15" name="Content Placeholder 6"/>
          <p:cNvSpPr>
            <a:spLocks noGrp="1"/>
          </p:cNvSpPr>
          <p:nvPr>
            <p:ph sz="half" idx="2"/>
          </p:nvPr>
        </p:nvSpPr>
        <p:spPr>
          <a:xfrm>
            <a:off x="5002189" y="1825625"/>
            <a:ext cx="3907422" cy="4351338"/>
          </a:xfrm>
        </p:spPr>
        <p:txBody>
          <a:bodyPr/>
          <a:lstStyle/>
          <a:p>
            <a:endParaRPr lang="en-US"/>
          </a:p>
        </p:txBody>
      </p:sp>
      <p:sp>
        <p:nvSpPr>
          <p:cNvPr id="9" name="Picture Placeholder 2"/>
          <p:cNvSpPr>
            <a:spLocks noGrp="1"/>
          </p:cNvSpPr>
          <p:nvPr>
            <p:ph type="pic" idx="15"/>
          </p:nvPr>
        </p:nvSpPr>
        <p:spPr>
          <a:xfrm>
            <a:off x="9101559"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428656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ntent image left">
    <p:spTree>
      <p:nvGrpSpPr>
        <p:cNvPr id="1" name=""/>
        <p:cNvGrpSpPr/>
        <p:nvPr/>
      </p:nvGrpSpPr>
      <p:grpSpPr>
        <a:xfrm>
          <a:off x="0" y="0"/>
          <a:ext cx="0" cy="0"/>
          <a:chOff x="0" y="0"/>
          <a:chExt cx="0" cy="0"/>
        </a:xfrm>
      </p:grpSpPr>
      <p:sp>
        <p:nvSpPr>
          <p:cNvPr id="2" name="Title 1"/>
          <p:cNvSpPr>
            <a:spLocks noGrp="1"/>
          </p:cNvSpPr>
          <p:nvPr>
            <p:ph type="title"/>
          </p:nvPr>
        </p:nvSpPr>
        <p:spPr>
          <a:xfrm>
            <a:off x="3298784" y="365125"/>
            <a:ext cx="8055016" cy="1325563"/>
          </a:xfrm>
        </p:spPr>
        <p:txBody>
          <a:bodyPr/>
          <a:lstStyle/>
          <a:p>
            <a:r>
              <a:rPr lang="en-US"/>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D2ED7ABD-505F-4D88-B446-A4746915103F}" type="datetimeFigureOut">
              <a:rPr lang="en-US" smtClean="0"/>
              <a:pPr/>
              <a:t>3/27/2019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CodeHub.gr</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a:p>
        </p:txBody>
      </p:sp>
      <p:sp>
        <p:nvSpPr>
          <p:cNvPr id="14" name="Content Placeholder 5"/>
          <p:cNvSpPr>
            <a:spLocks noGrp="1"/>
          </p:cNvSpPr>
          <p:nvPr>
            <p:ph sz="half" idx="1"/>
          </p:nvPr>
        </p:nvSpPr>
        <p:spPr>
          <a:xfrm>
            <a:off x="3298784" y="1825625"/>
            <a:ext cx="8055016" cy="4351338"/>
          </a:xfrm>
        </p:spPr>
        <p:txBody>
          <a:bodyPr/>
          <a:lstStyle/>
          <a:p>
            <a:endParaRPr lang="en-US"/>
          </a:p>
        </p:txBody>
      </p:sp>
      <p:sp>
        <p:nvSpPr>
          <p:cNvPr id="10" name="Picture Placeholder 2"/>
          <p:cNvSpPr>
            <a:spLocks noGrp="1"/>
          </p:cNvSpPr>
          <p:nvPr>
            <p:ph type="pic" idx="15"/>
          </p:nvPr>
        </p:nvSpPr>
        <p:spPr>
          <a:xfrm>
            <a:off x="0"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64627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Content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055016" cy="1325563"/>
          </a:xfrm>
        </p:spPr>
        <p:txBody>
          <a:bodyPr/>
          <a:lstStyle/>
          <a:p>
            <a:r>
              <a:rPr lang="en-US"/>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D2ED7ABD-505F-4D88-B446-A4746915103F}" type="datetimeFigureOut">
              <a:rPr lang="en-US" smtClean="0"/>
              <a:pPr/>
              <a:t>3/27/2019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CodeHub.gr</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a:p>
        </p:txBody>
      </p:sp>
      <p:sp>
        <p:nvSpPr>
          <p:cNvPr id="14" name="Content Placeholder 5"/>
          <p:cNvSpPr>
            <a:spLocks noGrp="1"/>
          </p:cNvSpPr>
          <p:nvPr>
            <p:ph sz="half" idx="1"/>
          </p:nvPr>
        </p:nvSpPr>
        <p:spPr>
          <a:xfrm>
            <a:off x="838200" y="1825625"/>
            <a:ext cx="8055016" cy="4351338"/>
          </a:xfrm>
        </p:spPr>
        <p:txBody>
          <a:bodyPr/>
          <a:lstStyle/>
          <a:p>
            <a:endParaRPr lang="en-US"/>
          </a:p>
        </p:txBody>
      </p:sp>
      <p:sp>
        <p:nvSpPr>
          <p:cNvPr id="8" name="Picture Placeholder 2"/>
          <p:cNvSpPr>
            <a:spLocks noGrp="1"/>
          </p:cNvSpPr>
          <p:nvPr>
            <p:ph type="pic" idx="15"/>
          </p:nvPr>
        </p:nvSpPr>
        <p:spPr>
          <a:xfrm>
            <a:off x="9101559"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196345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ntent image bottom">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D2ED7ABD-505F-4D88-B446-A4746915103F}" type="datetimeFigureOut">
              <a:rPr lang="en-US" smtClean="0"/>
              <a:pPr/>
              <a:t>3/27/2019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CodeHub.gr</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a:p>
        </p:txBody>
      </p:sp>
      <p:sp>
        <p:nvSpPr>
          <p:cNvPr id="14" name="Content Placeholder 5"/>
          <p:cNvSpPr>
            <a:spLocks noGrp="1"/>
          </p:cNvSpPr>
          <p:nvPr>
            <p:ph sz="half" idx="1"/>
          </p:nvPr>
        </p:nvSpPr>
        <p:spPr>
          <a:xfrm>
            <a:off x="838200" y="1825625"/>
            <a:ext cx="10515600" cy="3510304"/>
          </a:xfrm>
        </p:spPr>
        <p:txBody>
          <a:bodyPr/>
          <a:lstStyle/>
          <a:p>
            <a:endParaRPr lang="en-US"/>
          </a:p>
        </p:txBody>
      </p:sp>
      <p:sp>
        <p:nvSpPr>
          <p:cNvPr id="9" name="Picture Placeholder 2"/>
          <p:cNvSpPr>
            <a:spLocks noGrp="1"/>
          </p:cNvSpPr>
          <p:nvPr>
            <p:ph type="pic" idx="15"/>
          </p:nvPr>
        </p:nvSpPr>
        <p:spPr>
          <a:xfrm>
            <a:off x="0" y="5567422"/>
            <a:ext cx="12192000" cy="1290578"/>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1029644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2"/>
          </p:nvPr>
        </p:nvSpPr>
        <p:spPr>
          <a:xfrm>
            <a:off x="838200" y="6356350"/>
            <a:ext cx="2743200" cy="365125"/>
          </a:xfrm>
          <a:prstGeom prst="rect">
            <a:avLst/>
          </a:prstGeom>
        </p:spPr>
        <p:txBody>
          <a:bodyPr anchor="ctr"/>
          <a:lstStyle>
            <a:lvl1pPr>
              <a:defRPr sz="1200"/>
            </a:lvl1pPr>
          </a:lstStyle>
          <a:p>
            <a:fld id="{D2ED7ABD-505F-4D88-B446-A4746915103F}" type="datetimeFigureOut">
              <a:rPr lang="en-US" smtClean="0"/>
              <a:pPr/>
              <a:t>3/27/2019</a:t>
            </a:fld>
            <a:endParaRPr lang="en-US"/>
          </a:p>
        </p:txBody>
      </p:sp>
      <p:sp>
        <p:nvSpPr>
          <p:cNvPr id="8" name="Footer Placeholder 5"/>
          <p:cNvSpPr>
            <a:spLocks noGrp="1"/>
          </p:cNvSpPr>
          <p:nvPr>
            <p:ph type="ftr" sz="quarter" idx="3"/>
          </p:nvPr>
        </p:nvSpPr>
        <p:spPr>
          <a:xfrm>
            <a:off x="4038600" y="6356350"/>
            <a:ext cx="4114800" cy="365125"/>
          </a:xfrm>
          <a:prstGeom prst="rect">
            <a:avLst/>
          </a:prstGeom>
        </p:spPr>
        <p:txBody>
          <a:bodyPr anchor="ctr"/>
          <a:lstStyle>
            <a:lvl1pPr>
              <a:defRPr sz="1200"/>
            </a:lvl1pPr>
          </a:lstStyle>
          <a:p>
            <a:pPr algn="ctr"/>
            <a:r>
              <a:rPr lang="en-US"/>
              <a:t>CodeHub.gr</a:t>
            </a:r>
          </a:p>
        </p:txBody>
      </p:sp>
      <p:sp>
        <p:nvSpPr>
          <p:cNvPr id="9" name="Slide Number Placeholder 6"/>
          <p:cNvSpPr>
            <a:spLocks noGrp="1"/>
          </p:cNvSpPr>
          <p:nvPr>
            <p:ph type="sldNum" sz="quarter" idx="4"/>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a:p>
        </p:txBody>
      </p:sp>
      <p:pic>
        <p:nvPicPr>
          <p:cNvPr id="10" name="Picture 9"/>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1130128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6" r:id="rId4"/>
    <p:sldLayoutId id="2147483652" r:id="rId5"/>
    <p:sldLayoutId id="2147483660" r:id="rId6"/>
    <p:sldLayoutId id="2147483661" r:id="rId7"/>
    <p:sldLayoutId id="2147483662" r:id="rId8"/>
    <p:sldLayoutId id="2147483663" r:id="rId9"/>
    <p:sldLayoutId id="2147483664" r:id="rId10"/>
    <p:sldLayoutId id="2147483665" r:id="rId11"/>
    <p:sldLayoutId id="2147483655" r:id="rId12"/>
    <p:sldLayoutId id="2147483667" r:id="rId13"/>
    <p:sldLayoutId id="214748366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ziaziosk/gittest.git"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hyperlink" Target="https://linuxacademy.com/blog/linux/git-terms-explained/#fetch" TargetMode="External"/><Relationship Id="rId13" Type="http://schemas.openxmlformats.org/officeDocument/2006/relationships/hyperlink" Target="https://linuxacademy.com/blog/linux/git-terms-explained/#merge" TargetMode="External"/><Relationship Id="rId3" Type="http://schemas.openxmlformats.org/officeDocument/2006/relationships/notesSlide" Target="../notesSlides/notesSlide19.xml"/><Relationship Id="rId7" Type="http://schemas.openxmlformats.org/officeDocument/2006/relationships/hyperlink" Target="https://linuxacademy.com/blog/linux/git-terms-explained/#clone" TargetMode="External"/><Relationship Id="rId12" Type="http://schemas.openxmlformats.org/officeDocument/2006/relationships/hyperlink" Target="https://linuxacademy.com/blog/linux/git-terms-explained/#master" TargetMode="External"/><Relationship Id="rId2" Type="http://schemas.openxmlformats.org/officeDocument/2006/relationships/slideLayout" Target="../slideLayouts/slideLayout12.xml"/><Relationship Id="rId16" Type="http://schemas.openxmlformats.org/officeDocument/2006/relationships/image" Target="../media/image15.wmf"/><Relationship Id="rId1" Type="http://schemas.openxmlformats.org/officeDocument/2006/relationships/vmlDrawing" Target="../drawings/vmlDrawing2.vml"/><Relationship Id="rId6" Type="http://schemas.openxmlformats.org/officeDocument/2006/relationships/hyperlink" Target="https://linuxacademy.com/blog/linux/git-terms-explained/#cherry" TargetMode="External"/><Relationship Id="rId11" Type="http://schemas.openxmlformats.org/officeDocument/2006/relationships/hyperlink" Target="https://linuxacademy.com/blog/linux/git-terms-explained/#index" TargetMode="External"/><Relationship Id="rId5" Type="http://schemas.openxmlformats.org/officeDocument/2006/relationships/hyperlink" Target="https://linuxacademy.com/blog/linux/git-terms-explained/#checkout" TargetMode="External"/><Relationship Id="rId15" Type="http://schemas.openxmlformats.org/officeDocument/2006/relationships/oleObject" Target="../embeddings/oleObject2.bin"/><Relationship Id="rId10" Type="http://schemas.openxmlformats.org/officeDocument/2006/relationships/hyperlink" Target="https://linuxacademy.com/blog/linux/git-terms-explained/#head" TargetMode="External"/><Relationship Id="rId4" Type="http://schemas.openxmlformats.org/officeDocument/2006/relationships/hyperlink" Target="https://linuxacademy.com/blog/linux/git-terms-explained/#branch" TargetMode="External"/><Relationship Id="rId9" Type="http://schemas.openxmlformats.org/officeDocument/2006/relationships/hyperlink" Target="https://linuxacademy.com/blog/linux/git-terms-explained/#fork" TargetMode="External"/><Relationship Id="rId14" Type="http://schemas.openxmlformats.org/officeDocument/2006/relationships/hyperlink" Target="https://linuxacademy.com/blog/linux/git-terms-explained/#origi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hyperlink" Target="https://linuxacademy.com/blog/linux/git-terms-explained/#repo" TargetMode="External"/><Relationship Id="rId13" Type="http://schemas.openxmlformats.org/officeDocument/2006/relationships/image" Target="../media/image15.wmf"/><Relationship Id="rId3" Type="http://schemas.openxmlformats.org/officeDocument/2006/relationships/notesSlide" Target="../notesSlides/notesSlide20.xml"/><Relationship Id="rId7" Type="http://schemas.openxmlformats.org/officeDocument/2006/relationships/hyperlink" Target="https://linuxacademy.com/blog/linux/git-terms-explained/#remote" TargetMode="External"/><Relationship Id="rId12"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hyperlink" Target="https://linuxacademy.com/blog/linux/git-terms-explained/#rebase" TargetMode="External"/><Relationship Id="rId11" Type="http://schemas.openxmlformats.org/officeDocument/2006/relationships/hyperlink" Target="https://linuxacademy.com/blog/linux/git-terms-explained/#upstream" TargetMode="External"/><Relationship Id="rId5" Type="http://schemas.openxmlformats.org/officeDocument/2006/relationships/hyperlink" Target="https://linuxacademy.com/blog/linux/git-terms-explained/#push" TargetMode="External"/><Relationship Id="rId10" Type="http://schemas.openxmlformats.org/officeDocument/2006/relationships/hyperlink" Target="https://linuxacademy.com/blog/linux/git-terms-explained/#tag" TargetMode="External"/><Relationship Id="rId4" Type="http://schemas.openxmlformats.org/officeDocument/2006/relationships/hyperlink" Target="https://linuxacademy.com/blog/linux/git-terms-explained/#pull" TargetMode="External"/><Relationship Id="rId9" Type="http://schemas.openxmlformats.org/officeDocument/2006/relationships/hyperlink" Target="https://linuxacademy.com/blog/linux/git-terms-explained/#stash"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visualstudio.microsoft.com/vso/"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hyperlink" Target="https://www.similartech.com/categories/framework" TargetMode="External"/><Relationship Id="rId3" Type="http://schemas.openxmlformats.org/officeDocument/2006/relationships/hyperlink" Target="https://www.microsoft.com/net/customers#raygun" TargetMode="External"/><Relationship Id="rId7" Type="http://schemas.openxmlformats.org/officeDocument/2006/relationships/image" Target="../media/image9.sv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hyperlink" Target="https://www.microsoft.com/net/customers#tencent" TargetMode="External"/><Relationship Id="rId4" Type="http://schemas.openxmlformats.org/officeDocument/2006/relationships/hyperlink" Target="https://www.microsoft.com/net/customers#godadd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visualstudio.microsoft.com/vs/community/"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idx="13"/>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l="6817" r="6817"/>
          <a:stretch>
            <a:fillRect/>
          </a:stretch>
        </p:blipFill>
        <p:spPr/>
      </p:pic>
      <p:sp>
        <p:nvSpPr>
          <p:cNvPr id="11" name="Subtitle 10"/>
          <p:cNvSpPr>
            <a:spLocks noGrp="1"/>
          </p:cNvSpPr>
          <p:nvPr>
            <p:ph type="subTitle" idx="1"/>
          </p:nvPr>
        </p:nvSpPr>
        <p:spPr/>
        <p:txBody>
          <a:bodyPr/>
          <a:lstStyle/>
          <a:p>
            <a:r>
              <a:rPr lang="en-US">
                <a:solidFill>
                  <a:schemeClr val="bg1"/>
                </a:solidFill>
              </a:rPr>
              <a:t>The first Hub for Developers</a:t>
            </a: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34183" y="2334538"/>
            <a:ext cx="5923634" cy="1368178"/>
          </a:xfrm>
          <a:prstGeom prst="rect">
            <a:avLst/>
          </a:prstGeom>
        </p:spPr>
      </p:pic>
      <p:sp>
        <p:nvSpPr>
          <p:cNvPr id="5" name="Subtitle 10"/>
          <p:cNvSpPr txBox="1">
            <a:spLocks/>
          </p:cNvSpPr>
          <p:nvPr/>
        </p:nvSpPr>
        <p:spPr>
          <a:xfrm>
            <a:off x="909679" y="5401639"/>
            <a:ext cx="10515600" cy="62787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Lucida Sans"/>
              <a:cs typeface="Lucida Sans"/>
            </a:endParaRPr>
          </a:p>
          <a:p>
            <a:endParaRPr lang="en-US">
              <a:latin typeface="Lucida Sans"/>
              <a:cs typeface="Lucida Sans"/>
            </a:endParaRPr>
          </a:p>
        </p:txBody>
      </p:sp>
      <p:sp>
        <p:nvSpPr>
          <p:cNvPr id="6" name="Subtitle 10"/>
          <p:cNvSpPr txBox="1">
            <a:spLocks/>
          </p:cNvSpPr>
          <p:nvPr/>
        </p:nvSpPr>
        <p:spPr>
          <a:xfrm>
            <a:off x="909679" y="4392525"/>
            <a:ext cx="10515600" cy="9974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600">
                <a:latin typeface="Lucida Sans"/>
                <a:cs typeface="Lucida Sans"/>
              </a:rPr>
              <a:t>Introduction</a:t>
            </a:r>
          </a:p>
        </p:txBody>
      </p:sp>
    </p:spTree>
    <p:extLst>
      <p:ext uri="{BB962C8B-B14F-4D97-AF65-F5344CB8AC3E}">
        <p14:creationId xmlns:p14="http://schemas.microsoft.com/office/powerpoint/2010/main" val="3270143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B9FF-9E5A-4E69-8EF7-0ECEEB38A563}"/>
              </a:ext>
            </a:extLst>
          </p:cNvPr>
          <p:cNvSpPr>
            <a:spLocks noGrp="1"/>
          </p:cNvSpPr>
          <p:nvPr>
            <p:ph type="title"/>
          </p:nvPr>
        </p:nvSpPr>
        <p:spPr>
          <a:xfrm>
            <a:off x="568047" y="2084172"/>
            <a:ext cx="6306886" cy="1910075"/>
          </a:xfrm>
        </p:spPr>
        <p:txBody>
          <a:bodyPr/>
          <a:lstStyle/>
          <a:p>
            <a:r>
              <a:rPr lang="en-US" dirty="0"/>
              <a:t>Demo </a:t>
            </a:r>
            <a:br>
              <a:rPr lang="en-US" dirty="0"/>
            </a:br>
            <a:r>
              <a:rPr lang="en-US" sz="5400" dirty="0"/>
              <a:t>Get started with .NET in your browser</a:t>
            </a:r>
          </a:p>
        </p:txBody>
      </p:sp>
    </p:spTree>
    <p:extLst>
      <p:ext uri="{BB962C8B-B14F-4D97-AF65-F5344CB8AC3E}">
        <p14:creationId xmlns:p14="http://schemas.microsoft.com/office/powerpoint/2010/main" val="391312200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7F4550-910C-4AB7-9194-EDC7F22D69A9}"/>
              </a:ext>
            </a:extLst>
          </p:cNvPr>
          <p:cNvSpPr txBox="1"/>
          <p:nvPr/>
        </p:nvSpPr>
        <p:spPr>
          <a:xfrm>
            <a:off x="781665" y="442451"/>
            <a:ext cx="10058399" cy="646331"/>
          </a:xfrm>
          <a:prstGeom prst="rect">
            <a:avLst/>
          </a:prstGeom>
          <a:noFill/>
        </p:spPr>
        <p:txBody>
          <a:bodyPr wrap="square" rtlCol="0">
            <a:spAutoFit/>
          </a:bodyPr>
          <a:lstStyle/>
          <a:p>
            <a:r>
              <a:rPr lang="en-US" sz="3600">
                <a:latin typeface="Arial" panose="020B0604020202020204" pitchFamily="34" charset="0"/>
                <a:cs typeface="Arial" panose="020B0604020202020204" pitchFamily="34" charset="0"/>
              </a:rPr>
              <a:t>Getting Started  </a:t>
            </a:r>
            <a:r>
              <a:rPr lang="el-GR" sz="3600">
                <a:latin typeface="Arial" panose="020B0604020202020204" pitchFamily="34" charset="0"/>
                <a:cs typeface="Arial" panose="020B0604020202020204" pitchFamily="34" charset="0"/>
              </a:rPr>
              <a:t>2</a:t>
            </a:r>
            <a:r>
              <a:rPr lang="en-US" sz="3600">
                <a:latin typeface="Arial" panose="020B0604020202020204" pitchFamily="34" charset="0"/>
                <a:cs typeface="Arial" panose="020B0604020202020204" pitchFamily="34" charset="0"/>
              </a:rPr>
              <a:t>/3</a:t>
            </a:r>
            <a:endParaRPr lang="el-GR" sz="360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7CD9200-D6CF-47FD-8B9A-5FDFCBF17355}"/>
              </a:ext>
            </a:extLst>
          </p:cNvPr>
          <p:cNvSpPr txBox="1"/>
          <p:nvPr/>
        </p:nvSpPr>
        <p:spPr>
          <a:xfrm>
            <a:off x="781664" y="1125762"/>
            <a:ext cx="11090787" cy="2308324"/>
          </a:xfrm>
          <a:prstGeom prst="rect">
            <a:avLst/>
          </a:prstGeom>
          <a:noFill/>
        </p:spPr>
        <p:txBody>
          <a:bodyPr wrap="square" rtlCol="0">
            <a:spAutoFit/>
          </a:bodyPr>
          <a:lstStyle/>
          <a:p>
            <a:pPr marL="285750" indent="-28575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rPr>
              <a:t>Running visual studio</a:t>
            </a:r>
          </a:p>
          <a:p>
            <a:r>
              <a:rPr lang="en-US" sz="2400" i="1">
                <a:solidFill>
                  <a:schemeClr val="tx2"/>
                </a:solidFill>
                <a:latin typeface="Arial" panose="020B0604020202020204" pitchFamily="34" charset="0"/>
                <a:cs typeface="Arial" panose="020B0604020202020204" pitchFamily="34" charset="0"/>
              </a:rPr>
              <a:t>After the installation is completed, start visual studio from Start Menu</a:t>
            </a:r>
          </a:p>
          <a:p>
            <a:r>
              <a:rPr lang="en-US" sz="2400" i="1">
                <a:solidFill>
                  <a:schemeClr val="tx2"/>
                </a:solidFill>
                <a:latin typeface="Arial" panose="020B0604020202020204" pitchFamily="34" charset="0"/>
                <a:cs typeface="Arial" panose="020B0604020202020204" pitchFamily="34" charset="0"/>
              </a:rPr>
              <a:t>Create a console app</a:t>
            </a:r>
          </a:p>
          <a:p>
            <a:r>
              <a:rPr lang="en-US" sz="2400" i="1">
                <a:solidFill>
                  <a:schemeClr val="tx2"/>
                </a:solidFill>
                <a:latin typeface="Arial" panose="020B0604020202020204" pitchFamily="34" charset="0"/>
                <a:cs typeface="Arial" panose="020B0604020202020204" pitchFamily="34" charset="0"/>
              </a:rPr>
              <a:t>Select Run!</a:t>
            </a:r>
          </a:p>
          <a:p>
            <a:r>
              <a:rPr lang="en-US" sz="2400" i="1">
                <a:solidFill>
                  <a:schemeClr val="tx2"/>
                </a:solidFill>
                <a:latin typeface="Arial" panose="020B0604020202020204" pitchFamily="34" charset="0"/>
                <a:cs typeface="Arial" panose="020B0604020202020204" pitchFamily="34" charset="0"/>
              </a:rPr>
              <a:t>All is set-up</a:t>
            </a:r>
          </a:p>
          <a:p>
            <a:endParaRPr lang="en-US" sz="2400">
              <a:solidFill>
                <a:schemeClr val="tx2"/>
              </a:solidFill>
            </a:endParaRPr>
          </a:p>
        </p:txBody>
      </p:sp>
    </p:spTree>
    <p:extLst>
      <p:ext uri="{BB962C8B-B14F-4D97-AF65-F5344CB8AC3E}">
        <p14:creationId xmlns:p14="http://schemas.microsoft.com/office/powerpoint/2010/main" val="362486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7F4550-910C-4AB7-9194-EDC7F22D69A9}"/>
              </a:ext>
            </a:extLst>
          </p:cNvPr>
          <p:cNvSpPr txBox="1"/>
          <p:nvPr/>
        </p:nvSpPr>
        <p:spPr>
          <a:xfrm>
            <a:off x="324465" y="0"/>
            <a:ext cx="10058399" cy="646331"/>
          </a:xfrm>
          <a:prstGeom prst="rect">
            <a:avLst/>
          </a:prstGeom>
          <a:noFill/>
        </p:spPr>
        <p:txBody>
          <a:bodyPr wrap="square" rtlCol="0">
            <a:spAutoFit/>
          </a:bodyPr>
          <a:lstStyle/>
          <a:p>
            <a:r>
              <a:rPr lang="en-US" sz="3600">
                <a:latin typeface="Arial" panose="020B0604020202020204" pitchFamily="34" charset="0"/>
                <a:cs typeface="Arial" panose="020B0604020202020204" pitchFamily="34" charset="0"/>
              </a:rPr>
              <a:t>Visual studio</a:t>
            </a:r>
            <a:endParaRPr lang="el-GR" sz="360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C7F92DA5-C205-423D-B161-1AD9959B5181}"/>
              </a:ext>
            </a:extLst>
          </p:cNvPr>
          <p:cNvSpPr txBox="1"/>
          <p:nvPr/>
        </p:nvSpPr>
        <p:spPr>
          <a:xfrm>
            <a:off x="208444" y="973393"/>
            <a:ext cx="10014280" cy="923330"/>
          </a:xfrm>
          <a:prstGeom prst="rect">
            <a:avLst/>
          </a:prstGeom>
          <a:noFill/>
        </p:spPr>
        <p:txBody>
          <a:bodyPr wrap="none" rtlCol="0">
            <a:spAutoFit/>
          </a:bodyPr>
          <a:lstStyle/>
          <a:p>
            <a:r>
              <a:rPr lang="en-US">
                <a:solidFill>
                  <a:schemeClr val="tx2"/>
                </a:solidFill>
              </a:rPr>
              <a:t>Visual Studio is an </a:t>
            </a:r>
            <a:r>
              <a:rPr lang="en-US" b="1">
                <a:solidFill>
                  <a:schemeClr val="tx2"/>
                </a:solidFill>
              </a:rPr>
              <a:t>integrated development environment (IDE)</a:t>
            </a:r>
            <a:r>
              <a:rPr lang="en-US">
                <a:solidFill>
                  <a:schemeClr val="tx2"/>
                </a:solidFill>
              </a:rPr>
              <a:t>. </a:t>
            </a:r>
          </a:p>
          <a:p>
            <a:r>
              <a:rPr lang="en-US">
                <a:solidFill>
                  <a:schemeClr val="tx2"/>
                </a:solidFill>
              </a:rPr>
              <a:t>The “integrated” part of IDE means that </a:t>
            </a:r>
          </a:p>
          <a:p>
            <a:r>
              <a:rPr lang="en-US">
                <a:solidFill>
                  <a:schemeClr val="tx2"/>
                </a:solidFill>
              </a:rPr>
              <a:t>Visual Studio contains features that complement every aspect of software development:</a:t>
            </a:r>
            <a:endParaRPr lang="el-GR">
              <a:solidFill>
                <a:schemeClr val="tx2"/>
              </a:solidFill>
            </a:endParaRPr>
          </a:p>
        </p:txBody>
      </p:sp>
    </p:spTree>
    <p:extLst>
      <p:ext uri="{BB962C8B-B14F-4D97-AF65-F5344CB8AC3E}">
        <p14:creationId xmlns:p14="http://schemas.microsoft.com/office/powerpoint/2010/main" val="3146463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7F4550-910C-4AB7-9194-EDC7F22D69A9}"/>
              </a:ext>
            </a:extLst>
          </p:cNvPr>
          <p:cNvSpPr txBox="1"/>
          <p:nvPr/>
        </p:nvSpPr>
        <p:spPr>
          <a:xfrm>
            <a:off x="324465" y="0"/>
            <a:ext cx="10058399" cy="646331"/>
          </a:xfrm>
          <a:prstGeom prst="rect">
            <a:avLst/>
          </a:prstGeom>
          <a:noFill/>
        </p:spPr>
        <p:txBody>
          <a:bodyPr wrap="square" rtlCol="0">
            <a:spAutoFit/>
          </a:bodyPr>
          <a:lstStyle/>
          <a:p>
            <a:r>
              <a:rPr lang="en-US" sz="3600">
                <a:latin typeface="Arial" panose="020B0604020202020204" pitchFamily="34" charset="0"/>
                <a:cs typeface="Arial" panose="020B0604020202020204" pitchFamily="34" charset="0"/>
              </a:rPr>
              <a:t>Visual studio</a:t>
            </a:r>
            <a:endParaRPr lang="el-GR" sz="3600">
              <a:latin typeface="Arial" panose="020B0604020202020204" pitchFamily="34" charset="0"/>
              <a:cs typeface="Arial" panose="020B0604020202020204" pitchFamily="34" charset="0"/>
            </a:endParaRPr>
          </a:p>
        </p:txBody>
      </p:sp>
      <p:pic>
        <p:nvPicPr>
          <p:cNvPr id="7170" name="Picture 2" descr="Visual Studio tool windows">
            <a:extLst>
              <a:ext uri="{FF2B5EF4-FFF2-40B4-BE49-F238E27FC236}">
                <a16:creationId xmlns:a16="http://schemas.microsoft.com/office/drawing/2014/main" id="{DFD7C5CB-1C0A-44C9-80D6-A9E8BBE944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043" y="929148"/>
            <a:ext cx="10333488" cy="532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429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7F4550-910C-4AB7-9194-EDC7F22D69A9}"/>
              </a:ext>
            </a:extLst>
          </p:cNvPr>
          <p:cNvSpPr txBox="1"/>
          <p:nvPr/>
        </p:nvSpPr>
        <p:spPr>
          <a:xfrm>
            <a:off x="781665" y="442451"/>
            <a:ext cx="10058399" cy="646331"/>
          </a:xfrm>
          <a:prstGeom prst="rect">
            <a:avLst/>
          </a:prstGeom>
          <a:noFill/>
        </p:spPr>
        <p:txBody>
          <a:bodyPr wrap="square" rtlCol="0">
            <a:spAutoFit/>
          </a:bodyPr>
          <a:lstStyle/>
          <a:p>
            <a:r>
              <a:rPr lang="en-US" sz="3600">
                <a:latin typeface="Arial" panose="020B0604020202020204" pitchFamily="34" charset="0"/>
                <a:cs typeface="Arial" panose="020B0604020202020204" pitchFamily="34" charset="0"/>
              </a:rPr>
              <a:t>Introduction to GIT</a:t>
            </a:r>
            <a:endParaRPr lang="el-GR" sz="360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7CD9200-D6CF-47FD-8B9A-5FDFCBF17355}"/>
              </a:ext>
            </a:extLst>
          </p:cNvPr>
          <p:cNvSpPr txBox="1"/>
          <p:nvPr/>
        </p:nvSpPr>
        <p:spPr>
          <a:xfrm>
            <a:off x="781664" y="1125762"/>
            <a:ext cx="10663083" cy="5170646"/>
          </a:xfrm>
          <a:prstGeom prst="rect">
            <a:avLst/>
          </a:prstGeom>
          <a:noFill/>
        </p:spPr>
        <p:txBody>
          <a:bodyPr wrap="square" rtlCol="0">
            <a:spAutoFit/>
          </a:bodyPr>
          <a:lstStyle/>
          <a:p>
            <a:pPr marL="285750" indent="-28575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rPr>
              <a:t>Git is an </a:t>
            </a:r>
            <a:r>
              <a:rPr lang="en-US" sz="2400" b="1">
                <a:solidFill>
                  <a:schemeClr val="tx2"/>
                </a:solidFill>
                <a:latin typeface="Arial" panose="020B0604020202020204" pitchFamily="34" charset="0"/>
                <a:cs typeface="Arial" panose="020B0604020202020204" pitchFamily="34" charset="0"/>
              </a:rPr>
              <a:t>Open Source Distributed Version Control System</a:t>
            </a:r>
          </a:p>
          <a:p>
            <a:pPr marL="285750" indent="-285750">
              <a:buFont typeface="Arial" panose="020B0604020202020204" pitchFamily="34" charset="0"/>
              <a:buChar char="•"/>
            </a:pPr>
            <a:r>
              <a:rPr lang="en-US" sz="2400" i="1">
                <a:solidFill>
                  <a:schemeClr val="tx2"/>
                </a:solidFill>
                <a:latin typeface="Arial" panose="020B0604020202020204" pitchFamily="34" charset="0"/>
                <a:cs typeface="Arial" panose="020B0604020202020204" pitchFamily="34" charset="0"/>
              </a:rPr>
              <a:t>Control System: This basically means that Git is a content tracker. So Git can be used to store content — it is mostly used to store code due to the other features it provides.</a:t>
            </a:r>
          </a:p>
          <a:p>
            <a:pPr marL="285750" indent="-285750">
              <a:buFont typeface="Arial" panose="020B0604020202020204" pitchFamily="34" charset="0"/>
              <a:buChar char="•"/>
            </a:pPr>
            <a:r>
              <a:rPr lang="en-US" sz="2400" i="1">
                <a:solidFill>
                  <a:schemeClr val="tx2"/>
                </a:solidFill>
                <a:latin typeface="Arial" panose="020B0604020202020204" pitchFamily="34" charset="0"/>
                <a:cs typeface="Arial" panose="020B0604020202020204" pitchFamily="34" charset="0"/>
              </a:rPr>
              <a:t>Version Control System: The code which is stored in Git keeps changing as more code is added. Also, many developers can add code in parallel. So Version Control System helps in handling this by maintaining a history of what changes have happened.</a:t>
            </a:r>
          </a:p>
          <a:p>
            <a:pPr marL="285750" indent="-285750">
              <a:buFont typeface="Arial" panose="020B0604020202020204" pitchFamily="34" charset="0"/>
              <a:buChar char="•"/>
            </a:pPr>
            <a:r>
              <a:rPr lang="en-US" sz="2400" i="1">
                <a:solidFill>
                  <a:schemeClr val="tx2"/>
                </a:solidFill>
                <a:latin typeface="Arial" panose="020B0604020202020204" pitchFamily="34" charset="0"/>
                <a:cs typeface="Arial" panose="020B0604020202020204" pitchFamily="34" charset="0"/>
              </a:rPr>
              <a:t>Distributed Version Control System: Git has a remote repository which is stored in a server and a local repository which is stored in the computer of each developer. This means that the code is not just stored in a central server, but the full copy of the code is present in all the developers’ computers.</a:t>
            </a:r>
          </a:p>
          <a:p>
            <a:endParaRPr lang="en-US"/>
          </a:p>
        </p:txBody>
      </p:sp>
    </p:spTree>
    <p:extLst>
      <p:ext uri="{BB962C8B-B14F-4D97-AF65-F5344CB8AC3E}">
        <p14:creationId xmlns:p14="http://schemas.microsoft.com/office/powerpoint/2010/main" val="461595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7F4550-910C-4AB7-9194-EDC7F22D69A9}"/>
              </a:ext>
            </a:extLst>
          </p:cNvPr>
          <p:cNvSpPr txBox="1"/>
          <p:nvPr/>
        </p:nvSpPr>
        <p:spPr>
          <a:xfrm>
            <a:off x="781665" y="442451"/>
            <a:ext cx="10058399" cy="646331"/>
          </a:xfrm>
          <a:prstGeom prst="rect">
            <a:avLst/>
          </a:prstGeom>
          <a:noFill/>
        </p:spPr>
        <p:txBody>
          <a:bodyPr wrap="square" rtlCol="0">
            <a:spAutoFit/>
          </a:bodyPr>
          <a:lstStyle/>
          <a:p>
            <a:r>
              <a:rPr lang="en-US" sz="3600">
                <a:latin typeface="Arial" panose="020B0604020202020204" pitchFamily="34" charset="0"/>
                <a:cs typeface="Arial" panose="020B0604020202020204" pitchFamily="34" charset="0"/>
              </a:rPr>
              <a:t>Getting Started  3/3</a:t>
            </a:r>
            <a:endParaRPr lang="el-GR" sz="360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7CD9200-D6CF-47FD-8B9A-5FDFCBF17355}"/>
              </a:ext>
            </a:extLst>
          </p:cNvPr>
          <p:cNvSpPr txBox="1"/>
          <p:nvPr/>
        </p:nvSpPr>
        <p:spPr>
          <a:xfrm>
            <a:off x="781664" y="1125762"/>
            <a:ext cx="11090787" cy="4154984"/>
          </a:xfrm>
          <a:prstGeom prst="rect">
            <a:avLst/>
          </a:prstGeom>
          <a:noFill/>
        </p:spPr>
        <p:txBody>
          <a:bodyPr wrap="square" rtlCol="0">
            <a:spAutoFit/>
          </a:bodyPr>
          <a:lstStyle/>
          <a:p>
            <a:pPr marL="285750" indent="-28575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rPr>
              <a:t>Installing Git</a:t>
            </a:r>
          </a:p>
          <a:p>
            <a:r>
              <a:rPr lang="en-US" sz="2400" i="1">
                <a:solidFill>
                  <a:schemeClr val="tx2"/>
                </a:solidFill>
                <a:latin typeface="Arial" panose="020B0604020202020204" pitchFamily="34" charset="0"/>
                <a:cs typeface="Arial" panose="020B0604020202020204" pitchFamily="34" charset="0"/>
              </a:rPr>
              <a:t>For windows go to </a:t>
            </a:r>
            <a:r>
              <a:rPr lang="en-US" sz="2400">
                <a:hlinkClick r:id="rId3"/>
              </a:rPr>
              <a:t>https://git-scm.com/download/win</a:t>
            </a:r>
            <a:endParaRPr lang="en-US" sz="2400" i="1">
              <a:solidFill>
                <a:schemeClr val="tx2"/>
              </a:solidFill>
              <a:latin typeface="Arial" panose="020B0604020202020204" pitchFamily="34" charset="0"/>
              <a:cs typeface="Arial" panose="020B0604020202020204" pitchFamily="34" charset="0"/>
            </a:endParaRPr>
          </a:p>
          <a:p>
            <a:r>
              <a:rPr lang="en-US" sz="2400" i="1">
                <a:solidFill>
                  <a:schemeClr val="tx2"/>
                </a:solidFill>
                <a:latin typeface="Arial" panose="020B0604020202020204" pitchFamily="34" charset="0"/>
                <a:cs typeface="Arial" panose="020B0604020202020204" pitchFamily="34" charset="0"/>
              </a:rPr>
              <a:t>Download</a:t>
            </a:r>
          </a:p>
          <a:p>
            <a:r>
              <a:rPr lang="en-US" sz="2400" i="1">
                <a:solidFill>
                  <a:schemeClr val="tx2"/>
                </a:solidFill>
                <a:latin typeface="Arial" panose="020B0604020202020204" pitchFamily="34" charset="0"/>
                <a:cs typeface="Arial" panose="020B0604020202020204" pitchFamily="34" charset="0"/>
              </a:rPr>
              <a:t>Install</a:t>
            </a:r>
          </a:p>
          <a:p>
            <a:r>
              <a:rPr lang="en-US" sz="2400" i="1">
                <a:solidFill>
                  <a:schemeClr val="tx2"/>
                </a:solidFill>
                <a:latin typeface="Arial" panose="020B0604020202020204" pitchFamily="34" charset="0"/>
                <a:cs typeface="Arial" panose="020B0604020202020204" pitchFamily="34" charset="0"/>
              </a:rPr>
              <a:t>Add to path</a:t>
            </a:r>
          </a:p>
          <a:p>
            <a:r>
              <a:rPr lang="en-US" sz="2400" i="1">
                <a:solidFill>
                  <a:schemeClr val="tx2"/>
                </a:solidFill>
                <a:latin typeface="Arial" panose="020B0604020202020204" pitchFamily="34" charset="0"/>
                <a:cs typeface="Arial" panose="020B0604020202020204" pitchFamily="34" charset="0"/>
              </a:rPr>
              <a:t>Open PowerShell </a:t>
            </a:r>
          </a:p>
          <a:p>
            <a:r>
              <a:rPr lang="en-US" sz="2400" i="1">
                <a:solidFill>
                  <a:schemeClr val="tx2"/>
                </a:solidFill>
                <a:latin typeface="Arial" panose="020B0604020202020204" pitchFamily="34" charset="0"/>
                <a:cs typeface="Arial" panose="020B0604020202020204" pitchFamily="34" charset="0"/>
              </a:rPr>
              <a:t>Run git –version</a:t>
            </a:r>
          </a:p>
          <a:p>
            <a:r>
              <a:rPr lang="en-US" sz="2400" i="1">
                <a:solidFill>
                  <a:schemeClr val="tx2"/>
                </a:solidFill>
                <a:latin typeface="Arial" panose="020B0604020202020204" pitchFamily="34" charset="0"/>
                <a:cs typeface="Arial" panose="020B0604020202020204" pitchFamily="34" charset="0"/>
              </a:rPr>
              <a:t>git config --global user.name "Sam Smith"</a:t>
            </a:r>
          </a:p>
          <a:p>
            <a:r>
              <a:rPr lang="en-US" sz="2400" i="1">
                <a:solidFill>
                  <a:schemeClr val="tx2"/>
                </a:solidFill>
                <a:latin typeface="Arial" panose="020B0604020202020204" pitchFamily="34" charset="0"/>
                <a:cs typeface="Arial" panose="020B0604020202020204" pitchFamily="34" charset="0"/>
              </a:rPr>
              <a:t>git config --global </a:t>
            </a:r>
            <a:r>
              <a:rPr lang="en-US" sz="2400" i="1" err="1">
                <a:solidFill>
                  <a:schemeClr val="tx2"/>
                </a:solidFill>
                <a:latin typeface="Arial" panose="020B0604020202020204" pitchFamily="34" charset="0"/>
                <a:cs typeface="Arial" panose="020B0604020202020204" pitchFamily="34" charset="0"/>
              </a:rPr>
              <a:t>user.email</a:t>
            </a:r>
            <a:r>
              <a:rPr lang="en-US" sz="2400" i="1">
                <a:solidFill>
                  <a:schemeClr val="tx2"/>
                </a:solidFill>
                <a:latin typeface="Arial" panose="020B0604020202020204" pitchFamily="34" charset="0"/>
                <a:cs typeface="Arial" panose="020B0604020202020204" pitchFamily="34" charset="0"/>
              </a:rPr>
              <a:t> sam@example.com</a:t>
            </a:r>
          </a:p>
          <a:p>
            <a:r>
              <a:rPr lang="en-US" sz="2400" i="1">
                <a:solidFill>
                  <a:schemeClr val="tx2"/>
                </a:solidFill>
                <a:latin typeface="Arial" panose="020B0604020202020204" pitchFamily="34" charset="0"/>
                <a:cs typeface="Arial" panose="020B0604020202020204" pitchFamily="34" charset="0"/>
              </a:rPr>
              <a:t>All is set-up</a:t>
            </a:r>
          </a:p>
          <a:p>
            <a:endParaRPr lang="en-US" sz="2400">
              <a:solidFill>
                <a:schemeClr val="tx2"/>
              </a:solidFill>
            </a:endParaRPr>
          </a:p>
        </p:txBody>
      </p:sp>
    </p:spTree>
    <p:extLst>
      <p:ext uri="{BB962C8B-B14F-4D97-AF65-F5344CB8AC3E}">
        <p14:creationId xmlns:p14="http://schemas.microsoft.com/office/powerpoint/2010/main" val="474621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B9FF-9E5A-4E69-8EF7-0ECEEB38A563}"/>
              </a:ext>
            </a:extLst>
          </p:cNvPr>
          <p:cNvSpPr>
            <a:spLocks noGrp="1"/>
          </p:cNvSpPr>
          <p:nvPr>
            <p:ph type="title"/>
          </p:nvPr>
        </p:nvSpPr>
        <p:spPr>
          <a:xfrm>
            <a:off x="568047" y="2084172"/>
            <a:ext cx="6306886" cy="2656881"/>
          </a:xfrm>
        </p:spPr>
        <p:txBody>
          <a:bodyPr/>
          <a:lstStyle/>
          <a:p>
            <a:r>
              <a:rPr lang="en-US" sz="7050" dirty="0"/>
              <a:t>Demo </a:t>
            </a:r>
            <a:br>
              <a:rPr lang="en-US" sz="7050" dirty="0"/>
            </a:br>
            <a:r>
              <a:rPr lang="en-US" sz="5400" dirty="0"/>
              <a:t>Get started with Git</a:t>
            </a:r>
          </a:p>
        </p:txBody>
      </p:sp>
    </p:spTree>
    <p:extLst>
      <p:ext uri="{BB962C8B-B14F-4D97-AF65-F5344CB8AC3E}">
        <p14:creationId xmlns:p14="http://schemas.microsoft.com/office/powerpoint/2010/main" val="412259458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7F4550-910C-4AB7-9194-EDC7F22D69A9}"/>
              </a:ext>
            </a:extLst>
          </p:cNvPr>
          <p:cNvSpPr txBox="1"/>
          <p:nvPr/>
        </p:nvSpPr>
        <p:spPr>
          <a:xfrm>
            <a:off x="781665" y="442451"/>
            <a:ext cx="10058399" cy="646331"/>
          </a:xfrm>
          <a:prstGeom prst="rect">
            <a:avLst/>
          </a:prstGeom>
          <a:noFill/>
        </p:spPr>
        <p:txBody>
          <a:bodyPr wrap="square" rtlCol="0">
            <a:spAutoFit/>
          </a:bodyPr>
          <a:lstStyle/>
          <a:p>
            <a:r>
              <a:rPr lang="en-US" sz="3600">
                <a:latin typeface="Arial" panose="020B0604020202020204" pitchFamily="34" charset="0"/>
                <a:cs typeface="Arial" panose="020B0604020202020204" pitchFamily="34" charset="0"/>
              </a:rPr>
              <a:t>Introduction to Git</a:t>
            </a:r>
            <a:endParaRPr lang="el-GR" sz="360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7CD9200-D6CF-47FD-8B9A-5FDFCBF17355}"/>
              </a:ext>
            </a:extLst>
          </p:cNvPr>
          <p:cNvSpPr txBox="1"/>
          <p:nvPr/>
        </p:nvSpPr>
        <p:spPr>
          <a:xfrm>
            <a:off x="781664" y="1125762"/>
            <a:ext cx="10663083"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a:t>Step 0: Install git and create a GitHub account </a:t>
            </a:r>
          </a:p>
          <a:p>
            <a:pPr marL="285750" indent="-285750">
              <a:buFont typeface="Arial" panose="020B0604020202020204" pitchFamily="34" charset="0"/>
              <a:buChar char="•"/>
            </a:pPr>
            <a:r>
              <a:rPr lang="en-US" sz="2400" b="1"/>
              <a:t>Step 1: Create a new repository on GitHub</a:t>
            </a:r>
          </a:p>
          <a:p>
            <a:pPr marL="285750" indent="-285750">
              <a:buFont typeface="Arial" panose="020B0604020202020204" pitchFamily="34" charset="0"/>
              <a:buChar char="•"/>
            </a:pPr>
            <a:endParaRPr lang="en-US" sz="2400" b="1"/>
          </a:p>
          <a:p>
            <a:pPr marL="285750" indent="-285750">
              <a:buFont typeface="Arial" panose="020B0604020202020204" pitchFamily="34" charset="0"/>
              <a:buChar char="•"/>
            </a:pPr>
            <a:endParaRPr lang="en-US" sz="2400" b="1"/>
          </a:p>
          <a:p>
            <a:pPr marL="285750" indent="-285750">
              <a:buFont typeface="Arial" panose="020B0604020202020204" pitchFamily="34" charset="0"/>
              <a:buChar char="•"/>
            </a:pPr>
            <a:endParaRPr lang="en-US" sz="2400" b="1">
              <a:solidFill>
                <a:schemeClr val="tx2"/>
              </a:solidFill>
              <a:latin typeface="Arial" panose="020B0604020202020204" pitchFamily="34" charset="0"/>
              <a:cs typeface="Arial" panose="020B0604020202020204" pitchFamily="34" charset="0"/>
            </a:endParaRPr>
          </a:p>
          <a:p>
            <a:endParaRPr lang="en-US"/>
          </a:p>
        </p:txBody>
      </p:sp>
      <p:graphicFrame>
        <p:nvGraphicFramePr>
          <p:cNvPr id="4" name="Object 3">
            <a:extLst>
              <a:ext uri="{FF2B5EF4-FFF2-40B4-BE49-F238E27FC236}">
                <a16:creationId xmlns:a16="http://schemas.microsoft.com/office/drawing/2014/main" id="{23F7CC41-9A98-465D-ACAB-942AA9C59368}"/>
              </a:ext>
            </a:extLst>
          </p:cNvPr>
          <p:cNvGraphicFramePr>
            <a:graphicFrameLocks noChangeAspect="1"/>
          </p:cNvGraphicFramePr>
          <p:nvPr>
            <p:extLst>
              <p:ext uri="{D42A27DB-BD31-4B8C-83A1-F6EECF244321}">
                <p14:modId xmlns:p14="http://schemas.microsoft.com/office/powerpoint/2010/main" val="2955096173"/>
              </p:ext>
            </p:extLst>
          </p:nvPr>
        </p:nvGraphicFramePr>
        <p:xfrm>
          <a:off x="92075" y="92075"/>
          <a:ext cx="1212850" cy="347663"/>
        </p:xfrm>
        <a:graphic>
          <a:graphicData uri="http://schemas.openxmlformats.org/presentationml/2006/ole">
            <mc:AlternateContent xmlns:mc="http://schemas.openxmlformats.org/markup-compatibility/2006">
              <mc:Choice xmlns:v="urn:schemas-microsoft-com:vml" Requires="v">
                <p:oleObj spid="_x0000_s39974" name="Packager Shell Object" showAsIcon="1" r:id="rId4" imgW="1212480" imgH="347400" progId="Package">
                  <p:embed/>
                </p:oleObj>
              </mc:Choice>
              <mc:Fallback>
                <p:oleObj name="Packager Shell Object" showAsIcon="1" r:id="rId4" imgW="1212480" imgH="347400" progId="Package">
                  <p:embed/>
                  <p:pic>
                    <p:nvPicPr>
                      <p:cNvPr id="4" name="Object 3">
                        <a:extLst>
                          <a:ext uri="{FF2B5EF4-FFF2-40B4-BE49-F238E27FC236}">
                            <a16:creationId xmlns:a16="http://schemas.microsoft.com/office/drawing/2014/main" id="{23F7CC41-9A98-465D-ACAB-942AA9C59368}"/>
                          </a:ext>
                        </a:extLst>
                      </p:cNvPr>
                      <p:cNvPicPr/>
                      <p:nvPr/>
                    </p:nvPicPr>
                    <p:blipFill>
                      <a:blip r:embed="rId5"/>
                      <a:stretch>
                        <a:fillRect/>
                      </a:stretch>
                    </p:blipFill>
                    <p:spPr>
                      <a:xfrm>
                        <a:off x="92075" y="92075"/>
                        <a:ext cx="1212850" cy="347663"/>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2C1174C2-B5D8-4AFC-91CB-0FDEDB0A76E5}"/>
              </a:ext>
            </a:extLst>
          </p:cNvPr>
          <p:cNvPicPr>
            <a:picLocks noChangeAspect="1"/>
          </p:cNvPicPr>
          <p:nvPr/>
        </p:nvPicPr>
        <p:blipFill>
          <a:blip r:embed="rId6"/>
          <a:stretch>
            <a:fillRect/>
          </a:stretch>
        </p:blipFill>
        <p:spPr>
          <a:xfrm>
            <a:off x="1133937" y="2186403"/>
            <a:ext cx="5491742" cy="4026310"/>
          </a:xfrm>
          <a:prstGeom prst="rect">
            <a:avLst/>
          </a:prstGeom>
        </p:spPr>
      </p:pic>
    </p:spTree>
    <p:extLst>
      <p:ext uri="{BB962C8B-B14F-4D97-AF65-F5344CB8AC3E}">
        <p14:creationId xmlns:p14="http://schemas.microsoft.com/office/powerpoint/2010/main" val="1083111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7F4550-910C-4AB7-9194-EDC7F22D69A9}"/>
              </a:ext>
            </a:extLst>
          </p:cNvPr>
          <p:cNvSpPr txBox="1"/>
          <p:nvPr/>
        </p:nvSpPr>
        <p:spPr>
          <a:xfrm>
            <a:off x="781665" y="442451"/>
            <a:ext cx="10058399" cy="646331"/>
          </a:xfrm>
          <a:prstGeom prst="rect">
            <a:avLst/>
          </a:prstGeom>
          <a:noFill/>
        </p:spPr>
        <p:txBody>
          <a:bodyPr wrap="square" rtlCol="0">
            <a:spAutoFit/>
          </a:bodyPr>
          <a:lstStyle/>
          <a:p>
            <a:r>
              <a:rPr lang="en-US" sz="3600">
                <a:latin typeface="Arial" panose="020B0604020202020204" pitchFamily="34" charset="0"/>
                <a:cs typeface="Arial" panose="020B0604020202020204" pitchFamily="34" charset="0"/>
              </a:rPr>
              <a:t>Introduction to Git</a:t>
            </a:r>
            <a:endParaRPr lang="el-GR" sz="360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7CD9200-D6CF-47FD-8B9A-5FDFCBF17355}"/>
              </a:ext>
            </a:extLst>
          </p:cNvPr>
          <p:cNvSpPr txBox="1"/>
          <p:nvPr/>
        </p:nvSpPr>
        <p:spPr>
          <a:xfrm>
            <a:off x="781664" y="1125762"/>
            <a:ext cx="10663083" cy="4801314"/>
          </a:xfrm>
          <a:prstGeom prst="rect">
            <a:avLst/>
          </a:prstGeom>
          <a:noFill/>
        </p:spPr>
        <p:txBody>
          <a:bodyPr wrap="square" rtlCol="0">
            <a:spAutoFit/>
          </a:bodyPr>
          <a:lstStyle/>
          <a:p>
            <a:pPr marL="285750" indent="-285750">
              <a:buFont typeface="Arial" panose="020B0604020202020204" pitchFamily="34" charset="0"/>
              <a:buChar char="•"/>
            </a:pPr>
            <a:r>
              <a:rPr lang="en-US" sz="2400" b="1">
                <a:solidFill>
                  <a:schemeClr val="tx2"/>
                </a:solidFill>
              </a:rPr>
              <a:t>Step 2: Init repo with a readme file</a:t>
            </a:r>
            <a:br>
              <a:rPr lang="en-US" sz="2400" b="1">
                <a:solidFill>
                  <a:schemeClr val="tx2"/>
                </a:solidFill>
              </a:rPr>
            </a:br>
            <a:r>
              <a:rPr lang="en-US" sz="2400" b="1">
                <a:solidFill>
                  <a:schemeClr val="tx2"/>
                </a:solidFill>
              </a:rPr>
              <a:t>- Create folder </a:t>
            </a:r>
            <a:r>
              <a:rPr lang="en-US" sz="2400" b="1" err="1">
                <a:solidFill>
                  <a:schemeClr val="tx2"/>
                </a:solidFill>
              </a:rPr>
              <a:t>gittest</a:t>
            </a:r>
            <a:br>
              <a:rPr lang="en-US" sz="2400" b="1">
                <a:solidFill>
                  <a:schemeClr val="tx2"/>
                </a:solidFill>
              </a:rPr>
            </a:br>
            <a:r>
              <a:rPr lang="en-US" sz="2400" b="1" err="1">
                <a:solidFill>
                  <a:schemeClr val="tx2"/>
                </a:solidFill>
                <a:latin typeface="Consolas" panose="020B0609020204030204" pitchFamily="49" charset="0"/>
              </a:rPr>
              <a:t>mkdir</a:t>
            </a:r>
            <a:r>
              <a:rPr lang="en-US" sz="2400" b="1">
                <a:solidFill>
                  <a:schemeClr val="tx2"/>
                </a:solidFill>
                <a:latin typeface="Consolas" panose="020B0609020204030204" pitchFamily="49" charset="0"/>
              </a:rPr>
              <a:t> </a:t>
            </a:r>
            <a:r>
              <a:rPr lang="en-US" sz="2400" b="1" err="1">
                <a:solidFill>
                  <a:schemeClr val="tx2"/>
                </a:solidFill>
                <a:latin typeface="Consolas" panose="020B0609020204030204" pitchFamily="49" charset="0"/>
              </a:rPr>
              <a:t>gittest</a:t>
            </a:r>
            <a:endParaRPr lang="en-US" sz="2400" b="1">
              <a:solidFill>
                <a:schemeClr val="tx2"/>
              </a:solidFill>
              <a:latin typeface="Consolas" panose="020B0609020204030204" pitchFamily="49" charset="0"/>
            </a:endParaRPr>
          </a:p>
          <a:p>
            <a:r>
              <a:rPr lang="en-US" sz="2400" b="1">
                <a:solidFill>
                  <a:schemeClr val="tx2"/>
                </a:solidFill>
                <a:latin typeface="Arial" panose="020B0604020202020204" pitchFamily="34" charset="0"/>
                <a:cs typeface="Arial" panose="020B0604020202020204" pitchFamily="34" charset="0"/>
              </a:rPr>
              <a:t>  - Add a file</a:t>
            </a:r>
          </a:p>
          <a:p>
            <a:r>
              <a:rPr lang="en-US" sz="2400" b="1">
                <a:solidFill>
                  <a:schemeClr val="tx2"/>
                </a:solidFill>
                <a:latin typeface="Consolas" panose="020B0609020204030204" pitchFamily="49" charset="0"/>
              </a:rPr>
              <a:t>  echo "# </a:t>
            </a:r>
            <a:r>
              <a:rPr lang="en-US" sz="2400" b="1" err="1">
                <a:solidFill>
                  <a:schemeClr val="tx2"/>
                </a:solidFill>
                <a:latin typeface="Consolas" panose="020B0609020204030204" pitchFamily="49" charset="0"/>
              </a:rPr>
              <a:t>gittest</a:t>
            </a:r>
            <a:r>
              <a:rPr lang="en-US" sz="2400" b="1">
                <a:solidFill>
                  <a:schemeClr val="tx2"/>
                </a:solidFill>
                <a:latin typeface="Consolas" panose="020B0609020204030204" pitchFamily="49" charset="0"/>
              </a:rPr>
              <a:t>" &gt;&gt; README.md</a:t>
            </a:r>
          </a:p>
          <a:p>
            <a:r>
              <a:rPr lang="en-US" sz="2400" b="1">
                <a:solidFill>
                  <a:schemeClr val="tx2"/>
                </a:solidFill>
                <a:latin typeface="Consolas" panose="020B0609020204030204" pitchFamily="49" charset="0"/>
              </a:rPr>
              <a:t> git </a:t>
            </a:r>
            <a:r>
              <a:rPr lang="en-US" sz="2400" b="1" err="1">
                <a:solidFill>
                  <a:schemeClr val="tx2"/>
                </a:solidFill>
                <a:latin typeface="Consolas" panose="020B0609020204030204" pitchFamily="49" charset="0"/>
              </a:rPr>
              <a:t>init</a:t>
            </a:r>
            <a:endParaRPr lang="en-US" sz="2400" b="1">
              <a:solidFill>
                <a:schemeClr val="tx2"/>
              </a:solidFill>
              <a:latin typeface="Consolas" panose="020B0609020204030204" pitchFamily="49" charset="0"/>
            </a:endParaRPr>
          </a:p>
          <a:p>
            <a:r>
              <a:rPr lang="en-US" sz="2400" b="1">
                <a:solidFill>
                  <a:schemeClr val="tx2"/>
                </a:solidFill>
                <a:latin typeface="Consolas" panose="020B0609020204030204" pitchFamily="49" charset="0"/>
              </a:rPr>
              <a:t>git add README.md</a:t>
            </a:r>
          </a:p>
          <a:p>
            <a:pPr marL="342900" indent="-342900">
              <a:buFont typeface="Arial" panose="020B0604020202020204" pitchFamily="34" charset="0"/>
              <a:buChar char="•"/>
            </a:pPr>
            <a:r>
              <a:rPr lang="en-US" sz="2400" b="1">
                <a:solidFill>
                  <a:schemeClr val="tx2"/>
                </a:solidFill>
                <a:latin typeface="Arial" panose="020B0604020202020204" pitchFamily="34" charset="0"/>
                <a:cs typeface="Arial" panose="020B0604020202020204" pitchFamily="34" charset="0"/>
              </a:rPr>
              <a:t>Step 3: Commit Changes</a:t>
            </a:r>
          </a:p>
          <a:p>
            <a:r>
              <a:rPr lang="en-US" sz="2400" b="1">
                <a:solidFill>
                  <a:schemeClr val="tx2"/>
                </a:solidFill>
                <a:latin typeface="Consolas" panose="020B0609020204030204" pitchFamily="49" charset="0"/>
              </a:rPr>
              <a:t>git commit -m "first commit”</a:t>
            </a:r>
          </a:p>
          <a:p>
            <a:pPr marL="342900" indent="-342900">
              <a:buFont typeface="Arial" panose="020B0604020202020204" pitchFamily="34" charset="0"/>
              <a:buChar char="•"/>
            </a:pPr>
            <a:r>
              <a:rPr lang="en-US" sz="2400" b="1">
                <a:solidFill>
                  <a:schemeClr val="tx2"/>
                </a:solidFill>
                <a:latin typeface="Arial" panose="020B0604020202020204" pitchFamily="34" charset="0"/>
                <a:cs typeface="Arial" panose="020B0604020202020204" pitchFamily="34" charset="0"/>
              </a:rPr>
              <a:t>Step 4: Push Changes</a:t>
            </a:r>
          </a:p>
          <a:p>
            <a:r>
              <a:rPr lang="en-US" sz="2400" b="1">
                <a:solidFill>
                  <a:schemeClr val="tx2"/>
                </a:solidFill>
                <a:latin typeface="Consolas" panose="020B0609020204030204" pitchFamily="49" charset="0"/>
              </a:rPr>
              <a:t>git remote add origin </a:t>
            </a:r>
            <a:r>
              <a:rPr lang="en-US" sz="2400" b="1">
                <a:solidFill>
                  <a:schemeClr val="tx2"/>
                </a:solidFill>
                <a:latin typeface="Consolas" panose="020B0609020204030204" pitchFamily="49" charset="0"/>
                <a:hlinkClick r:id="rId3">
                  <a:extLst>
                    <a:ext uri="{A12FA001-AC4F-418D-AE19-62706E023703}">
                      <ahyp:hlinkClr xmlns:ahyp="http://schemas.microsoft.com/office/drawing/2018/hyperlinkcolor" val="tx"/>
                    </a:ext>
                  </a:extLst>
                </a:hlinkClick>
              </a:rPr>
              <a:t>https://github.com/ziaziosk/gittest.git</a:t>
            </a:r>
            <a:endParaRPr lang="en-US" sz="2400" b="1">
              <a:solidFill>
                <a:schemeClr val="tx2"/>
              </a:solidFill>
              <a:latin typeface="Consolas" panose="020B0609020204030204" pitchFamily="49" charset="0"/>
            </a:endParaRPr>
          </a:p>
          <a:p>
            <a:r>
              <a:rPr lang="en-US" sz="2400" b="1">
                <a:solidFill>
                  <a:schemeClr val="tx2"/>
                </a:solidFill>
                <a:latin typeface="Consolas" panose="020B0609020204030204" pitchFamily="49" charset="0"/>
              </a:rPr>
              <a:t>git push -u origin master</a:t>
            </a:r>
          </a:p>
          <a:p>
            <a:endParaRPr lang="en-US"/>
          </a:p>
        </p:txBody>
      </p:sp>
    </p:spTree>
    <p:extLst>
      <p:ext uri="{BB962C8B-B14F-4D97-AF65-F5344CB8AC3E}">
        <p14:creationId xmlns:p14="http://schemas.microsoft.com/office/powerpoint/2010/main" val="1416592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7F4550-910C-4AB7-9194-EDC7F22D69A9}"/>
              </a:ext>
            </a:extLst>
          </p:cNvPr>
          <p:cNvSpPr txBox="1"/>
          <p:nvPr/>
        </p:nvSpPr>
        <p:spPr>
          <a:xfrm>
            <a:off x="781665" y="442451"/>
            <a:ext cx="10058399" cy="646331"/>
          </a:xfrm>
          <a:prstGeom prst="rect">
            <a:avLst/>
          </a:prstGeom>
          <a:noFill/>
        </p:spPr>
        <p:txBody>
          <a:bodyPr wrap="square" rtlCol="0">
            <a:spAutoFit/>
          </a:bodyPr>
          <a:lstStyle/>
          <a:p>
            <a:r>
              <a:rPr lang="en-US" sz="3600">
                <a:latin typeface="Arial" panose="020B0604020202020204" pitchFamily="34" charset="0"/>
                <a:cs typeface="Arial" panose="020B0604020202020204" pitchFamily="34" charset="0"/>
              </a:rPr>
              <a:t>Introduction to GIT – Basic terminology</a:t>
            </a:r>
            <a:endParaRPr lang="el-GR" sz="360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7CD9200-D6CF-47FD-8B9A-5FDFCBF17355}"/>
              </a:ext>
            </a:extLst>
          </p:cNvPr>
          <p:cNvSpPr txBox="1"/>
          <p:nvPr/>
        </p:nvSpPr>
        <p:spPr>
          <a:xfrm>
            <a:off x="781664" y="1125762"/>
            <a:ext cx="10663083" cy="4801314"/>
          </a:xfrm>
          <a:prstGeom prst="rect">
            <a:avLst/>
          </a:prstGeom>
          <a:noFill/>
        </p:spPr>
        <p:txBody>
          <a:bodyPr wrap="square" rtlCol="0">
            <a:spAutoFit/>
          </a:bodyPr>
          <a:lstStyle/>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Branch</a:t>
            </a:r>
            <a:endParaRPr lang="en-US" sz="240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Checkout</a:t>
            </a:r>
            <a:endParaRPr lang="en-US" sz="240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Cherry-picking</a:t>
            </a:r>
            <a:endParaRPr lang="en-US" sz="240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Clone</a:t>
            </a:r>
            <a:endParaRPr lang="en-US" sz="240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Fetch</a:t>
            </a:r>
            <a:endParaRPr lang="en-US" sz="240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Fork</a:t>
            </a:r>
            <a:endParaRPr lang="en-US" sz="240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hlinkClick r:id="rId10">
                  <a:extLst>
                    <a:ext uri="{A12FA001-AC4F-418D-AE19-62706E023703}">
                      <ahyp:hlinkClr xmlns:ahyp="http://schemas.microsoft.com/office/drawing/2018/hyperlinkcolor" val="tx"/>
                    </a:ext>
                  </a:extLst>
                </a:hlinkClick>
              </a:rPr>
              <a:t>HEAD</a:t>
            </a:r>
            <a:endParaRPr lang="en-US" sz="240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Index</a:t>
            </a:r>
            <a:endParaRPr lang="en-US" sz="240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Master</a:t>
            </a:r>
            <a:endParaRPr lang="en-US" sz="240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Merge</a:t>
            </a:r>
            <a:endParaRPr lang="en-US" sz="240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Origin</a:t>
            </a:r>
            <a:endParaRPr lang="en-US" sz="2400">
              <a:solidFill>
                <a:schemeClr val="tx2"/>
              </a:solidFill>
              <a:latin typeface="Arial" panose="020B0604020202020204" pitchFamily="34" charset="0"/>
              <a:cs typeface="Arial" panose="020B0604020202020204" pitchFamily="34" charset="0"/>
            </a:endParaRPr>
          </a:p>
          <a:p>
            <a:endParaRPr lang="en-US" sz="2400" b="1">
              <a:solidFill>
                <a:schemeClr val="tx2"/>
              </a:solidFill>
              <a:latin typeface="Arial" panose="020B0604020202020204" pitchFamily="34" charset="0"/>
              <a:cs typeface="Arial" panose="020B0604020202020204" pitchFamily="34" charset="0"/>
            </a:endParaRPr>
          </a:p>
          <a:p>
            <a:endParaRPr lang="en-US"/>
          </a:p>
        </p:txBody>
      </p:sp>
      <p:graphicFrame>
        <p:nvGraphicFramePr>
          <p:cNvPr id="4" name="Object 3">
            <a:extLst>
              <a:ext uri="{FF2B5EF4-FFF2-40B4-BE49-F238E27FC236}">
                <a16:creationId xmlns:a16="http://schemas.microsoft.com/office/drawing/2014/main" id="{23F7CC41-9A98-465D-ACAB-942AA9C59368}"/>
              </a:ext>
            </a:extLst>
          </p:cNvPr>
          <p:cNvGraphicFramePr>
            <a:graphicFrameLocks noChangeAspect="1"/>
          </p:cNvGraphicFramePr>
          <p:nvPr/>
        </p:nvGraphicFramePr>
        <p:xfrm>
          <a:off x="92075" y="92075"/>
          <a:ext cx="1212850" cy="347663"/>
        </p:xfrm>
        <a:graphic>
          <a:graphicData uri="http://schemas.openxmlformats.org/presentationml/2006/ole">
            <mc:AlternateContent xmlns:mc="http://schemas.openxmlformats.org/markup-compatibility/2006">
              <mc:Choice xmlns:v="urn:schemas-microsoft-com:vml" Requires="v">
                <p:oleObj spid="_x0000_s44070" name="Packager Shell Object" showAsIcon="1" r:id="rId15" imgW="1212480" imgH="347400" progId="Package">
                  <p:embed/>
                </p:oleObj>
              </mc:Choice>
              <mc:Fallback>
                <p:oleObj name="Packager Shell Object" showAsIcon="1" r:id="rId15" imgW="1212480" imgH="347400" progId="Package">
                  <p:embed/>
                  <p:pic>
                    <p:nvPicPr>
                      <p:cNvPr id="4" name="Object 3">
                        <a:extLst>
                          <a:ext uri="{FF2B5EF4-FFF2-40B4-BE49-F238E27FC236}">
                            <a16:creationId xmlns:a16="http://schemas.microsoft.com/office/drawing/2014/main" id="{23F7CC41-9A98-465D-ACAB-942AA9C59368}"/>
                          </a:ext>
                        </a:extLst>
                      </p:cNvPr>
                      <p:cNvPicPr/>
                      <p:nvPr/>
                    </p:nvPicPr>
                    <p:blipFill>
                      <a:blip r:embed="rId16"/>
                      <a:stretch>
                        <a:fillRect/>
                      </a:stretch>
                    </p:blipFill>
                    <p:spPr>
                      <a:xfrm>
                        <a:off x="92075" y="92075"/>
                        <a:ext cx="1212850" cy="347663"/>
                      </a:xfrm>
                      <a:prstGeom prst="rect">
                        <a:avLst/>
                      </a:prstGeom>
                    </p:spPr>
                  </p:pic>
                </p:oleObj>
              </mc:Fallback>
            </mc:AlternateContent>
          </a:graphicData>
        </a:graphic>
      </p:graphicFrame>
    </p:spTree>
    <p:extLst>
      <p:ext uri="{BB962C8B-B14F-4D97-AF65-F5344CB8AC3E}">
        <p14:creationId xmlns:p14="http://schemas.microsoft.com/office/powerpoint/2010/main" val="17822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0B6D82B7-CBB6-4EF4-BC4D-7CCF0DAA062D}"/>
              </a:ext>
            </a:extLst>
          </p:cNvPr>
          <p:cNvSpPr txBox="1">
            <a:spLocks/>
          </p:cNvSpPr>
          <p:nvPr/>
        </p:nvSpPr>
        <p:spPr>
          <a:xfrm>
            <a:off x="495300" y="263637"/>
            <a:ext cx="11201400" cy="109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Arial" panose="020B0604020202020204" pitchFamily="34" charset="0"/>
                <a:cs typeface="Arial" panose="020B0604020202020204" pitchFamily="34" charset="0"/>
              </a:rPr>
              <a:t>Contents</a:t>
            </a:r>
            <a:endParaRPr lang="el-GR" sz="3600">
              <a:latin typeface="Arial" panose="020B0604020202020204" pitchFamily="34" charset="0"/>
              <a:cs typeface="Arial" panose="020B0604020202020204" pitchFamily="34" charset="0"/>
            </a:endParaRPr>
          </a:p>
        </p:txBody>
      </p:sp>
      <p:sp>
        <p:nvSpPr>
          <p:cNvPr id="8" name="Content Placeholder 1">
            <a:extLst>
              <a:ext uri="{FF2B5EF4-FFF2-40B4-BE49-F238E27FC236}">
                <a16:creationId xmlns:a16="http://schemas.microsoft.com/office/drawing/2014/main" id="{EBFB6B48-7A6F-4667-84CB-8A6968A610B6}"/>
              </a:ext>
            </a:extLst>
          </p:cNvPr>
          <p:cNvSpPr txBox="1">
            <a:spLocks/>
          </p:cNvSpPr>
          <p:nvPr/>
        </p:nvSpPr>
        <p:spPr>
          <a:xfrm>
            <a:off x="495300" y="1600200"/>
            <a:ext cx="11201400" cy="4571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endParaRPr lang="en-US"/>
          </a:p>
          <a:p>
            <a:endParaRPr lang="en-US"/>
          </a:p>
          <a:p>
            <a:endParaRPr lang="el-GR"/>
          </a:p>
        </p:txBody>
      </p:sp>
      <p:sp>
        <p:nvSpPr>
          <p:cNvPr id="2" name="TextBox 1">
            <a:extLst>
              <a:ext uri="{FF2B5EF4-FFF2-40B4-BE49-F238E27FC236}">
                <a16:creationId xmlns:a16="http://schemas.microsoft.com/office/drawing/2014/main" id="{82DCD6A8-C04A-448A-B057-16E251135C84}"/>
              </a:ext>
            </a:extLst>
          </p:cNvPr>
          <p:cNvSpPr txBox="1"/>
          <p:nvPr/>
        </p:nvSpPr>
        <p:spPr>
          <a:xfrm>
            <a:off x="495299" y="1489588"/>
            <a:ext cx="11201399" cy="4647426"/>
          </a:xfrm>
          <a:prstGeom prst="rect">
            <a:avLst/>
          </a:prstGeom>
          <a:noFill/>
        </p:spPr>
        <p:txBody>
          <a:bodyPr wrap="square" rtlCol="0">
            <a:spAutoFit/>
          </a:bodyPr>
          <a:lstStyle/>
          <a:p>
            <a:pPr marL="285750" indent="-285750">
              <a:buFont typeface="Arial" panose="020B0604020202020204" pitchFamily="34" charset="0"/>
              <a:buChar char="•"/>
            </a:pPr>
            <a:r>
              <a:rPr lang="en-US" sz="2800">
                <a:solidFill>
                  <a:schemeClr val="tx2"/>
                </a:solidFill>
                <a:latin typeface="Arial" panose="020B0604020202020204" pitchFamily="34" charset="0"/>
                <a:cs typeface="Arial" panose="020B0604020202020204" pitchFamily="34" charset="0"/>
              </a:rPr>
              <a:t>Welcome</a:t>
            </a:r>
          </a:p>
          <a:p>
            <a:pPr marL="285750" indent="-285750">
              <a:buFont typeface="Arial" panose="020B0604020202020204" pitchFamily="34" charset="0"/>
              <a:buChar char="•"/>
            </a:pPr>
            <a:r>
              <a:rPr lang="en-US" sz="2800">
                <a:solidFill>
                  <a:schemeClr val="tx2"/>
                </a:solidFill>
                <a:latin typeface="Arial" panose="020B0604020202020204" pitchFamily="34" charset="0"/>
                <a:cs typeface="Arial" panose="020B0604020202020204" pitchFamily="34" charset="0"/>
              </a:rPr>
              <a:t>About this course</a:t>
            </a:r>
          </a:p>
          <a:p>
            <a:pPr marL="285750" indent="-285750">
              <a:buFont typeface="Arial" panose="020B0604020202020204" pitchFamily="34" charset="0"/>
              <a:buChar char="•"/>
            </a:pPr>
            <a:r>
              <a:rPr lang="en-US" sz="2800">
                <a:solidFill>
                  <a:schemeClr val="tx2"/>
                </a:solidFill>
                <a:latin typeface="Arial" panose="020B0604020202020204" pitchFamily="34" charset="0"/>
                <a:cs typeface="Arial" panose="020B0604020202020204" pitchFamily="34" charset="0"/>
              </a:rPr>
              <a:t>Getting around</a:t>
            </a:r>
          </a:p>
          <a:p>
            <a:pPr marL="285750" indent="-285750">
              <a:buFont typeface="Arial" panose="020B0604020202020204" pitchFamily="34" charset="0"/>
              <a:buChar char="•"/>
            </a:pPr>
            <a:r>
              <a:rPr lang="en-US" sz="2800">
                <a:solidFill>
                  <a:schemeClr val="tx2"/>
                </a:solidFill>
                <a:latin typeface="Arial" panose="020B0604020202020204" pitchFamily="34" charset="0"/>
                <a:cs typeface="Arial" panose="020B0604020202020204" pitchFamily="34" charset="0"/>
              </a:rPr>
              <a:t>Getting started </a:t>
            </a:r>
          </a:p>
          <a:p>
            <a:pPr marL="285750" indent="-285750">
              <a:buFont typeface="Arial" panose="020B0604020202020204" pitchFamily="34" charset="0"/>
              <a:buChar char="•"/>
            </a:pPr>
            <a:r>
              <a:rPr lang="en-US" sz="2800">
                <a:solidFill>
                  <a:schemeClr val="tx2"/>
                </a:solidFill>
                <a:latin typeface="Arial" panose="020B0604020202020204" pitchFamily="34" charset="0"/>
                <a:cs typeface="Arial" panose="020B0604020202020204" pitchFamily="34" charset="0"/>
              </a:rPr>
              <a:t>Git</a:t>
            </a:r>
          </a:p>
          <a:p>
            <a:pPr marL="285750" indent="-285750">
              <a:buFont typeface="Arial" panose="020B0604020202020204" pitchFamily="34" charset="0"/>
              <a:buChar char="•"/>
            </a:pPr>
            <a:r>
              <a:rPr lang="en-US" sz="2800">
                <a:solidFill>
                  <a:schemeClr val="tx2"/>
                </a:solidFill>
                <a:latin typeface="Arial" panose="020B0604020202020204" pitchFamily="34" charset="0"/>
                <a:cs typeface="Arial" panose="020B0604020202020204" pitchFamily="34" charset="0"/>
              </a:rPr>
              <a:t>VSTS</a:t>
            </a:r>
          </a:p>
          <a:p>
            <a:pPr marL="285750" indent="-285750">
              <a:buFont typeface="Arial" panose="020B0604020202020204" pitchFamily="34" charset="0"/>
              <a:buChar char="•"/>
            </a:pPr>
            <a:endParaRPr lang="en-US" sz="32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l-GR" sz="32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l-GR" sz="32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l-GR" sz="3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6260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7F4550-910C-4AB7-9194-EDC7F22D69A9}"/>
              </a:ext>
            </a:extLst>
          </p:cNvPr>
          <p:cNvSpPr txBox="1"/>
          <p:nvPr/>
        </p:nvSpPr>
        <p:spPr>
          <a:xfrm>
            <a:off x="781665" y="442451"/>
            <a:ext cx="10058399" cy="646331"/>
          </a:xfrm>
          <a:prstGeom prst="rect">
            <a:avLst/>
          </a:prstGeom>
          <a:noFill/>
        </p:spPr>
        <p:txBody>
          <a:bodyPr wrap="square" rtlCol="0">
            <a:spAutoFit/>
          </a:bodyPr>
          <a:lstStyle/>
          <a:p>
            <a:r>
              <a:rPr lang="en-US" sz="3600">
                <a:latin typeface="Arial" panose="020B0604020202020204" pitchFamily="34" charset="0"/>
                <a:cs typeface="Arial" panose="020B0604020202020204" pitchFamily="34" charset="0"/>
              </a:rPr>
              <a:t>Introduction to GIT – Basic terminology</a:t>
            </a:r>
            <a:endParaRPr lang="el-GR" sz="360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7CD9200-D6CF-47FD-8B9A-5FDFCBF17355}"/>
              </a:ext>
            </a:extLst>
          </p:cNvPr>
          <p:cNvSpPr txBox="1"/>
          <p:nvPr/>
        </p:nvSpPr>
        <p:spPr>
          <a:xfrm>
            <a:off x="781664" y="1125762"/>
            <a:ext cx="10663083" cy="4062651"/>
          </a:xfrm>
          <a:prstGeom prst="rect">
            <a:avLst/>
          </a:prstGeom>
          <a:noFill/>
        </p:spPr>
        <p:txBody>
          <a:bodyPr wrap="square" rtlCol="0">
            <a:spAutoFit/>
          </a:bodyPr>
          <a:lstStyle/>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Pull/Pull Request</a:t>
            </a:r>
            <a:endParaRPr lang="en-US" sz="240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Push</a:t>
            </a:r>
            <a:endParaRPr lang="en-US" sz="240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Rebase</a:t>
            </a:r>
            <a:endParaRPr lang="en-US" sz="240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Remote</a:t>
            </a:r>
            <a:endParaRPr lang="en-US" sz="240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Repository</a:t>
            </a:r>
            <a:endParaRPr lang="en-US" sz="240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Stash</a:t>
            </a:r>
            <a:endParaRPr lang="en-US" sz="240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hlinkClick r:id="rId10">
                  <a:extLst>
                    <a:ext uri="{A12FA001-AC4F-418D-AE19-62706E023703}">
                      <ahyp:hlinkClr xmlns:ahyp="http://schemas.microsoft.com/office/drawing/2018/hyperlinkcolor" val="tx"/>
                    </a:ext>
                  </a:extLst>
                </a:hlinkClick>
              </a:rPr>
              <a:t>Tag</a:t>
            </a:r>
            <a:endParaRPr lang="en-US" sz="240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Upstream</a:t>
            </a:r>
            <a:endParaRPr lang="en-US" sz="2400">
              <a:solidFill>
                <a:schemeClr val="tx2"/>
              </a:solidFill>
              <a:latin typeface="Arial" panose="020B0604020202020204" pitchFamily="34" charset="0"/>
              <a:cs typeface="Arial" panose="020B0604020202020204" pitchFamily="34" charset="0"/>
            </a:endParaRPr>
          </a:p>
          <a:p>
            <a:endParaRPr lang="en-US" sz="2400" b="1"/>
          </a:p>
          <a:p>
            <a:pPr marL="285750" indent="-285750">
              <a:buFont typeface="Arial" panose="020B0604020202020204" pitchFamily="34" charset="0"/>
              <a:buChar char="•"/>
            </a:pPr>
            <a:endParaRPr lang="en-US" sz="2400" b="1">
              <a:solidFill>
                <a:schemeClr val="tx2"/>
              </a:solidFill>
              <a:latin typeface="Arial" panose="020B0604020202020204" pitchFamily="34" charset="0"/>
              <a:cs typeface="Arial" panose="020B0604020202020204" pitchFamily="34" charset="0"/>
            </a:endParaRPr>
          </a:p>
          <a:p>
            <a:endParaRPr lang="en-US"/>
          </a:p>
        </p:txBody>
      </p:sp>
      <p:graphicFrame>
        <p:nvGraphicFramePr>
          <p:cNvPr id="4" name="Object 3">
            <a:extLst>
              <a:ext uri="{FF2B5EF4-FFF2-40B4-BE49-F238E27FC236}">
                <a16:creationId xmlns:a16="http://schemas.microsoft.com/office/drawing/2014/main" id="{23F7CC41-9A98-465D-ACAB-942AA9C59368}"/>
              </a:ext>
            </a:extLst>
          </p:cNvPr>
          <p:cNvGraphicFramePr>
            <a:graphicFrameLocks noChangeAspect="1"/>
          </p:cNvGraphicFramePr>
          <p:nvPr/>
        </p:nvGraphicFramePr>
        <p:xfrm>
          <a:off x="92075" y="92075"/>
          <a:ext cx="1212850" cy="347663"/>
        </p:xfrm>
        <a:graphic>
          <a:graphicData uri="http://schemas.openxmlformats.org/presentationml/2006/ole">
            <mc:AlternateContent xmlns:mc="http://schemas.openxmlformats.org/markup-compatibility/2006">
              <mc:Choice xmlns:v="urn:schemas-microsoft-com:vml" Requires="v">
                <p:oleObj spid="_x0000_s46118" name="Packager Shell Object" showAsIcon="1" r:id="rId12" imgW="1212480" imgH="347400" progId="Package">
                  <p:embed/>
                </p:oleObj>
              </mc:Choice>
              <mc:Fallback>
                <p:oleObj name="Packager Shell Object" showAsIcon="1" r:id="rId12" imgW="1212480" imgH="347400" progId="Package">
                  <p:embed/>
                  <p:pic>
                    <p:nvPicPr>
                      <p:cNvPr id="4" name="Object 3">
                        <a:extLst>
                          <a:ext uri="{FF2B5EF4-FFF2-40B4-BE49-F238E27FC236}">
                            <a16:creationId xmlns:a16="http://schemas.microsoft.com/office/drawing/2014/main" id="{23F7CC41-9A98-465D-ACAB-942AA9C59368}"/>
                          </a:ext>
                        </a:extLst>
                      </p:cNvPr>
                      <p:cNvPicPr/>
                      <p:nvPr/>
                    </p:nvPicPr>
                    <p:blipFill>
                      <a:blip r:embed="rId13"/>
                      <a:stretch>
                        <a:fillRect/>
                      </a:stretch>
                    </p:blipFill>
                    <p:spPr>
                      <a:xfrm>
                        <a:off x="92075" y="92075"/>
                        <a:ext cx="1212850" cy="347663"/>
                      </a:xfrm>
                      <a:prstGeom prst="rect">
                        <a:avLst/>
                      </a:prstGeom>
                    </p:spPr>
                  </p:pic>
                </p:oleObj>
              </mc:Fallback>
            </mc:AlternateContent>
          </a:graphicData>
        </a:graphic>
      </p:graphicFrame>
    </p:spTree>
    <p:extLst>
      <p:ext uri="{BB962C8B-B14F-4D97-AF65-F5344CB8AC3E}">
        <p14:creationId xmlns:p14="http://schemas.microsoft.com/office/powerpoint/2010/main" val="1465790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7F4550-910C-4AB7-9194-EDC7F22D69A9}"/>
              </a:ext>
            </a:extLst>
          </p:cNvPr>
          <p:cNvSpPr txBox="1"/>
          <p:nvPr/>
        </p:nvSpPr>
        <p:spPr>
          <a:xfrm>
            <a:off x="324465" y="0"/>
            <a:ext cx="10058399" cy="1077218"/>
          </a:xfrm>
          <a:prstGeom prst="rect">
            <a:avLst/>
          </a:prstGeom>
          <a:noFill/>
        </p:spPr>
        <p:txBody>
          <a:bodyPr wrap="square" rtlCol="0">
            <a:spAutoFit/>
          </a:bodyPr>
          <a:lstStyle/>
          <a:p>
            <a:r>
              <a:rPr lang="en-US" sz="3200" b="1">
                <a:latin typeface="Arial" panose="020B0604020202020204" pitchFamily="34" charset="0"/>
                <a:cs typeface="Arial" panose="020B0604020202020204" pitchFamily="34" charset="0"/>
              </a:rPr>
              <a:t>Azure DevOps formerly known as </a:t>
            </a:r>
            <a:r>
              <a:rPr lang="en-US" sz="3200">
                <a:latin typeface="Arial" panose="020B0604020202020204" pitchFamily="34" charset="0"/>
                <a:cs typeface="Arial" panose="020B0604020202020204" pitchFamily="34" charset="0"/>
              </a:rPr>
              <a:t>Visual studio online</a:t>
            </a:r>
            <a:endParaRPr lang="el-GR" sz="320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C7F92DA5-C205-423D-B161-1AD9959B5181}"/>
              </a:ext>
            </a:extLst>
          </p:cNvPr>
          <p:cNvSpPr txBox="1"/>
          <p:nvPr/>
        </p:nvSpPr>
        <p:spPr>
          <a:xfrm>
            <a:off x="383459" y="1297857"/>
            <a:ext cx="4828566" cy="1200329"/>
          </a:xfrm>
          <a:prstGeom prst="rect">
            <a:avLst/>
          </a:prstGeom>
          <a:noFill/>
        </p:spPr>
        <p:txBody>
          <a:bodyPr wrap="none" rtlCol="0">
            <a:spAutoFit/>
          </a:bodyPr>
          <a:lstStyle/>
          <a:p>
            <a:r>
              <a:rPr lang="en-US">
                <a:solidFill>
                  <a:schemeClr val="tx2"/>
                </a:solidFill>
              </a:rPr>
              <a:t>Microsoft platform for managing projects</a:t>
            </a:r>
            <a:br>
              <a:rPr lang="en-US">
                <a:solidFill>
                  <a:schemeClr val="tx2"/>
                </a:solidFill>
              </a:rPr>
            </a:br>
            <a:br>
              <a:rPr lang="en-US">
                <a:solidFill>
                  <a:schemeClr val="tx2"/>
                </a:solidFill>
              </a:rPr>
            </a:br>
            <a:r>
              <a:rPr lang="en-US">
                <a:solidFill>
                  <a:schemeClr val="tx2"/>
                </a:solidFill>
              </a:rPr>
              <a:t>Create account here :</a:t>
            </a:r>
            <a:br>
              <a:rPr lang="en-US">
                <a:solidFill>
                  <a:schemeClr val="tx2"/>
                </a:solidFill>
              </a:rPr>
            </a:br>
            <a:r>
              <a:rPr lang="en-US">
                <a:hlinkClick r:id="rId3"/>
              </a:rPr>
              <a:t>https://visualstudio.microsoft.com/vso/</a:t>
            </a:r>
            <a:endParaRPr lang="el-GR">
              <a:solidFill>
                <a:schemeClr val="tx2"/>
              </a:solidFill>
            </a:endParaRPr>
          </a:p>
        </p:txBody>
      </p:sp>
      <p:pic>
        <p:nvPicPr>
          <p:cNvPr id="6" name="Picture 5" descr="A close up of a map&#10;&#10;Description automatically generated">
            <a:extLst>
              <a:ext uri="{FF2B5EF4-FFF2-40B4-BE49-F238E27FC236}">
                <a16:creationId xmlns:a16="http://schemas.microsoft.com/office/drawing/2014/main" id="{6FEDC6DB-67FA-4C6D-B655-580F8DF8A1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5894" y="538850"/>
            <a:ext cx="6731641" cy="5780300"/>
          </a:xfrm>
          <a:prstGeom prst="rect">
            <a:avLst/>
          </a:prstGeom>
        </p:spPr>
      </p:pic>
    </p:spTree>
    <p:extLst>
      <p:ext uri="{BB962C8B-B14F-4D97-AF65-F5344CB8AC3E}">
        <p14:creationId xmlns:p14="http://schemas.microsoft.com/office/powerpoint/2010/main" val="3716045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96367"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07F4550-910C-4AB7-9194-EDC7F22D69A9}"/>
              </a:ext>
            </a:extLst>
          </p:cNvPr>
          <p:cNvSpPr txBox="1"/>
          <p:nvPr/>
        </p:nvSpPr>
        <p:spPr>
          <a:xfrm>
            <a:off x="345410" y="442452"/>
            <a:ext cx="4654293" cy="6415548"/>
          </a:xfrm>
          <a:prstGeom prst="ellipse">
            <a:avLst/>
          </a:prstGeom>
        </p:spPr>
        <p:txBody>
          <a:bodyPr vert="horz" lIns="91440" tIns="45720" rIns="91440" bIns="45720" rtlCol="0" anchor="b">
            <a:normAutofit fontScale="85000" lnSpcReduction="20000"/>
          </a:bodyPr>
          <a:lstStyle/>
          <a:p>
            <a:pPr>
              <a:lnSpc>
                <a:spcPct val="90000"/>
              </a:lnSpc>
              <a:spcBef>
                <a:spcPct val="0"/>
              </a:spcBef>
              <a:spcAft>
                <a:spcPts val="600"/>
              </a:spcAft>
            </a:pPr>
            <a:r>
              <a:rPr lang="en-US" sz="3100" b="1" kern="1200">
                <a:solidFill>
                  <a:schemeClr val="bg1">
                    <a:lumMod val="85000"/>
                    <a:lumOff val="15000"/>
                  </a:schemeClr>
                </a:solidFill>
                <a:latin typeface="Arial" panose="020B0604020202020204" pitchFamily="34" charset="0"/>
                <a:ea typeface="+mj-ea"/>
                <a:cs typeface="Arial" panose="020B0604020202020204" pitchFamily="34" charset="0"/>
              </a:rPr>
              <a:t>Quick Review</a:t>
            </a:r>
          </a:p>
          <a:p>
            <a:pPr marL="342900" indent="-342900">
              <a:lnSpc>
                <a:spcPct val="90000"/>
              </a:lnSpc>
              <a:spcBef>
                <a:spcPct val="0"/>
              </a:spcBef>
              <a:spcAft>
                <a:spcPts val="600"/>
              </a:spcAft>
              <a:buFont typeface="Arial" panose="020B0604020202020204" pitchFamily="34" charset="0"/>
              <a:buChar char="•"/>
            </a:pPr>
            <a:r>
              <a:rPr lang="en-US" sz="3100" b="1">
                <a:solidFill>
                  <a:schemeClr val="tx2"/>
                </a:solidFill>
                <a:latin typeface="Arial" panose="020B0604020202020204" pitchFamily="34" charset="0"/>
                <a:cs typeface="Arial" panose="020B0604020202020204" pitchFamily="34" charset="0"/>
              </a:rPr>
              <a:t>Dashboards</a:t>
            </a:r>
          </a:p>
          <a:p>
            <a:pPr marL="342900" indent="-342900">
              <a:lnSpc>
                <a:spcPct val="90000"/>
              </a:lnSpc>
              <a:spcBef>
                <a:spcPct val="0"/>
              </a:spcBef>
              <a:spcAft>
                <a:spcPts val="600"/>
              </a:spcAft>
              <a:buFont typeface="Arial" panose="020B0604020202020204" pitchFamily="34" charset="0"/>
              <a:buChar char="•"/>
            </a:pPr>
            <a:r>
              <a:rPr lang="en-US" sz="3100" b="1">
                <a:solidFill>
                  <a:schemeClr val="tx2"/>
                </a:solidFill>
                <a:latin typeface="Arial" panose="020B0604020202020204" pitchFamily="34" charset="0"/>
                <a:cs typeface="Arial" panose="020B0604020202020204" pitchFamily="34" charset="0"/>
              </a:rPr>
              <a:t>Source control</a:t>
            </a:r>
          </a:p>
          <a:p>
            <a:pPr marL="342900" indent="-342900">
              <a:lnSpc>
                <a:spcPct val="90000"/>
              </a:lnSpc>
              <a:spcBef>
                <a:spcPct val="0"/>
              </a:spcBef>
              <a:spcAft>
                <a:spcPts val="600"/>
              </a:spcAft>
              <a:buFont typeface="Arial" panose="020B0604020202020204" pitchFamily="34" charset="0"/>
              <a:buChar char="•"/>
            </a:pPr>
            <a:r>
              <a:rPr lang="en-US" sz="3100" b="1">
                <a:solidFill>
                  <a:schemeClr val="tx2"/>
                </a:solidFill>
                <a:latin typeface="Arial" panose="020B0604020202020204" pitchFamily="34" charset="0"/>
                <a:cs typeface="Arial" panose="020B0604020202020204" pitchFamily="34" charset="0"/>
              </a:rPr>
              <a:t>Plan and track work</a:t>
            </a:r>
          </a:p>
          <a:p>
            <a:pPr marL="342900" indent="-342900">
              <a:lnSpc>
                <a:spcPct val="90000"/>
              </a:lnSpc>
              <a:spcBef>
                <a:spcPct val="0"/>
              </a:spcBef>
              <a:spcAft>
                <a:spcPts val="600"/>
              </a:spcAft>
              <a:buFont typeface="Arial" panose="020B0604020202020204" pitchFamily="34" charset="0"/>
              <a:buChar char="•"/>
            </a:pPr>
            <a:r>
              <a:rPr lang="en-US" sz="3100" b="1">
                <a:solidFill>
                  <a:schemeClr val="tx2"/>
                </a:solidFill>
                <a:latin typeface="Arial" panose="020B0604020202020204" pitchFamily="34" charset="0"/>
                <a:cs typeface="Arial" panose="020B0604020202020204" pitchFamily="34" charset="0"/>
              </a:rPr>
              <a:t>Continuous integration and deployment</a:t>
            </a:r>
          </a:p>
          <a:p>
            <a:pPr marL="342900" indent="-342900">
              <a:lnSpc>
                <a:spcPct val="90000"/>
              </a:lnSpc>
              <a:spcBef>
                <a:spcPct val="0"/>
              </a:spcBef>
              <a:spcAft>
                <a:spcPts val="600"/>
              </a:spcAft>
              <a:buFont typeface="Arial" panose="020B0604020202020204" pitchFamily="34" charset="0"/>
              <a:buChar char="•"/>
            </a:pPr>
            <a:r>
              <a:rPr lang="en-US" sz="3100" b="1">
                <a:solidFill>
                  <a:schemeClr val="tx2"/>
                </a:solidFill>
                <a:latin typeface="Arial" panose="020B0604020202020204" pitchFamily="34" charset="0"/>
                <a:cs typeface="Arial" panose="020B0604020202020204" pitchFamily="34" charset="0"/>
              </a:rPr>
              <a:t>Testing</a:t>
            </a:r>
          </a:p>
          <a:p>
            <a:pPr marL="342900" indent="-342900">
              <a:lnSpc>
                <a:spcPct val="90000"/>
              </a:lnSpc>
              <a:spcBef>
                <a:spcPct val="0"/>
              </a:spcBef>
              <a:spcAft>
                <a:spcPts val="600"/>
              </a:spcAft>
              <a:buFont typeface="Arial" panose="020B0604020202020204" pitchFamily="34" charset="0"/>
              <a:buChar char="•"/>
            </a:pPr>
            <a:r>
              <a:rPr lang="en-US" sz="3100" b="1">
                <a:solidFill>
                  <a:schemeClr val="tx2"/>
                </a:solidFill>
                <a:latin typeface="Arial" panose="020B0604020202020204" pitchFamily="34" charset="0"/>
                <a:cs typeface="Arial" panose="020B0604020202020204" pitchFamily="34" charset="0"/>
              </a:rPr>
              <a:t>Collaboration services</a:t>
            </a:r>
          </a:p>
          <a:p>
            <a:pPr marL="342900" indent="-342900">
              <a:lnSpc>
                <a:spcPct val="90000"/>
              </a:lnSpc>
              <a:spcBef>
                <a:spcPct val="0"/>
              </a:spcBef>
              <a:spcAft>
                <a:spcPts val="600"/>
              </a:spcAft>
              <a:buFont typeface="Arial" panose="020B0604020202020204" pitchFamily="34" charset="0"/>
              <a:buChar char="•"/>
            </a:pPr>
            <a:r>
              <a:rPr lang="en-US" sz="3100" b="1">
                <a:solidFill>
                  <a:schemeClr val="tx2"/>
                </a:solidFill>
                <a:latin typeface="Arial" panose="020B0604020202020204" pitchFamily="34" charset="0"/>
                <a:cs typeface="Arial" panose="020B0604020202020204" pitchFamily="34" charset="0"/>
              </a:rPr>
              <a:t>Administrative services</a:t>
            </a:r>
          </a:p>
          <a:p>
            <a:pPr marL="342900" indent="-342900">
              <a:lnSpc>
                <a:spcPct val="90000"/>
              </a:lnSpc>
              <a:spcBef>
                <a:spcPct val="0"/>
              </a:spcBef>
              <a:spcAft>
                <a:spcPts val="600"/>
              </a:spcAft>
              <a:buFont typeface="Arial" panose="020B0604020202020204" pitchFamily="34" charset="0"/>
              <a:buChar char="•"/>
            </a:pPr>
            <a:endParaRPr lang="en-US" sz="2200" kern="1200">
              <a:solidFill>
                <a:schemeClr val="bg1">
                  <a:lumMod val="85000"/>
                  <a:lumOff val="15000"/>
                </a:schemeClr>
              </a:solidFill>
              <a:latin typeface="+mj-lt"/>
              <a:ea typeface="+mj-ea"/>
              <a:cs typeface="+mj-cs"/>
            </a:endParaRPr>
          </a:p>
        </p:txBody>
      </p:sp>
      <p:pic>
        <p:nvPicPr>
          <p:cNvPr id="5" name="Picture 4" descr="A screenshot of a cell phone&#10;&#10;Description automatically generated">
            <a:extLst>
              <a:ext uri="{FF2B5EF4-FFF2-40B4-BE49-F238E27FC236}">
                <a16:creationId xmlns:a16="http://schemas.microsoft.com/office/drawing/2014/main" id="{94C131C3-432D-4264-8D6A-F32590907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3170" y="643467"/>
            <a:ext cx="2401157" cy="5571066"/>
          </a:xfrm>
          <a:prstGeom prst="rect">
            <a:avLst/>
          </a:prstGeom>
        </p:spPr>
      </p:pic>
    </p:spTree>
    <p:extLst>
      <p:ext uri="{BB962C8B-B14F-4D97-AF65-F5344CB8AC3E}">
        <p14:creationId xmlns:p14="http://schemas.microsoft.com/office/powerpoint/2010/main" val="2221140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B9FF-9E5A-4E69-8EF7-0ECEEB38A563}"/>
              </a:ext>
            </a:extLst>
          </p:cNvPr>
          <p:cNvSpPr>
            <a:spLocks noGrp="1"/>
          </p:cNvSpPr>
          <p:nvPr>
            <p:ph type="title"/>
          </p:nvPr>
        </p:nvSpPr>
        <p:spPr>
          <a:xfrm>
            <a:off x="568047" y="2084172"/>
            <a:ext cx="8178268" cy="4152675"/>
          </a:xfrm>
        </p:spPr>
        <p:txBody>
          <a:bodyPr/>
          <a:lstStyle/>
          <a:p>
            <a:r>
              <a:rPr lang="en-US" sz="7050" dirty="0"/>
              <a:t>Demo </a:t>
            </a:r>
            <a:br>
              <a:rPr lang="en-US" sz="7050" dirty="0"/>
            </a:br>
            <a:r>
              <a:rPr lang="en-US" sz="5400" dirty="0"/>
              <a:t>Manage a project with Azure DevOps</a:t>
            </a:r>
            <a:br>
              <a:rPr lang="en-US" sz="5400" dirty="0"/>
            </a:br>
            <a:endParaRPr lang="en-US" sz="5400" dirty="0"/>
          </a:p>
        </p:txBody>
      </p:sp>
    </p:spTree>
    <p:extLst>
      <p:ext uri="{BB962C8B-B14F-4D97-AF65-F5344CB8AC3E}">
        <p14:creationId xmlns:p14="http://schemas.microsoft.com/office/powerpoint/2010/main" val="108680365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subTitle" idx="1"/>
          </p:nvPr>
        </p:nvSpPr>
        <p:spPr>
          <a:xfrm>
            <a:off x="838200" y="3702729"/>
            <a:ext cx="10515600" cy="2316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400"/>
              <a:buFont typeface="Arial"/>
              <a:buNone/>
            </a:pPr>
            <a:endParaRPr>
              <a:solidFill>
                <a:schemeClr val="bg2"/>
              </a:solidFill>
              <a:latin typeface="Lucida Sans"/>
              <a:cs typeface="Lucida Sans"/>
            </a:endParaRPr>
          </a:p>
        </p:txBody>
      </p:sp>
      <p:sp>
        <p:nvSpPr>
          <p:cNvPr id="209" name="Shape 209"/>
          <p:cNvSpPr txBox="1">
            <a:spLocks noGrp="1"/>
          </p:cNvSpPr>
          <p:nvPr>
            <p:ph type="title"/>
          </p:nvPr>
        </p:nvSpPr>
        <p:spPr>
          <a:xfrm>
            <a:off x="838200" y="2205499"/>
            <a:ext cx="8055016"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Lucida Sans"/>
              <a:buNone/>
            </a:pPr>
            <a:endParaRPr sz="4400" u="none" strike="noStrike" cap="none">
              <a:solidFill>
                <a:schemeClr val="lt1"/>
              </a:solidFill>
              <a:latin typeface="Lucida Sans"/>
              <a:ea typeface="Lucida Sans"/>
              <a:cs typeface="Lucida Sans"/>
              <a:sym typeface="Lucida Sans"/>
            </a:endParaRPr>
          </a:p>
        </p:txBody>
      </p:sp>
    </p:spTree>
    <p:extLst>
      <p:ext uri="{BB962C8B-B14F-4D97-AF65-F5344CB8AC3E}">
        <p14:creationId xmlns:p14="http://schemas.microsoft.com/office/powerpoint/2010/main" val="2396393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635117B-364A-4427-8517-6F475148C4DD}"/>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dirty="0">
                <a:solidFill>
                  <a:schemeClr val="bg1"/>
                </a:solidFill>
                <a:latin typeface="+mj-lt"/>
                <a:ea typeface="+mj-ea"/>
                <a:cs typeface="+mj-cs"/>
              </a:rPr>
              <a:t>Welcome </a:t>
            </a:r>
            <a:r>
              <a:rPr lang="en-US" sz="3200" dirty="0">
                <a:solidFill>
                  <a:schemeClr val="bg1"/>
                </a:solidFill>
                <a:latin typeface="+mj-lt"/>
                <a:ea typeface="+mj-ea"/>
                <a:cs typeface="+mj-cs"/>
              </a:rPr>
              <a:t>aboard</a:t>
            </a:r>
          </a:p>
        </p:txBody>
      </p:sp>
      <p:pic>
        <p:nvPicPr>
          <p:cNvPr id="1026" name="Picture 2" descr="Welcome - people with big letters">
            <a:extLst>
              <a:ext uri="{FF2B5EF4-FFF2-40B4-BE49-F238E27FC236}">
                <a16:creationId xmlns:a16="http://schemas.microsoft.com/office/drawing/2014/main" id="{B18991AB-56EE-46D0-B61C-B3D806FD7D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466" y="1675227"/>
            <a:ext cx="10219067"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827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94D72916-D200-4CD5-BC0D-50DA88E0F611}"/>
              </a:ext>
            </a:extLst>
          </p:cNvPr>
          <p:cNvPicPr>
            <a:picLocks noChangeAspect="1"/>
          </p:cNvPicPr>
          <p:nvPr/>
        </p:nvPicPr>
        <p:blipFill rotWithShape="1">
          <a:blip r:embed="rId3"/>
          <a:srcRect t="442"/>
          <a:stretch/>
        </p:blipFill>
        <p:spPr>
          <a:xfrm>
            <a:off x="20" y="10"/>
            <a:ext cx="12191980" cy="6857990"/>
          </a:xfrm>
          <a:prstGeom prst="rect">
            <a:avLst/>
          </a:prstGeom>
        </p:spPr>
      </p:pic>
    </p:spTree>
    <p:extLst>
      <p:ext uri="{BB962C8B-B14F-4D97-AF65-F5344CB8AC3E}">
        <p14:creationId xmlns:p14="http://schemas.microsoft.com/office/powerpoint/2010/main" val="61358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0B6D82B7-CBB6-4EF4-BC4D-7CCF0DAA062D}"/>
              </a:ext>
            </a:extLst>
          </p:cNvPr>
          <p:cNvSpPr txBox="1">
            <a:spLocks/>
          </p:cNvSpPr>
          <p:nvPr/>
        </p:nvSpPr>
        <p:spPr>
          <a:xfrm>
            <a:off x="495300" y="263637"/>
            <a:ext cx="11201400" cy="109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Arial" panose="020B0604020202020204" pitchFamily="34" charset="0"/>
                <a:cs typeface="Arial" panose="020B0604020202020204" pitchFamily="34" charset="0"/>
              </a:rPr>
              <a:t>About this course</a:t>
            </a:r>
            <a:endParaRPr lang="el-GR" sz="3600">
              <a:latin typeface="Arial" panose="020B0604020202020204" pitchFamily="34" charset="0"/>
              <a:cs typeface="Arial" panose="020B0604020202020204" pitchFamily="34" charset="0"/>
            </a:endParaRPr>
          </a:p>
        </p:txBody>
      </p:sp>
      <p:sp>
        <p:nvSpPr>
          <p:cNvPr id="8" name="Content Placeholder 1">
            <a:extLst>
              <a:ext uri="{FF2B5EF4-FFF2-40B4-BE49-F238E27FC236}">
                <a16:creationId xmlns:a16="http://schemas.microsoft.com/office/drawing/2014/main" id="{EBFB6B48-7A6F-4667-84CB-8A6968A610B6}"/>
              </a:ext>
            </a:extLst>
          </p:cNvPr>
          <p:cNvSpPr txBox="1">
            <a:spLocks/>
          </p:cNvSpPr>
          <p:nvPr/>
        </p:nvSpPr>
        <p:spPr>
          <a:xfrm>
            <a:off x="495300" y="1600200"/>
            <a:ext cx="11201400" cy="4571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endParaRPr lang="en-US"/>
          </a:p>
          <a:p>
            <a:endParaRPr lang="en-US"/>
          </a:p>
          <a:p>
            <a:endParaRPr lang="el-GR"/>
          </a:p>
        </p:txBody>
      </p:sp>
      <p:sp>
        <p:nvSpPr>
          <p:cNvPr id="2" name="TextBox 1">
            <a:extLst>
              <a:ext uri="{FF2B5EF4-FFF2-40B4-BE49-F238E27FC236}">
                <a16:creationId xmlns:a16="http://schemas.microsoft.com/office/drawing/2014/main" id="{82DCD6A8-C04A-448A-B057-16E251135C84}"/>
              </a:ext>
            </a:extLst>
          </p:cNvPr>
          <p:cNvSpPr txBox="1"/>
          <p:nvPr/>
        </p:nvSpPr>
        <p:spPr>
          <a:xfrm>
            <a:off x="495299" y="1489588"/>
            <a:ext cx="11155927" cy="5262979"/>
          </a:xfrm>
          <a:prstGeom prst="rect">
            <a:avLst/>
          </a:prstGeom>
          <a:noFill/>
        </p:spPr>
        <p:txBody>
          <a:bodyPr wrap="square" rtlCol="0">
            <a:spAutoFit/>
          </a:bodyPr>
          <a:lstStyle/>
          <a:p>
            <a:r>
              <a:rPr lang="en-US" sz="2400" i="1">
                <a:solidFill>
                  <a:schemeClr val="tx2"/>
                </a:solidFill>
                <a:latin typeface="Arial" panose="020B0604020202020204" pitchFamily="34" charset="0"/>
                <a:cs typeface="Arial" panose="020B0604020202020204" pitchFamily="34" charset="0"/>
              </a:rPr>
              <a:t>This course aims to teach the student about the core aspects of web development with asp.net technologies and the C# language. </a:t>
            </a:r>
          </a:p>
          <a:p>
            <a:r>
              <a:rPr lang="en-US" sz="2400" i="1">
                <a:solidFill>
                  <a:schemeClr val="tx2"/>
                </a:solidFill>
                <a:latin typeface="Arial" panose="020B0604020202020204" pitchFamily="34" charset="0"/>
                <a:cs typeface="Arial" panose="020B0604020202020204" pitchFamily="34" charset="0"/>
              </a:rPr>
              <a:t>This course is not a beginner course on C#, although beginners can still learn a lot from the material</a:t>
            </a:r>
          </a:p>
          <a:p>
            <a:endParaRPr lang="en-US" sz="2400">
              <a:solidFill>
                <a:schemeClr val="tx2"/>
              </a:solidFill>
              <a:latin typeface="Arial" panose="020B0604020202020204" pitchFamily="34" charset="0"/>
              <a:cs typeface="Arial" panose="020B0604020202020204" pitchFamily="34" charset="0"/>
            </a:endParaRPr>
          </a:p>
          <a:p>
            <a:r>
              <a:rPr lang="en-US" sz="2400">
                <a:solidFill>
                  <a:schemeClr val="tx2"/>
                </a:solidFill>
                <a:latin typeface="Arial" panose="020B0604020202020204" pitchFamily="34" charset="0"/>
                <a:cs typeface="Arial" panose="020B0604020202020204" pitchFamily="34" charset="0"/>
              </a:rPr>
              <a:t>At the end of this course, you should be able to:</a:t>
            </a: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rPr>
              <a:t>Use complex data structures and collections with C#</a:t>
            </a: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rPr>
              <a:t>Creating an web application with ASP.NET</a:t>
            </a: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rPr>
              <a:t>Creating and managing databases with EF</a:t>
            </a: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rPr>
              <a:t>Programming with core web technologies (HTML5, CSS, and </a:t>
            </a:r>
            <a:r>
              <a:rPr lang="en-US" sz="2400" err="1">
                <a:solidFill>
                  <a:schemeClr val="tx2"/>
                </a:solidFill>
                <a:latin typeface="Arial" panose="020B0604020202020204" pitchFamily="34" charset="0"/>
                <a:cs typeface="Arial" panose="020B0604020202020204" pitchFamily="34" charset="0"/>
              </a:rPr>
              <a:t>Javascript</a:t>
            </a:r>
            <a:r>
              <a:rPr lang="en-US" sz="2400">
                <a:solidFill>
                  <a:schemeClr val="tx2"/>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rPr>
              <a:t>Understanding the modern web methodologies and concerns</a:t>
            </a: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rPr>
              <a:t>Using collaboration tools like git, and </a:t>
            </a:r>
            <a:r>
              <a:rPr lang="en-US" sz="2400" err="1">
                <a:solidFill>
                  <a:schemeClr val="tx2"/>
                </a:solidFill>
                <a:latin typeface="Arial" panose="020B0604020202020204" pitchFamily="34" charset="0"/>
                <a:cs typeface="Arial" panose="020B0604020202020204" pitchFamily="34" charset="0"/>
              </a:rPr>
              <a:t>vsts</a:t>
            </a:r>
            <a:endParaRPr lang="en-US" sz="240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rPr>
              <a:t>Build a complex, data-driven </a:t>
            </a:r>
            <a:r>
              <a:rPr lang="en-US" sz="2400" err="1">
                <a:solidFill>
                  <a:schemeClr val="tx2"/>
                </a:solidFill>
                <a:latin typeface="Arial" panose="020B0604020202020204" pitchFamily="34" charset="0"/>
                <a:cs typeface="Arial" panose="020B0604020202020204" pitchFamily="34" charset="0"/>
              </a:rPr>
              <a:t>webapp</a:t>
            </a:r>
            <a:endParaRPr lang="en-US" sz="240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rPr>
              <a:t>Deploy a </a:t>
            </a:r>
            <a:r>
              <a:rPr lang="en-US" sz="2400" err="1">
                <a:solidFill>
                  <a:schemeClr val="tx2"/>
                </a:solidFill>
                <a:latin typeface="Arial" panose="020B0604020202020204" pitchFamily="34" charset="0"/>
                <a:cs typeface="Arial" panose="020B0604020202020204" pitchFamily="34" charset="0"/>
              </a:rPr>
              <a:t>webapp</a:t>
            </a:r>
            <a:r>
              <a:rPr lang="en-US" sz="2400">
                <a:solidFill>
                  <a:schemeClr val="tx2"/>
                </a:solidFill>
                <a:latin typeface="Arial" panose="020B0604020202020204" pitchFamily="34" charset="0"/>
                <a:cs typeface="Arial" panose="020B0604020202020204" pitchFamily="34" charset="0"/>
              </a:rPr>
              <a:t> to cloud such as azure.</a:t>
            </a:r>
          </a:p>
        </p:txBody>
      </p:sp>
    </p:spTree>
    <p:extLst>
      <p:ext uri="{BB962C8B-B14F-4D97-AF65-F5344CB8AC3E}">
        <p14:creationId xmlns:p14="http://schemas.microsoft.com/office/powerpoint/2010/main" val="3227628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7F4E-0E95-4154-9147-9F5F1A20F9BE}"/>
              </a:ext>
            </a:extLst>
          </p:cNvPr>
          <p:cNvSpPr>
            <a:spLocks noGrp="1"/>
          </p:cNvSpPr>
          <p:nvPr>
            <p:ph type="title"/>
          </p:nvPr>
        </p:nvSpPr>
        <p:spPr/>
        <p:txBody>
          <a:bodyPr>
            <a:normAutofit/>
          </a:bodyPr>
          <a:lstStyle/>
          <a:p>
            <a:r>
              <a:rPr lang="en-US" sz="4000" b="1" spc="-100" dirty="0">
                <a:ln w="3175">
                  <a:noFill/>
                </a:ln>
                <a:gradFill>
                  <a:gsLst>
                    <a:gs pos="1250">
                      <a:srgbClr val="505050"/>
                    </a:gs>
                    <a:gs pos="100000">
                      <a:srgbClr val="505050"/>
                    </a:gs>
                  </a:gsLst>
                  <a:lin ang="5400000" scaled="0"/>
                </a:gradFill>
                <a:latin typeface="Segoe UI Light"/>
                <a:ea typeface="+mn-ea"/>
                <a:cs typeface="Segoe UI" pitchFamily="34" charset="0"/>
              </a:rPr>
              <a:t>.NET is the platform of choice for the top 100K websites</a:t>
            </a:r>
            <a:endParaRPr lang="en-US" sz="4000" b="1" dirty="0">
              <a:solidFill>
                <a:schemeClr val="tx2"/>
              </a:solidFill>
            </a:endParaRPr>
          </a:p>
        </p:txBody>
      </p:sp>
      <p:sp>
        <p:nvSpPr>
          <p:cNvPr id="3" name="Text Placeholder 2">
            <a:extLst>
              <a:ext uri="{FF2B5EF4-FFF2-40B4-BE49-F238E27FC236}">
                <a16:creationId xmlns:a16="http://schemas.microsoft.com/office/drawing/2014/main" id="{FE73A3E1-61CF-4C31-9AD1-47B8E7B459C8}"/>
              </a:ext>
            </a:extLst>
          </p:cNvPr>
          <p:cNvSpPr>
            <a:spLocks noGrp="1"/>
          </p:cNvSpPr>
          <p:nvPr>
            <p:ph type="body" sz="quarter" idx="10"/>
          </p:nvPr>
        </p:nvSpPr>
        <p:spPr>
          <a:xfrm>
            <a:off x="269240" y="1670756"/>
            <a:ext cx="5488093" cy="4321183"/>
          </a:xfrm>
        </p:spPr>
        <p:txBody>
          <a:bodyPr/>
          <a:lstStyle/>
          <a:p>
            <a:r>
              <a:rPr lang="en-US" sz="2800" dirty="0"/>
              <a:t>More websites have been developed with ASP.NET than Ruby, Java, Python, Node.js, and Go combined.</a:t>
            </a:r>
          </a:p>
          <a:p>
            <a:endParaRPr lang="en-US" sz="2800" dirty="0"/>
          </a:p>
          <a:p>
            <a:r>
              <a:rPr lang="en-US" sz="2800" dirty="0"/>
              <a:t>Companies like </a:t>
            </a:r>
            <a:r>
              <a:rPr lang="en-US" sz="2800" u="sng" dirty="0" err="1">
                <a:hlinkClick r:id="rId3"/>
              </a:rPr>
              <a:t>Raygun</a:t>
            </a:r>
            <a:r>
              <a:rPr lang="en-US" sz="2800" dirty="0"/>
              <a:t>, </a:t>
            </a:r>
            <a:r>
              <a:rPr lang="en-US" sz="2800" u="sng" dirty="0">
                <a:hlinkClick r:id="rId4"/>
              </a:rPr>
              <a:t>GoDaddy</a:t>
            </a:r>
            <a:r>
              <a:rPr lang="en-US" sz="2800" dirty="0"/>
              <a:t>, and </a:t>
            </a:r>
            <a:r>
              <a:rPr lang="en-US" sz="2800" u="sng" dirty="0">
                <a:hlinkClick r:id="rId5"/>
              </a:rPr>
              <a:t>Tencent</a:t>
            </a:r>
            <a:r>
              <a:rPr lang="en-US" sz="2800" dirty="0"/>
              <a:t> choose .NET for better performance, increased flexibility, and higher compatibility.</a:t>
            </a:r>
          </a:p>
          <a:p>
            <a:endParaRPr lang="en-US" sz="2800" dirty="0"/>
          </a:p>
        </p:txBody>
      </p:sp>
      <p:pic>
        <p:nvPicPr>
          <p:cNvPr id="4" name="Graphic 3">
            <a:extLst>
              <a:ext uri="{FF2B5EF4-FFF2-40B4-BE49-F238E27FC236}">
                <a16:creationId xmlns:a16="http://schemas.microsoft.com/office/drawing/2014/main" id="{C43F7442-BE5B-451D-8F87-EB5FD62F4E4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90918" y="1670756"/>
            <a:ext cx="6701082" cy="3160888"/>
          </a:xfrm>
          <a:prstGeom prst="rect">
            <a:avLst/>
          </a:prstGeom>
        </p:spPr>
      </p:pic>
      <p:sp>
        <p:nvSpPr>
          <p:cNvPr id="5" name="Rectangle 4">
            <a:extLst>
              <a:ext uri="{FF2B5EF4-FFF2-40B4-BE49-F238E27FC236}">
                <a16:creationId xmlns:a16="http://schemas.microsoft.com/office/drawing/2014/main" id="{796AA1FA-1AFB-45F1-B641-69695FB42A0E}"/>
              </a:ext>
            </a:extLst>
          </p:cNvPr>
          <p:cNvSpPr/>
          <p:nvPr/>
        </p:nvSpPr>
        <p:spPr>
          <a:xfrm>
            <a:off x="7776039" y="4693144"/>
            <a:ext cx="2130840" cy="276999"/>
          </a:xfrm>
          <a:prstGeom prst="rect">
            <a:avLst/>
          </a:prstGeom>
        </p:spPr>
        <p:txBody>
          <a:bodyPr wrap="none">
            <a:spAutoFit/>
          </a:bodyPr>
          <a:lstStyle/>
          <a:p>
            <a:r>
              <a:rPr lang="en-US" sz="1200" dirty="0">
                <a:solidFill>
                  <a:srgbClr val="999999"/>
                </a:solidFill>
                <a:latin typeface="+mj-lt"/>
              </a:rPr>
              <a:t>Data sourced from </a:t>
            </a:r>
            <a:r>
              <a:rPr lang="en-US" sz="1200" u="sng" dirty="0" err="1">
                <a:solidFill>
                  <a:srgbClr val="512BD4"/>
                </a:solidFill>
                <a:latin typeface="+mj-lt"/>
                <a:hlinkClick r:id="rId8"/>
              </a:rPr>
              <a:t>SimilarTech</a:t>
            </a:r>
            <a:endParaRPr lang="en-US" sz="1200" dirty="0">
              <a:latin typeface="+mj-lt"/>
            </a:endParaRPr>
          </a:p>
        </p:txBody>
      </p:sp>
    </p:spTree>
    <p:extLst>
      <p:ext uri="{BB962C8B-B14F-4D97-AF65-F5344CB8AC3E}">
        <p14:creationId xmlns:p14="http://schemas.microsoft.com/office/powerpoint/2010/main" val="415982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3896037" y="5569527"/>
            <a:ext cx="4399925" cy="816506"/>
          </a:xfrm>
          <a:prstGeom prst="rect">
            <a:avLst/>
          </a:prstGeom>
        </p:spPr>
        <p:txBody>
          <a:bodyPr wrap="square">
            <a:spAutoFit/>
          </a:bodyPr>
          <a:lstStyle/>
          <a:p>
            <a:pPr marL="0" marR="0" lvl="0" indent="0" algn="ctr" defTabSz="913239" rtl="0" eaLnBrk="1" fontAlgn="auto" latinLnBrk="0" hangingPunct="1">
              <a:lnSpc>
                <a:spcPct val="100000"/>
              </a:lnSpc>
              <a:spcBef>
                <a:spcPts val="0"/>
              </a:spcBef>
              <a:spcAft>
                <a:spcPts val="0"/>
              </a:spcAft>
              <a:buClrTx/>
              <a:buSzTx/>
              <a:buFontTx/>
              <a:buNone/>
              <a:tabLst/>
              <a:defRPr/>
            </a:pPr>
            <a:r>
              <a:rPr kumimoji="0" lang="en-US" sz="2353" b="0" i="0" u="none" strike="noStrike" kern="1200" cap="none" spc="0" normalizeH="0" baseline="0" noProof="0" dirty="0">
                <a:ln>
                  <a:noFill/>
                </a:ln>
                <a:solidFill>
                  <a:schemeClr val="tx2"/>
                </a:solidFill>
                <a:effectLst/>
                <a:uLnTx/>
                <a:uFillTx/>
                <a:latin typeface="Calibri" panose="020F0502020204030204"/>
                <a:ea typeface="+mn-ea"/>
                <a:cs typeface="+mn-cs"/>
              </a:rPr>
              <a:t>#2 demanded primary technology</a:t>
            </a:r>
          </a:p>
          <a:p>
            <a:pPr marL="0" marR="0" lvl="0" indent="0" algn="ctr" defTabSz="913239" rtl="0" eaLnBrk="1" fontAlgn="auto" latinLnBrk="0" hangingPunct="1">
              <a:lnSpc>
                <a:spcPct val="100000"/>
              </a:lnSpc>
              <a:spcBef>
                <a:spcPts val="0"/>
              </a:spcBef>
              <a:spcAft>
                <a:spcPts val="0"/>
              </a:spcAft>
              <a:buClrTx/>
              <a:buSzTx/>
              <a:buFontTx/>
              <a:buNone/>
              <a:tabLst/>
              <a:defRPr/>
            </a:pPr>
            <a:r>
              <a:rPr kumimoji="0" lang="en-US" sz="2353" b="0" i="0" u="none" strike="noStrike" kern="1200" cap="none" spc="0" normalizeH="0" baseline="0" noProof="0" dirty="0">
                <a:ln>
                  <a:noFill/>
                </a:ln>
                <a:solidFill>
                  <a:schemeClr val="tx2"/>
                </a:solidFill>
                <a:effectLst/>
                <a:uLnTx/>
                <a:uFillTx/>
                <a:latin typeface="Calibri" panose="020F0502020204030204"/>
                <a:ea typeface="+mn-ea"/>
                <a:cs typeface="+mn-cs"/>
              </a:rPr>
              <a:t>(LinkedIn)</a:t>
            </a:r>
          </a:p>
        </p:txBody>
      </p:sp>
      <p:pic>
        <p:nvPicPr>
          <p:cNvPr id="2" name="Picture 1"/>
          <p:cNvPicPr>
            <a:picLocks noChangeAspect="1"/>
          </p:cNvPicPr>
          <p:nvPr/>
        </p:nvPicPr>
        <p:blipFill>
          <a:blip r:embed="rId3"/>
          <a:stretch>
            <a:fillRect/>
          </a:stretch>
        </p:blipFill>
        <p:spPr>
          <a:xfrm>
            <a:off x="1810027" y="1463876"/>
            <a:ext cx="8365436" cy="4105651"/>
          </a:xfrm>
          <a:prstGeom prst="rect">
            <a:avLst/>
          </a:prstGeom>
        </p:spPr>
      </p:pic>
      <p:sp>
        <p:nvSpPr>
          <p:cNvPr id="5" name="Title 4">
            <a:extLst>
              <a:ext uri="{FF2B5EF4-FFF2-40B4-BE49-F238E27FC236}">
                <a16:creationId xmlns:a16="http://schemas.microsoft.com/office/drawing/2014/main" id="{13E0BA98-5B42-47E9-B46F-F58C34FA29A7}"/>
              </a:ext>
            </a:extLst>
          </p:cNvPr>
          <p:cNvSpPr>
            <a:spLocks noGrp="1"/>
          </p:cNvSpPr>
          <p:nvPr>
            <p:ph type="title"/>
          </p:nvPr>
        </p:nvSpPr>
        <p:spPr/>
        <p:txBody>
          <a:bodyPr/>
          <a:lstStyle/>
          <a:p>
            <a:r>
              <a:rPr lang="en-US" sz="4705" spc="-100" dirty="0">
                <a:ln w="3175">
                  <a:noFill/>
                </a:ln>
                <a:solidFill>
                  <a:srgbClr val="505050"/>
                </a:solidFill>
                <a:latin typeface="Segoe UI Light" panose="020B0502040204020203" pitchFamily="34" charset="0"/>
                <a:ea typeface="+mn-ea"/>
                <a:cs typeface="Segoe UI Light" panose="020B0502040204020203" pitchFamily="34" charset="0"/>
              </a:rPr>
              <a:t> .NET is a sought after job skill</a:t>
            </a:r>
            <a:endParaRPr lang="en-US" dirty="0">
              <a:solidFill>
                <a:schemeClr val="tx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19018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7F4550-910C-4AB7-9194-EDC7F22D69A9}"/>
              </a:ext>
            </a:extLst>
          </p:cNvPr>
          <p:cNvSpPr txBox="1"/>
          <p:nvPr/>
        </p:nvSpPr>
        <p:spPr>
          <a:xfrm>
            <a:off x="781665" y="442451"/>
            <a:ext cx="10058399" cy="646331"/>
          </a:xfrm>
          <a:prstGeom prst="rect">
            <a:avLst/>
          </a:prstGeom>
          <a:noFill/>
        </p:spPr>
        <p:txBody>
          <a:bodyPr wrap="square" rtlCol="0">
            <a:spAutoFit/>
          </a:bodyPr>
          <a:lstStyle/>
          <a:p>
            <a:r>
              <a:rPr lang="en-US" sz="3600">
                <a:latin typeface="Arial" panose="020B0604020202020204" pitchFamily="34" charset="0"/>
                <a:cs typeface="Arial" panose="020B0604020202020204" pitchFamily="34" charset="0"/>
              </a:rPr>
              <a:t>Getting around the course</a:t>
            </a:r>
            <a:endParaRPr lang="el-GR" sz="360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7CD9200-D6CF-47FD-8B9A-5FDFCBF17355}"/>
              </a:ext>
            </a:extLst>
          </p:cNvPr>
          <p:cNvSpPr txBox="1"/>
          <p:nvPr/>
        </p:nvSpPr>
        <p:spPr>
          <a:xfrm>
            <a:off x="781664" y="1125762"/>
            <a:ext cx="10663083" cy="4431983"/>
          </a:xfrm>
          <a:prstGeom prst="rect">
            <a:avLst/>
          </a:prstGeom>
          <a:noFill/>
        </p:spPr>
        <p:txBody>
          <a:bodyPr wrap="square" rtlCol="0">
            <a:spAutoFit/>
          </a:bodyPr>
          <a:lstStyle/>
          <a:p>
            <a:pPr marL="285750" indent="-28575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rPr>
              <a:t>How this workshop works</a:t>
            </a:r>
          </a:p>
          <a:p>
            <a:r>
              <a:rPr lang="en-US" sz="2400" i="1">
                <a:solidFill>
                  <a:schemeClr val="tx2"/>
                </a:solidFill>
                <a:latin typeface="Arial" panose="020B0604020202020204" pitchFamily="34" charset="0"/>
                <a:cs typeface="Arial" panose="020B0604020202020204" pitchFamily="34" charset="0"/>
              </a:rPr>
              <a:t>Practical approach, in each session there is a brief presentation of theory, followed by an hands-on example.</a:t>
            </a:r>
          </a:p>
          <a:p>
            <a:pPr marL="285750" indent="-28575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rPr>
              <a:t>How students should work</a:t>
            </a:r>
          </a:p>
          <a:p>
            <a:r>
              <a:rPr lang="en-US" sz="2400" i="1">
                <a:solidFill>
                  <a:schemeClr val="tx2"/>
                </a:solidFill>
                <a:latin typeface="Arial" panose="020B0604020202020204" pitchFamily="34" charset="0"/>
                <a:cs typeface="Arial" panose="020B0604020202020204" pitchFamily="34" charset="0"/>
              </a:rPr>
              <a:t>We encourage you to take your time and work through the material carefully until you have mastered the concepts by trying the examples and exercises each week.</a:t>
            </a:r>
          </a:p>
          <a:p>
            <a:pPr marL="285750" indent="-28575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rPr>
              <a:t>Material (presentations and source code)</a:t>
            </a:r>
          </a:p>
          <a:p>
            <a:r>
              <a:rPr lang="en-US" sz="2400" i="1" err="1">
                <a:solidFill>
                  <a:schemeClr val="tx2"/>
                </a:solidFill>
                <a:latin typeface="Arial" panose="020B0604020202020204" pitchFamily="34" charset="0"/>
                <a:cs typeface="Arial" panose="020B0604020202020204" pitchFamily="34" charset="0"/>
              </a:rPr>
              <a:t>Github</a:t>
            </a:r>
            <a:r>
              <a:rPr lang="en-US" sz="2400" i="1">
                <a:solidFill>
                  <a:schemeClr val="tx2"/>
                </a:solidFill>
                <a:latin typeface="Arial" panose="020B0604020202020204" pitchFamily="34" charset="0"/>
                <a:cs typeface="Arial" panose="020B0604020202020204" pitchFamily="34" charset="0"/>
              </a:rPr>
              <a:t> repository with all material and references.</a:t>
            </a:r>
          </a:p>
          <a:p>
            <a:pPr marL="285750" indent="-285750">
              <a:buFont typeface="Arial" panose="020B0604020202020204" pitchFamily="34" charset="0"/>
              <a:buChar char="•"/>
            </a:pPr>
            <a:r>
              <a:rPr lang="en-US" sz="2400">
                <a:solidFill>
                  <a:schemeClr val="tx2"/>
                </a:solidFill>
                <a:latin typeface="Arial" panose="020B0604020202020204" pitchFamily="34" charset="0"/>
                <a:cs typeface="Arial" panose="020B0604020202020204" pitchFamily="34" charset="0"/>
              </a:rPr>
              <a:t>Communication channels</a:t>
            </a:r>
          </a:p>
          <a:p>
            <a:r>
              <a:rPr lang="en-US" sz="2400" i="1">
                <a:solidFill>
                  <a:schemeClr val="tx2"/>
                </a:solidFill>
                <a:latin typeface="Arial" panose="020B0604020202020204" pitchFamily="34" charset="0"/>
                <a:cs typeface="Arial" panose="020B0604020202020204" pitchFamily="34" charset="0"/>
              </a:rPr>
              <a:t>Slack channel for questions</a:t>
            </a:r>
          </a:p>
          <a:p>
            <a:endParaRPr lang="en-US"/>
          </a:p>
        </p:txBody>
      </p:sp>
    </p:spTree>
    <p:extLst>
      <p:ext uri="{BB962C8B-B14F-4D97-AF65-F5344CB8AC3E}">
        <p14:creationId xmlns:p14="http://schemas.microsoft.com/office/powerpoint/2010/main" val="2573131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7F4550-910C-4AB7-9194-EDC7F22D69A9}"/>
              </a:ext>
            </a:extLst>
          </p:cNvPr>
          <p:cNvSpPr txBox="1"/>
          <p:nvPr/>
        </p:nvSpPr>
        <p:spPr>
          <a:xfrm>
            <a:off x="648929" y="629266"/>
            <a:ext cx="3790336" cy="167660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a:latin typeface="Arial" panose="020B0604020202020204" pitchFamily="34" charset="0"/>
                <a:ea typeface="+mj-ea"/>
                <a:cs typeface="Arial" panose="020B0604020202020204" pitchFamily="34" charset="0"/>
              </a:rPr>
              <a:t>Getting Started  1/3</a:t>
            </a:r>
          </a:p>
        </p:txBody>
      </p:sp>
      <p:sp>
        <p:nvSpPr>
          <p:cNvPr id="5" name="TextBox 4">
            <a:extLst>
              <a:ext uri="{FF2B5EF4-FFF2-40B4-BE49-F238E27FC236}">
                <a16:creationId xmlns:a16="http://schemas.microsoft.com/office/drawing/2014/main" id="{07CD9200-D6CF-47FD-8B9A-5FDFCBF17355}"/>
              </a:ext>
            </a:extLst>
          </p:cNvPr>
          <p:cNvSpPr txBox="1"/>
          <p:nvPr/>
        </p:nvSpPr>
        <p:spPr>
          <a:xfrm>
            <a:off x="648931" y="2138516"/>
            <a:ext cx="3651466" cy="4085303"/>
          </a:xfrm>
          <a:prstGeom prst="rect">
            <a:avLst/>
          </a:prstGeom>
        </p:spPr>
        <p:txBody>
          <a:bodyPr vert="horz" lIns="91440" tIns="45720" rIns="91440" bIns="45720" rtlCol="0">
            <a:normAutofit fontScale="85000" lnSpcReduction="10000"/>
          </a:bodyPr>
          <a:lstStyle/>
          <a:p>
            <a:pPr marL="285750" indent="-228600">
              <a:lnSpc>
                <a:spcPct val="90000"/>
              </a:lnSpc>
              <a:spcAft>
                <a:spcPts val="600"/>
              </a:spcAft>
              <a:buFont typeface="Arial" panose="020B0604020202020204" pitchFamily="34" charset="0"/>
              <a:buChar char="•"/>
            </a:pPr>
            <a:r>
              <a:rPr lang="en-US" sz="2600">
                <a:solidFill>
                  <a:schemeClr val="tx2"/>
                </a:solidFill>
                <a:latin typeface="Arial" panose="020B0604020202020204" pitchFamily="34" charset="0"/>
                <a:cs typeface="Arial" panose="020B0604020202020204" pitchFamily="34" charset="0"/>
              </a:rPr>
              <a:t>Installing Visual Studio 2017</a:t>
            </a:r>
          </a:p>
          <a:p>
            <a:pPr indent="-228600">
              <a:lnSpc>
                <a:spcPct val="90000"/>
              </a:lnSpc>
              <a:spcAft>
                <a:spcPts val="600"/>
              </a:spcAft>
              <a:buFont typeface="Arial" panose="020B0604020202020204" pitchFamily="34" charset="0"/>
              <a:buChar char="•"/>
            </a:pPr>
            <a:r>
              <a:rPr lang="en-US" sz="2600" i="1">
                <a:solidFill>
                  <a:schemeClr val="tx2"/>
                </a:solidFill>
                <a:latin typeface="Arial" panose="020B0604020202020204" pitchFamily="34" charset="0"/>
                <a:cs typeface="Arial" panose="020B0604020202020204" pitchFamily="34" charset="0"/>
              </a:rPr>
              <a:t>3 versions community, professional, enterprise</a:t>
            </a:r>
          </a:p>
          <a:p>
            <a:pPr indent="-228600">
              <a:lnSpc>
                <a:spcPct val="90000"/>
              </a:lnSpc>
              <a:spcAft>
                <a:spcPts val="600"/>
              </a:spcAft>
              <a:buFont typeface="Arial" panose="020B0604020202020204" pitchFamily="34" charset="0"/>
              <a:buChar char="•"/>
            </a:pPr>
            <a:r>
              <a:rPr lang="en-US" sz="2600" i="1">
                <a:solidFill>
                  <a:schemeClr val="tx2"/>
                </a:solidFill>
                <a:latin typeface="Arial" panose="020B0604020202020204" pitchFamily="34" charset="0"/>
                <a:cs typeface="Arial" panose="020B0604020202020204" pitchFamily="34" charset="0"/>
              </a:rPr>
              <a:t>Visual Studio Community is a fully-featured, extensible, free IDE for creating modern application</a:t>
            </a:r>
          </a:p>
          <a:p>
            <a:pPr indent="-228600">
              <a:lnSpc>
                <a:spcPct val="90000"/>
              </a:lnSpc>
              <a:spcAft>
                <a:spcPts val="600"/>
              </a:spcAft>
              <a:buFont typeface="Arial" panose="020B0604020202020204" pitchFamily="34" charset="0"/>
              <a:buChar char="•"/>
            </a:pPr>
            <a:r>
              <a:rPr lang="en-US" sz="2600">
                <a:solidFill>
                  <a:schemeClr val="tx2"/>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https://visualstudio.microsoft.com/vs/community/</a:t>
            </a:r>
            <a:endParaRPr lang="en-US" sz="2600">
              <a:solidFill>
                <a:schemeClr val="tx2"/>
              </a:solidFill>
              <a:latin typeface="Arial" panose="020B0604020202020204" pitchFamily="34" charset="0"/>
              <a:cs typeface="Arial" panose="020B0604020202020204" pitchFamily="34" charset="0"/>
            </a:endParaRPr>
          </a:p>
          <a:p>
            <a:pPr indent="-228600">
              <a:lnSpc>
                <a:spcPct val="90000"/>
              </a:lnSpc>
              <a:spcAft>
                <a:spcPts val="600"/>
              </a:spcAft>
              <a:buFont typeface="Arial" panose="020B0604020202020204" pitchFamily="34" charset="0"/>
              <a:buChar char="•"/>
            </a:pPr>
            <a:r>
              <a:rPr lang="en-US" sz="2600" i="1">
                <a:solidFill>
                  <a:schemeClr val="tx2"/>
                </a:solidFill>
                <a:latin typeface="Arial" panose="020B0604020202020204" pitchFamily="34" charset="0"/>
                <a:cs typeface="Arial" panose="020B0604020202020204" pitchFamily="34" charset="0"/>
              </a:rPr>
              <a:t>Download and open </a:t>
            </a:r>
            <a:r>
              <a:rPr lang="en-US" sz="2600" i="1" err="1">
                <a:solidFill>
                  <a:schemeClr val="tx2"/>
                </a:solidFill>
                <a:latin typeface="Arial" panose="020B0604020202020204" pitchFamily="34" charset="0"/>
                <a:cs typeface="Arial" panose="020B0604020202020204" pitchFamily="34" charset="0"/>
              </a:rPr>
              <a:t>vs_studio</a:t>
            </a:r>
            <a:r>
              <a:rPr lang="en-US" sz="2600" i="1">
                <a:solidFill>
                  <a:schemeClr val="tx2"/>
                </a:solidFill>
                <a:latin typeface="Arial" panose="020B0604020202020204" pitchFamily="34" charset="0"/>
                <a:cs typeface="Arial" panose="020B0604020202020204" pitchFamily="34" charset="0"/>
              </a:rPr>
              <a:t> installer</a:t>
            </a:r>
          </a:p>
          <a:p>
            <a:pPr indent="-228600">
              <a:lnSpc>
                <a:spcPct val="90000"/>
              </a:lnSpc>
              <a:spcAft>
                <a:spcPts val="600"/>
              </a:spcAft>
              <a:buFont typeface="Arial" panose="020B0604020202020204" pitchFamily="34" charset="0"/>
              <a:buChar char="•"/>
            </a:pPr>
            <a:r>
              <a:rPr lang="en-US" sz="2600" i="1">
                <a:solidFill>
                  <a:schemeClr val="tx2"/>
                </a:solidFill>
                <a:latin typeface="Arial" panose="020B0604020202020204" pitchFamily="34" charset="0"/>
                <a:cs typeface="Arial" panose="020B0604020202020204" pitchFamily="34" charset="0"/>
              </a:rPr>
              <a:t>Create account </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p>
        </p:txBody>
      </p:sp>
      <p:pic>
        <p:nvPicPr>
          <p:cNvPr id="2" name="Picture 1">
            <a:extLst>
              <a:ext uri="{FF2B5EF4-FFF2-40B4-BE49-F238E27FC236}">
                <a16:creationId xmlns:a16="http://schemas.microsoft.com/office/drawing/2014/main" id="{7796FDEC-3CCE-4055-850E-6ACC47DD0E93}"/>
              </a:ext>
            </a:extLst>
          </p:cNvPr>
          <p:cNvPicPr>
            <a:picLocks noChangeAspect="1"/>
          </p:cNvPicPr>
          <p:nvPr/>
        </p:nvPicPr>
        <p:blipFill rotWithShape="1">
          <a:blip r:embed="rId4"/>
          <a:srcRect r="12444"/>
          <a:stretch/>
        </p:blipFill>
        <p:spPr>
          <a:xfrm>
            <a:off x="4639056" y="10"/>
            <a:ext cx="7552944" cy="6857990"/>
          </a:xfrm>
          <a:prstGeom prst="rect">
            <a:avLst/>
          </a:prstGeom>
          <a:effectLst/>
        </p:spPr>
      </p:pic>
    </p:spTree>
    <p:extLst>
      <p:ext uri="{BB962C8B-B14F-4D97-AF65-F5344CB8AC3E}">
        <p14:creationId xmlns:p14="http://schemas.microsoft.com/office/powerpoint/2010/main" val="3460428996"/>
      </p:ext>
    </p:extLst>
  </p:cSld>
  <p:clrMapOvr>
    <a:masterClrMapping/>
  </p:clrMapOvr>
</p:sld>
</file>

<file path=ppt/theme/theme1.xml><?xml version="1.0" encoding="utf-8"?>
<a:theme xmlns:a="http://schemas.openxmlformats.org/drawingml/2006/main" name="Office Theme">
  <a:themeElements>
    <a:clrScheme name="CodeHub">
      <a:dk1>
        <a:srgbClr val="C74A34"/>
      </a:dk1>
      <a:lt1>
        <a:sysClr val="window" lastClr="FFFFFF"/>
      </a:lt1>
      <a:dk2>
        <a:srgbClr val="000000"/>
      </a:dk2>
      <a:lt2>
        <a:srgbClr val="BFBFBF"/>
      </a:lt2>
      <a:accent1>
        <a:srgbClr val="F15B40"/>
      </a:accent1>
      <a:accent2>
        <a:srgbClr val="F15B40"/>
      </a:accent2>
      <a:accent3>
        <a:srgbClr val="F15B40"/>
      </a:accent3>
      <a:accent4>
        <a:srgbClr val="F15B40"/>
      </a:accent4>
      <a:accent5>
        <a:srgbClr val="F15B40"/>
      </a:accent5>
      <a:accent6>
        <a:srgbClr val="F15B40"/>
      </a:accent6>
      <a:hlink>
        <a:srgbClr val="F15B40"/>
      </a:hlink>
      <a:folHlink>
        <a:srgbClr val="F15B40"/>
      </a:folHlink>
    </a:clrScheme>
    <a:fontScheme name="CodeHub">
      <a:majorFont>
        <a:latin typeface="Lucida Sans "/>
        <a:ea typeface=""/>
        <a:cs typeface=""/>
      </a:majorFont>
      <a:minorFont>
        <a:latin typeface="Lucida Sans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1013</Words>
  <Application>Microsoft Office PowerPoint</Application>
  <PresentationFormat>Widescreen</PresentationFormat>
  <Paragraphs>199</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.NET is the platform of choice for the top 100K websites</vt:lpstr>
      <vt:lpstr> .NET is a sought after job skill</vt:lpstr>
      <vt:lpstr>PowerPoint Presentation</vt:lpstr>
      <vt:lpstr>PowerPoint Presentation</vt:lpstr>
      <vt:lpstr>Demo  Get started with .NET in your browser</vt:lpstr>
      <vt:lpstr>PowerPoint Presentation</vt:lpstr>
      <vt:lpstr>PowerPoint Presentation</vt:lpstr>
      <vt:lpstr>PowerPoint Presentation</vt:lpstr>
      <vt:lpstr>PowerPoint Presentation</vt:lpstr>
      <vt:lpstr>PowerPoint Presentation</vt:lpstr>
      <vt:lpstr>Demo  Get started with Git</vt:lpstr>
      <vt:lpstr>PowerPoint Presentation</vt:lpstr>
      <vt:lpstr>PowerPoint Presentation</vt:lpstr>
      <vt:lpstr>PowerPoint Presentation</vt:lpstr>
      <vt:lpstr>PowerPoint Presentation</vt:lpstr>
      <vt:lpstr>PowerPoint Presentation</vt:lpstr>
      <vt:lpstr>PowerPoint Presentation</vt:lpstr>
      <vt:lpstr>Demo  Manage a project with Azure DevOps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Konstantinos Ziazios</dc:creator>
  <cp:lastModifiedBy>Stratos Kourtzanidis</cp:lastModifiedBy>
  <cp:revision>41</cp:revision>
  <dcterms:created xsi:type="dcterms:W3CDTF">2019-03-25T12:29:52Z</dcterms:created>
  <dcterms:modified xsi:type="dcterms:W3CDTF">2019-03-27T13:38:21Z</dcterms:modified>
</cp:coreProperties>
</file>