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4" r:id="rId10"/>
    <p:sldId id="285" r:id="rId11"/>
    <p:sldId id="263" r:id="rId12"/>
    <p:sldId id="283" r:id="rId13"/>
    <p:sldId id="295" r:id="rId14"/>
    <p:sldId id="265" r:id="rId15"/>
    <p:sldId id="267" r:id="rId16"/>
    <p:sldId id="286" r:id="rId17"/>
    <p:sldId id="288" r:id="rId18"/>
    <p:sldId id="327" r:id="rId19"/>
    <p:sldId id="328" r:id="rId20"/>
    <p:sldId id="329" r:id="rId21"/>
    <p:sldId id="330" r:id="rId22"/>
    <p:sldId id="331" r:id="rId23"/>
    <p:sldId id="332" r:id="rId24"/>
    <p:sldId id="326" r:id="rId25"/>
    <p:sldId id="299" r:id="rId26"/>
    <p:sldId id="296" r:id="rId27"/>
    <p:sldId id="274" r:id="rId28"/>
    <p:sldId id="297" r:id="rId29"/>
    <p:sldId id="291" r:id="rId30"/>
    <p:sldId id="298" r:id="rId31"/>
    <p:sldId id="275" r:id="rId32"/>
    <p:sldId id="293" r:id="rId33"/>
    <p:sldId id="300" r:id="rId34"/>
    <p:sldId id="304" r:id="rId35"/>
    <p:sldId id="305" r:id="rId36"/>
    <p:sldId id="289" r:id="rId37"/>
    <p:sldId id="269" r:id="rId38"/>
    <p:sldId id="294" r:id="rId39"/>
    <p:sldId id="292" r:id="rId40"/>
    <p:sldId id="306" r:id="rId41"/>
    <p:sldId id="307" r:id="rId42"/>
    <p:sldId id="308" r:id="rId43"/>
    <p:sldId id="290" r:id="rId44"/>
    <p:sldId id="302" r:id="rId45"/>
    <p:sldId id="287" r:id="rId46"/>
    <p:sldId id="324" r:id="rId47"/>
    <p:sldId id="303" r:id="rId48"/>
    <p:sldId id="311" r:id="rId49"/>
    <p:sldId id="312" r:id="rId50"/>
    <p:sldId id="313" r:id="rId51"/>
    <p:sldId id="270" r:id="rId52"/>
    <p:sldId id="271" r:id="rId53"/>
    <p:sldId id="314" r:id="rId54"/>
    <p:sldId id="272" r:id="rId55"/>
    <p:sldId id="315" r:id="rId56"/>
    <p:sldId id="325" r:id="rId57"/>
    <p:sldId id="273" r:id="rId58"/>
    <p:sldId id="316" r:id="rId59"/>
    <p:sldId id="317" r:id="rId60"/>
    <p:sldId id="318" r:id="rId61"/>
    <p:sldId id="320" r:id="rId62"/>
    <p:sldId id="321" r:id="rId63"/>
    <p:sldId id="322" r:id="rId64"/>
    <p:sldId id="323" r:id="rId65"/>
    <p:sldId id="280" r:id="rId66"/>
    <p:sldId id="309" r:id="rId67"/>
    <p:sldId id="281" r:id="rId68"/>
    <p:sldId id="282" r:id="rId69"/>
  </p:sldIdLst>
  <p:sldSz cx="12192000" cy="6858000"/>
  <p:notesSz cx="12192000" cy="6858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5544" autoAdjust="0"/>
  </p:normalViewPr>
  <p:slideViewPr>
    <p:cSldViewPr>
      <p:cViewPr varScale="1">
        <p:scale>
          <a:sx n="97" d="100"/>
          <a:sy n="97" d="100"/>
        </p:scale>
        <p:origin x="10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B8FAA-9DEC-4F01-8BFB-C70292A88ACD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3C33F-43ED-4125-BA9B-524B8557CC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495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al_patter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User_interfac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al_patter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User_interfa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3C33F-43ED-4125-BA9B-524B8557CC0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80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Model–view–controller (MVC) is a software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architectural pattern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implementing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user interfaces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divides a given software application into three interconnected parts, so as to separate internal representations of information from the ways that information is presented to or accepted from the user.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 at Xerox Parc in the 1970s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3C33F-43ED-4125-BA9B-524B8557CC0A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71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Model–view–controller (MVC) is a software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architectural pattern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implementing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user interfaces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divides a given software application into three interconnected parts, so as to separate internal representations of information from the ways that information is presented to or accepted from the user.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 at Xerox Parc in the 1970s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3C33F-43ED-4125-BA9B-524B8557CC0A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210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Students will learn more about Entity Framework and data access in Module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Students will learn more about the ASP.NET Routing Engine in Module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3AA4-E735-44C5-88C1-6B0F6288F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01: Exploring ASP.NET MVC 4</a:t>
            </a:r>
          </a:p>
        </p:txBody>
      </p:sp>
    </p:spTree>
    <p:extLst>
      <p:ext uri="{BB962C8B-B14F-4D97-AF65-F5344CB8AC3E}">
        <p14:creationId xmlns:p14="http://schemas.microsoft.com/office/powerpoint/2010/main" val="327789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3C33F-43ED-4125-BA9B-524B8557CC0A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07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4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47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09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65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88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95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27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468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073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6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46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008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22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649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1285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081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386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876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2111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4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4040" y="1325372"/>
            <a:ext cx="47053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4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36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4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7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35411" y="6330696"/>
            <a:ext cx="1475231" cy="3413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238455"/>
            <a:ext cx="1104391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319" y="1972182"/>
            <a:ext cx="108813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lvl1pPr>
        <a:defRPr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>
        <a:defRPr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ntua.gr/ubuntu" TargetMode="External"/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" TargetMode="External"/><Relationship Id="rId5" Type="http://schemas.openxmlformats.org/officeDocument/2006/relationships/hyperlink" Target="https://docs.microsoft.com/en-us/aspnet/core/?view=aspnetcore-2.1" TargetMode="External"/><Relationship Id="rId4" Type="http://schemas.openxmlformats.org/officeDocument/2006/relationships/hyperlink" Target="mailto:gpal@best.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/1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onplaceholder.typicode.com/posts?userId=1" TargetMode="External"/><Relationship Id="rId4" Type="http://schemas.openxmlformats.org/officeDocument/2006/relationships/hyperlink" Target="https://jsonplaceholder.typicode.com/posts/1/comment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odel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User_interface" TargetMode="External"/><Relationship Id="rId4" Type="http://schemas.openxmlformats.org/officeDocument/2006/relationships/hyperlink" Target="http://en.wikipedia.org/wiki/Architectural_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5411" y="6330696"/>
            <a:ext cx="1475231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4867" y="2334767"/>
            <a:ext cx="5922263" cy="13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6878" y="3693921"/>
            <a:ext cx="423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The first </a:t>
            </a:r>
            <a:r>
              <a:rPr sz="2400" spc="-5" dirty="0">
                <a:solidFill>
                  <a:srgbClr val="FFFFFF"/>
                </a:solidFill>
              </a:rPr>
              <a:t>Hub </a:t>
            </a:r>
            <a:r>
              <a:rPr sz="2400" spc="-10" dirty="0">
                <a:solidFill>
                  <a:srgbClr val="FFFFFF"/>
                </a:solidFill>
              </a:rPr>
              <a:t>for</a:t>
            </a:r>
            <a:r>
              <a:rPr sz="2400" spc="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Developers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134867" y="2334767"/>
            <a:ext cx="5922263" cy="13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1009" y="4292701"/>
            <a:ext cx="3793490" cy="9925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85"/>
              </a:spcBef>
            </a:pPr>
            <a:r>
              <a:rPr sz="2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</a:t>
            </a:r>
            <a:endParaRPr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26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sz="2600" spc="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sz="26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</a:t>
            </a:r>
            <a:r>
              <a:rPr sz="2600" spc="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sz="260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sz="26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</a:t>
            </a:r>
            <a:r>
              <a:rPr sz="2600" spc="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sz="2600" spc="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sz="2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</a:t>
            </a:r>
            <a:r>
              <a:rPr sz="2600" spc="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6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sz="26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6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sz="26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sz="2600" spc="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r)</a:t>
            </a:r>
            <a:endParaRPr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Views, and Controllers</a:t>
            </a:r>
          </a:p>
        </p:txBody>
      </p:sp>
      <p:sp>
        <p:nvSpPr>
          <p:cNvPr id="60" name="Content Placeholder 1"/>
          <p:cNvSpPr txBox="1">
            <a:spLocks/>
          </p:cNvSpPr>
          <p:nvPr/>
        </p:nvSpPr>
        <p:spPr>
          <a:xfrm>
            <a:off x="2051051" y="1121921"/>
            <a:ext cx="7234717" cy="40916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 sz="2800">
                <a:solidFill>
                  <a:schemeClr val="accent2"/>
                </a:solidFill>
              </a:defRPr>
            </a:lvl1pPr>
            <a:lvl2pPr marL="259591" lvl="1"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3pPr>
            <a:lvl4pPr marL="1604963" indent="-34607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4pPr>
            <a:lvl5pPr marL="1941513" indent="-336550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>
                <a:solidFill>
                  <a:srgbClr val="00AEEF">
                    <a:alpha val="99000"/>
                  </a:srgbClr>
                </a:solidFill>
                <a:latin typeface="Segoe UI Light" pitchFamily="34" charset="0"/>
              </a:rPr>
              <a:t>What does MVC look like?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862969" y="3008036"/>
            <a:ext cx="685800" cy="1293628"/>
            <a:chOff x="5751512" y="2676655"/>
            <a:chExt cx="685800" cy="1293628"/>
          </a:xfrm>
        </p:grpSpPr>
        <p:sp>
          <p:nvSpPr>
            <p:cNvPr id="62" name="Left Arrow 61"/>
            <p:cNvSpPr/>
            <p:nvPr/>
          </p:nvSpPr>
          <p:spPr bwMode="auto">
            <a:xfrm rot="16200000">
              <a:off x="5447598" y="3161581"/>
              <a:ext cx="1293628" cy="323775"/>
            </a:xfrm>
            <a:prstGeom prst="leftArrow">
              <a:avLst/>
            </a:prstGeom>
            <a:solidFill>
              <a:srgbClr val="5F5F5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5751512" y="3065048"/>
              <a:ext cx="685800" cy="530225"/>
            </a:xfrm>
            <a:custGeom>
              <a:avLst/>
              <a:gdLst>
                <a:gd name="T0" fmla="*/ 874 w 1429"/>
                <a:gd name="T1" fmla="*/ 611 h 1104"/>
                <a:gd name="T2" fmla="*/ 874 w 1429"/>
                <a:gd name="T3" fmla="*/ 611 h 1104"/>
                <a:gd name="T4" fmla="*/ 874 w 1429"/>
                <a:gd name="T5" fmla="*/ 572 h 1104"/>
                <a:gd name="T6" fmla="*/ 1429 w 1429"/>
                <a:gd name="T7" fmla="*/ 572 h 1104"/>
                <a:gd name="T8" fmla="*/ 1429 w 1429"/>
                <a:gd name="T9" fmla="*/ 1017 h 1104"/>
                <a:gd name="T10" fmla="*/ 1341 w 1429"/>
                <a:gd name="T11" fmla="*/ 1104 h 1104"/>
                <a:gd name="T12" fmla="*/ 88 w 1429"/>
                <a:gd name="T13" fmla="*/ 1104 h 1104"/>
                <a:gd name="T14" fmla="*/ 0 w 1429"/>
                <a:gd name="T15" fmla="*/ 1017 h 1104"/>
                <a:gd name="T16" fmla="*/ 0 w 1429"/>
                <a:gd name="T17" fmla="*/ 572 h 1104"/>
                <a:gd name="T18" fmla="*/ 577 w 1429"/>
                <a:gd name="T19" fmla="*/ 572 h 1104"/>
                <a:gd name="T20" fmla="*/ 577 w 1429"/>
                <a:gd name="T21" fmla="*/ 611 h 1104"/>
                <a:gd name="T22" fmla="*/ 665 w 1429"/>
                <a:gd name="T23" fmla="*/ 698 h 1104"/>
                <a:gd name="T24" fmla="*/ 786 w 1429"/>
                <a:gd name="T25" fmla="*/ 698 h 1104"/>
                <a:gd name="T26" fmla="*/ 874 w 1429"/>
                <a:gd name="T27" fmla="*/ 611 h 1104"/>
                <a:gd name="T28" fmla="*/ 1341 w 1429"/>
                <a:gd name="T29" fmla="*/ 214 h 1104"/>
                <a:gd name="T30" fmla="*/ 1429 w 1429"/>
                <a:gd name="T31" fmla="*/ 297 h 1104"/>
                <a:gd name="T32" fmla="*/ 1429 w 1429"/>
                <a:gd name="T33" fmla="*/ 528 h 1104"/>
                <a:gd name="T34" fmla="*/ 874 w 1429"/>
                <a:gd name="T35" fmla="*/ 528 h 1104"/>
                <a:gd name="T36" fmla="*/ 874 w 1429"/>
                <a:gd name="T37" fmla="*/ 489 h 1104"/>
                <a:gd name="T38" fmla="*/ 786 w 1429"/>
                <a:gd name="T39" fmla="*/ 407 h 1104"/>
                <a:gd name="T40" fmla="*/ 665 w 1429"/>
                <a:gd name="T41" fmla="*/ 407 h 1104"/>
                <a:gd name="T42" fmla="*/ 577 w 1429"/>
                <a:gd name="T43" fmla="*/ 489 h 1104"/>
                <a:gd name="T44" fmla="*/ 577 w 1429"/>
                <a:gd name="T45" fmla="*/ 528 h 1104"/>
                <a:gd name="T46" fmla="*/ 0 w 1429"/>
                <a:gd name="T47" fmla="*/ 528 h 1104"/>
                <a:gd name="T48" fmla="*/ 0 w 1429"/>
                <a:gd name="T49" fmla="*/ 297 h 1104"/>
                <a:gd name="T50" fmla="*/ 88 w 1429"/>
                <a:gd name="T51" fmla="*/ 214 h 1104"/>
                <a:gd name="T52" fmla="*/ 258 w 1429"/>
                <a:gd name="T53" fmla="*/ 214 h 1104"/>
                <a:gd name="T54" fmla="*/ 258 w 1429"/>
                <a:gd name="T55" fmla="*/ 104 h 1104"/>
                <a:gd name="T56" fmla="*/ 384 w 1429"/>
                <a:gd name="T57" fmla="*/ 0 h 1104"/>
                <a:gd name="T58" fmla="*/ 1039 w 1429"/>
                <a:gd name="T59" fmla="*/ 0 h 1104"/>
                <a:gd name="T60" fmla="*/ 1165 w 1429"/>
                <a:gd name="T61" fmla="*/ 104 h 1104"/>
                <a:gd name="T62" fmla="*/ 1165 w 1429"/>
                <a:gd name="T63" fmla="*/ 214 h 1104"/>
                <a:gd name="T64" fmla="*/ 1341 w 1429"/>
                <a:gd name="T65" fmla="*/ 214 h 1104"/>
                <a:gd name="T66" fmla="*/ 1082 w 1429"/>
                <a:gd name="T67" fmla="*/ 214 h 1104"/>
                <a:gd name="T68" fmla="*/ 1082 w 1429"/>
                <a:gd name="T69" fmla="*/ 214 h 1104"/>
                <a:gd name="T70" fmla="*/ 1082 w 1429"/>
                <a:gd name="T71" fmla="*/ 104 h 1104"/>
                <a:gd name="T72" fmla="*/ 1039 w 1429"/>
                <a:gd name="T73" fmla="*/ 77 h 1104"/>
                <a:gd name="T74" fmla="*/ 384 w 1429"/>
                <a:gd name="T75" fmla="*/ 77 h 1104"/>
                <a:gd name="T76" fmla="*/ 335 w 1429"/>
                <a:gd name="T77" fmla="*/ 104 h 1104"/>
                <a:gd name="T78" fmla="*/ 335 w 1429"/>
                <a:gd name="T79" fmla="*/ 214 h 1104"/>
                <a:gd name="T80" fmla="*/ 1082 w 1429"/>
                <a:gd name="T81" fmla="*/ 21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1104">
                  <a:moveTo>
                    <a:pt x="874" y="611"/>
                  </a:moveTo>
                  <a:cubicBezTo>
                    <a:pt x="874" y="611"/>
                    <a:pt x="874" y="611"/>
                    <a:pt x="874" y="611"/>
                  </a:cubicBezTo>
                  <a:cubicBezTo>
                    <a:pt x="874" y="572"/>
                    <a:pt x="874" y="572"/>
                    <a:pt x="874" y="572"/>
                  </a:cubicBezTo>
                  <a:cubicBezTo>
                    <a:pt x="874" y="572"/>
                    <a:pt x="874" y="572"/>
                    <a:pt x="1429" y="572"/>
                  </a:cubicBezTo>
                  <a:cubicBezTo>
                    <a:pt x="1429" y="572"/>
                    <a:pt x="1429" y="572"/>
                    <a:pt x="1429" y="1017"/>
                  </a:cubicBezTo>
                  <a:cubicBezTo>
                    <a:pt x="1429" y="1066"/>
                    <a:pt x="1390" y="1104"/>
                    <a:pt x="1341" y="1104"/>
                  </a:cubicBezTo>
                  <a:cubicBezTo>
                    <a:pt x="1341" y="1104"/>
                    <a:pt x="1341" y="1104"/>
                    <a:pt x="88" y="1104"/>
                  </a:cubicBezTo>
                  <a:cubicBezTo>
                    <a:pt x="44" y="1104"/>
                    <a:pt x="0" y="1066"/>
                    <a:pt x="0" y="1017"/>
                  </a:cubicBezTo>
                  <a:cubicBezTo>
                    <a:pt x="0" y="1017"/>
                    <a:pt x="0" y="1017"/>
                    <a:pt x="0" y="572"/>
                  </a:cubicBezTo>
                  <a:cubicBezTo>
                    <a:pt x="0" y="572"/>
                    <a:pt x="0" y="572"/>
                    <a:pt x="577" y="572"/>
                  </a:cubicBezTo>
                  <a:cubicBezTo>
                    <a:pt x="577" y="572"/>
                    <a:pt x="577" y="572"/>
                    <a:pt x="577" y="611"/>
                  </a:cubicBezTo>
                  <a:cubicBezTo>
                    <a:pt x="577" y="660"/>
                    <a:pt x="615" y="698"/>
                    <a:pt x="665" y="698"/>
                  </a:cubicBezTo>
                  <a:cubicBezTo>
                    <a:pt x="665" y="698"/>
                    <a:pt x="665" y="698"/>
                    <a:pt x="786" y="698"/>
                  </a:cubicBezTo>
                  <a:cubicBezTo>
                    <a:pt x="835" y="698"/>
                    <a:pt x="874" y="660"/>
                    <a:pt x="874" y="611"/>
                  </a:cubicBezTo>
                  <a:close/>
                  <a:moveTo>
                    <a:pt x="1341" y="214"/>
                  </a:moveTo>
                  <a:cubicBezTo>
                    <a:pt x="1390" y="214"/>
                    <a:pt x="1429" y="253"/>
                    <a:pt x="1429" y="297"/>
                  </a:cubicBezTo>
                  <a:cubicBezTo>
                    <a:pt x="1429" y="297"/>
                    <a:pt x="1429" y="297"/>
                    <a:pt x="1429" y="528"/>
                  </a:cubicBezTo>
                  <a:cubicBezTo>
                    <a:pt x="1429" y="528"/>
                    <a:pt x="1429" y="528"/>
                    <a:pt x="874" y="528"/>
                  </a:cubicBezTo>
                  <a:cubicBezTo>
                    <a:pt x="874" y="528"/>
                    <a:pt x="874" y="528"/>
                    <a:pt x="874" y="489"/>
                  </a:cubicBezTo>
                  <a:cubicBezTo>
                    <a:pt x="874" y="445"/>
                    <a:pt x="835" y="407"/>
                    <a:pt x="786" y="407"/>
                  </a:cubicBezTo>
                  <a:cubicBezTo>
                    <a:pt x="786" y="407"/>
                    <a:pt x="786" y="407"/>
                    <a:pt x="665" y="407"/>
                  </a:cubicBezTo>
                  <a:cubicBezTo>
                    <a:pt x="615" y="407"/>
                    <a:pt x="577" y="445"/>
                    <a:pt x="577" y="489"/>
                  </a:cubicBezTo>
                  <a:cubicBezTo>
                    <a:pt x="577" y="489"/>
                    <a:pt x="577" y="489"/>
                    <a:pt x="577" y="528"/>
                  </a:cubicBezTo>
                  <a:cubicBezTo>
                    <a:pt x="577" y="528"/>
                    <a:pt x="577" y="528"/>
                    <a:pt x="0" y="528"/>
                  </a:cubicBezTo>
                  <a:cubicBezTo>
                    <a:pt x="0" y="528"/>
                    <a:pt x="0" y="528"/>
                    <a:pt x="0" y="297"/>
                  </a:cubicBezTo>
                  <a:cubicBezTo>
                    <a:pt x="0" y="253"/>
                    <a:pt x="44" y="214"/>
                    <a:pt x="88" y="214"/>
                  </a:cubicBezTo>
                  <a:cubicBezTo>
                    <a:pt x="88" y="214"/>
                    <a:pt x="88" y="214"/>
                    <a:pt x="258" y="214"/>
                  </a:cubicBezTo>
                  <a:cubicBezTo>
                    <a:pt x="258" y="214"/>
                    <a:pt x="258" y="214"/>
                    <a:pt x="258" y="104"/>
                  </a:cubicBezTo>
                  <a:cubicBezTo>
                    <a:pt x="258" y="44"/>
                    <a:pt x="313" y="0"/>
                    <a:pt x="384" y="0"/>
                  </a:cubicBezTo>
                  <a:cubicBezTo>
                    <a:pt x="384" y="0"/>
                    <a:pt x="384" y="0"/>
                    <a:pt x="1039" y="0"/>
                  </a:cubicBezTo>
                  <a:cubicBezTo>
                    <a:pt x="1110" y="0"/>
                    <a:pt x="1165" y="44"/>
                    <a:pt x="1165" y="104"/>
                  </a:cubicBezTo>
                  <a:cubicBezTo>
                    <a:pt x="1165" y="104"/>
                    <a:pt x="1165" y="104"/>
                    <a:pt x="1165" y="214"/>
                  </a:cubicBezTo>
                  <a:cubicBezTo>
                    <a:pt x="1165" y="214"/>
                    <a:pt x="1165" y="214"/>
                    <a:pt x="1341" y="214"/>
                  </a:cubicBezTo>
                  <a:close/>
                  <a:moveTo>
                    <a:pt x="1082" y="214"/>
                  </a:moveTo>
                  <a:cubicBezTo>
                    <a:pt x="1082" y="214"/>
                    <a:pt x="1082" y="214"/>
                    <a:pt x="1082" y="214"/>
                  </a:cubicBezTo>
                  <a:cubicBezTo>
                    <a:pt x="1082" y="104"/>
                    <a:pt x="1082" y="104"/>
                    <a:pt x="1082" y="104"/>
                  </a:cubicBezTo>
                  <a:cubicBezTo>
                    <a:pt x="1082" y="93"/>
                    <a:pt x="1066" y="77"/>
                    <a:pt x="1039" y="77"/>
                  </a:cubicBezTo>
                  <a:cubicBezTo>
                    <a:pt x="1039" y="77"/>
                    <a:pt x="1039" y="77"/>
                    <a:pt x="384" y="77"/>
                  </a:cubicBezTo>
                  <a:cubicBezTo>
                    <a:pt x="352" y="77"/>
                    <a:pt x="335" y="93"/>
                    <a:pt x="335" y="104"/>
                  </a:cubicBezTo>
                  <a:cubicBezTo>
                    <a:pt x="335" y="104"/>
                    <a:pt x="335" y="104"/>
                    <a:pt x="335" y="214"/>
                  </a:cubicBezTo>
                  <a:cubicBezTo>
                    <a:pt x="335" y="214"/>
                    <a:pt x="335" y="214"/>
                    <a:pt x="1082" y="214"/>
                  </a:cubicBezTo>
                  <a:close/>
                </a:path>
              </a:pathLst>
            </a:custGeom>
            <a:solidFill>
              <a:srgbClr val="8CC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US" sz="2400" kern="0">
                <a:solidFill>
                  <a:srgbClr val="292929"/>
                </a:solidFill>
                <a:latin typeface="Segoe UI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62869" y="5712006"/>
            <a:ext cx="1354352" cy="530225"/>
            <a:chOff x="4951412" y="5380624"/>
            <a:chExt cx="1354352" cy="530225"/>
          </a:xfrm>
        </p:grpSpPr>
        <p:sp>
          <p:nvSpPr>
            <p:cNvPr id="66" name="Freeform 65"/>
            <p:cNvSpPr>
              <a:spLocks noEditPoints="1"/>
            </p:cNvSpPr>
            <p:nvPr/>
          </p:nvSpPr>
          <p:spPr bwMode="black">
            <a:xfrm>
              <a:off x="4951412" y="5380624"/>
              <a:ext cx="685800" cy="530225"/>
            </a:xfrm>
            <a:custGeom>
              <a:avLst/>
              <a:gdLst>
                <a:gd name="T0" fmla="*/ 874 w 1429"/>
                <a:gd name="T1" fmla="*/ 611 h 1104"/>
                <a:gd name="T2" fmla="*/ 874 w 1429"/>
                <a:gd name="T3" fmla="*/ 611 h 1104"/>
                <a:gd name="T4" fmla="*/ 874 w 1429"/>
                <a:gd name="T5" fmla="*/ 572 h 1104"/>
                <a:gd name="T6" fmla="*/ 1429 w 1429"/>
                <a:gd name="T7" fmla="*/ 572 h 1104"/>
                <a:gd name="T8" fmla="*/ 1429 w 1429"/>
                <a:gd name="T9" fmla="*/ 1017 h 1104"/>
                <a:gd name="T10" fmla="*/ 1341 w 1429"/>
                <a:gd name="T11" fmla="*/ 1104 h 1104"/>
                <a:gd name="T12" fmla="*/ 88 w 1429"/>
                <a:gd name="T13" fmla="*/ 1104 h 1104"/>
                <a:gd name="T14" fmla="*/ 0 w 1429"/>
                <a:gd name="T15" fmla="*/ 1017 h 1104"/>
                <a:gd name="T16" fmla="*/ 0 w 1429"/>
                <a:gd name="T17" fmla="*/ 572 h 1104"/>
                <a:gd name="T18" fmla="*/ 577 w 1429"/>
                <a:gd name="T19" fmla="*/ 572 h 1104"/>
                <a:gd name="T20" fmla="*/ 577 w 1429"/>
                <a:gd name="T21" fmla="*/ 611 h 1104"/>
                <a:gd name="T22" fmla="*/ 665 w 1429"/>
                <a:gd name="T23" fmla="*/ 698 h 1104"/>
                <a:gd name="T24" fmla="*/ 786 w 1429"/>
                <a:gd name="T25" fmla="*/ 698 h 1104"/>
                <a:gd name="T26" fmla="*/ 874 w 1429"/>
                <a:gd name="T27" fmla="*/ 611 h 1104"/>
                <a:gd name="T28" fmla="*/ 1341 w 1429"/>
                <a:gd name="T29" fmla="*/ 214 h 1104"/>
                <a:gd name="T30" fmla="*/ 1429 w 1429"/>
                <a:gd name="T31" fmla="*/ 297 h 1104"/>
                <a:gd name="T32" fmla="*/ 1429 w 1429"/>
                <a:gd name="T33" fmla="*/ 528 h 1104"/>
                <a:gd name="T34" fmla="*/ 874 w 1429"/>
                <a:gd name="T35" fmla="*/ 528 h 1104"/>
                <a:gd name="T36" fmla="*/ 874 w 1429"/>
                <a:gd name="T37" fmla="*/ 489 h 1104"/>
                <a:gd name="T38" fmla="*/ 786 w 1429"/>
                <a:gd name="T39" fmla="*/ 407 h 1104"/>
                <a:gd name="T40" fmla="*/ 665 w 1429"/>
                <a:gd name="T41" fmla="*/ 407 h 1104"/>
                <a:gd name="T42" fmla="*/ 577 w 1429"/>
                <a:gd name="T43" fmla="*/ 489 h 1104"/>
                <a:gd name="T44" fmla="*/ 577 w 1429"/>
                <a:gd name="T45" fmla="*/ 528 h 1104"/>
                <a:gd name="T46" fmla="*/ 0 w 1429"/>
                <a:gd name="T47" fmla="*/ 528 h 1104"/>
                <a:gd name="T48" fmla="*/ 0 w 1429"/>
                <a:gd name="T49" fmla="*/ 297 h 1104"/>
                <a:gd name="T50" fmla="*/ 88 w 1429"/>
                <a:gd name="T51" fmla="*/ 214 h 1104"/>
                <a:gd name="T52" fmla="*/ 258 w 1429"/>
                <a:gd name="T53" fmla="*/ 214 h 1104"/>
                <a:gd name="T54" fmla="*/ 258 w 1429"/>
                <a:gd name="T55" fmla="*/ 104 h 1104"/>
                <a:gd name="T56" fmla="*/ 384 w 1429"/>
                <a:gd name="T57" fmla="*/ 0 h 1104"/>
                <a:gd name="T58" fmla="*/ 1039 w 1429"/>
                <a:gd name="T59" fmla="*/ 0 h 1104"/>
                <a:gd name="T60" fmla="*/ 1165 w 1429"/>
                <a:gd name="T61" fmla="*/ 104 h 1104"/>
                <a:gd name="T62" fmla="*/ 1165 w 1429"/>
                <a:gd name="T63" fmla="*/ 214 h 1104"/>
                <a:gd name="T64" fmla="*/ 1341 w 1429"/>
                <a:gd name="T65" fmla="*/ 214 h 1104"/>
                <a:gd name="T66" fmla="*/ 1082 w 1429"/>
                <a:gd name="T67" fmla="*/ 214 h 1104"/>
                <a:gd name="T68" fmla="*/ 1082 w 1429"/>
                <a:gd name="T69" fmla="*/ 214 h 1104"/>
                <a:gd name="T70" fmla="*/ 1082 w 1429"/>
                <a:gd name="T71" fmla="*/ 104 h 1104"/>
                <a:gd name="T72" fmla="*/ 1039 w 1429"/>
                <a:gd name="T73" fmla="*/ 77 h 1104"/>
                <a:gd name="T74" fmla="*/ 384 w 1429"/>
                <a:gd name="T75" fmla="*/ 77 h 1104"/>
                <a:gd name="T76" fmla="*/ 335 w 1429"/>
                <a:gd name="T77" fmla="*/ 104 h 1104"/>
                <a:gd name="T78" fmla="*/ 335 w 1429"/>
                <a:gd name="T79" fmla="*/ 214 h 1104"/>
                <a:gd name="T80" fmla="*/ 1082 w 1429"/>
                <a:gd name="T81" fmla="*/ 21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1104">
                  <a:moveTo>
                    <a:pt x="874" y="611"/>
                  </a:moveTo>
                  <a:cubicBezTo>
                    <a:pt x="874" y="611"/>
                    <a:pt x="874" y="611"/>
                    <a:pt x="874" y="611"/>
                  </a:cubicBezTo>
                  <a:cubicBezTo>
                    <a:pt x="874" y="572"/>
                    <a:pt x="874" y="572"/>
                    <a:pt x="874" y="572"/>
                  </a:cubicBezTo>
                  <a:cubicBezTo>
                    <a:pt x="874" y="572"/>
                    <a:pt x="874" y="572"/>
                    <a:pt x="1429" y="572"/>
                  </a:cubicBezTo>
                  <a:cubicBezTo>
                    <a:pt x="1429" y="572"/>
                    <a:pt x="1429" y="572"/>
                    <a:pt x="1429" y="1017"/>
                  </a:cubicBezTo>
                  <a:cubicBezTo>
                    <a:pt x="1429" y="1066"/>
                    <a:pt x="1390" y="1104"/>
                    <a:pt x="1341" y="1104"/>
                  </a:cubicBezTo>
                  <a:cubicBezTo>
                    <a:pt x="1341" y="1104"/>
                    <a:pt x="1341" y="1104"/>
                    <a:pt x="88" y="1104"/>
                  </a:cubicBezTo>
                  <a:cubicBezTo>
                    <a:pt x="44" y="1104"/>
                    <a:pt x="0" y="1066"/>
                    <a:pt x="0" y="1017"/>
                  </a:cubicBezTo>
                  <a:cubicBezTo>
                    <a:pt x="0" y="1017"/>
                    <a:pt x="0" y="1017"/>
                    <a:pt x="0" y="572"/>
                  </a:cubicBezTo>
                  <a:cubicBezTo>
                    <a:pt x="0" y="572"/>
                    <a:pt x="0" y="572"/>
                    <a:pt x="577" y="572"/>
                  </a:cubicBezTo>
                  <a:cubicBezTo>
                    <a:pt x="577" y="572"/>
                    <a:pt x="577" y="572"/>
                    <a:pt x="577" y="611"/>
                  </a:cubicBezTo>
                  <a:cubicBezTo>
                    <a:pt x="577" y="660"/>
                    <a:pt x="615" y="698"/>
                    <a:pt x="665" y="698"/>
                  </a:cubicBezTo>
                  <a:cubicBezTo>
                    <a:pt x="665" y="698"/>
                    <a:pt x="665" y="698"/>
                    <a:pt x="786" y="698"/>
                  </a:cubicBezTo>
                  <a:cubicBezTo>
                    <a:pt x="835" y="698"/>
                    <a:pt x="874" y="660"/>
                    <a:pt x="874" y="611"/>
                  </a:cubicBezTo>
                  <a:close/>
                  <a:moveTo>
                    <a:pt x="1341" y="214"/>
                  </a:moveTo>
                  <a:cubicBezTo>
                    <a:pt x="1390" y="214"/>
                    <a:pt x="1429" y="253"/>
                    <a:pt x="1429" y="297"/>
                  </a:cubicBezTo>
                  <a:cubicBezTo>
                    <a:pt x="1429" y="297"/>
                    <a:pt x="1429" y="297"/>
                    <a:pt x="1429" y="528"/>
                  </a:cubicBezTo>
                  <a:cubicBezTo>
                    <a:pt x="1429" y="528"/>
                    <a:pt x="1429" y="528"/>
                    <a:pt x="874" y="528"/>
                  </a:cubicBezTo>
                  <a:cubicBezTo>
                    <a:pt x="874" y="528"/>
                    <a:pt x="874" y="528"/>
                    <a:pt x="874" y="489"/>
                  </a:cubicBezTo>
                  <a:cubicBezTo>
                    <a:pt x="874" y="445"/>
                    <a:pt x="835" y="407"/>
                    <a:pt x="786" y="407"/>
                  </a:cubicBezTo>
                  <a:cubicBezTo>
                    <a:pt x="786" y="407"/>
                    <a:pt x="786" y="407"/>
                    <a:pt x="665" y="407"/>
                  </a:cubicBezTo>
                  <a:cubicBezTo>
                    <a:pt x="615" y="407"/>
                    <a:pt x="577" y="445"/>
                    <a:pt x="577" y="489"/>
                  </a:cubicBezTo>
                  <a:cubicBezTo>
                    <a:pt x="577" y="489"/>
                    <a:pt x="577" y="489"/>
                    <a:pt x="577" y="528"/>
                  </a:cubicBezTo>
                  <a:cubicBezTo>
                    <a:pt x="577" y="528"/>
                    <a:pt x="577" y="528"/>
                    <a:pt x="0" y="528"/>
                  </a:cubicBezTo>
                  <a:cubicBezTo>
                    <a:pt x="0" y="528"/>
                    <a:pt x="0" y="528"/>
                    <a:pt x="0" y="297"/>
                  </a:cubicBezTo>
                  <a:cubicBezTo>
                    <a:pt x="0" y="253"/>
                    <a:pt x="44" y="214"/>
                    <a:pt x="88" y="214"/>
                  </a:cubicBezTo>
                  <a:cubicBezTo>
                    <a:pt x="88" y="214"/>
                    <a:pt x="88" y="214"/>
                    <a:pt x="258" y="214"/>
                  </a:cubicBezTo>
                  <a:cubicBezTo>
                    <a:pt x="258" y="214"/>
                    <a:pt x="258" y="214"/>
                    <a:pt x="258" y="104"/>
                  </a:cubicBezTo>
                  <a:cubicBezTo>
                    <a:pt x="258" y="44"/>
                    <a:pt x="313" y="0"/>
                    <a:pt x="384" y="0"/>
                  </a:cubicBezTo>
                  <a:cubicBezTo>
                    <a:pt x="384" y="0"/>
                    <a:pt x="384" y="0"/>
                    <a:pt x="1039" y="0"/>
                  </a:cubicBezTo>
                  <a:cubicBezTo>
                    <a:pt x="1110" y="0"/>
                    <a:pt x="1165" y="44"/>
                    <a:pt x="1165" y="104"/>
                  </a:cubicBezTo>
                  <a:cubicBezTo>
                    <a:pt x="1165" y="104"/>
                    <a:pt x="1165" y="104"/>
                    <a:pt x="1165" y="214"/>
                  </a:cubicBezTo>
                  <a:cubicBezTo>
                    <a:pt x="1165" y="214"/>
                    <a:pt x="1165" y="214"/>
                    <a:pt x="1341" y="214"/>
                  </a:cubicBezTo>
                  <a:close/>
                  <a:moveTo>
                    <a:pt x="1082" y="214"/>
                  </a:moveTo>
                  <a:cubicBezTo>
                    <a:pt x="1082" y="214"/>
                    <a:pt x="1082" y="214"/>
                    <a:pt x="1082" y="214"/>
                  </a:cubicBezTo>
                  <a:cubicBezTo>
                    <a:pt x="1082" y="104"/>
                    <a:pt x="1082" y="104"/>
                    <a:pt x="1082" y="104"/>
                  </a:cubicBezTo>
                  <a:cubicBezTo>
                    <a:pt x="1082" y="93"/>
                    <a:pt x="1066" y="77"/>
                    <a:pt x="1039" y="77"/>
                  </a:cubicBezTo>
                  <a:cubicBezTo>
                    <a:pt x="1039" y="77"/>
                    <a:pt x="1039" y="77"/>
                    <a:pt x="384" y="77"/>
                  </a:cubicBezTo>
                  <a:cubicBezTo>
                    <a:pt x="352" y="77"/>
                    <a:pt x="335" y="93"/>
                    <a:pt x="335" y="104"/>
                  </a:cubicBezTo>
                  <a:cubicBezTo>
                    <a:pt x="335" y="104"/>
                    <a:pt x="335" y="104"/>
                    <a:pt x="335" y="214"/>
                  </a:cubicBezTo>
                  <a:cubicBezTo>
                    <a:pt x="335" y="214"/>
                    <a:pt x="335" y="214"/>
                    <a:pt x="1082" y="214"/>
                  </a:cubicBezTo>
                  <a:close/>
                </a:path>
              </a:pathLst>
            </a:custGeom>
            <a:solidFill>
              <a:srgbClr val="8CC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US" sz="2400" kern="0">
                <a:solidFill>
                  <a:srgbClr val="292929"/>
                </a:solidFill>
                <a:latin typeface="Segoe UI"/>
              </a:endParaRPr>
            </a:p>
          </p:txBody>
        </p:sp>
        <p:sp>
          <p:nvSpPr>
            <p:cNvPr id="67" name="Right Arrow 66"/>
            <p:cNvSpPr/>
            <p:nvPr/>
          </p:nvSpPr>
          <p:spPr bwMode="auto">
            <a:xfrm>
              <a:off x="5804678" y="5447189"/>
              <a:ext cx="501086" cy="397095"/>
            </a:xfrm>
            <a:prstGeom prst="rightArrow">
              <a:avLst/>
            </a:prstGeom>
            <a:solidFill>
              <a:srgbClr val="DDDDDD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062870" y="2021960"/>
            <a:ext cx="6117081" cy="999461"/>
            <a:chOff x="4951412" y="1690578"/>
            <a:chExt cx="6117081" cy="999461"/>
          </a:xfrm>
        </p:grpSpPr>
        <p:sp>
          <p:nvSpPr>
            <p:cNvPr id="69" name="Rectangle 68"/>
            <p:cNvSpPr/>
            <p:nvPr/>
          </p:nvSpPr>
          <p:spPr bwMode="auto">
            <a:xfrm>
              <a:off x="4951412" y="1690578"/>
              <a:ext cx="2286000" cy="99946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</a:t>
              </a:r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7356143" y="1690579"/>
              <a:ext cx="3712350" cy="9994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460375" indent="-4603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32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855663" indent="-395288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8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1258888" indent="-40322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4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604963" indent="-3460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941513" indent="-3365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64">
                <a:spcBef>
                  <a:spcPts val="1200"/>
                </a:spcBef>
                <a:buNone/>
                <a:defRPr/>
              </a:pPr>
              <a:r>
                <a:rPr lang="en-US" sz="2400" dirty="0">
                  <a:solidFill>
                    <a:srgbClr val="00AEEF"/>
                  </a:solidFill>
                  <a:latin typeface="Segoe UI"/>
                </a:rPr>
                <a:t>Controller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Retrieves Model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“Does Stuff”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62870" y="4294578"/>
            <a:ext cx="6117081" cy="1006547"/>
            <a:chOff x="4951412" y="3963196"/>
            <a:chExt cx="6117081" cy="1006547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951412" y="3970283"/>
              <a:ext cx="2286000" cy="99946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View</a:t>
              </a: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7418424" y="3963196"/>
              <a:ext cx="3650069" cy="9994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460375" indent="-4603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32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855663" indent="-395288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8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1258888" indent="-40322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4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604963" indent="-3460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941513" indent="-3365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64">
                <a:spcBef>
                  <a:spcPts val="1200"/>
                </a:spcBef>
                <a:buNone/>
                <a:defRPr/>
              </a:pPr>
              <a:r>
                <a:rPr lang="en-US" sz="2400" dirty="0">
                  <a:solidFill>
                    <a:srgbClr val="00AEEF"/>
                  </a:solidFill>
                  <a:latin typeface="Segoe UI"/>
                </a:rPr>
                <a:t>View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Visually represents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the model</a:t>
              </a:r>
            </a:p>
          </p:txBody>
        </p:sp>
      </p:grpSp>
      <p:sp>
        <p:nvSpPr>
          <p:cNvPr id="74" name="Right Arrow 73"/>
          <p:cNvSpPr/>
          <p:nvPr/>
        </p:nvSpPr>
        <p:spPr bwMode="auto">
          <a:xfrm>
            <a:off x="2057400" y="2021961"/>
            <a:ext cx="2286000" cy="999459"/>
          </a:xfrm>
          <a:prstGeom prst="rightArrow">
            <a:avLst/>
          </a:prstGeom>
          <a:solidFill>
            <a:srgbClr val="5F5F5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</a:t>
            </a:r>
          </a:p>
        </p:txBody>
      </p:sp>
      <p:sp>
        <p:nvSpPr>
          <p:cNvPr id="76" name="Left Arrow 75"/>
          <p:cNvSpPr/>
          <p:nvPr/>
        </p:nvSpPr>
        <p:spPr bwMode="auto">
          <a:xfrm>
            <a:off x="2057400" y="4294578"/>
            <a:ext cx="2286000" cy="999459"/>
          </a:xfrm>
          <a:prstGeom prst="leftArrow">
            <a:avLst/>
          </a:prstGeom>
          <a:solidFill>
            <a:srgbClr val="5F5F5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6736509" y="3543059"/>
            <a:ext cx="1143000" cy="3969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64">
              <a:spcBef>
                <a:spcPts val="1200"/>
              </a:spcBef>
              <a:buNone/>
              <a:defRPr/>
            </a:pPr>
            <a:r>
              <a:rPr lang="en-US" sz="2400" dirty="0">
                <a:solidFill>
                  <a:srgbClr val="00AEEF"/>
                </a:solidFill>
                <a:latin typeface="Segoe UI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221" y="5469286"/>
            <a:ext cx="1127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00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58968" y="3480138"/>
            <a:ext cx="1127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00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4685" y="3741534"/>
            <a:ext cx="94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E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</a:t>
            </a:r>
            <a:endParaRPr lang="en-US" dirty="0">
              <a:solidFill>
                <a:srgbClr val="00AEEF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/>
      <p:bldP spid="3" grpId="0"/>
      <p:bldP spid="80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6341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 </a:t>
            </a:r>
            <a:r>
              <a:rPr spc="-5" dirty="0"/>
              <a:t>(Model </a:t>
            </a:r>
            <a:r>
              <a:rPr dirty="0"/>
              <a:t>– View –</a:t>
            </a:r>
            <a:r>
              <a:rPr spc="-70" dirty="0"/>
              <a:t> </a:t>
            </a:r>
            <a:r>
              <a:rPr dirty="0"/>
              <a:t>Controller)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6993" y="6377053"/>
            <a:ext cx="808355" cy="62068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418336"/>
            <a:ext cx="11307445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Model: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pplication data and </a:t>
            </a:r>
            <a:r>
              <a:rPr lang="en-US" sz="28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behaviour</a:t>
            </a:r>
            <a:r>
              <a:rPr lang="en-US"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 in terms of its problem domain. </a:t>
            </a:r>
            <a:r>
              <a:rPr lang="en-US"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(an </a:t>
            </a:r>
            <a:r>
              <a:rPr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app to </a:t>
            </a:r>
            <a:r>
              <a:rPr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be functional</a:t>
            </a:r>
            <a:r>
              <a:rPr sz="2800" i="1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needs:data</a:t>
            </a:r>
            <a:r>
              <a:rPr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sz="28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r>
              <a:rPr sz="2800" i="1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logic</a:t>
            </a:r>
            <a:r>
              <a:rPr lang="en-US" sz="28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US" sz="28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Example: Movie, Customer etc.</a:t>
            </a:r>
            <a:endParaRPr sz="2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marR="1142365" indent="-915035">
              <a:lnSpc>
                <a:spcPct val="100000"/>
              </a:lnSpc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Controllers:</a:t>
            </a:r>
            <a:r>
              <a:rPr lang="en-US" sz="2800" b="1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Responsible for handling an HTTP request.</a:t>
            </a:r>
          </a:p>
          <a:p>
            <a:pPr marL="927100" marR="1142365" indent="-915035">
              <a:lnSpc>
                <a:spcPct val="100000"/>
              </a:lnSpc>
            </a:pPr>
            <a:r>
              <a:rPr lang="en-US" sz="2800" i="1" spc="5" dirty="0">
                <a:latin typeface="Segoe UI" panose="020B0502040204020203" pitchFamily="34" charset="0"/>
                <a:cs typeface="Segoe UI" panose="020B0502040204020203" pitchFamily="34" charset="0"/>
              </a:rPr>
              <a:t>Ex. :http://vidly.com/movies </a:t>
            </a:r>
            <a:r>
              <a:rPr lang="en-US" sz="2800" i="1" spc="5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800" i="1" spc="5" dirty="0">
                <a:latin typeface="Segoe UI" panose="020B0502040204020203" pitchFamily="34" charset="0"/>
                <a:cs typeface="Segoe UI" panose="020B0502040204020203" pitchFamily="34" charset="0"/>
              </a:rPr>
              <a:t> MoviesController</a:t>
            </a:r>
          </a:p>
          <a:p>
            <a:pPr marL="927100" marR="1321435" indent="-915035">
              <a:lnSpc>
                <a:spcPct val="100000"/>
              </a:lnSpc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Views: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needs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be </a:t>
            </a:r>
            <a:r>
              <a:rPr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, in different formats 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(e.g.</a:t>
            </a:r>
            <a:r>
              <a:rPr sz="2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web/mobile).</a:t>
            </a:r>
            <a:r>
              <a:rPr lang="en-US"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 Typically, the HTML markup that we display to the user.</a:t>
            </a:r>
          </a:p>
          <a:p>
            <a:pPr marL="927100" marR="1321435" indent="-915035"/>
            <a:r>
              <a:rPr lang="en-US"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Router: Not in the acronym but always there. Select the correct controller to handle a request</a:t>
            </a:r>
            <a:br>
              <a:rPr lang="en-US" sz="2800" spc="-5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Ex. Router resolves </a:t>
            </a:r>
            <a:r>
              <a:rPr lang="en-US" sz="2800" i="1" spc="5" dirty="0">
                <a:latin typeface="Segoe UI" panose="020B0502040204020203" pitchFamily="34" charset="0"/>
                <a:cs typeface="Segoe UI" panose="020B0502040204020203" pitchFamily="34" charset="0"/>
              </a:rPr>
              <a:t>http://vidly.com/movies </a:t>
            </a:r>
            <a:r>
              <a:rPr lang="en-US" sz="2800" i="1" spc="5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800" i="1" spc="5" dirty="0">
                <a:latin typeface="Segoe UI" panose="020B0502040204020203" pitchFamily="34" charset="0"/>
                <a:cs typeface="Segoe UI" panose="020B0502040204020203" pitchFamily="34" charset="0"/>
              </a:rPr>
              <a:t> MoviesController</a:t>
            </a:r>
          </a:p>
          <a:p>
            <a:pPr marL="927100" marR="1321435" indent="-915035">
              <a:lnSpc>
                <a:spcPct val="100000"/>
              </a:lnSpc>
            </a:pPr>
            <a:endParaRPr lang="en-US" sz="2800" i="1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marR="1321435" indent="-915035">
              <a:lnSpc>
                <a:spcPct val="100000"/>
              </a:lnSpc>
            </a:pP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 </a:t>
            </a:r>
            <a:r>
              <a:rPr spc="-5" dirty="0"/>
              <a:t>(Model </a:t>
            </a:r>
            <a:r>
              <a:rPr dirty="0"/>
              <a:t>– View –</a:t>
            </a:r>
            <a:r>
              <a:rPr spc="-70" dirty="0"/>
              <a:t> </a:t>
            </a:r>
            <a:r>
              <a:rPr dirty="0"/>
              <a:t>Controller)</a:t>
            </a:r>
            <a:r>
              <a:rPr lang="en-US" dirty="0"/>
              <a:t> Architectural Pattern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00073" y="1444752"/>
            <a:ext cx="4123973" cy="4342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55319" y="1972182"/>
            <a:ext cx="10881360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74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View, Controller </a:t>
            </a:r>
            <a:r>
              <a:rPr i="1" spc="-10" dirty="0"/>
              <a:t>depend </a:t>
            </a:r>
            <a:r>
              <a:rPr spc="-5" dirty="0"/>
              <a:t>on</a:t>
            </a:r>
            <a:r>
              <a:rPr spc="65" dirty="0"/>
              <a:t> </a:t>
            </a:r>
            <a:r>
              <a:rPr dirty="0"/>
              <a:t>model</a:t>
            </a:r>
          </a:p>
          <a:p>
            <a:pPr marL="4984750"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997450">
              <a:lnSpc>
                <a:spcPct val="100000"/>
              </a:lnSpc>
            </a:pPr>
            <a:r>
              <a:rPr spc="-5" dirty="0"/>
              <a:t>Model </a:t>
            </a:r>
            <a:r>
              <a:rPr dirty="0"/>
              <a:t>depends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b="1" spc="-5" dirty="0"/>
              <a:t>neither</a:t>
            </a:r>
          </a:p>
          <a:p>
            <a:pPr marL="4984750"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997450" marR="561975">
              <a:lnSpc>
                <a:spcPct val="100000"/>
              </a:lnSpc>
            </a:pPr>
            <a:r>
              <a:rPr spc="-5" dirty="0"/>
              <a:t>Controllers shouldn't be overly  </a:t>
            </a:r>
            <a:r>
              <a:rPr dirty="0"/>
              <a:t>complicated. </a:t>
            </a:r>
            <a:r>
              <a:rPr spc="-5" dirty="0"/>
              <a:t>Mainly</a:t>
            </a:r>
            <a:r>
              <a:rPr spc="-50" dirty="0"/>
              <a:t> </a:t>
            </a:r>
            <a:r>
              <a:rPr b="1" spc="-5" dirty="0"/>
              <a:t>routing.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76993" y="6377053"/>
            <a:ext cx="808355" cy="62068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complicated. What’s the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Every web application needs some structure</a:t>
            </a:r>
          </a:p>
          <a:p>
            <a:r>
              <a:rPr lang="en-US" dirty="0"/>
              <a:t>MVC helps you stay organized, start to finish</a:t>
            </a:r>
          </a:p>
          <a:p>
            <a:r>
              <a:rPr lang="en-US" dirty="0"/>
              <a:t>Often end up with less code, not more</a:t>
            </a:r>
          </a:p>
          <a:p>
            <a:r>
              <a:rPr lang="en-US" dirty="0"/>
              <a:t>Smoother learning curve as your project grows</a:t>
            </a:r>
          </a:p>
        </p:txBody>
      </p:sp>
    </p:spTree>
    <p:extLst>
      <p:ext uri="{BB962C8B-B14F-4D97-AF65-F5344CB8AC3E}">
        <p14:creationId xmlns:p14="http://schemas.microsoft.com/office/powerpoint/2010/main" val="290105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6341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 </a:t>
            </a:r>
            <a:r>
              <a:rPr spc="-5" dirty="0"/>
              <a:t>(Model </a:t>
            </a:r>
            <a:r>
              <a:rPr dirty="0"/>
              <a:t>– View –</a:t>
            </a:r>
            <a:r>
              <a:rPr spc="-70" dirty="0"/>
              <a:t> </a:t>
            </a:r>
            <a:r>
              <a:rPr dirty="0"/>
              <a:t>Controller)</a:t>
            </a:r>
          </a:p>
        </p:txBody>
      </p:sp>
      <p:sp>
        <p:nvSpPr>
          <p:cNvPr id="3" name="object 3"/>
          <p:cNvSpPr/>
          <p:nvPr/>
        </p:nvSpPr>
        <p:spPr>
          <a:xfrm>
            <a:off x="326136" y="1328927"/>
            <a:ext cx="10744579" cy="420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ASP.NET MVC – Hands On – First App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Segoe UI" panose="020B0502040204020203" pitchFamily="34" charset="0"/>
              </a:rPr>
              <a:pPr algn="r">
                <a:spcBef>
                  <a:spcPts val="40"/>
                </a:spcBef>
              </a:pPr>
              <a:t>15</a:t>
            </a:fld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chemeClr val="tx1">
                  <a:tint val="75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91BB4-827A-4B4B-8AB1-BF1A0ECF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588"/>
            <a:ext cx="12192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ASP.NET </a:t>
            </a:r>
            <a:r>
              <a:rPr lang="en-US" kern="1200" dirty="0">
                <a:solidFill>
                  <a:schemeClr val="bg1"/>
                </a:solidFill>
                <a:latin typeface="+mj-lt"/>
                <a:cs typeface="+mj-cs"/>
              </a:rPr>
              <a:t>MV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 – Hands On – First App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Segoe UI" panose="020B0502040204020203" pitchFamily="34" charset="0"/>
              </a:rPr>
              <a:pPr algn="r">
                <a:spcBef>
                  <a:spcPts val="40"/>
                </a:spcBef>
              </a:pPr>
              <a:t>16</a:t>
            </a:fld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chemeClr val="tx1">
                  <a:tint val="75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F5F39-D2D0-42D9-876B-5D42F3C1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1396588"/>
            <a:ext cx="11486005" cy="57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7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Overview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17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C7617-2591-4356-AC9D-933A785D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54747"/>
            <a:ext cx="6705600" cy="47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Add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18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018AF-0DA3-4860-AA9C-DF5C8A75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38" y="1905000"/>
            <a:ext cx="5978796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5E9CB-78AC-4753-A7B0-BD323A7983EE}"/>
              </a:ext>
            </a:extLst>
          </p:cNvPr>
          <p:cNvSpPr txBox="1"/>
          <p:nvPr/>
        </p:nvSpPr>
        <p:spPr>
          <a:xfrm>
            <a:off x="762000" y="187234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Item In Model folder named: </a:t>
            </a:r>
            <a:r>
              <a:rPr lang="en-US" dirty="0" err="1"/>
              <a:t>Movie.cs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083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Add Controller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19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E9CB-78AC-4753-A7B0-BD323A7983EE}"/>
              </a:ext>
            </a:extLst>
          </p:cNvPr>
          <p:cNvSpPr txBox="1"/>
          <p:nvPr/>
        </p:nvSpPr>
        <p:spPr>
          <a:xfrm>
            <a:off x="762000" y="1872343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represent a featured movie:</a:t>
            </a:r>
            <a:br>
              <a:rPr lang="en-US" dirty="0"/>
            </a:br>
            <a:r>
              <a:rPr lang="en-US" dirty="0"/>
              <a:t>vidly.com/Movies/Featured</a:t>
            </a:r>
          </a:p>
          <a:p>
            <a:endParaRPr lang="en-US" dirty="0"/>
          </a:p>
          <a:p>
            <a:r>
              <a:rPr lang="en-US" dirty="0"/>
              <a:t>Add New Item inside Controllers MoviesController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8A70C-D910-49BD-B08C-27959B1C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635882"/>
            <a:ext cx="5632123" cy="31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0835"/>
            <a:ext cx="2752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133107"/>
            <a:ext cx="8787130" cy="523540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vs Desktop (Develop,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Deploy,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Update,</a:t>
            </a:r>
            <a:r>
              <a:rPr sz="2400" spc="-1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Debug)</a:t>
            </a: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Sites vs 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  <a:r>
              <a:rPr sz="2400" spc="-7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(Apps)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Terminology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URLs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</a:p>
          <a:p>
            <a:pPr marL="927100">
              <a:lnSpc>
                <a:spcPct val="100000"/>
              </a:lnSpc>
              <a:spcBef>
                <a:spcPts val="1110"/>
              </a:spcBef>
            </a:pPr>
            <a:r>
              <a:rPr sz="2000" b="1" u="sng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</a:t>
            </a:r>
            <a:r>
              <a:rPr sz="2000" u="sng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://google.com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sz="2000" u="sng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ftp://ntua.gr/ubuntu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sz="2000" spc="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u="sng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mailto:gpal@best.gr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z="24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z="2400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pattern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ASP.NET MVC</a:t>
            </a:r>
            <a:r>
              <a:rPr sz="2400" u="heavy" spc="-10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</a:t>
            </a:r>
            <a:r>
              <a:rPr sz="2400" u="heavy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v</a:t>
            </a:r>
            <a:r>
              <a:rPr lang="el-GR" sz="2400" u="heavy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5</a:t>
            </a:r>
            <a:r>
              <a:rPr sz="2400" u="heavy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.1</a:t>
            </a:r>
            <a:r>
              <a:rPr sz="2400" dirty="0">
                <a:solidFill>
                  <a:srgbClr val="F05B4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sz="2400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u="heavy" spc="-10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Mozilla </a:t>
            </a:r>
            <a:r>
              <a:rPr sz="2400" u="heavy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Developer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Network (MDN)</a:t>
            </a:r>
            <a:r>
              <a:rPr sz="2400" spc="-5" dirty="0">
                <a:solidFill>
                  <a:srgbClr val="F05B4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sz="2400" spc="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friend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Add Controller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20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E9CB-78AC-4753-A7B0-BD323A7983EE}"/>
              </a:ext>
            </a:extLst>
          </p:cNvPr>
          <p:cNvSpPr txBox="1"/>
          <p:nvPr/>
        </p:nvSpPr>
        <p:spPr>
          <a:xfrm>
            <a:off x="762000" y="187234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from Controller</a:t>
            </a:r>
          </a:p>
          <a:p>
            <a:endParaRPr lang="el-G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729A7-A778-4299-9A3F-7EF12FC8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24000"/>
            <a:ext cx="650854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7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Add 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21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E9CB-78AC-4753-A7B0-BD323A7983EE}"/>
              </a:ext>
            </a:extLst>
          </p:cNvPr>
          <p:cNvSpPr txBox="1"/>
          <p:nvPr/>
        </p:nvSpPr>
        <p:spPr>
          <a:xfrm>
            <a:off x="762000" y="1872343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View into </a:t>
            </a:r>
            <a:r>
              <a:rPr lang="en-US" dirty="0" err="1"/>
              <a:t>Views</a:t>
            </a:r>
            <a:r>
              <a:rPr lang="en-US" dirty="0" err="1">
                <a:sym typeface="Wingdings" panose="05000000000000000000" pitchFamily="2" charset="2"/>
              </a:rPr>
              <a:t>Movies</a:t>
            </a:r>
            <a:r>
              <a:rPr lang="en-US" dirty="0">
                <a:sym typeface="Wingdings" panose="05000000000000000000" pitchFamily="2" charset="2"/>
              </a:rPr>
              <a:t> folder</a:t>
            </a:r>
          </a:p>
          <a:p>
            <a:r>
              <a:rPr lang="en-US" dirty="0" err="1">
                <a:sym typeface="Wingdings" panose="05000000000000000000" pitchFamily="2" charset="2"/>
              </a:rPr>
              <a:t>Featured.cshtml</a:t>
            </a: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D182C-9A55-490B-8084-5D7FA9A2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87092"/>
            <a:ext cx="6629666" cy="27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Passing data to 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22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E9CB-78AC-4753-A7B0-BD323A7983EE}"/>
              </a:ext>
            </a:extLst>
          </p:cNvPr>
          <p:cNvSpPr txBox="1"/>
          <p:nvPr/>
        </p:nvSpPr>
        <p:spPr>
          <a:xfrm>
            <a:off x="762000" y="187234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Model definition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Title</a:t>
            </a:r>
          </a:p>
          <a:p>
            <a:endParaRPr lang="el-G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D211C-85FC-4142-869F-4AA60F04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67220"/>
            <a:ext cx="8026182" cy="2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ASP.NET MVC – Hands On – Running All together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ts val="40"/>
              </a:spcBef>
            </a:pPr>
            <a:fld id="{81D60167-4931-47E6-BA6A-407CBD079E47}" type="slidenum">
              <a:rPr lang="en-US" sz="120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pPr algn="r" defTabSz="457200">
                <a:spcBef>
                  <a:spcPts val="40"/>
                </a:spcBef>
              </a:pPr>
              <a:t>23</a:t>
            </a:fld>
            <a:r>
              <a:rPr lang="en-US" sz="1200" dirty="0">
                <a:solidFill>
                  <a:srgbClr val="FFFFFF"/>
                </a:solidFill>
                <a:latin typeface="+mn-lt"/>
                <a:cs typeface="Segoe UI" panose="020B0502040204020203" pitchFamily="34" charset="0"/>
              </a:rPr>
              <a:t> / 62</a:t>
            </a:r>
            <a:endParaRPr lang="en-US" sz="1200" spc="-5" dirty="0">
              <a:solidFill>
                <a:srgbClr val="FFFFFF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E9CB-78AC-4753-A7B0-BD323A7983EE}"/>
              </a:ext>
            </a:extLst>
          </p:cNvPr>
          <p:cNvSpPr txBox="1"/>
          <p:nvPr/>
        </p:nvSpPr>
        <p:spPr>
          <a:xfrm>
            <a:off x="609600" y="156091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Control – f5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A80D-4083-4B09-9917-86D597E8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33509"/>
            <a:ext cx="535305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FEAA6-2C73-4D89-8ABD-4BF7C468A5D5}"/>
              </a:ext>
            </a:extLst>
          </p:cNvPr>
          <p:cNvSpPr txBox="1"/>
          <p:nvPr/>
        </p:nvSpPr>
        <p:spPr>
          <a:xfrm>
            <a:off x="3352800" y="4419600"/>
            <a:ext cx="624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Conguratulations</a:t>
            </a:r>
            <a:r>
              <a:rPr lang="en-US" dirty="0">
                <a:solidFill>
                  <a:srgbClr val="FF0000"/>
                </a:solidFill>
              </a:rPr>
              <a:t>! Your first ASP.NET has been completed!!!!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</a:t>
            </a:r>
            <a:r>
              <a:rPr lang="el-GR" dirty="0"/>
              <a:t>–</a:t>
            </a:r>
            <a:r>
              <a:rPr spc="-70" dirty="0"/>
              <a:t> </a:t>
            </a:r>
            <a:r>
              <a:rPr lang="en-US" spc="-5" dirty="0"/>
              <a:t>In Action – </a:t>
            </a:r>
            <a:r>
              <a:rPr lang="en-US" spc="-5" dirty="0" err="1"/>
              <a:t>MovieStore</a:t>
            </a:r>
            <a:r>
              <a:rPr lang="en-US" spc="-5" dirty="0"/>
              <a:t>  App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24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95780"/>
            <a:ext cx="9103360" cy="1515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web application for a video rent store:</a:t>
            </a:r>
          </a:p>
          <a:p>
            <a:pPr marL="1841500" lvl="3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Membership</a:t>
            </a:r>
          </a:p>
          <a:p>
            <a:pPr marL="1841500" lvl="3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Rentals</a:t>
            </a:r>
          </a:p>
          <a:p>
            <a:pPr marL="1841500" lvl="3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Inventory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5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83D01E-F757-46BD-9329-BFCA6380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  <a:t>Models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  <a:t>What is a Model?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  <a:t>Creating Models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  <a:t>Advanced Model Concepts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106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class</a:t>
            </a:r>
          </a:p>
          <a:p>
            <a:r>
              <a:rPr lang="en-US" dirty="0"/>
              <a:t>No really, that’s it. It’s just a class.</a:t>
            </a:r>
          </a:p>
          <a:p>
            <a:r>
              <a:rPr lang="en-US" dirty="0"/>
              <a:t>We promise – it’s just a class.</a:t>
            </a:r>
          </a:p>
        </p:txBody>
      </p:sp>
    </p:spTree>
    <p:extLst>
      <p:ext uri="{BB962C8B-B14F-4D97-AF65-F5344CB8AC3E}">
        <p14:creationId xmlns:p14="http://schemas.microsoft.com/office/powerpoint/2010/main" val="25921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5396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–</a:t>
            </a:r>
            <a:r>
              <a:rPr spc="-8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27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343990"/>
            <a:ext cx="7262495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public class</a:t>
            </a:r>
            <a:r>
              <a:rPr sz="2400" spc="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EC8AF"/>
                </a:solidFill>
                <a:latin typeface="Consolas"/>
                <a:cs typeface="Consolas"/>
              </a:rPr>
              <a:t>Movie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public </a:t>
            </a:r>
            <a:r>
              <a:rPr sz="2400" dirty="0">
                <a:solidFill>
                  <a:srgbClr val="4EC8AF"/>
                </a:solidFill>
                <a:latin typeface="Consolas"/>
                <a:cs typeface="Consolas"/>
              </a:rPr>
              <a:t>int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Id {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get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400" spc="5" dirty="0">
                <a:solidFill>
                  <a:srgbClr val="559CD5"/>
                </a:solidFill>
                <a:latin typeface="Consolas"/>
                <a:cs typeface="Consolas"/>
              </a:rPr>
              <a:t>set</a:t>
            </a:r>
            <a:r>
              <a:rPr sz="2400" spc="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public string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Title { </a:t>
            </a:r>
            <a:r>
              <a:rPr sz="2400" spc="5" dirty="0">
                <a:solidFill>
                  <a:srgbClr val="559CD5"/>
                </a:solidFill>
                <a:latin typeface="Consolas"/>
                <a:cs typeface="Consolas"/>
              </a:rPr>
              <a:t>get</a:t>
            </a:r>
            <a:r>
              <a:rPr sz="2400" spc="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set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 marL="347345" marR="5080">
              <a:lnSpc>
                <a:spcPct val="200000"/>
              </a:lnSpc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public </a:t>
            </a:r>
            <a:r>
              <a:rPr sz="2400" dirty="0">
                <a:solidFill>
                  <a:srgbClr val="4EC8AF"/>
                </a:solidFill>
                <a:latin typeface="Consolas"/>
                <a:cs typeface="Consolas"/>
              </a:rPr>
              <a:t>DateTime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ReleaseDate { </a:t>
            </a:r>
            <a:r>
              <a:rPr sz="2400" spc="5" dirty="0">
                <a:solidFill>
                  <a:srgbClr val="559CD5"/>
                </a:solidFill>
                <a:latin typeface="Consolas"/>
                <a:cs typeface="Consolas"/>
              </a:rPr>
              <a:t>get</a:t>
            </a:r>
            <a:r>
              <a:rPr sz="2400" spc="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set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 }  </a:t>
            </a:r>
            <a:r>
              <a:rPr sz="2400" dirty="0" err="1">
                <a:solidFill>
                  <a:srgbClr val="559CD5"/>
                </a:solidFill>
                <a:latin typeface="Consolas"/>
                <a:cs typeface="Consolas"/>
              </a:rPr>
              <a:t>publc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 string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Genre { </a:t>
            </a:r>
            <a:r>
              <a:rPr sz="2400" spc="5" dirty="0">
                <a:solidFill>
                  <a:srgbClr val="559CD5"/>
                </a:solidFill>
                <a:latin typeface="Consolas"/>
                <a:cs typeface="Consolas"/>
              </a:rPr>
              <a:t>get</a:t>
            </a:r>
            <a:r>
              <a:rPr sz="2400" spc="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set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public decimal </a:t>
            </a:r>
            <a:r>
              <a:rPr sz="2400" spc="5" dirty="0">
                <a:solidFill>
                  <a:srgbClr val="D3D3D3"/>
                </a:solidFill>
                <a:latin typeface="Consolas"/>
                <a:cs typeface="Consolas"/>
              </a:rPr>
              <a:t>Price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5" dirty="0">
                <a:solidFill>
                  <a:srgbClr val="559CD5"/>
                </a:solidFill>
                <a:latin typeface="Consolas"/>
                <a:cs typeface="Consolas"/>
              </a:rPr>
              <a:t>get</a:t>
            </a:r>
            <a:r>
              <a:rPr sz="2400" spc="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set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“Decorate” properties</a:t>
            </a:r>
          </a:p>
          <a:p>
            <a:r>
              <a:rPr lang="en-US" dirty="0"/>
              <a:t>Available Attributes</a:t>
            </a:r>
          </a:p>
          <a:p>
            <a:pPr lvl="1"/>
            <a:r>
              <a:rPr lang="en-US" dirty="0" err="1"/>
              <a:t>DataTypeAttribute</a:t>
            </a:r>
            <a:endParaRPr lang="en-US" dirty="0"/>
          </a:p>
          <a:p>
            <a:pPr lvl="1"/>
            <a:r>
              <a:rPr lang="en-US" dirty="0" err="1"/>
              <a:t>DisplayAttribute</a:t>
            </a:r>
            <a:endParaRPr lang="en-US" dirty="0"/>
          </a:p>
          <a:p>
            <a:pPr lvl="1"/>
            <a:r>
              <a:rPr lang="en-US" dirty="0"/>
              <a:t>Validation</a:t>
            </a:r>
          </a:p>
          <a:p>
            <a:pPr lvl="2"/>
            <a:r>
              <a:rPr lang="en-US" dirty="0" err="1"/>
              <a:t>RequiredAttribute</a:t>
            </a:r>
            <a:endParaRPr lang="en-US" dirty="0"/>
          </a:p>
          <a:p>
            <a:pPr lvl="2"/>
            <a:r>
              <a:rPr lang="en-US" dirty="0" err="1"/>
              <a:t>StringLengthAttribute</a:t>
            </a:r>
            <a:endParaRPr lang="en-US" dirty="0"/>
          </a:p>
          <a:p>
            <a:pPr lvl="2"/>
            <a:r>
              <a:rPr lang="en-US" dirty="0" err="1"/>
              <a:t>RegularExpressionAttribute</a:t>
            </a:r>
            <a:endParaRPr lang="en-US" dirty="0"/>
          </a:p>
          <a:p>
            <a:pPr lvl="2"/>
            <a:r>
              <a:rPr lang="en-US" dirty="0" err="1"/>
              <a:t>CompareAttribute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0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</a:t>
            </a:r>
            <a:r>
              <a:rPr lang="el-GR" dirty="0"/>
              <a:t>–</a:t>
            </a:r>
            <a:r>
              <a:rPr spc="-70" dirty="0"/>
              <a:t> </a:t>
            </a:r>
            <a:r>
              <a:rPr lang="en-US" spc="-5" dirty="0"/>
              <a:t>In Action – </a:t>
            </a:r>
            <a:r>
              <a:rPr lang="en-US" spc="-5" dirty="0" err="1"/>
              <a:t>Vidly</a:t>
            </a:r>
            <a:r>
              <a:rPr lang="en-US" spc="-5" dirty="0"/>
              <a:t> - Models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29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95780"/>
            <a:ext cx="9103360" cy="1886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represents domain specific data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and business logic in MVC architecture.</a:t>
            </a:r>
          </a:p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A21D9-B1F4-4AE7-8545-3597C43A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744363"/>
            <a:ext cx="3851844" cy="5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0" tIns="13335" rIns="0" bIns="0" rtlCol="0">
            <a:norm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2400">
                <a:solidFill>
                  <a:srgbClr val="FFFFFF"/>
                </a:solidFill>
              </a:rPr>
              <a:t>HTTP </a:t>
            </a:r>
            <a:r>
              <a:rPr lang="en-US" sz="2400" spc="-5">
                <a:solidFill>
                  <a:srgbClr val="FFFFFF"/>
                </a:solidFill>
              </a:rPr>
              <a:t>(1/4) </a:t>
            </a:r>
            <a:r>
              <a:rPr lang="en-US" sz="2400">
                <a:solidFill>
                  <a:srgbClr val="FFFFFF"/>
                </a:solidFill>
              </a:rPr>
              <a:t>-</a:t>
            </a:r>
            <a:r>
              <a:rPr lang="en-US" sz="2400" spc="-40">
                <a:solidFill>
                  <a:srgbClr val="FFFFFF"/>
                </a:solidFill>
              </a:rPr>
              <a:t> </a:t>
            </a:r>
            <a:r>
              <a:rPr lang="en-US" sz="2400" spc="-5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1028" name="Picture 4" descr="ÎÏÎ¿ÏÎ­Î»ÎµÏÎ¼Î± ÎµÎ¹ÎºÏÎ½Î±Ï Î³Î¹Î± how http works">
            <a:extLst>
              <a:ext uri="{FF2B5EF4-FFF2-40B4-BE49-F238E27FC236}">
                <a16:creationId xmlns:a16="http://schemas.microsoft.com/office/drawing/2014/main" id="{4D0652B6-12A9-4CB9-9E22-81AB9143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91609"/>
            <a:ext cx="7188199" cy="22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4038600" y="2628398"/>
            <a:ext cx="7188199" cy="3548565"/>
          </a:xfrm>
          <a:prstGeom prst="rect">
            <a:avLst/>
          </a:prstGeom>
        </p:spPr>
        <p:txBody>
          <a:bodyPr vert="horz" lIns="0" tIns="12700" rIns="0" bIns="0" rtlCol="0">
            <a:no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b="1" spc="-5" dirty="0">
                <a:latin typeface="Segoe UI" panose="020B0502040204020203" pitchFamily="34" charset="0"/>
                <a:cs typeface="Segoe UI" panose="020B0502040204020203" pitchFamily="34" charset="0"/>
              </a:rPr>
              <a:t>Server: 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do you think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hear</a:t>
            </a:r>
            <a:r>
              <a:rPr lang="en-US" spc="-7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it?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98500" indent="-229235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Physical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98500" indent="-229235">
              <a:lnSpc>
                <a:spcPct val="9000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90000"/>
              </a:lnSpc>
              <a:spcBef>
                <a:spcPts val="1650"/>
              </a:spcBef>
            </a:pPr>
            <a:r>
              <a:rPr lang="en-US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Browser: 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happens when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you hit</a:t>
            </a:r>
            <a:r>
              <a:rPr lang="en-US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Enter?</a:t>
            </a:r>
          </a:p>
          <a:p>
            <a:pPr>
              <a:lnSpc>
                <a:spcPct val="9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98500" indent="-229235">
              <a:lnSpc>
                <a:spcPct val="9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DNS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Lookup, retrieve IP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Host</a:t>
            </a:r>
            <a:r>
              <a:rPr lang="en-US" spc="-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98500" indent="-229235">
              <a:lnSpc>
                <a:spcPct val="9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Browser (</a:t>
            </a:r>
            <a:r>
              <a:rPr lang="en-US" i="1" spc="-5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opens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connection 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server’s address</a:t>
            </a:r>
            <a:r>
              <a:rPr lang="en-US" spc="-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698500" indent="-229235">
              <a:lnSpc>
                <a:spcPct val="9000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Client sends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en-US" spc="5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spc="5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i="1" spc="-1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98500" indent="-229235">
              <a:lnSpc>
                <a:spcPct val="9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Client receives response from Server </a:t>
            </a:r>
            <a:r>
              <a:rPr lang="en-US" spc="1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spc="1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i="1" spc="-18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spc="-5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98500" indent="-229235">
              <a:lnSpc>
                <a:spcPct val="9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  <a:tab pos="699135" algn="l"/>
                <a:tab pos="4671060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Client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retrieves</a:t>
            </a:r>
            <a:r>
              <a:rPr lang="en-US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 renders</a:t>
            </a:r>
            <a:r>
              <a:rPr lang="en-US" spc="-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-5" dirty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3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lang="el-G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  <a:p>
            <a:r>
              <a:rPr lang="en-US" dirty="0"/>
              <a:t>Input controls</a:t>
            </a:r>
          </a:p>
          <a:p>
            <a:pPr lvl="1"/>
            <a:r>
              <a:rPr lang="en-US" dirty="0"/>
              <a:t>HTML5</a:t>
            </a:r>
          </a:p>
          <a:p>
            <a:r>
              <a:rPr lang="en-US" dirty="0"/>
              <a:t>Available Data Types</a:t>
            </a:r>
          </a:p>
          <a:p>
            <a:pPr lvl="1"/>
            <a:r>
              <a:rPr lang="en-US" dirty="0" err="1"/>
              <a:t>CreditCard</a:t>
            </a:r>
            <a:endParaRPr lang="en-US" dirty="0"/>
          </a:p>
          <a:p>
            <a:pPr lvl="1"/>
            <a:r>
              <a:rPr lang="en-US" dirty="0"/>
              <a:t>Currency</a:t>
            </a:r>
          </a:p>
          <a:p>
            <a:pPr lvl="1"/>
            <a:r>
              <a:rPr lang="en-US" dirty="0" err="1"/>
              <a:t>EmailAddress</a:t>
            </a:r>
            <a:endParaRPr lang="en-US" dirty="0"/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9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75031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– </a:t>
            </a:r>
            <a:r>
              <a:rPr spc="-5" dirty="0"/>
              <a:t>Model</a:t>
            </a:r>
            <a:r>
              <a:rPr spc="-6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31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983107"/>
            <a:ext cx="9642475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Required: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[Required]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Types:</a:t>
            </a:r>
            <a:r>
              <a:rPr sz="2400" spc="-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[DataType(DataType.*)]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Format: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[CreditCard], [EmailAddress],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[Phone],</a:t>
            </a:r>
            <a:r>
              <a:rPr sz="2400" b="1" spc="114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[Url]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latin typeface="Segoe UI" panose="020B0502040204020203" pitchFamily="34" charset="0"/>
                <a:cs typeface="Segoe UI" panose="020B0502040204020203" pitchFamily="34" charset="0"/>
              </a:rPr>
              <a:t>[Range]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: Validates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value falls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within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given</a:t>
            </a:r>
            <a:r>
              <a:rPr sz="2400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range.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[RegularExpression]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Validates data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matches specified</a:t>
            </a:r>
            <a:r>
              <a:rPr sz="2400" spc="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RegEx.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[StringLength]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Validates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string 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has at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most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given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r>
              <a:rPr sz="2400" spc="6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length.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Other: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[Compare]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Validates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two properties in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sz="2400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match.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latin typeface="Segoe UI" panose="020B0502040204020203" pitchFamily="34" charset="0"/>
                <a:cs typeface="Segoe UI" panose="020B0502040204020203" pitchFamily="34" charset="0"/>
              </a:rPr>
              <a:t>[Remote]: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  <a:r>
              <a:rPr sz="2400" spc="-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call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</a:t>
            </a:r>
            <a:r>
              <a:rPr lang="el-GR" dirty="0"/>
              <a:t>–</a:t>
            </a:r>
            <a:r>
              <a:rPr spc="-70" dirty="0"/>
              <a:t> </a:t>
            </a:r>
            <a:r>
              <a:rPr lang="en-US" spc="-5" dirty="0"/>
              <a:t>In Action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32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95780"/>
            <a:ext cx="9103360" cy="382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Hands On</a:t>
            </a:r>
          </a:p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 err="1"/>
              <a:t>IsSubscribedToNewsletter</a:t>
            </a:r>
            <a:r>
              <a:rPr lang="en-US" sz="2400" dirty="0"/>
              <a:t> 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 err="1"/>
              <a:t>MembershipType</a:t>
            </a:r>
            <a:r>
              <a:rPr lang="en-US" sz="2400" dirty="0"/>
              <a:t> 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9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EB3745-C93F-4238-85F2-2E3D9F46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  <a:t>Controllers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  <a:t>Adding Actions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  <a:t>Model Binding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  <a:t>Filters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  <a:t>Vanity URLs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cs typeface="+mj-cs"/>
              </a:rPr>
              <a:t>Controller Best Practices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2342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Controllers are classes</a:t>
            </a:r>
          </a:p>
          <a:p>
            <a:r>
              <a:rPr lang="en-US" dirty="0"/>
              <a:t>Actions are methods</a:t>
            </a:r>
          </a:p>
          <a:p>
            <a:endParaRPr lang="en-US" dirty="0"/>
          </a:p>
          <a:p>
            <a:r>
              <a:rPr lang="en-US" dirty="0"/>
              <a:t>Creating an action involves adding a method to a class</a:t>
            </a:r>
          </a:p>
        </p:txBody>
      </p:sp>
    </p:spTree>
    <p:extLst>
      <p:ext uri="{BB962C8B-B14F-4D97-AF65-F5344CB8AC3E}">
        <p14:creationId xmlns:p14="http://schemas.microsoft.com/office/powerpoint/2010/main" val="199268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Return Types</a:t>
            </a:r>
          </a:p>
          <a:p>
            <a:pPr lvl="1"/>
            <a:r>
              <a:rPr lang="en-US" dirty="0" err="1"/>
              <a:t>ActionResult</a:t>
            </a:r>
            <a:endParaRPr lang="en-US" dirty="0"/>
          </a:p>
          <a:p>
            <a:pPr lvl="2"/>
            <a:r>
              <a:rPr lang="en-US" dirty="0" err="1"/>
              <a:t>FileResult</a:t>
            </a:r>
            <a:endParaRPr lang="en-US" dirty="0"/>
          </a:p>
          <a:p>
            <a:pPr lvl="2"/>
            <a:r>
              <a:rPr lang="en-US" dirty="0" err="1"/>
              <a:t>JsonResult</a:t>
            </a:r>
            <a:endParaRPr lang="en-US" dirty="0"/>
          </a:p>
          <a:p>
            <a:pPr lvl="2"/>
            <a:r>
              <a:rPr lang="en-US" dirty="0" err="1"/>
              <a:t>ViewResult</a:t>
            </a:r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Normal parameters</a:t>
            </a:r>
          </a:p>
          <a:p>
            <a:pPr lvl="1"/>
            <a:r>
              <a:rPr lang="en-US" dirty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85924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</a:t>
            </a:r>
            <a:r>
              <a:rPr lang="en-US" spc="-5" dirty="0"/>
              <a:t>- Controller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36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AF836-7538-4FFC-AE7F-77E56FC5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1"/>
            <a:ext cx="9691864" cy="47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631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-</a:t>
            </a:r>
            <a:r>
              <a:rPr spc="-60" dirty="0"/>
              <a:t> </a:t>
            </a:r>
            <a:r>
              <a:rPr dirty="0"/>
              <a:t>Controllers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991616"/>
            <a:ext cx="9333230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Controllers/</a:t>
            </a:r>
            <a:r>
              <a:rPr sz="2800" b="1" spc="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Inherit </a:t>
            </a:r>
            <a:r>
              <a:rPr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Controller 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(view)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ControllerBase 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(no</a:t>
            </a:r>
            <a:r>
              <a:rPr sz="2800" spc="1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view)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  <a:r>
              <a:rPr sz="28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IActionResult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sz="2800" spc="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ActionResult&lt;T&gt;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return: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8694" y="3552190"/>
            <a:ext cx="58769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View(),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Content(),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Empty(),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File(),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Json(),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Redirect()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PartialView(),</a:t>
            </a:r>
            <a:r>
              <a:rPr sz="2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ViewComponent()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5118" y="3761613"/>
            <a:ext cx="376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Should Validate</a:t>
            </a:r>
            <a:r>
              <a:rPr sz="2800" spc="-10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Data?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9673" y="6368592"/>
            <a:ext cx="956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Create/Update/Delete are typically two step operations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/>
              <a:t>Present the form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/>
              <a:t>Accept the input</a:t>
            </a:r>
          </a:p>
          <a:p>
            <a:pPr marL="571481" indent="-514350"/>
            <a:r>
              <a:rPr lang="en-US" dirty="0"/>
              <a:t>Create two actions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/>
              <a:t>Form presentation via </a:t>
            </a:r>
            <a:r>
              <a:rPr lang="en-US" dirty="0" err="1"/>
              <a:t>HttpGet</a:t>
            </a:r>
            <a:r>
              <a:rPr lang="en-US" dirty="0"/>
              <a:t> (default)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/>
              <a:t>Accept data via </a:t>
            </a:r>
            <a:r>
              <a:rPr lang="en-US" dirty="0" err="1"/>
              <a:t>HttpPost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2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Model Binder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2426305"/>
          </a:xfrm>
        </p:spPr>
        <p:txBody>
          <a:bodyPr/>
          <a:lstStyle/>
          <a:p>
            <a:r>
              <a:rPr lang="en-US" dirty="0"/>
              <a:t>“It just works” – Jon Galloway</a:t>
            </a:r>
          </a:p>
          <a:p>
            <a:r>
              <a:rPr lang="en-US" dirty="0"/>
              <a:t>Uses the name attribute of input elements</a:t>
            </a:r>
          </a:p>
          <a:p>
            <a:pPr lvl="1"/>
            <a:r>
              <a:rPr lang="en-US" dirty="0"/>
              <a:t>Automatically matches parameter names for simple data types</a:t>
            </a:r>
          </a:p>
          <a:p>
            <a:pPr lvl="1"/>
            <a:r>
              <a:rPr lang="en-US" dirty="0"/>
              <a:t>Complex objects are mapped by property name</a:t>
            </a:r>
          </a:p>
          <a:p>
            <a:pPr lvl="2"/>
            <a:r>
              <a:rPr lang="en-US" dirty="0"/>
              <a:t>Complex properties use dotted notation</a:t>
            </a:r>
          </a:p>
          <a:p>
            <a:pPr marL="914090" lvl="2" indent="0">
              <a:buNone/>
            </a:pPr>
            <a:endParaRPr lang="en-US" dirty="0"/>
          </a:p>
          <a:p>
            <a:pPr marL="91409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Customer.Notes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1" y="4945327"/>
            <a:ext cx="1910443" cy="14450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Movie</a:t>
            </a:r>
          </a:p>
          <a:p>
            <a:pPr algn="ctr"/>
            <a:r>
              <a:rPr lang="en-US" dirty="0" err="1"/>
              <a:t>MovieId</a:t>
            </a:r>
            <a:endParaRPr lang="en-US" dirty="0"/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Year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6491" y="5271900"/>
            <a:ext cx="19104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52189" y="4945327"/>
            <a:ext cx="1910443" cy="14450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  <a:p>
            <a:pPr algn="ctr"/>
            <a:r>
              <a:rPr lang="en-US" dirty="0" err="1"/>
              <a:t>CustomerId</a:t>
            </a:r>
            <a:endParaRPr lang="en-US" dirty="0"/>
          </a:p>
          <a:p>
            <a:pPr algn="ctr"/>
            <a:r>
              <a:rPr lang="en-US" dirty="0"/>
              <a:t>FirstName</a:t>
            </a:r>
          </a:p>
          <a:p>
            <a:pPr algn="ctr"/>
            <a:r>
              <a:rPr lang="en-US" dirty="0" err="1"/>
              <a:t>LastName</a:t>
            </a:r>
            <a:endParaRPr lang="en-US" dirty="0"/>
          </a:p>
          <a:p>
            <a:pPr algn="ctr"/>
            <a:r>
              <a:rPr lang="en-US" dirty="0"/>
              <a:t>Notes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52189" y="5271900"/>
            <a:ext cx="19104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3966934" y="5667867"/>
            <a:ext cx="785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3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7013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(2/4)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– HTTP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(Verbs)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22628"/>
            <a:ext cx="9442450" cy="5029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Verbs convey </a:t>
            </a:r>
            <a:r>
              <a:rPr sz="24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meaning </a:t>
            </a:r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sz="2400" i="1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intention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330200">
              <a:lnSpc>
                <a:spcPts val="7190"/>
              </a:lnSpc>
              <a:spcBef>
                <a:spcPts val="944"/>
              </a:spcBef>
            </a:pPr>
            <a:r>
              <a:rPr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GET: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Gets a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resource. Most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verb. No state change. 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POST: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Post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app </a:t>
            </a:r>
            <a:r>
              <a:rPr sz="2400" spc="-15" dirty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Action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taken (e.g. register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account)  </a:t>
            </a:r>
            <a:r>
              <a:rPr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PUT: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Update (replace).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Replace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current resource with</a:t>
            </a:r>
            <a:r>
              <a:rPr sz="2400" spc="-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2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PATCH: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Update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(modify).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Apply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partial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modification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z="2400" spc="18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resource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37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DELETE: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sz="2400" spc="-6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resource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Model Binding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the following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</a:t>
            </a:r>
          </a:p>
          <a:p>
            <a:pPr lvl="1"/>
            <a:r>
              <a:rPr lang="en-US" dirty="0"/>
              <a:t>Create a form to  title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Default model binder automatically binds all inbound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1981200"/>
            <a:ext cx="1910443" cy="1684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Movie</a:t>
            </a:r>
          </a:p>
          <a:p>
            <a:pPr algn="ctr"/>
            <a:r>
              <a:rPr lang="en-US" dirty="0" err="1"/>
              <a:t>MovieId</a:t>
            </a:r>
            <a:endParaRPr lang="en-US" dirty="0"/>
          </a:p>
          <a:p>
            <a:pPr algn="ctr"/>
            <a:r>
              <a:rPr lang="en-US" dirty="0"/>
              <a:t>Title</a:t>
            </a:r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399" y="2547259"/>
            <a:ext cx="19104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79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2790508"/>
          </a:xfrm>
        </p:spPr>
        <p:txBody>
          <a:bodyPr/>
          <a:lstStyle/>
          <a:p>
            <a:r>
              <a:rPr lang="en-US" dirty="0"/>
              <a:t>Simplest</a:t>
            </a:r>
          </a:p>
          <a:p>
            <a:pPr lvl="1"/>
            <a:r>
              <a:rPr lang="en-US" dirty="0"/>
              <a:t>Use the bind attribute to indicate which properties to bind</a:t>
            </a:r>
          </a:p>
          <a:p>
            <a:pPr marL="457046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Edit([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(Include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MovieId,Title,Length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movie)</a:t>
            </a:r>
            <a:endParaRPr lang="en-US" sz="2000" dirty="0"/>
          </a:p>
          <a:p>
            <a:r>
              <a:rPr lang="en-US" dirty="0"/>
              <a:t>Other solutions</a:t>
            </a:r>
          </a:p>
          <a:p>
            <a:pPr lvl="1"/>
            <a:r>
              <a:rPr lang="en-US" dirty="0"/>
              <a:t>Create a view model</a:t>
            </a:r>
          </a:p>
          <a:p>
            <a:pPr lvl="1"/>
            <a:r>
              <a:rPr lang="en-US" dirty="0"/>
              <a:t>Create a custom model binder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06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Generates controllers and views based on models</a:t>
            </a:r>
          </a:p>
          <a:p>
            <a:r>
              <a:rPr lang="en-US" dirty="0"/>
              <a:t>Built with common ASP.NET Scaffolding system</a:t>
            </a:r>
          </a:p>
        </p:txBody>
      </p:sp>
    </p:spTree>
    <p:extLst>
      <p:ext uri="{BB962C8B-B14F-4D97-AF65-F5344CB8AC3E}">
        <p14:creationId xmlns:p14="http://schemas.microsoft.com/office/powerpoint/2010/main" val="255798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</a:t>
            </a:r>
            <a:r>
              <a:rPr lang="el-GR" dirty="0"/>
              <a:t>–</a:t>
            </a:r>
            <a:r>
              <a:rPr spc="-70" dirty="0"/>
              <a:t> </a:t>
            </a:r>
            <a:r>
              <a:rPr lang="en-US" spc="-5" dirty="0"/>
              <a:t>In Action – </a:t>
            </a:r>
            <a:r>
              <a:rPr lang="en-US" spc="-5" dirty="0" err="1"/>
              <a:t>Vidly</a:t>
            </a:r>
            <a:r>
              <a:rPr lang="en-US" spc="-5" dirty="0"/>
              <a:t> - Controller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43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95780"/>
            <a:ext cx="9103360" cy="3054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MoviesController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Details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</a:p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1">
              <a:lnSpc>
                <a:spcPts val="2875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14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8EA9A-8194-4439-ACDF-B79B646B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567959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5661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-</a:t>
            </a:r>
            <a:r>
              <a:rPr spc="-70" dirty="0"/>
              <a:t> </a:t>
            </a:r>
            <a:r>
              <a:rPr spc="-5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45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95780"/>
            <a:ext cx="8837295" cy="485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Conventional</a:t>
            </a:r>
            <a:r>
              <a:rPr sz="2400" b="1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Routing: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ts val="2875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Convention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URLs:</a:t>
            </a:r>
            <a:r>
              <a:rPr sz="2400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{controller}/{action}/{id}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Execute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r>
              <a:rPr sz="24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defined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Controller/Action name </a:t>
            </a: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play</a:t>
            </a:r>
            <a:r>
              <a:rPr sz="2400" spc="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role.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875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Attribute</a:t>
            </a:r>
            <a:r>
              <a:rPr sz="2400" b="1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Routing: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ts val="2875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Define routes closer to</a:t>
            </a:r>
            <a:r>
              <a:rPr sz="2400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actions.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Greater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flexibility/control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(more</a:t>
            </a:r>
            <a:r>
              <a:rPr sz="2400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code).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Controller/Action name </a:t>
            </a: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don’t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play</a:t>
            </a:r>
            <a:r>
              <a:rPr sz="2400" spc="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role.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[Route],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[HttpGet],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[HttpPost],</a:t>
            </a:r>
            <a:r>
              <a:rPr sz="2400" spc="-7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Mixed Routing: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sz="24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conventional,</a:t>
            </a:r>
          </a:p>
          <a:p>
            <a:pPr marL="3670935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unless [Attribute]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used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(overrides)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05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1EAA-3132-4F7C-8C6A-346FAEDB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l-GR" dirty="0"/>
          </a:p>
        </p:txBody>
      </p:sp>
      <p:pic>
        <p:nvPicPr>
          <p:cNvPr id="2050" name="Picture 2" descr="ÎÏÎ¿ÏÎ­Î»ÎµÏÎ¼Î± ÎµÎ¹ÎºÏÎ½Î±Ï Î³Î¹Î± asp.net mvc routing">
            <a:extLst>
              <a:ext uri="{FF2B5EF4-FFF2-40B4-BE49-F238E27FC236}">
                <a16:creationId xmlns:a16="http://schemas.microsoft.com/office/drawing/2014/main" id="{8D4522AF-1EBF-4C26-AD05-B5F85484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78676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0B3837-C5EF-4AE7-B58B-DE30E81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  <a:t>Views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  <a:t>How Views are Found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  <a:t>Views and Models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  <a:t>Razor Syntax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600" kern="1200" dirty="0" err="1">
                <a:solidFill>
                  <a:srgbClr val="FFFFFF"/>
                </a:solidFill>
                <a:latin typeface="+mj-lt"/>
                <a:cs typeface="+mj-cs"/>
              </a:rPr>
              <a:t>HtmlHelper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cs typeface="+mj-cs"/>
              </a:rPr>
              <a:t>Layouts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1454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“It just works” – Jon Galloway</a:t>
            </a:r>
          </a:p>
          <a:p>
            <a:r>
              <a:rPr lang="en-US" dirty="0"/>
              <a:t>Views reside in the Views folder</a:t>
            </a:r>
          </a:p>
          <a:p>
            <a:r>
              <a:rPr lang="en-US" dirty="0"/>
              <a:t>Subfolders</a:t>
            </a:r>
          </a:p>
          <a:p>
            <a:pPr lvl="1"/>
            <a:r>
              <a:rPr lang="en-US" dirty="0"/>
              <a:t>Name of the controller</a:t>
            </a:r>
          </a:p>
          <a:p>
            <a:pPr lvl="1"/>
            <a:r>
              <a:rPr lang="en-US" dirty="0"/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2833339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37702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class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MoviesController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b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View();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a view named Index in a folder named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a view named Index in a folder named Shared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7742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188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60234"/>
            <a:ext cx="9322435" cy="4397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2037080" indent="-915035">
              <a:lnSpc>
                <a:spcPct val="124600"/>
              </a:lnSpc>
              <a:spcBef>
                <a:spcPts val="95"/>
              </a:spcBef>
            </a:pPr>
            <a:r>
              <a:rPr sz="2400" b="1" spc="5" dirty="0"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https://jsonplaceholder.typicode.com/posts </a:t>
            </a:r>
            <a:r>
              <a:rPr sz="2400" spc="-5" dirty="0">
                <a:solidFill>
                  <a:srgbClr val="F05B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(all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posts)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marR="1693545" indent="-915035">
              <a:lnSpc>
                <a:spcPct val="100000"/>
              </a:lnSpc>
            </a:pPr>
            <a:r>
              <a:rPr sz="2400" b="1" spc="5" dirty="0"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https://jsonplaceholder.typicode.com/posts/1 </a:t>
            </a:r>
            <a:r>
              <a:rPr sz="2400" spc="-5" dirty="0">
                <a:solidFill>
                  <a:srgbClr val="F05B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(get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post with id 1,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plural)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b="1" spc="5" dirty="0"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https://jsonplaceholder.typicode.com/posts/1/comments </a:t>
            </a:r>
            <a:r>
              <a:rPr sz="2400" spc="-5" dirty="0">
                <a:solidFill>
                  <a:srgbClr val="F05B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(get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comments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of post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w/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sz="2400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sz="2400" b="1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https://jsonplaceholder.typicode.com/posts?userId=1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2489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(filtering by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userId, other than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ids)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 in Action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AlbumController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b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a view named Default in a folder named Album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a view named Default in a folder named Shared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8830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– Views </a:t>
            </a:r>
            <a:r>
              <a:rPr spc="-5" dirty="0"/>
              <a:t>(Layout</a:t>
            </a:r>
            <a:r>
              <a:rPr spc="-85" dirty="0"/>
              <a:t> </a:t>
            </a:r>
            <a:r>
              <a:rPr dirty="0"/>
              <a:t>Example)</a:t>
            </a:r>
          </a:p>
        </p:txBody>
      </p:sp>
      <p:sp>
        <p:nvSpPr>
          <p:cNvPr id="3" name="object 3"/>
          <p:cNvSpPr/>
          <p:nvPr/>
        </p:nvSpPr>
        <p:spPr>
          <a:xfrm>
            <a:off x="1510146" y="972172"/>
            <a:ext cx="8674883" cy="505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51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5258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-</a:t>
            </a:r>
            <a:r>
              <a:rPr spc="-75" dirty="0"/>
              <a:t> </a:t>
            </a:r>
            <a:r>
              <a:rPr dirty="0"/>
              <a:t>Views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52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991616"/>
            <a:ext cx="913384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Views/</a:t>
            </a:r>
            <a:r>
              <a:rPr sz="2800" b="1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Display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data,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Interacts 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(quick</a:t>
            </a:r>
            <a:r>
              <a:rPr sz="2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validation)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.cshtml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files,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(default: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Index.cshtml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457200" marR="162560" indent="-457200" algn="r">
              <a:lnSpc>
                <a:spcPct val="100000"/>
              </a:lnSpc>
              <a:buFont typeface="Arial"/>
              <a:buChar char="•"/>
              <a:tabLst>
                <a:tab pos="457200" algn="l"/>
                <a:tab pos="470534" algn="l"/>
              </a:tabLst>
            </a:pPr>
            <a:r>
              <a:rPr sz="2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_Layout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: Layout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page: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DRY, provides consistency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177800" algn="r">
              <a:lnSpc>
                <a:spcPct val="100000"/>
              </a:lnSpc>
            </a:pPr>
            <a:r>
              <a:rPr sz="2800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RenderBody(), </a:t>
            </a:r>
            <a:r>
              <a:rPr sz="2800" i="1" dirty="0">
                <a:latin typeface="Segoe UI" panose="020B0502040204020203" pitchFamily="34" charset="0"/>
                <a:cs typeface="Segoe UI" panose="020B0502040204020203" pitchFamily="34" charset="0"/>
              </a:rPr>
              <a:t>may:</a:t>
            </a:r>
            <a:r>
              <a:rPr sz="2800" i="1" spc="1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RenderSection()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_ViewStart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: Code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runs before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every</a:t>
            </a:r>
            <a:r>
              <a:rPr sz="2800" spc="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_ViewImports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directives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sz="2800" spc="10" dirty="0">
                <a:latin typeface="Segoe UI" panose="020B0502040204020203" pitchFamily="34" charset="0"/>
                <a:cs typeface="Segoe UI" panose="020B0502040204020203" pitchFamily="34" charset="0"/>
              </a:rPr>
              <a:t>Tag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Helpers</a:t>
            </a:r>
            <a:r>
              <a:rPr sz="28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21373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sz="2800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5" dirty="0">
                <a:latin typeface="Segoe UI" panose="020B0502040204020203" pitchFamily="34" charset="0"/>
                <a:cs typeface="Segoe UI" panose="020B0502040204020203" pitchFamily="34" charset="0"/>
              </a:rPr>
              <a:t>pages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and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Views have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800" dirty="0"/>
              <a:t> </a:t>
            </a:r>
            <a:r>
              <a:rPr lang="en-US" dirty="0"/>
              <a:t>property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Type is set by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@model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declaration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CaSiNg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Advanced note</a:t>
            </a:r>
          </a:p>
          <a:p>
            <a:pPr lvl="1"/>
            <a:r>
              <a:rPr lang="en-US" dirty="0"/>
              <a:t>Views do not need to have a typed model</a:t>
            </a:r>
          </a:p>
          <a:p>
            <a:pPr lvl="1"/>
            <a:r>
              <a:rPr lang="en-US" dirty="0"/>
              <a:t>Useful for creating dynamic views</a:t>
            </a:r>
          </a:p>
        </p:txBody>
      </p:sp>
    </p:spTree>
    <p:extLst>
      <p:ext uri="{BB962C8B-B14F-4D97-AF65-F5344CB8AC3E}">
        <p14:creationId xmlns:p14="http://schemas.microsoft.com/office/powerpoint/2010/main" val="4035946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8462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– Passing </a:t>
            </a:r>
            <a:r>
              <a:rPr spc="-5" dirty="0"/>
              <a:t>data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Views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54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325" y="1633473"/>
            <a:ext cx="8249920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spc="-5" dirty="0">
                <a:latin typeface="Segoe UI" panose="020B0502040204020203" pitchFamily="34" charset="0"/>
                <a:cs typeface="Segoe UI" panose="020B0502040204020203" pitchFamily="34" charset="0"/>
              </a:rPr>
              <a:t>Loosely-typed: ViewData[“Key”] or</a:t>
            </a:r>
            <a:r>
              <a:rPr sz="27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700" spc="-5" dirty="0">
                <a:latin typeface="Segoe UI" panose="020B0502040204020203" pitchFamily="34" charset="0"/>
                <a:cs typeface="Segoe UI" panose="020B0502040204020203" pitchFamily="34" charset="0"/>
              </a:rPr>
              <a:t>ViewBag.Key</a:t>
            </a:r>
            <a:endParaRPr sz="2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700" i="1" spc="-5" dirty="0">
                <a:latin typeface="Segoe UI" panose="020B0502040204020203" pitchFamily="34" charset="0"/>
                <a:cs typeface="Segoe UI" panose="020B0502040204020203" pitchFamily="34" charset="0"/>
              </a:rPr>
              <a:t>Avoid! </a:t>
            </a:r>
            <a:r>
              <a:rPr sz="2700" spc="5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sz="2700" spc="-5" dirty="0">
                <a:latin typeface="Segoe UI" panose="020B0502040204020203" pitchFamily="34" charset="0"/>
                <a:cs typeface="Segoe UI" panose="020B0502040204020203" pitchFamily="34" charset="0"/>
              </a:rPr>
              <a:t>sparingly, </a:t>
            </a:r>
            <a:r>
              <a:rPr sz="2700" dirty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sz="2700" spc="-5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sz="2700" spc="-1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7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8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spc="-5" dirty="0">
                <a:latin typeface="Segoe UI" panose="020B0502040204020203" pitchFamily="34" charset="0"/>
                <a:cs typeface="Segoe UI" panose="020B0502040204020203" pitchFamily="34" charset="0"/>
              </a:rPr>
              <a:t>Strongly-typed: View</a:t>
            </a:r>
            <a:r>
              <a:rPr sz="2700" spc="-8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700" dirty="0"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700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Recommended! </a:t>
            </a:r>
            <a:r>
              <a:rPr sz="2700" dirty="0"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sz="27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700" dirty="0">
                <a:latin typeface="Segoe UI" panose="020B0502040204020203" pitchFamily="34" charset="0"/>
                <a:cs typeface="Segoe UI" panose="020B0502040204020203" pitchFamily="34" charset="0"/>
              </a:rPr>
              <a:t>structured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 indicates server-side code</a:t>
            </a:r>
          </a:p>
          <a:p>
            <a:r>
              <a:rPr lang="en-US" dirty="0"/>
              <a:t>MVC runtime determines meaning of @ based on context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="mailto:me@demo.com"&gt;</a:t>
            </a:r>
            <a:r>
              <a:rPr lang="en-US" dirty="0"/>
              <a:t> generates appropriate HTML</a:t>
            </a:r>
          </a:p>
          <a:p>
            <a:pPr lvl="1"/>
            <a:r>
              <a:rPr lang="en-US" dirty="0"/>
              <a:t>Use @@ for @</a:t>
            </a:r>
          </a:p>
        </p:txBody>
      </p:sp>
    </p:spTree>
    <p:extLst>
      <p:ext uri="{BB962C8B-B14F-4D97-AF65-F5344CB8AC3E}">
        <p14:creationId xmlns:p14="http://schemas.microsoft.com/office/powerpoint/2010/main" val="1196063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</a:t>
            </a:r>
            <a:r>
              <a:rPr lang="el-GR" dirty="0"/>
              <a:t>–</a:t>
            </a:r>
            <a:r>
              <a:rPr spc="-70" dirty="0"/>
              <a:t> </a:t>
            </a:r>
            <a:r>
              <a:rPr lang="en-US" spc="-5" dirty="0"/>
              <a:t>In Action – </a:t>
            </a:r>
            <a:r>
              <a:rPr lang="en-US" spc="-5" dirty="0" err="1"/>
              <a:t>Vidly</a:t>
            </a:r>
            <a:r>
              <a:rPr lang="en-US" spc="-5" dirty="0"/>
              <a:t> - Views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56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295780"/>
            <a:ext cx="9103360" cy="3054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Movies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Details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</a:p>
          <a:p>
            <a:pPr marL="1384300" lvl="2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</a:p>
          <a:p>
            <a:pPr marL="927100" lvl="1" indent="-4572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1">
              <a:lnSpc>
                <a:spcPts val="2875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29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8008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r>
              <a:rPr dirty="0"/>
              <a:t> – </a:t>
            </a:r>
            <a:r>
              <a:rPr spc="-5" dirty="0"/>
              <a:t>Razor </a:t>
            </a:r>
            <a:r>
              <a:rPr dirty="0"/>
              <a:t>(C# in</a:t>
            </a:r>
            <a:r>
              <a:rPr spc="-90" dirty="0"/>
              <a:t> </a:t>
            </a:r>
            <a:r>
              <a:rPr dirty="0"/>
              <a:t>HTML)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>
                <a:latin typeface="Segoe UI" panose="020B0502040204020203" pitchFamily="34" charset="0"/>
                <a:cs typeface="Segoe UI" panose="020B0502040204020203" pitchFamily="34" charset="0"/>
              </a:rPr>
              <a:t>57</a:t>
            </a:fld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76808"/>
            <a:ext cx="7436484" cy="538861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Can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sz="24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mixed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&lt;p&gt;</a:t>
            </a:r>
            <a:r>
              <a:rPr sz="1800" spc="-5" dirty="0">
                <a:latin typeface="Consolas"/>
                <a:cs typeface="Consolas"/>
              </a:rPr>
              <a:t>@DateTime.Now</a:t>
            </a: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&lt;/p&gt;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sz="2400" spc="-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blocks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1800" spc="-10" dirty="0">
                <a:latin typeface="Consolas"/>
                <a:cs typeface="Consolas"/>
              </a:rPr>
              <a:t>@{</a:t>
            </a:r>
            <a:endParaRPr sz="1800" dirty="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var </a:t>
            </a:r>
            <a:r>
              <a:rPr sz="1800" spc="-5" dirty="0">
                <a:latin typeface="Consolas"/>
                <a:cs typeface="Consolas"/>
              </a:rPr>
              <a:t>quote </a:t>
            </a:r>
            <a:r>
              <a:rPr sz="1800" dirty="0">
                <a:latin typeface="Consolas"/>
                <a:cs typeface="Consolas"/>
              </a:rPr>
              <a:t>= "The </a:t>
            </a:r>
            <a:r>
              <a:rPr sz="1800" spc="-5" dirty="0">
                <a:latin typeface="Consolas"/>
                <a:cs typeface="Consolas"/>
              </a:rPr>
              <a:t>future depends </a:t>
            </a:r>
            <a:r>
              <a:rPr sz="1800" dirty="0">
                <a:latin typeface="Consolas"/>
                <a:cs typeface="Consolas"/>
              </a:rPr>
              <a:t>on what </a:t>
            </a:r>
            <a:r>
              <a:rPr sz="1800" spc="-5" dirty="0">
                <a:latin typeface="Consolas"/>
                <a:cs typeface="Consolas"/>
              </a:rPr>
              <a:t>you </a:t>
            </a:r>
            <a:r>
              <a:rPr sz="1800" dirty="0">
                <a:latin typeface="Consolas"/>
                <a:cs typeface="Consolas"/>
              </a:rPr>
              <a:t>do </a:t>
            </a:r>
            <a:r>
              <a:rPr sz="1800" spc="-5" dirty="0">
                <a:latin typeface="Consolas"/>
                <a:cs typeface="Consolas"/>
              </a:rPr>
              <a:t>today.";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1845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ts val="1845"/>
              </a:lnSpc>
            </a:pP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&lt;p&gt;</a:t>
            </a:r>
            <a:r>
              <a:rPr sz="1800" spc="-5" dirty="0">
                <a:latin typeface="Consolas"/>
                <a:cs typeface="Consolas"/>
              </a:rPr>
              <a:t>@quote</a:t>
            </a: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&lt;/p&gt;</a:t>
            </a:r>
            <a:endParaRPr sz="18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Logic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@foreach, @for, @while,</a:t>
            </a:r>
            <a:r>
              <a:rPr sz="1800" spc="-80" dirty="0">
                <a:solidFill>
                  <a:srgbClr val="0000F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@do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0000FC"/>
                </a:solidFill>
                <a:latin typeface="Consolas"/>
                <a:cs typeface="Consolas"/>
              </a:rPr>
              <a:t>@if, </a:t>
            </a: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else, else </a:t>
            </a:r>
            <a:r>
              <a:rPr sz="1800" dirty="0">
                <a:solidFill>
                  <a:srgbClr val="0000FC"/>
                </a:solidFill>
                <a:latin typeface="Consolas"/>
                <a:cs typeface="Consolas"/>
              </a:rPr>
              <a:t>if,</a:t>
            </a:r>
            <a:r>
              <a:rPr sz="1800" spc="-85" dirty="0">
                <a:solidFill>
                  <a:srgbClr val="0000F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@switch</a:t>
            </a:r>
            <a:endParaRPr sz="18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 Controller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-5" dirty="0">
                <a:solidFill>
                  <a:srgbClr val="0000FC"/>
                </a:solidFill>
                <a:latin typeface="Consolas"/>
                <a:cs typeface="Consolas"/>
              </a:rPr>
              <a:t>@model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HtmlHelper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Helps generate HTML</a:t>
            </a:r>
          </a:p>
          <a:p>
            <a:r>
              <a:rPr lang="en-US" dirty="0"/>
              <a:t>Uses attributes on model</a:t>
            </a:r>
          </a:p>
          <a:p>
            <a:pPr lvl="1"/>
            <a:r>
              <a:rPr lang="en-US" dirty="0"/>
              <a:t>Display names</a:t>
            </a:r>
          </a:p>
          <a:p>
            <a:pPr lvl="1"/>
            <a:r>
              <a:rPr lang="en-US" dirty="0"/>
              <a:t>Formatting</a:t>
            </a:r>
          </a:p>
          <a:p>
            <a:pPr lvl="1"/>
            <a:r>
              <a:rPr lang="en-US" dirty="0"/>
              <a:t>Input elements</a:t>
            </a:r>
          </a:p>
        </p:txBody>
      </p:sp>
    </p:spTree>
    <p:extLst>
      <p:ext uri="{BB962C8B-B14F-4D97-AF65-F5344CB8AC3E}">
        <p14:creationId xmlns:p14="http://schemas.microsoft.com/office/powerpoint/2010/main" val="4109860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HtmlHelper</a:t>
            </a:r>
            <a:r>
              <a:rPr lang="en-US" dirty="0"/>
              <a:t> and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(model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/>
          </a:p>
          <a:p>
            <a:r>
              <a:rPr lang="en-US" dirty="0"/>
              <a:t>MVC uses reflection</a:t>
            </a:r>
          </a:p>
          <a:p>
            <a:pPr lvl="1"/>
            <a:r>
              <a:rPr lang="en-US" dirty="0"/>
              <a:t>Reflection isn’t evil!</a:t>
            </a:r>
          </a:p>
          <a:p>
            <a:r>
              <a:rPr lang="en-US" dirty="0"/>
              <a:t>Helper methods need the property, not the value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/>
              <a:t> would pass the value of Name</a:t>
            </a:r>
          </a:p>
          <a:p>
            <a:r>
              <a:rPr lang="en-US" dirty="0"/>
              <a:t>Consider 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Html.DisplayFor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/>
              <a:t> for easier reading</a:t>
            </a:r>
          </a:p>
        </p:txBody>
      </p:sp>
    </p:spTree>
    <p:extLst>
      <p:ext uri="{BB962C8B-B14F-4D97-AF65-F5344CB8AC3E}">
        <p14:creationId xmlns:p14="http://schemas.microsoft.com/office/powerpoint/2010/main" val="252333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6363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spc="-5" dirty="0">
                <a:latin typeface="Segoe UI" panose="020B0502040204020203" pitchFamily="34" charset="0"/>
                <a:cs typeface="Segoe UI" panose="020B0502040204020203" pitchFamily="34" charset="0"/>
              </a:rPr>
              <a:t>(3/4)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– HTTP Status</a:t>
            </a:r>
            <a:r>
              <a:rPr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5" dirty="0">
                <a:latin typeface="Segoe UI" panose="020B0502040204020203" pitchFamily="34" charset="0"/>
                <a:cs typeface="Segoe UI" panose="020B0502040204020203" pitchFamily="34" charset="0"/>
              </a:rPr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777011"/>
            <a:ext cx="4902835" cy="7175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7995" indent="-455930">
              <a:lnSpc>
                <a:spcPct val="100000"/>
              </a:lnSpc>
              <a:spcBef>
                <a:spcPts val="905"/>
              </a:spcBef>
              <a:buAutoNum type="arabicPlain" startAt="200"/>
              <a:tabLst>
                <a:tab pos="468630" algn="l"/>
              </a:tabLst>
            </a:pPr>
            <a:r>
              <a:rPr sz="16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(OK):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sz="1600" spc="8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Succeeded.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7995" indent="-455930">
              <a:lnSpc>
                <a:spcPct val="100000"/>
              </a:lnSpc>
              <a:spcBef>
                <a:spcPts val="800"/>
              </a:spcBef>
              <a:buAutoNum type="arabicPlain" startAt="200"/>
              <a:tabLst>
                <a:tab pos="468630" algn="l"/>
              </a:tabLst>
            </a:pP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(Created):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created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(e.g.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sz="1600" spc="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POST)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815599"/>
            <a:ext cx="6169025" cy="1020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5"/>
              </a:spcBef>
            </a:pPr>
            <a:r>
              <a:rPr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301/308 </a:t>
            </a: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(Moved </a:t>
            </a:r>
            <a:r>
              <a:rPr sz="1600" b="1" i="1" spc="-5" dirty="0">
                <a:latin typeface="Segoe UI" panose="020B0502040204020203" pitchFamily="34" charset="0"/>
                <a:cs typeface="Segoe UI" panose="020B0502040204020203" pitchFamily="34" charset="0"/>
              </a:rPr>
              <a:t>permanently</a:t>
            </a: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308 guarantees same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verb  </a:t>
            </a: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302/307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(Moved </a:t>
            </a:r>
            <a:r>
              <a:rPr sz="1600" b="1" i="1" spc="-5" dirty="0">
                <a:latin typeface="Segoe UI" panose="020B0502040204020203" pitchFamily="34" charset="0"/>
                <a:cs typeface="Segoe UI" panose="020B0502040204020203" pitchFamily="34" charset="0"/>
              </a:rPr>
              <a:t>temporarily</a:t>
            </a: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307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guarantees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same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verb  </a:t>
            </a: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304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(Not Modified)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Send header,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sz="1600" spc="5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content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(e.g.</a:t>
            </a:r>
            <a:r>
              <a:rPr sz="1600" spc="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cached)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3201822"/>
            <a:ext cx="5925820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209550" indent="-468630">
              <a:lnSpc>
                <a:spcPct val="142000"/>
              </a:lnSpc>
              <a:spcBef>
                <a:spcPts val="100"/>
              </a:spcBef>
              <a:buAutoNum type="arabicPlain" startAt="400"/>
              <a:tabLst>
                <a:tab pos="468630" algn="l"/>
              </a:tabLst>
            </a:pP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(Bad Request):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cannot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understand request 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(Domain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validation,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Bad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syntax,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Missing Params)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7995" indent="-455930">
              <a:lnSpc>
                <a:spcPct val="100000"/>
              </a:lnSpc>
              <a:spcBef>
                <a:spcPts val="815"/>
              </a:spcBef>
              <a:buAutoNum type="arabicPlain" startAt="400"/>
              <a:tabLst>
                <a:tab pos="468630" algn="l"/>
              </a:tabLst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(Unauthorized):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Missing or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invalid auth</a:t>
            </a:r>
            <a:r>
              <a:rPr sz="1600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headers.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403 (Forbidden):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Authenticated,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sz="1600" spc="5" dirty="0"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sz="1600" spc="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permissions.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404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(Not Found):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not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found </a:t>
            </a:r>
            <a:r>
              <a:rPr sz="1600" spc="-15" dirty="0">
                <a:latin typeface="Segoe UI" panose="020B0502040204020203" pitchFamily="34" charset="0"/>
                <a:cs typeface="Segoe UI" panose="020B0502040204020203" pitchFamily="34" charset="0"/>
              </a:rPr>
              <a:t>(or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masked</a:t>
            </a:r>
            <a:r>
              <a:rPr sz="1600" spc="2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10" dirty="0">
                <a:latin typeface="Segoe UI" panose="020B0502040204020203" pitchFamily="34" charset="0"/>
                <a:cs typeface="Segoe UI" panose="020B0502040204020203" pitchFamily="34" charset="0"/>
              </a:rPr>
              <a:t>401/403)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5281371"/>
            <a:ext cx="5149850" cy="14109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500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(Internal Server </a:t>
            </a:r>
            <a:r>
              <a:rPr sz="16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Error):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sz="1600" spc="2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Exception.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502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(Bad </a:t>
            </a: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gateway):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Gateway got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sz="1600" spc="9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503 </a:t>
            </a:r>
            <a:r>
              <a:rPr sz="16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(Service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unavailable):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r>
              <a:rPr sz="1600" spc="204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down/overloaded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504 (Gateway </a:t>
            </a:r>
            <a:r>
              <a:rPr sz="16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timeout): </a:t>
            </a:r>
            <a:r>
              <a:rPr sz="1600" spc="-5" dirty="0">
                <a:latin typeface="Segoe UI" panose="020B0502040204020203" pitchFamily="34" charset="0"/>
                <a:cs typeface="Segoe UI" panose="020B0502040204020203" pitchFamily="34" charset="0"/>
              </a:rPr>
              <a:t>Gateway got </a:t>
            </a:r>
            <a:r>
              <a:rPr sz="1600" spc="5" dirty="0"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sz="1600" spc="114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8789" y="994105"/>
            <a:ext cx="291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2xx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Successful</a:t>
            </a:r>
            <a:r>
              <a:rPr sz="1800"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Responses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8789" y="2091944"/>
            <a:ext cx="292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3xx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Redirection</a:t>
            </a:r>
            <a:r>
              <a:rPr sz="1800" spc="-114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98789" y="3463797"/>
            <a:ext cx="1898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4xx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sz="1800"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Errors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8789" y="5384393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5xx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r>
              <a:rPr sz="1800" spc="-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Errors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9693" y="6368592"/>
            <a:ext cx="795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DisplayNameFor</a:t>
            </a:r>
            <a:endParaRPr lang="en-US" dirty="0"/>
          </a:p>
          <a:p>
            <a:pPr lvl="1"/>
            <a:r>
              <a:rPr lang="en-US" dirty="0" err="1"/>
              <a:t>DisplayName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Display attribute, Name property</a:t>
            </a:r>
          </a:p>
          <a:p>
            <a:r>
              <a:rPr lang="en-US" dirty="0" err="1"/>
              <a:t>DisplayFor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DisplayFormat</a:t>
            </a:r>
            <a:r>
              <a:rPr lang="en-US" dirty="0"/>
              <a:t>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3217572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HtmlHelper.BeginForm</a:t>
            </a:r>
            <a:r>
              <a:rPr lang="en-US" dirty="0"/>
              <a:t>()</a:t>
            </a:r>
          </a:p>
          <a:p>
            <a:r>
              <a:rPr lang="en-US" dirty="0"/>
              <a:t>Why not just use a form element?</a:t>
            </a:r>
          </a:p>
          <a:p>
            <a:pPr lvl="1"/>
            <a:r>
              <a:rPr lang="en-US" dirty="0"/>
              <a:t>URLs can always change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Action name</a:t>
            </a:r>
          </a:p>
          <a:p>
            <a:pPr lvl="1"/>
            <a:r>
              <a:rPr lang="en-US" dirty="0"/>
              <a:t>Controller name</a:t>
            </a:r>
          </a:p>
          <a:p>
            <a:pPr lvl="1"/>
            <a:r>
              <a:rPr lang="en-US" dirty="0"/>
              <a:t>Form method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894151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LabelFor</a:t>
            </a:r>
            <a:endParaRPr lang="en-US" dirty="0"/>
          </a:p>
          <a:p>
            <a:pPr lvl="1"/>
            <a:r>
              <a:rPr lang="en-US" dirty="0"/>
              <a:t>Creates a label element</a:t>
            </a:r>
          </a:p>
          <a:p>
            <a:pPr lvl="1"/>
            <a:r>
              <a:rPr lang="en-US" dirty="0"/>
              <a:t>Useful for touch</a:t>
            </a:r>
          </a:p>
          <a:p>
            <a:r>
              <a:rPr lang="en-US" dirty="0" err="1"/>
              <a:t>InputFor</a:t>
            </a:r>
            <a:endParaRPr lang="en-US" dirty="0"/>
          </a:p>
          <a:p>
            <a:pPr lvl="1"/>
            <a:r>
              <a:rPr lang="en-US" dirty="0"/>
              <a:t>Creates input element</a:t>
            </a:r>
          </a:p>
          <a:p>
            <a:pPr lvl="1"/>
            <a:r>
              <a:rPr lang="en-US" dirty="0"/>
              <a:t>Uses HTML5 based on </a:t>
            </a:r>
            <a:r>
              <a:rPr lang="en-US" dirty="0" err="1"/>
              <a:t>DataType</a:t>
            </a:r>
            <a:r>
              <a:rPr lang="en-US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16633265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ValidationMessageFor</a:t>
            </a:r>
            <a:endParaRPr lang="en-US" dirty="0"/>
          </a:p>
          <a:p>
            <a:pPr lvl="1"/>
            <a:r>
              <a:rPr lang="en-US" dirty="0"/>
              <a:t>Display error message next to text box</a:t>
            </a:r>
          </a:p>
          <a:p>
            <a:r>
              <a:rPr lang="en-US" dirty="0" err="1"/>
              <a:t>ValidationSummary</a:t>
            </a:r>
            <a:endParaRPr lang="en-US" dirty="0"/>
          </a:p>
          <a:p>
            <a:pPr lvl="1"/>
            <a:r>
              <a:rPr lang="en-US" dirty="0"/>
              <a:t>Display all error messages in one location</a:t>
            </a:r>
          </a:p>
        </p:txBody>
      </p:sp>
    </p:spTree>
    <p:extLst>
      <p:ext uri="{BB962C8B-B14F-4D97-AF65-F5344CB8AC3E}">
        <p14:creationId xmlns:p14="http://schemas.microsoft.com/office/powerpoint/2010/main" val="14003381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and Consistency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layouts to ensure consistent page structure</a:t>
            </a:r>
          </a:p>
          <a:p>
            <a:r>
              <a:rPr lang="en-US" dirty="0"/>
              <a:t>Layout methods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RenderBody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Renders anything in a view not in a section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RenderSection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(name, required)</a:t>
            </a:r>
          </a:p>
          <a:p>
            <a:pPr lvl="2"/>
            <a:r>
              <a:rPr lang="en-US" dirty="0"/>
              <a:t>Allow views to add specific sections</a:t>
            </a:r>
          </a:p>
          <a:p>
            <a:pPr lvl="3"/>
            <a:r>
              <a:rPr lang="en-US" dirty="0"/>
              <a:t>Scripts</a:t>
            </a:r>
          </a:p>
          <a:p>
            <a:pPr lvl="3"/>
            <a:r>
              <a:rPr lang="en-US" dirty="0"/>
              <a:t>Banners</a:t>
            </a:r>
          </a:p>
          <a:p>
            <a:pPr lvl="3"/>
            <a:r>
              <a:rPr lang="en-US" dirty="0"/>
              <a:t>Sidebars</a:t>
            </a:r>
          </a:p>
          <a:p>
            <a:pPr lvl="2"/>
            <a:r>
              <a:rPr lang="en-US" dirty="0"/>
              <a:t>Use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@section name</a:t>
            </a:r>
            <a:r>
              <a:rPr lang="en-US" dirty="0"/>
              <a:t> to create section in view</a:t>
            </a:r>
          </a:p>
          <a:p>
            <a:pPr lvl="3"/>
            <a:r>
              <a:rPr lang="en-US" dirty="0"/>
              <a:t>Note the casing</a:t>
            </a:r>
          </a:p>
        </p:txBody>
      </p:sp>
    </p:spTree>
    <p:extLst>
      <p:ext uri="{BB962C8B-B14F-4D97-AF65-F5344CB8AC3E}">
        <p14:creationId xmlns:p14="http://schemas.microsoft.com/office/powerpoint/2010/main" val="10151074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1123" y="6405632"/>
            <a:ext cx="1383809" cy="191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9926193" y="6857999"/>
                </a:lnTo>
                <a:lnTo>
                  <a:pt x="12192000" y="459219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9926193" y="6857999"/>
                </a:lnTo>
                <a:lnTo>
                  <a:pt x="12192000" y="4592193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ln w="12192">
            <a:solidFill>
              <a:srgbClr val="B04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474798"/>
            <a:ext cx="3098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FFFF"/>
                </a:solidFill>
              </a:rPr>
              <a:t>Thank</a:t>
            </a:r>
            <a:r>
              <a:rPr sz="4400" spc="-90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You!</a:t>
            </a:r>
            <a:endParaRPr sz="4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Web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Browser Link</a:t>
            </a:r>
            <a:endParaRPr lang="en-US" dirty="0"/>
          </a:p>
          <a:p>
            <a:r>
              <a:rPr lang="en-US" dirty="0"/>
              <a:t>Zen Coding</a:t>
            </a:r>
          </a:p>
          <a:p>
            <a:r>
              <a:rPr lang="en-US" dirty="0"/>
              <a:t>IntelliSense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Knockout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VS Web Essentials</a:t>
            </a:r>
          </a:p>
          <a:p>
            <a:r>
              <a:rPr lang="en-US" dirty="0"/>
              <a:t>Side Waffle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6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754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Bonus: </a:t>
            </a:r>
            <a:r>
              <a:rPr dirty="0"/>
              <a:t>Create </a:t>
            </a:r>
            <a:r>
              <a:rPr spc="-5" dirty="0"/>
              <a:t>Model from </a:t>
            </a:r>
            <a:r>
              <a:rPr dirty="0"/>
              <a:t>Existing</a:t>
            </a:r>
            <a:r>
              <a:rPr spc="-35" dirty="0"/>
              <a:t> </a:t>
            </a:r>
            <a:r>
              <a:rPr spc="-5" dirty="0"/>
              <a:t>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125" y="1223517"/>
            <a:ext cx="10475595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sz="2400" spc="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</a:t>
            </a:r>
            <a:r>
              <a:rPr sz="2400" spc="-1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sz="240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provider </a:t>
            </a: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sz="2400" spc="3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Install-Package</a:t>
            </a:r>
            <a:r>
              <a:rPr sz="24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EntityFramework</a:t>
            </a:r>
            <a:r>
              <a:rPr sz="24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.SqlServer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sz="240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sz="2400" spc="-1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sz="2400" spc="2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Install-Package</a:t>
            </a:r>
            <a:r>
              <a:rPr sz="24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EntityFramework.CodeTemplates.CSharp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sz="240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</a:t>
            </a:r>
            <a:r>
              <a:rPr sz="2400" spc="-10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scaffolding</a:t>
            </a:r>
            <a:r>
              <a:rPr sz="2400" spc="3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Install-Package</a:t>
            </a:r>
            <a:r>
              <a:rPr sz="24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Microsoft.VisualStudio.Web.CodeGeneration.Design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754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Bonus: </a:t>
            </a:r>
            <a:r>
              <a:rPr dirty="0"/>
              <a:t>Create </a:t>
            </a:r>
            <a:r>
              <a:rPr spc="-5" dirty="0"/>
              <a:t>Model from </a:t>
            </a:r>
            <a:r>
              <a:rPr dirty="0"/>
              <a:t>Existing</a:t>
            </a:r>
            <a:r>
              <a:rPr spc="-35" dirty="0"/>
              <a:t> </a:t>
            </a:r>
            <a:r>
              <a:rPr spc="-5" dirty="0"/>
              <a:t>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125" y="1225041"/>
            <a:ext cx="10495915" cy="4511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DbContext </a:t>
            </a:r>
            <a:r>
              <a:rPr sz="24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sz="24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  <a:r>
              <a:rPr sz="2400" b="1" spc="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(ConfigureServices):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927100" marR="2973705" indent="-914400">
              <a:lnSpc>
                <a:spcPct val="100000"/>
              </a:lnSpc>
            </a:pP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var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connection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@"Server=(localdb)\mssqllocaldb;  Database=Movies;  Trusted_Connection=True;  ConnectRetryCount=0";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services.AddDbContext&lt;MoviesContext&gt;(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options =&gt;</a:t>
            </a:r>
            <a:r>
              <a:rPr sz="24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options.UseSqlServer(connection));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Fine-tune model using 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EF Core Fluent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(precedence over Attributes): 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https://docs.microsoft.com/en-us/ef/core/modeling/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6935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HTTP </a:t>
            </a:r>
            <a:r>
              <a:rPr spc="-5" dirty="0"/>
              <a:t>(4/4) </a:t>
            </a:r>
            <a:r>
              <a:rPr dirty="0"/>
              <a:t>– HTTP Request</a:t>
            </a:r>
            <a:r>
              <a:rPr spc="-50" dirty="0"/>
              <a:t> </a:t>
            </a:r>
            <a:r>
              <a:rPr dirty="0"/>
              <a:t>Sample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74040" y="1325372"/>
            <a:ext cx="4705350" cy="4182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pc="-5" dirty="0"/>
              <a:t>POST </a:t>
            </a:r>
            <a:r>
              <a:rPr dirty="0"/>
              <a:t>/</a:t>
            </a:r>
            <a:r>
              <a:rPr spc="-15" dirty="0"/>
              <a:t> </a:t>
            </a:r>
            <a:r>
              <a:rPr spc="-5" dirty="0"/>
              <a:t>HTTP/1.1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pc="-5" dirty="0"/>
              <a:t>Host: </a:t>
            </a:r>
            <a:r>
              <a:rPr b="0" spc="-5" dirty="0"/>
              <a:t>myserver.com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Content-Type:</a:t>
            </a:r>
            <a:r>
              <a:rPr spc="-25" dirty="0"/>
              <a:t> </a:t>
            </a:r>
            <a:r>
              <a:rPr b="0" spc="-5" dirty="0"/>
              <a:t>application/json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5" dirty="0"/>
              <a:t>Content-Length:</a:t>
            </a:r>
            <a:r>
              <a:rPr spc="50" dirty="0"/>
              <a:t> </a:t>
            </a:r>
            <a:r>
              <a:rPr b="0" spc="-10" dirty="0"/>
              <a:t>56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dirty="0"/>
              <a:t>{</a:t>
            </a:r>
          </a:p>
          <a:p>
            <a:pPr marL="205740" marR="983615">
              <a:lnSpc>
                <a:spcPct val="124600"/>
              </a:lnSpc>
            </a:pPr>
            <a:r>
              <a:rPr b="0" spc="-5" dirty="0"/>
              <a:t>“firstname”: </a:t>
            </a:r>
            <a:r>
              <a:rPr b="0" spc="-10" dirty="0"/>
              <a:t>“Johnny”,  </a:t>
            </a:r>
            <a:r>
              <a:rPr b="0" spc="-5" dirty="0"/>
              <a:t>“lastname”:</a:t>
            </a:r>
            <a:r>
              <a:rPr b="0" spc="-40" dirty="0"/>
              <a:t> </a:t>
            </a:r>
            <a:r>
              <a:rPr b="0" spc="-10" dirty="0"/>
              <a:t>“Mnemonic”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88684" y="1331417"/>
            <a:ext cx="2625725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Verb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2800" b="1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Headers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8684" y="4319092"/>
            <a:ext cx="2018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sz="2800" b="1" spc="-6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ASP.NET MVC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55319" y="1972182"/>
            <a:ext cx="11308082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 MVC1 Released on Mar 13, 2009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MVC Pattern architecture with </a:t>
            </a:r>
            <a:r>
              <a:rPr lang="en-US" sz="20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WebForm</a:t>
            </a: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 Engine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 err="1"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 MVC2 Released on Mar 10, 2010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Strongly typed HTML helpers means lambda expression based Html Helpers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ASP.NET MVC3 Released on Jan 13, 2011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Razor Engine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ASP.NET MVC 4 Released on Aug 15, 2012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ASP.NET Web API - Mobile - Azure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ASP.NET MVC 5 Released on 17 October 2013</a:t>
            </a:r>
          </a:p>
          <a:p>
            <a:pPr marL="53403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ASP.NET Core 1.0 Released On 27 June 2016 (currently 2.2)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ÎÏÎ¿ÏÎ­Î»ÎµÏÎ¼Î± ÎµÎ¹ÎºÏÎ½Î±Ï Î³Î¹Î± asp.net mvc">
            <a:extLst>
              <a:ext uri="{FF2B5EF4-FFF2-40B4-BE49-F238E27FC236}">
                <a16:creationId xmlns:a16="http://schemas.microsoft.com/office/drawing/2014/main" id="{9B6A8785-B9B7-428F-909E-17551C0B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0532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8455"/>
            <a:ext cx="10779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 </a:t>
            </a:r>
            <a:r>
              <a:rPr lang="en-US" spc="-5" dirty="0"/>
              <a:t>(Model </a:t>
            </a:r>
            <a:r>
              <a:rPr lang="en-US" dirty="0"/>
              <a:t>– View –</a:t>
            </a:r>
            <a:r>
              <a:rPr lang="en-US" spc="-70" dirty="0"/>
              <a:t> </a:t>
            </a:r>
            <a:r>
              <a:rPr lang="en-US" dirty="0"/>
              <a:t>Controller) Architectural Pattern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00073" y="1444752"/>
            <a:ext cx="4123973" cy="4342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86400" y="1194224"/>
            <a:ext cx="670560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fontAlgn="base"/>
            <a:r>
              <a:rPr lang="en-US" kern="1200" dirty="0"/>
              <a:t>Model–view–controller (MVC) is a software </a:t>
            </a:r>
            <a:r>
              <a:rPr lang="en-US" kern="1200" dirty="0">
                <a:hlinkClick r:id="rId4"/>
              </a:rPr>
              <a:t>architectural pattern</a:t>
            </a:r>
            <a:r>
              <a:rPr lang="en-US" kern="1200" dirty="0"/>
              <a:t> for implementing </a:t>
            </a:r>
            <a:r>
              <a:rPr lang="en-US" kern="1200" dirty="0">
                <a:hlinkClick r:id="rId5"/>
              </a:rPr>
              <a:t>user interfaces</a:t>
            </a:r>
            <a:r>
              <a:rPr lang="en-US" kern="1200" dirty="0"/>
              <a:t>.</a:t>
            </a:r>
          </a:p>
          <a:p>
            <a:pPr fontAlgn="base"/>
            <a:r>
              <a:rPr lang="en-US" kern="1200" dirty="0"/>
              <a:t>It divides a given software application into three interconnected parts, so as to separate </a:t>
            </a:r>
            <a:r>
              <a:rPr lang="en-US" kern="1200" dirty="0">
                <a:solidFill>
                  <a:schemeClr val="accent6">
                    <a:lumMod val="75000"/>
                  </a:schemeClr>
                </a:solidFill>
              </a:rPr>
              <a:t>internal representations </a:t>
            </a:r>
            <a:r>
              <a:rPr lang="en-US" kern="1200" dirty="0"/>
              <a:t>of information from the ways that </a:t>
            </a:r>
            <a:r>
              <a:rPr lang="en-US" kern="1200" dirty="0">
                <a:solidFill>
                  <a:schemeClr val="accent6">
                    <a:lumMod val="75000"/>
                  </a:schemeClr>
                </a:solidFill>
              </a:rPr>
              <a:t>information is presented </a:t>
            </a:r>
            <a:r>
              <a:rPr lang="en-US" kern="1200" dirty="0"/>
              <a:t>to or accepted from the user.</a:t>
            </a:r>
          </a:p>
          <a:p>
            <a:pPr fontAlgn="base"/>
            <a:r>
              <a:rPr lang="en-US" i="1" kern="1200" dirty="0"/>
              <a:t>Introduced at Xerox Parc in the 1970s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B40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2464</Words>
  <Application>Microsoft Office PowerPoint</Application>
  <PresentationFormat>Widescreen</PresentationFormat>
  <Paragraphs>517</Paragraphs>
  <Slides>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Consolas</vt:lpstr>
      <vt:lpstr>Lucida Sans</vt:lpstr>
      <vt:lpstr>Segoe UI</vt:lpstr>
      <vt:lpstr>Segoe UI Light</vt:lpstr>
      <vt:lpstr>Segoe UI Symbol</vt:lpstr>
      <vt:lpstr>Times New Roman</vt:lpstr>
      <vt:lpstr>Office Theme</vt:lpstr>
      <vt:lpstr>The first Hub for Developers</vt:lpstr>
      <vt:lpstr>Introduction</vt:lpstr>
      <vt:lpstr>HTTP (1/4) - Introduction</vt:lpstr>
      <vt:lpstr>HTTP (2/4) – HTTP Methods (Verbs)</vt:lpstr>
      <vt:lpstr>Demo</vt:lpstr>
      <vt:lpstr>HTTP (3/4) – HTTP Status Codes</vt:lpstr>
      <vt:lpstr>HTTP (4/4) – HTTP Request Sample</vt:lpstr>
      <vt:lpstr>ASP.NET MVC</vt:lpstr>
      <vt:lpstr>MVC (Model – View – Controller) Architectural Pattern</vt:lpstr>
      <vt:lpstr>Models, Views, and Controllers</vt:lpstr>
      <vt:lpstr>MVC (Model – View – Controller)</vt:lpstr>
      <vt:lpstr>MVC (Model – View – Controller) Architectural Pattern</vt:lpstr>
      <vt:lpstr>Seems complicated. What’s the point?</vt:lpstr>
      <vt:lpstr>MVC (Model – View – Controller)</vt:lpstr>
      <vt:lpstr>ASP.NET MVC – Hands On – First App</vt:lpstr>
      <vt:lpstr>ASP.NET MVC – Hands On – First App</vt:lpstr>
      <vt:lpstr>ASP.NET MVC – Hands On – Overview</vt:lpstr>
      <vt:lpstr>ASP.NET MVC – Hands On – Add Model</vt:lpstr>
      <vt:lpstr>ASP.NET MVC – Hands On – Add Controller</vt:lpstr>
      <vt:lpstr>ASP.NET MVC – Hands On – Add Controller</vt:lpstr>
      <vt:lpstr>ASP.NET MVC – Hands On – Add View</vt:lpstr>
      <vt:lpstr>ASP.NET MVC – Hands On – Passing data to View</vt:lpstr>
      <vt:lpstr>ASP.NET MVC – Hands On – Running All together</vt:lpstr>
      <vt:lpstr>ASP.NET MVC – In Action – MovieStore  App</vt:lpstr>
      <vt:lpstr>Models What is a Model? Creating Models Advanced Model Concepts </vt:lpstr>
      <vt:lpstr>What is a Model?</vt:lpstr>
      <vt:lpstr>ASP.NET MVC – Model</vt:lpstr>
      <vt:lpstr>Preparing Models</vt:lpstr>
      <vt:lpstr>ASP.NET MVC – In Action – Vidly - Models</vt:lpstr>
      <vt:lpstr>Data Types</vt:lpstr>
      <vt:lpstr>ASP.NET MVC – Model Validation</vt:lpstr>
      <vt:lpstr>ASP.NET MVC – In Action </vt:lpstr>
      <vt:lpstr>Controllers  Adding Actions Model Binding Filters Vanity URLs Controller Best Practices </vt:lpstr>
      <vt:lpstr>Adding Actions</vt:lpstr>
      <vt:lpstr>Action Signature</vt:lpstr>
      <vt:lpstr>ASP.NET MVC - Controller</vt:lpstr>
      <vt:lpstr>ASP.NET MVC - Controllers</vt:lpstr>
      <vt:lpstr>Get and Post</vt:lpstr>
      <vt:lpstr>Default Model Binder</vt:lpstr>
      <vt:lpstr>Controlling Model Binding</vt:lpstr>
      <vt:lpstr>Solutions</vt:lpstr>
      <vt:lpstr>Scaffolding</vt:lpstr>
      <vt:lpstr>ASP.NET MVC – In Action – Vidly - Controller</vt:lpstr>
      <vt:lpstr>Routing</vt:lpstr>
      <vt:lpstr>ASP.NET MVC - Routing</vt:lpstr>
      <vt:lpstr>How it works</vt:lpstr>
      <vt:lpstr>Views How Views are Found Views and Models Razor Syntax HtmlHelper Layouts</vt:lpstr>
      <vt:lpstr>Finding Views</vt:lpstr>
      <vt:lpstr>View Resolution in Action</vt:lpstr>
      <vt:lpstr>View Resolution in Action Again</vt:lpstr>
      <vt:lpstr>ASP.NET MVC – Views (Layout Example)</vt:lpstr>
      <vt:lpstr>ASP.NET MVC - Views</vt:lpstr>
      <vt:lpstr>Views and Models</vt:lpstr>
      <vt:lpstr>ASP.NET MVC – Passing data to Views</vt:lpstr>
      <vt:lpstr>Razor Syntax</vt:lpstr>
      <vt:lpstr>ASP.NET MVC – In Action – Vidly - Views</vt:lpstr>
      <vt:lpstr>ASP.NET MVC – Razor (C# in HTML)</vt:lpstr>
      <vt:lpstr>HtmlHelper</vt:lpstr>
      <vt:lpstr>HtmlHelper and Lambdas</vt:lpstr>
      <vt:lpstr>Displaying Data</vt:lpstr>
      <vt:lpstr>Creating Forms</vt:lpstr>
      <vt:lpstr>Accepting Input</vt:lpstr>
      <vt:lpstr>Validation</vt:lpstr>
      <vt:lpstr>Organization and Consistency</vt:lpstr>
      <vt:lpstr>Thank You!</vt:lpstr>
      <vt:lpstr>Visual Studio Web Tools</vt:lpstr>
      <vt:lpstr>Bonus: Create Model from Existing Db</vt:lpstr>
      <vt:lpstr>Bonus: Create Model from Existing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Hub for Developers</dc:title>
  <dc:creator>Konstantinos Ziazios</dc:creator>
  <cp:lastModifiedBy>Konstantinos Ziazios</cp:lastModifiedBy>
  <cp:revision>22</cp:revision>
  <dcterms:created xsi:type="dcterms:W3CDTF">2019-04-05T09:57:31Z</dcterms:created>
  <dcterms:modified xsi:type="dcterms:W3CDTF">2019-04-06T15:03:51Z</dcterms:modified>
</cp:coreProperties>
</file>