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92" r:id="rId18"/>
    <p:sldId id="272" r:id="rId19"/>
    <p:sldId id="276" r:id="rId20"/>
    <p:sldId id="294" r:id="rId21"/>
    <p:sldId id="278" r:id="rId22"/>
    <p:sldId id="293" r:id="rId23"/>
    <p:sldId id="285" r:id="rId24"/>
    <p:sldId id="289" r:id="rId25"/>
    <p:sldId id="290" r:id="rId26"/>
  </p:sldIdLst>
  <p:sldSz cx="9144000" cy="5143500" type="screen16x9"/>
  <p:notesSz cx="9144000" cy="51435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5099" y="492305"/>
            <a:ext cx="771380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2222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50637" y="1750903"/>
            <a:ext cx="4442725" cy="1026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89946" y="288268"/>
            <a:ext cx="4442725" cy="1026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99" y="492305"/>
            <a:ext cx="771380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625" y="1336723"/>
            <a:ext cx="3797935" cy="1963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2222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2crowd.com/categories/relational-databases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db.com/chart/top?ref_=nv_mv_250_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sql-server/sql-server-editions-expres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conomy.com/2015/08/sql-vs-nosql-vs-newsql-finding-the-right-solu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8133" y="1321132"/>
            <a:ext cx="3339465" cy="132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Hub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 smtClean="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endParaRPr lang="en-US" sz="24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1800" spc="-12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 smtClean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sz="1800" spc="-16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 smtClean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endParaRPr lang="en-US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1400" spc="-2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smtClean="0">
                <a:solidFill>
                  <a:srgbClr val="FFFFFF"/>
                </a:solidFill>
                <a:latin typeface="Verdana"/>
                <a:cs typeface="Verdana"/>
              </a:rPr>
              <a:t>Miltos </a:t>
            </a:r>
            <a:r>
              <a:rPr lang="en-US" sz="1400" spc="-20" dirty="0" smtClean="0">
                <a:solidFill>
                  <a:srgbClr val="FFFFFF"/>
                </a:solidFill>
                <a:latin typeface="Verdana"/>
                <a:cs typeface="Verdana"/>
              </a:rPr>
              <a:t>Vafiadis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5776" y="3730911"/>
            <a:ext cx="2319655" cy="9334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555"/>
              </a:spcBef>
            </a:pP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Code.Learn:</a:t>
            </a:r>
            <a:endParaRPr sz="2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.Net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Academy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492305"/>
            <a:ext cx="139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309038"/>
            <a:ext cx="7157720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table is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collection of related data held in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structured format within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database. It consists of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columns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and</a:t>
            </a:r>
            <a:r>
              <a:rPr sz="1200" spc="-10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rows</a:t>
            </a:r>
            <a:endParaRPr sz="12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900" indent="-2825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Equivalent to Relation in Relational</a:t>
            </a:r>
            <a:r>
              <a:rPr sz="1200" spc="-1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Model</a:t>
            </a:r>
            <a:endParaRPr sz="1200" dirty="0">
              <a:latin typeface="Lucida Sans"/>
              <a:cs typeface="Lucida Sans"/>
            </a:endParaRP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Columns</a:t>
            </a:r>
            <a:endParaRPr sz="1200" dirty="0">
              <a:latin typeface="Lucida Sans"/>
              <a:cs typeface="Lucida Sans"/>
            </a:endParaRP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Rows</a:t>
            </a:r>
            <a:endParaRPr sz="1200" dirty="0">
              <a:latin typeface="Lucida Sans"/>
              <a:cs typeface="Lucida Sans"/>
            </a:endParaRP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Keys (Primary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-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Composite,</a:t>
            </a:r>
            <a:r>
              <a:rPr sz="1200" spc="-15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Foreign)</a:t>
            </a:r>
            <a:endParaRPr sz="12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59137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Relational (SQL)</a:t>
            </a:r>
            <a:r>
              <a:rPr sz="36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1" y="492305"/>
            <a:ext cx="31515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59137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Relational (SQL)</a:t>
            </a:r>
            <a:r>
              <a:rPr sz="36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>
              <a:latin typeface="Lucida Sans"/>
              <a:cs typeface="Lucida Sans"/>
            </a:endParaRPr>
          </a:p>
        </p:txBody>
      </p:sp>
      <p:pic>
        <p:nvPicPr>
          <p:cNvPr id="2050" name="Picture 2" descr="Image result for erd examp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77" y="1885950"/>
            <a:ext cx="3698146" cy="2229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381000" y="1309038"/>
            <a:ext cx="4724400" cy="2130069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r>
              <a:rPr lang="en-US" sz="1200" b="1" spc="-5" dirty="0" smtClean="0">
                <a:solidFill>
                  <a:srgbClr val="222222"/>
                </a:solidFill>
                <a:latin typeface="Lucida Sans"/>
                <a:cs typeface="Lucida Sans"/>
              </a:rPr>
              <a:t>Types of Relationships</a:t>
            </a:r>
          </a:p>
          <a:p>
            <a:pPr marL="751840" lvl="1" indent="-282575">
              <a:spcBef>
                <a:spcPts val="3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One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to One</a:t>
            </a:r>
            <a:r>
              <a:rPr sz="1200" spc="-3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Relationships</a:t>
            </a:r>
            <a:endParaRPr sz="1200" dirty="0">
              <a:latin typeface="Lucida Sans"/>
              <a:cs typeface="Lucida Sans"/>
            </a:endParaRPr>
          </a:p>
          <a:p>
            <a:pPr marL="751840" lvl="1" indent="-282575">
              <a:spcBef>
                <a:spcPts val="2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One to Many</a:t>
            </a:r>
            <a:r>
              <a:rPr sz="1200" spc="-9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Relationships</a:t>
            </a:r>
            <a:endParaRPr lang="en-US" sz="1200" dirty="0">
              <a:latin typeface="Lucida Sans"/>
              <a:cs typeface="Lucida Sans"/>
            </a:endParaRPr>
          </a:p>
          <a:p>
            <a:pPr marL="751840" lvl="1" indent="-282575">
              <a:spcBef>
                <a:spcPts val="2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Many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to Many</a:t>
            </a:r>
            <a:r>
              <a:rPr sz="1200" spc="-9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Relationships</a:t>
            </a:r>
            <a:endParaRPr lang="en-US" sz="1200" dirty="0">
              <a:latin typeface="Lucida Sans"/>
              <a:cs typeface="Lucida Sans"/>
            </a:endParaRPr>
          </a:p>
          <a:p>
            <a:pPr marL="751840" lvl="1" indent="-282575">
              <a:spcBef>
                <a:spcPts val="2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Self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Referencing</a:t>
            </a:r>
            <a:r>
              <a:rPr sz="1200" spc="-95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Relationships</a:t>
            </a:r>
            <a:endParaRPr lang="en-US" sz="1200" spc="-5" dirty="0" smtClean="0">
              <a:solidFill>
                <a:srgbClr val="222222"/>
              </a:solidFill>
              <a:latin typeface="Lucida Sans"/>
              <a:cs typeface="Lucida Sans"/>
            </a:endParaRPr>
          </a:p>
          <a:p>
            <a:pPr marL="294640" indent="-282575">
              <a:spcBef>
                <a:spcPts val="2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endParaRPr lang="en-US" sz="1200" dirty="0" smtClean="0">
              <a:latin typeface="Lucida Sans"/>
              <a:cs typeface="Lucida Sans"/>
            </a:endParaRPr>
          </a:p>
          <a:p>
            <a:pPr marL="294640" indent="-282575">
              <a:spcBef>
                <a:spcPts val="2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r>
              <a:rPr lang="en-US" sz="1200" b="1" dirty="0" smtClean="0">
                <a:latin typeface="Lucida Sans"/>
                <a:cs typeface="Lucida Sans"/>
              </a:rPr>
              <a:t>Entity </a:t>
            </a:r>
            <a:r>
              <a:rPr lang="en-US" sz="1200" b="1" dirty="0">
                <a:latin typeface="Lucida Sans"/>
                <a:cs typeface="Lucida Sans"/>
              </a:rPr>
              <a:t>Relationship Diagram </a:t>
            </a:r>
            <a:r>
              <a:rPr lang="en-US" sz="1200" dirty="0">
                <a:latin typeface="Lucida Sans"/>
                <a:cs typeface="Lucida Sans"/>
              </a:rPr>
              <a:t>(</a:t>
            </a:r>
            <a:r>
              <a:rPr lang="en-US" sz="1200" dirty="0" smtClean="0">
                <a:latin typeface="Lucida Sans"/>
                <a:cs typeface="Lucida Sans"/>
              </a:rPr>
              <a:t>ERD)</a:t>
            </a:r>
          </a:p>
          <a:p>
            <a:pPr marL="751840" lvl="1" indent="-282575">
              <a:spcBef>
                <a:spcPts val="2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r>
              <a:rPr lang="en-US" sz="1200" dirty="0" smtClean="0">
                <a:latin typeface="Lucida Sans"/>
                <a:cs typeface="Lucida Sans"/>
              </a:rPr>
              <a:t>A diagram used to </a:t>
            </a:r>
            <a:r>
              <a:rPr lang="en-US" sz="1200" dirty="0">
                <a:latin typeface="Lucida Sans"/>
                <a:cs typeface="Lucida Sans"/>
              </a:rPr>
              <a:t>represent </a:t>
            </a:r>
            <a:endParaRPr lang="en-US" sz="1200" dirty="0" smtClean="0">
              <a:latin typeface="Lucida Sans"/>
              <a:cs typeface="Lucida Sans"/>
            </a:endParaRPr>
          </a:p>
          <a:p>
            <a:pPr marL="1209040" lvl="2" indent="-282575">
              <a:spcBef>
                <a:spcPts val="2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r>
              <a:rPr lang="en-US" sz="1200" dirty="0" smtClean="0">
                <a:latin typeface="Lucida Sans"/>
                <a:cs typeface="Lucida Sans"/>
              </a:rPr>
              <a:t>all </a:t>
            </a:r>
            <a:r>
              <a:rPr lang="en-US" sz="1200" dirty="0">
                <a:latin typeface="Lucida Sans"/>
                <a:cs typeface="Lucida Sans"/>
              </a:rPr>
              <a:t>the entities/tables with their attributes/fields </a:t>
            </a:r>
            <a:endParaRPr lang="en-US" sz="1200" dirty="0" smtClean="0">
              <a:latin typeface="Lucida Sans"/>
              <a:cs typeface="Lucida Sans"/>
            </a:endParaRPr>
          </a:p>
          <a:p>
            <a:pPr marL="1209040" lvl="2" indent="-282575">
              <a:spcBef>
                <a:spcPts val="209"/>
              </a:spcBef>
              <a:buFont typeface="Arial"/>
              <a:buChar char="•"/>
              <a:tabLst>
                <a:tab pos="294005" algn="l"/>
                <a:tab pos="295275" algn="l"/>
              </a:tabLst>
            </a:pPr>
            <a:r>
              <a:rPr lang="en-US" sz="1200" dirty="0" smtClean="0">
                <a:latin typeface="Lucida Sans"/>
                <a:cs typeface="Lucida Sans"/>
              </a:rPr>
              <a:t>the </a:t>
            </a:r>
            <a:r>
              <a:rPr lang="en-US" sz="1200" dirty="0">
                <a:latin typeface="Lucida Sans"/>
                <a:cs typeface="Lucida Sans"/>
              </a:rPr>
              <a:t>relationships between these entities</a:t>
            </a:r>
            <a:endParaRPr sz="1200" dirty="0">
              <a:latin typeface="Lucida Sans"/>
              <a:cs typeface="Lucid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322" y="92302"/>
            <a:ext cx="3753078" cy="1653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099" y="492305"/>
            <a:ext cx="168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FF0000"/>
                </a:solidFill>
                <a:latin typeface="Arial"/>
                <a:cs typeface="Arial"/>
              </a:rPr>
              <a:t>Schema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5" y="1309038"/>
            <a:ext cx="3127375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The database schema of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database system is its </a:t>
            </a: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structure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 described in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formal language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supported by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the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database management system</a:t>
            </a:r>
            <a:r>
              <a:rPr sz="1200" spc="-1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(DBMS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).</a:t>
            </a:r>
            <a:endParaRPr lang="en-US" sz="1200" spc="-5" dirty="0" smtClean="0">
              <a:solidFill>
                <a:srgbClr val="222222"/>
              </a:solidFill>
              <a:latin typeface="Lucida Sans"/>
              <a:cs typeface="Lucida Sans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sz="1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The term "</a:t>
            </a:r>
            <a:r>
              <a:rPr sz="1200" u="sng" spc="-5" dirty="0">
                <a:solidFill>
                  <a:srgbClr val="222222"/>
                </a:solidFill>
                <a:latin typeface="Lucida Sans"/>
                <a:cs typeface="Lucida Sans"/>
              </a:rPr>
              <a:t>schema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" refers to the organization of data as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blueprint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 of how the database is</a:t>
            </a:r>
            <a:r>
              <a:rPr sz="1200" spc="-3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constructed.</a:t>
            </a:r>
            <a:endParaRPr sz="12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59137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Relational (SQL)</a:t>
            </a:r>
            <a:r>
              <a:rPr sz="36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>
              <a:latin typeface="Lucida Sans"/>
              <a:cs typeface="Lucid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731"/>
          <a:stretch/>
        </p:blipFill>
        <p:spPr>
          <a:xfrm>
            <a:off x="4343400" y="1531096"/>
            <a:ext cx="4343400" cy="2347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object 2"/>
          <p:cNvSpPr txBox="1"/>
          <p:nvPr/>
        </p:nvSpPr>
        <p:spPr>
          <a:xfrm>
            <a:off x="6172200" y="1123950"/>
            <a:ext cx="685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30" dirty="0" smtClean="0">
                <a:solidFill>
                  <a:srgbClr val="FF0000"/>
                </a:solidFill>
                <a:latin typeface="Arial"/>
                <a:cs typeface="Arial"/>
              </a:rPr>
              <a:t>T-SQL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492305"/>
            <a:ext cx="16376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Indexes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313355"/>
            <a:ext cx="7476490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1305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1100" b="1" spc="-5" dirty="0" smtClean="0">
                <a:latin typeface="Lucida Sans"/>
                <a:cs typeface="Lucida Sans"/>
              </a:rPr>
              <a:t>What is an index</a:t>
            </a:r>
          </a:p>
          <a:p>
            <a:pPr marL="927100" lvl="1" indent="-313055"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100" spc="-5" dirty="0" smtClean="0">
                <a:latin typeface="Lucida Sans"/>
                <a:cs typeface="Lucida Sans"/>
              </a:rPr>
              <a:t>On-disk structure associated with a table or view</a:t>
            </a:r>
          </a:p>
          <a:p>
            <a:pPr marL="785495" lvl="1" indent="-171450"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US" sz="1100" spc="-5" dirty="0" smtClean="0">
              <a:latin typeface="Lucida Sans"/>
              <a:cs typeface="Lucida Sans"/>
            </a:endParaRPr>
          </a:p>
          <a:p>
            <a:pPr marL="469900" indent="-31305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1100" b="1" spc="-5" dirty="0" smtClean="0">
                <a:latin typeface="Lucida Sans"/>
                <a:cs typeface="Lucida Sans"/>
              </a:rPr>
              <a:t>Purpose</a:t>
            </a:r>
            <a:r>
              <a:rPr lang="en-US" sz="1100" spc="-5" dirty="0" smtClean="0">
                <a:latin typeface="Lucida Sans"/>
                <a:cs typeface="Lucida Sans"/>
              </a:rPr>
              <a:t>  </a:t>
            </a:r>
          </a:p>
          <a:p>
            <a:pPr marL="927100" lvl="1" indent="-313055"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100" spc="-5" dirty="0" smtClean="0">
                <a:latin typeface="Lucida Sans"/>
                <a:cs typeface="Lucida Sans"/>
              </a:rPr>
              <a:t>Speed retrieval of rows</a:t>
            </a:r>
          </a:p>
          <a:p>
            <a:pPr marL="785495" lvl="1" indent="-171450"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US" sz="1100" spc="-5" dirty="0" smtClean="0">
              <a:latin typeface="Lucida Sans"/>
              <a:cs typeface="Lucida Sans"/>
            </a:endParaRPr>
          </a:p>
          <a:p>
            <a:pPr marL="469900" indent="-31305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100" b="1" spc="-5" dirty="0" smtClean="0">
                <a:latin typeface="Lucida Sans"/>
                <a:cs typeface="Lucida Sans"/>
              </a:rPr>
              <a:t>Clustered</a:t>
            </a:r>
            <a:endParaRPr lang="en-US" sz="1100" b="1" dirty="0">
              <a:latin typeface="Lucida Sans"/>
              <a:cs typeface="Lucida Sans"/>
            </a:endParaRPr>
          </a:p>
          <a:p>
            <a:pPr marL="927100" lvl="1" indent="-313055"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The </a:t>
            </a:r>
            <a:r>
              <a:rPr lang="en-US" sz="1100" dirty="0">
                <a:latin typeface="Lucida Sans"/>
                <a:cs typeface="Lucida Sans"/>
              </a:rPr>
              <a:t>rows are stored physically on the disk in the same order as the </a:t>
            </a:r>
            <a:r>
              <a:rPr lang="en-US" sz="1100" dirty="0" smtClean="0">
                <a:latin typeface="Lucida Sans"/>
                <a:cs typeface="Lucida Sans"/>
              </a:rPr>
              <a:t>index</a:t>
            </a:r>
            <a:endParaRPr lang="en-US" sz="1100" spc="-5" dirty="0" smtClean="0">
              <a:latin typeface="Lucida Sans"/>
              <a:cs typeface="Lucida Sans"/>
            </a:endParaRPr>
          </a:p>
          <a:p>
            <a:pPr marL="927100" lvl="1" indent="-313055"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There </a:t>
            </a:r>
            <a:r>
              <a:rPr lang="en-US" sz="1100" dirty="0">
                <a:latin typeface="Lucida Sans"/>
                <a:cs typeface="Lucida Sans"/>
              </a:rPr>
              <a:t>can be only one clustered </a:t>
            </a:r>
            <a:r>
              <a:rPr lang="en-US" sz="1100" dirty="0" smtClean="0">
                <a:latin typeface="Lucida Sans"/>
                <a:cs typeface="Lucida Sans"/>
              </a:rPr>
              <a:t>index</a:t>
            </a:r>
          </a:p>
          <a:p>
            <a:pPr marL="927100" lvl="1" indent="-313055"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Fast to get data, but slower when writing to a table</a:t>
            </a:r>
          </a:p>
          <a:p>
            <a:pPr marL="785495" lvl="1" indent="-171450"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sz="1100" dirty="0">
              <a:latin typeface="Lucida Sans"/>
              <a:cs typeface="Lucida Sans"/>
            </a:endParaRPr>
          </a:p>
          <a:p>
            <a:pPr marL="469900" indent="-313055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100" b="1" spc="-5" dirty="0" err="1" smtClean="0">
                <a:latin typeface="Lucida Sans"/>
                <a:cs typeface="Lucida Sans"/>
              </a:rPr>
              <a:t>Nonclustered</a:t>
            </a:r>
            <a:endParaRPr lang="en-US" sz="1100" b="1" dirty="0">
              <a:latin typeface="Lucida Sans"/>
              <a:cs typeface="Lucida Sans"/>
            </a:endParaRPr>
          </a:p>
          <a:p>
            <a:pPr marL="927100" lvl="1" indent="-313055">
              <a:spcBef>
                <a:spcPts val="180"/>
              </a:spcBef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With </a:t>
            </a:r>
            <a:r>
              <a:rPr lang="en-US" sz="1100" dirty="0">
                <a:latin typeface="Lucida Sans"/>
                <a:cs typeface="Lucida Sans"/>
              </a:rPr>
              <a:t>a non clustered index there is a </a:t>
            </a:r>
            <a:r>
              <a:rPr lang="en-US" sz="1100" dirty="0" smtClean="0">
                <a:latin typeface="Lucida Sans"/>
                <a:cs typeface="Lucida Sans"/>
              </a:rPr>
              <a:t>separate structure (list) </a:t>
            </a:r>
            <a:r>
              <a:rPr lang="en-US" sz="1100" dirty="0">
                <a:latin typeface="Lucida Sans"/>
                <a:cs typeface="Lucida Sans"/>
              </a:rPr>
              <a:t>that has pointers to the physical </a:t>
            </a:r>
            <a:r>
              <a:rPr lang="en-US" sz="1100" dirty="0" smtClean="0">
                <a:latin typeface="Lucida Sans"/>
                <a:cs typeface="Lucida Sans"/>
              </a:rPr>
              <a:t>rows</a:t>
            </a:r>
          </a:p>
          <a:p>
            <a:pPr marL="927100" lvl="1" indent="-313055">
              <a:spcBef>
                <a:spcPts val="180"/>
              </a:spcBef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You </a:t>
            </a:r>
            <a:r>
              <a:rPr lang="en-US" sz="1100" dirty="0">
                <a:latin typeface="Lucida Sans"/>
                <a:cs typeface="Lucida Sans"/>
              </a:rPr>
              <a:t>can have many non clustered </a:t>
            </a:r>
            <a:r>
              <a:rPr lang="en-US" sz="1100" dirty="0" smtClean="0">
                <a:latin typeface="Lucida Sans"/>
                <a:cs typeface="Lucida Sans"/>
              </a:rPr>
              <a:t>indexes</a:t>
            </a:r>
          </a:p>
          <a:p>
            <a:pPr marL="927100" lvl="1" indent="-313055">
              <a:spcBef>
                <a:spcPts val="180"/>
              </a:spcBef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Each </a:t>
            </a:r>
            <a:r>
              <a:rPr lang="en-US" sz="1100" dirty="0">
                <a:latin typeface="Lucida Sans"/>
                <a:cs typeface="Lucida Sans"/>
              </a:rPr>
              <a:t>new index will increase the time it takes to write new </a:t>
            </a:r>
            <a:r>
              <a:rPr lang="en-US" sz="1100" dirty="0" smtClean="0">
                <a:latin typeface="Lucida Sans"/>
                <a:cs typeface="Lucida Sans"/>
              </a:rPr>
              <a:t>records</a:t>
            </a:r>
            <a:endParaRPr lang="en-US" sz="11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59137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Relational (SQL)</a:t>
            </a:r>
            <a:r>
              <a:rPr sz="36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492305"/>
            <a:ext cx="240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309038"/>
            <a:ext cx="7661275" cy="19197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pc="-5" dirty="0">
                <a:latin typeface="Lucida Sans"/>
                <a:cs typeface="Lucida Sans"/>
              </a:rPr>
              <a:t>SQL constraints are used to specify rules for data in </a:t>
            </a:r>
            <a:r>
              <a:rPr sz="1200" dirty="0">
                <a:latin typeface="Lucida Sans"/>
                <a:cs typeface="Lucida Sans"/>
              </a:rPr>
              <a:t>a</a:t>
            </a:r>
            <a:r>
              <a:rPr sz="1200" spc="-15" dirty="0">
                <a:latin typeface="Lucida Sans"/>
                <a:cs typeface="Lucida Sans"/>
              </a:rPr>
              <a:t> </a:t>
            </a:r>
            <a:r>
              <a:rPr sz="1200" dirty="0" smtClean="0">
                <a:latin typeface="Lucida Sans"/>
                <a:cs typeface="Lucida Sans"/>
              </a:rPr>
              <a:t>table</a:t>
            </a:r>
            <a:r>
              <a:rPr lang="en-US" sz="1200" dirty="0">
                <a:latin typeface="Lucida Sans"/>
                <a:cs typeface="Lucida Sans"/>
              </a:rPr>
              <a:t>:</a:t>
            </a:r>
            <a:endParaRPr lang="en-US" sz="1200" dirty="0" smtClean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sz="1200" dirty="0">
              <a:latin typeface="Lucida Sans"/>
              <a:cs typeface="Lucida Sans"/>
            </a:endParaRPr>
          </a:p>
          <a:p>
            <a:pPr marL="469900" indent="-320675">
              <a:lnSpc>
                <a:spcPct val="100000"/>
              </a:lnSpc>
              <a:spcBef>
                <a:spcPts val="209"/>
              </a:spcBef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Lucida Sans"/>
                <a:cs typeface="Lucida Sans"/>
              </a:rPr>
              <a:t>NOT NULL </a:t>
            </a:r>
            <a:r>
              <a:rPr sz="1200" dirty="0">
                <a:latin typeface="Lucida Sans"/>
                <a:cs typeface="Lucida Sans"/>
              </a:rPr>
              <a:t>- </a:t>
            </a:r>
            <a:r>
              <a:rPr sz="1200" spc="-5" dirty="0">
                <a:latin typeface="Lucida Sans"/>
                <a:cs typeface="Lucida Sans"/>
              </a:rPr>
              <a:t>Ensures that </a:t>
            </a:r>
            <a:r>
              <a:rPr sz="1200" dirty="0">
                <a:latin typeface="Lucida Sans"/>
                <a:cs typeface="Lucida Sans"/>
              </a:rPr>
              <a:t>a </a:t>
            </a:r>
            <a:r>
              <a:rPr sz="1200" spc="-5" dirty="0">
                <a:latin typeface="Lucida Sans"/>
                <a:cs typeface="Lucida Sans"/>
              </a:rPr>
              <a:t>column cannot have </a:t>
            </a:r>
            <a:r>
              <a:rPr sz="1200" dirty="0">
                <a:latin typeface="Lucida Sans"/>
                <a:cs typeface="Lucida Sans"/>
              </a:rPr>
              <a:t>a </a:t>
            </a:r>
            <a:r>
              <a:rPr sz="1200" spc="-5" dirty="0">
                <a:latin typeface="Lucida Sans"/>
                <a:cs typeface="Lucida Sans"/>
              </a:rPr>
              <a:t>NULL</a:t>
            </a:r>
            <a:r>
              <a:rPr sz="1200" spc="-30" dirty="0">
                <a:latin typeface="Lucida Sans"/>
                <a:cs typeface="Lucida Sans"/>
              </a:rPr>
              <a:t> </a:t>
            </a:r>
            <a:r>
              <a:rPr sz="1200" spc="-5" dirty="0">
                <a:latin typeface="Lucida Sans"/>
                <a:cs typeface="Lucida Sans"/>
              </a:rPr>
              <a:t>value</a:t>
            </a:r>
            <a:endParaRPr sz="1200" dirty="0">
              <a:latin typeface="Lucida Sans"/>
              <a:cs typeface="Lucida Sans"/>
            </a:endParaRPr>
          </a:p>
          <a:p>
            <a:pPr marL="469900" indent="-320675">
              <a:lnSpc>
                <a:spcPct val="100000"/>
              </a:lnSpc>
              <a:spcBef>
                <a:spcPts val="209"/>
              </a:spcBef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Lucida Sans"/>
                <a:cs typeface="Lucida Sans"/>
              </a:rPr>
              <a:t>UNIQUE</a:t>
            </a:r>
            <a:r>
              <a:rPr sz="1200" spc="-5" dirty="0">
                <a:latin typeface="Lucida Sans"/>
                <a:cs typeface="Lucida Sans"/>
              </a:rPr>
              <a:t> </a:t>
            </a:r>
            <a:r>
              <a:rPr sz="1200" dirty="0">
                <a:latin typeface="Lucida Sans"/>
                <a:cs typeface="Lucida Sans"/>
              </a:rPr>
              <a:t>- </a:t>
            </a:r>
            <a:r>
              <a:rPr sz="1200" spc="-5" dirty="0">
                <a:latin typeface="Lucida Sans"/>
                <a:cs typeface="Lucida Sans"/>
              </a:rPr>
              <a:t>Ensures that all values in </a:t>
            </a:r>
            <a:r>
              <a:rPr sz="1200" dirty="0">
                <a:latin typeface="Lucida Sans"/>
                <a:cs typeface="Lucida Sans"/>
              </a:rPr>
              <a:t>a </a:t>
            </a:r>
            <a:r>
              <a:rPr sz="1200" spc="-5" dirty="0">
                <a:latin typeface="Lucida Sans"/>
                <a:cs typeface="Lucida Sans"/>
              </a:rPr>
              <a:t>column are</a:t>
            </a:r>
            <a:r>
              <a:rPr sz="1200" spc="-25" dirty="0">
                <a:latin typeface="Lucida Sans"/>
                <a:cs typeface="Lucida Sans"/>
              </a:rPr>
              <a:t> </a:t>
            </a:r>
            <a:r>
              <a:rPr sz="1200" spc="-5" dirty="0">
                <a:latin typeface="Lucida Sans"/>
                <a:cs typeface="Lucida Sans"/>
              </a:rPr>
              <a:t>different</a:t>
            </a:r>
            <a:endParaRPr sz="1200" dirty="0">
              <a:latin typeface="Lucida Sans"/>
              <a:cs typeface="Lucida Sans"/>
            </a:endParaRPr>
          </a:p>
          <a:p>
            <a:pPr marL="469900" indent="-320675">
              <a:lnSpc>
                <a:spcPct val="100000"/>
              </a:lnSpc>
              <a:spcBef>
                <a:spcPts val="209"/>
              </a:spcBef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Lucida Sans"/>
                <a:cs typeface="Lucida Sans"/>
              </a:rPr>
              <a:t>PRIMARY KEY </a:t>
            </a:r>
            <a:r>
              <a:rPr sz="1200" dirty="0">
                <a:latin typeface="Lucida Sans"/>
                <a:cs typeface="Lucida Sans"/>
              </a:rPr>
              <a:t>- A </a:t>
            </a:r>
            <a:r>
              <a:rPr sz="1200" spc="-5" dirty="0">
                <a:latin typeface="Lucida Sans"/>
                <a:cs typeface="Lucida Sans"/>
              </a:rPr>
              <a:t>combination of </a:t>
            </a:r>
            <a:r>
              <a:rPr sz="1200" spc="-5" dirty="0" smtClean="0">
                <a:latin typeface="Lucida Sans"/>
                <a:cs typeface="Lucida Sans"/>
              </a:rPr>
              <a:t>NOT </a:t>
            </a:r>
            <a:r>
              <a:rPr sz="1200" spc="-5" dirty="0">
                <a:latin typeface="Lucida Sans"/>
                <a:cs typeface="Lucida Sans"/>
              </a:rPr>
              <a:t>NULL </a:t>
            </a:r>
            <a:r>
              <a:rPr lang="en-US" sz="1200" spc="-5" dirty="0" smtClean="0">
                <a:latin typeface="Lucida Sans"/>
                <a:cs typeface="Lucida Sans"/>
              </a:rPr>
              <a:t>&amp;&amp;</a:t>
            </a:r>
            <a:r>
              <a:rPr sz="1200" spc="-5" dirty="0" smtClean="0">
                <a:latin typeface="Lucida Sans"/>
                <a:cs typeface="Lucida Sans"/>
              </a:rPr>
              <a:t> UNIQUE</a:t>
            </a:r>
            <a:r>
              <a:rPr lang="en-US" sz="1200" spc="-5" dirty="0" smtClean="0">
                <a:latin typeface="Lucida Sans"/>
                <a:cs typeface="Lucida Sans"/>
              </a:rPr>
              <a:t> - u</a:t>
            </a:r>
            <a:r>
              <a:rPr sz="1200" spc="-5" dirty="0" smtClean="0">
                <a:latin typeface="Lucida Sans"/>
                <a:cs typeface="Lucida Sans"/>
              </a:rPr>
              <a:t>niquely </a:t>
            </a:r>
            <a:r>
              <a:rPr sz="1200" spc="-5" dirty="0">
                <a:latin typeface="Lucida Sans"/>
                <a:cs typeface="Lucida Sans"/>
              </a:rPr>
              <a:t>identifies each row in </a:t>
            </a:r>
            <a:r>
              <a:rPr sz="1200" dirty="0">
                <a:latin typeface="Lucida Sans"/>
                <a:cs typeface="Lucida Sans"/>
              </a:rPr>
              <a:t>a</a:t>
            </a:r>
            <a:r>
              <a:rPr sz="1200" spc="-55" dirty="0">
                <a:latin typeface="Lucida Sans"/>
                <a:cs typeface="Lucida Sans"/>
              </a:rPr>
              <a:t> </a:t>
            </a:r>
            <a:r>
              <a:rPr sz="1200" dirty="0">
                <a:latin typeface="Lucida Sans"/>
                <a:cs typeface="Lucida Sans"/>
              </a:rPr>
              <a:t>table</a:t>
            </a:r>
          </a:p>
          <a:p>
            <a:pPr marL="469900" indent="-320675">
              <a:lnSpc>
                <a:spcPct val="100000"/>
              </a:lnSpc>
              <a:spcBef>
                <a:spcPts val="209"/>
              </a:spcBef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Lucida Sans"/>
                <a:cs typeface="Lucida Sans"/>
              </a:rPr>
              <a:t>FOREIGN KEY </a:t>
            </a:r>
            <a:r>
              <a:rPr sz="1200" dirty="0">
                <a:latin typeface="Lucida Sans"/>
                <a:cs typeface="Lucida Sans"/>
              </a:rPr>
              <a:t>- </a:t>
            </a:r>
            <a:r>
              <a:rPr sz="1200" spc="-5" dirty="0">
                <a:latin typeface="Lucida Sans"/>
                <a:cs typeface="Lucida Sans"/>
              </a:rPr>
              <a:t>Uniquely identifies </a:t>
            </a:r>
            <a:r>
              <a:rPr sz="1200" dirty="0">
                <a:latin typeface="Lucida Sans"/>
                <a:cs typeface="Lucida Sans"/>
              </a:rPr>
              <a:t>a </a:t>
            </a:r>
            <a:r>
              <a:rPr sz="1200" spc="-5" dirty="0">
                <a:latin typeface="Lucida Sans"/>
                <a:cs typeface="Lucida Sans"/>
              </a:rPr>
              <a:t>row/record in another</a:t>
            </a:r>
            <a:r>
              <a:rPr sz="1200" spc="-25" dirty="0">
                <a:latin typeface="Lucida Sans"/>
                <a:cs typeface="Lucida Sans"/>
              </a:rPr>
              <a:t> </a:t>
            </a:r>
            <a:r>
              <a:rPr sz="1200" dirty="0">
                <a:latin typeface="Lucida Sans"/>
                <a:cs typeface="Lucida Sans"/>
              </a:rPr>
              <a:t>table</a:t>
            </a:r>
          </a:p>
          <a:p>
            <a:pPr marL="469900" indent="-320675">
              <a:lnSpc>
                <a:spcPct val="100000"/>
              </a:lnSpc>
              <a:spcBef>
                <a:spcPts val="209"/>
              </a:spcBef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Lucida Sans"/>
                <a:cs typeface="Lucida Sans"/>
              </a:rPr>
              <a:t>CHECK</a:t>
            </a:r>
            <a:r>
              <a:rPr sz="1200" spc="-5" dirty="0">
                <a:latin typeface="Lucida Sans"/>
                <a:cs typeface="Lucida Sans"/>
              </a:rPr>
              <a:t> </a:t>
            </a:r>
            <a:r>
              <a:rPr sz="1200" dirty="0">
                <a:latin typeface="Lucida Sans"/>
                <a:cs typeface="Lucida Sans"/>
              </a:rPr>
              <a:t>- </a:t>
            </a:r>
            <a:r>
              <a:rPr sz="1200" spc="-5" dirty="0">
                <a:latin typeface="Lucida Sans"/>
                <a:cs typeface="Lucida Sans"/>
              </a:rPr>
              <a:t>Ensures that all values in </a:t>
            </a:r>
            <a:r>
              <a:rPr sz="1200" dirty="0">
                <a:latin typeface="Lucida Sans"/>
                <a:cs typeface="Lucida Sans"/>
              </a:rPr>
              <a:t>a </a:t>
            </a:r>
            <a:r>
              <a:rPr sz="1200" spc="-5" dirty="0">
                <a:latin typeface="Lucida Sans"/>
                <a:cs typeface="Lucida Sans"/>
              </a:rPr>
              <a:t>column satisfies </a:t>
            </a:r>
            <a:r>
              <a:rPr sz="1200" dirty="0">
                <a:latin typeface="Lucida Sans"/>
                <a:cs typeface="Lucida Sans"/>
              </a:rPr>
              <a:t>a </a:t>
            </a:r>
            <a:r>
              <a:rPr sz="1200" spc="-5" dirty="0">
                <a:latin typeface="Lucida Sans"/>
                <a:cs typeface="Lucida Sans"/>
              </a:rPr>
              <a:t>specific</a:t>
            </a:r>
            <a:r>
              <a:rPr sz="1200" spc="-35" dirty="0">
                <a:latin typeface="Lucida Sans"/>
                <a:cs typeface="Lucida Sans"/>
              </a:rPr>
              <a:t> </a:t>
            </a:r>
            <a:r>
              <a:rPr sz="1200" spc="-5" dirty="0">
                <a:latin typeface="Lucida Sans"/>
                <a:cs typeface="Lucida Sans"/>
              </a:rPr>
              <a:t>condition</a:t>
            </a:r>
            <a:endParaRPr sz="1200" dirty="0">
              <a:latin typeface="Lucida Sans"/>
              <a:cs typeface="Lucida Sans"/>
            </a:endParaRPr>
          </a:p>
          <a:p>
            <a:pPr marL="469900" indent="-320675">
              <a:lnSpc>
                <a:spcPct val="100000"/>
              </a:lnSpc>
              <a:spcBef>
                <a:spcPts val="209"/>
              </a:spcBef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Lucida Sans"/>
                <a:cs typeface="Lucida Sans"/>
              </a:rPr>
              <a:t>DEFAULT</a:t>
            </a:r>
            <a:r>
              <a:rPr sz="1200" spc="-5" dirty="0">
                <a:latin typeface="Lucida Sans"/>
                <a:cs typeface="Lucida Sans"/>
              </a:rPr>
              <a:t> </a:t>
            </a:r>
            <a:r>
              <a:rPr sz="1200" dirty="0">
                <a:latin typeface="Lucida Sans"/>
                <a:cs typeface="Lucida Sans"/>
              </a:rPr>
              <a:t>- </a:t>
            </a:r>
            <a:r>
              <a:rPr sz="1200" spc="-5" dirty="0">
                <a:latin typeface="Lucida Sans"/>
                <a:cs typeface="Lucida Sans"/>
              </a:rPr>
              <a:t>Sets </a:t>
            </a:r>
            <a:r>
              <a:rPr sz="1200" dirty="0">
                <a:latin typeface="Lucida Sans"/>
                <a:cs typeface="Lucida Sans"/>
              </a:rPr>
              <a:t>a </a:t>
            </a:r>
            <a:r>
              <a:rPr sz="1200" spc="-5" dirty="0">
                <a:latin typeface="Lucida Sans"/>
                <a:cs typeface="Lucida Sans"/>
              </a:rPr>
              <a:t>default value for </a:t>
            </a:r>
            <a:r>
              <a:rPr sz="1200" dirty="0">
                <a:latin typeface="Lucida Sans"/>
                <a:cs typeface="Lucida Sans"/>
              </a:rPr>
              <a:t>a </a:t>
            </a:r>
            <a:r>
              <a:rPr sz="1200" spc="-5" dirty="0">
                <a:latin typeface="Lucida Sans"/>
                <a:cs typeface="Lucida Sans"/>
              </a:rPr>
              <a:t>column when no value is</a:t>
            </a:r>
            <a:r>
              <a:rPr sz="1200" spc="-35" dirty="0">
                <a:latin typeface="Lucida Sans"/>
                <a:cs typeface="Lucida Sans"/>
              </a:rPr>
              <a:t> </a:t>
            </a:r>
            <a:r>
              <a:rPr sz="1200" spc="-5" dirty="0">
                <a:latin typeface="Lucida Sans"/>
                <a:cs typeface="Lucida Sans"/>
              </a:rPr>
              <a:t>specified</a:t>
            </a:r>
            <a:endParaRPr sz="1200" dirty="0">
              <a:latin typeface="Lucida Sans"/>
              <a:cs typeface="Lucida Sans"/>
            </a:endParaRPr>
          </a:p>
          <a:p>
            <a:pPr marL="469900" indent="-320675">
              <a:lnSpc>
                <a:spcPct val="100000"/>
              </a:lnSpc>
              <a:spcBef>
                <a:spcPts val="209"/>
              </a:spcBef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Lucida Sans"/>
                <a:cs typeface="Lucida Sans"/>
              </a:rPr>
              <a:t>INDEX</a:t>
            </a:r>
            <a:r>
              <a:rPr sz="1200" spc="-5" dirty="0">
                <a:latin typeface="Lucida Sans"/>
                <a:cs typeface="Lucida Sans"/>
              </a:rPr>
              <a:t> </a:t>
            </a:r>
            <a:r>
              <a:rPr sz="1200" dirty="0">
                <a:latin typeface="Lucida Sans"/>
                <a:cs typeface="Lucida Sans"/>
              </a:rPr>
              <a:t>- </a:t>
            </a:r>
            <a:r>
              <a:rPr sz="1200" spc="-5" dirty="0">
                <a:latin typeface="Lucida Sans"/>
                <a:cs typeface="Lucida Sans"/>
              </a:rPr>
              <a:t>Used to create and retrieve data from the database very</a:t>
            </a:r>
            <a:r>
              <a:rPr sz="1200" spc="-25" dirty="0">
                <a:latin typeface="Lucida Sans"/>
                <a:cs typeface="Lucida Sans"/>
              </a:rPr>
              <a:t> </a:t>
            </a:r>
            <a:r>
              <a:rPr sz="1200" spc="-5" dirty="0">
                <a:latin typeface="Lucida Sans"/>
                <a:cs typeface="Lucida Sans"/>
              </a:rPr>
              <a:t>quickly</a:t>
            </a:r>
            <a:endParaRPr sz="12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59137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Relational (SQL)</a:t>
            </a:r>
            <a:r>
              <a:rPr sz="36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099" y="285750"/>
            <a:ext cx="1616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FF0000"/>
                </a:solidFill>
                <a:latin typeface="Arial"/>
                <a:cs typeface="Arial"/>
              </a:rPr>
              <a:t>RDBMS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61" y="946150"/>
            <a:ext cx="7250023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100" spc="-5" dirty="0">
                <a:solidFill>
                  <a:srgbClr val="222222"/>
                </a:solidFill>
                <a:latin typeface="Lucida Sans"/>
                <a:cs typeface="Lucida Sans"/>
              </a:rPr>
              <a:t>relational database management system (RDBMS) is </a:t>
            </a:r>
            <a:r>
              <a:rPr sz="11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100" spc="-5" dirty="0">
                <a:solidFill>
                  <a:srgbClr val="222222"/>
                </a:solidFill>
                <a:latin typeface="Lucida Sans"/>
                <a:cs typeface="Lucida Sans"/>
              </a:rPr>
              <a:t>database management system (DBMS) based on </a:t>
            </a:r>
            <a:r>
              <a:rPr sz="1100" dirty="0">
                <a:solidFill>
                  <a:srgbClr val="222222"/>
                </a:solidFill>
                <a:latin typeface="Lucida Sans"/>
                <a:cs typeface="Lucida Sans"/>
              </a:rPr>
              <a:t>the  </a:t>
            </a:r>
            <a:r>
              <a:rPr sz="1100" spc="-5" dirty="0">
                <a:solidFill>
                  <a:srgbClr val="222222"/>
                </a:solidFill>
                <a:latin typeface="Lucida Sans"/>
                <a:cs typeface="Lucida Sans"/>
              </a:rPr>
              <a:t>relational</a:t>
            </a:r>
            <a:r>
              <a:rPr sz="1100" spc="-1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222222"/>
                </a:solidFill>
                <a:latin typeface="Lucida Sans"/>
                <a:cs typeface="Lucida Sans"/>
              </a:rPr>
              <a:t>model.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383" y="3838168"/>
            <a:ext cx="1555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5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  <a:hlinkClick r:id="rId3"/>
              </a:rPr>
              <a:t>https://db-engines.com/en/ranking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53975" y="4328033"/>
            <a:ext cx="59137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Relational (SQL)</a:t>
            </a:r>
            <a:r>
              <a:rPr sz="36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 dirty="0">
              <a:latin typeface="Lucida Sans"/>
              <a:cs typeface="Lucida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29" y="1518106"/>
            <a:ext cx="5043487" cy="1860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271" y="1518106"/>
            <a:ext cx="2491529" cy="2499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181108" y="3804106"/>
            <a:ext cx="2819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u="sng" spc="-5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  <a:hlinkClick r:id="rId6"/>
              </a:rPr>
              <a:t>https://www.g2crowd.com/categories/relational-databases</a:t>
            </a:r>
            <a:endParaRPr lang="el-GR" sz="800" u="sng" spc="-5" dirty="0">
              <a:solidFill>
                <a:srgbClr val="4A86E7"/>
              </a:solidFill>
              <a:uFill>
                <a:solidFill>
                  <a:srgbClr val="4A86E7"/>
                </a:solidFill>
              </a:u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7477197" y="5143499"/>
                </a:moveTo>
                <a:lnTo>
                  <a:pt x="0" y="5143499"/>
                </a:lnTo>
                <a:lnTo>
                  <a:pt x="0" y="1666802"/>
                </a:lnTo>
                <a:lnTo>
                  <a:pt x="1666802" y="0"/>
                </a:lnTo>
                <a:lnTo>
                  <a:pt x="9143999" y="0"/>
                </a:lnTo>
                <a:lnTo>
                  <a:pt x="9143999" y="3476697"/>
                </a:lnTo>
                <a:lnTo>
                  <a:pt x="7477197" y="5143499"/>
                </a:lnTo>
                <a:close/>
              </a:path>
            </a:pathLst>
          </a:custGeom>
          <a:solidFill>
            <a:srgbClr val="C74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7376" y="971196"/>
            <a:ext cx="71539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5" dirty="0">
                <a:solidFill>
                  <a:srgbClr val="FFFFFF"/>
                </a:solidFill>
                <a:latin typeface="Lucida Sans"/>
                <a:cs typeface="Lucida Sans"/>
              </a:rPr>
              <a:t>Structured </a:t>
            </a:r>
            <a:r>
              <a:rPr sz="3500" b="0" spc="-10" dirty="0">
                <a:solidFill>
                  <a:srgbClr val="FFFFFF"/>
                </a:solidFill>
                <a:latin typeface="Lucida Sans"/>
                <a:cs typeface="Lucida Sans"/>
              </a:rPr>
              <a:t>Query </a:t>
            </a:r>
            <a:r>
              <a:rPr sz="3500" b="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r>
              <a:rPr sz="3500" b="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b="0" spc="-5" dirty="0">
                <a:solidFill>
                  <a:srgbClr val="FFFFFF"/>
                </a:solidFill>
                <a:latin typeface="Lucida Sans"/>
                <a:cs typeface="Lucida Sans"/>
              </a:rPr>
              <a:t>(SQL)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812" y="2030682"/>
            <a:ext cx="4044315" cy="120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ts val="2385"/>
              </a:lnSpc>
              <a:spcBef>
                <a:spcPts val="100"/>
              </a:spcBef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Data Definition</a:t>
            </a:r>
            <a:r>
              <a:rPr sz="2100" spc="-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250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Data Manipulation</a:t>
            </a:r>
            <a:r>
              <a:rPr sz="21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250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Data Control</a:t>
            </a:r>
            <a:r>
              <a:rPr sz="2100" spc="-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385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Data</a:t>
            </a:r>
            <a:r>
              <a:rPr sz="2100" spc="-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Types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6612" y="2971525"/>
            <a:ext cx="2725950" cy="1533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361950"/>
            <a:ext cx="531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 smtClean="0"/>
              <a:t>SQL</a:t>
            </a:r>
            <a:endParaRPr spc="-105" dirty="0"/>
          </a:p>
        </p:txBody>
      </p:sp>
      <p:sp>
        <p:nvSpPr>
          <p:cNvPr id="7" name="object 7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75" y="4328120"/>
            <a:ext cx="590423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85"/>
              </a:lnSpc>
            </a:pP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Structured </a:t>
            </a:r>
            <a:r>
              <a:rPr sz="3500" spc="-10" dirty="0">
                <a:solidFill>
                  <a:srgbClr val="FFFFFF"/>
                </a:solidFill>
                <a:latin typeface="Lucida Sans"/>
                <a:cs typeface="Lucida Sans"/>
              </a:rPr>
              <a:t>Query</a:t>
            </a:r>
            <a:r>
              <a:rPr sz="35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533400" y="1026423"/>
            <a:ext cx="4191000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0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4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Data Definition Language </a:t>
            </a:r>
            <a:r>
              <a:rPr lang="en-US" sz="14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(DDL)</a:t>
            </a:r>
            <a:endParaRPr lang="en-US" sz="1400" b="1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Commands to define the database schema</a:t>
            </a: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CREATE / ALTER DATABASE</a:t>
            </a:r>
            <a:endParaRPr lang="en-US" sz="11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CREATE / ALTER / DROP TABLE</a:t>
            </a: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endParaRPr lang="en-US" sz="1100" spc="-5" dirty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926465" lvl="2">
              <a:spcBef>
                <a:spcPts val="100"/>
              </a:spcBef>
              <a:tabLst>
                <a:tab pos="265430" algn="l"/>
                <a:tab pos="266700" algn="l"/>
              </a:tabLst>
            </a:pPr>
            <a:endParaRPr lang="en-US" sz="11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926465" lvl="2">
              <a:spcBef>
                <a:spcPts val="100"/>
              </a:spcBef>
              <a:tabLst>
                <a:tab pos="265430" algn="l"/>
                <a:tab pos="266700" algn="l"/>
              </a:tabLst>
            </a:pPr>
            <a:endParaRPr lang="en-US" sz="11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926465" lvl="2">
              <a:spcBef>
                <a:spcPts val="100"/>
              </a:spcBef>
              <a:tabLst>
                <a:tab pos="265430" algn="l"/>
                <a:tab pos="266700" algn="l"/>
              </a:tabLst>
            </a:pPr>
            <a:endParaRPr lang="en-US" sz="11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266065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400" b="1" dirty="0" smtClean="0">
                <a:latin typeface="Lucida Sans"/>
                <a:cs typeface="Lucida Sans"/>
              </a:rPr>
              <a:t>Data Manipulation Language </a:t>
            </a:r>
            <a:r>
              <a:rPr lang="en-US" sz="1400" dirty="0" smtClean="0">
                <a:latin typeface="Lucida Sans"/>
                <a:cs typeface="Lucida Sans"/>
              </a:rPr>
              <a:t>(DML)</a:t>
            </a:r>
            <a:endParaRPr lang="en-US" sz="1400" b="1" dirty="0" smtClean="0">
              <a:latin typeface="Lucida Sans"/>
              <a:cs typeface="Lucida Sans"/>
            </a:endParaRP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>
                <a:latin typeface="Lucida Sans"/>
                <a:cs typeface="Lucida Sans"/>
              </a:rPr>
              <a:t>commands permitting users to manipulate data in a database</a:t>
            </a: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“CRUD Operations”</a:t>
            </a: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>
                <a:latin typeface="Lucida Sans"/>
                <a:cs typeface="Lucida Sans"/>
              </a:rPr>
              <a:t>Create </a:t>
            </a:r>
            <a:r>
              <a:rPr lang="en-US" sz="1100" dirty="0" smtClean="0">
                <a:latin typeface="Lucida Sans"/>
                <a:cs typeface="Lucida Sans"/>
              </a:rPr>
              <a:t> 	- INSERT</a:t>
            </a:r>
            <a:endParaRPr lang="en-US" sz="1100" dirty="0">
              <a:latin typeface="Lucida Sans"/>
              <a:cs typeface="Lucida Sans"/>
            </a:endParaRP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Read	- SELECT</a:t>
            </a:r>
            <a:endParaRPr lang="en-US" sz="1100" dirty="0">
              <a:latin typeface="Lucida Sans"/>
              <a:cs typeface="Lucida Sans"/>
            </a:endParaRP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Update	- UPDATE</a:t>
            </a:r>
            <a:endParaRPr lang="en-US" sz="1100" dirty="0">
              <a:latin typeface="Lucida Sans"/>
              <a:cs typeface="Lucida Sans"/>
            </a:endParaRP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Delete	- DELETE</a:t>
            </a:r>
            <a:endParaRPr lang="en-US" sz="1100" dirty="0">
              <a:latin typeface="Lucida Sans"/>
              <a:cs typeface="Lucida Sans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4800600" y="1025968"/>
            <a:ext cx="4191000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0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4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Data Control Language </a:t>
            </a:r>
            <a:r>
              <a:rPr lang="en-US" sz="14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(DCL)</a:t>
            </a:r>
            <a:endParaRPr lang="en-US" sz="1400" b="1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Commands </a:t>
            </a:r>
            <a:r>
              <a:rPr lang="en-US" sz="1100" spc="-5" dirty="0">
                <a:solidFill>
                  <a:srgbClr val="393939"/>
                </a:solidFill>
                <a:latin typeface="Lucida Sans"/>
                <a:cs typeface="Lucida Sans"/>
              </a:rPr>
              <a:t>to used to control access to data stored in a database (Authorization</a:t>
            </a: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)</a:t>
            </a: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GRANT</a:t>
            </a: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REVOKE</a:t>
            </a: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endParaRPr lang="en-US" sz="1100" spc="-5" dirty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endParaRPr lang="en-US" sz="11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1180465" lvl="2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endParaRPr lang="en-US" sz="11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266065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400" b="1" dirty="0" smtClean="0">
                <a:latin typeface="Lucida Sans"/>
                <a:cs typeface="Lucida Sans"/>
              </a:rPr>
              <a:t>Data Types</a:t>
            </a: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Exact Numeric (</a:t>
            </a:r>
            <a:r>
              <a:rPr lang="en-US" sz="1100" dirty="0" err="1" smtClean="0">
                <a:latin typeface="Lucida Sans"/>
                <a:cs typeface="Lucida Sans"/>
              </a:rPr>
              <a:t>bigint</a:t>
            </a:r>
            <a:r>
              <a:rPr lang="en-US" sz="1100" dirty="0" smtClean="0">
                <a:latin typeface="Lucida Sans"/>
                <a:cs typeface="Lucida Sans"/>
              </a:rPr>
              <a:t>)</a:t>
            </a: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Approximate Numeric (float)</a:t>
            </a: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Date and time (</a:t>
            </a:r>
            <a:r>
              <a:rPr lang="en-US" sz="1100" dirty="0" err="1" smtClean="0">
                <a:latin typeface="Lucida Sans"/>
                <a:cs typeface="Lucida Sans"/>
              </a:rPr>
              <a:t>datetime</a:t>
            </a:r>
            <a:r>
              <a:rPr lang="en-US" sz="1100" dirty="0" smtClean="0">
                <a:latin typeface="Lucida Sans"/>
                <a:cs typeface="Lucida Sans"/>
              </a:rPr>
              <a:t>)</a:t>
            </a: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Character Strings (varchar)</a:t>
            </a: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Binary Strings (binary)</a:t>
            </a: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Other (XML)</a:t>
            </a:r>
          </a:p>
          <a:p>
            <a:pPr marL="723265" lvl="1" indent="-254000"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endParaRPr lang="en-US" sz="11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8239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492305"/>
            <a:ext cx="531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70" dirty="0"/>
              <a:t>Definition</a:t>
            </a:r>
            <a:r>
              <a:rPr spc="-185" dirty="0"/>
              <a:t> </a:t>
            </a:r>
            <a:r>
              <a:rPr spc="-105" dirty="0"/>
              <a:t>Language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2625" y="1336723"/>
            <a:ext cx="3797935" cy="1656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Create </a:t>
            </a:r>
            <a:r>
              <a:rPr b="1" dirty="0"/>
              <a:t>Database, </a:t>
            </a:r>
            <a:r>
              <a:rPr b="1" spc="-5" dirty="0"/>
              <a:t>Table </a:t>
            </a:r>
            <a:r>
              <a:rPr b="1" dirty="0"/>
              <a:t>-</a:t>
            </a:r>
            <a:r>
              <a:rPr b="1" spc="-20" dirty="0"/>
              <a:t> </a:t>
            </a:r>
            <a:r>
              <a:rPr b="1" spc="-5" dirty="0"/>
              <a:t>CREATE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CREATE DATABASE</a:t>
            </a:r>
            <a:r>
              <a:rPr sz="9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Movies</a:t>
            </a:r>
            <a:r>
              <a:rPr sz="900" spc="-5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49860" marR="828040" indent="-137795">
              <a:lnSpc>
                <a:spcPct val="118100"/>
              </a:lnSpc>
            </a:pP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CREATE TABLE </a:t>
            </a:r>
            <a:r>
              <a:rPr sz="900" spc="-5" dirty="0" err="1" smtClean="0">
                <a:solidFill>
                  <a:srgbClr val="800000"/>
                </a:solidFill>
                <a:latin typeface="Courier New"/>
                <a:cs typeface="Courier New"/>
              </a:rPr>
              <a:t>ProductionCompanies</a:t>
            </a:r>
            <a:r>
              <a:rPr sz="9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  </a:t>
            </a:r>
            <a:r>
              <a:rPr sz="900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endParaRPr sz="900" dirty="0">
              <a:latin typeface="Courier New"/>
              <a:cs typeface="Courier New"/>
            </a:endParaRPr>
          </a:p>
          <a:p>
            <a:pPr marL="355600" marR="5080">
              <a:lnSpc>
                <a:spcPct val="118100"/>
              </a:lnSpc>
              <a:tabLst>
                <a:tab pos="835660" algn="l"/>
              </a:tabLst>
            </a:pP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Id	</a:t>
            </a:r>
            <a:r>
              <a:rPr sz="900" i="1" spc="-5" dirty="0">
                <a:solidFill>
                  <a:srgbClr val="000000"/>
                </a:solidFill>
                <a:latin typeface="Courier New"/>
                <a:cs typeface="Courier New"/>
              </a:rPr>
              <a:t>BIGINT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PRIMARY KEY IDENTITY</a:t>
            </a: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sz="900" spc="-5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sz="900" spc="-5" dirty="0">
                <a:solidFill>
                  <a:srgbClr val="C0C0C0"/>
                </a:solidFill>
                <a:latin typeface="Courier New"/>
                <a:cs typeface="Courier New"/>
              </a:rPr>
              <a:t>,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sz="900" dirty="0">
                <a:solidFill>
                  <a:srgbClr val="800000"/>
                </a:solidFill>
                <a:latin typeface="Courier New"/>
                <a:cs typeface="Courier New"/>
              </a:rPr>
              <a:t>)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NOT NULL</a:t>
            </a:r>
            <a:r>
              <a:rPr sz="900" spc="-5" dirty="0">
                <a:solidFill>
                  <a:srgbClr val="C0C0C0"/>
                </a:solidFill>
                <a:latin typeface="Courier New"/>
                <a:cs typeface="Courier New"/>
              </a:rPr>
              <a:t>,  </a:t>
            </a: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"Name" </a:t>
            </a:r>
            <a:r>
              <a:rPr sz="900" i="1" spc="-5" dirty="0">
                <a:solidFill>
                  <a:srgbClr val="000000"/>
                </a:solidFill>
                <a:latin typeface="Courier New"/>
                <a:cs typeface="Courier New"/>
              </a:rPr>
              <a:t>NVARCHAR</a:t>
            </a: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sz="900" spc="-5" dirty="0">
                <a:solidFill>
                  <a:srgbClr val="000000"/>
                </a:solidFill>
                <a:latin typeface="Courier New"/>
                <a:cs typeface="Courier New"/>
              </a:rPr>
              <a:t>100</a:t>
            </a: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)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NOT</a:t>
            </a:r>
            <a:r>
              <a:rPr sz="9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900" spc="-5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9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95"/>
              </a:spcBef>
              <a:tabLst>
                <a:tab pos="835660" algn="l"/>
              </a:tabLst>
            </a:pP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About	</a:t>
            </a:r>
            <a:r>
              <a:rPr sz="900" i="1" spc="-5" dirty="0">
                <a:solidFill>
                  <a:srgbClr val="000000"/>
                </a:solidFill>
                <a:latin typeface="Courier New"/>
                <a:cs typeface="Courier New"/>
              </a:rPr>
              <a:t>TEXT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NOT NULL</a:t>
            </a:r>
            <a:endParaRPr sz="90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195"/>
              </a:spcBef>
            </a:pPr>
            <a:r>
              <a:rPr sz="900" dirty="0">
                <a:solidFill>
                  <a:srgbClr val="800000"/>
                </a:solidFill>
                <a:latin typeface="Courier New"/>
                <a:cs typeface="Courier New"/>
              </a:rPr>
              <a:t>)</a:t>
            </a:r>
            <a:r>
              <a:rPr sz="90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900" dirty="0">
              <a:latin typeface="Courier New"/>
              <a:cs typeface="Courier New"/>
            </a:endParaRPr>
          </a:p>
          <a:p>
            <a:pPr marL="149860" marR="1788160" indent="-137795">
              <a:lnSpc>
                <a:spcPct val="118100"/>
              </a:lnSpc>
            </a:pP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CREATE TABLE </a:t>
            </a:r>
            <a:r>
              <a:rPr sz="9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Films  </a:t>
            </a:r>
            <a:r>
              <a:rPr sz="900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80" y="3274617"/>
            <a:ext cx="436880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Id  "Name"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2901" y="3274617"/>
            <a:ext cx="2357755" cy="3492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i="1" spc="-5" dirty="0">
                <a:latin typeface="Courier New"/>
                <a:cs typeface="Courier New"/>
              </a:rPr>
              <a:t>BIGINT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PRIMARY KEY IDENTITY</a:t>
            </a: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sz="900" spc="-5" dirty="0">
                <a:latin typeface="Courier New"/>
                <a:cs typeface="Courier New"/>
              </a:rPr>
              <a:t>1</a:t>
            </a:r>
            <a:r>
              <a:rPr sz="900" spc="-5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r>
              <a:rPr sz="900" spc="-5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dirty="0">
                <a:solidFill>
                  <a:srgbClr val="800000"/>
                </a:solidFill>
                <a:latin typeface="Courier New"/>
                <a:cs typeface="Courier New"/>
              </a:rPr>
              <a:t>)</a:t>
            </a:r>
            <a:r>
              <a:rPr sz="90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i="1" spc="-5" dirty="0">
                <a:latin typeface="Courier New"/>
                <a:cs typeface="Courier New"/>
              </a:rPr>
              <a:t>NVARCHAR</a:t>
            </a: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sz="900" spc="-5" dirty="0">
                <a:latin typeface="Courier New"/>
                <a:cs typeface="Courier New"/>
              </a:rPr>
              <a:t>100</a:t>
            </a: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)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NOT NULL</a:t>
            </a:r>
            <a:r>
              <a:rPr sz="900" spc="-5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807" y="3598466"/>
            <a:ext cx="3980793" cy="51744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95"/>
              </a:spcBef>
            </a:pP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ProductionCompanyId </a:t>
            </a:r>
            <a:r>
              <a:rPr sz="900" i="1" spc="-5" dirty="0">
                <a:latin typeface="Courier New"/>
                <a:cs typeface="Courier New"/>
              </a:rPr>
              <a:t>BIGINT </a:t>
            </a:r>
            <a:endParaRPr lang="en-US" sz="900" i="1" spc="-5" dirty="0" smtClean="0">
              <a:latin typeface="Courier New"/>
              <a:cs typeface="Courier New"/>
            </a:endParaRPr>
          </a:p>
          <a:p>
            <a:pPr marL="218440">
              <a:lnSpc>
                <a:spcPct val="100000"/>
              </a:lnSpc>
              <a:spcBef>
                <a:spcPts val="295"/>
              </a:spcBef>
            </a:pPr>
            <a:r>
              <a:rPr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REFERENCES </a:t>
            </a:r>
            <a:r>
              <a:rPr sz="900" spc="-5" dirty="0" err="1" smtClean="0">
                <a:solidFill>
                  <a:srgbClr val="800000"/>
                </a:solidFill>
                <a:latin typeface="Courier New"/>
                <a:cs typeface="Courier New"/>
              </a:rPr>
              <a:t>ProductionCompanies</a:t>
            </a:r>
            <a:r>
              <a:rPr sz="9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(Id</a:t>
            </a:r>
            <a:r>
              <a:rPr sz="900" spc="-5" dirty="0">
                <a:solidFill>
                  <a:srgbClr val="800000"/>
                </a:solidFill>
                <a:latin typeface="Courier New"/>
                <a:cs typeface="Courier New"/>
              </a:rPr>
              <a:t>)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NOT</a:t>
            </a:r>
            <a:r>
              <a:rPr sz="9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dirty="0">
                <a:solidFill>
                  <a:srgbClr val="800000"/>
                </a:solidFill>
                <a:latin typeface="Courier New"/>
                <a:cs typeface="Courier New"/>
              </a:rPr>
              <a:t>)</a:t>
            </a:r>
            <a:r>
              <a:rPr sz="90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75" y="4328120"/>
            <a:ext cx="590423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85"/>
              </a:lnSpc>
            </a:pP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Structured </a:t>
            </a:r>
            <a:r>
              <a:rPr sz="3500" spc="-10" dirty="0">
                <a:solidFill>
                  <a:srgbClr val="FFFFFF"/>
                </a:solidFill>
                <a:latin typeface="Lucida Sans"/>
                <a:cs typeface="Lucida Sans"/>
              </a:rPr>
              <a:t>Query</a:t>
            </a:r>
            <a:r>
              <a:rPr sz="35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105400" y="1336723"/>
            <a:ext cx="3710304" cy="1078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222222"/>
                </a:solidFill>
                <a:latin typeface="Lucida Sans"/>
                <a:cs typeface="Lucida Sans"/>
              </a:rPr>
              <a:t>Change Database, Table </a:t>
            </a:r>
            <a:r>
              <a:rPr sz="1050" b="1" dirty="0">
                <a:solidFill>
                  <a:srgbClr val="222222"/>
                </a:solidFill>
                <a:latin typeface="Lucida Sans"/>
                <a:cs typeface="Lucida Sans"/>
              </a:rPr>
              <a:t>-</a:t>
            </a:r>
            <a:r>
              <a:rPr sz="1050" b="1" spc="-9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050" b="1" spc="-5" dirty="0">
                <a:solidFill>
                  <a:srgbClr val="222222"/>
                </a:solidFill>
                <a:latin typeface="Lucida Sans"/>
                <a:cs typeface="Lucida Sans"/>
              </a:rPr>
              <a:t>ALTER</a:t>
            </a:r>
            <a:endParaRPr sz="1050" b="1" dirty="0">
              <a:latin typeface="Lucida Sans"/>
              <a:cs typeface="Lucida Sans"/>
            </a:endParaRPr>
          </a:p>
          <a:p>
            <a:pPr marL="12700" marR="5080">
              <a:lnSpc>
                <a:spcPct val="227300"/>
              </a:lnSpc>
              <a:spcBef>
                <a:spcPts val="180"/>
              </a:spcBef>
            </a:pP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ALTER DATABASE </a:t>
            </a:r>
            <a:r>
              <a:rPr sz="1000" spc="-5" dirty="0">
                <a:solidFill>
                  <a:srgbClr val="800000"/>
                </a:solidFill>
                <a:latin typeface="Courier New"/>
                <a:cs typeface="Courier New"/>
              </a:rPr>
              <a:t>Movies modify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NAME </a:t>
            </a:r>
            <a:r>
              <a:rPr sz="1000" dirty="0">
                <a:solidFill>
                  <a:srgbClr val="C0C0C0"/>
                </a:solidFill>
                <a:latin typeface="Courier New"/>
                <a:cs typeface="Courier New"/>
              </a:rPr>
              <a:t>= </a:t>
            </a:r>
            <a:r>
              <a:rPr sz="1000" spc="5" dirty="0">
                <a:solidFill>
                  <a:srgbClr val="800000"/>
                </a:solidFill>
                <a:latin typeface="Courier New"/>
                <a:cs typeface="Courier New"/>
              </a:rPr>
              <a:t>Cinema</a:t>
            </a:r>
            <a:r>
              <a:rPr sz="1000" spc="5" dirty="0">
                <a:solidFill>
                  <a:srgbClr val="C0C0C0"/>
                </a:solidFill>
                <a:latin typeface="Courier New"/>
                <a:cs typeface="Courier New"/>
              </a:rPr>
              <a:t>; 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ALTER TABLE</a:t>
            </a:r>
            <a:r>
              <a:rPr sz="1000" spc="1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00" spc="5" dirty="0" smtClean="0">
                <a:solidFill>
                  <a:srgbClr val="800000"/>
                </a:solidFill>
                <a:latin typeface="Courier New"/>
                <a:cs typeface="Courier New"/>
              </a:rPr>
              <a:t>Films</a:t>
            </a:r>
            <a:endParaRPr sz="1000" dirty="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  <a:spcBef>
                <a:spcPts val="180"/>
              </a:spcBef>
            </a:pP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ADD </a:t>
            </a:r>
            <a:r>
              <a:rPr sz="1000" spc="-5" dirty="0">
                <a:solidFill>
                  <a:srgbClr val="800000"/>
                </a:solidFill>
                <a:latin typeface="Courier New"/>
                <a:cs typeface="Courier New"/>
              </a:rPr>
              <a:t>About </a:t>
            </a:r>
            <a:r>
              <a:rPr sz="1000" i="1" spc="-5" dirty="0">
                <a:latin typeface="Courier New"/>
                <a:cs typeface="Courier New"/>
              </a:rPr>
              <a:t>TEXT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NOT</a:t>
            </a:r>
            <a:r>
              <a:rPr sz="1000" spc="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00" spc="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000" spc="5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5107112" y="3019637"/>
            <a:ext cx="3740121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222222"/>
                </a:solidFill>
                <a:latin typeface="Lucida Sans"/>
                <a:cs typeface="Lucida Sans"/>
              </a:rPr>
              <a:t>Delete Database, Table </a:t>
            </a:r>
            <a:r>
              <a:rPr sz="1050" b="1" dirty="0">
                <a:solidFill>
                  <a:srgbClr val="222222"/>
                </a:solidFill>
                <a:latin typeface="Lucida Sans"/>
                <a:cs typeface="Lucida Sans"/>
              </a:rPr>
              <a:t>-</a:t>
            </a:r>
            <a:r>
              <a:rPr sz="1050" b="1" spc="-55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050" b="1" dirty="0">
                <a:solidFill>
                  <a:srgbClr val="222222"/>
                </a:solidFill>
                <a:latin typeface="Lucida Sans"/>
                <a:cs typeface="Lucida Sans"/>
              </a:rPr>
              <a:t>DROP</a:t>
            </a:r>
            <a:endParaRPr sz="105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DROP DATABASE</a:t>
            </a:r>
            <a:r>
              <a:rPr sz="1000" spc="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00" spc="5" dirty="0">
                <a:solidFill>
                  <a:srgbClr val="800000"/>
                </a:solidFill>
                <a:latin typeface="Courier New"/>
                <a:cs typeface="Courier New"/>
              </a:rPr>
              <a:t>Movies</a:t>
            </a:r>
            <a:r>
              <a:rPr sz="1000" spc="5" dirty="0">
                <a:latin typeface="Courier New"/>
                <a:cs typeface="Courier New"/>
              </a:rPr>
              <a:t>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DROP TABLE</a:t>
            </a:r>
            <a:r>
              <a:rPr sz="1000" spc="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00" spc="10" dirty="0" smtClean="0">
                <a:solidFill>
                  <a:srgbClr val="800000"/>
                </a:solidFill>
                <a:latin typeface="Courier New"/>
                <a:cs typeface="Courier New"/>
              </a:rPr>
              <a:t>Films</a:t>
            </a:r>
            <a:r>
              <a:rPr sz="1000" spc="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975" y="4328120"/>
            <a:ext cx="590423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85"/>
              </a:lnSpc>
            </a:pP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Structured </a:t>
            </a:r>
            <a:r>
              <a:rPr sz="3500" spc="-10" dirty="0">
                <a:solidFill>
                  <a:srgbClr val="FFFFFF"/>
                </a:solidFill>
                <a:latin typeface="Lucida Sans"/>
                <a:cs typeface="Lucida Sans"/>
              </a:rPr>
              <a:t>Query</a:t>
            </a:r>
            <a:r>
              <a:rPr sz="35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715099" y="321310"/>
            <a:ext cx="80479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25" dirty="0" smtClean="0"/>
              <a:t>Data Manipulation Language - </a:t>
            </a:r>
            <a:r>
              <a:rPr lang="en-US" b="0" kern="0" spc="-25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  <a:r>
              <a:rPr lang="en-US" kern="0" spc="-25" dirty="0" smtClean="0"/>
              <a:t>R</a:t>
            </a:r>
            <a:r>
              <a:rPr lang="en-US" b="0" kern="0" spc="-25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UD</a:t>
            </a:r>
            <a:endParaRPr lang="en-US" b="0" kern="0" spc="-105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685800" y="1047750"/>
            <a:ext cx="7924800" cy="295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“</a:t>
            </a:r>
            <a:r>
              <a:rPr lang="en-US" sz="1100" b="1" dirty="0" smtClean="0">
                <a:latin typeface="Lucida Sans"/>
                <a:cs typeface="Lucida Sans"/>
              </a:rPr>
              <a:t>SELECT</a:t>
            </a:r>
            <a:r>
              <a:rPr lang="en-US" sz="1100" dirty="0" smtClean="0">
                <a:latin typeface="Lucida Sans"/>
                <a:cs typeface="Lucida Sans"/>
              </a:rPr>
              <a:t>”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“*”  gets all columns  	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100" dirty="0" smtClean="0"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*</a:t>
            </a:r>
            <a:r>
              <a:rPr lang="en-US" sz="1100" dirty="0" smtClean="0">
                <a:latin typeface="Lucida Sans"/>
                <a:cs typeface="Lucida Sans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100" dirty="0" smtClean="0"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srgbClr val="800000"/>
                </a:solidFill>
                <a:latin typeface="Courier New"/>
                <a:cs typeface="Courier New"/>
              </a:rPr>
              <a:t>Films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or use specific columns  </a:t>
            </a:r>
            <a:r>
              <a:rPr lang="en-US" sz="1100" dirty="0">
                <a:latin typeface="Lucida Sans"/>
                <a:cs typeface="Lucida Sans"/>
              </a:rPr>
              <a:t>	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100" dirty="0">
                <a:latin typeface="Lucida Sans"/>
                <a:cs typeface="Lucida Sans"/>
              </a:rPr>
              <a:t> </a:t>
            </a:r>
            <a:r>
              <a:rPr lang="en-US" sz="1000" spc="-5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[Name</a:t>
            </a:r>
            <a:r>
              <a:rPr lang="en-US" sz="1000" spc="-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]</a:t>
            </a:r>
            <a:r>
              <a:rPr lang="en-US" sz="1000" spc="-5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, About</a:t>
            </a:r>
            <a:r>
              <a:rPr lang="en-US" sz="1100" dirty="0" smtClean="0">
                <a:latin typeface="Lucida Sans"/>
                <a:cs typeface="Lucida Sans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100" dirty="0"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srgbClr val="800000"/>
                </a:solidFill>
                <a:latin typeface="Courier New"/>
                <a:cs typeface="Courier New"/>
              </a:rPr>
              <a:t>Films</a:t>
            </a:r>
          </a:p>
          <a:p>
            <a:pPr marL="266065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dirty="0" smtClean="0">
                <a:latin typeface="Lucida Sans"/>
                <a:cs typeface="Lucida Sans"/>
              </a:rPr>
              <a:t>Sort</a:t>
            </a:r>
            <a:r>
              <a:rPr lang="en-US" sz="1100" dirty="0" smtClean="0">
                <a:latin typeface="Lucida Sans"/>
                <a:cs typeface="Lucida Sans"/>
              </a:rPr>
              <a:t> by 1 or </a:t>
            </a:r>
            <a:r>
              <a:rPr lang="en-US" sz="1100" dirty="0">
                <a:latin typeface="Lucida Sans"/>
                <a:cs typeface="Lucida Sans"/>
              </a:rPr>
              <a:t>more columns	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lang="en-US" sz="1000" spc="-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*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 FROM </a:t>
            </a:r>
            <a:r>
              <a:rPr lang="en-US" sz="900" spc="-5" dirty="0">
                <a:solidFill>
                  <a:srgbClr val="800000"/>
                </a:solidFill>
                <a:latin typeface="Courier New"/>
                <a:cs typeface="Courier New"/>
              </a:rPr>
              <a:t>Films</a:t>
            </a: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ORDER BY </a:t>
            </a:r>
            <a:r>
              <a:rPr lang="en-US" sz="900" spc="-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900" spc="-5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Name]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DESC</a:t>
            </a:r>
            <a:endParaRPr lang="en-US" sz="900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266065" lvl="0" indent="-25400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Get </a:t>
            </a:r>
            <a:r>
              <a:rPr lang="en-US" sz="1100" b="1" dirty="0" smtClean="0">
                <a:latin typeface="Lucida Sans"/>
                <a:cs typeface="Lucida Sans"/>
              </a:rPr>
              <a:t>top</a:t>
            </a:r>
            <a:r>
              <a:rPr lang="en-US" sz="1100" dirty="0" smtClean="0">
                <a:latin typeface="Lucida Sans"/>
                <a:cs typeface="Lucida Sans"/>
              </a:rPr>
              <a:t> rows based on sort	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TOP </a:t>
            </a:r>
            <a:r>
              <a:rPr lang="en-US" sz="1000" spc="-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5</a:t>
            </a: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000" spc="-5" dirty="0" smtClean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*</a:t>
            </a: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lang="en-US" sz="900" spc="-5" dirty="0">
                <a:solidFill>
                  <a:srgbClr val="800000"/>
                </a:solidFill>
                <a:latin typeface="Courier New"/>
                <a:cs typeface="Courier New"/>
              </a:rPr>
              <a:t>Films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 ORDER BY </a:t>
            </a:r>
            <a:r>
              <a:rPr lang="en-US" sz="9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[Name]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DESC</a:t>
            </a:r>
          </a:p>
          <a:p>
            <a:pPr marL="266065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“</a:t>
            </a:r>
            <a:r>
              <a:rPr lang="en-US" sz="1100" b="1" dirty="0" smtClean="0">
                <a:latin typeface="Lucida Sans"/>
                <a:cs typeface="Lucida Sans"/>
              </a:rPr>
              <a:t>WHERE</a:t>
            </a:r>
            <a:r>
              <a:rPr lang="en-US" sz="1100" dirty="0" smtClean="0">
                <a:latin typeface="Lucida Sans"/>
                <a:cs typeface="Lucida Sans"/>
              </a:rPr>
              <a:t>”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>
                <a:latin typeface="Lucida Sans"/>
                <a:cs typeface="Lucida Sans"/>
              </a:rPr>
              <a:t>Filter rows </a:t>
            </a:r>
            <a:r>
              <a:rPr lang="en-US" sz="1100" dirty="0" smtClean="0">
                <a:latin typeface="Lucida Sans"/>
                <a:cs typeface="Lucida Sans"/>
              </a:rPr>
              <a:t>		</a:t>
            </a: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100" dirty="0" smtClean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*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srgbClr val="800000"/>
                </a:solidFill>
                <a:latin typeface="Courier New"/>
                <a:cs typeface="Courier New"/>
              </a:rPr>
              <a:t>Films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WHERE </a:t>
            </a:r>
            <a:r>
              <a:rPr lang="en-US" sz="10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Id = 1</a:t>
            </a:r>
            <a:endParaRPr lang="en-US" sz="1100" dirty="0" smtClean="0">
              <a:latin typeface="Lucida Sans"/>
              <a:cs typeface="Lucida Sans"/>
            </a:endParaRP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 			</a:t>
            </a: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100" dirty="0" smtClean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*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srgbClr val="800000"/>
                </a:solidFill>
                <a:latin typeface="Courier New"/>
                <a:cs typeface="Courier New"/>
              </a:rPr>
              <a:t>Films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WHERE </a:t>
            </a:r>
            <a:r>
              <a:rPr lang="en-US" sz="10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Id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between</a:t>
            </a:r>
            <a:r>
              <a:rPr lang="en-US" sz="1000" spc="-5" dirty="0" smtClean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 1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lang="en-US" sz="1000" spc="-5" dirty="0" smtClean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 3</a:t>
            </a:r>
            <a:endParaRPr lang="en-US" sz="1100" dirty="0" smtClean="0">
              <a:latin typeface="Lucida Sans"/>
              <a:cs typeface="Lucida Sans"/>
            </a:endParaRP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			</a:t>
            </a: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100" dirty="0" smtClean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*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Films </a:t>
            </a: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WHERE </a:t>
            </a:r>
            <a:r>
              <a:rPr lang="en-US" sz="1000" spc="-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Name = </a:t>
            </a:r>
            <a:r>
              <a:rPr lang="en-US" sz="1000" spc="-5" dirty="0">
                <a:solidFill>
                  <a:srgbClr val="800000"/>
                </a:solidFill>
                <a:latin typeface="Courier New"/>
                <a:cs typeface="Courier New"/>
              </a:rPr>
              <a:t>‘The Godfather</a:t>
            </a:r>
            <a:r>
              <a:rPr lang="en-US" sz="10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’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200" dirty="0">
                <a:latin typeface="Lucida Sans"/>
                <a:cs typeface="Lucida Sans"/>
              </a:rPr>
              <a:t> 			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*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srgbClr val="800000"/>
                </a:solidFill>
                <a:latin typeface="Courier New"/>
                <a:cs typeface="Courier New"/>
              </a:rPr>
              <a:t>Films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WHERE </a:t>
            </a:r>
            <a:r>
              <a:rPr lang="en-US" sz="1000" spc="-5" dirty="0" err="1" smtClean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ReleaseDate</a:t>
            </a:r>
            <a:r>
              <a:rPr lang="en-US" sz="1000" spc="-5" dirty="0" smtClean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between</a:t>
            </a:r>
            <a:r>
              <a:rPr lang="en-US" sz="10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 </a:t>
            </a:r>
            <a:r>
              <a:rPr lang="en-US" sz="900" spc="-5" dirty="0">
                <a:solidFill>
                  <a:srgbClr val="800000"/>
                </a:solidFill>
                <a:latin typeface="Courier New"/>
                <a:cs typeface="Courier New"/>
              </a:rPr>
              <a:t>‘2010-1-1’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lang="en-US" sz="9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 </a:t>
            </a:r>
            <a:r>
              <a:rPr lang="en-US" sz="9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‘2010-12-31’</a:t>
            </a:r>
            <a:endParaRPr lang="en-US" sz="900" spc="-5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>
                <a:latin typeface="Lucida Sans"/>
                <a:cs typeface="Lucida Sans"/>
              </a:rPr>
              <a:t>			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prstClr val="white">
                    <a:lumMod val="50000"/>
                  </a:prstClr>
                </a:solidFill>
                <a:latin typeface="Courier New"/>
                <a:cs typeface="Courier New"/>
              </a:rPr>
              <a:t>*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Lucida Sans"/>
                <a:cs typeface="Lucida Sans"/>
              </a:rPr>
              <a:t> </a:t>
            </a:r>
            <a:r>
              <a:rPr lang="en-US" sz="1000" spc="-5" dirty="0">
                <a:solidFill>
                  <a:srgbClr val="800000"/>
                </a:solidFill>
                <a:latin typeface="Courier New"/>
                <a:cs typeface="Courier New"/>
              </a:rPr>
              <a:t>Films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WHERE </a:t>
            </a:r>
            <a:r>
              <a:rPr lang="en-US" sz="1000" spc="-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Name </a:t>
            </a:r>
            <a:r>
              <a:rPr lang="en-US" sz="1000" spc="-5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like </a:t>
            </a:r>
            <a:r>
              <a:rPr lang="en-US" sz="10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‘%Godfather%’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7477197" y="5143499"/>
                </a:moveTo>
                <a:lnTo>
                  <a:pt x="0" y="5143499"/>
                </a:lnTo>
                <a:lnTo>
                  <a:pt x="0" y="1666802"/>
                </a:lnTo>
                <a:lnTo>
                  <a:pt x="1666802" y="0"/>
                </a:lnTo>
                <a:lnTo>
                  <a:pt x="9143999" y="0"/>
                </a:lnTo>
                <a:lnTo>
                  <a:pt x="9143999" y="3476697"/>
                </a:lnTo>
                <a:lnTo>
                  <a:pt x="7477197" y="5143499"/>
                </a:lnTo>
                <a:close/>
              </a:path>
            </a:pathLst>
          </a:custGeom>
          <a:solidFill>
            <a:srgbClr val="C74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7376" y="970688"/>
            <a:ext cx="230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 smtClean="0">
                <a:solidFill>
                  <a:srgbClr val="FFFFFF"/>
                </a:solidFill>
                <a:latin typeface="Lucida Sans"/>
                <a:cs typeface="Lucida Sans"/>
              </a:rPr>
              <a:t>Agenda</a:t>
            </a:r>
            <a:endParaRPr b="0" spc="-5" dirty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822" y="1963473"/>
            <a:ext cx="7760978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ts val="2385"/>
              </a:lnSpc>
              <a:spcBef>
                <a:spcPts val="100"/>
              </a:spcBef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Definition of Databases</a:t>
            </a:r>
          </a:p>
          <a:p>
            <a:pPr marL="338455" indent="-326390">
              <a:lnSpc>
                <a:spcPts val="2385"/>
              </a:lnSpc>
              <a:spcBef>
                <a:spcPts val="100"/>
              </a:spcBef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Database Types (</a:t>
            </a:r>
            <a:r>
              <a:rPr lang="en-US" sz="2100" i="1" dirty="0" smtClean="0">
                <a:solidFill>
                  <a:srgbClr val="FFFFFF"/>
                </a:solidFill>
                <a:latin typeface="Lucida Sans"/>
                <a:cs typeface="Lucida Sans"/>
              </a:rPr>
              <a:t>SQL Database</a:t>
            </a: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)</a:t>
            </a:r>
          </a:p>
          <a:p>
            <a:pPr marL="338455" indent="-326390">
              <a:lnSpc>
                <a:spcPts val="2385"/>
              </a:lnSpc>
              <a:spcBef>
                <a:spcPts val="100"/>
              </a:spcBef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Database Models (</a:t>
            </a:r>
            <a:r>
              <a:rPr lang="en-US" sz="2100" i="1" dirty="0" smtClean="0">
                <a:solidFill>
                  <a:srgbClr val="FFFFFF"/>
                </a:solidFill>
                <a:latin typeface="Lucida Sans"/>
                <a:cs typeface="Lucida Sans"/>
              </a:rPr>
              <a:t>Relational Model</a:t>
            </a: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)</a:t>
            </a:r>
          </a:p>
          <a:p>
            <a:pPr marL="338455" indent="-326390">
              <a:lnSpc>
                <a:spcPts val="2385"/>
              </a:lnSpc>
              <a:spcBef>
                <a:spcPts val="100"/>
              </a:spcBef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Database Management Systems (</a:t>
            </a:r>
            <a:r>
              <a:rPr lang="en-US" sz="2100" i="1" dirty="0" smtClean="0">
                <a:solidFill>
                  <a:srgbClr val="FFFFFF"/>
                </a:solidFill>
                <a:latin typeface="Lucida Sans"/>
                <a:cs typeface="Lucida Sans"/>
              </a:rPr>
              <a:t>MS SQL Express 2017</a:t>
            </a: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)</a:t>
            </a:r>
          </a:p>
          <a:p>
            <a:pPr marL="338455" indent="-326390">
              <a:lnSpc>
                <a:spcPts val="2385"/>
              </a:lnSpc>
              <a:spcBef>
                <a:spcPts val="100"/>
              </a:spcBef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Structure Query Language (</a:t>
            </a:r>
            <a:r>
              <a:rPr lang="en-US" sz="2100" i="1" dirty="0" smtClean="0">
                <a:solidFill>
                  <a:srgbClr val="FFFFFF"/>
                </a:solidFill>
                <a:latin typeface="Lucida Sans"/>
                <a:cs typeface="Lucida Sans"/>
              </a:rPr>
              <a:t>T-SQL</a:t>
            </a: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)</a:t>
            </a:r>
          </a:p>
          <a:p>
            <a:pPr marL="12065">
              <a:lnSpc>
                <a:spcPts val="2385"/>
              </a:lnSpc>
              <a:spcBef>
                <a:spcPts val="100"/>
              </a:spcBef>
              <a:tabLst>
                <a:tab pos="338455" algn="l"/>
                <a:tab pos="339090" algn="l"/>
              </a:tabLst>
            </a:pPr>
            <a:endParaRPr lang="en-US" sz="2100" dirty="0" smtClean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338455" indent="-326390">
              <a:lnSpc>
                <a:spcPts val="2385"/>
              </a:lnSpc>
              <a:spcBef>
                <a:spcPts val="100"/>
              </a:spcBef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lang="en-US" sz="2100" dirty="0" smtClean="0">
                <a:solidFill>
                  <a:srgbClr val="FFFFFF"/>
                </a:solidFill>
                <a:latin typeface="Lucida Sans"/>
                <a:cs typeface="Lucida Sans"/>
              </a:rPr>
              <a:t>Fun Exercise!</a:t>
            </a:r>
            <a:endParaRPr sz="21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28979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975" y="4328120"/>
            <a:ext cx="590423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85"/>
              </a:lnSpc>
            </a:pP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Structured </a:t>
            </a:r>
            <a:r>
              <a:rPr sz="3500" spc="-10" dirty="0">
                <a:solidFill>
                  <a:srgbClr val="FFFFFF"/>
                </a:solidFill>
                <a:latin typeface="Lucida Sans"/>
                <a:cs typeface="Lucida Sans"/>
              </a:rPr>
              <a:t>Query</a:t>
            </a:r>
            <a:r>
              <a:rPr sz="35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715099" y="321310"/>
            <a:ext cx="80479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25" dirty="0" smtClean="0"/>
              <a:t>Data Manipulation Language - </a:t>
            </a:r>
            <a:r>
              <a:rPr lang="en-US" b="0" kern="0" spc="-25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  <a:r>
              <a:rPr lang="en-US" kern="0" spc="-25" dirty="0" smtClean="0"/>
              <a:t>R</a:t>
            </a:r>
            <a:r>
              <a:rPr lang="en-US" b="0" kern="0" spc="-25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UD</a:t>
            </a:r>
            <a:endParaRPr lang="en-US" b="0" kern="0" spc="-105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4739049" y="1221133"/>
            <a:ext cx="4114800" cy="24006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dirty="0" smtClean="0">
                <a:latin typeface="Lucida Sans"/>
                <a:cs typeface="Lucida Sans"/>
              </a:rPr>
              <a:t>Null values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use “is null” (not “= null”)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err="1" smtClean="0">
                <a:latin typeface="Lucida Sans"/>
                <a:cs typeface="Lucida Sans"/>
              </a:rPr>
              <a:t>Isnull</a:t>
            </a:r>
            <a:r>
              <a:rPr lang="en-US" sz="1100" dirty="0" smtClean="0">
                <a:latin typeface="Lucida Sans"/>
                <a:cs typeface="Lucida Sans"/>
              </a:rPr>
              <a:t>() function</a:t>
            </a:r>
          </a:p>
          <a:p>
            <a:pPr marL="266065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dirty="0" smtClean="0">
                <a:latin typeface="Lucida Sans"/>
                <a:cs typeface="Lucida Sans"/>
              </a:rPr>
              <a:t>Aliases</a:t>
            </a:r>
            <a:r>
              <a:rPr lang="en-US" sz="1100" dirty="0" smtClean="0">
                <a:latin typeface="Lucida Sans"/>
                <a:cs typeface="Lucida Sans"/>
              </a:rPr>
              <a:t> 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For fields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For tables</a:t>
            </a:r>
          </a:p>
          <a:p>
            <a:pPr marL="266065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dirty="0">
                <a:latin typeface="Lucida Sans"/>
                <a:cs typeface="Lucida Sans"/>
              </a:rPr>
              <a:t>Groups and Aggregates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>
                <a:latin typeface="Lucida Sans"/>
                <a:cs typeface="Lucida Sans"/>
              </a:rPr>
              <a:t>GROUP BY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>
                <a:latin typeface="Lucida Sans"/>
                <a:cs typeface="Lucida Sans"/>
              </a:rPr>
              <a:t>Aggregate functions count(), sum(), </a:t>
            </a:r>
            <a:r>
              <a:rPr lang="en-US" sz="1100" dirty="0" err="1">
                <a:latin typeface="Lucida Sans"/>
                <a:cs typeface="Lucida Sans"/>
              </a:rPr>
              <a:t>avg</a:t>
            </a:r>
            <a:r>
              <a:rPr lang="en-US" sz="1100" dirty="0">
                <a:latin typeface="Lucida Sans"/>
                <a:cs typeface="Lucida Sans"/>
              </a:rPr>
              <a:t>(), min(), max</a:t>
            </a:r>
            <a:r>
              <a:rPr lang="en-US" sz="1100" dirty="0" smtClean="0">
                <a:latin typeface="Lucida Sans"/>
                <a:cs typeface="Lucida Sans"/>
              </a:rPr>
              <a:t>()</a:t>
            </a:r>
            <a:endParaRPr lang="en-US" sz="1100" dirty="0">
              <a:latin typeface="Lucida Sans"/>
              <a:cs typeface="Lucida San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7200" y="1248977"/>
            <a:ext cx="4114800" cy="2667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dirty="0" smtClean="0">
                <a:latin typeface="Lucida Sans"/>
                <a:cs typeface="Lucida Sans"/>
              </a:rPr>
              <a:t>Strings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Use quote to escape quote in string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“=“ or “like” operators (use “%”)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String manipulation - </a:t>
            </a:r>
            <a:r>
              <a:rPr lang="en-US" sz="1100" dirty="0" err="1" smtClean="0">
                <a:latin typeface="Lucida Sans"/>
                <a:cs typeface="Lucida Sans"/>
              </a:rPr>
              <a:t>len</a:t>
            </a:r>
            <a:r>
              <a:rPr lang="en-US" sz="1100" dirty="0" smtClean="0">
                <a:latin typeface="Lucida Sans"/>
                <a:cs typeface="Lucida Sans"/>
              </a:rPr>
              <a:t>(), right(), left(), upper(), …</a:t>
            </a:r>
          </a:p>
          <a:p>
            <a:pPr marL="266065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dirty="0" smtClean="0">
                <a:latin typeface="Lucida Sans"/>
                <a:cs typeface="Lucida Sans"/>
              </a:rPr>
              <a:t>Integers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smtClean="0">
                <a:latin typeface="Lucida Sans"/>
                <a:cs typeface="Lucida Sans"/>
              </a:rPr>
              <a:t>&gt; , &gt;= , &lt; , &lt;= , = , between </a:t>
            </a:r>
          </a:p>
          <a:p>
            <a:pPr marL="266065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dirty="0">
                <a:latin typeface="Lucida Sans"/>
                <a:cs typeface="Lucida Sans"/>
              </a:rPr>
              <a:t>Dates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265430" algn="l"/>
                <a:tab pos="266700" algn="l"/>
              </a:tabLst>
            </a:pPr>
            <a:r>
              <a:rPr lang="en-US" sz="1100" dirty="0">
                <a:latin typeface="Lucida Sans"/>
                <a:cs typeface="Lucida Sans"/>
              </a:rPr>
              <a:t>&gt; , &gt;= , &lt; , &lt;= , = , between 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smtClean="0">
                <a:latin typeface="Lucida Sans"/>
                <a:cs typeface="Lucida Sans"/>
              </a:rPr>
              <a:t>YYYY-MM-DD </a:t>
            </a:r>
            <a:r>
              <a:rPr lang="en-US" sz="1100" dirty="0">
                <a:latin typeface="Lucida Sans"/>
                <a:cs typeface="Lucida Sans"/>
              </a:rPr>
              <a:t>format (in single quotes)</a:t>
            </a:r>
          </a:p>
          <a:p>
            <a:pPr marL="723265" lvl="1" indent="-254000">
              <a:lnSpc>
                <a:spcPct val="15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dirty="0" err="1">
                <a:latin typeface="Lucida Sans"/>
                <a:cs typeface="Lucida Sans"/>
              </a:rPr>
              <a:t>getdate</a:t>
            </a:r>
            <a:r>
              <a:rPr lang="en-US" sz="1100" dirty="0">
                <a:latin typeface="Lucida Sans"/>
                <a:cs typeface="Lucida Sans"/>
              </a:rPr>
              <a:t>() </a:t>
            </a:r>
            <a:r>
              <a:rPr lang="en-US" sz="1100" dirty="0" smtClean="0">
                <a:latin typeface="Lucida Sans"/>
                <a:cs typeface="Lucida Sans"/>
              </a:rPr>
              <a:t>function</a:t>
            </a:r>
            <a:endParaRPr lang="en-US" sz="11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7442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321310"/>
            <a:ext cx="80479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 smtClean="0"/>
              <a:t>Data Manipulation Language - C</a:t>
            </a:r>
            <a:r>
              <a:rPr lang="en-US" b="0" spc="-25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</a:t>
            </a:r>
            <a:r>
              <a:rPr lang="en-US" spc="-25" dirty="0" smtClean="0"/>
              <a:t>UD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120903"/>
            <a:ext cx="7936865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Add data to Database </a:t>
            </a:r>
            <a:r>
              <a:rPr sz="1200" b="1" dirty="0">
                <a:solidFill>
                  <a:srgbClr val="222222"/>
                </a:solidFill>
                <a:latin typeface="Lucida Sans"/>
                <a:cs typeface="Lucida Sans"/>
              </a:rPr>
              <a:t>-</a:t>
            </a:r>
            <a:r>
              <a:rPr sz="1200" b="1" spc="-1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INSERT</a:t>
            </a:r>
            <a:endParaRPr sz="120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3442335">
              <a:lnSpc>
                <a:spcPct val="112500"/>
              </a:lnSpc>
              <a:tabLst>
                <a:tab pos="904240" algn="l"/>
              </a:tabLst>
            </a:pP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INSERT</a:t>
            </a:r>
            <a:r>
              <a:rPr sz="100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INTO</a:t>
            </a:r>
            <a:r>
              <a:rPr sz="100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00" spc="-10" dirty="0" err="1" smtClean="0">
                <a:solidFill>
                  <a:srgbClr val="800000"/>
                </a:solidFill>
                <a:latin typeface="Courier New"/>
                <a:cs typeface="Courier New"/>
              </a:rPr>
              <a:t>ProductionCompanies</a:t>
            </a:r>
            <a:r>
              <a:rPr sz="1000" spc="-30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800000"/>
                </a:solidFill>
                <a:latin typeface="Courier New"/>
                <a:cs typeface="Courier New"/>
              </a:rPr>
              <a:t>([Name]</a:t>
            </a:r>
            <a:r>
              <a:rPr sz="1000" spc="-2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r>
              <a:rPr sz="1000" spc="-45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Courier New"/>
                <a:cs typeface="Courier New"/>
              </a:rPr>
              <a:t>[About]) 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VALUES	</a:t>
            </a:r>
            <a:r>
              <a:rPr sz="1000" spc="-10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sz="1000" spc="-10" dirty="0">
                <a:solidFill>
                  <a:srgbClr val="FF0000"/>
                </a:solidFill>
                <a:latin typeface="Courier New"/>
                <a:cs typeface="Courier New"/>
              </a:rPr>
              <a:t>'Castle </a:t>
            </a: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Rock </a:t>
            </a:r>
            <a:r>
              <a:rPr sz="1000" spc="-35" dirty="0">
                <a:solidFill>
                  <a:srgbClr val="FF0000"/>
                </a:solidFill>
                <a:latin typeface="Courier New"/>
                <a:cs typeface="Courier New"/>
              </a:rPr>
              <a:t>Entertainment'</a:t>
            </a:r>
            <a:r>
              <a:rPr sz="1000" spc="-35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12500"/>
              </a:lnSpc>
            </a:pP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'Castle Rock Entertainment is an American film and television production company founded in 1987[1] by  Martin Shafer, director Rob Reiner, Andrew Scheinman, Glenn Padnick and Alan Horn. It is </a:t>
            </a:r>
            <a:r>
              <a:rPr sz="1000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subsidiary of  Time Warner''s Warner</a:t>
            </a:r>
            <a:r>
              <a:rPr sz="1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Bros.'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dirty="0">
                <a:solidFill>
                  <a:srgbClr val="800000"/>
                </a:solidFill>
                <a:latin typeface="Courier New"/>
                <a:cs typeface="Courier New"/>
              </a:rPr>
              <a:t>)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120"/>
            <a:ext cx="590423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85"/>
              </a:lnSpc>
            </a:pP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Structured </a:t>
            </a:r>
            <a:r>
              <a:rPr sz="3500" spc="-10" dirty="0">
                <a:solidFill>
                  <a:srgbClr val="FFFFFF"/>
                </a:solidFill>
                <a:latin typeface="Lucida Sans"/>
                <a:cs typeface="Lucida Sans"/>
              </a:rPr>
              <a:t>Query</a:t>
            </a:r>
            <a:r>
              <a:rPr sz="35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62000" y="2797303"/>
            <a:ext cx="2544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Modify data in Database </a:t>
            </a:r>
            <a:r>
              <a:rPr sz="1200" b="1" dirty="0">
                <a:solidFill>
                  <a:srgbClr val="222222"/>
                </a:solidFill>
                <a:latin typeface="Lucida Sans"/>
                <a:cs typeface="Lucida Sans"/>
              </a:rPr>
              <a:t>-</a:t>
            </a:r>
            <a:r>
              <a:rPr sz="1200" b="1" spc="-8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UPDATE</a:t>
            </a:r>
            <a:endParaRPr sz="1200" b="1" dirty="0">
              <a:latin typeface="Lucida Sans"/>
              <a:cs typeface="Lucida Sans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762000" y="3194050"/>
            <a:ext cx="52832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UPDATE  SET  WHERE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1362172" y="3194050"/>
            <a:ext cx="3395345" cy="5969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5" dirty="0" err="1" smtClean="0">
                <a:solidFill>
                  <a:srgbClr val="800000"/>
                </a:solidFill>
                <a:latin typeface="Courier New"/>
                <a:cs typeface="Courier New"/>
              </a:rPr>
              <a:t>ProductionCompanies</a:t>
            </a:r>
            <a:endParaRPr sz="1100" dirty="0">
              <a:latin typeface="Courier New"/>
              <a:cs typeface="Courier New"/>
            </a:endParaRPr>
          </a:p>
          <a:p>
            <a:pPr marL="12700" marR="5080">
              <a:lnSpc>
                <a:spcPct val="113599"/>
              </a:lnSpc>
            </a:pPr>
            <a:r>
              <a:rPr sz="1100" spc="-5" dirty="0">
                <a:solidFill>
                  <a:srgbClr val="800000"/>
                </a:solidFill>
                <a:latin typeface="Courier New"/>
                <a:cs typeface="Courier New"/>
              </a:rPr>
              <a:t>[Name] </a:t>
            </a:r>
            <a:r>
              <a:rPr sz="1100" dirty="0">
                <a:solidFill>
                  <a:srgbClr val="C0C0C0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'Castle Rock Entertainment INC'  </a:t>
            </a:r>
            <a:r>
              <a:rPr sz="1100" spc="-5" dirty="0">
                <a:solidFill>
                  <a:srgbClr val="800000"/>
                </a:solidFill>
                <a:latin typeface="Courier New"/>
                <a:cs typeface="Courier New"/>
              </a:rPr>
              <a:t>Id </a:t>
            </a:r>
            <a:r>
              <a:rPr sz="1100" dirty="0">
                <a:solidFill>
                  <a:srgbClr val="C0C0C0"/>
                </a:solidFill>
                <a:latin typeface="Courier New"/>
                <a:cs typeface="Courier New"/>
              </a:rPr>
              <a:t>=</a:t>
            </a:r>
            <a:r>
              <a:rPr sz="1100" spc="5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5353121" y="2794127"/>
            <a:ext cx="359029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Delete data from Database </a:t>
            </a:r>
            <a:r>
              <a:rPr sz="1200" b="1" dirty="0">
                <a:solidFill>
                  <a:srgbClr val="222222"/>
                </a:solidFill>
                <a:latin typeface="Lucida Sans"/>
                <a:cs typeface="Lucida Sans"/>
              </a:rPr>
              <a:t>-</a:t>
            </a:r>
            <a:r>
              <a:rPr sz="1200" b="1" spc="-25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dirty="0">
                <a:solidFill>
                  <a:srgbClr val="222222"/>
                </a:solidFill>
                <a:latin typeface="Lucida Sans"/>
                <a:cs typeface="Lucida Sans"/>
              </a:rPr>
              <a:t>DELETE</a:t>
            </a:r>
            <a:endParaRPr sz="120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13599"/>
              </a:lnSpc>
              <a:tabLst>
                <a:tab pos="612775" algn="l"/>
              </a:tabLst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DELETE FROM </a:t>
            </a:r>
            <a:r>
              <a:rPr sz="11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ProductionCompanies</a:t>
            </a:r>
            <a:r>
              <a:rPr sz="1100" dirty="0" smtClean="0">
                <a:solidFill>
                  <a:srgbClr val="800000"/>
                </a:solidFill>
                <a:latin typeface="Courier New"/>
                <a:cs typeface="Courier New"/>
              </a:rPr>
              <a:t>  </a:t>
            </a:r>
            <a:endParaRPr lang="en-US" sz="1100" dirty="0" smtClean="0">
              <a:solidFill>
                <a:srgbClr val="8000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13599"/>
              </a:lnSpc>
              <a:tabLst>
                <a:tab pos="612775" algn="l"/>
              </a:tabLst>
            </a:pPr>
            <a:r>
              <a:rPr sz="11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00" spc="-5" dirty="0">
                <a:solidFill>
                  <a:srgbClr val="800000"/>
                </a:solidFill>
                <a:latin typeface="Courier New"/>
                <a:cs typeface="Courier New"/>
              </a:rPr>
              <a:t>Id </a:t>
            </a:r>
            <a:r>
              <a:rPr sz="1100" dirty="0">
                <a:solidFill>
                  <a:srgbClr val="C0C0C0"/>
                </a:solidFill>
                <a:latin typeface="Courier New"/>
                <a:cs typeface="Courier New"/>
              </a:rPr>
              <a:t>=</a:t>
            </a:r>
            <a:r>
              <a:rPr sz="1100" spc="5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100" dirty="0" smtClean="0">
                <a:latin typeface="Courier New"/>
                <a:cs typeface="Courier New"/>
              </a:rPr>
              <a:t>1</a:t>
            </a:r>
            <a:endParaRPr lang="en-US" sz="1100" dirty="0" smtClean="0">
              <a:latin typeface="Courier New"/>
              <a:cs typeface="Courier New"/>
            </a:endParaRPr>
          </a:p>
          <a:p>
            <a:pPr marL="12700" marR="5080">
              <a:lnSpc>
                <a:spcPct val="113599"/>
              </a:lnSpc>
              <a:tabLst>
                <a:tab pos="612775" algn="l"/>
              </a:tabLst>
            </a:pPr>
            <a:endParaRPr lang="en-US" sz="1100" dirty="0">
              <a:latin typeface="Courier New"/>
              <a:cs typeface="Courier New"/>
            </a:endParaRPr>
          </a:p>
          <a:p>
            <a:pPr marL="12700" marR="5080">
              <a:lnSpc>
                <a:spcPct val="113599"/>
              </a:lnSpc>
              <a:tabLst>
                <a:tab pos="612775" algn="l"/>
              </a:tabLst>
            </a:pPr>
            <a:r>
              <a:rPr lang="en-US" sz="1100" spc="-5" dirty="0">
                <a:solidFill>
                  <a:srgbClr val="0000FF"/>
                </a:solidFill>
                <a:latin typeface="Courier New"/>
                <a:cs typeface="Courier New"/>
              </a:rPr>
              <a:t>TRUNCATE TABLE</a:t>
            </a:r>
            <a:r>
              <a:rPr lang="en-US" sz="1100" spc="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100" spc="10" dirty="0" smtClean="0">
                <a:solidFill>
                  <a:srgbClr val="800000"/>
                </a:solidFill>
                <a:latin typeface="Courier New"/>
                <a:cs typeface="Courier New"/>
              </a:rPr>
              <a:t>Films</a:t>
            </a:r>
            <a:endParaRPr lang="en-US"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099" y="492305"/>
            <a:ext cx="6003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5" dirty="0" smtClean="0">
                <a:solidFill>
                  <a:srgbClr val="FF0000"/>
                </a:solidFill>
                <a:latin typeface="Arial"/>
                <a:cs typeface="Arial"/>
              </a:rPr>
              <a:t>Joins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5" y="1335708"/>
            <a:ext cx="2974975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ourier New"/>
                <a:cs typeface="Courier New"/>
              </a:rPr>
              <a:t>Regular (INNER)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ourier New"/>
                <a:cs typeface="Courier New"/>
              </a:rPr>
              <a:t>Left / Right (OUTER)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ourier New"/>
                <a:cs typeface="Courier New"/>
              </a:rPr>
              <a:t>Cross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120"/>
            <a:ext cx="590423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85"/>
              </a:lnSpc>
            </a:pP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Structured </a:t>
            </a:r>
            <a:r>
              <a:rPr sz="3500" spc="-10" dirty="0">
                <a:solidFill>
                  <a:srgbClr val="FFFFFF"/>
                </a:solidFill>
                <a:latin typeface="Lucida Sans"/>
                <a:cs typeface="Lucida Sans"/>
              </a:rPr>
              <a:t>Query</a:t>
            </a:r>
            <a:r>
              <a:rPr sz="35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3500">
              <a:latin typeface="Lucida Sans"/>
              <a:cs typeface="Lucida Sans"/>
            </a:endParaRPr>
          </a:p>
        </p:txBody>
      </p:sp>
      <p:pic>
        <p:nvPicPr>
          <p:cNvPr id="3074" name="Picture 2" descr="Image result for sql jo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53" y="695952"/>
            <a:ext cx="4127141" cy="3247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/>
          <p:cNvSpPr txBox="1"/>
          <p:nvPr/>
        </p:nvSpPr>
        <p:spPr>
          <a:xfrm>
            <a:off x="381000" y="2547888"/>
            <a:ext cx="4191000" cy="48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tabLst>
                <a:tab pos="612775" algn="l"/>
              </a:tabLst>
            </a:pP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lang="en-US" sz="900" spc="-5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*</a:t>
            </a:r>
            <a:r>
              <a:rPr lang="en-US"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12700" marR="5080">
              <a:lnSpc>
                <a:spcPct val="113599"/>
              </a:lnSpc>
              <a:tabLst>
                <a:tab pos="612775" algn="l"/>
              </a:tabLst>
            </a:pPr>
            <a:r>
              <a:rPr sz="9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lang="en-US" sz="900" dirty="0" smtClean="0">
                <a:solidFill>
                  <a:srgbClr val="800000"/>
                </a:solidFill>
                <a:latin typeface="Courier New"/>
                <a:cs typeface="Courier New"/>
              </a:rPr>
              <a:t>Films</a:t>
            </a:r>
            <a:r>
              <a:rPr sz="9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900" dirty="0" smtClean="0">
                <a:solidFill>
                  <a:srgbClr val="800000"/>
                </a:solidFill>
                <a:latin typeface="Courier New"/>
                <a:cs typeface="Courier New"/>
              </a:rPr>
              <a:t>f</a:t>
            </a:r>
          </a:p>
          <a:p>
            <a:pPr marL="12700" marR="5080">
              <a:lnSpc>
                <a:spcPct val="113599"/>
              </a:lnSpc>
              <a:tabLst>
                <a:tab pos="612775" algn="l"/>
              </a:tabLst>
            </a:pP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JOIN</a:t>
            </a:r>
            <a:r>
              <a:rPr lang="en-US" sz="9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900" spc="-5" dirty="0" err="1" smtClean="0">
                <a:solidFill>
                  <a:srgbClr val="800000"/>
                </a:solidFill>
                <a:latin typeface="Courier New"/>
                <a:cs typeface="Courier New"/>
              </a:rPr>
              <a:t>ProductionCompanies</a:t>
            </a:r>
            <a:r>
              <a:rPr lang="en-US" sz="9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 c </a:t>
            </a:r>
            <a:r>
              <a:rPr lang="en-US" sz="900" spc="-5" dirty="0">
                <a:solidFill>
                  <a:srgbClr val="0000FF"/>
                </a:solidFill>
                <a:latin typeface="Courier New"/>
                <a:cs typeface="Courier New"/>
              </a:rPr>
              <a:t>ON</a:t>
            </a:r>
            <a:r>
              <a:rPr lang="en-US" sz="9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900" spc="-5" dirty="0" err="1" smtClean="0">
                <a:solidFill>
                  <a:srgbClr val="800000"/>
                </a:solidFill>
                <a:latin typeface="Courier New"/>
                <a:cs typeface="Courier New"/>
              </a:rPr>
              <a:t>f.ProductionCompanyID</a:t>
            </a:r>
            <a:r>
              <a:rPr lang="en-US" sz="9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900" spc="-5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900" spc="-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900" spc="-5" dirty="0" err="1" smtClean="0">
                <a:solidFill>
                  <a:srgbClr val="800000"/>
                </a:solidFill>
                <a:latin typeface="Courier New"/>
                <a:cs typeface="Courier New"/>
              </a:rPr>
              <a:t>c.Id</a:t>
            </a:r>
            <a:endParaRPr lang="en-US" sz="900" spc="-5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854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099" y="492305"/>
            <a:ext cx="236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3600" b="1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FF0000"/>
                </a:solidFill>
                <a:latin typeface="Arial"/>
                <a:cs typeface="Arial"/>
              </a:rPr>
              <a:t>Types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6806" y="1276350"/>
            <a:ext cx="129222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Character</a:t>
            </a:r>
            <a:r>
              <a:rPr sz="1200" b="1" spc="-75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strings</a:t>
            </a:r>
            <a:endParaRPr sz="120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900" indent="-27305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char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varchar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dirty="0">
                <a:solidFill>
                  <a:srgbClr val="222222"/>
                </a:solidFill>
                <a:latin typeface="Lucida Sans"/>
                <a:cs typeface="Lucida Sans"/>
              </a:rPr>
              <a:t>text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120"/>
            <a:ext cx="590423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85"/>
              </a:lnSpc>
            </a:pP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Structured </a:t>
            </a:r>
            <a:r>
              <a:rPr sz="3500" spc="-10" dirty="0">
                <a:solidFill>
                  <a:srgbClr val="FFFFFF"/>
                </a:solidFill>
                <a:latin typeface="Lucida Sans"/>
                <a:cs typeface="Lucida Sans"/>
              </a:rPr>
              <a:t>Query</a:t>
            </a:r>
            <a:r>
              <a:rPr sz="35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Language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653155" y="1276350"/>
            <a:ext cx="1528445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Unicode </a:t>
            </a:r>
            <a:r>
              <a:rPr lang="en-US" sz="1200" b="1" spc="-5" dirty="0" smtClean="0">
                <a:solidFill>
                  <a:srgbClr val="222222"/>
                </a:solidFill>
                <a:latin typeface="Lucida Sans"/>
                <a:cs typeface="Lucida Sans"/>
              </a:rPr>
              <a:t>char</a:t>
            </a:r>
            <a:r>
              <a:rPr sz="1200" b="1" spc="-80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spc="-5" dirty="0" smtClean="0">
                <a:solidFill>
                  <a:srgbClr val="222222"/>
                </a:solidFill>
                <a:latin typeface="Lucida Sans"/>
                <a:cs typeface="Lucida Sans"/>
              </a:rPr>
              <a:t>strings</a:t>
            </a:r>
            <a:endParaRPr sz="120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900" indent="-27305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nchar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nvarchar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ntext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656203" y="2724150"/>
            <a:ext cx="1054100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Binary</a:t>
            </a:r>
            <a:r>
              <a:rPr sz="1200" b="1" spc="-6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strings</a:t>
            </a:r>
            <a:endParaRPr sz="120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900" indent="-27305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binary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varbinary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image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6858000" y="1276350"/>
            <a:ext cx="1998980" cy="242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Other data</a:t>
            </a:r>
            <a:r>
              <a:rPr sz="1200" b="1" spc="-15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dirty="0">
                <a:solidFill>
                  <a:srgbClr val="222222"/>
                </a:solidFill>
                <a:latin typeface="Lucida Sans"/>
                <a:cs typeface="Lucida Sans"/>
              </a:rPr>
              <a:t>types</a:t>
            </a:r>
            <a:endParaRPr sz="120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900" indent="-27305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cursor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rowversion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hierarchyid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uniqueidentifier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sql_variant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xml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i="1" spc="-25" dirty="0">
                <a:solidFill>
                  <a:srgbClr val="666666"/>
                </a:solidFill>
                <a:latin typeface="Lucida Sans"/>
                <a:cs typeface="Lucida Sans"/>
              </a:rPr>
              <a:t>Spatial </a:t>
            </a:r>
            <a:r>
              <a:rPr sz="1000" i="1" spc="-5" dirty="0">
                <a:solidFill>
                  <a:srgbClr val="666666"/>
                </a:solidFill>
                <a:latin typeface="Lucida Sans"/>
                <a:cs typeface="Lucida Sans"/>
              </a:rPr>
              <a:t>Geometry</a:t>
            </a:r>
            <a:r>
              <a:rPr sz="1000" i="1" spc="-1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000" i="1" spc="5" dirty="0">
                <a:solidFill>
                  <a:srgbClr val="666666"/>
                </a:solidFill>
                <a:latin typeface="Lucida Sans"/>
                <a:cs typeface="Lucida Sans"/>
              </a:rPr>
              <a:t>Types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i="1" spc="-25" dirty="0">
                <a:solidFill>
                  <a:srgbClr val="666666"/>
                </a:solidFill>
                <a:latin typeface="Lucida Sans"/>
                <a:cs typeface="Lucida Sans"/>
              </a:rPr>
              <a:t>Spatial </a:t>
            </a:r>
            <a:r>
              <a:rPr sz="1000" i="1" spc="-10" dirty="0">
                <a:solidFill>
                  <a:srgbClr val="666666"/>
                </a:solidFill>
                <a:latin typeface="Lucida Sans"/>
                <a:cs typeface="Lucida Sans"/>
              </a:rPr>
              <a:t>Geography</a:t>
            </a:r>
            <a:r>
              <a:rPr sz="1000" i="1" spc="-1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000" i="1" spc="5" dirty="0">
                <a:solidFill>
                  <a:srgbClr val="666666"/>
                </a:solidFill>
                <a:latin typeface="Lucida Sans"/>
                <a:cs typeface="Lucida Sans"/>
              </a:rPr>
              <a:t>Types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dirty="0">
                <a:solidFill>
                  <a:srgbClr val="222222"/>
                </a:solidFill>
                <a:latin typeface="Lucida Sans"/>
                <a:cs typeface="Lucida Sans"/>
              </a:rPr>
              <a:t>table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463540" y="1276350"/>
            <a:ext cx="1394460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Date and</a:t>
            </a:r>
            <a:r>
              <a:rPr sz="1200" b="1" spc="-25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dirty="0">
                <a:solidFill>
                  <a:srgbClr val="222222"/>
                </a:solidFill>
                <a:latin typeface="Lucida Sans"/>
                <a:cs typeface="Lucida Sans"/>
              </a:rPr>
              <a:t>time</a:t>
            </a:r>
            <a:endParaRPr sz="120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900" indent="-27305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date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dirty="0">
                <a:solidFill>
                  <a:srgbClr val="222222"/>
                </a:solidFill>
                <a:latin typeface="Lucida Sans"/>
                <a:cs typeface="Lucida Sans"/>
              </a:rPr>
              <a:t>Datetimeoffset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datetime2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Smalldatetime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datetime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dirty="0">
                <a:solidFill>
                  <a:srgbClr val="222222"/>
                </a:solidFill>
                <a:latin typeface="Lucida Sans"/>
                <a:cs typeface="Lucida Sans"/>
              </a:rPr>
              <a:t>time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102486" y="2724150"/>
            <a:ext cx="1316545" cy="82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 err="1" smtClean="0">
                <a:solidFill>
                  <a:srgbClr val="222222"/>
                </a:solidFill>
                <a:latin typeface="Lucida Sans"/>
                <a:cs typeface="Lucida Sans"/>
              </a:rPr>
              <a:t>Approx</a:t>
            </a:r>
            <a:r>
              <a:rPr sz="1200" b="1" spc="-7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spc="-5" dirty="0" smtClean="0">
                <a:solidFill>
                  <a:srgbClr val="222222"/>
                </a:solidFill>
                <a:latin typeface="Lucida Sans"/>
                <a:cs typeface="Lucida Sans"/>
              </a:rPr>
              <a:t>numeric</a:t>
            </a:r>
            <a:endParaRPr sz="120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900" indent="-27305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float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real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607695" y="1276350"/>
            <a:ext cx="1221105" cy="242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2222"/>
                </a:solidFill>
                <a:latin typeface="Lucida Sans"/>
                <a:cs typeface="Lucida Sans"/>
              </a:rPr>
              <a:t>Exact</a:t>
            </a:r>
            <a:r>
              <a:rPr sz="1200" b="1" spc="-4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b="1" spc="-5" dirty="0" smtClean="0">
                <a:solidFill>
                  <a:srgbClr val="222222"/>
                </a:solidFill>
                <a:latin typeface="Lucida Sans"/>
                <a:cs typeface="Lucida Sans"/>
              </a:rPr>
              <a:t>numeric</a:t>
            </a:r>
            <a:endParaRPr sz="1200" b="1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900" indent="-27305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bigint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numeric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bit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smallint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decimal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smallmoney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int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dirty="0">
                <a:solidFill>
                  <a:srgbClr val="222222"/>
                </a:solidFill>
                <a:latin typeface="Lucida Sans"/>
                <a:cs typeface="Lucida Sans"/>
              </a:rPr>
              <a:t>tinyint</a:t>
            </a:r>
            <a:endParaRPr sz="1000" dirty="0">
              <a:latin typeface="Lucida Sans"/>
              <a:cs typeface="Lucida Sans"/>
            </a:endParaRPr>
          </a:p>
          <a:p>
            <a:pPr marL="469900" indent="-2730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22222"/>
                </a:solidFill>
                <a:latin typeface="Lucida Sans"/>
                <a:cs typeface="Lucida Sans"/>
              </a:rPr>
              <a:t>money</a:t>
            </a:r>
            <a:endParaRPr sz="1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7477197" y="5143499"/>
                </a:moveTo>
                <a:lnTo>
                  <a:pt x="0" y="5143499"/>
                </a:lnTo>
                <a:lnTo>
                  <a:pt x="0" y="1666802"/>
                </a:lnTo>
                <a:lnTo>
                  <a:pt x="1666802" y="0"/>
                </a:lnTo>
                <a:lnTo>
                  <a:pt x="9143999" y="0"/>
                </a:lnTo>
                <a:lnTo>
                  <a:pt x="9143999" y="3476697"/>
                </a:lnTo>
                <a:lnTo>
                  <a:pt x="7477197" y="5143499"/>
                </a:lnTo>
                <a:close/>
              </a:path>
            </a:pathLst>
          </a:custGeom>
          <a:solidFill>
            <a:srgbClr val="C74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7376" y="971196"/>
            <a:ext cx="53263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5" dirty="0">
                <a:solidFill>
                  <a:srgbClr val="FFFFFF"/>
                </a:solidFill>
                <a:latin typeface="Lucida Sans"/>
                <a:cs typeface="Lucida Sans"/>
              </a:rPr>
              <a:t>Movie Database</a:t>
            </a:r>
            <a:r>
              <a:rPr sz="3500" b="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b="0" spc="-5" dirty="0">
                <a:solidFill>
                  <a:srgbClr val="FFFFFF"/>
                </a:solidFill>
                <a:latin typeface="Lucida Sans"/>
                <a:cs typeface="Lucida Sans"/>
              </a:rPr>
              <a:t>Exercise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1174" y="2834600"/>
            <a:ext cx="1607149" cy="155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492305"/>
            <a:ext cx="16440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336723"/>
            <a:ext cx="7520940" cy="245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5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Lucida Sans"/>
                <a:cs typeface="Lucida Sans"/>
                <a:hlinkClick r:id="rId2"/>
              </a:rPr>
              <a:t>https://www.imdb.com/chart/top?ref_=nv_mv_250_6</a:t>
            </a:r>
            <a:endParaRPr sz="10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900" indent="-2825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Display the name of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all</a:t>
            </a:r>
            <a:r>
              <a:rPr sz="1200" spc="-10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Actors</a:t>
            </a:r>
            <a:r>
              <a:rPr lang="en-US" sz="1200" spc="-5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whose name starts with John</a:t>
            </a:r>
            <a:endParaRPr sz="1200" dirty="0">
              <a:latin typeface="Lucida Sans"/>
              <a:cs typeface="Lucida Sans"/>
            </a:endParaRP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Display the name of all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Films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(with the field alias “Film”), together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with the Production Company’s Name 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(with the 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field alias 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“Company”)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and</a:t>
            </a:r>
            <a:r>
              <a:rPr sz="1200" spc="-1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About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(with the field alias “</a:t>
            </a:r>
            <a:r>
              <a:rPr lang="en-US" sz="1200" spc="-5" dirty="0" err="1" smtClean="0">
                <a:solidFill>
                  <a:srgbClr val="222222"/>
                </a:solidFill>
                <a:latin typeface="Lucida Sans"/>
                <a:cs typeface="Lucida Sans"/>
              </a:rPr>
              <a:t>CompanyDetails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”)</a:t>
            </a:r>
            <a:endParaRPr sz="1200" dirty="0">
              <a:latin typeface="Lucida Sans"/>
              <a:cs typeface="Lucida Sans"/>
            </a:endParaRP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Add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a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new</a:t>
            </a:r>
            <a:r>
              <a:rPr sz="1200" spc="-15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WebsiteUser</a:t>
            </a:r>
            <a:endParaRPr sz="1200" dirty="0">
              <a:latin typeface="Lucida Sans"/>
              <a:cs typeface="Lucida Sans"/>
            </a:endParaRPr>
          </a:p>
          <a:p>
            <a:pPr marL="469900" marR="5080" indent="-282575">
              <a:lnSpc>
                <a:spcPct val="114599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Add 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the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genres for the 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first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3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Films in the Categories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table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,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and connect them 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with the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films</a:t>
            </a:r>
            <a:endParaRPr sz="1200" dirty="0">
              <a:latin typeface="Lucida Sans"/>
              <a:cs typeface="Lucida Sans"/>
            </a:endParaRP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Add different scores from each WebsiteUser for each of the 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first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222222"/>
                </a:solidFill>
                <a:latin typeface="Lucida Sans"/>
                <a:cs typeface="Lucida Sans"/>
              </a:rPr>
              <a:t>3</a:t>
            </a:r>
            <a:r>
              <a:rPr sz="1200" spc="-2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Films</a:t>
            </a:r>
            <a:endParaRPr sz="1200" dirty="0">
              <a:latin typeface="Lucida Sans"/>
              <a:cs typeface="Lucida Sans"/>
            </a:endParaRP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Display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22222"/>
                </a:solidFill>
                <a:latin typeface="Lucida Sans"/>
                <a:cs typeface="Lucida Sans"/>
              </a:rPr>
              <a:t>films and their</a:t>
            </a:r>
            <a:r>
              <a:rPr sz="1200" spc="-10" dirty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lang="en-US" sz="1200" spc="-10" dirty="0" smtClean="0">
                <a:solidFill>
                  <a:srgbClr val="222222"/>
                </a:solidFill>
                <a:latin typeface="Lucida Sans"/>
                <a:cs typeface="Lucida Sans"/>
              </a:rPr>
              <a:t>average </a:t>
            </a:r>
            <a:r>
              <a:rPr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scores</a:t>
            </a:r>
            <a:endParaRPr lang="en-US" sz="1200" spc="-5" dirty="0" smtClean="0">
              <a:solidFill>
                <a:srgbClr val="222222"/>
              </a:solidFill>
              <a:latin typeface="Lucida Sans"/>
              <a:cs typeface="Lucida Sans"/>
            </a:endParaRP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Alter the Films table to create a new date field (“</a:t>
            </a:r>
            <a:r>
              <a:rPr lang="en-US" sz="1200" spc="-5" dirty="0" err="1" smtClean="0">
                <a:solidFill>
                  <a:srgbClr val="222222"/>
                </a:solidFill>
                <a:latin typeface="Lucida Sans"/>
                <a:cs typeface="Lucida Sans"/>
              </a:rPr>
              <a:t>ReleaseDate</a:t>
            </a: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”)</a:t>
            </a: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Update a few rows of the Films table with the </a:t>
            </a:r>
            <a:r>
              <a:rPr lang="en-US" sz="1200" spc="-5" dirty="0" err="1" smtClean="0">
                <a:solidFill>
                  <a:srgbClr val="222222"/>
                </a:solidFill>
                <a:latin typeface="Lucida Sans"/>
                <a:cs typeface="Lucida Sans"/>
              </a:rPr>
              <a:t>ReleaseDate</a:t>
            </a:r>
            <a:endParaRPr lang="en-US" sz="1200" spc="-5" dirty="0" smtClean="0">
              <a:solidFill>
                <a:srgbClr val="222222"/>
              </a:solidFill>
              <a:latin typeface="Lucida Sans"/>
              <a:cs typeface="Lucida Sans"/>
            </a:endParaRPr>
          </a:p>
          <a:p>
            <a:pPr marL="469900" indent="-28257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Display all films that were released between 2005 and now</a:t>
            </a:r>
            <a:endParaRPr sz="12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75" y="4313361"/>
            <a:ext cx="53263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Movie Database</a:t>
            </a:r>
            <a:r>
              <a:rPr sz="35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"/>
                <a:cs typeface="Lucida Sans"/>
              </a:rPr>
              <a:t>Exercise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209550"/>
            <a:ext cx="38555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35" dirty="0" smtClean="0"/>
              <a:t>Prerequisites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473146" y="1001393"/>
            <a:ext cx="4479854" cy="234551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70"/>
              </a:spcBef>
              <a:tabLst>
                <a:tab pos="302895" algn="l"/>
                <a:tab pos="303530" algn="l"/>
              </a:tabLst>
            </a:pP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Download / Install:</a:t>
            </a:r>
          </a:p>
          <a:p>
            <a:pPr marL="12065">
              <a:lnSpc>
                <a:spcPct val="100000"/>
              </a:lnSpc>
              <a:spcBef>
                <a:spcPts val="370"/>
              </a:spcBef>
              <a:tabLst>
                <a:tab pos="302895" algn="l"/>
                <a:tab pos="303530" algn="l"/>
              </a:tabLst>
            </a:pPr>
            <a:endParaRPr lang="en-US" sz="1400" b="1" spc="-5" dirty="0" smtClean="0">
              <a:solidFill>
                <a:srgbClr val="222222"/>
              </a:solidFill>
              <a:latin typeface="Lucida Sans"/>
              <a:cs typeface="Lucida Sans"/>
            </a:endParaRPr>
          </a:p>
          <a:p>
            <a:pPr marL="12065">
              <a:lnSpc>
                <a:spcPct val="100000"/>
              </a:lnSpc>
              <a:spcBef>
                <a:spcPts val="370"/>
              </a:spcBef>
              <a:tabLst>
                <a:tab pos="302895" algn="l"/>
                <a:tab pos="303530" algn="l"/>
              </a:tabLst>
            </a:pPr>
            <a:r>
              <a:rPr lang="en-US" sz="1400" b="1" spc="-5" dirty="0" smtClean="0">
                <a:solidFill>
                  <a:srgbClr val="222222"/>
                </a:solidFill>
                <a:latin typeface="Lucida Sans"/>
                <a:cs typeface="Lucida Sans"/>
              </a:rPr>
              <a:t>&gt;&gt; Microsoft SQL Server 2017</a:t>
            </a:r>
            <a:r>
              <a:rPr lang="en-US" sz="1400" b="1" dirty="0" smtClean="0">
                <a:latin typeface="Lucida Sans"/>
                <a:cs typeface="Lucida Sans"/>
              </a:rPr>
              <a:t> - Express Edition</a:t>
            </a:r>
            <a:endParaRPr lang="en-US" sz="1400" i="1" u="sng" dirty="0" smtClean="0"/>
          </a:p>
          <a:p>
            <a:pPr marL="469265" lvl="1">
              <a:spcBef>
                <a:spcPts val="370"/>
              </a:spcBef>
              <a:tabLst>
                <a:tab pos="302895" algn="l"/>
                <a:tab pos="303530" algn="l"/>
              </a:tabLst>
            </a:pPr>
            <a:r>
              <a:rPr lang="en-US" sz="1400" i="1" u="sng" dirty="0" smtClean="0"/>
              <a:t>Basic Installation</a:t>
            </a:r>
            <a:r>
              <a:rPr lang="en-US" sz="1400" dirty="0" smtClean="0"/>
              <a:t> (unless you already have other versions / instances)</a:t>
            </a:r>
          </a:p>
          <a:p>
            <a:pPr marL="469265" lvl="1">
              <a:spcBef>
                <a:spcPts val="370"/>
              </a:spcBef>
              <a:tabLst>
                <a:tab pos="302895" algn="l"/>
                <a:tab pos="303530" algn="l"/>
              </a:tabLst>
            </a:pPr>
            <a:r>
              <a:rPr lang="en-US" sz="1400" dirty="0" smtClean="0"/>
              <a:t>Note</a:t>
            </a:r>
            <a:r>
              <a:rPr lang="en-US" sz="1400" dirty="0"/>
              <a:t>:  Version 14.0 refers to 2017</a:t>
            </a:r>
          </a:p>
          <a:p>
            <a:pPr marL="12065">
              <a:spcBef>
                <a:spcPts val="370"/>
              </a:spcBef>
              <a:tabLst>
                <a:tab pos="302895" algn="l"/>
                <a:tab pos="303530" algn="l"/>
              </a:tabLst>
            </a:pPr>
            <a:endParaRPr lang="en-US" sz="1400" dirty="0" smtClean="0"/>
          </a:p>
          <a:p>
            <a:pPr marL="12065">
              <a:spcBef>
                <a:spcPts val="370"/>
              </a:spcBef>
              <a:tabLst>
                <a:tab pos="302895" algn="l"/>
                <a:tab pos="303530" algn="l"/>
              </a:tabLst>
            </a:pPr>
            <a:r>
              <a:rPr lang="en-US" sz="1400" b="1" spc="-5" dirty="0" smtClean="0">
                <a:solidFill>
                  <a:srgbClr val="222222"/>
                </a:solidFill>
                <a:latin typeface="Lucida Sans"/>
                <a:cs typeface="Lucida Sans"/>
              </a:rPr>
              <a:t>&gt;&gt; Microsoft </a:t>
            </a:r>
            <a:r>
              <a:rPr lang="en-US" sz="1400" b="1" spc="-5" dirty="0">
                <a:solidFill>
                  <a:srgbClr val="222222"/>
                </a:solidFill>
                <a:latin typeface="Lucida Sans"/>
                <a:cs typeface="Lucida Sans"/>
              </a:rPr>
              <a:t>SQL Server Management Studio </a:t>
            </a:r>
            <a:endParaRPr lang="en-US" sz="1400" b="1" spc="-5" dirty="0" smtClean="0">
              <a:solidFill>
                <a:srgbClr val="222222"/>
              </a:solidFill>
              <a:latin typeface="Lucida Sans"/>
              <a:cs typeface="Lucida Sans"/>
            </a:endParaRPr>
          </a:p>
          <a:p>
            <a:pPr marL="12065">
              <a:spcBef>
                <a:spcPts val="370"/>
              </a:spcBef>
              <a:tabLst>
                <a:tab pos="302895" algn="l"/>
                <a:tab pos="303530" algn="l"/>
              </a:tabLst>
            </a:pPr>
            <a:r>
              <a:rPr lang="en-US" sz="1400" b="1" spc="-5" dirty="0">
                <a:solidFill>
                  <a:srgbClr val="222222"/>
                </a:solidFill>
                <a:latin typeface="Lucida Sans"/>
                <a:cs typeface="Lucida Sans"/>
              </a:rPr>
              <a:t>	</a:t>
            </a: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(</a:t>
            </a:r>
            <a:r>
              <a:rPr lang="en-US" sz="1400" spc="-5" dirty="0">
                <a:solidFill>
                  <a:srgbClr val="222222"/>
                </a:solidFill>
                <a:latin typeface="Lucida Sans"/>
                <a:cs typeface="Lucida Sans"/>
              </a:rPr>
              <a:t>SSMS)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53975" y="4328033"/>
            <a:ext cx="59137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Lucida Sans"/>
                <a:cs typeface="Lucida Sans"/>
              </a:rPr>
              <a:t>Prerequisites</a:t>
            </a:r>
            <a:endParaRPr sz="3600" dirty="0">
              <a:latin typeface="Lucida Sans"/>
              <a:cs typeface="Lucida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54" y="409698"/>
            <a:ext cx="3978346" cy="3152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3500387" y="3711773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370"/>
              </a:spcBef>
              <a:tabLst>
                <a:tab pos="302895" algn="l"/>
                <a:tab pos="303530" algn="l"/>
              </a:tabLst>
            </a:pPr>
            <a:r>
              <a:rPr lang="en-US" sz="1400" dirty="0">
                <a:hlinkClick r:id="rId4"/>
              </a:rPr>
              <a:t>https://www.microsoft.com/en-us/sql-server/sql-server-editions-express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7375454" y="3119476"/>
            <a:ext cx="7620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val 13"/>
          <p:cNvSpPr/>
          <p:nvPr/>
        </p:nvSpPr>
        <p:spPr>
          <a:xfrm>
            <a:off x="5013254" y="1290676"/>
            <a:ext cx="762000" cy="3048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/>
          <p:cNvSpPr/>
          <p:nvPr/>
        </p:nvSpPr>
        <p:spPr>
          <a:xfrm>
            <a:off x="5479949" y="171390"/>
            <a:ext cx="2832299" cy="2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8" y="285750"/>
            <a:ext cx="43903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What </a:t>
            </a:r>
            <a:r>
              <a:rPr spc="-190" dirty="0"/>
              <a:t>is </a:t>
            </a:r>
            <a:r>
              <a:rPr spc="-50" dirty="0"/>
              <a:t>a</a:t>
            </a:r>
            <a:r>
              <a:rPr spc="-40" dirty="0"/>
              <a:t> </a:t>
            </a:r>
            <a:r>
              <a:rPr spc="-70" dirty="0" smtClean="0"/>
              <a:t>Database</a:t>
            </a:r>
            <a:r>
              <a:rPr lang="en-US" spc="-70" dirty="0" smtClean="0"/>
              <a:t>?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206500" y="1012257"/>
            <a:ext cx="2973998" cy="1239664"/>
          </a:xfrm>
          <a:prstGeom prst="roundRect">
            <a:avLst>
              <a:gd name="adj" fmla="val 2798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>
                <a:solidFill>
                  <a:srgbClr val="393939"/>
                </a:solidFill>
                <a:latin typeface="Lucida Sans"/>
                <a:cs typeface="Lucida Sans"/>
              </a:rPr>
              <a:t>“</a:t>
            </a:r>
            <a:r>
              <a:rPr sz="1000" dirty="0" smtClean="0">
                <a:solidFill>
                  <a:srgbClr val="393939"/>
                </a:solidFill>
                <a:latin typeface="Lucida Sans"/>
                <a:cs typeface="Lucida Sans"/>
              </a:rPr>
              <a:t>Database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is like </a:t>
            </a:r>
            <a:r>
              <a:rPr sz="1000" dirty="0">
                <a:solidFill>
                  <a:srgbClr val="393939"/>
                </a:solidFill>
                <a:latin typeface="Lucida Sans"/>
                <a:cs typeface="Lucida Sans"/>
              </a:rPr>
              <a:t>a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Candy Jar. You </a:t>
            </a:r>
            <a:r>
              <a:rPr sz="1000" dirty="0">
                <a:solidFill>
                  <a:srgbClr val="393939"/>
                </a:solidFill>
                <a:latin typeface="Lucida Sans"/>
                <a:cs typeface="Lucida Sans"/>
              </a:rPr>
              <a:t>take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different kinds of candy and put into </a:t>
            </a:r>
            <a:r>
              <a:rPr sz="1000" dirty="0">
                <a:solidFill>
                  <a:srgbClr val="393939"/>
                </a:solidFill>
                <a:latin typeface="Lucida Sans"/>
                <a:cs typeface="Lucida Sans"/>
              </a:rPr>
              <a:t>that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jar and anytime you need </a:t>
            </a:r>
            <a:r>
              <a:rPr sz="1000" dirty="0">
                <a:solidFill>
                  <a:srgbClr val="393939"/>
                </a:solidFill>
                <a:latin typeface="Lucida Sans"/>
                <a:cs typeface="Lucida Sans"/>
              </a:rPr>
              <a:t>a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particular</a:t>
            </a:r>
            <a:r>
              <a:rPr sz="1000" spc="-40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kind,</a:t>
            </a:r>
            <a:endParaRPr sz="1000" dirty="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say </a:t>
            </a:r>
            <a:r>
              <a:rPr sz="1000" dirty="0">
                <a:solidFill>
                  <a:srgbClr val="393939"/>
                </a:solidFill>
                <a:latin typeface="Lucida Sans"/>
                <a:cs typeface="Lucida Sans"/>
              </a:rPr>
              <a:t>a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chocolate bar,you go </a:t>
            </a:r>
            <a:r>
              <a:rPr sz="1000" dirty="0">
                <a:solidFill>
                  <a:srgbClr val="393939"/>
                </a:solidFill>
                <a:latin typeface="Lucida Sans"/>
                <a:cs typeface="Lucida Sans"/>
              </a:rPr>
              <a:t>to that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Jar and </a:t>
            </a:r>
            <a:r>
              <a:rPr sz="1000" dirty="0">
                <a:solidFill>
                  <a:srgbClr val="393939"/>
                </a:solidFill>
                <a:latin typeface="Lucida Sans"/>
                <a:cs typeface="Lucida Sans"/>
              </a:rPr>
              <a:t>take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it, </a:t>
            </a:r>
            <a:r>
              <a:rPr lang="en-US" sz="10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o</a:t>
            </a:r>
            <a:r>
              <a:rPr sz="10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nly </a:t>
            </a:r>
            <a:r>
              <a:rPr sz="1000" spc="-5" dirty="0">
                <a:solidFill>
                  <a:srgbClr val="393939"/>
                </a:solidFill>
                <a:latin typeface="Lucida Sans"/>
                <a:cs typeface="Lucida Sans"/>
              </a:rPr>
              <a:t>if you, or someone else has put it </a:t>
            </a:r>
            <a:r>
              <a:rPr sz="1000" dirty="0">
                <a:solidFill>
                  <a:srgbClr val="393939"/>
                </a:solidFill>
                <a:latin typeface="Lucida Sans"/>
                <a:cs typeface="Lucida Sans"/>
              </a:rPr>
              <a:t>there</a:t>
            </a:r>
            <a:r>
              <a:rPr sz="1000" spc="-40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0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before</a:t>
            </a:r>
            <a:r>
              <a:rPr lang="en-US" sz="10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"</a:t>
            </a:r>
            <a:endParaRPr lang="el-GR" sz="10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230505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968293" y="2637531"/>
            <a:ext cx="3506811" cy="1190799"/>
          </a:xfrm>
          <a:prstGeom prst="cloudCallout">
            <a:avLst>
              <a:gd name="adj1" fmla="val -15705"/>
              <a:gd name="adj2" fmla="val 15714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>
                <a:solidFill>
                  <a:srgbClr val="393939"/>
                </a:solidFill>
                <a:latin typeface="Lucida Sans"/>
                <a:cs typeface="Lucida Sans"/>
              </a:rPr>
              <a:t>“A complex set of </a:t>
            </a:r>
            <a:r>
              <a:rPr lang="en-US" sz="1000" dirty="0" err="1" smtClean="0">
                <a:solidFill>
                  <a:srgbClr val="393939"/>
                </a:solidFill>
                <a:latin typeface="Lucida Sans"/>
                <a:cs typeface="Lucida Sans"/>
              </a:rPr>
              <a:t>interrelational</a:t>
            </a:r>
            <a:r>
              <a:rPr lang="en-US" sz="1000" dirty="0" smtClean="0">
                <a:solidFill>
                  <a:srgbClr val="393939"/>
                </a:solidFill>
                <a:latin typeface="Lucida Sans"/>
                <a:cs typeface="Lucida Sans"/>
              </a:rPr>
              <a:t> data structures allowing data to be lost in many convenient sequences while retaining a complete record of the logical relations between the missing items”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876799" y="2356650"/>
            <a:ext cx="4038600" cy="1760017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>
                <a:solidFill>
                  <a:srgbClr val="393939"/>
                </a:solidFill>
                <a:latin typeface="Lucida Sans"/>
                <a:cs typeface="Lucida Sans"/>
              </a:rPr>
              <a:t>… a collection of information that is organized so that it can be easily accessed, managed and updated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1000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>
                <a:solidFill>
                  <a:srgbClr val="393939"/>
                </a:solidFill>
                <a:latin typeface="Lucida Sans"/>
                <a:cs typeface="Lucida Sans"/>
              </a:rPr>
              <a:t>… organized into rows, columns and tables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1000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>
                <a:solidFill>
                  <a:srgbClr val="393939"/>
                </a:solidFill>
                <a:latin typeface="Lucida Sans"/>
                <a:cs typeface="Lucida Sans"/>
              </a:rPr>
              <a:t>…indexed to make it easier to find relevant information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1000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>
                <a:solidFill>
                  <a:srgbClr val="393939"/>
                </a:solidFill>
                <a:latin typeface="Lucida Sans"/>
                <a:cs typeface="Lucida Sans"/>
              </a:rPr>
              <a:t>… data gets updated, expanded and deleted as new information is added</a:t>
            </a:r>
            <a:endParaRPr sz="1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905" y="285750"/>
            <a:ext cx="3190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SQL</a:t>
            </a:r>
            <a:r>
              <a:rPr spc="-160" dirty="0"/>
              <a:t> </a:t>
            </a:r>
            <a:r>
              <a:rPr spc="-9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098" y="1042556"/>
            <a:ext cx="7895501" cy="3341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0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STORAGE</a:t>
            </a: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 -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store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related data in</a:t>
            </a:r>
            <a:r>
              <a:rPr sz="1100" spc="-10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dirty="0" smtClean="0">
                <a:solidFill>
                  <a:srgbClr val="393939"/>
                </a:solidFill>
                <a:latin typeface="Lucida Sans"/>
                <a:cs typeface="Lucida Sans"/>
              </a:rPr>
              <a:t>tables</a:t>
            </a:r>
            <a:endParaRPr lang="en-US" sz="1100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266065" indent="-254000">
              <a:lnSpc>
                <a:spcPct val="100000"/>
              </a:lnSpc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SCHEMA</a:t>
            </a:r>
          </a:p>
          <a:p>
            <a:pPr marL="723265" lvl="1" indent="-254000"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require </a:t>
            </a:r>
            <a:r>
              <a:rPr sz="1100" dirty="0">
                <a:solidFill>
                  <a:srgbClr val="393939"/>
                </a:solidFill>
                <a:latin typeface="Lucida Sans"/>
                <a:cs typeface="Lucida Sans"/>
              </a:rPr>
              <a:t>a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schema which defines tables prior to</a:t>
            </a:r>
            <a:r>
              <a:rPr sz="1100" spc="-20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use</a:t>
            </a:r>
            <a:endParaRPr lang="en-US" sz="11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723265" lvl="1" indent="-254000">
              <a:spcBef>
                <a:spcPts val="780"/>
              </a:spcBef>
              <a:buFontTx/>
              <a:buChar char="•"/>
              <a:tabLst>
                <a:tab pos="265430" algn="l"/>
                <a:tab pos="266700" algn="l"/>
              </a:tabLst>
            </a:pP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encourage </a:t>
            </a:r>
            <a:r>
              <a:rPr sz="1100" u="sng" spc="-5" dirty="0">
                <a:solidFill>
                  <a:srgbClr val="393939"/>
                </a:solidFill>
                <a:latin typeface="Lucida Sans"/>
                <a:cs typeface="Lucida Sans"/>
              </a:rPr>
              <a:t>normalization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 to reduce data</a:t>
            </a:r>
            <a:r>
              <a:rPr sz="1100" spc="-15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redundancy</a:t>
            </a:r>
            <a:endParaRPr sz="1100" dirty="0">
              <a:latin typeface="Lucida Sans"/>
              <a:cs typeface="Lucida Sans"/>
            </a:endParaRPr>
          </a:p>
          <a:p>
            <a:pPr marL="266065" indent="-254000">
              <a:lnSpc>
                <a:spcPct val="100000"/>
              </a:lnSpc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FETCH DATA</a:t>
            </a:r>
          </a:p>
          <a:p>
            <a:pPr marL="723265" lvl="1" indent="-254000">
              <a:spcBef>
                <a:spcPts val="780"/>
              </a:spcBef>
              <a:buFontTx/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use </a:t>
            </a:r>
            <a:r>
              <a:rPr lang="en-US" sz="1100" dirty="0" smtClean="0">
                <a:solidFill>
                  <a:srgbClr val="393939"/>
                </a:solidFill>
                <a:latin typeface="Lucida Sans"/>
                <a:cs typeface="Lucida Sans"/>
              </a:rPr>
              <a:t>a </a:t>
            </a: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powerful declarative language for</a:t>
            </a:r>
            <a:r>
              <a:rPr lang="en-US" sz="1100" spc="-20" dirty="0" smtClean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querying</a:t>
            </a:r>
          </a:p>
          <a:p>
            <a:pPr marL="723265" lvl="1" indent="-254000"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Related Data -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support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table JOINs to retrieve related data from multiple tables in </a:t>
            </a:r>
            <a:r>
              <a:rPr sz="1100" dirty="0">
                <a:solidFill>
                  <a:srgbClr val="393939"/>
                </a:solidFill>
                <a:latin typeface="Lucida Sans"/>
                <a:cs typeface="Lucida Sans"/>
              </a:rPr>
              <a:t>a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single</a:t>
            </a:r>
            <a:r>
              <a:rPr sz="1100" spc="-40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command</a:t>
            </a:r>
            <a:endParaRPr lang="en-US" sz="11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266065" indent="-254000">
              <a:lnSpc>
                <a:spcPct val="100000"/>
              </a:lnSpc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DATA INTEGRITY</a:t>
            </a:r>
          </a:p>
          <a:p>
            <a:pPr marL="723265" lvl="1" indent="-254000">
              <a:spcBef>
                <a:spcPts val="780"/>
              </a:spcBef>
              <a:buFontTx/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implement data integrity</a:t>
            </a:r>
            <a:r>
              <a:rPr lang="en-US" sz="1100" spc="-10" dirty="0" smtClean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rules</a:t>
            </a:r>
            <a:endParaRPr lang="en-US" sz="1100" dirty="0" smtClean="0">
              <a:latin typeface="Lucida Sans"/>
              <a:cs typeface="Lucida Sans"/>
            </a:endParaRPr>
          </a:p>
          <a:p>
            <a:pPr marL="723265" lvl="1" indent="-254000"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provide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transactions to guarantee two or more updates succeed or fail as an atomic</a:t>
            </a:r>
            <a:r>
              <a:rPr sz="1100" spc="-35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unit</a:t>
            </a:r>
            <a:endParaRPr lang="en-US" sz="1100" spc="-5" dirty="0" smtClean="0">
              <a:solidFill>
                <a:srgbClr val="393939"/>
              </a:solidFill>
              <a:latin typeface="Lucida Sans"/>
              <a:cs typeface="Lucida Sans"/>
            </a:endParaRPr>
          </a:p>
          <a:p>
            <a:pPr marL="723265" lvl="1" indent="-254000"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u="sng" dirty="0">
                <a:latin typeface="Lucida Sans"/>
                <a:cs typeface="Lucida Sans"/>
              </a:rPr>
              <a:t>ACID</a:t>
            </a:r>
            <a:r>
              <a:rPr lang="en-US" sz="1100" u="sng" dirty="0">
                <a:latin typeface="Lucida Sans"/>
                <a:cs typeface="Lucida Sans"/>
              </a:rPr>
              <a:t> (Atomicity, Consistency, Isolation, Durability)</a:t>
            </a:r>
            <a:r>
              <a:rPr lang="en-US" sz="1100" dirty="0">
                <a:latin typeface="Lucida Sans"/>
                <a:cs typeface="Lucida Sans"/>
              </a:rPr>
              <a:t> is a set of properties of database transactions intended to guarantee validity even in the event of errors, power failures, </a:t>
            </a:r>
            <a:r>
              <a:rPr lang="en-US" sz="1100" dirty="0" err="1">
                <a:latin typeface="Lucida Sans"/>
                <a:cs typeface="Lucida Sans"/>
              </a:rPr>
              <a:t>etc</a:t>
            </a:r>
            <a:endParaRPr sz="1100" dirty="0">
              <a:latin typeface="Lucida Sans"/>
              <a:cs typeface="Lucida Sans"/>
            </a:endParaRPr>
          </a:p>
          <a:p>
            <a:pPr marL="266065" indent="-254000">
              <a:lnSpc>
                <a:spcPct val="100000"/>
              </a:lnSpc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SCALABILITY</a:t>
            </a: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 -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can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be scaled (with some</a:t>
            </a:r>
            <a:r>
              <a:rPr sz="1100" spc="-10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effort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)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230505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514350"/>
            <a:ext cx="1828800" cy="10945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dirty="0" smtClean="0"/>
              <a:t>Performance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dirty="0" smtClean="0"/>
              <a:t>Scalability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285750"/>
            <a:ext cx="378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NoSQL</a:t>
            </a:r>
            <a:r>
              <a:rPr spc="-160" dirty="0"/>
              <a:t> </a:t>
            </a:r>
            <a:r>
              <a:rPr spc="-9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047750"/>
            <a:ext cx="7924800" cy="2900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00000"/>
              </a:lnSpc>
              <a:spcBef>
                <a:spcPts val="10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STORAGE</a:t>
            </a: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 -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store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related data in JSON-like, name-value</a:t>
            </a:r>
            <a:r>
              <a:rPr sz="1100" spc="-15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documents</a:t>
            </a:r>
            <a:endParaRPr sz="1100" dirty="0">
              <a:latin typeface="Lucida Sans"/>
              <a:cs typeface="Lucida Sans"/>
            </a:endParaRPr>
          </a:p>
          <a:p>
            <a:pPr marL="266065" indent="-254000">
              <a:lnSpc>
                <a:spcPct val="100000"/>
              </a:lnSpc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SCHEMA</a:t>
            </a:r>
          </a:p>
          <a:p>
            <a:pPr marL="723265" lvl="1" indent="-254000"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can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store data without specifying </a:t>
            </a:r>
            <a:r>
              <a:rPr sz="1100" dirty="0">
                <a:solidFill>
                  <a:srgbClr val="393939"/>
                </a:solidFill>
                <a:latin typeface="Lucida Sans"/>
                <a:cs typeface="Lucida Sans"/>
              </a:rPr>
              <a:t>a</a:t>
            </a:r>
            <a:r>
              <a:rPr sz="1100" spc="-15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schema</a:t>
            </a:r>
            <a:endParaRPr sz="1100" dirty="0">
              <a:latin typeface="Lucida Sans"/>
              <a:cs typeface="Lucida Sans"/>
            </a:endParaRPr>
          </a:p>
          <a:p>
            <a:pPr marL="723265" lvl="1" indent="-254000"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must usually be denormalized so information about an item is contained in </a:t>
            </a:r>
            <a:r>
              <a:rPr sz="1100" dirty="0">
                <a:solidFill>
                  <a:srgbClr val="393939"/>
                </a:solidFill>
                <a:latin typeface="Lucida Sans"/>
                <a:cs typeface="Lucida Sans"/>
              </a:rPr>
              <a:t>a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single</a:t>
            </a:r>
            <a:r>
              <a:rPr sz="1100" spc="-45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document</a:t>
            </a:r>
            <a:endParaRPr sz="1100" dirty="0">
              <a:latin typeface="Lucida Sans"/>
              <a:cs typeface="Lucida Sans"/>
            </a:endParaRPr>
          </a:p>
          <a:p>
            <a:pPr marL="266065" indent="-254000">
              <a:lnSpc>
                <a:spcPct val="100000"/>
              </a:lnSpc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FETCH DATA</a:t>
            </a:r>
          </a:p>
          <a:p>
            <a:pPr marL="723265" lvl="1" indent="-254000">
              <a:spcBef>
                <a:spcPts val="780"/>
              </a:spcBef>
              <a:buFontTx/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use JSON data objects for</a:t>
            </a:r>
            <a:r>
              <a:rPr lang="en-US" sz="1100" spc="-10" dirty="0" smtClean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querying</a:t>
            </a:r>
            <a:endParaRPr lang="en-US" sz="1100" dirty="0" smtClean="0">
              <a:latin typeface="Lucida Sans"/>
              <a:cs typeface="Lucida Sans"/>
            </a:endParaRPr>
          </a:p>
          <a:p>
            <a:pPr marL="723265" lvl="1" indent="-254000"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Related Data -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should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not require JOINs (presuming denormalized documents are</a:t>
            </a:r>
            <a:r>
              <a:rPr sz="1100" spc="-20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used)</a:t>
            </a:r>
            <a:endParaRPr sz="1100" dirty="0">
              <a:latin typeface="Lucida Sans"/>
              <a:cs typeface="Lucida Sans"/>
            </a:endParaRPr>
          </a:p>
          <a:p>
            <a:pPr marL="266065" indent="-254000">
              <a:lnSpc>
                <a:spcPct val="100000"/>
              </a:lnSpc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DATA INTEGRITY</a:t>
            </a:r>
          </a:p>
          <a:p>
            <a:pPr marL="723265" lvl="1" indent="-254000"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permit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any data to be saved anywhere at anytime without</a:t>
            </a:r>
            <a:r>
              <a:rPr sz="1100" spc="-15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verification</a:t>
            </a:r>
            <a:endParaRPr sz="1100" dirty="0">
              <a:latin typeface="Lucida Sans"/>
              <a:cs typeface="Lucida Sans"/>
            </a:endParaRPr>
          </a:p>
          <a:p>
            <a:pPr marL="723265" lvl="1" indent="-254000"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guarantee updates to </a:t>
            </a:r>
            <a:r>
              <a:rPr sz="1100" dirty="0">
                <a:solidFill>
                  <a:srgbClr val="393939"/>
                </a:solidFill>
                <a:latin typeface="Lucida Sans"/>
                <a:cs typeface="Lucida Sans"/>
              </a:rPr>
              <a:t>a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single document </a:t>
            </a:r>
            <a:r>
              <a:rPr lang="en-US" sz="1100" dirty="0">
                <a:solidFill>
                  <a:srgbClr val="393939"/>
                </a:solidFill>
                <a:latin typeface="Lucida Sans"/>
                <a:cs typeface="Lucida Sans"/>
              </a:rPr>
              <a:t>-</a:t>
            </a:r>
            <a:r>
              <a:rPr sz="1100" dirty="0" smtClean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but not multiple</a:t>
            </a:r>
            <a:r>
              <a:rPr sz="1100" spc="-30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documents</a:t>
            </a:r>
            <a:endParaRPr sz="1100" dirty="0">
              <a:latin typeface="Lucida Sans"/>
              <a:cs typeface="Lucida Sans"/>
            </a:endParaRPr>
          </a:p>
          <a:p>
            <a:pPr marL="266065" indent="-254000">
              <a:lnSpc>
                <a:spcPct val="100000"/>
              </a:lnSpc>
              <a:spcBef>
                <a:spcPts val="780"/>
              </a:spcBef>
              <a:buChar char="•"/>
              <a:tabLst>
                <a:tab pos="265430" algn="l"/>
                <a:tab pos="266700" algn="l"/>
              </a:tabLst>
            </a:pPr>
            <a:r>
              <a:rPr lang="en-US" sz="1100" b="1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SCALABILITY</a:t>
            </a:r>
            <a:r>
              <a:rPr lang="en-US"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 -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provide </a:t>
            </a:r>
            <a:r>
              <a:rPr sz="1100" spc="-5" dirty="0">
                <a:solidFill>
                  <a:srgbClr val="393939"/>
                </a:solidFill>
                <a:latin typeface="Lucida Sans"/>
                <a:cs typeface="Lucida Sans"/>
              </a:rPr>
              <a:t>excellent performance and</a:t>
            </a:r>
            <a:r>
              <a:rPr sz="1100" spc="-10" dirty="0">
                <a:solidFill>
                  <a:srgbClr val="393939"/>
                </a:solidFill>
                <a:latin typeface="Lucida Sans"/>
                <a:cs typeface="Lucida Sans"/>
              </a:rPr>
              <a:t> </a:t>
            </a:r>
            <a:r>
              <a:rPr sz="1100" spc="-5" dirty="0" smtClean="0">
                <a:solidFill>
                  <a:srgbClr val="393939"/>
                </a:solidFill>
                <a:latin typeface="Lucida Sans"/>
                <a:cs typeface="Lucida Sans"/>
              </a:rPr>
              <a:t>scalability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230505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514350"/>
            <a:ext cx="1828800" cy="10945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dirty="0" smtClean="0"/>
              <a:t>SQL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dirty="0" smtClean="0"/>
              <a:t>ACID</a:t>
            </a:r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321310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NewSQL</a:t>
            </a:r>
            <a:r>
              <a:rPr spc="-165" dirty="0"/>
              <a:t> </a:t>
            </a:r>
            <a:r>
              <a:rPr spc="-9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060" y="1047750"/>
            <a:ext cx="7346315" cy="10118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370"/>
              </a:spcBef>
              <a:buChar char="•"/>
              <a:tabLst>
                <a:tab pos="289560" algn="l"/>
                <a:tab pos="290195" algn="l"/>
              </a:tabLst>
            </a:pPr>
            <a:r>
              <a:rPr lang="en-US" sz="1400" spc="-5" dirty="0" smtClean="0">
                <a:solidFill>
                  <a:srgbClr val="37393C"/>
                </a:solidFill>
                <a:latin typeface="Lucida Sans"/>
                <a:cs typeface="Lucida Sans"/>
              </a:rPr>
              <a:t>Promise to provide:</a:t>
            </a:r>
          </a:p>
          <a:p>
            <a:pPr marL="746760" lvl="1" indent="-277495">
              <a:spcBef>
                <a:spcPts val="370"/>
              </a:spcBef>
              <a:buChar char="•"/>
              <a:tabLst>
                <a:tab pos="289560" algn="l"/>
                <a:tab pos="290195" algn="l"/>
              </a:tabLst>
            </a:pPr>
            <a:r>
              <a:rPr lang="en-US" sz="1400" spc="-5" dirty="0" smtClean="0">
                <a:solidFill>
                  <a:srgbClr val="37393C"/>
                </a:solidFill>
                <a:latin typeface="Lucida Sans"/>
                <a:cs typeface="Lucida Sans"/>
              </a:rPr>
              <a:t>the </a:t>
            </a:r>
            <a:r>
              <a:rPr lang="en-US" sz="1400" spc="-5" dirty="0">
                <a:solidFill>
                  <a:srgbClr val="37393C"/>
                </a:solidFill>
                <a:latin typeface="Lucida Sans"/>
                <a:cs typeface="Lucida Sans"/>
              </a:rPr>
              <a:t>same </a:t>
            </a:r>
            <a:r>
              <a:rPr lang="en-US" sz="1400" u="sng" spc="-5" dirty="0">
                <a:solidFill>
                  <a:srgbClr val="37393C"/>
                </a:solidFill>
                <a:latin typeface="Lucida Sans"/>
                <a:cs typeface="Lucida Sans"/>
              </a:rPr>
              <a:t>scalable</a:t>
            </a:r>
            <a:r>
              <a:rPr lang="en-US" sz="1400" spc="-5" dirty="0">
                <a:solidFill>
                  <a:srgbClr val="37393C"/>
                </a:solidFill>
                <a:latin typeface="Lucida Sans"/>
                <a:cs typeface="Lucida Sans"/>
              </a:rPr>
              <a:t> performance of </a:t>
            </a:r>
            <a:r>
              <a:rPr lang="en-US" sz="1400" b="1" spc="-5" dirty="0">
                <a:solidFill>
                  <a:srgbClr val="37393C"/>
                </a:solidFill>
                <a:latin typeface="Lucida Sans"/>
                <a:cs typeface="Lucida Sans"/>
              </a:rPr>
              <a:t>NoSQL</a:t>
            </a:r>
            <a:r>
              <a:rPr lang="en-US" sz="1400" spc="-5" dirty="0">
                <a:solidFill>
                  <a:srgbClr val="37393C"/>
                </a:solidFill>
                <a:latin typeface="Lucida Sans"/>
                <a:cs typeface="Lucida Sans"/>
              </a:rPr>
              <a:t> systems for online transaction processing (OLTP) read-write workloads </a:t>
            </a:r>
            <a:endParaRPr lang="en-US" sz="1400" spc="-5" dirty="0" smtClean="0">
              <a:solidFill>
                <a:srgbClr val="37393C"/>
              </a:solidFill>
              <a:latin typeface="Lucida Sans"/>
              <a:cs typeface="Lucida Sans"/>
            </a:endParaRPr>
          </a:p>
          <a:p>
            <a:pPr marL="746760" lvl="1" indent="-277495">
              <a:spcBef>
                <a:spcPts val="370"/>
              </a:spcBef>
              <a:buChar char="•"/>
              <a:tabLst>
                <a:tab pos="289560" algn="l"/>
                <a:tab pos="290195" algn="l"/>
              </a:tabLst>
            </a:pPr>
            <a:r>
              <a:rPr lang="en-US" sz="1400" spc="-5" dirty="0" smtClean="0">
                <a:solidFill>
                  <a:srgbClr val="37393C"/>
                </a:solidFill>
                <a:latin typeface="Lucida Sans"/>
                <a:cs typeface="Lucida Sans"/>
              </a:rPr>
              <a:t>while </a:t>
            </a:r>
            <a:r>
              <a:rPr lang="en-US" sz="1400" spc="-5" dirty="0">
                <a:solidFill>
                  <a:srgbClr val="37393C"/>
                </a:solidFill>
                <a:latin typeface="Lucida Sans"/>
                <a:cs typeface="Lucida Sans"/>
              </a:rPr>
              <a:t>still maintaining the </a:t>
            </a:r>
            <a:r>
              <a:rPr lang="en-US" sz="1400" u="sng" spc="-5" dirty="0">
                <a:solidFill>
                  <a:srgbClr val="37393C"/>
                </a:solidFill>
                <a:latin typeface="Lucida Sans"/>
                <a:cs typeface="Lucida Sans"/>
              </a:rPr>
              <a:t>ACID guarantees </a:t>
            </a:r>
            <a:r>
              <a:rPr lang="en-US" sz="1400" spc="-5" dirty="0">
                <a:solidFill>
                  <a:srgbClr val="37393C"/>
                </a:solidFill>
                <a:latin typeface="Lucida Sans"/>
                <a:cs typeface="Lucida Sans"/>
              </a:rPr>
              <a:t>of a </a:t>
            </a:r>
            <a:r>
              <a:rPr lang="en-US" sz="1400" b="1" spc="-5" dirty="0" smtClean="0">
                <a:solidFill>
                  <a:srgbClr val="37393C"/>
                </a:solidFill>
                <a:latin typeface="Lucida Sans"/>
                <a:cs typeface="Lucida Sans"/>
              </a:rPr>
              <a:t>Traditional</a:t>
            </a:r>
            <a:r>
              <a:rPr lang="en-US" sz="1400" spc="-5" dirty="0" smtClean="0">
                <a:solidFill>
                  <a:srgbClr val="37393C"/>
                </a:solidFill>
                <a:latin typeface="Lucida Sans"/>
                <a:cs typeface="Lucida Sans"/>
              </a:rPr>
              <a:t> </a:t>
            </a:r>
            <a:r>
              <a:rPr lang="en-US" sz="1400" spc="-5" dirty="0">
                <a:solidFill>
                  <a:srgbClr val="37393C"/>
                </a:solidFill>
                <a:latin typeface="Lucida Sans"/>
                <a:cs typeface="Lucida Sans"/>
              </a:rPr>
              <a:t>database </a:t>
            </a:r>
            <a:r>
              <a:rPr lang="en-US" sz="1400" spc="-5" dirty="0" smtClean="0">
                <a:solidFill>
                  <a:srgbClr val="37393C"/>
                </a:solidFill>
                <a:latin typeface="Lucida Sans"/>
                <a:cs typeface="Lucida Sans"/>
              </a:rPr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230505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>
              <a:latin typeface="Lucida Sans"/>
              <a:cs typeface="Lucida Sans"/>
            </a:endParaRPr>
          </a:p>
        </p:txBody>
      </p:sp>
      <p:pic>
        <p:nvPicPr>
          <p:cNvPr id="1026" name="Picture 2" descr="Image result for OldSQL vs NoSql vs New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24075"/>
            <a:ext cx="46482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19899" y="3757196"/>
            <a:ext cx="7209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https://dataconomy.com/2015/08/sql-vs-nosql-vs-newsql-finding-the-right-solution/</a:t>
            </a:r>
            <a:endParaRPr lang="el-G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7477197" y="5143499"/>
                </a:moveTo>
                <a:lnTo>
                  <a:pt x="0" y="5143499"/>
                </a:lnTo>
                <a:lnTo>
                  <a:pt x="0" y="1666802"/>
                </a:lnTo>
                <a:lnTo>
                  <a:pt x="1666802" y="0"/>
                </a:lnTo>
                <a:lnTo>
                  <a:pt x="9143999" y="0"/>
                </a:lnTo>
                <a:lnTo>
                  <a:pt x="9143999" y="3476697"/>
                </a:lnTo>
                <a:lnTo>
                  <a:pt x="7477197" y="5143499"/>
                </a:lnTo>
                <a:close/>
              </a:path>
            </a:pathLst>
          </a:custGeom>
          <a:solidFill>
            <a:srgbClr val="C74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7376" y="970688"/>
            <a:ext cx="5913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Lucida Sans"/>
                <a:cs typeface="Lucida Sans"/>
              </a:rPr>
              <a:t>Relational (SQL)</a:t>
            </a:r>
            <a:r>
              <a:rPr b="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b="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5812" y="1884657"/>
            <a:ext cx="3189605" cy="263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ts val="2385"/>
              </a:lnSpc>
              <a:spcBef>
                <a:spcPts val="100"/>
              </a:spcBef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Relational</a:t>
            </a:r>
            <a:r>
              <a:rPr sz="21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Model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250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Table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250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Relationships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250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Schema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250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Column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250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Key (Primary,</a:t>
            </a:r>
            <a:r>
              <a:rPr sz="21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Foreign)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250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Indexes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250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Constraints</a:t>
            </a:r>
            <a:endParaRPr sz="2100">
              <a:latin typeface="Lucida Sans"/>
              <a:cs typeface="Lucida Sans"/>
            </a:endParaRPr>
          </a:p>
          <a:p>
            <a:pPr marL="338455" indent="-326390">
              <a:lnSpc>
                <a:spcPts val="2385"/>
              </a:lnSpc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100" spc="-5" dirty="0">
                <a:solidFill>
                  <a:srgbClr val="FFFFFF"/>
                </a:solidFill>
                <a:latin typeface="Lucida Sans"/>
                <a:cs typeface="Lucida Sans"/>
              </a:rPr>
              <a:t>RDBMS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7674" y="2334099"/>
            <a:ext cx="3090545" cy="2081530"/>
          </a:xfrm>
          <a:custGeom>
            <a:avLst/>
            <a:gdLst/>
            <a:ahLst/>
            <a:cxnLst/>
            <a:rect l="l" t="t" r="r" b="b"/>
            <a:pathLst>
              <a:path w="3090545" h="2081529">
                <a:moveTo>
                  <a:pt x="0" y="0"/>
                </a:moveTo>
                <a:lnTo>
                  <a:pt x="3090299" y="0"/>
                </a:lnTo>
                <a:lnTo>
                  <a:pt x="3090299" y="2081399"/>
                </a:lnTo>
                <a:lnTo>
                  <a:pt x="0" y="2081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7674" y="2334099"/>
            <a:ext cx="3090545" cy="2081530"/>
          </a:xfrm>
          <a:custGeom>
            <a:avLst/>
            <a:gdLst/>
            <a:ahLst/>
            <a:cxnLst/>
            <a:rect l="l" t="t" r="r" b="b"/>
            <a:pathLst>
              <a:path w="3090545" h="2081529">
                <a:moveTo>
                  <a:pt x="0" y="0"/>
                </a:moveTo>
                <a:lnTo>
                  <a:pt x="3090299" y="0"/>
                </a:lnTo>
                <a:lnTo>
                  <a:pt x="3090299" y="2081399"/>
                </a:lnTo>
                <a:lnTo>
                  <a:pt x="0" y="208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2450" y="2453642"/>
            <a:ext cx="2832299" cy="1770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99" y="397510"/>
            <a:ext cx="350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Relational</a:t>
            </a:r>
            <a:r>
              <a:rPr spc="-155" dirty="0"/>
              <a:t> </a:t>
            </a:r>
            <a:r>
              <a:rPr spc="-5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212" y="1123950"/>
            <a:ext cx="7355188" cy="225574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IBM Research  -  </a:t>
            </a:r>
            <a:r>
              <a:rPr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Edgar </a:t>
            </a:r>
            <a:r>
              <a:rPr sz="1400" spc="-5" dirty="0">
                <a:solidFill>
                  <a:srgbClr val="222222"/>
                </a:solidFill>
                <a:latin typeface="Lucida Sans"/>
                <a:cs typeface="Lucida Sans"/>
              </a:rPr>
              <a:t>Frank "Ted" </a:t>
            </a:r>
            <a:r>
              <a:rPr sz="1400" spc="-5" dirty="0" err="1" smtClean="0">
                <a:solidFill>
                  <a:srgbClr val="222222"/>
                </a:solidFill>
                <a:latin typeface="Lucida Sans"/>
                <a:cs typeface="Lucida Sans"/>
              </a:rPr>
              <a:t>Codd</a:t>
            </a: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sz="1400" spc="-75" dirty="0" smtClean="0">
                <a:solidFill>
                  <a:srgbClr val="222222"/>
                </a:solidFill>
                <a:latin typeface="Lucida Sans"/>
                <a:cs typeface="Lucida Sans"/>
              </a:rPr>
              <a:t> </a:t>
            </a:r>
            <a:r>
              <a:rPr lang="en-US" sz="1400" spc="-75" dirty="0" smtClean="0">
                <a:solidFill>
                  <a:srgbClr val="222222"/>
                </a:solidFill>
                <a:latin typeface="Lucida Sans"/>
                <a:cs typeface="Lucida Sans"/>
              </a:rPr>
              <a:t>-  </a:t>
            </a:r>
            <a:r>
              <a:rPr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1969</a:t>
            </a:r>
            <a:endParaRPr sz="1400" dirty="0">
              <a:latin typeface="Lucida Sans"/>
              <a:cs typeface="Lucida Sans"/>
            </a:endParaRPr>
          </a:p>
          <a:p>
            <a:pPr marL="12066">
              <a:lnSpc>
                <a:spcPct val="100000"/>
              </a:lnSpc>
              <a:spcBef>
                <a:spcPts val="270"/>
              </a:spcBef>
              <a:tabLst>
                <a:tab pos="239395" algn="l"/>
                <a:tab pos="240029" algn="l"/>
              </a:tabLst>
            </a:pPr>
            <a:endParaRPr lang="en-US" sz="1400" spc="-5" dirty="0" smtClean="0">
              <a:solidFill>
                <a:srgbClr val="222222"/>
              </a:solidFill>
              <a:latin typeface="Lucida Sans"/>
              <a:cs typeface="Lucida Sans"/>
            </a:endParaRPr>
          </a:p>
          <a:p>
            <a:pPr marL="239395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Tables with rows and columns</a:t>
            </a:r>
          </a:p>
          <a:p>
            <a:pPr marL="696595" lvl="1" indent="-227329">
              <a:spcBef>
                <a:spcPts val="27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Rows are also called T</a:t>
            </a:r>
            <a:r>
              <a:rPr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uples</a:t>
            </a: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or Records</a:t>
            </a:r>
          </a:p>
          <a:p>
            <a:pPr marL="696595" lvl="1" indent="-227329">
              <a:spcBef>
                <a:spcPts val="27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Columns are also called Fields or Attributes</a:t>
            </a:r>
            <a:endParaRPr lang="en-US" sz="1400" spc="-5" dirty="0">
              <a:solidFill>
                <a:srgbClr val="222222"/>
              </a:solidFill>
              <a:latin typeface="Lucida Sans"/>
              <a:cs typeface="Lucida Sans"/>
            </a:endParaRPr>
          </a:p>
          <a:p>
            <a:pPr marL="239395" indent="-227329">
              <a:spcBef>
                <a:spcPts val="27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endParaRPr lang="en-US" sz="1400" spc="-5" dirty="0" smtClean="0">
              <a:solidFill>
                <a:srgbClr val="222222"/>
              </a:solidFill>
              <a:latin typeface="Lucida Sans"/>
              <a:cs typeface="Lucida Sans"/>
            </a:endParaRPr>
          </a:p>
          <a:p>
            <a:pPr marL="239395" indent="-227329">
              <a:spcBef>
                <a:spcPts val="27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Spreadsheet vs Database Table</a:t>
            </a:r>
          </a:p>
          <a:p>
            <a:pPr marL="696595" lvl="1" indent="-227329">
              <a:spcBef>
                <a:spcPts val="27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lang="en-US" sz="1400" b="1" spc="-5" dirty="0" smtClean="0">
                <a:solidFill>
                  <a:srgbClr val="222222"/>
                </a:solidFill>
                <a:latin typeface="Lucida Sans"/>
                <a:cs typeface="Lucida Sans"/>
              </a:rPr>
              <a:t>Relationships</a:t>
            </a:r>
            <a:r>
              <a:rPr lang="en-US" sz="1400" spc="-5" dirty="0" smtClean="0">
                <a:solidFill>
                  <a:srgbClr val="222222"/>
                </a:solidFill>
                <a:latin typeface="Lucida Sans"/>
                <a:cs typeface="Lucida Sans"/>
              </a:rPr>
              <a:t> among tables to efficiently store a large amount of data and effectively retrieve it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75566"/>
            <a:ext cx="9144000" cy="968375"/>
          </a:xfrm>
          <a:custGeom>
            <a:avLst/>
            <a:gdLst/>
            <a:ahLst/>
            <a:cxnLst/>
            <a:rect l="l" t="t" r="r" b="b"/>
            <a:pathLst>
              <a:path w="9144000" h="968375">
                <a:moveTo>
                  <a:pt x="0" y="0"/>
                </a:moveTo>
                <a:lnTo>
                  <a:pt x="9143999" y="0"/>
                </a:lnTo>
                <a:lnTo>
                  <a:pt x="9143999" y="967799"/>
                </a:lnTo>
                <a:lnTo>
                  <a:pt x="0" y="967799"/>
                </a:lnTo>
                <a:lnTo>
                  <a:pt x="0" y="0"/>
                </a:lnTo>
                <a:close/>
              </a:path>
            </a:pathLst>
          </a:custGeom>
          <a:solidFill>
            <a:srgbClr val="F1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620" y="4748514"/>
            <a:ext cx="1105926" cy="255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" y="4328033"/>
            <a:ext cx="59137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Relational (SQL)</a:t>
            </a:r>
            <a:r>
              <a:rPr sz="36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"/>
                <a:cs typeface="Lucida Sans"/>
              </a:rPr>
              <a:t>Databases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3574018"/>
            <a:ext cx="5983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other database </a:t>
            </a:r>
            <a:r>
              <a:rPr lang="en-US" i="1" dirty="0" smtClean="0"/>
              <a:t>models:  hierarchical</a:t>
            </a:r>
            <a:r>
              <a:rPr lang="en-US" i="1" dirty="0"/>
              <a:t>, </a:t>
            </a:r>
            <a:r>
              <a:rPr lang="en-US" i="1" dirty="0" smtClean="0"/>
              <a:t>network, object</a:t>
            </a:r>
            <a:endParaRPr lang="el-GR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86E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1554</Words>
  <Application>Microsoft Office PowerPoint</Application>
  <PresentationFormat>On-screen Show (16:9)</PresentationFormat>
  <Paragraphs>340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Lucida Sans</vt:lpstr>
      <vt:lpstr>Times New Roman</vt:lpstr>
      <vt:lpstr>Verdana</vt:lpstr>
      <vt:lpstr>Wingdings</vt:lpstr>
      <vt:lpstr>Office Theme</vt:lpstr>
      <vt:lpstr>PowerPoint Presentation</vt:lpstr>
      <vt:lpstr>Agenda</vt:lpstr>
      <vt:lpstr>Prerequisites</vt:lpstr>
      <vt:lpstr>What is a Database?</vt:lpstr>
      <vt:lpstr>SQL Databases</vt:lpstr>
      <vt:lpstr>NoSQL Databases</vt:lpstr>
      <vt:lpstr>NewSQL Databases</vt:lpstr>
      <vt:lpstr>Relational (SQL) Databases</vt:lpstr>
      <vt:lpstr>Relational Model</vt:lpstr>
      <vt:lpstr>Tables</vt:lpstr>
      <vt:lpstr>Relationships</vt:lpstr>
      <vt:lpstr>PowerPoint Presentation</vt:lpstr>
      <vt:lpstr>Indexes</vt:lpstr>
      <vt:lpstr>Constraints</vt:lpstr>
      <vt:lpstr>PowerPoint Presentation</vt:lpstr>
      <vt:lpstr>Structured Query Language (SQL)</vt:lpstr>
      <vt:lpstr>SQL</vt:lpstr>
      <vt:lpstr>Data Definition Language</vt:lpstr>
      <vt:lpstr>PowerPoint Presentation</vt:lpstr>
      <vt:lpstr>PowerPoint Presentation</vt:lpstr>
      <vt:lpstr>Data Manipulation Language - CRUD</vt:lpstr>
      <vt:lpstr>PowerPoint Presentation</vt:lpstr>
      <vt:lpstr>PowerPoint Presentation</vt:lpstr>
      <vt:lpstr>Movie Database Exercise</vt:lpstr>
      <vt:lpstr>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Miltos Vafiadis</dc:creator>
  <cp:lastModifiedBy>Miltos Vafiadis</cp:lastModifiedBy>
  <cp:revision>87</cp:revision>
  <dcterms:created xsi:type="dcterms:W3CDTF">2019-03-29T07:53:11Z</dcterms:created>
  <dcterms:modified xsi:type="dcterms:W3CDTF">2019-04-03T13:43:09Z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