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80" r:id="rId3"/>
    <p:sldId id="325" r:id="rId4"/>
    <p:sldId id="326" r:id="rId5"/>
    <p:sldId id="328" r:id="rId6"/>
    <p:sldId id="327" r:id="rId7"/>
    <p:sldId id="329" r:id="rId8"/>
    <p:sldId id="323" r:id="rId9"/>
    <p:sldId id="330"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586BE-9916-4433-92B9-A6E8AFAF3C13}" v="4" dt="2019-03-26T20:42:53.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54" y="30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tos Kourtzanidis" userId="371420b95ced974f" providerId="Windows Live" clId="Web-{C84D2A6D-2473-4B7D-AC86-2A1383E179B6}"/>
    <pc:docChg chg="modSld">
      <pc:chgData name="Stratos Kourtzanidis" userId="371420b95ced974f" providerId="Windows Live" clId="Web-{C84D2A6D-2473-4B7D-AC86-2A1383E179B6}" dt="2019-03-27T13:38:17.799" v="2" actId="20577"/>
      <pc:docMkLst>
        <pc:docMk/>
      </pc:docMkLst>
      <pc:sldChg chg="modSp">
        <pc:chgData name="Stratos Kourtzanidis" userId="371420b95ced974f" providerId="Windows Live" clId="Web-{C84D2A6D-2473-4B7D-AC86-2A1383E179B6}" dt="2019-03-27T13:38:16.205" v="1" actId="20577"/>
        <pc:sldMkLst>
          <pc:docMk/>
          <pc:sldMk cId="3270143670" sldId="256"/>
        </pc:sldMkLst>
        <pc:spChg chg="mod">
          <ac:chgData name="Stratos Kourtzanidis" userId="371420b95ced974f" providerId="Windows Live" clId="Web-{C84D2A6D-2473-4B7D-AC86-2A1383E179B6}" dt="2019-03-27T13:38:16.205" v="1" actId="20577"/>
          <ac:spMkLst>
            <pc:docMk/>
            <pc:sldMk cId="3270143670" sldId="256"/>
            <ac:spMk id="5" creationId="{00000000-0000-0000-0000-000000000000}"/>
          </ac:spMkLst>
        </pc:spChg>
      </pc:sldChg>
    </pc:docChg>
  </pc:docChgLst>
  <pc:docChgLst>
    <pc:chgData name="Ziazios Konstantinos" userId="b6d83e4b20933540" providerId="Windows Live" clId="Web-{60C586BE-9916-4433-92B9-A6E8AFAF3C13}"/>
    <pc:docChg chg="addSld modSld">
      <pc:chgData name="Ziazios Konstantinos" userId="b6d83e4b20933540" providerId="Windows Live" clId="Web-{60C586BE-9916-4433-92B9-A6E8AFAF3C13}" dt="2019-03-26T20:45:56.041" v="126" actId="14100"/>
      <pc:docMkLst>
        <pc:docMk/>
      </pc:docMkLst>
      <pc:sldChg chg="addSp delSp modSp">
        <pc:chgData name="Ziazios Konstantinos" userId="b6d83e4b20933540" providerId="Windows Live" clId="Web-{60C586BE-9916-4433-92B9-A6E8AFAF3C13}" dt="2019-03-26T20:43:49.338" v="46" actId="20577"/>
        <pc:sldMkLst>
          <pc:docMk/>
          <pc:sldMk cId="1332827871" sldId="283"/>
        </pc:sldMkLst>
        <pc:spChg chg="mod">
          <ac:chgData name="Ziazios Konstantinos" userId="b6d83e4b20933540" providerId="Windows Live" clId="Web-{60C586BE-9916-4433-92B9-A6E8AFAF3C13}" dt="2019-03-26T20:43:49.338" v="46" actId="20577"/>
          <ac:spMkLst>
            <pc:docMk/>
            <pc:sldMk cId="1332827871" sldId="283"/>
            <ac:spMk id="2" creationId="{2635117B-364A-4427-8517-6F475148C4DD}"/>
          </ac:spMkLst>
        </pc:spChg>
        <pc:picChg chg="add del">
          <ac:chgData name="Ziazios Konstantinos" userId="b6d83e4b20933540" providerId="Windows Live" clId="Web-{60C586BE-9916-4433-92B9-A6E8AFAF3C13}" dt="2019-03-26T20:41:04.493" v="7"/>
          <ac:picMkLst>
            <pc:docMk/>
            <pc:sldMk cId="1332827871" sldId="283"/>
            <ac:picMk id="5" creationId="{97E32628-5ED9-4CC8-A6D1-7E979123B959}"/>
          </ac:picMkLst>
        </pc:picChg>
        <pc:picChg chg="add del mod">
          <ac:chgData name="Ziazios Konstantinos" userId="b6d83e4b20933540" providerId="Windows Live" clId="Web-{60C586BE-9916-4433-92B9-A6E8AFAF3C13}" dt="2019-03-26T20:41:13.806" v="9"/>
          <ac:picMkLst>
            <pc:docMk/>
            <pc:sldMk cId="1332827871" sldId="283"/>
            <ac:picMk id="1026" creationId="{B18991AB-56EE-46D0-B61C-B3D806FD7D43}"/>
          </ac:picMkLst>
        </pc:picChg>
      </pc:sldChg>
      <pc:sldChg chg="addSp delSp modSp add mod replId setBg setClrOvrMap">
        <pc:chgData name="Ziazios Konstantinos" userId="b6d83e4b20933540" providerId="Windows Live" clId="Web-{60C586BE-9916-4433-92B9-A6E8AFAF3C13}" dt="2019-03-26T20:43:12.150" v="23"/>
        <pc:sldMkLst>
          <pc:docMk/>
          <pc:sldMk cId="613588644" sldId="321"/>
        </pc:sldMkLst>
        <pc:spChg chg="del mod ord">
          <ac:chgData name="Ziazios Konstantinos" userId="b6d83e4b20933540" providerId="Windows Live" clId="Web-{60C586BE-9916-4433-92B9-A6E8AFAF3C13}" dt="2019-03-26T20:42:31.884" v="18"/>
          <ac:spMkLst>
            <pc:docMk/>
            <pc:sldMk cId="613588644" sldId="321"/>
            <ac:spMk id="2" creationId="{2635117B-364A-4427-8517-6F475148C4DD}"/>
          </ac:spMkLst>
        </pc:spChg>
        <pc:spChg chg="del">
          <ac:chgData name="Ziazios Konstantinos" userId="b6d83e4b20933540" providerId="Windows Live" clId="Web-{60C586BE-9916-4433-92B9-A6E8AFAF3C13}" dt="2019-03-26T20:42:25.400" v="17"/>
          <ac:spMkLst>
            <pc:docMk/>
            <pc:sldMk cId="613588644" sldId="321"/>
            <ac:spMk id="71" creationId="{A4AC5506-6312-4701-8D3C-40187889A947}"/>
          </ac:spMkLst>
        </pc:spChg>
        <pc:spChg chg="add del">
          <ac:chgData name="Ziazios Konstantinos" userId="b6d83e4b20933540" providerId="Windows Live" clId="Web-{60C586BE-9916-4433-92B9-A6E8AFAF3C13}" dt="2019-03-26T20:43:12.150" v="23"/>
          <ac:spMkLst>
            <pc:docMk/>
            <pc:sldMk cId="613588644" sldId="321"/>
            <ac:spMk id="76" creationId="{71B2258F-86CA-4D4D-8270-BC05FCDEBFB3}"/>
          </ac:spMkLst>
        </pc:spChg>
        <pc:picChg chg="add del mod">
          <ac:chgData name="Ziazios Konstantinos" userId="b6d83e4b20933540" providerId="Windows Live" clId="Web-{60C586BE-9916-4433-92B9-A6E8AFAF3C13}" dt="2019-03-26T20:42:55.384" v="21"/>
          <ac:picMkLst>
            <pc:docMk/>
            <pc:sldMk cId="613588644" sldId="321"/>
            <ac:picMk id="3" creationId="{5C914E36-2D87-406C-9CAF-9FCA19BD204B}"/>
          </ac:picMkLst>
        </pc:picChg>
        <pc:picChg chg="add mod">
          <ac:chgData name="Ziazios Konstantinos" userId="b6d83e4b20933540" providerId="Windows Live" clId="Web-{60C586BE-9916-4433-92B9-A6E8AFAF3C13}" dt="2019-03-26T20:43:12.150" v="23"/>
          <ac:picMkLst>
            <pc:docMk/>
            <pc:sldMk cId="613588644" sldId="321"/>
            <ac:picMk id="5" creationId="{94D72916-D200-4CD5-BC0D-50DA88E0F611}"/>
          </ac:picMkLst>
        </pc:picChg>
        <pc:picChg chg="del">
          <ac:chgData name="Ziazios Konstantinos" userId="b6d83e4b20933540" providerId="Windows Live" clId="Web-{60C586BE-9916-4433-92B9-A6E8AFAF3C13}" dt="2019-03-26T20:41:20.103" v="11"/>
          <ac:picMkLst>
            <pc:docMk/>
            <pc:sldMk cId="613588644" sldId="321"/>
            <ac:picMk id="1026" creationId="{B18991AB-56EE-46D0-B61C-B3D806FD7D43}"/>
          </ac:picMkLst>
        </pc:picChg>
      </pc:sldChg>
      <pc:sldChg chg="modSp add replId">
        <pc:chgData name="Ziazios Konstantinos" userId="b6d83e4b20933540" providerId="Windows Live" clId="Web-{60C586BE-9916-4433-92B9-A6E8AFAF3C13}" dt="2019-03-26T20:44:54.525" v="52" actId="20577"/>
        <pc:sldMkLst>
          <pc:docMk/>
          <pc:sldMk cId="4122594588" sldId="322"/>
        </pc:sldMkLst>
        <pc:spChg chg="mod">
          <ac:chgData name="Ziazios Konstantinos" userId="b6d83e4b20933540" providerId="Windows Live" clId="Web-{60C586BE-9916-4433-92B9-A6E8AFAF3C13}" dt="2019-03-26T20:44:54.525" v="52" actId="20577"/>
          <ac:spMkLst>
            <pc:docMk/>
            <pc:sldMk cId="4122594588" sldId="322"/>
            <ac:spMk id="2" creationId="{169CB9FF-9E5A-4E69-8EF7-0ECEEB38A563}"/>
          </ac:spMkLst>
        </pc:spChg>
      </pc:sldChg>
      <pc:sldChg chg="modSp add replId">
        <pc:chgData name="Ziazios Konstantinos" userId="b6d83e4b20933540" providerId="Windows Live" clId="Web-{60C586BE-9916-4433-92B9-A6E8AFAF3C13}" dt="2019-03-26T20:45:56.041" v="126" actId="14100"/>
        <pc:sldMkLst>
          <pc:docMk/>
          <pc:sldMk cId="1086803650" sldId="323"/>
        </pc:sldMkLst>
        <pc:spChg chg="mod">
          <ac:chgData name="Ziazios Konstantinos" userId="b6d83e4b20933540" providerId="Windows Live" clId="Web-{60C586BE-9916-4433-92B9-A6E8AFAF3C13}" dt="2019-03-26T20:45:56.041" v="126" actId="14100"/>
          <ac:spMkLst>
            <pc:docMk/>
            <pc:sldMk cId="1086803650" sldId="323"/>
            <ac:spMk id="2" creationId="{169CB9FF-9E5A-4E69-8EF7-0ECEEB38A5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3/29/2019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3/29/2019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devops/learn/agile/what-is-agi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7EC87FAE-DBB4-304A-85B6-C3B042B13BD1}" type="slidenum">
              <a:rPr lang="en-US" smtClean="0"/>
              <a:t>2</a:t>
            </a:fld>
            <a:endParaRPr lang="en-US"/>
          </a:p>
        </p:txBody>
      </p:sp>
    </p:spTree>
    <p:extLst>
      <p:ext uri="{BB962C8B-B14F-4D97-AF65-F5344CB8AC3E}">
        <p14:creationId xmlns:p14="http://schemas.microsoft.com/office/powerpoint/2010/main" val="18959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important to understand that agile is not a “thing” … you don’t “do Agile”. Rather, agile is a mindset. A mindset that drives an approach to software development. There’s not one approach here that works for all situations, rather the term “Agile” has come to represent a variety of methods and practices that align with the value statements in the manifesto.</a:t>
            </a:r>
          </a:p>
          <a:p>
            <a:r>
              <a:rPr lang="en-US" sz="1200" b="0" i="0" kern="1200" dirty="0">
                <a:solidFill>
                  <a:schemeClr val="tx1"/>
                </a:solidFill>
                <a:effectLst/>
                <a:latin typeface="+mn-lt"/>
                <a:ea typeface="+mn-ea"/>
                <a:cs typeface="+mn-cs"/>
              </a:rPr>
              <a:t>Agile methods (often called frameworks) are comprehensive approaches to phases of the software development lifecycle – planning, execution, and delivery. They prescribe a method for accomplishing work, with clear guidance and principles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89117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important to understand that agile is not a “thing” … you don’t “do Agile”. Rather, agile is a mindset. A mindset that drives an approach to software development. There’s not one approach here that works for all situations, rather the term “Agile” has come to represent a variety of methods and practices that align with the value statements in the manifesto.</a:t>
            </a:r>
          </a:p>
          <a:p>
            <a:r>
              <a:rPr lang="en-US" sz="1200" b="0" i="0" kern="1200" dirty="0">
                <a:solidFill>
                  <a:schemeClr val="tx1"/>
                </a:solidFill>
                <a:effectLst/>
                <a:latin typeface="+mn-lt"/>
                <a:ea typeface="+mn-ea"/>
                <a:cs typeface="+mn-cs"/>
              </a:rPr>
              <a:t>Agile methods (often called frameworks) are comprehensive approaches to phases of the software development lifecycle – planning, execution, and delivery. They prescribe a method for accomplishing work, with clear guidance and principles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107056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important to understand that agile is not a “thing” … you don’t “do Agile”. Rather, agile is a mindset. A mindset that drives an approach to software development. There’s not one approach here that works for all situations, rather the term “Agile” has come to represent a variety of methods and practices that align with the value statements in the manifesto.</a:t>
            </a:r>
          </a:p>
          <a:p>
            <a:r>
              <a:rPr lang="en-US" sz="1200" b="0" i="0" kern="1200" dirty="0">
                <a:solidFill>
                  <a:schemeClr val="tx1"/>
                </a:solidFill>
                <a:effectLst/>
                <a:latin typeface="+mn-lt"/>
                <a:ea typeface="+mn-ea"/>
                <a:cs typeface="+mn-cs"/>
              </a:rPr>
              <a:t>Agile methods (often called frameworks) are comprehensive approaches to phases of the software development lifecycle – planning, execution, and delivery. They prescribe a method for accomplishing work, with clear guidance and principles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28752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Scrum Roles</a:t>
            </a:r>
          </a:p>
          <a:p>
            <a:r>
              <a:rPr lang="en-US" sz="1200" b="0" i="0" kern="1200" dirty="0">
                <a:solidFill>
                  <a:schemeClr val="tx1"/>
                </a:solidFill>
                <a:effectLst/>
                <a:latin typeface="+mn-lt"/>
                <a:ea typeface="+mn-ea"/>
                <a:cs typeface="+mn-cs"/>
              </a:rPr>
              <a:t>Scrum prescribes three specific roles…</a:t>
            </a:r>
          </a:p>
          <a:p>
            <a:r>
              <a:rPr lang="en-US" sz="1200" b="1" i="0" kern="1200" dirty="0">
                <a:solidFill>
                  <a:schemeClr val="tx1"/>
                </a:solidFill>
                <a:effectLst/>
                <a:latin typeface="+mn-lt"/>
                <a:ea typeface="+mn-ea"/>
                <a:cs typeface="+mn-cs"/>
              </a:rPr>
              <a:t>Product Owner</a:t>
            </a:r>
          </a:p>
          <a:p>
            <a:r>
              <a:rPr lang="en-US" sz="1200" b="0" i="0" kern="1200" dirty="0">
                <a:solidFill>
                  <a:schemeClr val="tx1"/>
                </a:solidFill>
                <a:effectLst/>
                <a:latin typeface="+mn-lt"/>
                <a:ea typeface="+mn-ea"/>
                <a:cs typeface="+mn-cs"/>
              </a:rPr>
              <a:t>Responsible for what the team is building, and why they’re building it. The product owner is responsible for keeping the backlog up-to-date and in priority order.</a:t>
            </a:r>
          </a:p>
          <a:p>
            <a:r>
              <a:rPr lang="en-US" sz="1200" b="1" i="0" kern="1200" dirty="0">
                <a:solidFill>
                  <a:schemeClr val="tx1"/>
                </a:solidFill>
                <a:effectLst/>
                <a:latin typeface="+mn-lt"/>
                <a:ea typeface="+mn-ea"/>
                <a:cs typeface="+mn-cs"/>
              </a:rPr>
              <a:t>Scrum Master</a:t>
            </a:r>
          </a:p>
          <a:p>
            <a:r>
              <a:rPr lang="en-US" sz="1200" b="0" i="0" kern="1200" dirty="0">
                <a:solidFill>
                  <a:schemeClr val="tx1"/>
                </a:solidFill>
                <a:effectLst/>
                <a:latin typeface="+mn-lt"/>
                <a:ea typeface="+mn-ea"/>
                <a:cs typeface="+mn-cs"/>
              </a:rPr>
              <a:t>Responsible to ensure the scrum process is followed by the team. Scrum masters are continually on the lookout for how the team can improve, while also resolving impediments (blocking issues) that arise during the sprint. Scrum masters are part coach, part team member, and part cheerleader.</a:t>
            </a:r>
          </a:p>
          <a:p>
            <a:r>
              <a:rPr lang="en-US" sz="1200" b="1" i="0" kern="1200" dirty="0">
                <a:solidFill>
                  <a:schemeClr val="tx1"/>
                </a:solidFill>
                <a:effectLst/>
                <a:latin typeface="+mn-lt"/>
                <a:ea typeface="+mn-ea"/>
                <a:cs typeface="+mn-cs"/>
              </a:rPr>
              <a:t>Scrum Team</a:t>
            </a:r>
          </a:p>
          <a:p>
            <a:r>
              <a:rPr lang="en-US" sz="1200" b="0" i="0" kern="1200" dirty="0">
                <a:solidFill>
                  <a:schemeClr val="tx1"/>
                </a:solidFill>
                <a:effectLst/>
                <a:latin typeface="+mn-lt"/>
                <a:ea typeface="+mn-ea"/>
                <a:cs typeface="+mn-cs"/>
              </a:rPr>
              <a:t>These are the individuals that actually build the product. The team owns the engineering of the product, and the quality that goes with it.</a:t>
            </a:r>
          </a:p>
          <a:p>
            <a:r>
              <a:rPr lang="en-US" sz="1200" b="1" i="0" kern="1200" dirty="0">
                <a:solidFill>
                  <a:schemeClr val="tx1"/>
                </a:solidFill>
                <a:effectLst/>
                <a:latin typeface="+mn-lt"/>
                <a:ea typeface="+mn-ea"/>
                <a:cs typeface="+mn-cs"/>
              </a:rPr>
              <a:t>Product Backlog</a:t>
            </a:r>
          </a:p>
          <a:p>
            <a:r>
              <a:rPr lang="en-US" sz="1200" b="0" i="0" kern="1200" dirty="0">
                <a:solidFill>
                  <a:schemeClr val="tx1"/>
                </a:solidFill>
                <a:effectLst/>
                <a:latin typeface="+mn-lt"/>
                <a:ea typeface="+mn-ea"/>
                <a:cs typeface="+mn-cs"/>
              </a:rPr>
              <a:t>The Product Backlog is a prioritized list of value the team can deliver. The Product Owner owns the backlog and adds, changes, and reprioritizes as needed. The items at the top of the backlog should always be ready for the team to execute on.</a:t>
            </a:r>
          </a:p>
          <a:p>
            <a:r>
              <a:rPr lang="en-US" sz="1200" b="1" i="0" kern="1200" dirty="0">
                <a:solidFill>
                  <a:schemeClr val="tx1"/>
                </a:solidFill>
                <a:effectLst/>
                <a:latin typeface="+mn-lt"/>
                <a:ea typeface="+mn-ea"/>
                <a:cs typeface="+mn-cs"/>
              </a:rPr>
              <a:t>Sprint Planning and Sprint Backlog</a:t>
            </a:r>
          </a:p>
          <a:p>
            <a:r>
              <a:rPr lang="en-US" sz="1200" b="0" i="0" kern="1200" dirty="0">
                <a:solidFill>
                  <a:schemeClr val="tx1"/>
                </a:solidFill>
                <a:effectLst/>
                <a:latin typeface="+mn-lt"/>
                <a:ea typeface="+mn-ea"/>
                <a:cs typeface="+mn-cs"/>
              </a:rPr>
              <a:t>In Sprint Planning, the team chooses the backlog items they will work on in the upcoming sprint. The team chooses backlog items based on priority and what they believe they can complete in the sprint. The Sprint Backlog is the list of items the team plans to deliver in the sprint. Often, each item on the Sprint Backlog is broken down into tasks. Once all members agree the Sprint Backlog is achievable, the Sprint starts.</a:t>
            </a:r>
          </a:p>
          <a:p>
            <a:r>
              <a:rPr lang="en-US" sz="1200" b="1" i="0" kern="1200" dirty="0">
                <a:solidFill>
                  <a:schemeClr val="tx1"/>
                </a:solidFill>
                <a:effectLst/>
                <a:latin typeface="+mn-lt"/>
                <a:ea typeface="+mn-ea"/>
                <a:cs typeface="+mn-cs"/>
              </a:rPr>
              <a:t>Sprint Execution and Daily Scrum</a:t>
            </a:r>
          </a:p>
          <a:p>
            <a:r>
              <a:rPr lang="en-US" sz="1200" b="0" i="0" kern="1200" dirty="0">
                <a:solidFill>
                  <a:schemeClr val="tx1"/>
                </a:solidFill>
                <a:effectLst/>
                <a:latin typeface="+mn-lt"/>
                <a:ea typeface="+mn-ea"/>
                <a:cs typeface="+mn-cs"/>
              </a:rPr>
              <a:t>Once the Sprint starts, the team executes on the Sprint Backlog. Scrum does not specify how the team should execute. That is left for the team to decide.</a:t>
            </a:r>
          </a:p>
          <a:p>
            <a:r>
              <a:rPr lang="en-US" sz="1200" b="0" i="0" kern="1200" dirty="0">
                <a:solidFill>
                  <a:schemeClr val="tx1"/>
                </a:solidFill>
                <a:effectLst/>
                <a:latin typeface="+mn-lt"/>
                <a:ea typeface="+mn-ea"/>
                <a:cs typeface="+mn-cs"/>
              </a:rPr>
              <a:t>Scrum defines a practice called a Daily Scrum, often called the Daily Standup. The Daily Scrum is daily meeting limited to 15 minutes. Team members often stand during the meeting, to ensure it stays brief. Each team member briefly reports their progress since yesterday, the plans for today, and anything impeding their progress.</a:t>
            </a:r>
          </a:p>
          <a:p>
            <a:r>
              <a:rPr lang="en-US" sz="1200" b="0" i="0" kern="1200" dirty="0">
                <a:solidFill>
                  <a:schemeClr val="tx1"/>
                </a:solidFill>
                <a:effectLst/>
                <a:latin typeface="+mn-lt"/>
                <a:ea typeface="+mn-ea"/>
                <a:cs typeface="+mn-cs"/>
              </a:rPr>
              <a:t>To aid the Daily Scrum, teams often review two artifacts:</a:t>
            </a:r>
          </a:p>
          <a:p>
            <a:r>
              <a:rPr lang="en-US" sz="1200" b="1" i="0" kern="1200" dirty="0">
                <a:solidFill>
                  <a:schemeClr val="tx1"/>
                </a:solidFill>
                <a:effectLst/>
                <a:latin typeface="+mn-lt"/>
                <a:ea typeface="+mn-ea"/>
                <a:cs typeface="+mn-cs"/>
              </a:rPr>
              <a:t>The Task Board</a:t>
            </a:r>
          </a:p>
          <a:p>
            <a:br>
              <a:rPr lang="en-US" dirty="0"/>
            </a:br>
            <a:r>
              <a:rPr lang="en-US" sz="1200" b="1" i="0" kern="1200" dirty="0">
                <a:solidFill>
                  <a:schemeClr val="tx1"/>
                </a:solidFill>
                <a:effectLst/>
                <a:latin typeface="+mn-lt"/>
                <a:ea typeface="+mn-ea"/>
                <a:cs typeface="+mn-cs"/>
              </a:rPr>
              <a:t>The Sprint Burndown</a:t>
            </a:r>
          </a:p>
          <a:p>
            <a:br>
              <a:rPr lang="en-US" dirty="0"/>
            </a:br>
            <a:r>
              <a:rPr lang="en-US" sz="1200" b="1" i="0" kern="1200" dirty="0">
                <a:solidFill>
                  <a:schemeClr val="tx1"/>
                </a:solidFill>
                <a:effectLst/>
                <a:latin typeface="+mn-lt"/>
                <a:ea typeface="+mn-ea"/>
                <a:cs typeface="+mn-cs"/>
              </a:rPr>
              <a:t>Sprint Review and Sprint Retrospective</a:t>
            </a:r>
          </a:p>
          <a:p>
            <a:r>
              <a:rPr lang="en-US" sz="1200" b="0" i="0" kern="1200" dirty="0">
                <a:solidFill>
                  <a:schemeClr val="tx1"/>
                </a:solidFill>
                <a:effectLst/>
                <a:latin typeface="+mn-lt"/>
                <a:ea typeface="+mn-ea"/>
                <a:cs typeface="+mn-cs"/>
              </a:rPr>
              <a:t>At the end of the Sprint, the team performs two practices:</a:t>
            </a:r>
          </a:p>
          <a:p>
            <a:r>
              <a:rPr lang="en-US" sz="1200" b="1" i="0" kern="1200" dirty="0">
                <a:solidFill>
                  <a:schemeClr val="tx1"/>
                </a:solidFill>
                <a:effectLst/>
                <a:latin typeface="+mn-lt"/>
                <a:ea typeface="+mn-ea"/>
                <a:cs typeface="+mn-cs"/>
              </a:rPr>
              <a:t>Sprint Review</a:t>
            </a:r>
          </a:p>
          <a:p>
            <a:r>
              <a:rPr lang="en-US" sz="1200" b="0" i="0" kern="1200" dirty="0">
                <a:solidFill>
                  <a:schemeClr val="tx1"/>
                </a:solidFill>
                <a:effectLst/>
                <a:latin typeface="+mn-lt"/>
                <a:ea typeface="+mn-ea"/>
                <a:cs typeface="+mn-cs"/>
              </a:rPr>
              <a:t>The team demonstrates what they’ve accomplished to stakeholders. They demo the software and show its value.</a:t>
            </a:r>
          </a:p>
          <a:p>
            <a:r>
              <a:rPr lang="en-US" sz="1200" b="1" i="0" kern="1200" dirty="0">
                <a:solidFill>
                  <a:schemeClr val="tx1"/>
                </a:solidFill>
                <a:effectLst/>
                <a:latin typeface="+mn-lt"/>
                <a:ea typeface="+mn-ea"/>
                <a:cs typeface="+mn-cs"/>
              </a:rPr>
              <a:t>Sprint Retrospective</a:t>
            </a:r>
          </a:p>
          <a:p>
            <a:r>
              <a:rPr lang="en-US" sz="1200" b="0" i="0" kern="1200" dirty="0">
                <a:solidFill>
                  <a:schemeClr val="tx1"/>
                </a:solidFill>
                <a:effectLst/>
                <a:latin typeface="+mn-lt"/>
                <a:ea typeface="+mn-ea"/>
                <a:cs typeface="+mn-cs"/>
              </a:rPr>
              <a:t>The team takes time to reflect on what went well and which areas need improvement. The outcome of the retrospective are actions for next sprint.</a:t>
            </a:r>
          </a:p>
          <a:p>
            <a:r>
              <a:rPr lang="en-US" sz="1200" b="1" i="0" kern="1200" dirty="0">
                <a:solidFill>
                  <a:schemeClr val="tx1"/>
                </a:solidFill>
                <a:effectLst/>
                <a:latin typeface="+mn-lt"/>
                <a:ea typeface="+mn-ea"/>
                <a:cs typeface="+mn-cs"/>
              </a:rPr>
              <a:t>Increment</a:t>
            </a:r>
          </a:p>
          <a:p>
            <a:r>
              <a:rPr lang="en-US" sz="1200" b="0" i="0" kern="1200" dirty="0">
                <a:solidFill>
                  <a:schemeClr val="tx1"/>
                </a:solidFill>
                <a:effectLst/>
                <a:latin typeface="+mn-lt"/>
                <a:ea typeface="+mn-ea"/>
                <a:cs typeface="+mn-cs"/>
              </a:rPr>
              <a:t>The product of a Sprint is called the “Increment” or “Potentially Shippable Increment”. Regardless the term, a Sprint’s output should be of shippable quality, even if it’s part of something bigger and can’t ship by itself. It should meet all the quality criteria set by the team and Product Owner.</a:t>
            </a:r>
          </a:p>
          <a:p>
            <a:r>
              <a:rPr lang="en-US" sz="1200" b="1" i="0" kern="1200" dirty="0">
                <a:solidFill>
                  <a:schemeClr val="tx1"/>
                </a:solidFill>
                <a:effectLst/>
                <a:latin typeface="+mn-lt"/>
                <a:ea typeface="+mn-ea"/>
                <a:cs typeface="+mn-cs"/>
              </a:rPr>
              <a:t>Repeat. Learn. Improve.</a:t>
            </a:r>
          </a:p>
          <a:p>
            <a:r>
              <a:rPr lang="en-US" sz="1200" b="0" i="0" kern="1200" dirty="0">
                <a:solidFill>
                  <a:schemeClr val="tx1"/>
                </a:solidFill>
                <a:effectLst/>
                <a:latin typeface="+mn-lt"/>
                <a:ea typeface="+mn-ea"/>
                <a:cs typeface="+mn-cs"/>
              </a:rPr>
              <a:t>The entire cycle is repeated for the next sprint. Sprint Planning selects the next items on the Product Backlog and the cycle repeats. While the team is executing the Sprint, the Product Owner is ensuring the items at the top of the backlog are ready to execute in the following Sprint.</a:t>
            </a:r>
          </a:p>
          <a:p>
            <a:r>
              <a:rPr lang="en-US" sz="1200" b="0" i="0" kern="1200" dirty="0">
                <a:solidFill>
                  <a:schemeClr val="tx1"/>
                </a:solidFill>
                <a:effectLst/>
                <a:latin typeface="+mn-lt"/>
                <a:ea typeface="+mn-ea"/>
                <a:cs typeface="+mn-cs"/>
              </a:rPr>
              <a:t>This shorter, iterative cycle provides the team with lots of opportunities to learn and improve. A traditional project often has a long lifecycle, say 6-12 months. While a team can learn from a traditional project, the opportunities are far less than a team who executes in 2-week sprints, for example.</a:t>
            </a:r>
          </a:p>
          <a:p>
            <a:r>
              <a:rPr lang="en-US" sz="1200" b="0" i="0" kern="1200" dirty="0">
                <a:solidFill>
                  <a:schemeClr val="tx1"/>
                </a:solidFill>
                <a:effectLst/>
                <a:latin typeface="+mn-lt"/>
                <a:ea typeface="+mn-ea"/>
                <a:cs typeface="+mn-cs"/>
              </a:rPr>
              <a:t>This iterative cycle is, in many ways, the essence of Agile.</a:t>
            </a:r>
          </a:p>
          <a:p>
            <a:r>
              <a:rPr lang="en-US" sz="1200" b="0" i="0" kern="1200" dirty="0">
                <a:solidFill>
                  <a:schemeClr val="tx1"/>
                </a:solidFill>
                <a:effectLst/>
                <a:latin typeface="+mn-lt"/>
                <a:ea typeface="+mn-ea"/>
                <a:cs typeface="+mn-cs"/>
              </a:rPr>
              <a:t>Scrum is very popular because it provides just enough framework to guide teams, while giving them flexibility in how they execute. Its concepts are simple and easy to learn. Teams can get started quickly and learn as they go. All of this makes Scrum a great choice for teams just starting to implement </a:t>
            </a:r>
            <a:r>
              <a:rPr lang="en-US" sz="1200" b="0" i="0" u="sng" kern="1200" dirty="0" err="1">
                <a:solidFill>
                  <a:schemeClr val="tx1"/>
                </a:solidFill>
                <a:effectLst/>
                <a:latin typeface="+mn-lt"/>
                <a:ea typeface="+mn-ea"/>
                <a:cs typeface="+mn-cs"/>
                <a:hlinkClick r:id="rId3"/>
              </a:rPr>
              <a:t>Agile</a:t>
            </a:r>
            <a:r>
              <a:rPr lang="en-US" sz="1200" b="0" i="0" kern="1200" dirty="0" err="1">
                <a:solidFill>
                  <a:schemeClr val="tx1"/>
                </a:solidFill>
                <a:effectLst/>
                <a:latin typeface="+mn-lt"/>
                <a:ea typeface="+mn-ea"/>
                <a:cs typeface="+mn-cs"/>
              </a:rPr>
              <a:t>principles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0715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C87FAE-DBB4-304A-85B6-C3B042B13BD1}" type="slidenum">
              <a:rPr lang="en-US" smtClean="0"/>
              <a:t>7</a:t>
            </a:fld>
            <a:endParaRPr lang="en-US"/>
          </a:p>
        </p:txBody>
      </p:sp>
    </p:spTree>
    <p:extLst>
      <p:ext uri="{BB962C8B-B14F-4D97-AF65-F5344CB8AC3E}">
        <p14:creationId xmlns:p14="http://schemas.microsoft.com/office/powerpoint/2010/main" val="60694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238102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In-Browser tutorial:</a:t>
            </a:r>
          </a:p>
          <a:p>
            <a:r>
              <a:rPr lang="en-US" dirty="0"/>
              <a:t>www.dot.net </a:t>
            </a:r>
            <a:r>
              <a:rPr lang="en-US" dirty="0">
                <a:sym typeface="Wingdings" panose="05000000000000000000" pitchFamily="2" charset="2"/>
              </a:rPr>
              <a:t> Get Started  Select In-browser tutorial</a:t>
            </a:r>
          </a:p>
          <a:p>
            <a:r>
              <a:rPr lang="en-US" b="1" dirty="0">
                <a:sym typeface="Wingdings" panose="05000000000000000000" pitchFamily="2" charset="2"/>
              </a:rPr>
              <a:t>https://www.microsoft.com/net/learn/in-browser-tutorial/1</a:t>
            </a:r>
          </a:p>
          <a:p>
            <a:endParaRPr lang="en-US" b="1" dirty="0">
              <a:sym typeface="Wingdings" panose="05000000000000000000" pitchFamily="2" charset="2"/>
            </a:endParaRPr>
          </a:p>
          <a:p>
            <a:r>
              <a:rPr lang="en-US" dirty="0">
                <a:sym typeface="Wingdings" panose="05000000000000000000" pitchFamily="2" charset="2"/>
              </a:rPr>
              <a:t>-- Have the class walk through some of the lessons.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
        <p:nvSpPr>
          <p:cNvPr id="5" name="Header Placeholder 10">
            <a:extLst>
              <a:ext uri="{FF2B5EF4-FFF2-40B4-BE49-F238E27FC236}">
                <a16:creationId xmlns:a16="http://schemas.microsoft.com/office/drawing/2014/main" id="{389753A2-5F8A-4548-8AA2-356A80BBADBE}"/>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145618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794308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a:t>—</a:t>
            </a:r>
            <a:r>
              <a:rPr lang="el-GR"/>
              <a:t> </a:t>
            </a:r>
            <a:r>
              <a:rPr lang="en-US"/>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3298784" y="1825625"/>
            <a:ext cx="3907422" cy="4351338"/>
          </a:xfrm>
        </p:spPr>
        <p:txBody>
          <a:bodyPr/>
          <a:lstStyle/>
          <a:p>
            <a:endParaRPr lang="en-US"/>
          </a:p>
        </p:txBody>
      </p:sp>
      <p:sp>
        <p:nvSpPr>
          <p:cNvPr id="15" name="Content Placeholder 6"/>
          <p:cNvSpPr>
            <a:spLocks noGrp="1"/>
          </p:cNvSpPr>
          <p:nvPr>
            <p:ph sz="half" idx="2"/>
          </p:nvPr>
        </p:nvSpPr>
        <p:spPr>
          <a:xfrm>
            <a:off x="7462773" y="1825625"/>
            <a:ext cx="3907422" cy="4351338"/>
          </a:xfrm>
        </p:spPr>
        <p:txBody>
          <a:bodyPr/>
          <a:lstStyle/>
          <a:p>
            <a:endParaRPr lang="en-US"/>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3907422" cy="4351338"/>
          </a:xfrm>
        </p:spPr>
        <p:txBody>
          <a:bodyPr/>
          <a:lstStyle/>
          <a:p>
            <a:endParaRPr lang="en-US"/>
          </a:p>
        </p:txBody>
      </p:sp>
      <p:sp>
        <p:nvSpPr>
          <p:cNvPr id="15" name="Content Placeholder 6"/>
          <p:cNvSpPr>
            <a:spLocks noGrp="1"/>
          </p:cNvSpPr>
          <p:nvPr>
            <p:ph sz="half" idx="2"/>
          </p:nvPr>
        </p:nvSpPr>
        <p:spPr>
          <a:xfrm>
            <a:off x="5002189" y="1825625"/>
            <a:ext cx="3907422" cy="4351338"/>
          </a:xfrm>
        </p:spPr>
        <p:txBody>
          <a:bodyPr/>
          <a:lstStyle/>
          <a:p>
            <a:endParaRPr lang="en-US"/>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3298784" y="1825625"/>
            <a:ext cx="8055016" cy="4351338"/>
          </a:xfrm>
        </p:spPr>
        <p:txBody>
          <a:bodyPr/>
          <a:lstStyle/>
          <a:p>
            <a:endParaRPr lang="en-US"/>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8055016" cy="4351338"/>
          </a:xfrm>
        </p:spPr>
        <p:txBody>
          <a:bodyPr/>
          <a:lstStyle/>
          <a:p>
            <a:endParaRPr lang="en-US"/>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838200" y="1825625"/>
            <a:ext cx="10515600" cy="3510304"/>
          </a:xfrm>
        </p:spPr>
        <p:txBody>
          <a:bodyPr/>
          <a:lstStyle/>
          <a:p>
            <a:endParaRPr lang="en-US"/>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D2ED7ABD-505F-4D88-B446-A4746915103F}" type="datetimeFigureOut">
              <a:rPr lang="en-US" smtClean="0"/>
              <a:pPr/>
              <a:t>3/29/2019</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CodeHub.gr</a:t>
            </a:r>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evops/learn/agile/what-is-agil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Lucida Sans"/>
              <a:cs typeface="Lucida Sans"/>
            </a:endParaRPr>
          </a:p>
          <a:p>
            <a:endParaRPr lang="en-US">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dirty="0">
                <a:latin typeface="Lucida Sans"/>
                <a:cs typeface="Lucida Sans"/>
              </a:rPr>
              <a:t>Agile Methodologies</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endParaRPr sz="4400" u="none" strike="noStrike" cap="none">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B6D82B7-CBB6-4EF4-BC4D-7CCF0DAA062D}"/>
              </a:ext>
            </a:extLst>
          </p:cNvPr>
          <p:cNvSpPr txBox="1">
            <a:spLocks/>
          </p:cNvSpPr>
          <p:nvPr/>
        </p:nvSpPr>
        <p:spPr>
          <a:xfrm>
            <a:off x="495300" y="263637"/>
            <a:ext cx="11201400" cy="1093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Contents</a:t>
            </a:r>
            <a:endParaRPr lang="el-GR" sz="36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495299" y="1489588"/>
            <a:ext cx="11201399" cy="372409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What is agile</a:t>
            </a:r>
          </a:p>
          <a:p>
            <a:pPr marL="285750" indent="-285750">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Agile methodologies</a:t>
            </a:r>
          </a:p>
          <a:p>
            <a:pPr marL="285750" indent="-285750">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Scrum</a:t>
            </a:r>
          </a:p>
          <a:p>
            <a:pPr marL="285750" indent="-285750">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Kanban</a:t>
            </a:r>
          </a:p>
          <a:p>
            <a:pPr marL="285750" indent="-285750">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Demo</a:t>
            </a:r>
          </a:p>
          <a:p>
            <a:pPr marL="285750" indent="-285750">
              <a:buFont typeface="Arial" panose="020B0604020202020204" pitchFamily="34" charset="0"/>
              <a:buChar char="•"/>
            </a:pPr>
            <a:endParaRPr lang="el-G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l-GR" sz="3200" dirty="0">
              <a:latin typeface="Arial" panose="020B0604020202020204" pitchFamily="34" charset="0"/>
              <a:cs typeface="Arial" panose="020B0604020202020204" pitchFamily="34" charset="0"/>
            </a:endParaRPr>
          </a:p>
        </p:txBody>
      </p:sp>
      <p:pic>
        <p:nvPicPr>
          <p:cNvPr id="49156" name="Picture 4" descr="https://csharpcorner-mindcrackerinc.netdna-ssl.com/UploadFile/84c85b/agile-methodology-for-net-development-teams/Images/manifesto.jpg">
            <a:extLst>
              <a:ext uri="{FF2B5EF4-FFF2-40B4-BE49-F238E27FC236}">
                <a16:creationId xmlns:a16="http://schemas.microsoft.com/office/drawing/2014/main" id="{2794AEA1-8ADD-4FB8-ADDC-5BAC6C11C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220" y="1600200"/>
            <a:ext cx="52006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6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495299" y="1489588"/>
            <a:ext cx="11201399" cy="4955203"/>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What is agile</a:t>
            </a:r>
          </a:p>
          <a:p>
            <a:r>
              <a:rPr lang="en-US" sz="2400" dirty="0">
                <a:latin typeface="Arial" panose="020B0604020202020204" pitchFamily="34" charset="0"/>
                <a:cs typeface="Arial" panose="020B0604020202020204" pitchFamily="34" charset="0"/>
              </a:rPr>
              <a:t>Agile is a term used to describe approaches to software development emphasizing incremental delivery, team collaboration, continual planning, and continual learning. The term “Agile” was coined in 2001 in the </a:t>
            </a:r>
            <a:r>
              <a:rPr lang="en-US" sz="2400" u="sng" dirty="0">
                <a:latin typeface="Arial" panose="020B0604020202020204" pitchFamily="34" charset="0"/>
                <a:cs typeface="Arial" panose="020B0604020202020204" pitchFamily="34" charset="0"/>
                <a:hlinkClick r:id="rId3"/>
              </a:rPr>
              <a:t>Agile Manifesto</a:t>
            </a:r>
            <a:r>
              <a:rPr lang="en-US" sz="2400"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Agile Values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Individuals and interactions over processes and tools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Working software over comprehensive documentation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Customer collaboration over contract negotiation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Responding to change over following a plan</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2"/>
                </a:solidFill>
                <a:latin typeface="Arial" panose="020B0604020202020204" pitchFamily="34" charset="0"/>
                <a:cs typeface="Arial" panose="020B0604020202020204" pitchFamily="34" charset="0"/>
              </a:rPr>
              <a:t>Agile is not a thing, you don’t “do Agile”. Rather, agile is a mindset</a:t>
            </a:r>
          </a:p>
          <a:p>
            <a:pPr marL="285750" indent="-285750">
              <a:buFont typeface="Arial" panose="020B0604020202020204" pitchFamily="34" charset="0"/>
              <a:buChar char="•"/>
            </a:pPr>
            <a:endParaRPr lang="el-GR" sz="3200" dirty="0">
              <a:latin typeface="Arial" panose="020B0604020202020204" pitchFamily="34" charset="0"/>
              <a:cs typeface="Arial" panose="020B0604020202020204" pitchFamily="34" charset="0"/>
            </a:endParaRPr>
          </a:p>
        </p:txBody>
      </p:sp>
      <p:pic>
        <p:nvPicPr>
          <p:cNvPr id="48130" name="Picture 2" descr="what is agile">
            <a:extLst>
              <a:ext uri="{FF2B5EF4-FFF2-40B4-BE49-F238E27FC236}">
                <a16:creationId xmlns:a16="http://schemas.microsoft.com/office/drawing/2014/main" id="{8FC13B1F-38B1-4024-880E-4A4F87CF3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8" y="189087"/>
            <a:ext cx="3815646" cy="1907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6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336726" y="739032"/>
            <a:ext cx="11201399" cy="3170099"/>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What agile isn’t</a:t>
            </a:r>
          </a:p>
          <a:p>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Agile is not cowboy coding</a:t>
            </a: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Agile is not without rigor and planning</a:t>
            </a:r>
            <a:endParaRPr lang="el-G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Agile is not an excuse for the lack of a roadmap</a:t>
            </a:r>
            <a:endParaRPr lang="el-GR"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Agile is not development without specifications</a:t>
            </a:r>
          </a:p>
          <a:p>
            <a:pPr marL="285750" indent="-285750">
              <a:buFont typeface="Arial" panose="020B0604020202020204" pitchFamily="34" charset="0"/>
              <a:buChar char="•"/>
            </a:pPr>
            <a:endParaRPr lang="el-GR" sz="3200" dirty="0">
              <a:latin typeface="Arial" panose="020B0604020202020204" pitchFamily="34" charset="0"/>
              <a:cs typeface="Arial" panose="020B0604020202020204" pitchFamily="34" charset="0"/>
            </a:endParaRPr>
          </a:p>
        </p:txBody>
      </p:sp>
      <p:pic>
        <p:nvPicPr>
          <p:cNvPr id="50178" name="Picture 2" descr="https://csharpcorner-mindcrackerinc.netdna-ssl.com/UploadFile/84c85b/agile-methodology-for-net-development-teams/Images/agile%20adoption.jpg">
            <a:extLst>
              <a:ext uri="{FF2B5EF4-FFF2-40B4-BE49-F238E27FC236}">
                <a16:creationId xmlns:a16="http://schemas.microsoft.com/office/drawing/2014/main" id="{9599B0B2-BCEE-4189-A0C5-E5D4E1523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749" y="3629024"/>
            <a:ext cx="38195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13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
        <p:nvSpPr>
          <p:cNvPr id="2" name="TextBox 1">
            <a:extLst>
              <a:ext uri="{FF2B5EF4-FFF2-40B4-BE49-F238E27FC236}">
                <a16:creationId xmlns:a16="http://schemas.microsoft.com/office/drawing/2014/main" id="{82DCD6A8-C04A-448A-B057-16E251135C84}"/>
              </a:ext>
            </a:extLst>
          </p:cNvPr>
          <p:cNvSpPr txBox="1"/>
          <p:nvPr/>
        </p:nvSpPr>
        <p:spPr>
          <a:xfrm>
            <a:off x="336726" y="739032"/>
            <a:ext cx="11201399" cy="3077766"/>
          </a:xfrm>
          <a:prstGeom prst="rect">
            <a:avLst/>
          </a:prstGeom>
          <a:noFill/>
        </p:spPr>
        <p:txBody>
          <a:bodyPr wrap="square" rtlCol="0">
            <a:spAutoFit/>
          </a:bodyPr>
          <a:lstStyle/>
          <a:p>
            <a:r>
              <a:rPr lang="en-US" sz="3600" dirty="0" err="1">
                <a:latin typeface="Arial" panose="020B0604020202020204" pitchFamily="34" charset="0"/>
                <a:cs typeface="Arial" panose="020B0604020202020204" pitchFamily="34" charset="0"/>
              </a:rPr>
              <a:t>Scurm</a:t>
            </a:r>
            <a:endParaRPr lang="en-US" sz="3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r>
              <a:rPr lang="en-US" u="sng" dirty="0">
                <a:hlinkClick r:id="rId3"/>
              </a:rPr>
              <a:t>Agile</a:t>
            </a:r>
            <a:r>
              <a:rPr lang="en-US" dirty="0"/>
              <a:t> development is a term used to describe iterative software development. Iterative software development shortens the software development lifecycle. Agile development teams execute the entire software development lifecycle in smaller increments, usually called sprints.</a:t>
            </a:r>
          </a:p>
          <a:p>
            <a:endParaRPr lang="en-US" dirty="0"/>
          </a:p>
          <a:p>
            <a:r>
              <a:rPr lang="en-US" dirty="0"/>
              <a:t>2 major types:</a:t>
            </a:r>
          </a:p>
          <a:p>
            <a:pPr marL="285750" indent="-285750">
              <a:buFont typeface="Arial" panose="020B0604020202020204" pitchFamily="34" charset="0"/>
              <a:buChar char="•"/>
            </a:pPr>
            <a:r>
              <a:rPr lang="en-US" dirty="0"/>
              <a:t>Scrum</a:t>
            </a:r>
          </a:p>
          <a:p>
            <a:pPr marL="285750" indent="-285750">
              <a:buFont typeface="Arial" panose="020B0604020202020204" pitchFamily="34" charset="0"/>
              <a:buChar char="•"/>
            </a:pPr>
            <a:r>
              <a:rPr lang="en-US" dirty="0"/>
              <a:t>Kanban </a:t>
            </a:r>
            <a:endParaRPr lang="el-GR" sz="3200" dirty="0">
              <a:latin typeface="Arial" panose="020B0604020202020204" pitchFamily="34" charset="0"/>
              <a:cs typeface="Arial" panose="020B0604020202020204" pitchFamily="34" charset="0"/>
            </a:endParaRPr>
          </a:p>
        </p:txBody>
      </p:sp>
      <p:pic>
        <p:nvPicPr>
          <p:cNvPr id="51208" name="Picture 8" descr="https://csharpcorner-mindcrackerinc.netdna-ssl.com/UploadFile/84c85b/agile-methodology-for-net-development-teams/Images/scrum.jpg">
            <a:extLst>
              <a:ext uri="{FF2B5EF4-FFF2-40B4-BE49-F238E27FC236}">
                <a16:creationId xmlns:a16="http://schemas.microsoft.com/office/drawing/2014/main" id="{0075998B-C225-4469-B31F-6B431D8C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667" y="2808639"/>
            <a:ext cx="5825066" cy="366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10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DCD6A8-C04A-448A-B057-16E251135C84}"/>
              </a:ext>
            </a:extLst>
          </p:cNvPr>
          <p:cNvSpPr txBox="1"/>
          <p:nvPr/>
        </p:nvSpPr>
        <p:spPr>
          <a:xfrm>
            <a:off x="556532" y="643467"/>
            <a:ext cx="11210925" cy="11705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900" kern="1200" dirty="0">
                <a:solidFill>
                  <a:schemeClr val="bg1"/>
                </a:solidFill>
                <a:latin typeface="Arial" panose="020B0604020202020204" pitchFamily="34" charset="0"/>
                <a:ea typeface="+mj-ea"/>
                <a:cs typeface="Arial" panose="020B0604020202020204" pitchFamily="34" charset="0"/>
              </a:rPr>
              <a:t>The scrum lifecycle</a:t>
            </a:r>
          </a:p>
          <a:p>
            <a:pPr marL="285750" indent="-285750" algn="ctr">
              <a:lnSpc>
                <a:spcPct val="90000"/>
              </a:lnSpc>
              <a:spcBef>
                <a:spcPct val="0"/>
              </a:spcBef>
              <a:spcAft>
                <a:spcPts val="600"/>
              </a:spcAft>
            </a:pPr>
            <a:endParaRPr lang="en-US" sz="1000" kern="1200" dirty="0">
              <a:solidFill>
                <a:schemeClr val="bg1"/>
              </a:solidFill>
              <a:latin typeface="+mj-lt"/>
              <a:ea typeface="+mj-ea"/>
              <a:cs typeface="+mj-cs"/>
            </a:endParaRPr>
          </a:p>
          <a:p>
            <a:pPr algn="ctr">
              <a:lnSpc>
                <a:spcPct val="90000"/>
              </a:lnSpc>
              <a:spcBef>
                <a:spcPct val="0"/>
              </a:spcBef>
              <a:spcAft>
                <a:spcPts val="600"/>
              </a:spcAft>
            </a:pPr>
            <a:r>
              <a:rPr lang="en-US" sz="1000" kern="1200" dirty="0">
                <a:solidFill>
                  <a:schemeClr val="bg1"/>
                </a:solidFill>
                <a:latin typeface="+mj-lt"/>
                <a:ea typeface="+mj-ea"/>
                <a:cs typeface="+mj-cs"/>
              </a:rPr>
              <a:t>. </a:t>
            </a:r>
          </a:p>
        </p:txBody>
      </p:sp>
      <p:pic>
        <p:nvPicPr>
          <p:cNvPr id="9" name="Picture 8">
            <a:extLst>
              <a:ext uri="{FF2B5EF4-FFF2-40B4-BE49-F238E27FC236}">
                <a16:creationId xmlns:a16="http://schemas.microsoft.com/office/drawing/2014/main" id="{DC345276-3B13-442F-B206-1212E6DB2388}"/>
              </a:ext>
            </a:extLst>
          </p:cNvPr>
          <p:cNvPicPr>
            <a:picLocks noChangeAspect="1"/>
          </p:cNvPicPr>
          <p:nvPr/>
        </p:nvPicPr>
        <p:blipFill>
          <a:blip r:embed="rId3"/>
          <a:stretch>
            <a:fillRect/>
          </a:stretch>
        </p:blipFill>
        <p:spPr>
          <a:xfrm>
            <a:off x="643467" y="1813995"/>
            <a:ext cx="10905066" cy="4116662"/>
          </a:xfrm>
          <a:prstGeom prst="rect">
            <a:avLst/>
          </a:prstGeom>
        </p:spPr>
      </p:pic>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Tree>
    <p:extLst>
      <p:ext uri="{BB962C8B-B14F-4D97-AF65-F5344CB8AC3E}">
        <p14:creationId xmlns:p14="http://schemas.microsoft.com/office/powerpoint/2010/main" val="35090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DCD6A8-C04A-448A-B057-16E251135C84}"/>
              </a:ext>
            </a:extLst>
          </p:cNvPr>
          <p:cNvSpPr txBox="1"/>
          <p:nvPr/>
        </p:nvSpPr>
        <p:spPr>
          <a:xfrm>
            <a:off x="556532" y="643466"/>
            <a:ext cx="11210925" cy="119858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chemeClr val="bg1"/>
                </a:solidFill>
                <a:latin typeface="Arial" panose="020B0604020202020204" pitchFamily="34" charset="0"/>
                <a:ea typeface="+mj-ea"/>
                <a:cs typeface="Arial" panose="020B0604020202020204" pitchFamily="34" charset="0"/>
              </a:rPr>
              <a:t>Kanban boards</a:t>
            </a:r>
          </a:p>
          <a:p>
            <a:pPr algn="ctr">
              <a:lnSpc>
                <a:spcPct val="90000"/>
              </a:lnSpc>
              <a:spcBef>
                <a:spcPct val="0"/>
              </a:spcBef>
              <a:spcAft>
                <a:spcPts val="600"/>
              </a:spcAft>
            </a:pPr>
            <a:endParaRPr lang="en-US" sz="3600" kern="1200" dirty="0">
              <a:solidFill>
                <a:schemeClr val="bg1"/>
              </a:solidFill>
              <a:latin typeface="+mj-lt"/>
              <a:ea typeface="+mj-ea"/>
              <a:cs typeface="+mj-cs"/>
            </a:endParaRPr>
          </a:p>
        </p:txBody>
      </p:sp>
      <p:pic>
        <p:nvPicPr>
          <p:cNvPr id="53250" name="Picture 2" descr="Software Kanban Board">
            <a:extLst>
              <a:ext uri="{FF2B5EF4-FFF2-40B4-BE49-F238E27FC236}">
                <a16:creationId xmlns:a16="http://schemas.microsoft.com/office/drawing/2014/main" id="{F69D65E8-D2BF-418B-82CE-DA5EA7562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54" y="1675227"/>
            <a:ext cx="10339292" cy="43941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BFB6B48-7A6F-4667-84CB-8A6968A610B6}"/>
              </a:ext>
            </a:extLst>
          </p:cNvPr>
          <p:cNvSpPr txBox="1">
            <a:spLocks/>
          </p:cNvSpPr>
          <p:nvPr/>
        </p:nvSpPr>
        <p:spPr>
          <a:xfrm>
            <a:off x="495300" y="1600200"/>
            <a:ext cx="11201400" cy="45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l-GR"/>
          </a:p>
        </p:txBody>
      </p:sp>
    </p:spTree>
    <p:extLst>
      <p:ext uri="{BB962C8B-B14F-4D97-AF65-F5344CB8AC3E}">
        <p14:creationId xmlns:p14="http://schemas.microsoft.com/office/powerpoint/2010/main" val="135156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200" kern="1200">
                <a:solidFill>
                  <a:srgbClr val="FFFFFF"/>
                </a:solidFill>
                <a:latin typeface="+mj-lt"/>
                <a:ea typeface="+mj-ea"/>
                <a:cs typeface="+mj-cs"/>
              </a:rPr>
              <a:t>Demo </a:t>
            </a:r>
            <a:br>
              <a:rPr lang="en-US" sz="4200" kern="1200">
                <a:solidFill>
                  <a:srgbClr val="FFFFFF"/>
                </a:solidFill>
                <a:latin typeface="+mj-lt"/>
                <a:ea typeface="+mj-ea"/>
                <a:cs typeface="+mj-cs"/>
              </a:rPr>
            </a:br>
            <a:r>
              <a:rPr lang="en-US" sz="4200" kern="1200">
                <a:solidFill>
                  <a:srgbClr val="FFFFFF"/>
                </a:solidFill>
                <a:latin typeface="+mj-lt"/>
                <a:ea typeface="+mj-ea"/>
                <a:cs typeface="+mj-cs"/>
              </a:rPr>
              <a:t>Create an Kanban board on Azure Boards</a:t>
            </a:r>
            <a:endParaRPr lang="en-US" sz="4200" kern="1200" dirty="0">
              <a:solidFill>
                <a:srgbClr val="FFFFFF"/>
              </a:solidFill>
              <a:latin typeface="+mj-lt"/>
              <a:ea typeface="+mj-ea"/>
              <a:cs typeface="+mj-cs"/>
            </a:endParaRPr>
          </a:p>
        </p:txBody>
      </p:sp>
    </p:spTree>
    <p:extLst>
      <p:ext uri="{BB962C8B-B14F-4D97-AF65-F5344CB8AC3E}">
        <p14:creationId xmlns:p14="http://schemas.microsoft.com/office/powerpoint/2010/main" val="10868036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9CB9FF-9E5A-4E69-8EF7-0ECEEB38A56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200" kern="1200" dirty="0">
                <a:solidFill>
                  <a:srgbClr val="FFFFFF"/>
                </a:solidFill>
                <a:latin typeface="+mj-lt"/>
                <a:ea typeface="+mj-ea"/>
                <a:cs typeface="+mj-cs"/>
              </a:rPr>
              <a:t>Demo </a:t>
            </a:r>
            <a:br>
              <a:rPr lang="en-US" sz="4200" kern="1200" dirty="0">
                <a:solidFill>
                  <a:srgbClr val="FFFFFF"/>
                </a:solidFill>
                <a:latin typeface="+mj-lt"/>
                <a:ea typeface="+mj-ea"/>
                <a:cs typeface="+mj-cs"/>
              </a:rPr>
            </a:br>
            <a:r>
              <a:rPr lang="en-US" sz="4200" kern="1200" dirty="0">
                <a:solidFill>
                  <a:srgbClr val="FFFFFF"/>
                </a:solidFill>
                <a:latin typeface="+mj-lt"/>
                <a:ea typeface="+mj-ea"/>
                <a:cs typeface="+mj-cs"/>
              </a:rPr>
              <a:t>Planning In </a:t>
            </a:r>
            <a:r>
              <a:rPr lang="en-US" sz="4200" kern="1200">
                <a:solidFill>
                  <a:srgbClr val="FFFFFF"/>
                </a:solidFill>
                <a:latin typeface="+mj-lt"/>
                <a:ea typeface="+mj-ea"/>
                <a:cs typeface="+mj-cs"/>
              </a:rPr>
              <a:t>th</a:t>
            </a:r>
            <a:r>
              <a:rPr lang="en-US" sz="4200">
                <a:solidFill>
                  <a:srgbClr val="FFFFFF"/>
                </a:solidFill>
              </a:rPr>
              <a:t>e classroom</a:t>
            </a:r>
            <a:endParaRPr lang="en-US" sz="4200" kern="1200" dirty="0">
              <a:solidFill>
                <a:srgbClr val="FFFFFF"/>
              </a:solidFill>
              <a:latin typeface="+mj-lt"/>
              <a:ea typeface="+mj-ea"/>
              <a:cs typeface="+mj-cs"/>
            </a:endParaRPr>
          </a:p>
        </p:txBody>
      </p:sp>
    </p:spTree>
    <p:extLst>
      <p:ext uri="{BB962C8B-B14F-4D97-AF65-F5344CB8AC3E}">
        <p14:creationId xmlns:p14="http://schemas.microsoft.com/office/powerpoint/2010/main" val="4185267659"/>
      </p:ext>
    </p:extLst>
  </p:cSld>
  <p:clrMapOvr>
    <a:masterClrMapping/>
  </p:clrMapOvr>
  <p:transition>
    <p:fade/>
  </p:transition>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915</Words>
  <Application>Microsoft Office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Lucida Sans</vt:lpstr>
      <vt:lpstr>Lucida Sans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Create an Kanban board on Azure Boards</vt:lpstr>
      <vt:lpstr>Demo  Planning In the classroom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Ziazios</dc:creator>
  <cp:lastModifiedBy>Konstantinos Ziazios</cp:lastModifiedBy>
  <cp:revision>1</cp:revision>
  <dcterms:created xsi:type="dcterms:W3CDTF">2019-03-29T19:29:35Z</dcterms:created>
  <dcterms:modified xsi:type="dcterms:W3CDTF">2019-03-29T19:37:24Z</dcterms:modified>
</cp:coreProperties>
</file>