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7" r:id="rId2"/>
  </p:sldMasterIdLst>
  <p:notesMasterIdLst>
    <p:notesMasterId r:id="rId20"/>
  </p:notesMasterIdLst>
  <p:sldIdLst>
    <p:sldId id="256" r:id="rId3"/>
    <p:sldId id="291" r:id="rId4"/>
    <p:sldId id="270" r:id="rId5"/>
    <p:sldId id="258" r:id="rId6"/>
    <p:sldId id="259" r:id="rId7"/>
    <p:sldId id="260" r:id="rId8"/>
    <p:sldId id="261" r:id="rId9"/>
    <p:sldId id="263" r:id="rId10"/>
    <p:sldId id="295" r:id="rId11"/>
    <p:sldId id="296" r:id="rId12"/>
    <p:sldId id="297" r:id="rId13"/>
    <p:sldId id="298" r:id="rId14"/>
    <p:sldId id="299" r:id="rId15"/>
    <p:sldId id="300" r:id="rId16"/>
    <p:sldId id="301" r:id="rId17"/>
    <p:sldId id="302" r:id="rId18"/>
    <p:sldId id="303" r:id="rId19"/>
  </p:sldIdLst>
  <p:sldSz cx="9144000" cy="5143500" type="screen16x9"/>
  <p:notesSz cx="9144000" cy="51435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186" autoAdjust="0"/>
  </p:normalViewPr>
  <p:slideViewPr>
    <p:cSldViewPr>
      <p:cViewPr varScale="1">
        <p:scale>
          <a:sx n="121" d="100"/>
          <a:sy n="121" d="100"/>
        </p:scale>
        <p:origin x="780" y="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9BF79-D0EE-4B6C-BE2F-8F535F7B526B}" type="doc">
      <dgm:prSet loTypeId="urn:microsoft.com/office/officeart/2005/8/layout/hProcess10" loCatId="process" qsTypeId="urn:microsoft.com/office/officeart/2005/8/quickstyle/simple1" qsCatId="simple" csTypeId="urn:microsoft.com/office/officeart/2005/8/colors/accent1_2" csCatId="accent1" phldr="1"/>
      <dgm:spPr/>
      <dgm:t>
        <a:bodyPr/>
        <a:lstStyle/>
        <a:p>
          <a:endParaRPr lang="el-GR"/>
        </a:p>
      </dgm:t>
    </dgm:pt>
    <dgm:pt modelId="{4BC26F1D-0622-4C54-95DF-6EA7B1E18B23}">
      <dgm:prSet phldrT="[Text]"/>
      <dgm:spPr/>
      <dgm:t>
        <a:bodyPr/>
        <a:lstStyle/>
        <a:p>
          <a:r>
            <a:rPr lang="en-US" dirty="0"/>
            <a:t>User interacts with the application</a:t>
          </a:r>
          <a:endParaRPr lang="el-GR" dirty="0"/>
        </a:p>
      </dgm:t>
    </dgm:pt>
    <dgm:pt modelId="{65E73455-AA66-4285-98CA-A6611FB74729}" type="parTrans" cxnId="{42A37B16-91D1-4633-9513-ACE611BFA14B}">
      <dgm:prSet/>
      <dgm:spPr/>
      <dgm:t>
        <a:bodyPr/>
        <a:lstStyle/>
        <a:p>
          <a:endParaRPr lang="el-GR"/>
        </a:p>
      </dgm:t>
    </dgm:pt>
    <dgm:pt modelId="{2C5EFCBF-8582-4828-880F-ABF112159281}" type="sibTrans" cxnId="{42A37B16-91D1-4633-9513-ACE611BFA14B}">
      <dgm:prSet/>
      <dgm:spPr/>
      <dgm:t>
        <a:bodyPr/>
        <a:lstStyle/>
        <a:p>
          <a:endParaRPr lang="el-GR"/>
        </a:p>
      </dgm:t>
    </dgm:pt>
    <dgm:pt modelId="{0FE17853-2768-4C00-8F38-CC29732C9CE7}">
      <dgm:prSet phldrT="[Text]"/>
      <dgm:spPr/>
      <dgm:t>
        <a:bodyPr/>
        <a:lstStyle/>
        <a:p>
          <a:r>
            <a:rPr lang="en-US" dirty="0"/>
            <a:t>Application processes user commands</a:t>
          </a:r>
          <a:endParaRPr lang="el-GR" dirty="0"/>
        </a:p>
      </dgm:t>
    </dgm:pt>
    <dgm:pt modelId="{29834CFB-CAF5-41E2-AC46-775DE5F8BEF9}" type="parTrans" cxnId="{799A1ACC-CA03-45A8-A318-5C41393D5289}">
      <dgm:prSet/>
      <dgm:spPr/>
      <dgm:t>
        <a:bodyPr/>
        <a:lstStyle/>
        <a:p>
          <a:endParaRPr lang="el-GR"/>
        </a:p>
      </dgm:t>
    </dgm:pt>
    <dgm:pt modelId="{ED2F9DA3-3677-4082-9FB4-FA224BF8EE58}" type="sibTrans" cxnId="{799A1ACC-CA03-45A8-A318-5C41393D5289}">
      <dgm:prSet/>
      <dgm:spPr/>
      <dgm:t>
        <a:bodyPr/>
        <a:lstStyle/>
        <a:p>
          <a:endParaRPr lang="el-GR"/>
        </a:p>
      </dgm:t>
    </dgm:pt>
    <dgm:pt modelId="{AEECA739-08F2-48A8-937D-AEE41AE85961}">
      <dgm:prSet phldrT="[Text]"/>
      <dgm:spPr/>
      <dgm:t>
        <a:bodyPr/>
        <a:lstStyle/>
        <a:p>
          <a:r>
            <a:rPr lang="en-US" dirty="0"/>
            <a:t>Permanent store saves the outcome</a:t>
          </a:r>
          <a:endParaRPr lang="el-GR" dirty="0"/>
        </a:p>
      </dgm:t>
    </dgm:pt>
    <dgm:pt modelId="{EB42CCA6-CE66-49E9-905A-96DA6422306E}" type="parTrans" cxnId="{86A0A476-3E56-4F6C-9491-B8FC60DB43E9}">
      <dgm:prSet/>
      <dgm:spPr/>
      <dgm:t>
        <a:bodyPr/>
        <a:lstStyle/>
        <a:p>
          <a:endParaRPr lang="el-GR"/>
        </a:p>
      </dgm:t>
    </dgm:pt>
    <dgm:pt modelId="{07F30E6A-229B-43CD-861C-FD54D4325EAC}" type="sibTrans" cxnId="{86A0A476-3E56-4F6C-9491-B8FC60DB43E9}">
      <dgm:prSet/>
      <dgm:spPr/>
      <dgm:t>
        <a:bodyPr/>
        <a:lstStyle/>
        <a:p>
          <a:endParaRPr lang="el-GR"/>
        </a:p>
      </dgm:t>
    </dgm:pt>
    <dgm:pt modelId="{4F8C9495-32C1-4232-A246-8A4B42576853}" type="pres">
      <dgm:prSet presAssocID="{7E59BF79-D0EE-4B6C-BE2F-8F535F7B526B}" presName="Name0" presStyleCnt="0">
        <dgm:presLayoutVars>
          <dgm:dir/>
          <dgm:resizeHandles val="exact"/>
        </dgm:presLayoutVars>
      </dgm:prSet>
      <dgm:spPr/>
    </dgm:pt>
    <dgm:pt modelId="{6000B4DC-BDB2-4176-973E-68EADD88C17B}" type="pres">
      <dgm:prSet presAssocID="{4BC26F1D-0622-4C54-95DF-6EA7B1E18B23}" presName="composite" presStyleCnt="0"/>
      <dgm:spPr/>
    </dgm:pt>
    <dgm:pt modelId="{00C0AACA-FAFB-4C35-A328-6BCCD47BFFA5}" type="pres">
      <dgm:prSet presAssocID="{4BC26F1D-0622-4C54-95DF-6EA7B1E18B23}" presName="imagSh" presStyleLbl="bgImgPlace1" presStyleIdx="0" presStyleCnt="3" custLinFactNeighborY="-2669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User"/>
        </a:ext>
      </dgm:extLst>
    </dgm:pt>
    <dgm:pt modelId="{4F4D7049-DE41-4916-B5FC-3F816C80BF61}" type="pres">
      <dgm:prSet presAssocID="{4BC26F1D-0622-4C54-95DF-6EA7B1E18B23}" presName="txNode" presStyleLbl="node1" presStyleIdx="0" presStyleCnt="3" custLinFactNeighborX="-487" custLinFactNeighborY="3996">
        <dgm:presLayoutVars>
          <dgm:bulletEnabled val="1"/>
        </dgm:presLayoutVars>
      </dgm:prSet>
      <dgm:spPr/>
    </dgm:pt>
    <dgm:pt modelId="{21934BB3-5530-40A4-B0C6-42D1228BE0B4}" type="pres">
      <dgm:prSet presAssocID="{2C5EFCBF-8582-4828-880F-ABF112159281}" presName="sibTrans" presStyleLbl="sibTrans2D1" presStyleIdx="0" presStyleCnt="2"/>
      <dgm:spPr/>
    </dgm:pt>
    <dgm:pt modelId="{DCC8BFA2-0B83-410D-8C1F-7062F25EF168}" type="pres">
      <dgm:prSet presAssocID="{2C5EFCBF-8582-4828-880F-ABF112159281}" presName="connTx" presStyleLbl="sibTrans2D1" presStyleIdx="0" presStyleCnt="2"/>
      <dgm:spPr/>
    </dgm:pt>
    <dgm:pt modelId="{24FC42C7-2C6C-46A0-A212-F107D8A4AD1B}" type="pres">
      <dgm:prSet presAssocID="{0FE17853-2768-4C00-8F38-CC29732C9CE7}" presName="composite" presStyleCnt="0"/>
      <dgm:spPr/>
    </dgm:pt>
    <dgm:pt modelId="{F0737B1A-4E1B-4681-9730-E9F05B47FA5E}" type="pres">
      <dgm:prSet presAssocID="{0FE17853-2768-4C00-8F38-CC29732C9CE7}" presName="imagSh" presStyleLbl="bgImgPlace1" presStyleIdx="1" presStyleCnt="3" custLinFactNeighborY="-2669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Web design"/>
        </a:ext>
      </dgm:extLst>
    </dgm:pt>
    <dgm:pt modelId="{890B04AA-E665-4AB8-8B1D-96DCA3A57A55}" type="pres">
      <dgm:prSet presAssocID="{0FE17853-2768-4C00-8F38-CC29732C9CE7}" presName="txNode" presStyleLbl="node1" presStyleIdx="1" presStyleCnt="3">
        <dgm:presLayoutVars>
          <dgm:bulletEnabled val="1"/>
        </dgm:presLayoutVars>
      </dgm:prSet>
      <dgm:spPr/>
    </dgm:pt>
    <dgm:pt modelId="{14EBCD2A-C5EF-48A6-BBDC-93F21778AB50}" type="pres">
      <dgm:prSet presAssocID="{ED2F9DA3-3677-4082-9FB4-FA224BF8EE58}" presName="sibTrans" presStyleLbl="sibTrans2D1" presStyleIdx="1" presStyleCnt="2"/>
      <dgm:spPr/>
    </dgm:pt>
    <dgm:pt modelId="{812533C6-A8B4-41CC-A509-C1BD99958B2A}" type="pres">
      <dgm:prSet presAssocID="{ED2F9DA3-3677-4082-9FB4-FA224BF8EE58}" presName="connTx" presStyleLbl="sibTrans2D1" presStyleIdx="1" presStyleCnt="2"/>
      <dgm:spPr/>
    </dgm:pt>
    <dgm:pt modelId="{0B74D43C-EA1C-41BF-A0C3-BB67EAA6417B}" type="pres">
      <dgm:prSet presAssocID="{AEECA739-08F2-48A8-937D-AEE41AE85961}" presName="composite" presStyleCnt="0"/>
      <dgm:spPr/>
    </dgm:pt>
    <dgm:pt modelId="{A85D2C66-A0C4-4B04-9BA3-2F3C2C6B9052}" type="pres">
      <dgm:prSet presAssocID="{AEECA739-08F2-48A8-937D-AEE41AE85961}" presName="imagSh" presStyleLbl="bgImgPlace1" presStyleIdx="2" presStyleCnt="3" custLinFactNeighborY="-2669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Database"/>
        </a:ext>
      </dgm:extLst>
    </dgm:pt>
    <dgm:pt modelId="{AFFC6CE5-CDAA-4626-8503-905B1AB790FF}" type="pres">
      <dgm:prSet presAssocID="{AEECA739-08F2-48A8-937D-AEE41AE85961}" presName="txNode" presStyleLbl="node1" presStyleIdx="2" presStyleCnt="3">
        <dgm:presLayoutVars>
          <dgm:bulletEnabled val="1"/>
        </dgm:presLayoutVars>
      </dgm:prSet>
      <dgm:spPr/>
    </dgm:pt>
  </dgm:ptLst>
  <dgm:cxnLst>
    <dgm:cxn modelId="{17699C06-A421-4717-9355-FE552D654A2C}" type="presOf" srcId="{AEECA739-08F2-48A8-937D-AEE41AE85961}" destId="{AFFC6CE5-CDAA-4626-8503-905B1AB790FF}" srcOrd="0" destOrd="0" presId="urn:microsoft.com/office/officeart/2005/8/layout/hProcess10"/>
    <dgm:cxn modelId="{1F65770F-25C4-4794-A982-AEAAF6361C71}" type="presOf" srcId="{2C5EFCBF-8582-4828-880F-ABF112159281}" destId="{DCC8BFA2-0B83-410D-8C1F-7062F25EF168}" srcOrd="1" destOrd="0" presId="urn:microsoft.com/office/officeart/2005/8/layout/hProcess10"/>
    <dgm:cxn modelId="{42A37B16-91D1-4633-9513-ACE611BFA14B}" srcId="{7E59BF79-D0EE-4B6C-BE2F-8F535F7B526B}" destId="{4BC26F1D-0622-4C54-95DF-6EA7B1E18B23}" srcOrd="0" destOrd="0" parTransId="{65E73455-AA66-4285-98CA-A6611FB74729}" sibTransId="{2C5EFCBF-8582-4828-880F-ABF112159281}"/>
    <dgm:cxn modelId="{9DFA0C3F-9BF9-4388-A5D7-2992840E831A}" type="presOf" srcId="{2C5EFCBF-8582-4828-880F-ABF112159281}" destId="{21934BB3-5530-40A4-B0C6-42D1228BE0B4}" srcOrd="0" destOrd="0" presId="urn:microsoft.com/office/officeart/2005/8/layout/hProcess10"/>
    <dgm:cxn modelId="{D6D5F75F-FFC8-485F-8B41-EC3D4B42B9A3}" type="presOf" srcId="{ED2F9DA3-3677-4082-9FB4-FA224BF8EE58}" destId="{812533C6-A8B4-41CC-A509-C1BD99958B2A}" srcOrd="1" destOrd="0" presId="urn:microsoft.com/office/officeart/2005/8/layout/hProcess10"/>
    <dgm:cxn modelId="{86A0A476-3E56-4F6C-9491-B8FC60DB43E9}" srcId="{7E59BF79-D0EE-4B6C-BE2F-8F535F7B526B}" destId="{AEECA739-08F2-48A8-937D-AEE41AE85961}" srcOrd="2" destOrd="0" parTransId="{EB42CCA6-CE66-49E9-905A-96DA6422306E}" sibTransId="{07F30E6A-229B-43CD-861C-FD54D4325EAC}"/>
    <dgm:cxn modelId="{4B9DD376-8A9B-4487-89C9-0B8182763B88}" type="presOf" srcId="{ED2F9DA3-3677-4082-9FB4-FA224BF8EE58}" destId="{14EBCD2A-C5EF-48A6-BBDC-93F21778AB50}" srcOrd="0" destOrd="0" presId="urn:microsoft.com/office/officeart/2005/8/layout/hProcess10"/>
    <dgm:cxn modelId="{35721FAF-A4BD-47B6-AD14-2B132273ADFD}" type="presOf" srcId="{4BC26F1D-0622-4C54-95DF-6EA7B1E18B23}" destId="{4F4D7049-DE41-4916-B5FC-3F816C80BF61}" srcOrd="0" destOrd="0" presId="urn:microsoft.com/office/officeart/2005/8/layout/hProcess10"/>
    <dgm:cxn modelId="{799A1ACC-CA03-45A8-A318-5C41393D5289}" srcId="{7E59BF79-D0EE-4B6C-BE2F-8F535F7B526B}" destId="{0FE17853-2768-4C00-8F38-CC29732C9CE7}" srcOrd="1" destOrd="0" parTransId="{29834CFB-CAF5-41E2-AC46-775DE5F8BEF9}" sibTransId="{ED2F9DA3-3677-4082-9FB4-FA224BF8EE58}"/>
    <dgm:cxn modelId="{C2923ADD-7FFC-458F-B8D1-23A41AC254D5}" type="presOf" srcId="{7E59BF79-D0EE-4B6C-BE2F-8F535F7B526B}" destId="{4F8C9495-32C1-4232-A246-8A4B42576853}" srcOrd="0" destOrd="0" presId="urn:microsoft.com/office/officeart/2005/8/layout/hProcess10"/>
    <dgm:cxn modelId="{CCB696FD-FE08-4B05-AC2C-7A68F9B81424}" type="presOf" srcId="{0FE17853-2768-4C00-8F38-CC29732C9CE7}" destId="{890B04AA-E665-4AB8-8B1D-96DCA3A57A55}" srcOrd="0" destOrd="0" presId="urn:microsoft.com/office/officeart/2005/8/layout/hProcess10"/>
    <dgm:cxn modelId="{09E3E076-4ED9-4A60-A7D9-1EBD9A8C1F70}" type="presParOf" srcId="{4F8C9495-32C1-4232-A246-8A4B42576853}" destId="{6000B4DC-BDB2-4176-973E-68EADD88C17B}" srcOrd="0" destOrd="0" presId="urn:microsoft.com/office/officeart/2005/8/layout/hProcess10"/>
    <dgm:cxn modelId="{7CD3DE6C-837A-4049-9D09-0C9F6E02104F}" type="presParOf" srcId="{6000B4DC-BDB2-4176-973E-68EADD88C17B}" destId="{00C0AACA-FAFB-4C35-A328-6BCCD47BFFA5}" srcOrd="0" destOrd="0" presId="urn:microsoft.com/office/officeart/2005/8/layout/hProcess10"/>
    <dgm:cxn modelId="{F231A449-8C6B-408B-AD8C-C09223468E29}" type="presParOf" srcId="{6000B4DC-BDB2-4176-973E-68EADD88C17B}" destId="{4F4D7049-DE41-4916-B5FC-3F816C80BF61}" srcOrd="1" destOrd="0" presId="urn:microsoft.com/office/officeart/2005/8/layout/hProcess10"/>
    <dgm:cxn modelId="{80826F24-CFC3-4B7A-8377-D8308400B9A9}" type="presParOf" srcId="{4F8C9495-32C1-4232-A246-8A4B42576853}" destId="{21934BB3-5530-40A4-B0C6-42D1228BE0B4}" srcOrd="1" destOrd="0" presId="urn:microsoft.com/office/officeart/2005/8/layout/hProcess10"/>
    <dgm:cxn modelId="{452DD8B5-6A0A-41AD-B5F5-5B7D4A861A7F}" type="presParOf" srcId="{21934BB3-5530-40A4-B0C6-42D1228BE0B4}" destId="{DCC8BFA2-0B83-410D-8C1F-7062F25EF168}" srcOrd="0" destOrd="0" presId="urn:microsoft.com/office/officeart/2005/8/layout/hProcess10"/>
    <dgm:cxn modelId="{CD446D53-5B89-4901-BA89-9A7D755F14C6}" type="presParOf" srcId="{4F8C9495-32C1-4232-A246-8A4B42576853}" destId="{24FC42C7-2C6C-46A0-A212-F107D8A4AD1B}" srcOrd="2" destOrd="0" presId="urn:microsoft.com/office/officeart/2005/8/layout/hProcess10"/>
    <dgm:cxn modelId="{5CA12523-1B27-4136-AE82-D8A994664B57}" type="presParOf" srcId="{24FC42C7-2C6C-46A0-A212-F107D8A4AD1B}" destId="{F0737B1A-4E1B-4681-9730-E9F05B47FA5E}" srcOrd="0" destOrd="0" presId="urn:microsoft.com/office/officeart/2005/8/layout/hProcess10"/>
    <dgm:cxn modelId="{F24434F1-F609-452B-8CDC-2E84160E6654}" type="presParOf" srcId="{24FC42C7-2C6C-46A0-A212-F107D8A4AD1B}" destId="{890B04AA-E665-4AB8-8B1D-96DCA3A57A55}" srcOrd="1" destOrd="0" presId="urn:microsoft.com/office/officeart/2005/8/layout/hProcess10"/>
    <dgm:cxn modelId="{4D5E2E46-1D76-461B-B7BE-FED9D3F87686}" type="presParOf" srcId="{4F8C9495-32C1-4232-A246-8A4B42576853}" destId="{14EBCD2A-C5EF-48A6-BBDC-93F21778AB50}" srcOrd="3" destOrd="0" presId="urn:microsoft.com/office/officeart/2005/8/layout/hProcess10"/>
    <dgm:cxn modelId="{16DE7E06-8917-47DA-8A9C-D4EB73762DDF}" type="presParOf" srcId="{14EBCD2A-C5EF-48A6-BBDC-93F21778AB50}" destId="{812533C6-A8B4-41CC-A509-C1BD99958B2A}" srcOrd="0" destOrd="0" presId="urn:microsoft.com/office/officeart/2005/8/layout/hProcess10"/>
    <dgm:cxn modelId="{44B034FF-E55D-4F8C-94F1-40B5512194C6}" type="presParOf" srcId="{4F8C9495-32C1-4232-A246-8A4B42576853}" destId="{0B74D43C-EA1C-41BF-A0C3-BB67EAA6417B}" srcOrd="4" destOrd="0" presId="urn:microsoft.com/office/officeart/2005/8/layout/hProcess10"/>
    <dgm:cxn modelId="{6B8DA196-0AF6-4B51-A4D8-E4B61A27AAC6}" type="presParOf" srcId="{0B74D43C-EA1C-41BF-A0C3-BB67EAA6417B}" destId="{A85D2C66-A0C4-4B04-9BA3-2F3C2C6B9052}" srcOrd="0" destOrd="0" presId="urn:microsoft.com/office/officeart/2005/8/layout/hProcess10"/>
    <dgm:cxn modelId="{6C26AFE4-B0F4-4F91-9919-2914B10057C9}" type="presParOf" srcId="{0B74D43C-EA1C-41BF-A0C3-BB67EAA6417B}" destId="{AFFC6CE5-CDAA-4626-8503-905B1AB790FF}" srcOrd="1" destOrd="0" presId="urn:microsoft.com/office/officeart/2005/8/layout/hProcess10"/>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C0AACA-FAFB-4C35-A328-6BCCD47BFFA5}">
      <dsp:nvSpPr>
        <dsp:cNvPr id="0" name=""/>
        <dsp:cNvSpPr/>
      </dsp:nvSpPr>
      <dsp:spPr>
        <a:xfrm>
          <a:off x="3031" y="508004"/>
          <a:ext cx="1428392" cy="1428392"/>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F4D7049-DE41-4916-B5FC-3F816C80BF61}">
      <dsp:nvSpPr>
        <dsp:cNvPr id="0" name=""/>
        <dsp:cNvSpPr/>
      </dsp:nvSpPr>
      <dsp:spPr>
        <a:xfrm>
          <a:off x="228604" y="1803400"/>
          <a:ext cx="1428392" cy="142839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User interacts with the application</a:t>
          </a:r>
          <a:endParaRPr lang="el-GR" sz="2000" kern="1200" dirty="0"/>
        </a:p>
      </dsp:txBody>
      <dsp:txXfrm>
        <a:off x="270440" y="1845236"/>
        <a:ext cx="1344720" cy="1344720"/>
      </dsp:txXfrm>
    </dsp:sp>
    <dsp:sp modelId="{21934BB3-5530-40A4-B0C6-42D1228BE0B4}">
      <dsp:nvSpPr>
        <dsp:cNvPr id="0" name=""/>
        <dsp:cNvSpPr/>
      </dsp:nvSpPr>
      <dsp:spPr>
        <a:xfrm>
          <a:off x="1706564" y="1050589"/>
          <a:ext cx="275140" cy="34322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l-GR" sz="1400" kern="1200"/>
        </a:p>
      </dsp:txBody>
      <dsp:txXfrm>
        <a:off x="1706564" y="1119233"/>
        <a:ext cx="192598" cy="205934"/>
      </dsp:txXfrm>
    </dsp:sp>
    <dsp:sp modelId="{F0737B1A-4E1B-4681-9730-E9F05B47FA5E}">
      <dsp:nvSpPr>
        <dsp:cNvPr id="0" name=""/>
        <dsp:cNvSpPr/>
      </dsp:nvSpPr>
      <dsp:spPr>
        <a:xfrm>
          <a:off x="2217539" y="508004"/>
          <a:ext cx="1428392" cy="1428392"/>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0B04AA-E665-4AB8-8B1D-96DCA3A57A55}">
      <dsp:nvSpPr>
        <dsp:cNvPr id="0" name=""/>
        <dsp:cNvSpPr/>
      </dsp:nvSpPr>
      <dsp:spPr>
        <a:xfrm>
          <a:off x="2450068" y="1746321"/>
          <a:ext cx="1428392" cy="142839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Application processes user commands</a:t>
          </a:r>
          <a:endParaRPr lang="el-GR" sz="2000" kern="1200" dirty="0"/>
        </a:p>
      </dsp:txBody>
      <dsp:txXfrm>
        <a:off x="2491904" y="1788157"/>
        <a:ext cx="1344720" cy="1344720"/>
      </dsp:txXfrm>
    </dsp:sp>
    <dsp:sp modelId="{14EBCD2A-C5EF-48A6-BBDC-93F21778AB50}">
      <dsp:nvSpPr>
        <dsp:cNvPr id="0" name=""/>
        <dsp:cNvSpPr/>
      </dsp:nvSpPr>
      <dsp:spPr>
        <a:xfrm>
          <a:off x="3921071" y="1050589"/>
          <a:ext cx="275140" cy="34322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l-GR" sz="1400" kern="1200"/>
        </a:p>
      </dsp:txBody>
      <dsp:txXfrm>
        <a:off x="3921071" y="1119233"/>
        <a:ext cx="192598" cy="205934"/>
      </dsp:txXfrm>
    </dsp:sp>
    <dsp:sp modelId="{A85D2C66-A0C4-4B04-9BA3-2F3C2C6B9052}">
      <dsp:nvSpPr>
        <dsp:cNvPr id="0" name=""/>
        <dsp:cNvSpPr/>
      </dsp:nvSpPr>
      <dsp:spPr>
        <a:xfrm>
          <a:off x="4432046" y="508004"/>
          <a:ext cx="1428392" cy="1428392"/>
        </a:xfrm>
        <a:prstGeom prst="roundRect">
          <a:avLst>
            <a:gd name="adj" fmla="val 10000"/>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FFC6CE5-CDAA-4626-8503-905B1AB790FF}">
      <dsp:nvSpPr>
        <dsp:cNvPr id="0" name=""/>
        <dsp:cNvSpPr/>
      </dsp:nvSpPr>
      <dsp:spPr>
        <a:xfrm>
          <a:off x="4664575" y="1746321"/>
          <a:ext cx="1428392" cy="142839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Permanent store saves the outcome</a:t>
          </a:r>
          <a:endParaRPr lang="el-GR" sz="2000" kern="1200" dirty="0"/>
        </a:p>
      </dsp:txBody>
      <dsp:txXfrm>
        <a:off x="4706411" y="1788157"/>
        <a:ext cx="1344720" cy="134472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l-GR"/>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5EF6C8CF-8DB4-43C9-9BAB-02A76F3E9BA9}" type="datetimeFigureOut">
              <a:rPr lang="el-GR" smtClean="0"/>
              <a:t>9/4/2019</a:t>
            </a:fld>
            <a:endParaRPr lang="el-GR"/>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l-GR"/>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l-GR"/>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980C580B-17A8-4D83-99E4-DEBB61BBEFDE}" type="slidenum">
              <a:rPr lang="el-GR" smtClean="0"/>
              <a:t>‹#›</a:t>
            </a:fld>
            <a:endParaRPr lang="el-GR"/>
          </a:p>
        </p:txBody>
      </p:sp>
    </p:spTree>
    <p:extLst>
      <p:ext uri="{BB962C8B-B14F-4D97-AF65-F5344CB8AC3E}">
        <p14:creationId xmlns:p14="http://schemas.microsoft.com/office/powerpoint/2010/main" val="3423883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this slide we change to VS to demonstrate the usage of ADO.NET</a:t>
            </a:r>
            <a:endParaRPr lang="el-GR" dirty="0"/>
          </a:p>
        </p:txBody>
      </p:sp>
      <p:sp>
        <p:nvSpPr>
          <p:cNvPr id="4" name="Slide Number Placeholder 3"/>
          <p:cNvSpPr>
            <a:spLocks noGrp="1"/>
          </p:cNvSpPr>
          <p:nvPr>
            <p:ph type="sldNum" sz="quarter" idx="5"/>
          </p:nvPr>
        </p:nvSpPr>
        <p:spPr/>
        <p:txBody>
          <a:bodyPr/>
          <a:lstStyle/>
          <a:p>
            <a:fld id="{980C580B-17A8-4D83-99E4-DEBB61BBEFDE}" type="slidenum">
              <a:rPr lang="el-GR" smtClean="0"/>
              <a:t>5</a:t>
            </a:fld>
            <a:endParaRPr lang="el-GR"/>
          </a:p>
        </p:txBody>
      </p:sp>
    </p:spTree>
    <p:extLst>
      <p:ext uri="{BB962C8B-B14F-4D97-AF65-F5344CB8AC3E}">
        <p14:creationId xmlns:p14="http://schemas.microsoft.com/office/powerpoint/2010/main" val="1314630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0" kern="1200" dirty="0">
                <a:solidFill>
                  <a:schemeClr val="tx1"/>
                </a:solidFill>
                <a:effectLst/>
                <a:latin typeface="+mn-lt"/>
                <a:ea typeface="+mn-ea"/>
                <a:cs typeface="+mn-cs"/>
              </a:rPr>
              <a:t>Object-relational mapping is a technique that enables developers to work with data in object-oriented way by performing the work required to </a:t>
            </a:r>
            <a:r>
              <a:rPr lang="en-US" sz="1200" b="1" i="0" kern="1200" dirty="0">
                <a:solidFill>
                  <a:schemeClr val="tx1"/>
                </a:solidFill>
                <a:effectLst/>
                <a:latin typeface="+mn-lt"/>
                <a:ea typeface="+mn-ea"/>
                <a:cs typeface="+mn-cs"/>
              </a:rPr>
              <a:t>map</a:t>
            </a:r>
            <a:r>
              <a:rPr lang="en-US" sz="1200" b="0" i="0" kern="1200" dirty="0">
                <a:solidFill>
                  <a:schemeClr val="tx1"/>
                </a:solidFill>
                <a:effectLst/>
                <a:latin typeface="+mn-lt"/>
                <a:ea typeface="+mn-ea"/>
                <a:cs typeface="+mn-cs"/>
              </a:rPr>
              <a:t> between </a:t>
            </a:r>
            <a:r>
              <a:rPr lang="en-US" sz="1200" b="1" i="0" kern="1200" dirty="0">
                <a:solidFill>
                  <a:schemeClr val="tx1"/>
                </a:solidFill>
                <a:effectLst/>
                <a:latin typeface="+mn-lt"/>
                <a:ea typeface="+mn-ea"/>
                <a:cs typeface="+mn-cs"/>
              </a:rPr>
              <a:t>objects</a:t>
            </a:r>
            <a:r>
              <a:rPr lang="en-US" sz="1200" b="0" i="0" kern="1200" dirty="0">
                <a:solidFill>
                  <a:schemeClr val="tx1"/>
                </a:solidFill>
                <a:effectLst/>
                <a:latin typeface="+mn-lt"/>
                <a:ea typeface="+mn-ea"/>
                <a:cs typeface="+mn-cs"/>
              </a:rPr>
              <a:t> defined in an application's programming language and data stored in </a:t>
            </a:r>
            <a:r>
              <a:rPr lang="en-US" sz="1200" b="1" i="0" kern="1200" dirty="0">
                <a:solidFill>
                  <a:schemeClr val="tx1"/>
                </a:solidFill>
                <a:effectLst/>
                <a:latin typeface="+mn-lt"/>
                <a:ea typeface="+mn-ea"/>
                <a:cs typeface="+mn-cs"/>
              </a:rPr>
              <a:t>relational</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datasources</a:t>
            </a:r>
            <a:endParaRPr lang="en-US" dirty="0"/>
          </a:p>
          <a:p>
            <a:pPr marL="228600" indent="-228600">
              <a:buAutoNum type="arabicPeriod"/>
            </a:pPr>
            <a:r>
              <a:rPr lang="en-US" dirty="0"/>
              <a:t>Save time, less code, strong type</a:t>
            </a:r>
          </a:p>
          <a:p>
            <a:pPr marL="228600" indent="-228600">
              <a:buAutoNum type="arabicPeriod"/>
            </a:pPr>
            <a:r>
              <a:rPr lang="en-US" dirty="0"/>
              <a:t>See below</a:t>
            </a:r>
          </a:p>
          <a:p>
            <a:pPr marL="685800" lvl="1" indent="-228600">
              <a:buAutoNum type="arabicPeriod"/>
            </a:pPr>
            <a:r>
              <a:rPr lang="en-US" sz="1200" b="0" i="0" kern="1200" dirty="0">
                <a:solidFill>
                  <a:schemeClr val="tx1"/>
                </a:solidFill>
                <a:effectLst/>
                <a:latin typeface="+mn-lt"/>
                <a:ea typeface="+mn-ea"/>
                <a:cs typeface="+mn-cs"/>
              </a:rPr>
              <a:t>An entity is a class that (in basic operations) maps to a single database table</a:t>
            </a:r>
          </a:p>
          <a:p>
            <a:pPr marL="685800" lvl="1" indent="-228600">
              <a:buAutoNum type="arabicPeriod"/>
            </a:pPr>
            <a:r>
              <a:rPr lang="en-US" sz="1200" b="0" i="0" kern="1200" dirty="0">
                <a:solidFill>
                  <a:schemeClr val="tx1"/>
                </a:solidFill>
                <a:effectLst/>
                <a:latin typeface="+mn-lt"/>
                <a:ea typeface="+mn-ea"/>
                <a:cs typeface="+mn-cs"/>
              </a:rPr>
              <a:t>How we define related data between tables</a:t>
            </a:r>
          </a:p>
          <a:p>
            <a:pPr marL="685800" lvl="1" indent="-228600">
              <a:buAutoNum type="arabicPeriod"/>
            </a:pPr>
            <a:r>
              <a:rPr lang="en-US" dirty="0"/>
              <a:t>Represents a session with a database</a:t>
            </a:r>
          </a:p>
          <a:p>
            <a:pPr marL="685800" lvl="1" indent="-228600">
              <a:buAutoNum type="arabicPeriod"/>
            </a:pPr>
            <a:r>
              <a:rPr lang="en-US" dirty="0"/>
              <a:t>Set of entity classes and a context</a:t>
            </a:r>
          </a:p>
          <a:p>
            <a:pPr marL="685800" lvl="1" indent="-228600">
              <a:buAutoNum type="arabicPeriod"/>
            </a:pPr>
            <a:r>
              <a:rPr lang="en-US" sz="1200" b="0" i="0" kern="1200" dirty="0">
                <a:solidFill>
                  <a:schemeClr val="tx1"/>
                </a:solidFill>
                <a:effectLst/>
                <a:latin typeface="+mn-lt"/>
                <a:ea typeface="+mn-ea"/>
                <a:cs typeface="+mn-cs"/>
              </a:rPr>
              <a:t>Instances of your entity classes are retrieved from the database using Language Integrated Query</a:t>
            </a:r>
          </a:p>
          <a:p>
            <a:pPr marL="685800" lvl="1" indent="-228600">
              <a:buAutoNum type="arabicPeriod"/>
            </a:pPr>
            <a:r>
              <a:rPr lang="en-US" sz="1200" b="0" i="0" kern="1200" dirty="0">
                <a:solidFill>
                  <a:schemeClr val="tx1"/>
                </a:solidFill>
                <a:effectLst/>
                <a:latin typeface="+mn-lt"/>
                <a:ea typeface="+mn-ea"/>
                <a:cs typeface="+mn-cs"/>
              </a:rPr>
              <a:t>Data is created, deleted, and modified in the database using instances of your entity classes.</a:t>
            </a:r>
            <a:endParaRPr lang="en-US" dirty="0"/>
          </a:p>
          <a:p>
            <a:endParaRPr lang="el-GR" dirty="0"/>
          </a:p>
        </p:txBody>
      </p:sp>
      <p:sp>
        <p:nvSpPr>
          <p:cNvPr id="4" name="Slide Number Placeholder 3"/>
          <p:cNvSpPr>
            <a:spLocks noGrp="1"/>
          </p:cNvSpPr>
          <p:nvPr>
            <p:ph type="sldNum" sz="quarter" idx="5"/>
          </p:nvPr>
        </p:nvSpPr>
        <p:spPr/>
        <p:txBody>
          <a:bodyPr/>
          <a:lstStyle/>
          <a:p>
            <a:fld id="{980C580B-17A8-4D83-99E4-DEBB61BBEFDE}" type="slidenum">
              <a:rPr lang="el-GR" smtClean="0"/>
              <a:t>6</a:t>
            </a:fld>
            <a:endParaRPr lang="el-GR"/>
          </a:p>
        </p:txBody>
      </p:sp>
    </p:spTree>
    <p:extLst>
      <p:ext uri="{BB962C8B-B14F-4D97-AF65-F5344CB8AC3E}">
        <p14:creationId xmlns:p14="http://schemas.microsoft.com/office/powerpoint/2010/main" val="2639335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15099" y="492305"/>
            <a:ext cx="7713801" cy="57404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image left">
    <p:spTree>
      <p:nvGrpSpPr>
        <p:cNvPr id="1" name=""/>
        <p:cNvGrpSpPr/>
        <p:nvPr/>
      </p:nvGrpSpPr>
      <p:grpSpPr>
        <a:xfrm>
          <a:off x="0" y="0"/>
          <a:ext cx="0" cy="0"/>
          <a:chOff x="0" y="0"/>
          <a:chExt cx="0" cy="0"/>
        </a:xfrm>
      </p:grpSpPr>
      <p:sp>
        <p:nvSpPr>
          <p:cNvPr id="2" name="Title 1"/>
          <p:cNvSpPr>
            <a:spLocks noGrp="1"/>
          </p:cNvSpPr>
          <p:nvPr>
            <p:ph type="title"/>
          </p:nvPr>
        </p:nvSpPr>
        <p:spPr>
          <a:xfrm>
            <a:off x="2474088" y="273844"/>
            <a:ext cx="6041262" cy="994172"/>
          </a:xfrm>
        </p:spPr>
        <p:txBody>
          <a:bodyPr/>
          <a:lstStyle/>
          <a:p>
            <a:r>
              <a:rPr lang="en-US"/>
              <a:t>Click to edit Master title style</a:t>
            </a:r>
          </a:p>
        </p:txBody>
      </p:sp>
      <p:sp>
        <p:nvSpPr>
          <p:cNvPr id="5" name="Date Placeholder 4"/>
          <p:cNvSpPr>
            <a:spLocks noGrp="1"/>
          </p:cNvSpPr>
          <p:nvPr>
            <p:ph type="dt" sz="half" idx="10"/>
          </p:nvPr>
        </p:nvSpPr>
        <p:spPr>
          <a:xfrm>
            <a:off x="628650" y="4767263"/>
            <a:ext cx="2057400" cy="273844"/>
          </a:xfrm>
          <a:prstGeom prst="rect">
            <a:avLst/>
          </a:prstGeom>
        </p:spPr>
        <p:txBody>
          <a:bodyPr anchor="ctr"/>
          <a:lstStyle>
            <a:lvl1pPr>
              <a:defRPr sz="900"/>
            </a:lvl1pPr>
          </a:lstStyle>
          <a:p>
            <a:fld id="{D2ED7ABD-505F-4D88-B446-A4746915103F}" type="datetimeFigureOut">
              <a:rPr lang="en-US" smtClean="0"/>
              <a:pPr/>
              <a:t>4/9/2019</a:t>
            </a:fld>
            <a:endParaRPr lang="en-US"/>
          </a:p>
        </p:txBody>
      </p:sp>
      <p:sp>
        <p:nvSpPr>
          <p:cNvPr id="6" name="Footer Placeholder 5"/>
          <p:cNvSpPr>
            <a:spLocks noGrp="1"/>
          </p:cNvSpPr>
          <p:nvPr>
            <p:ph type="ftr" sz="quarter" idx="11"/>
          </p:nvPr>
        </p:nvSpPr>
        <p:spPr>
          <a:xfrm>
            <a:off x="3028950" y="4767263"/>
            <a:ext cx="3086100" cy="273844"/>
          </a:xfrm>
          <a:prstGeom prst="rect">
            <a:avLst/>
          </a:prstGeom>
        </p:spPr>
        <p:txBody>
          <a:bodyPr anchor="ctr"/>
          <a:lstStyle>
            <a:lvl1pPr>
              <a:defRPr sz="900"/>
            </a:lvl1pPr>
          </a:lstStyle>
          <a:p>
            <a:pPr algn="ctr"/>
            <a:r>
              <a:rPr lang="en-US"/>
              <a:t>CodeHub.gr</a:t>
            </a:r>
          </a:p>
        </p:txBody>
      </p:sp>
      <p:sp>
        <p:nvSpPr>
          <p:cNvPr id="7" name="Slide Number Placeholder 6"/>
          <p:cNvSpPr>
            <a:spLocks noGrp="1"/>
          </p:cNvSpPr>
          <p:nvPr>
            <p:ph type="sldNum" sz="quarter" idx="12"/>
          </p:nvPr>
        </p:nvSpPr>
        <p:spPr>
          <a:xfrm>
            <a:off x="6457950" y="4767263"/>
            <a:ext cx="2057400" cy="273844"/>
          </a:xfrm>
          <a:prstGeom prst="rect">
            <a:avLst/>
          </a:prstGeom>
        </p:spPr>
        <p:txBody>
          <a:bodyPr anchor="ctr"/>
          <a:lstStyle>
            <a:lvl1pPr>
              <a:defRPr sz="900"/>
            </a:lvl1pPr>
          </a:lstStyle>
          <a:p>
            <a:pPr algn="r"/>
            <a:fld id="{B3BC988E-5DB3-46DC-A6DA-BE0D18EF3CF8}" type="slidenum">
              <a:rPr lang="en-US" smtClean="0"/>
              <a:pPr algn="r"/>
              <a:t>‹#›</a:t>
            </a:fld>
            <a:endParaRPr lang="en-US"/>
          </a:p>
        </p:txBody>
      </p:sp>
      <p:sp>
        <p:nvSpPr>
          <p:cNvPr id="14" name="Content Placeholder 5"/>
          <p:cNvSpPr>
            <a:spLocks noGrp="1"/>
          </p:cNvSpPr>
          <p:nvPr>
            <p:ph sz="half" idx="1"/>
          </p:nvPr>
        </p:nvSpPr>
        <p:spPr>
          <a:xfrm>
            <a:off x="2474088" y="1369219"/>
            <a:ext cx="2930567" cy="3263504"/>
          </a:xfrm>
        </p:spPr>
        <p:txBody>
          <a:bodyPr/>
          <a:lstStyle/>
          <a:p>
            <a:endParaRPr lang="en-US"/>
          </a:p>
        </p:txBody>
      </p:sp>
      <p:sp>
        <p:nvSpPr>
          <p:cNvPr id="15" name="Content Placeholder 6"/>
          <p:cNvSpPr>
            <a:spLocks noGrp="1"/>
          </p:cNvSpPr>
          <p:nvPr>
            <p:ph sz="half" idx="2"/>
          </p:nvPr>
        </p:nvSpPr>
        <p:spPr>
          <a:xfrm>
            <a:off x="5597080" y="1369219"/>
            <a:ext cx="2930567" cy="3263504"/>
          </a:xfrm>
        </p:spPr>
        <p:txBody>
          <a:bodyPr/>
          <a:lstStyle/>
          <a:p>
            <a:endParaRPr lang="en-US"/>
          </a:p>
        </p:txBody>
      </p:sp>
      <p:sp>
        <p:nvSpPr>
          <p:cNvPr id="17" name="Picture Placeholder 2"/>
          <p:cNvSpPr>
            <a:spLocks noGrp="1"/>
          </p:cNvSpPr>
          <p:nvPr>
            <p:ph type="pic" idx="15"/>
          </p:nvPr>
        </p:nvSpPr>
        <p:spPr>
          <a:xfrm>
            <a:off x="0" y="0"/>
            <a:ext cx="2317831" cy="5143500"/>
          </a:xfrm>
          <a:prstGeom prst="rect">
            <a:avLst/>
          </a:prstGeom>
          <a:solidFill>
            <a:schemeClr val="accent2"/>
          </a:solidFill>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pic>
        <p:nvPicPr>
          <p:cNvPr id="18" name="Pictur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01620" y="4748514"/>
            <a:ext cx="1105926" cy="255435"/>
          </a:xfrm>
          <a:prstGeom prst="rect">
            <a:avLst/>
          </a:prstGeom>
        </p:spPr>
      </p:pic>
    </p:spTree>
    <p:extLst>
      <p:ext uri="{BB962C8B-B14F-4D97-AF65-F5344CB8AC3E}">
        <p14:creationId xmlns:p14="http://schemas.microsoft.com/office/powerpoint/2010/main" val="2549294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image right">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6041262" cy="994172"/>
          </a:xfrm>
        </p:spPr>
        <p:txBody>
          <a:bodyPr/>
          <a:lstStyle/>
          <a:p>
            <a:r>
              <a:rPr lang="en-US"/>
              <a:t>Click to edit Master title style</a:t>
            </a:r>
          </a:p>
        </p:txBody>
      </p:sp>
      <p:sp>
        <p:nvSpPr>
          <p:cNvPr id="5" name="Date Placeholder 4"/>
          <p:cNvSpPr>
            <a:spLocks noGrp="1"/>
          </p:cNvSpPr>
          <p:nvPr>
            <p:ph type="dt" sz="half" idx="10"/>
          </p:nvPr>
        </p:nvSpPr>
        <p:spPr>
          <a:xfrm>
            <a:off x="628650" y="4767263"/>
            <a:ext cx="2057400" cy="273844"/>
          </a:xfrm>
          <a:prstGeom prst="rect">
            <a:avLst/>
          </a:prstGeom>
        </p:spPr>
        <p:txBody>
          <a:bodyPr anchor="ctr"/>
          <a:lstStyle>
            <a:lvl1pPr>
              <a:defRPr sz="900"/>
            </a:lvl1pPr>
          </a:lstStyle>
          <a:p>
            <a:fld id="{D2ED7ABD-505F-4D88-B446-A4746915103F}" type="datetimeFigureOut">
              <a:rPr lang="en-US" smtClean="0"/>
              <a:pPr/>
              <a:t>4/9/2019</a:t>
            </a:fld>
            <a:endParaRPr lang="en-US"/>
          </a:p>
        </p:txBody>
      </p:sp>
      <p:sp>
        <p:nvSpPr>
          <p:cNvPr id="6" name="Footer Placeholder 5"/>
          <p:cNvSpPr>
            <a:spLocks noGrp="1"/>
          </p:cNvSpPr>
          <p:nvPr>
            <p:ph type="ftr" sz="quarter" idx="11"/>
          </p:nvPr>
        </p:nvSpPr>
        <p:spPr>
          <a:xfrm>
            <a:off x="3028950" y="4767263"/>
            <a:ext cx="3086100" cy="273844"/>
          </a:xfrm>
          <a:prstGeom prst="rect">
            <a:avLst/>
          </a:prstGeom>
        </p:spPr>
        <p:txBody>
          <a:bodyPr anchor="ctr"/>
          <a:lstStyle>
            <a:lvl1pPr>
              <a:defRPr sz="900"/>
            </a:lvl1pPr>
          </a:lstStyle>
          <a:p>
            <a:pPr algn="ctr"/>
            <a:r>
              <a:rPr lang="en-US"/>
              <a:t>CodeHub.gr</a:t>
            </a:r>
          </a:p>
        </p:txBody>
      </p:sp>
      <p:sp>
        <p:nvSpPr>
          <p:cNvPr id="7" name="Slide Number Placeholder 6"/>
          <p:cNvSpPr>
            <a:spLocks noGrp="1"/>
          </p:cNvSpPr>
          <p:nvPr>
            <p:ph type="sldNum" sz="quarter" idx="12"/>
          </p:nvPr>
        </p:nvSpPr>
        <p:spPr>
          <a:xfrm>
            <a:off x="6457950" y="4767263"/>
            <a:ext cx="2057400" cy="273844"/>
          </a:xfrm>
          <a:prstGeom prst="rect">
            <a:avLst/>
          </a:prstGeom>
        </p:spPr>
        <p:txBody>
          <a:bodyPr anchor="ctr"/>
          <a:lstStyle>
            <a:lvl1pPr>
              <a:defRPr sz="900"/>
            </a:lvl1pPr>
          </a:lstStyle>
          <a:p>
            <a:pPr algn="r"/>
            <a:fld id="{B3BC988E-5DB3-46DC-A6DA-BE0D18EF3CF8}" type="slidenum">
              <a:rPr lang="en-US" smtClean="0"/>
              <a:pPr algn="r"/>
              <a:t>‹#›</a:t>
            </a:fld>
            <a:endParaRPr lang="en-US"/>
          </a:p>
        </p:txBody>
      </p:sp>
      <p:sp>
        <p:nvSpPr>
          <p:cNvPr id="14" name="Content Placeholder 5"/>
          <p:cNvSpPr>
            <a:spLocks noGrp="1"/>
          </p:cNvSpPr>
          <p:nvPr>
            <p:ph sz="half" idx="1"/>
          </p:nvPr>
        </p:nvSpPr>
        <p:spPr>
          <a:xfrm>
            <a:off x="628650" y="1369219"/>
            <a:ext cx="2930567" cy="3263504"/>
          </a:xfrm>
        </p:spPr>
        <p:txBody>
          <a:bodyPr/>
          <a:lstStyle/>
          <a:p>
            <a:endParaRPr lang="en-US"/>
          </a:p>
        </p:txBody>
      </p:sp>
      <p:sp>
        <p:nvSpPr>
          <p:cNvPr id="15" name="Content Placeholder 6"/>
          <p:cNvSpPr>
            <a:spLocks noGrp="1"/>
          </p:cNvSpPr>
          <p:nvPr>
            <p:ph sz="half" idx="2"/>
          </p:nvPr>
        </p:nvSpPr>
        <p:spPr>
          <a:xfrm>
            <a:off x="3751642" y="1369219"/>
            <a:ext cx="2930567" cy="3263504"/>
          </a:xfrm>
        </p:spPr>
        <p:txBody>
          <a:bodyPr/>
          <a:lstStyle/>
          <a:p>
            <a:endParaRPr lang="en-US"/>
          </a:p>
        </p:txBody>
      </p:sp>
      <p:sp>
        <p:nvSpPr>
          <p:cNvPr id="9" name="Picture Placeholder 2"/>
          <p:cNvSpPr>
            <a:spLocks noGrp="1"/>
          </p:cNvSpPr>
          <p:nvPr>
            <p:ph type="pic" idx="15"/>
          </p:nvPr>
        </p:nvSpPr>
        <p:spPr>
          <a:xfrm>
            <a:off x="6826170" y="0"/>
            <a:ext cx="2317831" cy="5143500"/>
          </a:xfrm>
          <a:prstGeom prst="rect">
            <a:avLst/>
          </a:prstGeom>
          <a:solidFill>
            <a:schemeClr val="accent2"/>
          </a:solidFill>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Tree>
    <p:extLst>
      <p:ext uri="{BB962C8B-B14F-4D97-AF65-F5344CB8AC3E}">
        <p14:creationId xmlns:p14="http://schemas.microsoft.com/office/powerpoint/2010/main" val="3155880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ne Content image left">
    <p:spTree>
      <p:nvGrpSpPr>
        <p:cNvPr id="1" name=""/>
        <p:cNvGrpSpPr/>
        <p:nvPr/>
      </p:nvGrpSpPr>
      <p:grpSpPr>
        <a:xfrm>
          <a:off x="0" y="0"/>
          <a:ext cx="0" cy="0"/>
          <a:chOff x="0" y="0"/>
          <a:chExt cx="0" cy="0"/>
        </a:xfrm>
      </p:grpSpPr>
      <p:sp>
        <p:nvSpPr>
          <p:cNvPr id="2" name="Title 1"/>
          <p:cNvSpPr>
            <a:spLocks noGrp="1"/>
          </p:cNvSpPr>
          <p:nvPr>
            <p:ph type="title"/>
          </p:nvPr>
        </p:nvSpPr>
        <p:spPr>
          <a:xfrm>
            <a:off x="2474088" y="273844"/>
            <a:ext cx="6041262" cy="994172"/>
          </a:xfrm>
        </p:spPr>
        <p:txBody>
          <a:bodyPr/>
          <a:lstStyle/>
          <a:p>
            <a:r>
              <a:rPr lang="en-US"/>
              <a:t>Click to edit Master title style</a:t>
            </a:r>
          </a:p>
        </p:txBody>
      </p:sp>
      <p:sp>
        <p:nvSpPr>
          <p:cNvPr id="5" name="Date Placeholder 4"/>
          <p:cNvSpPr>
            <a:spLocks noGrp="1"/>
          </p:cNvSpPr>
          <p:nvPr>
            <p:ph type="dt" sz="half" idx="10"/>
          </p:nvPr>
        </p:nvSpPr>
        <p:spPr>
          <a:xfrm>
            <a:off x="628650" y="4767263"/>
            <a:ext cx="2057400" cy="273844"/>
          </a:xfrm>
          <a:prstGeom prst="rect">
            <a:avLst/>
          </a:prstGeom>
        </p:spPr>
        <p:txBody>
          <a:bodyPr anchor="ctr"/>
          <a:lstStyle>
            <a:lvl1pPr>
              <a:defRPr sz="900"/>
            </a:lvl1pPr>
          </a:lstStyle>
          <a:p>
            <a:fld id="{D2ED7ABD-505F-4D88-B446-A4746915103F}" type="datetimeFigureOut">
              <a:rPr lang="en-US" smtClean="0"/>
              <a:pPr/>
              <a:t>4/9/2019</a:t>
            </a:fld>
            <a:endParaRPr lang="en-US"/>
          </a:p>
        </p:txBody>
      </p:sp>
      <p:sp>
        <p:nvSpPr>
          <p:cNvPr id="6" name="Footer Placeholder 5"/>
          <p:cNvSpPr>
            <a:spLocks noGrp="1"/>
          </p:cNvSpPr>
          <p:nvPr>
            <p:ph type="ftr" sz="quarter" idx="11"/>
          </p:nvPr>
        </p:nvSpPr>
        <p:spPr>
          <a:xfrm>
            <a:off x="3028950" y="4767263"/>
            <a:ext cx="3086100" cy="273844"/>
          </a:xfrm>
          <a:prstGeom prst="rect">
            <a:avLst/>
          </a:prstGeom>
        </p:spPr>
        <p:txBody>
          <a:bodyPr anchor="ctr"/>
          <a:lstStyle>
            <a:lvl1pPr>
              <a:defRPr sz="900"/>
            </a:lvl1pPr>
          </a:lstStyle>
          <a:p>
            <a:pPr algn="ctr"/>
            <a:r>
              <a:rPr lang="en-US"/>
              <a:t>CodeHub.gr</a:t>
            </a:r>
          </a:p>
        </p:txBody>
      </p:sp>
      <p:sp>
        <p:nvSpPr>
          <p:cNvPr id="7" name="Slide Number Placeholder 6"/>
          <p:cNvSpPr>
            <a:spLocks noGrp="1"/>
          </p:cNvSpPr>
          <p:nvPr>
            <p:ph type="sldNum" sz="quarter" idx="12"/>
          </p:nvPr>
        </p:nvSpPr>
        <p:spPr>
          <a:xfrm>
            <a:off x="6457950" y="4767263"/>
            <a:ext cx="2057400" cy="273844"/>
          </a:xfrm>
          <a:prstGeom prst="rect">
            <a:avLst/>
          </a:prstGeom>
        </p:spPr>
        <p:txBody>
          <a:bodyPr anchor="ctr"/>
          <a:lstStyle>
            <a:lvl1pPr>
              <a:defRPr sz="900"/>
            </a:lvl1pPr>
          </a:lstStyle>
          <a:p>
            <a:pPr algn="r"/>
            <a:fld id="{B3BC988E-5DB3-46DC-A6DA-BE0D18EF3CF8}" type="slidenum">
              <a:rPr lang="en-US" smtClean="0"/>
              <a:pPr algn="r"/>
              <a:t>‹#›</a:t>
            </a:fld>
            <a:endParaRPr lang="en-US"/>
          </a:p>
        </p:txBody>
      </p:sp>
      <p:sp>
        <p:nvSpPr>
          <p:cNvPr id="14" name="Content Placeholder 5"/>
          <p:cNvSpPr>
            <a:spLocks noGrp="1"/>
          </p:cNvSpPr>
          <p:nvPr>
            <p:ph sz="half" idx="1"/>
          </p:nvPr>
        </p:nvSpPr>
        <p:spPr>
          <a:xfrm>
            <a:off x="2474088" y="1369219"/>
            <a:ext cx="6041262" cy="3263504"/>
          </a:xfrm>
        </p:spPr>
        <p:txBody>
          <a:bodyPr/>
          <a:lstStyle/>
          <a:p>
            <a:endParaRPr lang="en-US"/>
          </a:p>
        </p:txBody>
      </p:sp>
      <p:sp>
        <p:nvSpPr>
          <p:cNvPr id="10" name="Picture Placeholder 2"/>
          <p:cNvSpPr>
            <a:spLocks noGrp="1"/>
          </p:cNvSpPr>
          <p:nvPr>
            <p:ph type="pic" idx="15"/>
          </p:nvPr>
        </p:nvSpPr>
        <p:spPr>
          <a:xfrm>
            <a:off x="0" y="0"/>
            <a:ext cx="2317831" cy="5143500"/>
          </a:xfrm>
          <a:prstGeom prst="rect">
            <a:avLst/>
          </a:prstGeom>
          <a:solidFill>
            <a:schemeClr val="accent2"/>
          </a:solidFill>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01620" y="4748514"/>
            <a:ext cx="1105926" cy="255435"/>
          </a:xfrm>
          <a:prstGeom prst="rect">
            <a:avLst/>
          </a:prstGeom>
        </p:spPr>
      </p:pic>
    </p:spTree>
    <p:extLst>
      <p:ext uri="{BB962C8B-B14F-4D97-AF65-F5344CB8AC3E}">
        <p14:creationId xmlns:p14="http://schemas.microsoft.com/office/powerpoint/2010/main" val="2098067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ne Content image right">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6041262" cy="994172"/>
          </a:xfrm>
        </p:spPr>
        <p:txBody>
          <a:bodyPr/>
          <a:lstStyle/>
          <a:p>
            <a:r>
              <a:rPr lang="en-US"/>
              <a:t>Click to edit Master title style</a:t>
            </a:r>
          </a:p>
        </p:txBody>
      </p:sp>
      <p:sp>
        <p:nvSpPr>
          <p:cNvPr id="5" name="Date Placeholder 4"/>
          <p:cNvSpPr>
            <a:spLocks noGrp="1"/>
          </p:cNvSpPr>
          <p:nvPr>
            <p:ph type="dt" sz="half" idx="10"/>
          </p:nvPr>
        </p:nvSpPr>
        <p:spPr>
          <a:xfrm>
            <a:off x="628650" y="4767263"/>
            <a:ext cx="2057400" cy="273844"/>
          </a:xfrm>
          <a:prstGeom prst="rect">
            <a:avLst/>
          </a:prstGeom>
        </p:spPr>
        <p:txBody>
          <a:bodyPr anchor="ctr"/>
          <a:lstStyle>
            <a:lvl1pPr>
              <a:defRPr sz="900"/>
            </a:lvl1pPr>
          </a:lstStyle>
          <a:p>
            <a:fld id="{D2ED7ABD-505F-4D88-B446-A4746915103F}" type="datetimeFigureOut">
              <a:rPr lang="en-US" smtClean="0"/>
              <a:pPr/>
              <a:t>4/9/2019</a:t>
            </a:fld>
            <a:endParaRPr lang="en-US"/>
          </a:p>
        </p:txBody>
      </p:sp>
      <p:sp>
        <p:nvSpPr>
          <p:cNvPr id="6" name="Footer Placeholder 5"/>
          <p:cNvSpPr>
            <a:spLocks noGrp="1"/>
          </p:cNvSpPr>
          <p:nvPr>
            <p:ph type="ftr" sz="quarter" idx="11"/>
          </p:nvPr>
        </p:nvSpPr>
        <p:spPr>
          <a:xfrm>
            <a:off x="3028950" y="4767263"/>
            <a:ext cx="3086100" cy="273844"/>
          </a:xfrm>
          <a:prstGeom prst="rect">
            <a:avLst/>
          </a:prstGeom>
        </p:spPr>
        <p:txBody>
          <a:bodyPr anchor="ctr"/>
          <a:lstStyle>
            <a:lvl1pPr>
              <a:defRPr sz="900"/>
            </a:lvl1pPr>
          </a:lstStyle>
          <a:p>
            <a:pPr algn="ctr"/>
            <a:r>
              <a:rPr lang="en-US"/>
              <a:t>CodeHub.gr</a:t>
            </a:r>
          </a:p>
        </p:txBody>
      </p:sp>
      <p:sp>
        <p:nvSpPr>
          <p:cNvPr id="7" name="Slide Number Placeholder 6"/>
          <p:cNvSpPr>
            <a:spLocks noGrp="1"/>
          </p:cNvSpPr>
          <p:nvPr>
            <p:ph type="sldNum" sz="quarter" idx="12"/>
          </p:nvPr>
        </p:nvSpPr>
        <p:spPr>
          <a:xfrm>
            <a:off x="6457950" y="4767263"/>
            <a:ext cx="2057400" cy="273844"/>
          </a:xfrm>
          <a:prstGeom prst="rect">
            <a:avLst/>
          </a:prstGeom>
        </p:spPr>
        <p:txBody>
          <a:bodyPr anchor="ctr"/>
          <a:lstStyle>
            <a:lvl1pPr>
              <a:defRPr sz="900"/>
            </a:lvl1pPr>
          </a:lstStyle>
          <a:p>
            <a:pPr algn="r"/>
            <a:fld id="{B3BC988E-5DB3-46DC-A6DA-BE0D18EF3CF8}" type="slidenum">
              <a:rPr lang="en-US" smtClean="0"/>
              <a:pPr algn="r"/>
              <a:t>‹#›</a:t>
            </a:fld>
            <a:endParaRPr lang="en-US"/>
          </a:p>
        </p:txBody>
      </p:sp>
      <p:sp>
        <p:nvSpPr>
          <p:cNvPr id="14" name="Content Placeholder 5"/>
          <p:cNvSpPr>
            <a:spLocks noGrp="1"/>
          </p:cNvSpPr>
          <p:nvPr>
            <p:ph sz="half" idx="1"/>
          </p:nvPr>
        </p:nvSpPr>
        <p:spPr>
          <a:xfrm>
            <a:off x="628650" y="1369219"/>
            <a:ext cx="6041262" cy="3263504"/>
          </a:xfrm>
        </p:spPr>
        <p:txBody>
          <a:bodyPr/>
          <a:lstStyle/>
          <a:p>
            <a:endParaRPr lang="en-US"/>
          </a:p>
        </p:txBody>
      </p:sp>
      <p:sp>
        <p:nvSpPr>
          <p:cNvPr id="8" name="Picture Placeholder 2"/>
          <p:cNvSpPr>
            <a:spLocks noGrp="1"/>
          </p:cNvSpPr>
          <p:nvPr>
            <p:ph type="pic" idx="15"/>
          </p:nvPr>
        </p:nvSpPr>
        <p:spPr>
          <a:xfrm>
            <a:off x="6826170" y="0"/>
            <a:ext cx="2317831" cy="5143500"/>
          </a:xfrm>
          <a:prstGeom prst="rect">
            <a:avLst/>
          </a:prstGeom>
          <a:solidFill>
            <a:schemeClr val="accent2"/>
          </a:solidFill>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Tree>
    <p:extLst>
      <p:ext uri="{BB962C8B-B14F-4D97-AF65-F5344CB8AC3E}">
        <p14:creationId xmlns:p14="http://schemas.microsoft.com/office/powerpoint/2010/main" val="32216809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ne Content image bottom">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p:spPr>
        <p:txBody>
          <a:bodyPr/>
          <a:lstStyle/>
          <a:p>
            <a:r>
              <a:rPr lang="en-US"/>
              <a:t>Click to edit Master title style</a:t>
            </a:r>
          </a:p>
        </p:txBody>
      </p:sp>
      <p:sp>
        <p:nvSpPr>
          <p:cNvPr id="5" name="Date Placeholder 4"/>
          <p:cNvSpPr>
            <a:spLocks noGrp="1"/>
          </p:cNvSpPr>
          <p:nvPr>
            <p:ph type="dt" sz="half" idx="10"/>
          </p:nvPr>
        </p:nvSpPr>
        <p:spPr>
          <a:xfrm>
            <a:off x="628650" y="4767263"/>
            <a:ext cx="2057400" cy="273844"/>
          </a:xfrm>
          <a:prstGeom prst="rect">
            <a:avLst/>
          </a:prstGeom>
        </p:spPr>
        <p:txBody>
          <a:bodyPr anchor="ctr"/>
          <a:lstStyle>
            <a:lvl1pPr>
              <a:defRPr sz="900"/>
            </a:lvl1pPr>
          </a:lstStyle>
          <a:p>
            <a:fld id="{D2ED7ABD-505F-4D88-B446-A4746915103F}" type="datetimeFigureOut">
              <a:rPr lang="en-US" smtClean="0"/>
              <a:pPr/>
              <a:t>4/9/2019</a:t>
            </a:fld>
            <a:endParaRPr lang="en-US"/>
          </a:p>
        </p:txBody>
      </p:sp>
      <p:sp>
        <p:nvSpPr>
          <p:cNvPr id="6" name="Footer Placeholder 5"/>
          <p:cNvSpPr>
            <a:spLocks noGrp="1"/>
          </p:cNvSpPr>
          <p:nvPr>
            <p:ph type="ftr" sz="quarter" idx="11"/>
          </p:nvPr>
        </p:nvSpPr>
        <p:spPr>
          <a:xfrm>
            <a:off x="3028950" y="4767263"/>
            <a:ext cx="3086100" cy="273844"/>
          </a:xfrm>
          <a:prstGeom prst="rect">
            <a:avLst/>
          </a:prstGeom>
        </p:spPr>
        <p:txBody>
          <a:bodyPr anchor="ctr"/>
          <a:lstStyle>
            <a:lvl1pPr>
              <a:defRPr sz="900"/>
            </a:lvl1pPr>
          </a:lstStyle>
          <a:p>
            <a:pPr algn="ctr"/>
            <a:r>
              <a:rPr lang="en-US"/>
              <a:t>CodeHub.gr</a:t>
            </a:r>
          </a:p>
        </p:txBody>
      </p:sp>
      <p:sp>
        <p:nvSpPr>
          <p:cNvPr id="7" name="Slide Number Placeholder 6"/>
          <p:cNvSpPr>
            <a:spLocks noGrp="1"/>
          </p:cNvSpPr>
          <p:nvPr>
            <p:ph type="sldNum" sz="quarter" idx="12"/>
          </p:nvPr>
        </p:nvSpPr>
        <p:spPr>
          <a:xfrm>
            <a:off x="6457950" y="4767263"/>
            <a:ext cx="2057400" cy="273844"/>
          </a:xfrm>
          <a:prstGeom prst="rect">
            <a:avLst/>
          </a:prstGeom>
        </p:spPr>
        <p:txBody>
          <a:bodyPr anchor="ctr"/>
          <a:lstStyle>
            <a:lvl1pPr>
              <a:defRPr sz="900"/>
            </a:lvl1pPr>
          </a:lstStyle>
          <a:p>
            <a:pPr algn="r"/>
            <a:fld id="{B3BC988E-5DB3-46DC-A6DA-BE0D18EF3CF8}" type="slidenum">
              <a:rPr lang="en-US" smtClean="0"/>
              <a:pPr algn="r"/>
              <a:t>‹#›</a:t>
            </a:fld>
            <a:endParaRPr lang="en-US"/>
          </a:p>
        </p:txBody>
      </p:sp>
      <p:sp>
        <p:nvSpPr>
          <p:cNvPr id="14" name="Content Placeholder 5"/>
          <p:cNvSpPr>
            <a:spLocks noGrp="1"/>
          </p:cNvSpPr>
          <p:nvPr>
            <p:ph sz="half" idx="1"/>
          </p:nvPr>
        </p:nvSpPr>
        <p:spPr>
          <a:xfrm>
            <a:off x="628650" y="1369219"/>
            <a:ext cx="7886700" cy="2632728"/>
          </a:xfrm>
        </p:spPr>
        <p:txBody>
          <a:bodyPr/>
          <a:lstStyle/>
          <a:p>
            <a:endParaRPr lang="en-US"/>
          </a:p>
        </p:txBody>
      </p:sp>
      <p:sp>
        <p:nvSpPr>
          <p:cNvPr id="9" name="Picture Placeholder 2"/>
          <p:cNvSpPr>
            <a:spLocks noGrp="1"/>
          </p:cNvSpPr>
          <p:nvPr>
            <p:ph type="pic" idx="15"/>
          </p:nvPr>
        </p:nvSpPr>
        <p:spPr>
          <a:xfrm>
            <a:off x="0" y="4175566"/>
            <a:ext cx="9144000" cy="967934"/>
          </a:xfrm>
          <a:prstGeom prst="rect">
            <a:avLst/>
          </a:prstGeom>
          <a:solidFill>
            <a:schemeClr val="accent2"/>
          </a:solidFill>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Tree>
    <p:extLst>
      <p:ext uri="{BB962C8B-B14F-4D97-AF65-F5344CB8AC3E}">
        <p14:creationId xmlns:p14="http://schemas.microsoft.com/office/powerpoint/2010/main" val="8950092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e team">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p:spPr>
        <p:txBody>
          <a:bodyPr/>
          <a:lstStyle/>
          <a:p>
            <a:r>
              <a:rPr lang="en-US"/>
              <a:t>Click to edit Master title style</a:t>
            </a:r>
          </a:p>
        </p:txBody>
      </p:sp>
      <p:sp>
        <p:nvSpPr>
          <p:cNvPr id="6" name="Footer Placeholder 5"/>
          <p:cNvSpPr>
            <a:spLocks noGrp="1"/>
          </p:cNvSpPr>
          <p:nvPr>
            <p:ph type="ftr" sz="quarter" idx="11"/>
          </p:nvPr>
        </p:nvSpPr>
        <p:spPr>
          <a:xfrm>
            <a:off x="3028950" y="4767263"/>
            <a:ext cx="3086100" cy="273844"/>
          </a:xfrm>
          <a:prstGeom prst="rect">
            <a:avLst/>
          </a:prstGeom>
        </p:spPr>
        <p:txBody>
          <a:bodyPr anchor="ctr"/>
          <a:lstStyle>
            <a:lvl1pPr>
              <a:defRPr sz="900"/>
            </a:lvl1pPr>
          </a:lstStyle>
          <a:p>
            <a:pPr algn="ctr"/>
            <a:r>
              <a:rPr lang="en-US"/>
              <a:t>CodeHub.gr</a:t>
            </a:r>
          </a:p>
        </p:txBody>
      </p:sp>
      <p:sp>
        <p:nvSpPr>
          <p:cNvPr id="7" name="Slide Number Placeholder 6"/>
          <p:cNvSpPr>
            <a:spLocks noGrp="1"/>
          </p:cNvSpPr>
          <p:nvPr>
            <p:ph type="sldNum" sz="quarter" idx="12"/>
          </p:nvPr>
        </p:nvSpPr>
        <p:spPr>
          <a:xfrm>
            <a:off x="6457950" y="4767263"/>
            <a:ext cx="2057400" cy="273844"/>
          </a:xfrm>
          <a:prstGeom prst="rect">
            <a:avLst/>
          </a:prstGeom>
        </p:spPr>
        <p:txBody>
          <a:bodyPr anchor="ctr"/>
          <a:lstStyle>
            <a:lvl1pPr>
              <a:defRPr sz="900"/>
            </a:lvl1pPr>
          </a:lstStyle>
          <a:p>
            <a:pPr algn="r"/>
            <a:fld id="{B3BC988E-5DB3-46DC-A6DA-BE0D18EF3CF8}" type="slidenum">
              <a:rPr lang="en-US" smtClean="0"/>
              <a:pPr algn="r"/>
              <a:t>‹#›</a:t>
            </a:fld>
            <a:endParaRPr lang="en-US"/>
          </a:p>
        </p:txBody>
      </p:sp>
      <p:sp>
        <p:nvSpPr>
          <p:cNvPr id="11" name="TextBox 10"/>
          <p:cNvSpPr txBox="1"/>
          <p:nvPr userDrawn="1"/>
        </p:nvSpPr>
        <p:spPr>
          <a:xfrm>
            <a:off x="0" y="4010628"/>
            <a:ext cx="9144000" cy="300082"/>
          </a:xfrm>
          <a:prstGeom prst="rect">
            <a:avLst/>
          </a:prstGeom>
          <a:solidFill>
            <a:schemeClr val="bg1">
              <a:lumMod val="85000"/>
            </a:schemeClr>
          </a:solidFill>
        </p:spPr>
        <p:txBody>
          <a:bodyPr wrap="square" rtlCol="0">
            <a:spAutoFit/>
          </a:bodyPr>
          <a:lstStyle/>
          <a:p>
            <a:endParaRPr lang="en-US" sz="1350"/>
          </a:p>
        </p:txBody>
      </p:sp>
      <p:sp>
        <p:nvSpPr>
          <p:cNvPr id="18" name="TextBox 17"/>
          <p:cNvSpPr txBox="1"/>
          <p:nvPr userDrawn="1"/>
        </p:nvSpPr>
        <p:spPr>
          <a:xfrm>
            <a:off x="3151207" y="4124928"/>
            <a:ext cx="5364143" cy="923330"/>
          </a:xfrm>
          <a:prstGeom prst="rect">
            <a:avLst/>
          </a:prstGeom>
          <a:solidFill>
            <a:schemeClr val="bg1">
              <a:lumMod val="85000"/>
            </a:schemeClr>
          </a:solidFill>
        </p:spPr>
        <p:txBody>
          <a:bodyPr wrap="square" rtlCol="0">
            <a:spAutoFit/>
          </a:bodyPr>
          <a:lstStyle/>
          <a:p>
            <a:r>
              <a:rPr lang="en-US" sz="1350" i="1">
                <a:solidFill>
                  <a:schemeClr val="tx2"/>
                </a:solidFill>
              </a:rPr>
              <a:t>“We respect diversity, we are having fun, we welcome and we respect new ideas and we work on them. We are diverse personalities, working together to create value for the ICT community.“</a:t>
            </a:r>
          </a:p>
        </p:txBody>
      </p:sp>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8650" y="4337453"/>
            <a:ext cx="2057400" cy="475196"/>
          </a:xfrm>
          <a:prstGeom prst="rect">
            <a:avLst/>
          </a:prstGeom>
        </p:spPr>
      </p:pic>
      <p:sp>
        <p:nvSpPr>
          <p:cNvPr id="20" name="Picture Placeholder 2"/>
          <p:cNvSpPr>
            <a:spLocks noGrp="1"/>
          </p:cNvSpPr>
          <p:nvPr>
            <p:ph type="pic" idx="16"/>
          </p:nvPr>
        </p:nvSpPr>
        <p:spPr>
          <a:xfrm>
            <a:off x="628650" y="1517600"/>
            <a:ext cx="1831694" cy="1755142"/>
          </a:xfrm>
          <a:prstGeom prst="ellipse">
            <a:avLst/>
          </a:prstGeom>
          <a:solidFill>
            <a:schemeClr val="accent2"/>
          </a:solidFill>
          <a:ln w="6350">
            <a:solidFill>
              <a:schemeClr val="accent1"/>
            </a:solidFill>
          </a:ln>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21" name="Picture Placeholder 2"/>
          <p:cNvSpPr>
            <a:spLocks noGrp="1"/>
          </p:cNvSpPr>
          <p:nvPr>
            <p:ph type="pic" idx="17"/>
          </p:nvPr>
        </p:nvSpPr>
        <p:spPr>
          <a:xfrm>
            <a:off x="2646985" y="1517600"/>
            <a:ext cx="1831694" cy="1755142"/>
          </a:xfrm>
          <a:prstGeom prst="ellipse">
            <a:avLst/>
          </a:prstGeom>
          <a:solidFill>
            <a:schemeClr val="accent2"/>
          </a:solidFill>
          <a:ln w="6350">
            <a:solidFill>
              <a:schemeClr val="accent1"/>
            </a:solidFill>
          </a:ln>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22" name="Picture Placeholder 2"/>
          <p:cNvSpPr>
            <a:spLocks noGrp="1"/>
          </p:cNvSpPr>
          <p:nvPr>
            <p:ph type="pic" idx="18"/>
          </p:nvPr>
        </p:nvSpPr>
        <p:spPr>
          <a:xfrm>
            <a:off x="4665321" y="1517600"/>
            <a:ext cx="1831694" cy="1755142"/>
          </a:xfrm>
          <a:prstGeom prst="ellipse">
            <a:avLst/>
          </a:prstGeom>
          <a:solidFill>
            <a:schemeClr val="accent2"/>
          </a:solidFill>
          <a:ln w="6350">
            <a:solidFill>
              <a:schemeClr val="accent1"/>
            </a:solidFill>
          </a:ln>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23" name="Picture Placeholder 2"/>
          <p:cNvSpPr>
            <a:spLocks noGrp="1"/>
          </p:cNvSpPr>
          <p:nvPr>
            <p:ph type="pic" idx="19"/>
          </p:nvPr>
        </p:nvSpPr>
        <p:spPr>
          <a:xfrm>
            <a:off x="6683656" y="1517600"/>
            <a:ext cx="1831694" cy="1755142"/>
          </a:xfrm>
          <a:prstGeom prst="ellipse">
            <a:avLst/>
          </a:prstGeom>
          <a:solidFill>
            <a:schemeClr val="accent2"/>
          </a:solidFill>
          <a:ln w="6350">
            <a:solidFill>
              <a:schemeClr val="accent1"/>
            </a:solidFill>
          </a:ln>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24" name="Title 1"/>
          <p:cNvSpPr txBox="1">
            <a:spLocks/>
          </p:cNvSpPr>
          <p:nvPr userDrawn="1"/>
        </p:nvSpPr>
        <p:spPr>
          <a:xfrm>
            <a:off x="675310" y="3307066"/>
            <a:ext cx="1738373" cy="644573"/>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350">
                <a:solidFill>
                  <a:schemeClr val="tx2"/>
                </a:solidFill>
              </a:rPr>
              <a:t>Name</a:t>
            </a:r>
          </a:p>
        </p:txBody>
      </p:sp>
      <p:sp>
        <p:nvSpPr>
          <p:cNvPr id="25" name="Title 1"/>
          <p:cNvSpPr txBox="1">
            <a:spLocks/>
          </p:cNvSpPr>
          <p:nvPr userDrawn="1"/>
        </p:nvSpPr>
        <p:spPr>
          <a:xfrm>
            <a:off x="2693646" y="3307066"/>
            <a:ext cx="1738373" cy="644573"/>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350">
                <a:solidFill>
                  <a:schemeClr val="tx2"/>
                </a:solidFill>
              </a:rPr>
              <a:t>Name</a:t>
            </a:r>
          </a:p>
        </p:txBody>
      </p:sp>
      <p:sp>
        <p:nvSpPr>
          <p:cNvPr id="26" name="Title 1"/>
          <p:cNvSpPr txBox="1">
            <a:spLocks/>
          </p:cNvSpPr>
          <p:nvPr userDrawn="1"/>
        </p:nvSpPr>
        <p:spPr>
          <a:xfrm>
            <a:off x="4688651" y="3307066"/>
            <a:ext cx="1738373" cy="644573"/>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350">
                <a:solidFill>
                  <a:schemeClr val="tx2"/>
                </a:solidFill>
              </a:rPr>
              <a:t>Name</a:t>
            </a:r>
          </a:p>
        </p:txBody>
      </p:sp>
      <p:sp>
        <p:nvSpPr>
          <p:cNvPr id="27" name="Title 1"/>
          <p:cNvSpPr txBox="1">
            <a:spLocks/>
          </p:cNvSpPr>
          <p:nvPr userDrawn="1"/>
        </p:nvSpPr>
        <p:spPr>
          <a:xfrm>
            <a:off x="6730317" y="3307066"/>
            <a:ext cx="1738373" cy="644573"/>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350">
                <a:solidFill>
                  <a:schemeClr val="tx2"/>
                </a:solidFill>
              </a:rPr>
              <a:t>Name</a:t>
            </a:r>
          </a:p>
        </p:txBody>
      </p:sp>
    </p:spTree>
    <p:extLst>
      <p:ext uri="{BB962C8B-B14F-4D97-AF65-F5344CB8AC3E}">
        <p14:creationId xmlns:p14="http://schemas.microsoft.com/office/powerpoint/2010/main" val="6186267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8" name="Snip Single Corner Rectangle 7"/>
          <p:cNvSpPr/>
          <p:nvPr userDrawn="1"/>
        </p:nvSpPr>
        <p:spPr>
          <a:xfrm rot="10800000" flipH="1">
            <a:off x="0" y="0"/>
            <a:ext cx="9144000" cy="5143500"/>
          </a:xfrm>
          <a:prstGeom prst="snip1Rect">
            <a:avLst>
              <a:gd name="adj" fmla="val 330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Subtitle 2"/>
          <p:cNvSpPr>
            <a:spLocks noGrp="1"/>
          </p:cNvSpPr>
          <p:nvPr>
            <p:ph type="subTitle" idx="1"/>
          </p:nvPr>
        </p:nvSpPr>
        <p:spPr>
          <a:xfrm>
            <a:off x="628650" y="2777037"/>
            <a:ext cx="7886700" cy="1241822"/>
          </a:xfrm>
        </p:spPr>
        <p:txBody>
          <a:bodyPr/>
          <a:lstStyle>
            <a:lvl1pPr marL="0" indent="0" algn="l">
              <a:buNone/>
              <a:defRPr sz="1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5" name="Title 1"/>
          <p:cNvSpPr>
            <a:spLocks noGrp="1"/>
          </p:cNvSpPr>
          <p:nvPr>
            <p:ph type="title" hasCustomPrompt="1"/>
          </p:nvPr>
        </p:nvSpPr>
        <p:spPr>
          <a:xfrm>
            <a:off x="628650" y="1654125"/>
            <a:ext cx="6041262" cy="994172"/>
          </a:xfrm>
        </p:spPr>
        <p:txBody>
          <a:bodyPr/>
          <a:lstStyle>
            <a:lvl1pPr>
              <a:defRPr>
                <a:solidFill>
                  <a:schemeClr val="bg1"/>
                </a:solidFill>
              </a:defRPr>
            </a:lvl1pPr>
          </a:lstStyle>
          <a:p>
            <a:r>
              <a:rPr lang="en-US"/>
              <a:t>Thank you</a:t>
            </a:r>
          </a:p>
        </p:txBody>
      </p:sp>
    </p:spTree>
    <p:extLst>
      <p:ext uri="{BB962C8B-B14F-4D97-AF65-F5344CB8AC3E}">
        <p14:creationId xmlns:p14="http://schemas.microsoft.com/office/powerpoint/2010/main" val="24006202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a:xfrm>
            <a:off x="628650" y="4767263"/>
            <a:ext cx="2057400" cy="273844"/>
          </a:xfrm>
          <a:prstGeom prst="rect">
            <a:avLst/>
          </a:prstGeom>
        </p:spPr>
        <p:txBody>
          <a:bodyPr anchor="ctr"/>
          <a:lstStyle>
            <a:lvl1pPr>
              <a:defRPr sz="900"/>
            </a:lvl1pPr>
          </a:lstStyle>
          <a:p>
            <a:fld id="{D2ED7ABD-505F-4D88-B446-A4746915103F}" type="datetimeFigureOut">
              <a:rPr lang="en-US" smtClean="0"/>
              <a:pPr/>
              <a:t>4/9/2019</a:t>
            </a:fld>
            <a:endParaRPr lang="en-US"/>
          </a:p>
        </p:txBody>
      </p:sp>
      <p:sp>
        <p:nvSpPr>
          <p:cNvPr id="6" name="Footer Placeholder 5"/>
          <p:cNvSpPr>
            <a:spLocks noGrp="1"/>
          </p:cNvSpPr>
          <p:nvPr>
            <p:ph type="ftr" sz="quarter" idx="11"/>
          </p:nvPr>
        </p:nvSpPr>
        <p:spPr>
          <a:xfrm>
            <a:off x="3028950" y="4767263"/>
            <a:ext cx="3086100" cy="273844"/>
          </a:xfrm>
          <a:prstGeom prst="rect">
            <a:avLst/>
          </a:prstGeom>
        </p:spPr>
        <p:txBody>
          <a:bodyPr anchor="ctr"/>
          <a:lstStyle>
            <a:lvl1pPr>
              <a:defRPr sz="900"/>
            </a:lvl1pPr>
          </a:lstStyle>
          <a:p>
            <a:pPr algn="ctr"/>
            <a:r>
              <a:rPr lang="en-US"/>
              <a:t>CodeHub.gr</a:t>
            </a:r>
          </a:p>
        </p:txBody>
      </p:sp>
      <p:sp>
        <p:nvSpPr>
          <p:cNvPr id="7" name="Slide Number Placeholder 6"/>
          <p:cNvSpPr>
            <a:spLocks noGrp="1"/>
          </p:cNvSpPr>
          <p:nvPr>
            <p:ph type="sldNum" sz="quarter" idx="12"/>
          </p:nvPr>
        </p:nvSpPr>
        <p:spPr>
          <a:xfrm>
            <a:off x="6457950" y="4767263"/>
            <a:ext cx="2057400" cy="273844"/>
          </a:xfrm>
          <a:prstGeom prst="rect">
            <a:avLst/>
          </a:prstGeom>
        </p:spPr>
        <p:txBody>
          <a:bodyPr anchor="ctr"/>
          <a:lstStyle>
            <a:lvl1pPr>
              <a:defRPr sz="900"/>
            </a:lvl1pPr>
          </a:lstStyle>
          <a:p>
            <a:pPr algn="r"/>
            <a:fld id="{B3BC988E-5DB3-46DC-A6DA-BE0D18EF3CF8}" type="slidenum">
              <a:rPr lang="en-US" smtClean="0"/>
              <a:pPr algn="r"/>
              <a:t>‹#›</a:t>
            </a:fld>
            <a:endParaRPr lang="en-US"/>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01620" y="4748514"/>
            <a:ext cx="1105926" cy="255435"/>
          </a:xfrm>
          <a:prstGeom prst="rect">
            <a:avLst/>
          </a:prstGeom>
        </p:spPr>
      </p:pic>
    </p:spTree>
    <p:extLst>
      <p:ext uri="{BB962C8B-B14F-4D97-AF65-F5344CB8AC3E}">
        <p14:creationId xmlns:p14="http://schemas.microsoft.com/office/powerpoint/2010/main" val="29701543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ection Title Plain">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426035" y="1563129"/>
            <a:ext cx="8516036" cy="917880"/>
          </a:xfrm>
          <a:noFill/>
        </p:spPr>
        <p:txBody>
          <a:bodyPr wrap="square" tIns="91440" bIns="91440" anchor="t" anchorCtr="0">
            <a:spAutoFit/>
          </a:bodyPr>
          <a:lstStyle>
            <a:lvl1pPr>
              <a:defRPr sz="5294" spc="-74" baseline="0">
                <a:solidFill>
                  <a:schemeClr val="bg1"/>
                </a:solidFill>
              </a:defRPr>
            </a:lvl1pPr>
          </a:lstStyle>
          <a:p>
            <a:r>
              <a:rPr lang="en-US"/>
              <a:t>Section title</a:t>
            </a:r>
          </a:p>
        </p:txBody>
      </p:sp>
      <p:pic>
        <p:nvPicPr>
          <p:cNvPr id="17" name="Picture 16">
            <a:extLst>
              <a:ext uri="{FF2B5EF4-FFF2-40B4-BE49-F238E27FC236}">
                <a16:creationId xmlns:a16="http://schemas.microsoft.com/office/drawing/2014/main" id="{14FDA669-E474-4468-AC09-ED6F4A19D7A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257053" y="336434"/>
            <a:ext cx="6879655" cy="4965972"/>
          </a:xfrm>
          <a:prstGeom prst="rect">
            <a:avLst/>
          </a:prstGeom>
        </p:spPr>
      </p:pic>
      <p:sp>
        <p:nvSpPr>
          <p:cNvPr id="18" name="TextBox 17">
            <a:extLst>
              <a:ext uri="{FF2B5EF4-FFF2-40B4-BE49-F238E27FC236}">
                <a16:creationId xmlns:a16="http://schemas.microsoft.com/office/drawing/2014/main" id="{64B34822-29D0-402A-B058-E76EB9B985CC}"/>
              </a:ext>
            </a:extLst>
          </p:cNvPr>
          <p:cNvSpPr txBox="1"/>
          <p:nvPr userDrawn="1"/>
        </p:nvSpPr>
        <p:spPr>
          <a:xfrm>
            <a:off x="8094418" y="2630077"/>
            <a:ext cx="1404571" cy="595548"/>
          </a:xfrm>
          <a:prstGeom prst="rect">
            <a:avLst/>
          </a:prstGeom>
          <a:noFill/>
        </p:spPr>
        <p:txBody>
          <a:bodyPr wrap="square" lIns="137160" tIns="109728" rIns="137160" bIns="109728" rtlCol="0">
            <a:spAutoFit/>
          </a:bodyPr>
          <a:lstStyle/>
          <a:p>
            <a:pPr marL="0" marR="0" lvl="0" indent="0" defTabSz="685800" eaLnBrk="1" fontAlgn="auto" latinLnBrk="0" hangingPunct="1">
              <a:lnSpc>
                <a:spcPct val="90000"/>
              </a:lnSpc>
              <a:spcBef>
                <a:spcPts val="0"/>
              </a:spcBef>
              <a:spcAft>
                <a:spcPts val="450"/>
              </a:spcAft>
              <a:buClrTx/>
              <a:buSzTx/>
              <a:buFontTx/>
              <a:buNone/>
              <a:tabLst/>
              <a:defRPr/>
            </a:pPr>
            <a:r>
              <a:rPr kumimoji="0" lang="en-US" sz="2700" b="0" i="0" u="none" strike="noStrike" kern="0" cap="none" spc="0" normalizeH="0" baseline="0" noProof="0" dirty="0">
                <a:ln>
                  <a:noFill/>
                </a:ln>
                <a:solidFill>
                  <a:srgbClr val="F2F2F2">
                    <a:alpha val="49000"/>
                  </a:srgbClr>
                </a:solidFill>
                <a:effectLst/>
                <a:uLnTx/>
                <a:uFillTx/>
              </a:rPr>
              <a:t>.NET</a:t>
            </a:r>
          </a:p>
        </p:txBody>
      </p:sp>
    </p:spTree>
    <p:extLst>
      <p:ext uri="{BB962C8B-B14F-4D97-AF65-F5344CB8AC3E}">
        <p14:creationId xmlns:p14="http://schemas.microsoft.com/office/powerpoint/2010/main" val="40861346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01930" y="217134"/>
            <a:ext cx="8633217" cy="674749"/>
          </a:xfrm>
        </p:spPr>
        <p:txBody>
          <a:bodyPr/>
          <a:lstStyle/>
          <a:p>
            <a:r>
              <a:rPr lang="en-US"/>
              <a:t>Click to edit Master title style</a:t>
            </a:r>
          </a:p>
        </p:txBody>
      </p:sp>
      <p:sp>
        <p:nvSpPr>
          <p:cNvPr id="7" name="Text Placeholder 3">
            <a:extLst>
              <a:ext uri="{FF2B5EF4-FFF2-40B4-BE49-F238E27FC236}">
                <a16:creationId xmlns:a16="http://schemas.microsoft.com/office/drawing/2014/main" id="{03D45574-B30B-4C34-A8B0-D8DC428F3EED}"/>
              </a:ext>
            </a:extLst>
          </p:cNvPr>
          <p:cNvSpPr>
            <a:spLocks noGrp="1"/>
          </p:cNvSpPr>
          <p:nvPr>
            <p:ph type="body" sz="quarter" idx="10"/>
          </p:nvPr>
        </p:nvSpPr>
        <p:spPr>
          <a:xfrm>
            <a:off x="201930" y="1030270"/>
            <a:ext cx="8633217" cy="1419363"/>
          </a:xfrm>
        </p:spPr>
        <p:txBody>
          <a:bodyPr wrap="square">
            <a:spAutoFit/>
          </a:bodyPr>
          <a:lstStyle>
            <a:lvl1pPr marL="0" indent="0">
              <a:buNone/>
              <a:defRPr/>
            </a:lvl1pPr>
            <a:lvl2pPr marL="168073" indent="0">
              <a:buNone/>
              <a:defRPr/>
            </a:lvl2pPr>
            <a:lvl3pPr marL="336145" indent="0">
              <a:buNone/>
              <a:defRPr/>
            </a:lvl3pPr>
            <a:lvl4pPr marL="504218"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63642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FF0000"/>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000" b="0" i="0">
                <a:solidFill>
                  <a:srgbClr val="222222"/>
                </a:solidFill>
                <a:latin typeface="Lucida Sans"/>
                <a:cs typeface="Lucida San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FF0000"/>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4/9/2019</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FF0000"/>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4/9/2019</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7901620" y="4748514"/>
            <a:ext cx="1105926" cy="255434"/>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2350637" y="1750903"/>
            <a:ext cx="4442725" cy="1026133"/>
          </a:xfrm>
          <a:prstGeom prst="rect">
            <a:avLst/>
          </a:prstGeom>
          <a:blipFill>
            <a:blip r:embed="rId3" cstate="print"/>
            <a:stretch>
              <a:fillRect/>
            </a:stretch>
          </a:blipFill>
        </p:spPr>
        <p:txBody>
          <a:bodyPr wrap="square" lIns="0" tIns="0" rIns="0" bIns="0" rtlCol="0"/>
          <a:lstStyle/>
          <a:p>
            <a:endParaRPr/>
          </a:p>
        </p:txBody>
      </p:sp>
      <p:sp>
        <p:nvSpPr>
          <p:cNvPr id="18" name="bk object 18"/>
          <p:cNvSpPr/>
          <p:nvPr/>
        </p:nvSpPr>
        <p:spPr>
          <a:xfrm>
            <a:off x="0" y="0"/>
            <a:ext cx="9143999" cy="5143499"/>
          </a:xfrm>
          <a:prstGeom prst="rect">
            <a:avLst/>
          </a:prstGeom>
          <a:blipFill>
            <a:blip r:embed="rId4" cstate="print"/>
            <a:stretch>
              <a:fillRect/>
            </a:stretch>
          </a:blipFill>
        </p:spPr>
        <p:txBody>
          <a:bodyPr wrap="square" lIns="0" tIns="0" rIns="0" bIns="0" rtlCol="0"/>
          <a:lstStyle/>
          <a:p>
            <a:endParaRPr/>
          </a:p>
        </p:txBody>
      </p:sp>
      <p:sp>
        <p:nvSpPr>
          <p:cNvPr id="19" name="bk object 19"/>
          <p:cNvSpPr/>
          <p:nvPr/>
        </p:nvSpPr>
        <p:spPr>
          <a:xfrm>
            <a:off x="2289946" y="288268"/>
            <a:ext cx="4442725" cy="1026133"/>
          </a:xfrm>
          <a:prstGeom prst="rect">
            <a:avLst/>
          </a:prstGeom>
          <a:blipFill>
            <a:blip r:embed="rId3"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4/9/2019</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Picture Placeholder 2"/>
          <p:cNvSpPr>
            <a:spLocks noGrp="1"/>
          </p:cNvSpPr>
          <p:nvPr>
            <p:ph type="pic" idx="13"/>
          </p:nvPr>
        </p:nvSpPr>
        <p:spPr>
          <a:xfrm>
            <a:off x="0" y="0"/>
            <a:ext cx="9144000" cy="5143500"/>
          </a:xfrm>
          <a:prstGeom prst="rect">
            <a:avLst/>
          </a:prstGeom>
          <a:solidFill>
            <a:schemeClr val="tx1"/>
          </a:solidFill>
        </p:spPr>
        <p:txBody>
          <a:bodyPr/>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3" name="Subtitle 2"/>
          <p:cNvSpPr>
            <a:spLocks noGrp="1"/>
          </p:cNvSpPr>
          <p:nvPr>
            <p:ph type="subTitle" idx="1"/>
          </p:nvPr>
        </p:nvSpPr>
        <p:spPr>
          <a:xfrm>
            <a:off x="628650" y="2777037"/>
            <a:ext cx="7886700" cy="1241822"/>
          </a:xfrm>
        </p:spPr>
        <p:txBody>
          <a:bodyPr/>
          <a:lstStyle>
            <a:lvl1pPr marL="0" indent="0" algn="ctr">
              <a:buNone/>
              <a:defRPr sz="1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50637" y="1750903"/>
            <a:ext cx="4442726" cy="1026134"/>
          </a:xfrm>
          <a:prstGeom prst="rect">
            <a:avLst/>
          </a:prstGeom>
        </p:spPr>
      </p:pic>
    </p:spTree>
    <p:extLst>
      <p:ext uri="{BB962C8B-B14F-4D97-AF65-F5344CB8AC3E}">
        <p14:creationId xmlns:p14="http://schemas.microsoft.com/office/powerpoint/2010/main" val="3420445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10" name="Picture Placeholder 2"/>
          <p:cNvSpPr>
            <a:spLocks noGrp="1"/>
          </p:cNvSpPr>
          <p:nvPr>
            <p:ph type="pic" idx="15"/>
          </p:nvPr>
        </p:nvSpPr>
        <p:spPr>
          <a:xfrm>
            <a:off x="0" y="0"/>
            <a:ext cx="9144000" cy="5143500"/>
          </a:xfrm>
          <a:prstGeom prst="snip2DiagRect">
            <a:avLst>
              <a:gd name="adj1" fmla="val 32406"/>
              <a:gd name="adj2" fmla="val 0"/>
            </a:avLst>
          </a:prstGeom>
          <a:solidFill>
            <a:schemeClr val="tx1"/>
          </a:solidFill>
        </p:spPr>
        <p:txBody>
          <a:bodyPr/>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8" name="Text Placeholder 17"/>
          <p:cNvSpPr>
            <a:spLocks noGrp="1"/>
          </p:cNvSpPr>
          <p:nvPr>
            <p:ph type="body" sz="quarter" idx="13" hasCustomPrompt="1"/>
          </p:nvPr>
        </p:nvSpPr>
        <p:spPr>
          <a:xfrm>
            <a:off x="628650" y="1449729"/>
            <a:ext cx="7886700" cy="1676019"/>
          </a:xfrm>
        </p:spPr>
        <p:txBody>
          <a:bodyPr anchor="ctr">
            <a:normAutofit fontScale="92500"/>
          </a:bodyPr>
          <a:lstStyle>
            <a:lvl1pPr marL="0" indent="0">
              <a:buNone/>
              <a:defRPr b="0" i="1">
                <a:solidFill>
                  <a:schemeClr val="bg1"/>
                </a:solidFill>
                <a:latin typeface="+mj-lt"/>
              </a:defRPr>
            </a:lvl1pPr>
          </a:lstStyle>
          <a:p>
            <a:r>
              <a:rPr lang="en-US" sz="2400"/>
              <a:t>“If You Want Someone To Remember Your Message – In A Presentation, An Article, Or A Report–tell Them A Story.”</a:t>
            </a:r>
          </a:p>
        </p:txBody>
      </p:sp>
      <p:sp>
        <p:nvSpPr>
          <p:cNvPr id="9" name="Text Placeholder 2"/>
          <p:cNvSpPr>
            <a:spLocks noGrp="1"/>
          </p:cNvSpPr>
          <p:nvPr>
            <p:ph type="body" sz="quarter" idx="14" hasCustomPrompt="1"/>
          </p:nvPr>
        </p:nvSpPr>
        <p:spPr>
          <a:xfrm>
            <a:off x="2441971" y="3521633"/>
            <a:ext cx="6073379" cy="276999"/>
          </a:xfrm>
        </p:spPr>
        <p:txBody>
          <a:bodyPr>
            <a:normAutofit lnSpcReduction="10000"/>
          </a:bodyPr>
          <a:lstStyle>
            <a:lvl1pPr marL="0" indent="0" algn="r">
              <a:buNone/>
              <a:defRPr i="0">
                <a:solidFill>
                  <a:schemeClr val="bg1"/>
                </a:solidFill>
              </a:defRPr>
            </a:lvl1pPr>
          </a:lstStyle>
          <a:p>
            <a:r>
              <a:rPr lang="en-US"/>
              <a:t>—</a:t>
            </a:r>
            <a:r>
              <a:rPr lang="el-GR"/>
              <a:t> </a:t>
            </a:r>
            <a:r>
              <a:rPr lang="en-US"/>
              <a:t>Rachel Gillett, Fast Company</a:t>
            </a: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01620" y="4748514"/>
            <a:ext cx="1105926" cy="255435"/>
          </a:xfrm>
          <a:prstGeom prst="rect">
            <a:avLst/>
          </a:prstGeom>
        </p:spPr>
      </p:pic>
    </p:spTree>
    <p:extLst>
      <p:ext uri="{BB962C8B-B14F-4D97-AF65-F5344CB8AC3E}">
        <p14:creationId xmlns:p14="http://schemas.microsoft.com/office/powerpoint/2010/main" val="3295969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slide">
    <p:spTree>
      <p:nvGrpSpPr>
        <p:cNvPr id="1" name=""/>
        <p:cNvGrpSpPr/>
        <p:nvPr/>
      </p:nvGrpSpPr>
      <p:grpSpPr>
        <a:xfrm>
          <a:off x="0" y="0"/>
          <a:ext cx="0" cy="0"/>
          <a:chOff x="0" y="0"/>
          <a:chExt cx="0" cy="0"/>
        </a:xfrm>
      </p:grpSpPr>
      <p:sp>
        <p:nvSpPr>
          <p:cNvPr id="7" name="Picture Placeholder 2"/>
          <p:cNvSpPr>
            <a:spLocks noGrp="1"/>
          </p:cNvSpPr>
          <p:nvPr>
            <p:ph type="pic" idx="15"/>
          </p:nvPr>
        </p:nvSpPr>
        <p:spPr>
          <a:xfrm>
            <a:off x="0" y="1"/>
            <a:ext cx="9144000" cy="3442097"/>
          </a:xfrm>
          <a:prstGeom prst="rect">
            <a:avLst/>
          </a:prstGeom>
          <a:solidFill>
            <a:schemeClr val="tx1"/>
          </a:solidFill>
        </p:spPr>
        <p:txBody>
          <a:bodyPr/>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2" name="Title 1"/>
          <p:cNvSpPr>
            <a:spLocks noGrp="1"/>
          </p:cNvSpPr>
          <p:nvPr>
            <p:ph type="title" hasCustomPrompt="1"/>
          </p:nvPr>
        </p:nvSpPr>
        <p:spPr>
          <a:xfrm>
            <a:off x="623888" y="3637344"/>
            <a:ext cx="3751343" cy="1060109"/>
          </a:xfrm>
        </p:spPr>
        <p:txBody>
          <a:bodyPr anchor="t">
            <a:noAutofit/>
          </a:bodyPr>
          <a:lstStyle>
            <a:lvl1pPr>
              <a:defRPr sz="2700">
                <a:solidFill>
                  <a:schemeClr val="tx2"/>
                </a:solidFill>
              </a:defRPr>
            </a:lvl1pPr>
          </a:lstStyle>
          <a:p>
            <a:r>
              <a:rPr lang="en-US"/>
              <a:t>Click to edit</a:t>
            </a:r>
            <a:br>
              <a:rPr lang="en-US"/>
            </a:br>
            <a:r>
              <a:rPr lang="en-US"/>
              <a:t>title</a:t>
            </a:r>
          </a:p>
        </p:txBody>
      </p:sp>
      <p:sp>
        <p:nvSpPr>
          <p:cNvPr id="3" name="Text Placeholder 2"/>
          <p:cNvSpPr>
            <a:spLocks noGrp="1"/>
          </p:cNvSpPr>
          <p:nvPr>
            <p:ph type="body" idx="1" hasCustomPrompt="1"/>
          </p:nvPr>
        </p:nvSpPr>
        <p:spPr>
          <a:xfrm>
            <a:off x="4496765" y="3637344"/>
            <a:ext cx="4013823" cy="1060109"/>
          </a:xfrm>
        </p:spPr>
        <p:txBody>
          <a:bodyPr/>
          <a:lstStyle>
            <a:lvl1pPr marL="0" indent="0">
              <a:buNone/>
              <a:defRPr sz="1800">
                <a:solidFill>
                  <a:schemeClr val="accent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text</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01620" y="4748514"/>
            <a:ext cx="1105926" cy="255435"/>
          </a:xfrm>
          <a:prstGeom prst="rect">
            <a:avLst/>
          </a:prstGeom>
        </p:spPr>
      </p:pic>
    </p:spTree>
    <p:extLst>
      <p:ext uri="{BB962C8B-B14F-4D97-AF65-F5344CB8AC3E}">
        <p14:creationId xmlns:p14="http://schemas.microsoft.com/office/powerpoint/2010/main" val="414065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Section Title slide">
    <p:spTree>
      <p:nvGrpSpPr>
        <p:cNvPr id="1" name=""/>
        <p:cNvGrpSpPr/>
        <p:nvPr/>
      </p:nvGrpSpPr>
      <p:grpSpPr>
        <a:xfrm>
          <a:off x="0" y="0"/>
          <a:ext cx="0" cy="0"/>
          <a:chOff x="0" y="0"/>
          <a:chExt cx="0" cy="0"/>
        </a:xfrm>
      </p:grpSpPr>
      <p:sp>
        <p:nvSpPr>
          <p:cNvPr id="7" name="Picture Placeholder 2"/>
          <p:cNvSpPr>
            <a:spLocks noGrp="1"/>
          </p:cNvSpPr>
          <p:nvPr>
            <p:ph type="pic" idx="15"/>
          </p:nvPr>
        </p:nvSpPr>
        <p:spPr>
          <a:xfrm>
            <a:off x="0" y="0"/>
            <a:ext cx="9144000" cy="5143500"/>
          </a:xfrm>
          <a:prstGeom prst="rect">
            <a:avLst/>
          </a:prstGeom>
          <a:solidFill>
            <a:schemeClr val="tx1"/>
          </a:solidFill>
        </p:spPr>
        <p:txBody>
          <a:bodyPr/>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6" name="Picture Placeholder 2"/>
          <p:cNvSpPr>
            <a:spLocks noGrp="1"/>
          </p:cNvSpPr>
          <p:nvPr>
            <p:ph type="pic" idx="16"/>
          </p:nvPr>
        </p:nvSpPr>
        <p:spPr>
          <a:xfrm>
            <a:off x="0" y="2769243"/>
            <a:ext cx="9144000" cy="1857737"/>
          </a:xfrm>
          <a:prstGeom prst="rect">
            <a:avLst/>
          </a:prstGeom>
          <a:solidFill>
            <a:schemeClr val="accent1"/>
          </a:solidFill>
        </p:spPr>
        <p:txBody>
          <a:bodyPr/>
          <a:lstStyle>
            <a:lvl1pPr marL="0" indent="0">
              <a:buNone/>
              <a:defRPr sz="2400">
                <a:solidFill>
                  <a:schemeClr val="accent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2" name="Title 1"/>
          <p:cNvSpPr>
            <a:spLocks noGrp="1"/>
          </p:cNvSpPr>
          <p:nvPr>
            <p:ph type="title" hasCustomPrompt="1"/>
          </p:nvPr>
        </p:nvSpPr>
        <p:spPr>
          <a:xfrm>
            <a:off x="623888" y="3168569"/>
            <a:ext cx="3751343" cy="1060109"/>
          </a:xfrm>
        </p:spPr>
        <p:txBody>
          <a:bodyPr anchor="t">
            <a:noAutofit/>
          </a:bodyPr>
          <a:lstStyle>
            <a:lvl1pPr>
              <a:defRPr sz="2700">
                <a:solidFill>
                  <a:schemeClr val="tx2"/>
                </a:solidFill>
              </a:defRPr>
            </a:lvl1pPr>
          </a:lstStyle>
          <a:p>
            <a:r>
              <a:rPr lang="en-US"/>
              <a:t>Click to edit</a:t>
            </a:r>
            <a:br>
              <a:rPr lang="en-US"/>
            </a:br>
            <a:r>
              <a:rPr lang="en-US"/>
              <a:t>title</a:t>
            </a:r>
          </a:p>
        </p:txBody>
      </p:sp>
      <p:sp>
        <p:nvSpPr>
          <p:cNvPr id="3" name="Text Placeholder 2"/>
          <p:cNvSpPr>
            <a:spLocks noGrp="1"/>
          </p:cNvSpPr>
          <p:nvPr>
            <p:ph type="body" idx="1" hasCustomPrompt="1"/>
          </p:nvPr>
        </p:nvSpPr>
        <p:spPr>
          <a:xfrm>
            <a:off x="4496765" y="3168569"/>
            <a:ext cx="4013823" cy="1060109"/>
          </a:xfrm>
        </p:spPr>
        <p:txBody>
          <a:bodyPr/>
          <a:lstStyle>
            <a:lvl1pPr marL="0" indent="0">
              <a:buNone/>
              <a:defRPr sz="18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text</a:t>
            </a:r>
          </a:p>
        </p:txBody>
      </p:sp>
    </p:spTree>
    <p:extLst>
      <p:ext uri="{BB962C8B-B14F-4D97-AF65-F5344CB8AC3E}">
        <p14:creationId xmlns:p14="http://schemas.microsoft.com/office/powerpoint/2010/main" val="22831580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6"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theme" Target="../theme/theme2.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7901620" y="4748514"/>
            <a:ext cx="1105926" cy="255434"/>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715099" y="492305"/>
            <a:ext cx="7713801" cy="574040"/>
          </a:xfrm>
          <a:prstGeom prst="rect">
            <a:avLst/>
          </a:prstGeom>
        </p:spPr>
        <p:txBody>
          <a:bodyPr wrap="square" lIns="0" tIns="0" rIns="0" bIns="0">
            <a:spAutoFit/>
          </a:bodyPr>
          <a:lstStyle>
            <a:lvl1pPr>
              <a:defRPr sz="3600" b="1" i="0">
                <a:solidFill>
                  <a:srgbClr val="FF0000"/>
                </a:solidFill>
                <a:latin typeface="Arial"/>
                <a:cs typeface="Arial"/>
              </a:defRPr>
            </a:lvl1pPr>
          </a:lstStyle>
          <a:p>
            <a:endParaRPr/>
          </a:p>
        </p:txBody>
      </p:sp>
      <p:sp>
        <p:nvSpPr>
          <p:cNvPr id="3" name="Holder 3"/>
          <p:cNvSpPr>
            <a:spLocks noGrp="1"/>
          </p:cNvSpPr>
          <p:nvPr>
            <p:ph type="body" idx="1"/>
          </p:nvPr>
        </p:nvSpPr>
        <p:spPr>
          <a:xfrm>
            <a:off x="682625" y="1336723"/>
            <a:ext cx="3797935" cy="1963420"/>
          </a:xfrm>
          <a:prstGeom prst="rect">
            <a:avLst/>
          </a:prstGeom>
        </p:spPr>
        <p:txBody>
          <a:bodyPr wrap="square" lIns="0" tIns="0" rIns="0" bIns="0">
            <a:spAutoFit/>
          </a:bodyPr>
          <a:lstStyle>
            <a:lvl1pPr>
              <a:defRPr sz="1000" b="0" i="0">
                <a:solidFill>
                  <a:srgbClr val="222222"/>
                </a:solidFill>
                <a:latin typeface="Lucida Sans"/>
                <a:cs typeface="Lucida Sans"/>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4/9/2019</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4"/>
          <p:cNvSpPr>
            <a:spLocks noGrp="1"/>
          </p:cNvSpPr>
          <p:nvPr>
            <p:ph type="dt" sz="half" idx="2"/>
          </p:nvPr>
        </p:nvSpPr>
        <p:spPr>
          <a:xfrm>
            <a:off x="628650" y="4767263"/>
            <a:ext cx="2057400" cy="273844"/>
          </a:xfrm>
          <a:prstGeom prst="rect">
            <a:avLst/>
          </a:prstGeom>
        </p:spPr>
        <p:txBody>
          <a:bodyPr anchor="ctr"/>
          <a:lstStyle>
            <a:lvl1pPr>
              <a:defRPr sz="900"/>
            </a:lvl1pPr>
          </a:lstStyle>
          <a:p>
            <a:fld id="{D2ED7ABD-505F-4D88-B446-A4746915103F}" type="datetimeFigureOut">
              <a:rPr lang="en-US" smtClean="0"/>
              <a:pPr/>
              <a:t>4/9/2019</a:t>
            </a:fld>
            <a:endParaRPr lang="en-US"/>
          </a:p>
        </p:txBody>
      </p:sp>
      <p:sp>
        <p:nvSpPr>
          <p:cNvPr id="8" name="Footer Placeholder 5"/>
          <p:cNvSpPr>
            <a:spLocks noGrp="1"/>
          </p:cNvSpPr>
          <p:nvPr>
            <p:ph type="ftr" sz="quarter" idx="3"/>
          </p:nvPr>
        </p:nvSpPr>
        <p:spPr>
          <a:xfrm>
            <a:off x="3028950" y="4767263"/>
            <a:ext cx="3086100" cy="273844"/>
          </a:xfrm>
          <a:prstGeom prst="rect">
            <a:avLst/>
          </a:prstGeom>
        </p:spPr>
        <p:txBody>
          <a:bodyPr anchor="ctr"/>
          <a:lstStyle>
            <a:lvl1pPr>
              <a:defRPr sz="900"/>
            </a:lvl1pPr>
          </a:lstStyle>
          <a:p>
            <a:pPr algn="ctr"/>
            <a:r>
              <a:rPr lang="en-US"/>
              <a:t>CodeHub.gr</a:t>
            </a:r>
          </a:p>
        </p:txBody>
      </p:sp>
      <p:sp>
        <p:nvSpPr>
          <p:cNvPr id="9" name="Slide Number Placeholder 6"/>
          <p:cNvSpPr>
            <a:spLocks noGrp="1"/>
          </p:cNvSpPr>
          <p:nvPr>
            <p:ph type="sldNum" sz="quarter" idx="4"/>
          </p:nvPr>
        </p:nvSpPr>
        <p:spPr>
          <a:xfrm>
            <a:off x="6457950" y="4767263"/>
            <a:ext cx="2057400" cy="273844"/>
          </a:xfrm>
          <a:prstGeom prst="rect">
            <a:avLst/>
          </a:prstGeom>
        </p:spPr>
        <p:txBody>
          <a:bodyPr anchor="ctr"/>
          <a:lstStyle>
            <a:lvl1pPr>
              <a:defRPr sz="900"/>
            </a:lvl1pPr>
          </a:lstStyle>
          <a:p>
            <a:pPr algn="r"/>
            <a:fld id="{B3BC988E-5DB3-46DC-A6DA-BE0D18EF3CF8}" type="slidenum">
              <a:rPr lang="en-US" smtClean="0"/>
              <a:pPr algn="r"/>
              <a:t>‹#›</a:t>
            </a:fld>
            <a:endParaRPr lang="en-US"/>
          </a:p>
        </p:txBody>
      </p:sp>
      <p:pic>
        <p:nvPicPr>
          <p:cNvPr id="10" name="Picture 9"/>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7901620" y="4748514"/>
            <a:ext cx="1105926" cy="255435"/>
          </a:xfrm>
          <a:prstGeom prst="rect">
            <a:avLst/>
          </a:prstGeom>
        </p:spPr>
      </p:pic>
    </p:spTree>
    <p:extLst>
      <p:ext uri="{BB962C8B-B14F-4D97-AF65-F5344CB8AC3E}">
        <p14:creationId xmlns:p14="http://schemas.microsoft.com/office/powerpoint/2010/main" val="337055813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2"/>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2"/>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2"/>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www.microsoft.com/en-us/sql-server/sql-server-editions-express" TargetMode="Externa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38133" y="1321132"/>
            <a:ext cx="3339465" cy="1326004"/>
          </a:xfrm>
          <a:prstGeom prst="rect">
            <a:avLst/>
          </a:prstGeom>
        </p:spPr>
        <p:txBody>
          <a:bodyPr vert="horz" wrap="square" lIns="0" tIns="12700" rIns="0" bIns="0" rtlCol="0">
            <a:spAutoFit/>
          </a:bodyPr>
          <a:lstStyle/>
          <a:p>
            <a:pPr marL="12700" algn="ctr">
              <a:lnSpc>
                <a:spcPct val="100000"/>
              </a:lnSpc>
              <a:spcBef>
                <a:spcPts val="100"/>
              </a:spcBef>
            </a:pPr>
            <a:r>
              <a:rPr sz="1800" spc="20" dirty="0">
                <a:solidFill>
                  <a:srgbClr val="FFFFFF"/>
                </a:solidFill>
                <a:latin typeface="Verdana"/>
                <a:cs typeface="Verdana"/>
              </a:rPr>
              <a:t>The</a:t>
            </a:r>
            <a:r>
              <a:rPr sz="1800" spc="-170" dirty="0">
                <a:solidFill>
                  <a:srgbClr val="FFFFFF"/>
                </a:solidFill>
                <a:latin typeface="Verdana"/>
                <a:cs typeface="Verdana"/>
              </a:rPr>
              <a:t> </a:t>
            </a:r>
            <a:r>
              <a:rPr sz="1800" spc="45" dirty="0">
                <a:solidFill>
                  <a:srgbClr val="FFFFFF"/>
                </a:solidFill>
                <a:latin typeface="Verdana"/>
                <a:cs typeface="Verdana"/>
              </a:rPr>
              <a:t>first</a:t>
            </a:r>
            <a:r>
              <a:rPr sz="1800" spc="-175" dirty="0">
                <a:solidFill>
                  <a:srgbClr val="FFFFFF"/>
                </a:solidFill>
                <a:latin typeface="Verdana"/>
                <a:cs typeface="Verdana"/>
              </a:rPr>
              <a:t> </a:t>
            </a:r>
            <a:r>
              <a:rPr sz="1800" spc="-25" dirty="0">
                <a:solidFill>
                  <a:srgbClr val="FFFFFF"/>
                </a:solidFill>
                <a:latin typeface="Verdana"/>
                <a:cs typeface="Verdana"/>
              </a:rPr>
              <a:t>Hub</a:t>
            </a:r>
            <a:r>
              <a:rPr sz="1800" spc="-170" dirty="0">
                <a:solidFill>
                  <a:srgbClr val="FFFFFF"/>
                </a:solidFill>
                <a:latin typeface="Verdana"/>
                <a:cs typeface="Verdana"/>
              </a:rPr>
              <a:t> </a:t>
            </a:r>
            <a:r>
              <a:rPr sz="1800" spc="90" dirty="0">
                <a:solidFill>
                  <a:srgbClr val="FFFFFF"/>
                </a:solidFill>
                <a:latin typeface="Verdana"/>
                <a:cs typeface="Verdana"/>
              </a:rPr>
              <a:t>for</a:t>
            </a:r>
            <a:r>
              <a:rPr sz="1800" spc="-170" dirty="0">
                <a:solidFill>
                  <a:srgbClr val="FFFFFF"/>
                </a:solidFill>
                <a:latin typeface="Verdana"/>
                <a:cs typeface="Verdana"/>
              </a:rPr>
              <a:t> </a:t>
            </a:r>
            <a:r>
              <a:rPr sz="1800" spc="55" dirty="0">
                <a:solidFill>
                  <a:srgbClr val="FFFFFF"/>
                </a:solidFill>
                <a:latin typeface="Verdana"/>
                <a:cs typeface="Verdana"/>
              </a:rPr>
              <a:t>Developers</a:t>
            </a:r>
            <a:endParaRPr lang="en-US" sz="2450" dirty="0">
              <a:latin typeface="Times New Roman"/>
              <a:cs typeface="Times New Roman"/>
            </a:endParaRPr>
          </a:p>
          <a:p>
            <a:pPr marL="12700" algn="ctr">
              <a:lnSpc>
                <a:spcPct val="100000"/>
              </a:lnSpc>
              <a:spcBef>
                <a:spcPts val="100"/>
              </a:spcBef>
            </a:pPr>
            <a:endParaRPr lang="en-US" sz="1800" spc="-125" dirty="0">
              <a:solidFill>
                <a:srgbClr val="FFFFFF"/>
              </a:solidFill>
              <a:latin typeface="Verdana"/>
              <a:cs typeface="Verdana"/>
            </a:endParaRPr>
          </a:p>
          <a:p>
            <a:pPr marL="12700" algn="ctr">
              <a:lnSpc>
                <a:spcPct val="100000"/>
              </a:lnSpc>
              <a:spcBef>
                <a:spcPts val="100"/>
              </a:spcBef>
            </a:pPr>
            <a:r>
              <a:rPr sz="1800" spc="-125" dirty="0">
                <a:solidFill>
                  <a:srgbClr val="FFFFFF"/>
                </a:solidFill>
                <a:latin typeface="Verdana"/>
                <a:cs typeface="Verdana"/>
              </a:rPr>
              <a:t>SQL</a:t>
            </a:r>
            <a:r>
              <a:rPr sz="1800" spc="-160" dirty="0">
                <a:solidFill>
                  <a:srgbClr val="FFFFFF"/>
                </a:solidFill>
                <a:latin typeface="Verdana"/>
                <a:cs typeface="Verdana"/>
              </a:rPr>
              <a:t> </a:t>
            </a:r>
            <a:r>
              <a:rPr sz="1800" spc="-5" dirty="0">
                <a:solidFill>
                  <a:srgbClr val="FFFFFF"/>
                </a:solidFill>
                <a:latin typeface="Verdana"/>
                <a:cs typeface="Verdana"/>
              </a:rPr>
              <a:t>Databases</a:t>
            </a:r>
            <a:endParaRPr lang="en-US" dirty="0">
              <a:latin typeface="Verdana"/>
              <a:cs typeface="Verdana"/>
            </a:endParaRPr>
          </a:p>
          <a:p>
            <a:pPr marL="12700" algn="ctr">
              <a:lnSpc>
                <a:spcPct val="100000"/>
              </a:lnSpc>
              <a:spcBef>
                <a:spcPts val="100"/>
              </a:spcBef>
            </a:pPr>
            <a:endParaRPr lang="en-US" sz="1400" spc="-20" dirty="0">
              <a:solidFill>
                <a:srgbClr val="FFFFFF"/>
              </a:solidFill>
              <a:latin typeface="Verdana"/>
              <a:cs typeface="Verdana"/>
            </a:endParaRPr>
          </a:p>
          <a:p>
            <a:pPr marL="12700" algn="ctr">
              <a:lnSpc>
                <a:spcPct val="100000"/>
              </a:lnSpc>
              <a:spcBef>
                <a:spcPts val="100"/>
              </a:spcBef>
            </a:pPr>
            <a:r>
              <a:rPr lang="en-US" sz="1400" spc="-20" dirty="0">
                <a:solidFill>
                  <a:srgbClr val="FFFFFF"/>
                </a:solidFill>
                <a:latin typeface="Verdana"/>
                <a:cs typeface="Verdana"/>
              </a:rPr>
              <a:t>Charalampos Karypidis</a:t>
            </a:r>
            <a:endParaRPr sz="1400" dirty="0">
              <a:latin typeface="Verdana"/>
              <a:cs typeface="Verdana"/>
            </a:endParaRPr>
          </a:p>
        </p:txBody>
      </p:sp>
      <p:sp>
        <p:nvSpPr>
          <p:cNvPr id="3" name="object 3"/>
          <p:cNvSpPr txBox="1"/>
          <p:nvPr/>
        </p:nvSpPr>
        <p:spPr>
          <a:xfrm>
            <a:off x="3465776" y="3730911"/>
            <a:ext cx="2319655" cy="933450"/>
          </a:xfrm>
          <a:prstGeom prst="rect">
            <a:avLst/>
          </a:prstGeom>
        </p:spPr>
        <p:txBody>
          <a:bodyPr vert="horz" wrap="square" lIns="0" tIns="70485" rIns="0" bIns="0" rtlCol="0">
            <a:spAutoFit/>
          </a:bodyPr>
          <a:lstStyle/>
          <a:p>
            <a:pPr marL="181610">
              <a:lnSpc>
                <a:spcPct val="100000"/>
              </a:lnSpc>
              <a:spcBef>
                <a:spcPts val="555"/>
              </a:spcBef>
            </a:pPr>
            <a:r>
              <a:rPr sz="2600" spc="-60" dirty="0">
                <a:solidFill>
                  <a:srgbClr val="FFFFFF"/>
                </a:solidFill>
                <a:latin typeface="Verdana"/>
                <a:cs typeface="Verdana"/>
              </a:rPr>
              <a:t>Code.Learn:</a:t>
            </a:r>
            <a:endParaRPr sz="2600" dirty="0">
              <a:latin typeface="Verdana"/>
              <a:cs typeface="Verdana"/>
            </a:endParaRPr>
          </a:p>
          <a:p>
            <a:pPr marL="12700">
              <a:lnSpc>
                <a:spcPct val="100000"/>
              </a:lnSpc>
              <a:spcBef>
                <a:spcPts val="455"/>
              </a:spcBef>
            </a:pPr>
            <a:r>
              <a:rPr sz="2600" spc="-100" dirty="0">
                <a:solidFill>
                  <a:srgbClr val="FFFFFF"/>
                </a:solidFill>
                <a:latin typeface="Verdana"/>
                <a:cs typeface="Verdana"/>
              </a:rPr>
              <a:t>.Net</a:t>
            </a:r>
            <a:r>
              <a:rPr sz="2600" spc="-295" dirty="0">
                <a:solidFill>
                  <a:srgbClr val="FFFFFF"/>
                </a:solidFill>
                <a:latin typeface="Verdana"/>
                <a:cs typeface="Verdana"/>
              </a:rPr>
              <a:t> </a:t>
            </a:r>
            <a:r>
              <a:rPr sz="2600" spc="45" dirty="0">
                <a:solidFill>
                  <a:srgbClr val="FFFFFF"/>
                </a:solidFill>
                <a:latin typeface="Verdana"/>
                <a:cs typeface="Verdana"/>
              </a:rPr>
              <a:t>Academy</a:t>
            </a:r>
            <a:endParaRPr sz="2600" dirty="0">
              <a:latin typeface="Verdana"/>
              <a:cs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5099" y="397510"/>
            <a:ext cx="3504565" cy="382156"/>
          </a:xfrm>
          <a:prstGeom prst="rect">
            <a:avLst/>
          </a:prstGeom>
        </p:spPr>
        <p:txBody>
          <a:bodyPr vert="horz" wrap="square" lIns="0" tIns="12700" rIns="0" bIns="0" rtlCol="0">
            <a:spAutoFit/>
          </a:bodyPr>
          <a:lstStyle/>
          <a:p>
            <a:pPr marL="12700">
              <a:lnSpc>
                <a:spcPct val="100000"/>
              </a:lnSpc>
              <a:spcBef>
                <a:spcPts val="100"/>
              </a:spcBef>
            </a:pPr>
            <a:r>
              <a:rPr lang="en-US" sz="2400" spc="-90" dirty="0" err="1"/>
              <a:t>DbContext</a:t>
            </a:r>
            <a:endParaRPr sz="2400" spc="-50" dirty="0"/>
          </a:p>
        </p:txBody>
      </p:sp>
      <p:sp>
        <p:nvSpPr>
          <p:cNvPr id="4" name="object 4"/>
          <p:cNvSpPr/>
          <p:nvPr/>
        </p:nvSpPr>
        <p:spPr>
          <a:xfrm>
            <a:off x="0" y="4175566"/>
            <a:ext cx="9144000" cy="968375"/>
          </a:xfrm>
          <a:custGeom>
            <a:avLst/>
            <a:gdLst/>
            <a:ahLst/>
            <a:cxnLst/>
            <a:rect l="l" t="t" r="r" b="b"/>
            <a:pathLst>
              <a:path w="9144000" h="968375">
                <a:moveTo>
                  <a:pt x="0" y="0"/>
                </a:moveTo>
                <a:lnTo>
                  <a:pt x="9143999" y="0"/>
                </a:lnTo>
                <a:lnTo>
                  <a:pt x="9143999" y="967799"/>
                </a:lnTo>
                <a:lnTo>
                  <a:pt x="0" y="967799"/>
                </a:lnTo>
                <a:lnTo>
                  <a:pt x="0" y="0"/>
                </a:lnTo>
                <a:close/>
              </a:path>
            </a:pathLst>
          </a:custGeom>
          <a:solidFill>
            <a:srgbClr val="F15B40"/>
          </a:solidFill>
        </p:spPr>
        <p:txBody>
          <a:bodyPr wrap="square" lIns="0" tIns="0" rIns="0" bIns="0" rtlCol="0"/>
          <a:lstStyle/>
          <a:p>
            <a:endParaRPr/>
          </a:p>
        </p:txBody>
      </p:sp>
      <p:sp>
        <p:nvSpPr>
          <p:cNvPr id="5" name="object 5"/>
          <p:cNvSpPr/>
          <p:nvPr/>
        </p:nvSpPr>
        <p:spPr>
          <a:xfrm>
            <a:off x="7901620" y="4748514"/>
            <a:ext cx="1105926" cy="255434"/>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53975" y="4328033"/>
            <a:ext cx="5913755" cy="563880"/>
          </a:xfrm>
          <a:prstGeom prst="rect">
            <a:avLst/>
          </a:prstGeom>
        </p:spPr>
        <p:txBody>
          <a:bodyPr vert="horz" wrap="square" lIns="0" tIns="0" rIns="0" bIns="0" rtlCol="0">
            <a:spAutoFit/>
          </a:bodyPr>
          <a:lstStyle/>
          <a:p>
            <a:pPr marL="12700">
              <a:lnSpc>
                <a:spcPts val="4300"/>
              </a:lnSpc>
            </a:pPr>
            <a:r>
              <a:rPr lang="en-US" sz="3600" spc="-5" dirty="0">
                <a:solidFill>
                  <a:srgbClr val="FFFFFF"/>
                </a:solidFill>
                <a:latin typeface="Lucida Sans"/>
                <a:cs typeface="Lucida Sans"/>
              </a:rPr>
              <a:t>Entity Framework</a:t>
            </a:r>
            <a:endParaRPr sz="3600" dirty="0">
              <a:latin typeface="Lucida Sans"/>
              <a:cs typeface="Lucida Sans"/>
            </a:endParaRPr>
          </a:p>
        </p:txBody>
      </p:sp>
      <p:sp>
        <p:nvSpPr>
          <p:cNvPr id="7" name="Rectangle 6">
            <a:extLst>
              <a:ext uri="{FF2B5EF4-FFF2-40B4-BE49-F238E27FC236}">
                <a16:creationId xmlns:a16="http://schemas.microsoft.com/office/drawing/2014/main" id="{1AA01F5A-1E6E-4EE5-972D-10757EFF2821}"/>
              </a:ext>
            </a:extLst>
          </p:cNvPr>
          <p:cNvSpPr/>
          <p:nvPr/>
        </p:nvSpPr>
        <p:spPr>
          <a:xfrm>
            <a:off x="629093" y="932133"/>
            <a:ext cx="8534400" cy="2893100"/>
          </a:xfrm>
          <a:prstGeom prst="rect">
            <a:avLst/>
          </a:prstGeom>
        </p:spPr>
        <p:txBody>
          <a:bodyPr wrap="square">
            <a:spAutoFit/>
          </a:bodyPr>
          <a:lstStyle/>
          <a:p>
            <a:pPr marL="285750" indent="-285750">
              <a:buFont typeface="Wingdings" panose="05000000000000000000" pitchFamily="2" charset="2"/>
              <a:buChar char="Ø"/>
            </a:pPr>
            <a:r>
              <a:rPr lang="en-US" dirty="0"/>
              <a:t>Handles connections</a:t>
            </a:r>
          </a:p>
          <a:p>
            <a:pPr marL="285750" indent="-285750">
              <a:buFont typeface="Wingdings" panose="05000000000000000000" pitchFamily="2" charset="2"/>
              <a:buChar char="Ø"/>
            </a:pPr>
            <a:r>
              <a:rPr lang="en-US" dirty="0"/>
              <a:t>Change Tracking</a:t>
            </a:r>
          </a:p>
          <a:p>
            <a:pPr marL="285750" indent="-285750">
              <a:buFont typeface="Wingdings" panose="05000000000000000000" pitchFamily="2" charset="2"/>
              <a:buChar char="Ø"/>
            </a:pPr>
            <a:r>
              <a:rPr lang="en-US" dirty="0"/>
              <a:t>Model Building</a:t>
            </a:r>
          </a:p>
          <a:p>
            <a:pPr marL="285750" indent="-285750">
              <a:buFont typeface="Wingdings" panose="05000000000000000000" pitchFamily="2" charset="2"/>
              <a:buChar char="Ø"/>
            </a:pPr>
            <a:r>
              <a:rPr lang="en-US" dirty="0"/>
              <a:t>Data Mapping</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Basic operations</a:t>
            </a:r>
          </a:p>
          <a:p>
            <a:pPr marL="800100" lvl="1" indent="-342900">
              <a:buFont typeface="Wingdings" panose="05000000000000000000" pitchFamily="2" charset="2"/>
              <a:buChar char="Ø"/>
            </a:pPr>
            <a:r>
              <a:rPr lang="en-US" dirty="0"/>
              <a:t>Add data</a:t>
            </a:r>
          </a:p>
          <a:p>
            <a:pPr marL="800100" lvl="1" indent="-342900">
              <a:buFont typeface="Wingdings" panose="05000000000000000000" pitchFamily="2" charset="2"/>
              <a:buChar char="Ø"/>
            </a:pPr>
            <a:r>
              <a:rPr lang="en-US" dirty="0"/>
              <a:t>Modify Data</a:t>
            </a:r>
          </a:p>
          <a:p>
            <a:pPr marL="800100" lvl="1" indent="-342900">
              <a:buFont typeface="Wingdings" panose="05000000000000000000" pitchFamily="2" charset="2"/>
              <a:buChar char="Ø"/>
            </a:pPr>
            <a:r>
              <a:rPr lang="en-US" dirty="0"/>
              <a:t>Delete Data</a:t>
            </a:r>
          </a:p>
          <a:p>
            <a:pPr marL="742950" lvl="1" indent="-285750">
              <a:buFont typeface="Wingdings" panose="05000000000000000000" pitchFamily="2" charset="2"/>
              <a:buChar char="Ø"/>
            </a:pPr>
            <a:endParaRPr lang="en-US" sz="2000" b="1" dirty="0">
              <a:solidFill>
                <a:schemeClr val="tx2">
                  <a:lumMod val="75000"/>
                </a:schemeClr>
              </a:solidFill>
              <a:latin typeface="Lucida Sans" panose="020B0602030504020204" pitchFamily="34" charset="0"/>
            </a:endParaRPr>
          </a:p>
        </p:txBody>
      </p:sp>
    </p:spTree>
    <p:extLst>
      <p:ext uri="{BB962C8B-B14F-4D97-AF65-F5344CB8AC3E}">
        <p14:creationId xmlns:p14="http://schemas.microsoft.com/office/powerpoint/2010/main" val="3615947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5099" y="397510"/>
            <a:ext cx="3504565" cy="382156"/>
          </a:xfrm>
          <a:prstGeom prst="rect">
            <a:avLst/>
          </a:prstGeom>
        </p:spPr>
        <p:txBody>
          <a:bodyPr vert="horz" wrap="square" lIns="0" tIns="12700" rIns="0" bIns="0" rtlCol="0">
            <a:spAutoFit/>
          </a:bodyPr>
          <a:lstStyle/>
          <a:p>
            <a:pPr marL="12700">
              <a:lnSpc>
                <a:spcPct val="100000"/>
              </a:lnSpc>
              <a:spcBef>
                <a:spcPts val="100"/>
              </a:spcBef>
            </a:pPr>
            <a:r>
              <a:rPr lang="en-US" sz="2400" spc="-90" dirty="0" err="1"/>
              <a:t>DbSet</a:t>
            </a:r>
            <a:endParaRPr sz="2400" spc="-50" dirty="0"/>
          </a:p>
        </p:txBody>
      </p:sp>
      <p:sp>
        <p:nvSpPr>
          <p:cNvPr id="4" name="object 4"/>
          <p:cNvSpPr/>
          <p:nvPr/>
        </p:nvSpPr>
        <p:spPr>
          <a:xfrm>
            <a:off x="0" y="4175566"/>
            <a:ext cx="9144000" cy="968375"/>
          </a:xfrm>
          <a:custGeom>
            <a:avLst/>
            <a:gdLst/>
            <a:ahLst/>
            <a:cxnLst/>
            <a:rect l="l" t="t" r="r" b="b"/>
            <a:pathLst>
              <a:path w="9144000" h="968375">
                <a:moveTo>
                  <a:pt x="0" y="0"/>
                </a:moveTo>
                <a:lnTo>
                  <a:pt x="9143999" y="0"/>
                </a:lnTo>
                <a:lnTo>
                  <a:pt x="9143999" y="967799"/>
                </a:lnTo>
                <a:lnTo>
                  <a:pt x="0" y="967799"/>
                </a:lnTo>
                <a:lnTo>
                  <a:pt x="0" y="0"/>
                </a:lnTo>
                <a:close/>
              </a:path>
            </a:pathLst>
          </a:custGeom>
          <a:solidFill>
            <a:srgbClr val="F15B40"/>
          </a:solidFill>
        </p:spPr>
        <p:txBody>
          <a:bodyPr wrap="square" lIns="0" tIns="0" rIns="0" bIns="0" rtlCol="0"/>
          <a:lstStyle/>
          <a:p>
            <a:endParaRPr/>
          </a:p>
        </p:txBody>
      </p:sp>
      <p:sp>
        <p:nvSpPr>
          <p:cNvPr id="5" name="object 5"/>
          <p:cNvSpPr/>
          <p:nvPr/>
        </p:nvSpPr>
        <p:spPr>
          <a:xfrm>
            <a:off x="7901620" y="4748514"/>
            <a:ext cx="1105926" cy="255434"/>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53975" y="4328033"/>
            <a:ext cx="5913755" cy="563880"/>
          </a:xfrm>
          <a:prstGeom prst="rect">
            <a:avLst/>
          </a:prstGeom>
        </p:spPr>
        <p:txBody>
          <a:bodyPr vert="horz" wrap="square" lIns="0" tIns="0" rIns="0" bIns="0" rtlCol="0">
            <a:spAutoFit/>
          </a:bodyPr>
          <a:lstStyle/>
          <a:p>
            <a:pPr marL="12700">
              <a:lnSpc>
                <a:spcPts val="4300"/>
              </a:lnSpc>
            </a:pPr>
            <a:r>
              <a:rPr lang="en-US" sz="3600" spc="-5" dirty="0">
                <a:solidFill>
                  <a:srgbClr val="FFFFFF"/>
                </a:solidFill>
                <a:latin typeface="Lucida Sans"/>
                <a:cs typeface="Lucida Sans"/>
              </a:rPr>
              <a:t>Entity Framework</a:t>
            </a:r>
            <a:endParaRPr sz="3600" dirty="0">
              <a:latin typeface="Lucida Sans"/>
              <a:cs typeface="Lucida Sans"/>
            </a:endParaRPr>
          </a:p>
        </p:txBody>
      </p:sp>
      <p:sp>
        <p:nvSpPr>
          <p:cNvPr id="7" name="Rectangle 6">
            <a:extLst>
              <a:ext uri="{FF2B5EF4-FFF2-40B4-BE49-F238E27FC236}">
                <a16:creationId xmlns:a16="http://schemas.microsoft.com/office/drawing/2014/main" id="{1AA01F5A-1E6E-4EE5-972D-10757EFF2821}"/>
              </a:ext>
            </a:extLst>
          </p:cNvPr>
          <p:cNvSpPr/>
          <p:nvPr/>
        </p:nvSpPr>
        <p:spPr>
          <a:xfrm>
            <a:off x="629093" y="932133"/>
            <a:ext cx="8534400" cy="2893100"/>
          </a:xfrm>
          <a:prstGeom prst="rect">
            <a:avLst/>
          </a:prstGeom>
        </p:spPr>
        <p:txBody>
          <a:bodyPr wrap="square">
            <a:spAutoFit/>
          </a:bodyPr>
          <a:lstStyle/>
          <a:p>
            <a:pPr marL="285750" indent="-285750">
              <a:buFont typeface="Wingdings" panose="05000000000000000000" pitchFamily="2" charset="2"/>
              <a:buChar char="Ø"/>
            </a:pPr>
            <a:r>
              <a:rPr lang="en-US" dirty="0"/>
              <a:t>Represents a collection for a given entity within the model</a:t>
            </a:r>
          </a:p>
          <a:p>
            <a:pPr marL="285750" indent="-285750">
              <a:buFont typeface="Wingdings" panose="05000000000000000000" pitchFamily="2" charset="2"/>
              <a:buChar char="Ø"/>
            </a:pPr>
            <a:r>
              <a:rPr lang="en-US" dirty="0"/>
              <a:t>Gateway to database operation against an entity</a:t>
            </a:r>
          </a:p>
          <a:p>
            <a:pPr marL="285750" indent="-285750">
              <a:buFont typeface="Wingdings" panose="05000000000000000000" pitchFamily="2" charset="2"/>
              <a:buChar char="Ø"/>
            </a:pPr>
            <a:r>
              <a:rPr lang="en-US" dirty="0"/>
              <a:t>Default mapped to table (using the name of entity as the table name)</a:t>
            </a:r>
          </a:p>
          <a:p>
            <a:endParaRPr lang="en-US" dirty="0"/>
          </a:p>
          <a:p>
            <a:pPr marL="285750" indent="-285750">
              <a:buFont typeface="Wingdings" panose="05000000000000000000" pitchFamily="2" charset="2"/>
              <a:buChar char="Ø"/>
            </a:pPr>
            <a:r>
              <a:rPr lang="en-US" dirty="0"/>
              <a:t>Basic operations</a:t>
            </a:r>
          </a:p>
          <a:p>
            <a:pPr marL="742950" lvl="1" indent="-285750">
              <a:buFont typeface="Wingdings" panose="05000000000000000000" pitchFamily="2" charset="2"/>
              <a:buChar char="Ø"/>
            </a:pPr>
            <a:r>
              <a:rPr lang="en-US" dirty="0"/>
              <a:t>Querying data</a:t>
            </a:r>
          </a:p>
          <a:p>
            <a:pPr marL="800100" lvl="1" indent="-342900">
              <a:buFont typeface="Wingdings" panose="05000000000000000000" pitchFamily="2" charset="2"/>
              <a:buChar char="Ø"/>
            </a:pPr>
            <a:r>
              <a:rPr lang="en-US" dirty="0"/>
              <a:t>Add data</a:t>
            </a:r>
          </a:p>
          <a:p>
            <a:pPr marL="800100" lvl="1" indent="-342900">
              <a:buFont typeface="Wingdings" panose="05000000000000000000" pitchFamily="2" charset="2"/>
              <a:buChar char="Ø"/>
            </a:pPr>
            <a:r>
              <a:rPr lang="en-US" dirty="0"/>
              <a:t>Modify Data</a:t>
            </a:r>
          </a:p>
          <a:p>
            <a:pPr marL="800100" lvl="1" indent="-342900">
              <a:buFont typeface="Wingdings" panose="05000000000000000000" pitchFamily="2" charset="2"/>
              <a:buChar char="Ø"/>
            </a:pPr>
            <a:r>
              <a:rPr lang="en-US" dirty="0"/>
              <a:t>Delete Data</a:t>
            </a:r>
          </a:p>
          <a:p>
            <a:pPr marL="742950" lvl="1" indent="-285750">
              <a:buFont typeface="Wingdings" panose="05000000000000000000" pitchFamily="2" charset="2"/>
              <a:buChar char="Ø"/>
            </a:pPr>
            <a:endParaRPr lang="en-US" sz="2000" b="1" dirty="0">
              <a:solidFill>
                <a:schemeClr val="tx2">
                  <a:lumMod val="75000"/>
                </a:schemeClr>
              </a:solidFill>
              <a:latin typeface="Lucida Sans" panose="020B0602030504020204" pitchFamily="34" charset="0"/>
            </a:endParaRPr>
          </a:p>
        </p:txBody>
      </p:sp>
    </p:spTree>
    <p:extLst>
      <p:ext uri="{BB962C8B-B14F-4D97-AF65-F5344CB8AC3E}">
        <p14:creationId xmlns:p14="http://schemas.microsoft.com/office/powerpoint/2010/main" val="1072707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5099" y="397510"/>
            <a:ext cx="3504565" cy="382156"/>
          </a:xfrm>
          <a:prstGeom prst="rect">
            <a:avLst/>
          </a:prstGeom>
        </p:spPr>
        <p:txBody>
          <a:bodyPr vert="horz" wrap="square" lIns="0" tIns="12700" rIns="0" bIns="0" rtlCol="0">
            <a:spAutoFit/>
          </a:bodyPr>
          <a:lstStyle/>
          <a:p>
            <a:pPr marL="12700">
              <a:lnSpc>
                <a:spcPct val="100000"/>
              </a:lnSpc>
              <a:spcBef>
                <a:spcPts val="100"/>
              </a:spcBef>
            </a:pPr>
            <a:r>
              <a:rPr lang="en-US" sz="2400" spc="-90" dirty="0"/>
              <a:t>Model</a:t>
            </a:r>
            <a:endParaRPr sz="2400" spc="-50" dirty="0"/>
          </a:p>
        </p:txBody>
      </p:sp>
      <p:sp>
        <p:nvSpPr>
          <p:cNvPr id="4" name="object 4"/>
          <p:cNvSpPr/>
          <p:nvPr/>
        </p:nvSpPr>
        <p:spPr>
          <a:xfrm>
            <a:off x="0" y="4175566"/>
            <a:ext cx="9144000" cy="968375"/>
          </a:xfrm>
          <a:custGeom>
            <a:avLst/>
            <a:gdLst/>
            <a:ahLst/>
            <a:cxnLst/>
            <a:rect l="l" t="t" r="r" b="b"/>
            <a:pathLst>
              <a:path w="9144000" h="968375">
                <a:moveTo>
                  <a:pt x="0" y="0"/>
                </a:moveTo>
                <a:lnTo>
                  <a:pt x="9143999" y="0"/>
                </a:lnTo>
                <a:lnTo>
                  <a:pt x="9143999" y="967799"/>
                </a:lnTo>
                <a:lnTo>
                  <a:pt x="0" y="967799"/>
                </a:lnTo>
                <a:lnTo>
                  <a:pt x="0" y="0"/>
                </a:lnTo>
                <a:close/>
              </a:path>
            </a:pathLst>
          </a:custGeom>
          <a:solidFill>
            <a:srgbClr val="F15B40"/>
          </a:solidFill>
        </p:spPr>
        <p:txBody>
          <a:bodyPr wrap="square" lIns="0" tIns="0" rIns="0" bIns="0" rtlCol="0"/>
          <a:lstStyle/>
          <a:p>
            <a:endParaRPr/>
          </a:p>
        </p:txBody>
      </p:sp>
      <p:sp>
        <p:nvSpPr>
          <p:cNvPr id="5" name="object 5"/>
          <p:cNvSpPr/>
          <p:nvPr/>
        </p:nvSpPr>
        <p:spPr>
          <a:xfrm>
            <a:off x="7901620" y="4748514"/>
            <a:ext cx="1105926" cy="255434"/>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53975" y="4328033"/>
            <a:ext cx="5913755" cy="563880"/>
          </a:xfrm>
          <a:prstGeom prst="rect">
            <a:avLst/>
          </a:prstGeom>
        </p:spPr>
        <p:txBody>
          <a:bodyPr vert="horz" wrap="square" lIns="0" tIns="0" rIns="0" bIns="0" rtlCol="0">
            <a:spAutoFit/>
          </a:bodyPr>
          <a:lstStyle/>
          <a:p>
            <a:pPr marL="12700">
              <a:lnSpc>
                <a:spcPts val="4300"/>
              </a:lnSpc>
            </a:pPr>
            <a:r>
              <a:rPr lang="en-US" sz="3600" spc="-5" dirty="0">
                <a:solidFill>
                  <a:srgbClr val="FFFFFF"/>
                </a:solidFill>
                <a:latin typeface="Lucida Sans"/>
                <a:cs typeface="Lucida Sans"/>
              </a:rPr>
              <a:t>Entity Framework</a:t>
            </a:r>
            <a:endParaRPr sz="3600" dirty="0">
              <a:latin typeface="Lucida Sans"/>
              <a:cs typeface="Lucida Sans"/>
            </a:endParaRPr>
          </a:p>
        </p:txBody>
      </p:sp>
      <p:sp>
        <p:nvSpPr>
          <p:cNvPr id="7" name="Rectangle 6">
            <a:extLst>
              <a:ext uri="{FF2B5EF4-FFF2-40B4-BE49-F238E27FC236}">
                <a16:creationId xmlns:a16="http://schemas.microsoft.com/office/drawing/2014/main" id="{1AA01F5A-1E6E-4EE5-972D-10757EFF2821}"/>
              </a:ext>
            </a:extLst>
          </p:cNvPr>
          <p:cNvSpPr/>
          <p:nvPr/>
        </p:nvSpPr>
        <p:spPr>
          <a:xfrm>
            <a:off x="629093" y="932133"/>
            <a:ext cx="8534400" cy="3139321"/>
          </a:xfrm>
          <a:prstGeom prst="rect">
            <a:avLst/>
          </a:prstGeom>
        </p:spPr>
        <p:txBody>
          <a:bodyPr wrap="square">
            <a:spAutoFit/>
          </a:bodyPr>
          <a:lstStyle/>
          <a:p>
            <a:pPr marL="285750" indent="-285750">
              <a:buFont typeface="Wingdings" panose="05000000000000000000" pitchFamily="2" charset="2"/>
              <a:buChar char="Ø"/>
            </a:pPr>
            <a:r>
              <a:rPr lang="en-US" dirty="0"/>
              <a:t>Conceptual model of an application domain</a:t>
            </a:r>
          </a:p>
          <a:p>
            <a:pPr marL="285750" indent="-285750">
              <a:buFont typeface="Wingdings" panose="05000000000000000000" pitchFamily="2" charset="2"/>
              <a:buChar char="Ø"/>
            </a:pPr>
            <a:r>
              <a:rPr lang="en-US" dirty="0"/>
              <a:t>Expressed as a set of classes (entities)</a:t>
            </a:r>
          </a:p>
          <a:p>
            <a:pPr marL="285750" indent="-285750">
              <a:buFont typeface="Wingdings" panose="05000000000000000000" pitchFamily="2" charset="2"/>
              <a:buChar char="Ø"/>
            </a:pPr>
            <a:r>
              <a:rPr lang="en-US" dirty="0"/>
              <a:t>Conventions</a:t>
            </a:r>
          </a:p>
          <a:p>
            <a:pPr marL="742950" lvl="1" indent="-285750">
              <a:buFont typeface="Wingdings" panose="05000000000000000000" pitchFamily="2" charset="2"/>
              <a:buChar char="Ø"/>
            </a:pPr>
            <a:r>
              <a:rPr lang="en-US" dirty="0"/>
              <a:t>Primary Key</a:t>
            </a:r>
          </a:p>
          <a:p>
            <a:pPr marL="742950" lvl="1" indent="-285750">
              <a:buFont typeface="Wingdings" panose="05000000000000000000" pitchFamily="2" charset="2"/>
              <a:buChar char="Ø"/>
            </a:pPr>
            <a:r>
              <a:rPr lang="en-US" dirty="0"/>
              <a:t>Foreign Key</a:t>
            </a:r>
          </a:p>
          <a:p>
            <a:pPr marL="742950" lvl="1" indent="-285750">
              <a:buFont typeface="Wingdings" panose="05000000000000000000" pitchFamily="2" charset="2"/>
              <a:buChar char="Ø"/>
            </a:pPr>
            <a:r>
              <a:rPr lang="en-US" dirty="0"/>
              <a:t>Table</a:t>
            </a:r>
          </a:p>
          <a:p>
            <a:pPr marL="742950" lvl="1" indent="-285750">
              <a:buFont typeface="Wingdings" panose="05000000000000000000" pitchFamily="2" charset="2"/>
              <a:buChar char="Ø"/>
            </a:pPr>
            <a:r>
              <a:rPr lang="en-US" dirty="0"/>
              <a:t>Schema</a:t>
            </a:r>
          </a:p>
          <a:p>
            <a:pPr marL="742950" lvl="1" indent="-285750">
              <a:buFont typeface="Wingdings" panose="05000000000000000000" pitchFamily="2" charset="2"/>
              <a:buChar char="Ø"/>
            </a:pPr>
            <a:r>
              <a:rPr lang="en-US" dirty="0"/>
              <a:t>Columns</a:t>
            </a:r>
          </a:p>
          <a:p>
            <a:pPr marL="285750" indent="-285750">
              <a:buFont typeface="Wingdings" panose="05000000000000000000" pitchFamily="2" charset="2"/>
              <a:buChar char="Ø"/>
            </a:pPr>
            <a:r>
              <a:rPr lang="en-US" dirty="0"/>
              <a:t>Configuration</a:t>
            </a:r>
          </a:p>
          <a:p>
            <a:pPr marL="742950" lvl="1" indent="-285750">
              <a:buFont typeface="Wingdings" panose="05000000000000000000" pitchFamily="2" charset="2"/>
              <a:buChar char="Ø"/>
            </a:pPr>
            <a:r>
              <a:rPr lang="en-US" dirty="0"/>
              <a:t>Fluent API</a:t>
            </a:r>
          </a:p>
          <a:p>
            <a:pPr marL="742950" lvl="1" indent="-285750">
              <a:buFont typeface="Wingdings" panose="05000000000000000000" pitchFamily="2" charset="2"/>
              <a:buChar char="Ø"/>
            </a:pPr>
            <a:r>
              <a:rPr lang="en-US" dirty="0"/>
              <a:t>Attributes</a:t>
            </a:r>
          </a:p>
        </p:txBody>
      </p:sp>
    </p:spTree>
    <p:extLst>
      <p:ext uri="{BB962C8B-B14F-4D97-AF65-F5344CB8AC3E}">
        <p14:creationId xmlns:p14="http://schemas.microsoft.com/office/powerpoint/2010/main" val="3141222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5099" y="397510"/>
            <a:ext cx="3504565" cy="382156"/>
          </a:xfrm>
          <a:prstGeom prst="rect">
            <a:avLst/>
          </a:prstGeom>
        </p:spPr>
        <p:txBody>
          <a:bodyPr vert="horz" wrap="square" lIns="0" tIns="12700" rIns="0" bIns="0" rtlCol="0">
            <a:spAutoFit/>
          </a:bodyPr>
          <a:lstStyle/>
          <a:p>
            <a:pPr marL="12700">
              <a:lnSpc>
                <a:spcPct val="100000"/>
              </a:lnSpc>
              <a:spcBef>
                <a:spcPts val="100"/>
              </a:spcBef>
            </a:pPr>
            <a:r>
              <a:rPr lang="en-US" sz="2400" spc="-90" dirty="0"/>
              <a:t>Relationships</a:t>
            </a:r>
            <a:endParaRPr sz="2400" spc="-50" dirty="0"/>
          </a:p>
        </p:txBody>
      </p:sp>
      <p:sp>
        <p:nvSpPr>
          <p:cNvPr id="4" name="object 4"/>
          <p:cNvSpPr/>
          <p:nvPr/>
        </p:nvSpPr>
        <p:spPr>
          <a:xfrm>
            <a:off x="0" y="4175566"/>
            <a:ext cx="9144000" cy="968375"/>
          </a:xfrm>
          <a:custGeom>
            <a:avLst/>
            <a:gdLst/>
            <a:ahLst/>
            <a:cxnLst/>
            <a:rect l="l" t="t" r="r" b="b"/>
            <a:pathLst>
              <a:path w="9144000" h="968375">
                <a:moveTo>
                  <a:pt x="0" y="0"/>
                </a:moveTo>
                <a:lnTo>
                  <a:pt x="9143999" y="0"/>
                </a:lnTo>
                <a:lnTo>
                  <a:pt x="9143999" y="967799"/>
                </a:lnTo>
                <a:lnTo>
                  <a:pt x="0" y="967799"/>
                </a:lnTo>
                <a:lnTo>
                  <a:pt x="0" y="0"/>
                </a:lnTo>
                <a:close/>
              </a:path>
            </a:pathLst>
          </a:custGeom>
          <a:solidFill>
            <a:srgbClr val="F15B40"/>
          </a:solidFill>
        </p:spPr>
        <p:txBody>
          <a:bodyPr wrap="square" lIns="0" tIns="0" rIns="0" bIns="0" rtlCol="0"/>
          <a:lstStyle/>
          <a:p>
            <a:endParaRPr/>
          </a:p>
        </p:txBody>
      </p:sp>
      <p:sp>
        <p:nvSpPr>
          <p:cNvPr id="5" name="object 5"/>
          <p:cNvSpPr/>
          <p:nvPr/>
        </p:nvSpPr>
        <p:spPr>
          <a:xfrm>
            <a:off x="7901620" y="4748514"/>
            <a:ext cx="1105926" cy="255434"/>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53975" y="4328033"/>
            <a:ext cx="5913755" cy="563880"/>
          </a:xfrm>
          <a:prstGeom prst="rect">
            <a:avLst/>
          </a:prstGeom>
        </p:spPr>
        <p:txBody>
          <a:bodyPr vert="horz" wrap="square" lIns="0" tIns="0" rIns="0" bIns="0" rtlCol="0">
            <a:spAutoFit/>
          </a:bodyPr>
          <a:lstStyle/>
          <a:p>
            <a:pPr marL="12700">
              <a:lnSpc>
                <a:spcPts val="4300"/>
              </a:lnSpc>
            </a:pPr>
            <a:r>
              <a:rPr lang="en-US" sz="3600" spc="-5" dirty="0">
                <a:solidFill>
                  <a:srgbClr val="FFFFFF"/>
                </a:solidFill>
                <a:latin typeface="Lucida Sans"/>
                <a:cs typeface="Lucida Sans"/>
              </a:rPr>
              <a:t>Entity Framework</a:t>
            </a:r>
            <a:endParaRPr sz="3600" dirty="0">
              <a:latin typeface="Lucida Sans"/>
              <a:cs typeface="Lucida Sans"/>
            </a:endParaRPr>
          </a:p>
        </p:txBody>
      </p:sp>
      <p:sp>
        <p:nvSpPr>
          <p:cNvPr id="7" name="Rectangle 6">
            <a:extLst>
              <a:ext uri="{FF2B5EF4-FFF2-40B4-BE49-F238E27FC236}">
                <a16:creationId xmlns:a16="http://schemas.microsoft.com/office/drawing/2014/main" id="{1AA01F5A-1E6E-4EE5-972D-10757EFF2821}"/>
              </a:ext>
            </a:extLst>
          </p:cNvPr>
          <p:cNvSpPr/>
          <p:nvPr/>
        </p:nvSpPr>
        <p:spPr>
          <a:xfrm>
            <a:off x="629093" y="932133"/>
            <a:ext cx="8534400" cy="1754326"/>
          </a:xfrm>
          <a:prstGeom prst="rect">
            <a:avLst/>
          </a:prstGeom>
        </p:spPr>
        <p:txBody>
          <a:bodyPr wrap="square">
            <a:spAutoFit/>
          </a:bodyPr>
          <a:lstStyle/>
          <a:p>
            <a:pPr marL="285750" indent="-285750">
              <a:buFont typeface="Wingdings" panose="05000000000000000000" pitchFamily="2" charset="2"/>
              <a:buChar char="Ø"/>
            </a:pPr>
            <a:r>
              <a:rPr lang="en-US" dirty="0"/>
              <a:t>Defined by navigation properties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Types of relationships</a:t>
            </a:r>
          </a:p>
          <a:p>
            <a:pPr marL="742950" lvl="1" indent="-285750">
              <a:buFont typeface="Wingdings" panose="05000000000000000000" pitchFamily="2" charset="2"/>
              <a:buChar char="Ø"/>
            </a:pPr>
            <a:r>
              <a:rPr lang="en-US" dirty="0"/>
              <a:t>One to One</a:t>
            </a:r>
          </a:p>
          <a:p>
            <a:pPr marL="742950" lvl="1" indent="-285750">
              <a:buFont typeface="Wingdings" panose="05000000000000000000" pitchFamily="2" charset="2"/>
              <a:buChar char="Ø"/>
            </a:pPr>
            <a:r>
              <a:rPr lang="en-US" dirty="0"/>
              <a:t>One to Many</a:t>
            </a:r>
          </a:p>
          <a:p>
            <a:pPr marL="742950" lvl="1" indent="-285750">
              <a:buFont typeface="Wingdings" panose="05000000000000000000" pitchFamily="2" charset="2"/>
              <a:buChar char="Ø"/>
            </a:pPr>
            <a:r>
              <a:rPr lang="en-US" dirty="0"/>
              <a:t>Many to Many</a:t>
            </a:r>
          </a:p>
        </p:txBody>
      </p:sp>
    </p:spTree>
    <p:extLst>
      <p:ext uri="{BB962C8B-B14F-4D97-AF65-F5344CB8AC3E}">
        <p14:creationId xmlns:p14="http://schemas.microsoft.com/office/powerpoint/2010/main" val="3511759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5099" y="397510"/>
            <a:ext cx="4161701" cy="382156"/>
          </a:xfrm>
          <a:prstGeom prst="rect">
            <a:avLst/>
          </a:prstGeom>
        </p:spPr>
        <p:txBody>
          <a:bodyPr vert="horz" wrap="square" lIns="0" tIns="12700" rIns="0" bIns="0" rtlCol="0">
            <a:spAutoFit/>
          </a:bodyPr>
          <a:lstStyle/>
          <a:p>
            <a:pPr marL="12700">
              <a:lnSpc>
                <a:spcPct val="100000"/>
              </a:lnSpc>
              <a:spcBef>
                <a:spcPts val="100"/>
              </a:spcBef>
            </a:pPr>
            <a:r>
              <a:rPr lang="en-US" sz="2400" spc="-90" dirty="0"/>
              <a:t>Language Integrated Query</a:t>
            </a:r>
            <a:endParaRPr sz="2400" spc="-50" dirty="0"/>
          </a:p>
        </p:txBody>
      </p:sp>
      <p:sp>
        <p:nvSpPr>
          <p:cNvPr id="4" name="object 4"/>
          <p:cNvSpPr/>
          <p:nvPr/>
        </p:nvSpPr>
        <p:spPr>
          <a:xfrm>
            <a:off x="0" y="4175566"/>
            <a:ext cx="9144000" cy="968375"/>
          </a:xfrm>
          <a:custGeom>
            <a:avLst/>
            <a:gdLst/>
            <a:ahLst/>
            <a:cxnLst/>
            <a:rect l="l" t="t" r="r" b="b"/>
            <a:pathLst>
              <a:path w="9144000" h="968375">
                <a:moveTo>
                  <a:pt x="0" y="0"/>
                </a:moveTo>
                <a:lnTo>
                  <a:pt x="9143999" y="0"/>
                </a:lnTo>
                <a:lnTo>
                  <a:pt x="9143999" y="967799"/>
                </a:lnTo>
                <a:lnTo>
                  <a:pt x="0" y="967799"/>
                </a:lnTo>
                <a:lnTo>
                  <a:pt x="0" y="0"/>
                </a:lnTo>
                <a:close/>
              </a:path>
            </a:pathLst>
          </a:custGeom>
          <a:solidFill>
            <a:srgbClr val="F15B40"/>
          </a:solidFill>
        </p:spPr>
        <p:txBody>
          <a:bodyPr wrap="square" lIns="0" tIns="0" rIns="0" bIns="0" rtlCol="0"/>
          <a:lstStyle/>
          <a:p>
            <a:endParaRPr/>
          </a:p>
        </p:txBody>
      </p:sp>
      <p:sp>
        <p:nvSpPr>
          <p:cNvPr id="5" name="object 5"/>
          <p:cNvSpPr/>
          <p:nvPr/>
        </p:nvSpPr>
        <p:spPr>
          <a:xfrm>
            <a:off x="7901620" y="4748514"/>
            <a:ext cx="1105926" cy="255434"/>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53975" y="4328033"/>
            <a:ext cx="5913755" cy="563880"/>
          </a:xfrm>
          <a:prstGeom prst="rect">
            <a:avLst/>
          </a:prstGeom>
        </p:spPr>
        <p:txBody>
          <a:bodyPr vert="horz" wrap="square" lIns="0" tIns="0" rIns="0" bIns="0" rtlCol="0">
            <a:spAutoFit/>
          </a:bodyPr>
          <a:lstStyle/>
          <a:p>
            <a:pPr marL="12700">
              <a:lnSpc>
                <a:spcPts val="4300"/>
              </a:lnSpc>
            </a:pPr>
            <a:r>
              <a:rPr lang="en-US" sz="3600" spc="-5" dirty="0">
                <a:solidFill>
                  <a:srgbClr val="FFFFFF"/>
                </a:solidFill>
                <a:latin typeface="Lucida Sans"/>
                <a:cs typeface="Lucida Sans"/>
              </a:rPr>
              <a:t>LINQ</a:t>
            </a:r>
            <a:endParaRPr sz="3600" dirty="0">
              <a:latin typeface="Lucida Sans"/>
              <a:cs typeface="Lucida Sans"/>
            </a:endParaRPr>
          </a:p>
        </p:txBody>
      </p:sp>
      <p:sp>
        <p:nvSpPr>
          <p:cNvPr id="7" name="Rectangle 6">
            <a:extLst>
              <a:ext uri="{FF2B5EF4-FFF2-40B4-BE49-F238E27FC236}">
                <a16:creationId xmlns:a16="http://schemas.microsoft.com/office/drawing/2014/main" id="{1AA01F5A-1E6E-4EE5-972D-10757EFF2821}"/>
              </a:ext>
            </a:extLst>
          </p:cNvPr>
          <p:cNvSpPr/>
          <p:nvPr/>
        </p:nvSpPr>
        <p:spPr>
          <a:xfrm>
            <a:off x="629093" y="932133"/>
            <a:ext cx="8534400" cy="2031325"/>
          </a:xfrm>
          <a:prstGeom prst="rect">
            <a:avLst/>
          </a:prstGeom>
        </p:spPr>
        <p:txBody>
          <a:bodyPr wrap="square">
            <a:spAutoFit/>
          </a:bodyPr>
          <a:lstStyle/>
          <a:p>
            <a:pPr marL="285750" indent="-285750">
              <a:buFont typeface="Wingdings" panose="05000000000000000000" pitchFamily="2" charset="2"/>
              <a:buChar char="Ø"/>
            </a:pPr>
            <a:r>
              <a:rPr lang="en-US" dirty="0"/>
              <a:t>Adds the ability to query any collection of objects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We can query</a:t>
            </a:r>
          </a:p>
          <a:p>
            <a:pPr marL="742950" lvl="1" indent="-285750">
              <a:buFont typeface="Wingdings" panose="05000000000000000000" pitchFamily="2" charset="2"/>
              <a:buChar char="Ø"/>
            </a:pPr>
            <a:r>
              <a:rPr lang="en-US" dirty="0"/>
              <a:t>Objects in memory, e.g. collections (LINQ to Objects)</a:t>
            </a:r>
          </a:p>
          <a:p>
            <a:pPr marL="742950" lvl="1" indent="-285750">
              <a:buFont typeface="Wingdings" panose="05000000000000000000" pitchFamily="2" charset="2"/>
              <a:buChar char="Ø"/>
            </a:pPr>
            <a:r>
              <a:rPr lang="en-US" dirty="0"/>
              <a:t>Databases (LINQ to Entities)</a:t>
            </a:r>
          </a:p>
          <a:p>
            <a:pPr marL="742950" lvl="1" indent="-285750">
              <a:buFont typeface="Wingdings" panose="05000000000000000000" pitchFamily="2" charset="2"/>
              <a:buChar char="Ø"/>
            </a:pPr>
            <a:r>
              <a:rPr lang="en-US" dirty="0"/>
              <a:t>XML (LINQ to XML)</a:t>
            </a:r>
          </a:p>
          <a:p>
            <a:pPr marL="742950" lvl="1" indent="-285750">
              <a:buFont typeface="Wingdings" panose="05000000000000000000" pitchFamily="2" charset="2"/>
              <a:buChar char="Ø"/>
            </a:pPr>
            <a:r>
              <a:rPr lang="en-US" dirty="0"/>
              <a:t>ADO.NET Data Sets (LINQ to Datasets)</a:t>
            </a:r>
            <a:endParaRPr lang="el-GR" dirty="0"/>
          </a:p>
        </p:txBody>
      </p:sp>
    </p:spTree>
    <p:extLst>
      <p:ext uri="{BB962C8B-B14F-4D97-AF65-F5344CB8AC3E}">
        <p14:creationId xmlns:p14="http://schemas.microsoft.com/office/powerpoint/2010/main" val="1964152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5099" y="397510"/>
            <a:ext cx="4161701" cy="382156"/>
          </a:xfrm>
          <a:prstGeom prst="rect">
            <a:avLst/>
          </a:prstGeom>
        </p:spPr>
        <p:txBody>
          <a:bodyPr vert="horz" wrap="square" lIns="0" tIns="12700" rIns="0" bIns="0" rtlCol="0">
            <a:spAutoFit/>
          </a:bodyPr>
          <a:lstStyle/>
          <a:p>
            <a:pPr marL="12700">
              <a:lnSpc>
                <a:spcPct val="100000"/>
              </a:lnSpc>
              <a:spcBef>
                <a:spcPts val="100"/>
              </a:spcBef>
            </a:pPr>
            <a:r>
              <a:rPr lang="en-US" sz="2400" spc="-90" dirty="0"/>
              <a:t>LINQ Architecture</a:t>
            </a:r>
            <a:endParaRPr sz="2400" spc="-50" dirty="0"/>
          </a:p>
        </p:txBody>
      </p:sp>
      <p:sp>
        <p:nvSpPr>
          <p:cNvPr id="4" name="object 4"/>
          <p:cNvSpPr/>
          <p:nvPr/>
        </p:nvSpPr>
        <p:spPr>
          <a:xfrm>
            <a:off x="0" y="4175566"/>
            <a:ext cx="9144000" cy="968375"/>
          </a:xfrm>
          <a:custGeom>
            <a:avLst/>
            <a:gdLst/>
            <a:ahLst/>
            <a:cxnLst/>
            <a:rect l="l" t="t" r="r" b="b"/>
            <a:pathLst>
              <a:path w="9144000" h="968375">
                <a:moveTo>
                  <a:pt x="0" y="0"/>
                </a:moveTo>
                <a:lnTo>
                  <a:pt x="9143999" y="0"/>
                </a:lnTo>
                <a:lnTo>
                  <a:pt x="9143999" y="967799"/>
                </a:lnTo>
                <a:lnTo>
                  <a:pt x="0" y="967799"/>
                </a:lnTo>
                <a:lnTo>
                  <a:pt x="0" y="0"/>
                </a:lnTo>
                <a:close/>
              </a:path>
            </a:pathLst>
          </a:custGeom>
          <a:solidFill>
            <a:srgbClr val="F15B40"/>
          </a:solidFill>
        </p:spPr>
        <p:txBody>
          <a:bodyPr wrap="square" lIns="0" tIns="0" rIns="0" bIns="0" rtlCol="0"/>
          <a:lstStyle/>
          <a:p>
            <a:endParaRPr/>
          </a:p>
        </p:txBody>
      </p:sp>
      <p:sp>
        <p:nvSpPr>
          <p:cNvPr id="5" name="object 5"/>
          <p:cNvSpPr/>
          <p:nvPr/>
        </p:nvSpPr>
        <p:spPr>
          <a:xfrm>
            <a:off x="7901620" y="4748514"/>
            <a:ext cx="1105926" cy="255434"/>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53975" y="4328033"/>
            <a:ext cx="5913755" cy="563880"/>
          </a:xfrm>
          <a:prstGeom prst="rect">
            <a:avLst/>
          </a:prstGeom>
        </p:spPr>
        <p:txBody>
          <a:bodyPr vert="horz" wrap="square" lIns="0" tIns="0" rIns="0" bIns="0" rtlCol="0">
            <a:spAutoFit/>
          </a:bodyPr>
          <a:lstStyle/>
          <a:p>
            <a:pPr marL="12700">
              <a:lnSpc>
                <a:spcPts val="4300"/>
              </a:lnSpc>
            </a:pPr>
            <a:r>
              <a:rPr lang="en-US" sz="3600" spc="-5" dirty="0">
                <a:solidFill>
                  <a:srgbClr val="FFFFFF"/>
                </a:solidFill>
                <a:latin typeface="Lucida Sans"/>
                <a:cs typeface="Lucida Sans"/>
              </a:rPr>
              <a:t>LINQ</a:t>
            </a:r>
            <a:endParaRPr sz="3600" dirty="0">
              <a:latin typeface="Lucida Sans"/>
              <a:cs typeface="Lucida Sans"/>
            </a:endParaRPr>
          </a:p>
        </p:txBody>
      </p:sp>
      <p:pic>
        <p:nvPicPr>
          <p:cNvPr id="1026" name="Picture 2" descr="https://cdn.edureka.co/blog/wp-content/uploads/2014/12/110.png">
            <a:extLst>
              <a:ext uri="{FF2B5EF4-FFF2-40B4-BE49-F238E27FC236}">
                <a16:creationId xmlns:a16="http://schemas.microsoft.com/office/drawing/2014/main" id="{6FC1A5ED-7D7E-4E24-81F3-B53568DB4E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787386"/>
            <a:ext cx="5334000" cy="3316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5877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5099" y="397510"/>
            <a:ext cx="4161701" cy="382156"/>
          </a:xfrm>
          <a:prstGeom prst="rect">
            <a:avLst/>
          </a:prstGeom>
        </p:spPr>
        <p:txBody>
          <a:bodyPr vert="horz" wrap="square" lIns="0" tIns="12700" rIns="0" bIns="0" rtlCol="0">
            <a:spAutoFit/>
          </a:bodyPr>
          <a:lstStyle/>
          <a:p>
            <a:pPr marL="12700">
              <a:lnSpc>
                <a:spcPct val="100000"/>
              </a:lnSpc>
              <a:spcBef>
                <a:spcPts val="100"/>
              </a:spcBef>
            </a:pPr>
            <a:r>
              <a:rPr lang="en-US" sz="2400" spc="-90" dirty="0"/>
              <a:t>LINQ Sample</a:t>
            </a:r>
            <a:endParaRPr sz="2400" spc="-50" dirty="0"/>
          </a:p>
        </p:txBody>
      </p:sp>
      <p:sp>
        <p:nvSpPr>
          <p:cNvPr id="4" name="object 4"/>
          <p:cNvSpPr/>
          <p:nvPr/>
        </p:nvSpPr>
        <p:spPr>
          <a:xfrm>
            <a:off x="0" y="4175566"/>
            <a:ext cx="9144000" cy="968375"/>
          </a:xfrm>
          <a:custGeom>
            <a:avLst/>
            <a:gdLst/>
            <a:ahLst/>
            <a:cxnLst/>
            <a:rect l="l" t="t" r="r" b="b"/>
            <a:pathLst>
              <a:path w="9144000" h="968375">
                <a:moveTo>
                  <a:pt x="0" y="0"/>
                </a:moveTo>
                <a:lnTo>
                  <a:pt x="9143999" y="0"/>
                </a:lnTo>
                <a:lnTo>
                  <a:pt x="9143999" y="967799"/>
                </a:lnTo>
                <a:lnTo>
                  <a:pt x="0" y="967799"/>
                </a:lnTo>
                <a:lnTo>
                  <a:pt x="0" y="0"/>
                </a:lnTo>
                <a:close/>
              </a:path>
            </a:pathLst>
          </a:custGeom>
          <a:solidFill>
            <a:srgbClr val="F15B40"/>
          </a:solidFill>
        </p:spPr>
        <p:txBody>
          <a:bodyPr wrap="square" lIns="0" tIns="0" rIns="0" bIns="0" rtlCol="0"/>
          <a:lstStyle/>
          <a:p>
            <a:endParaRPr/>
          </a:p>
        </p:txBody>
      </p:sp>
      <p:sp>
        <p:nvSpPr>
          <p:cNvPr id="5" name="object 5"/>
          <p:cNvSpPr/>
          <p:nvPr/>
        </p:nvSpPr>
        <p:spPr>
          <a:xfrm>
            <a:off x="7901620" y="4748514"/>
            <a:ext cx="1105926" cy="255434"/>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53975" y="4328033"/>
            <a:ext cx="5913755" cy="563880"/>
          </a:xfrm>
          <a:prstGeom prst="rect">
            <a:avLst/>
          </a:prstGeom>
        </p:spPr>
        <p:txBody>
          <a:bodyPr vert="horz" wrap="square" lIns="0" tIns="0" rIns="0" bIns="0" rtlCol="0">
            <a:spAutoFit/>
          </a:bodyPr>
          <a:lstStyle/>
          <a:p>
            <a:pPr marL="12700">
              <a:lnSpc>
                <a:spcPts val="4300"/>
              </a:lnSpc>
            </a:pPr>
            <a:r>
              <a:rPr lang="en-US" sz="3600" spc="-5" dirty="0">
                <a:solidFill>
                  <a:srgbClr val="FFFFFF"/>
                </a:solidFill>
                <a:latin typeface="Lucida Sans"/>
                <a:cs typeface="Lucida Sans"/>
              </a:rPr>
              <a:t>LINQ</a:t>
            </a:r>
            <a:endParaRPr sz="3600" dirty="0">
              <a:latin typeface="Lucida Sans"/>
              <a:cs typeface="Lucida Sans"/>
            </a:endParaRPr>
          </a:p>
        </p:txBody>
      </p:sp>
      <p:pic>
        <p:nvPicPr>
          <p:cNvPr id="2050" name="Picture 2" descr="Relation of data types in a LINQ query">
            <a:extLst>
              <a:ext uri="{FF2B5EF4-FFF2-40B4-BE49-F238E27FC236}">
                <a16:creationId xmlns:a16="http://schemas.microsoft.com/office/drawing/2014/main" id="{B32DB304-95B3-48DB-AEF6-F30ABFE6C4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8318" y="938377"/>
            <a:ext cx="5567363" cy="31238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1792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9" name="Shape 209"/>
          <p:cNvSpPr txBox="1">
            <a:spLocks noGrp="1"/>
          </p:cNvSpPr>
          <p:nvPr>
            <p:ph type="title"/>
          </p:nvPr>
        </p:nvSpPr>
        <p:spPr>
          <a:xfrm>
            <a:off x="628650" y="1654125"/>
            <a:ext cx="6041262" cy="994172"/>
          </a:xfrm>
          <a:prstGeom prst="rect">
            <a:avLst/>
          </a:prstGeom>
          <a:noFill/>
          <a:ln>
            <a:noFill/>
          </a:ln>
        </p:spPr>
        <p:txBody>
          <a:bodyPr spcFirstLastPara="1" vert="horz" wrap="square" lIns="68569" tIns="34275" rIns="68569" bIns="34275" rtlCol="0" anchor="ctr" anchorCtr="0">
            <a:noAutofit/>
          </a:bodyPr>
          <a:lstStyle/>
          <a:p>
            <a:pPr>
              <a:spcBef>
                <a:spcPts val="0"/>
              </a:spcBef>
              <a:buClr>
                <a:schemeClr val="lt1"/>
              </a:buClr>
              <a:buSzPts val="4400"/>
            </a:pPr>
            <a:endParaRPr>
              <a:solidFill>
                <a:schemeClr val="lt1"/>
              </a:solidFill>
              <a:latin typeface="Lucida Sans"/>
              <a:ea typeface="Lucida Sans"/>
              <a:cs typeface="Lucida Sans"/>
              <a:sym typeface="Lucida Sans"/>
            </a:endParaRPr>
          </a:p>
        </p:txBody>
      </p:sp>
    </p:spTree>
    <p:extLst>
      <p:ext uri="{BB962C8B-B14F-4D97-AF65-F5344CB8AC3E}">
        <p14:creationId xmlns:p14="http://schemas.microsoft.com/office/powerpoint/2010/main" val="1381917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901620" y="4748514"/>
            <a:ext cx="1105926" cy="25543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0"/>
            <a:ext cx="9144000" cy="5143500"/>
          </a:xfrm>
          <a:custGeom>
            <a:avLst/>
            <a:gdLst/>
            <a:ahLst/>
            <a:cxnLst/>
            <a:rect l="l" t="t" r="r" b="b"/>
            <a:pathLst>
              <a:path w="9144000" h="5143500">
                <a:moveTo>
                  <a:pt x="7477197" y="5143499"/>
                </a:moveTo>
                <a:lnTo>
                  <a:pt x="0" y="5143499"/>
                </a:lnTo>
                <a:lnTo>
                  <a:pt x="0" y="1666802"/>
                </a:lnTo>
                <a:lnTo>
                  <a:pt x="1666802" y="0"/>
                </a:lnTo>
                <a:lnTo>
                  <a:pt x="9143999" y="0"/>
                </a:lnTo>
                <a:lnTo>
                  <a:pt x="9143999" y="3476697"/>
                </a:lnTo>
                <a:lnTo>
                  <a:pt x="7477197" y="5143499"/>
                </a:lnTo>
                <a:close/>
              </a:path>
            </a:pathLst>
          </a:custGeom>
          <a:solidFill>
            <a:srgbClr val="C74A34"/>
          </a:solidFill>
        </p:spPr>
        <p:txBody>
          <a:bodyPr wrap="square" lIns="0" tIns="0" rIns="0" bIns="0" rtlCol="0"/>
          <a:lstStyle/>
          <a:p>
            <a:endParaRPr/>
          </a:p>
        </p:txBody>
      </p:sp>
      <p:sp>
        <p:nvSpPr>
          <p:cNvPr id="4" name="object 4"/>
          <p:cNvSpPr txBox="1">
            <a:spLocks noGrp="1"/>
          </p:cNvSpPr>
          <p:nvPr>
            <p:ph type="title"/>
          </p:nvPr>
        </p:nvSpPr>
        <p:spPr>
          <a:xfrm>
            <a:off x="887376" y="970688"/>
            <a:ext cx="2305050" cy="574040"/>
          </a:xfrm>
          <a:prstGeom prst="rect">
            <a:avLst/>
          </a:prstGeom>
        </p:spPr>
        <p:txBody>
          <a:bodyPr vert="horz" wrap="square" lIns="0" tIns="12700" rIns="0" bIns="0" rtlCol="0">
            <a:spAutoFit/>
          </a:bodyPr>
          <a:lstStyle/>
          <a:p>
            <a:pPr marL="12700">
              <a:lnSpc>
                <a:spcPct val="100000"/>
              </a:lnSpc>
              <a:spcBef>
                <a:spcPts val="100"/>
              </a:spcBef>
            </a:pPr>
            <a:r>
              <a:rPr lang="en-US" b="0" spc="-5" dirty="0">
                <a:solidFill>
                  <a:srgbClr val="FFFFFF"/>
                </a:solidFill>
                <a:latin typeface="Lucida Sans"/>
                <a:cs typeface="Lucida Sans"/>
              </a:rPr>
              <a:t>Agenda</a:t>
            </a:r>
            <a:endParaRPr b="0" spc="-5" dirty="0">
              <a:solidFill>
                <a:srgbClr val="FFFFFF"/>
              </a:solidFill>
              <a:latin typeface="Lucida Sans"/>
              <a:cs typeface="Lucida Sans"/>
            </a:endParaRPr>
          </a:p>
        </p:txBody>
      </p:sp>
      <p:sp>
        <p:nvSpPr>
          <p:cNvPr id="5" name="object 5"/>
          <p:cNvSpPr txBox="1"/>
          <p:nvPr/>
        </p:nvSpPr>
        <p:spPr>
          <a:xfrm>
            <a:off x="925822" y="1963473"/>
            <a:ext cx="7760978" cy="1603003"/>
          </a:xfrm>
          <a:prstGeom prst="rect">
            <a:avLst/>
          </a:prstGeom>
        </p:spPr>
        <p:txBody>
          <a:bodyPr vert="horz" wrap="square" lIns="0" tIns="12700" rIns="0" bIns="0" rtlCol="0">
            <a:spAutoFit/>
          </a:bodyPr>
          <a:lstStyle/>
          <a:p>
            <a:pPr marL="338455" indent="-326390">
              <a:lnSpc>
                <a:spcPts val="2385"/>
              </a:lnSpc>
              <a:spcBef>
                <a:spcPts val="100"/>
              </a:spcBef>
              <a:buFont typeface="Arial"/>
              <a:buChar char="●"/>
              <a:tabLst>
                <a:tab pos="338455" algn="l"/>
                <a:tab pos="339090" algn="l"/>
              </a:tabLst>
            </a:pPr>
            <a:r>
              <a:rPr lang="en-US" sz="2100" dirty="0">
                <a:solidFill>
                  <a:srgbClr val="FFFFFF"/>
                </a:solidFill>
                <a:latin typeface="Lucida Sans"/>
                <a:cs typeface="Lucida Sans"/>
              </a:rPr>
              <a:t>Introduction to data access </a:t>
            </a:r>
          </a:p>
          <a:p>
            <a:pPr marL="338455" indent="-326390">
              <a:lnSpc>
                <a:spcPts val="2385"/>
              </a:lnSpc>
              <a:spcBef>
                <a:spcPts val="100"/>
              </a:spcBef>
              <a:buFont typeface="Arial"/>
              <a:buChar char="●"/>
              <a:tabLst>
                <a:tab pos="338455" algn="l"/>
                <a:tab pos="339090" algn="l"/>
              </a:tabLst>
            </a:pPr>
            <a:r>
              <a:rPr lang="en-US" sz="2100" dirty="0">
                <a:solidFill>
                  <a:srgbClr val="FFFFFF"/>
                </a:solidFill>
                <a:latin typeface="Lucida Sans"/>
                <a:cs typeface="Lucida Sans"/>
              </a:rPr>
              <a:t>Using ADO.NET to access data</a:t>
            </a:r>
          </a:p>
          <a:p>
            <a:pPr marL="338455" indent="-326390">
              <a:lnSpc>
                <a:spcPts val="2385"/>
              </a:lnSpc>
              <a:spcBef>
                <a:spcPts val="100"/>
              </a:spcBef>
              <a:buFont typeface="Arial"/>
              <a:buChar char="●"/>
              <a:tabLst>
                <a:tab pos="338455" algn="l"/>
                <a:tab pos="339090" algn="l"/>
              </a:tabLst>
            </a:pPr>
            <a:r>
              <a:rPr lang="en-US" sz="2100" dirty="0">
                <a:solidFill>
                  <a:srgbClr val="FFFFFF"/>
                </a:solidFill>
                <a:latin typeface="Lucida Sans"/>
                <a:cs typeface="Lucida Sans"/>
              </a:rPr>
              <a:t>Object Relational Mapper (ORM)</a:t>
            </a:r>
          </a:p>
          <a:p>
            <a:pPr marL="338455" indent="-326390">
              <a:lnSpc>
                <a:spcPts val="2385"/>
              </a:lnSpc>
              <a:spcBef>
                <a:spcPts val="100"/>
              </a:spcBef>
              <a:buFont typeface="Arial"/>
              <a:buChar char="●"/>
              <a:tabLst>
                <a:tab pos="338455" algn="l"/>
                <a:tab pos="339090" algn="l"/>
              </a:tabLst>
            </a:pPr>
            <a:r>
              <a:rPr lang="en-US" sz="2100" dirty="0">
                <a:solidFill>
                  <a:srgbClr val="FFFFFF"/>
                </a:solidFill>
                <a:latin typeface="Lucida Sans"/>
                <a:cs typeface="Lucida Sans"/>
              </a:rPr>
              <a:t>Entity Framework </a:t>
            </a:r>
          </a:p>
          <a:p>
            <a:pPr marL="338455" indent="-326390">
              <a:lnSpc>
                <a:spcPts val="2385"/>
              </a:lnSpc>
              <a:spcBef>
                <a:spcPts val="100"/>
              </a:spcBef>
              <a:buFont typeface="Arial"/>
              <a:buChar char="●"/>
              <a:tabLst>
                <a:tab pos="338455" algn="l"/>
                <a:tab pos="339090" algn="l"/>
              </a:tabLst>
            </a:pPr>
            <a:r>
              <a:rPr lang="en-US" sz="2100" dirty="0">
                <a:solidFill>
                  <a:srgbClr val="FFFFFF"/>
                </a:solidFill>
                <a:latin typeface="Lucida Sans"/>
                <a:cs typeface="Lucida Sans"/>
              </a:rPr>
              <a:t>Language Integrated Query (LINQ)</a:t>
            </a:r>
          </a:p>
        </p:txBody>
      </p:sp>
    </p:spTree>
    <p:extLst>
      <p:ext uri="{BB962C8B-B14F-4D97-AF65-F5344CB8AC3E}">
        <p14:creationId xmlns:p14="http://schemas.microsoft.com/office/powerpoint/2010/main" val="3328979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1" y="209550"/>
            <a:ext cx="3855501" cy="566822"/>
          </a:xfrm>
          <a:prstGeom prst="rect">
            <a:avLst/>
          </a:prstGeom>
        </p:spPr>
        <p:txBody>
          <a:bodyPr vert="horz" wrap="square" lIns="0" tIns="12700" rIns="0" bIns="0" rtlCol="0">
            <a:spAutoFit/>
          </a:bodyPr>
          <a:lstStyle/>
          <a:p>
            <a:pPr marL="12700">
              <a:lnSpc>
                <a:spcPct val="100000"/>
              </a:lnSpc>
              <a:spcBef>
                <a:spcPts val="100"/>
              </a:spcBef>
            </a:pPr>
            <a:r>
              <a:rPr lang="en-US" spc="-135" dirty="0"/>
              <a:t>Prerequisites</a:t>
            </a:r>
            <a:endParaRPr spc="-135" dirty="0"/>
          </a:p>
        </p:txBody>
      </p:sp>
      <p:sp>
        <p:nvSpPr>
          <p:cNvPr id="3" name="object 3"/>
          <p:cNvSpPr txBox="1"/>
          <p:nvPr/>
        </p:nvSpPr>
        <p:spPr>
          <a:xfrm>
            <a:off x="473146" y="1001393"/>
            <a:ext cx="4479854" cy="2345514"/>
          </a:xfrm>
          <a:prstGeom prst="rect">
            <a:avLst/>
          </a:prstGeom>
        </p:spPr>
        <p:txBody>
          <a:bodyPr vert="horz" wrap="square" lIns="0" tIns="46990" rIns="0" bIns="0" rtlCol="0">
            <a:spAutoFit/>
          </a:bodyPr>
          <a:lstStyle/>
          <a:p>
            <a:pPr marL="12065">
              <a:lnSpc>
                <a:spcPct val="100000"/>
              </a:lnSpc>
              <a:spcBef>
                <a:spcPts val="370"/>
              </a:spcBef>
              <a:tabLst>
                <a:tab pos="302895" algn="l"/>
                <a:tab pos="303530" algn="l"/>
              </a:tabLst>
            </a:pPr>
            <a:r>
              <a:rPr lang="en-US" sz="1400" spc="-5" dirty="0">
                <a:solidFill>
                  <a:srgbClr val="222222"/>
                </a:solidFill>
                <a:latin typeface="Lucida Sans"/>
                <a:cs typeface="Lucida Sans"/>
              </a:rPr>
              <a:t>Download / Install:</a:t>
            </a:r>
          </a:p>
          <a:p>
            <a:pPr marL="12065">
              <a:lnSpc>
                <a:spcPct val="100000"/>
              </a:lnSpc>
              <a:spcBef>
                <a:spcPts val="370"/>
              </a:spcBef>
              <a:tabLst>
                <a:tab pos="302895" algn="l"/>
                <a:tab pos="303530" algn="l"/>
              </a:tabLst>
            </a:pPr>
            <a:endParaRPr lang="en-US" sz="1400" b="1" spc="-5" dirty="0">
              <a:solidFill>
                <a:srgbClr val="222222"/>
              </a:solidFill>
              <a:latin typeface="Lucida Sans"/>
              <a:cs typeface="Lucida Sans"/>
            </a:endParaRPr>
          </a:p>
          <a:p>
            <a:pPr marL="12065">
              <a:lnSpc>
                <a:spcPct val="100000"/>
              </a:lnSpc>
              <a:spcBef>
                <a:spcPts val="370"/>
              </a:spcBef>
              <a:tabLst>
                <a:tab pos="302895" algn="l"/>
                <a:tab pos="303530" algn="l"/>
              </a:tabLst>
            </a:pPr>
            <a:r>
              <a:rPr lang="en-US" sz="1400" b="1" spc="-5" dirty="0">
                <a:solidFill>
                  <a:srgbClr val="222222"/>
                </a:solidFill>
                <a:latin typeface="Lucida Sans"/>
                <a:cs typeface="Lucida Sans"/>
              </a:rPr>
              <a:t>&gt;&gt; Microsoft SQL Server 2017</a:t>
            </a:r>
            <a:r>
              <a:rPr lang="en-US" sz="1400" b="1" dirty="0">
                <a:latin typeface="Lucida Sans"/>
                <a:cs typeface="Lucida Sans"/>
              </a:rPr>
              <a:t> - Express Edition</a:t>
            </a:r>
            <a:endParaRPr lang="en-US" sz="1400" i="1" u="sng" dirty="0"/>
          </a:p>
          <a:p>
            <a:pPr marL="469265" lvl="1">
              <a:spcBef>
                <a:spcPts val="370"/>
              </a:spcBef>
              <a:tabLst>
                <a:tab pos="302895" algn="l"/>
                <a:tab pos="303530" algn="l"/>
              </a:tabLst>
            </a:pPr>
            <a:r>
              <a:rPr lang="en-US" sz="1400" i="1" u="sng" dirty="0"/>
              <a:t>Basic Installation</a:t>
            </a:r>
            <a:r>
              <a:rPr lang="en-US" sz="1400" dirty="0"/>
              <a:t> (unless you already have other versions / instances)</a:t>
            </a:r>
          </a:p>
          <a:p>
            <a:pPr marL="469265" lvl="1">
              <a:spcBef>
                <a:spcPts val="370"/>
              </a:spcBef>
              <a:tabLst>
                <a:tab pos="302895" algn="l"/>
                <a:tab pos="303530" algn="l"/>
              </a:tabLst>
            </a:pPr>
            <a:r>
              <a:rPr lang="en-US" sz="1400" dirty="0"/>
              <a:t>Note:  Version 14.0 refers to 2017</a:t>
            </a:r>
          </a:p>
          <a:p>
            <a:pPr marL="12065">
              <a:spcBef>
                <a:spcPts val="370"/>
              </a:spcBef>
              <a:tabLst>
                <a:tab pos="302895" algn="l"/>
                <a:tab pos="303530" algn="l"/>
              </a:tabLst>
            </a:pPr>
            <a:endParaRPr lang="en-US" sz="1400" dirty="0"/>
          </a:p>
          <a:p>
            <a:pPr marL="12065">
              <a:spcBef>
                <a:spcPts val="370"/>
              </a:spcBef>
              <a:tabLst>
                <a:tab pos="302895" algn="l"/>
                <a:tab pos="303530" algn="l"/>
              </a:tabLst>
            </a:pPr>
            <a:r>
              <a:rPr lang="en-US" sz="1400" b="1" spc="-5" dirty="0">
                <a:solidFill>
                  <a:srgbClr val="222222"/>
                </a:solidFill>
                <a:latin typeface="Lucida Sans"/>
                <a:cs typeface="Lucida Sans"/>
              </a:rPr>
              <a:t>&gt;&gt; Microsoft SQL Server Management Studio </a:t>
            </a:r>
          </a:p>
          <a:p>
            <a:pPr marL="12065">
              <a:spcBef>
                <a:spcPts val="370"/>
              </a:spcBef>
              <a:tabLst>
                <a:tab pos="302895" algn="l"/>
                <a:tab pos="303530" algn="l"/>
              </a:tabLst>
            </a:pPr>
            <a:r>
              <a:rPr lang="en-US" sz="1400" b="1" spc="-5" dirty="0">
                <a:solidFill>
                  <a:srgbClr val="222222"/>
                </a:solidFill>
                <a:latin typeface="Lucida Sans"/>
                <a:cs typeface="Lucida Sans"/>
              </a:rPr>
              <a:t>	</a:t>
            </a:r>
            <a:r>
              <a:rPr lang="en-US" sz="1400" spc="-5" dirty="0">
                <a:solidFill>
                  <a:srgbClr val="222222"/>
                </a:solidFill>
                <a:latin typeface="Lucida Sans"/>
                <a:cs typeface="Lucida Sans"/>
              </a:rPr>
              <a:t>(SSMS)</a:t>
            </a:r>
          </a:p>
        </p:txBody>
      </p:sp>
      <p:sp>
        <p:nvSpPr>
          <p:cNvPr id="4" name="object 4"/>
          <p:cNvSpPr/>
          <p:nvPr/>
        </p:nvSpPr>
        <p:spPr>
          <a:xfrm>
            <a:off x="0" y="4175566"/>
            <a:ext cx="9144000" cy="968375"/>
          </a:xfrm>
          <a:custGeom>
            <a:avLst/>
            <a:gdLst/>
            <a:ahLst/>
            <a:cxnLst/>
            <a:rect l="l" t="t" r="r" b="b"/>
            <a:pathLst>
              <a:path w="9144000" h="968375">
                <a:moveTo>
                  <a:pt x="0" y="0"/>
                </a:moveTo>
                <a:lnTo>
                  <a:pt x="9143999" y="0"/>
                </a:lnTo>
                <a:lnTo>
                  <a:pt x="9143999" y="967799"/>
                </a:lnTo>
                <a:lnTo>
                  <a:pt x="0" y="967799"/>
                </a:lnTo>
                <a:lnTo>
                  <a:pt x="0" y="0"/>
                </a:lnTo>
                <a:close/>
              </a:path>
            </a:pathLst>
          </a:custGeom>
          <a:solidFill>
            <a:srgbClr val="F15B40"/>
          </a:solidFill>
        </p:spPr>
        <p:txBody>
          <a:bodyPr wrap="square" lIns="0" tIns="0" rIns="0" bIns="0" rtlCol="0"/>
          <a:lstStyle/>
          <a:p>
            <a:endParaRPr/>
          </a:p>
        </p:txBody>
      </p:sp>
      <p:sp>
        <p:nvSpPr>
          <p:cNvPr id="5" name="object 5"/>
          <p:cNvSpPr/>
          <p:nvPr/>
        </p:nvSpPr>
        <p:spPr>
          <a:xfrm>
            <a:off x="7901620" y="4748514"/>
            <a:ext cx="1105926" cy="255434"/>
          </a:xfrm>
          <a:prstGeom prst="rect">
            <a:avLst/>
          </a:prstGeom>
          <a:blipFill>
            <a:blip r:embed="rId2" cstate="print"/>
            <a:stretch>
              <a:fillRect/>
            </a:stretch>
          </a:blipFill>
        </p:spPr>
        <p:txBody>
          <a:bodyPr wrap="square" lIns="0" tIns="0" rIns="0" bIns="0" rtlCol="0"/>
          <a:lstStyle/>
          <a:p>
            <a:endParaRPr/>
          </a:p>
        </p:txBody>
      </p:sp>
      <p:sp>
        <p:nvSpPr>
          <p:cNvPr id="8" name="object 6"/>
          <p:cNvSpPr txBox="1"/>
          <p:nvPr/>
        </p:nvSpPr>
        <p:spPr>
          <a:xfrm>
            <a:off x="53975" y="4328033"/>
            <a:ext cx="5913755" cy="563880"/>
          </a:xfrm>
          <a:prstGeom prst="rect">
            <a:avLst/>
          </a:prstGeom>
        </p:spPr>
        <p:txBody>
          <a:bodyPr vert="horz" wrap="square" lIns="0" tIns="0" rIns="0" bIns="0" rtlCol="0">
            <a:spAutoFit/>
          </a:bodyPr>
          <a:lstStyle/>
          <a:p>
            <a:pPr marL="12700">
              <a:lnSpc>
                <a:spcPts val="4300"/>
              </a:lnSpc>
            </a:pPr>
            <a:r>
              <a:rPr lang="en-US" sz="3600" spc="-5" dirty="0">
                <a:solidFill>
                  <a:srgbClr val="FFFFFF"/>
                </a:solidFill>
                <a:latin typeface="Lucida Sans"/>
                <a:cs typeface="Lucida Sans"/>
              </a:rPr>
              <a:t>Prerequisites</a:t>
            </a:r>
            <a:endParaRPr sz="3600" dirty="0">
              <a:latin typeface="Lucida Sans"/>
              <a:cs typeface="Lucida Sans"/>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7054" y="409698"/>
            <a:ext cx="3978346" cy="3152652"/>
          </a:xfrm>
          <a:prstGeom prst="rect">
            <a:avLst/>
          </a:prstGeom>
          <a:ln>
            <a:noFill/>
          </a:ln>
          <a:effectLst>
            <a:outerShdw blurRad="190500" algn="tl" rotWithShape="0">
              <a:srgbClr val="000000">
                <a:alpha val="70000"/>
              </a:srgbClr>
            </a:outerShdw>
          </a:effectLst>
        </p:spPr>
      </p:pic>
      <p:sp>
        <p:nvSpPr>
          <p:cNvPr id="11" name="Rectangle 10"/>
          <p:cNvSpPr/>
          <p:nvPr/>
        </p:nvSpPr>
        <p:spPr>
          <a:xfrm>
            <a:off x="3500387" y="3711773"/>
            <a:ext cx="5486400" cy="307777"/>
          </a:xfrm>
          <a:prstGeom prst="rect">
            <a:avLst/>
          </a:prstGeom>
        </p:spPr>
        <p:txBody>
          <a:bodyPr wrap="square">
            <a:spAutoFit/>
          </a:bodyPr>
          <a:lstStyle/>
          <a:p>
            <a:pPr marL="12065">
              <a:spcBef>
                <a:spcPts val="370"/>
              </a:spcBef>
              <a:tabLst>
                <a:tab pos="302895" algn="l"/>
                <a:tab pos="303530" algn="l"/>
              </a:tabLst>
            </a:pPr>
            <a:r>
              <a:rPr lang="en-US" sz="1400" dirty="0">
                <a:hlinkClick r:id="rId4"/>
              </a:rPr>
              <a:t>https://www.microsoft.com/en-us/sql-server/sql-server-editions-express</a:t>
            </a:r>
            <a:endParaRPr lang="en-US" sz="1400" dirty="0"/>
          </a:p>
        </p:txBody>
      </p:sp>
      <p:sp>
        <p:nvSpPr>
          <p:cNvPr id="12" name="Oval 11"/>
          <p:cNvSpPr/>
          <p:nvPr/>
        </p:nvSpPr>
        <p:spPr>
          <a:xfrm>
            <a:off x="7375454" y="3119476"/>
            <a:ext cx="762000" cy="3048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l-GR"/>
          </a:p>
        </p:txBody>
      </p:sp>
      <p:sp>
        <p:nvSpPr>
          <p:cNvPr id="14" name="Oval 13"/>
          <p:cNvSpPr/>
          <p:nvPr/>
        </p:nvSpPr>
        <p:spPr>
          <a:xfrm>
            <a:off x="5013254" y="1290676"/>
            <a:ext cx="762000" cy="304800"/>
          </a:xfrm>
          <a:prstGeom prst="ellipse">
            <a:avLst/>
          </a:prstGeom>
          <a:noFill/>
          <a:ln>
            <a:solidFill>
              <a:schemeClr val="accent3"/>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l-G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285750"/>
            <a:ext cx="8610600" cy="382156"/>
          </a:xfrm>
          <a:prstGeom prst="rect">
            <a:avLst/>
          </a:prstGeom>
        </p:spPr>
        <p:txBody>
          <a:bodyPr vert="horz" wrap="square" lIns="0" tIns="12700" rIns="0" bIns="0" rtlCol="0">
            <a:spAutoFit/>
          </a:bodyPr>
          <a:lstStyle/>
          <a:p>
            <a:pPr marL="12700">
              <a:lnSpc>
                <a:spcPct val="100000"/>
              </a:lnSpc>
              <a:spcBef>
                <a:spcPts val="100"/>
              </a:spcBef>
            </a:pPr>
            <a:r>
              <a:rPr lang="en-US" sz="2400" spc="-60" dirty="0"/>
              <a:t>All applications require some form of permanent state store</a:t>
            </a:r>
            <a:endParaRPr sz="2400" spc="-70" dirty="0"/>
          </a:p>
        </p:txBody>
      </p:sp>
      <p:sp>
        <p:nvSpPr>
          <p:cNvPr id="4" name="object 4"/>
          <p:cNvSpPr/>
          <p:nvPr/>
        </p:nvSpPr>
        <p:spPr>
          <a:xfrm>
            <a:off x="0" y="4175566"/>
            <a:ext cx="9144000" cy="968375"/>
          </a:xfrm>
          <a:custGeom>
            <a:avLst/>
            <a:gdLst/>
            <a:ahLst/>
            <a:cxnLst/>
            <a:rect l="l" t="t" r="r" b="b"/>
            <a:pathLst>
              <a:path w="9144000" h="968375">
                <a:moveTo>
                  <a:pt x="0" y="0"/>
                </a:moveTo>
                <a:lnTo>
                  <a:pt x="9143999" y="0"/>
                </a:lnTo>
                <a:lnTo>
                  <a:pt x="9143999" y="967799"/>
                </a:lnTo>
                <a:lnTo>
                  <a:pt x="0" y="967799"/>
                </a:lnTo>
                <a:lnTo>
                  <a:pt x="0" y="0"/>
                </a:lnTo>
                <a:close/>
              </a:path>
            </a:pathLst>
          </a:custGeom>
          <a:solidFill>
            <a:srgbClr val="F15B40"/>
          </a:solidFill>
        </p:spPr>
        <p:txBody>
          <a:bodyPr wrap="square" lIns="0" tIns="0" rIns="0" bIns="0" rtlCol="0"/>
          <a:lstStyle/>
          <a:p>
            <a:endParaRPr/>
          </a:p>
        </p:txBody>
      </p:sp>
      <p:sp>
        <p:nvSpPr>
          <p:cNvPr id="5" name="object 5"/>
          <p:cNvSpPr/>
          <p:nvPr/>
        </p:nvSpPr>
        <p:spPr>
          <a:xfrm>
            <a:off x="7901620" y="4748514"/>
            <a:ext cx="1105926" cy="255434"/>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53974" y="4328033"/>
            <a:ext cx="3984625" cy="551433"/>
          </a:xfrm>
          <a:prstGeom prst="rect">
            <a:avLst/>
          </a:prstGeom>
        </p:spPr>
        <p:txBody>
          <a:bodyPr vert="horz" wrap="square" lIns="0" tIns="0" rIns="0" bIns="0" rtlCol="0">
            <a:spAutoFit/>
          </a:bodyPr>
          <a:lstStyle/>
          <a:p>
            <a:pPr marL="12700">
              <a:lnSpc>
                <a:spcPts val="4300"/>
              </a:lnSpc>
            </a:pPr>
            <a:r>
              <a:rPr lang="en-US" sz="3600" spc="-5" dirty="0">
                <a:solidFill>
                  <a:srgbClr val="FFFFFF"/>
                </a:solidFill>
                <a:latin typeface="Lucida Sans"/>
                <a:cs typeface="Lucida Sans"/>
              </a:rPr>
              <a:t>Accessing data</a:t>
            </a:r>
            <a:endParaRPr sz="3600" dirty="0">
              <a:latin typeface="Lucida Sans"/>
              <a:cs typeface="Lucida Sans"/>
            </a:endParaRPr>
          </a:p>
        </p:txBody>
      </p:sp>
      <p:graphicFrame>
        <p:nvGraphicFramePr>
          <p:cNvPr id="12" name="Diagram 11">
            <a:extLst>
              <a:ext uri="{FF2B5EF4-FFF2-40B4-BE49-F238E27FC236}">
                <a16:creationId xmlns:a16="http://schemas.microsoft.com/office/drawing/2014/main" id="{9D7F8F5A-8AF0-42B7-9B36-7D331E0F07C9}"/>
              </a:ext>
            </a:extLst>
          </p:cNvPr>
          <p:cNvGraphicFramePr/>
          <p:nvPr>
            <p:extLst>
              <p:ext uri="{D42A27DB-BD31-4B8C-83A1-F6EECF244321}">
                <p14:modId xmlns:p14="http://schemas.microsoft.com/office/powerpoint/2010/main" val="210222024"/>
              </p:ext>
            </p:extLst>
          </p:nvPr>
        </p:nvGraphicFramePr>
        <p:xfrm>
          <a:off x="1524000" y="53975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3904" y="285750"/>
            <a:ext cx="7694295" cy="382156"/>
          </a:xfrm>
          <a:prstGeom prst="rect">
            <a:avLst/>
          </a:prstGeom>
        </p:spPr>
        <p:txBody>
          <a:bodyPr vert="horz" wrap="square" lIns="0" tIns="12700" rIns="0" bIns="0" rtlCol="0">
            <a:spAutoFit/>
          </a:bodyPr>
          <a:lstStyle/>
          <a:p>
            <a:pPr marL="12700">
              <a:lnSpc>
                <a:spcPct val="100000"/>
              </a:lnSpc>
              <a:spcBef>
                <a:spcPts val="100"/>
              </a:spcBef>
            </a:pPr>
            <a:r>
              <a:rPr lang="en-US" sz="2400" spc="-204" dirty="0"/>
              <a:t>Accessing data through ADO.NET</a:t>
            </a:r>
            <a:endParaRPr sz="2400" spc="-90" dirty="0"/>
          </a:p>
        </p:txBody>
      </p:sp>
      <p:sp>
        <p:nvSpPr>
          <p:cNvPr id="4" name="object 4"/>
          <p:cNvSpPr/>
          <p:nvPr/>
        </p:nvSpPr>
        <p:spPr>
          <a:xfrm>
            <a:off x="0" y="4175566"/>
            <a:ext cx="9144000" cy="968375"/>
          </a:xfrm>
          <a:custGeom>
            <a:avLst/>
            <a:gdLst/>
            <a:ahLst/>
            <a:cxnLst/>
            <a:rect l="l" t="t" r="r" b="b"/>
            <a:pathLst>
              <a:path w="9144000" h="968375">
                <a:moveTo>
                  <a:pt x="0" y="0"/>
                </a:moveTo>
                <a:lnTo>
                  <a:pt x="9143999" y="0"/>
                </a:lnTo>
                <a:lnTo>
                  <a:pt x="9143999" y="967799"/>
                </a:lnTo>
                <a:lnTo>
                  <a:pt x="0" y="967799"/>
                </a:lnTo>
                <a:lnTo>
                  <a:pt x="0" y="0"/>
                </a:lnTo>
                <a:close/>
              </a:path>
            </a:pathLst>
          </a:custGeom>
          <a:solidFill>
            <a:srgbClr val="F15B40"/>
          </a:solidFill>
        </p:spPr>
        <p:txBody>
          <a:bodyPr wrap="square" lIns="0" tIns="0" rIns="0" bIns="0" rtlCol="0"/>
          <a:lstStyle/>
          <a:p>
            <a:endParaRPr dirty="0"/>
          </a:p>
        </p:txBody>
      </p:sp>
      <p:sp>
        <p:nvSpPr>
          <p:cNvPr id="5" name="object 5"/>
          <p:cNvSpPr/>
          <p:nvPr/>
        </p:nvSpPr>
        <p:spPr>
          <a:xfrm>
            <a:off x="7901620" y="4748514"/>
            <a:ext cx="1105926" cy="255434"/>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53975" y="4328033"/>
            <a:ext cx="2305050" cy="563880"/>
          </a:xfrm>
          <a:prstGeom prst="rect">
            <a:avLst/>
          </a:prstGeom>
        </p:spPr>
        <p:txBody>
          <a:bodyPr vert="horz" wrap="square" lIns="0" tIns="0" rIns="0" bIns="0" rtlCol="0">
            <a:spAutoFit/>
          </a:bodyPr>
          <a:lstStyle/>
          <a:p>
            <a:pPr marL="12700">
              <a:lnSpc>
                <a:spcPts val="4300"/>
              </a:lnSpc>
            </a:pPr>
            <a:r>
              <a:rPr lang="en-US" sz="3600" spc="-5" dirty="0">
                <a:solidFill>
                  <a:srgbClr val="FFFFFF"/>
                </a:solidFill>
                <a:latin typeface="Lucida Sans"/>
                <a:cs typeface="Lucida Sans"/>
              </a:rPr>
              <a:t>ADO.NET</a:t>
            </a:r>
            <a:endParaRPr sz="3600" dirty="0">
              <a:latin typeface="Lucida Sans"/>
              <a:cs typeface="Lucida Sans"/>
            </a:endParaRPr>
          </a:p>
        </p:txBody>
      </p:sp>
      <p:sp>
        <p:nvSpPr>
          <p:cNvPr id="7" name="TextBox 6">
            <a:extLst>
              <a:ext uri="{FF2B5EF4-FFF2-40B4-BE49-F238E27FC236}">
                <a16:creationId xmlns:a16="http://schemas.microsoft.com/office/drawing/2014/main" id="{6AAEA038-7ABB-42A2-959C-AF59831DFA9A}"/>
              </a:ext>
            </a:extLst>
          </p:cNvPr>
          <p:cNvSpPr txBox="1"/>
          <p:nvPr/>
        </p:nvSpPr>
        <p:spPr>
          <a:xfrm>
            <a:off x="763904" y="820373"/>
            <a:ext cx="6019800" cy="1477328"/>
          </a:xfrm>
          <a:prstGeom prst="rect">
            <a:avLst/>
          </a:prstGeom>
          <a:noFill/>
        </p:spPr>
        <p:txBody>
          <a:bodyPr wrap="square" rtlCol="0">
            <a:spAutoFit/>
          </a:bodyPr>
          <a:lstStyle/>
          <a:p>
            <a:r>
              <a:rPr lang="en-US" dirty="0"/>
              <a:t>What is ADO.NET?</a:t>
            </a:r>
          </a:p>
          <a:p>
            <a:endParaRPr lang="en-US" dirty="0"/>
          </a:p>
          <a:p>
            <a:pPr marL="285750" indent="-285750">
              <a:buFont typeface="Arial" panose="020B0604020202020204" pitchFamily="34" charset="0"/>
              <a:buChar char="•"/>
            </a:pPr>
            <a:r>
              <a:rPr lang="en-US" dirty="0"/>
              <a:t>An object oriented set </a:t>
            </a:r>
            <a:r>
              <a:rPr lang="en-US"/>
              <a:t>of classes </a:t>
            </a:r>
            <a:r>
              <a:rPr lang="en-US" dirty="0"/>
              <a:t>that allows you to interact with database systems</a:t>
            </a:r>
          </a:p>
          <a:p>
            <a:endParaRPr lang="el-GR" dirty="0"/>
          </a:p>
        </p:txBody>
      </p:sp>
      <p:grpSp>
        <p:nvGrpSpPr>
          <p:cNvPr id="21" name="Group 20">
            <a:extLst>
              <a:ext uri="{FF2B5EF4-FFF2-40B4-BE49-F238E27FC236}">
                <a16:creationId xmlns:a16="http://schemas.microsoft.com/office/drawing/2014/main" id="{5AA80961-08CE-4E51-93C2-869C44A2545E}"/>
              </a:ext>
            </a:extLst>
          </p:cNvPr>
          <p:cNvGrpSpPr/>
          <p:nvPr/>
        </p:nvGrpSpPr>
        <p:grpSpPr>
          <a:xfrm>
            <a:off x="1295400" y="2190750"/>
            <a:ext cx="5944553" cy="1277573"/>
            <a:chOff x="1295400" y="2190750"/>
            <a:chExt cx="5944553" cy="1277573"/>
          </a:xfrm>
        </p:grpSpPr>
        <p:sp>
          <p:nvSpPr>
            <p:cNvPr id="12" name="Rectangle 11">
              <a:extLst>
                <a:ext uri="{FF2B5EF4-FFF2-40B4-BE49-F238E27FC236}">
                  <a16:creationId xmlns:a16="http://schemas.microsoft.com/office/drawing/2014/main" id="{BDD70E44-9707-4F3E-95F6-39F3265204C1}"/>
                </a:ext>
              </a:extLst>
            </p:cNvPr>
            <p:cNvSpPr/>
            <p:nvPr/>
          </p:nvSpPr>
          <p:spPr>
            <a:xfrm>
              <a:off x="1295400" y="2620459"/>
              <a:ext cx="1598351"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Our Program</a:t>
              </a:r>
              <a:endParaRPr lang="el-GR" dirty="0"/>
            </a:p>
          </p:txBody>
        </p:sp>
        <p:sp>
          <p:nvSpPr>
            <p:cNvPr id="14" name="Rectangle 13">
              <a:extLst>
                <a:ext uri="{FF2B5EF4-FFF2-40B4-BE49-F238E27FC236}">
                  <a16:creationId xmlns:a16="http://schemas.microsoft.com/office/drawing/2014/main" id="{9A291AF6-2710-49B4-B226-1BFDE4828B70}"/>
                </a:ext>
              </a:extLst>
            </p:cNvPr>
            <p:cNvSpPr/>
            <p:nvPr/>
          </p:nvSpPr>
          <p:spPr>
            <a:xfrm>
              <a:off x="3812713" y="2587967"/>
              <a:ext cx="1598351"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ADO.NET</a:t>
              </a:r>
              <a:endParaRPr lang="el-GR" dirty="0"/>
            </a:p>
          </p:txBody>
        </p:sp>
        <p:sp>
          <p:nvSpPr>
            <p:cNvPr id="15" name="Flowchart: Magnetic Disk 14">
              <a:extLst>
                <a:ext uri="{FF2B5EF4-FFF2-40B4-BE49-F238E27FC236}">
                  <a16:creationId xmlns:a16="http://schemas.microsoft.com/office/drawing/2014/main" id="{7276642E-C8DA-4E81-9AE5-2EEB4466B705}"/>
                </a:ext>
              </a:extLst>
            </p:cNvPr>
            <p:cNvSpPr/>
            <p:nvPr/>
          </p:nvSpPr>
          <p:spPr>
            <a:xfrm>
              <a:off x="6173153" y="2190750"/>
              <a:ext cx="1066800" cy="127757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endParaRPr lang="el-GR" dirty="0"/>
            </a:p>
          </p:txBody>
        </p:sp>
        <p:sp>
          <p:nvSpPr>
            <p:cNvPr id="18" name="Arrow: Left-Right 17">
              <a:extLst>
                <a:ext uri="{FF2B5EF4-FFF2-40B4-BE49-F238E27FC236}">
                  <a16:creationId xmlns:a16="http://schemas.microsoft.com/office/drawing/2014/main" id="{D9162352-6DF5-4A78-AD93-9B9575E4966C}"/>
                </a:ext>
              </a:extLst>
            </p:cNvPr>
            <p:cNvSpPr/>
            <p:nvPr/>
          </p:nvSpPr>
          <p:spPr>
            <a:xfrm>
              <a:off x="5411064" y="2845800"/>
              <a:ext cx="762089" cy="10774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0" name="Arrow: Left-Right 19">
              <a:extLst>
                <a:ext uri="{FF2B5EF4-FFF2-40B4-BE49-F238E27FC236}">
                  <a16:creationId xmlns:a16="http://schemas.microsoft.com/office/drawing/2014/main" id="{A645FBC4-857E-4FA1-8AE9-947AFE543197}"/>
                </a:ext>
              </a:extLst>
            </p:cNvPr>
            <p:cNvSpPr/>
            <p:nvPr/>
          </p:nvSpPr>
          <p:spPr>
            <a:xfrm>
              <a:off x="2896003" y="2871385"/>
              <a:ext cx="916710" cy="8136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5099" y="285750"/>
            <a:ext cx="3785870" cy="382156"/>
          </a:xfrm>
          <a:prstGeom prst="rect">
            <a:avLst/>
          </a:prstGeom>
        </p:spPr>
        <p:txBody>
          <a:bodyPr vert="horz" wrap="square" lIns="0" tIns="12700" rIns="0" bIns="0" rtlCol="0">
            <a:spAutoFit/>
          </a:bodyPr>
          <a:lstStyle/>
          <a:p>
            <a:pPr marL="12700">
              <a:lnSpc>
                <a:spcPct val="100000"/>
              </a:lnSpc>
              <a:spcBef>
                <a:spcPts val="100"/>
              </a:spcBef>
            </a:pPr>
            <a:r>
              <a:rPr lang="en-US" sz="2400" spc="-145" dirty="0"/>
              <a:t>Object Relational Mapping</a:t>
            </a:r>
            <a:endParaRPr lang="en-US" sz="2400" spc="-90" dirty="0"/>
          </a:p>
        </p:txBody>
      </p:sp>
      <p:sp>
        <p:nvSpPr>
          <p:cNvPr id="3" name="object 3"/>
          <p:cNvSpPr txBox="1"/>
          <p:nvPr/>
        </p:nvSpPr>
        <p:spPr>
          <a:xfrm>
            <a:off x="457200" y="1047750"/>
            <a:ext cx="6324600" cy="2577629"/>
          </a:xfrm>
          <a:prstGeom prst="rect">
            <a:avLst/>
          </a:prstGeom>
        </p:spPr>
        <p:txBody>
          <a:bodyPr vert="horz" wrap="square" lIns="0" tIns="12700" rIns="0" bIns="0" rtlCol="0">
            <a:spAutoFit/>
          </a:bodyPr>
          <a:lstStyle/>
          <a:p>
            <a:pPr marL="183515" indent="-171450">
              <a:lnSpc>
                <a:spcPct val="100000"/>
              </a:lnSpc>
              <a:spcBef>
                <a:spcPts val="100"/>
              </a:spcBef>
              <a:buFont typeface="Wingdings" panose="05000000000000000000" pitchFamily="2" charset="2"/>
              <a:buChar char="Ø"/>
              <a:tabLst>
                <a:tab pos="265430" algn="l"/>
                <a:tab pos="266700" algn="l"/>
              </a:tabLst>
            </a:pPr>
            <a:r>
              <a:rPr lang="en-US" sz="1600" dirty="0">
                <a:latin typeface="Lucida Sans"/>
                <a:cs typeface="Lucida Sans"/>
              </a:rPr>
              <a:t>Object-Relational Mapping (ORM) is a programming technique for automatic mapping data and database schema</a:t>
            </a:r>
          </a:p>
          <a:p>
            <a:pPr marL="640715" lvl="1" indent="-171450">
              <a:spcBef>
                <a:spcPts val="100"/>
              </a:spcBef>
              <a:buFont typeface="Wingdings" panose="05000000000000000000" pitchFamily="2" charset="2"/>
              <a:buChar char="Ø"/>
              <a:tabLst>
                <a:tab pos="265430" algn="l"/>
                <a:tab pos="266700" algn="l"/>
              </a:tabLst>
            </a:pPr>
            <a:r>
              <a:rPr lang="en-US" sz="1600" dirty="0">
                <a:latin typeface="Lucida Sans"/>
                <a:cs typeface="Lucida Sans"/>
              </a:rPr>
              <a:t>Map relational DB tables to classes and objects</a:t>
            </a:r>
          </a:p>
          <a:p>
            <a:pPr marL="469265" lvl="1">
              <a:spcBef>
                <a:spcPts val="100"/>
              </a:spcBef>
              <a:tabLst>
                <a:tab pos="265430" algn="l"/>
                <a:tab pos="266700" algn="l"/>
              </a:tabLst>
            </a:pPr>
            <a:endParaRPr lang="en-US" sz="1600" dirty="0">
              <a:latin typeface="Lucida Sans"/>
              <a:cs typeface="Lucida Sans"/>
            </a:endParaRPr>
          </a:p>
          <a:p>
            <a:pPr marL="183515" indent="-171450">
              <a:spcBef>
                <a:spcPts val="100"/>
              </a:spcBef>
              <a:buFont typeface="Wingdings" panose="05000000000000000000" pitchFamily="2" charset="2"/>
              <a:buChar char="Ø"/>
              <a:tabLst>
                <a:tab pos="265430" algn="l"/>
                <a:tab pos="266700" algn="l"/>
              </a:tabLst>
            </a:pPr>
            <a:r>
              <a:rPr lang="en-US" sz="1600" dirty="0">
                <a:latin typeface="Lucida Sans"/>
                <a:cs typeface="Lucida Sans"/>
              </a:rPr>
              <a:t>ORM creates a "virtual object database" </a:t>
            </a:r>
          </a:p>
          <a:p>
            <a:pPr marL="640715" lvl="1" indent="-171450">
              <a:spcBef>
                <a:spcPts val="100"/>
              </a:spcBef>
              <a:buFont typeface="Wingdings" panose="05000000000000000000" pitchFamily="2" charset="2"/>
              <a:buChar char="Ø"/>
              <a:tabLst>
                <a:tab pos="265430" algn="l"/>
                <a:tab pos="266700" algn="l"/>
              </a:tabLst>
            </a:pPr>
            <a:r>
              <a:rPr lang="en-US" sz="1600" dirty="0">
                <a:latin typeface="Lucida Sans"/>
                <a:cs typeface="Lucida Sans"/>
              </a:rPr>
              <a:t>Used from the programming language (C#, Java, PHP, …)</a:t>
            </a:r>
          </a:p>
          <a:p>
            <a:pPr marL="469265" lvl="1">
              <a:spcBef>
                <a:spcPts val="100"/>
              </a:spcBef>
              <a:tabLst>
                <a:tab pos="265430" algn="l"/>
                <a:tab pos="266700" algn="l"/>
              </a:tabLst>
            </a:pPr>
            <a:endParaRPr lang="en-US" sz="1600" dirty="0">
              <a:latin typeface="Lucida Sans"/>
              <a:cs typeface="Lucida Sans"/>
            </a:endParaRPr>
          </a:p>
          <a:p>
            <a:pPr marL="183515" indent="-171450">
              <a:spcBef>
                <a:spcPts val="100"/>
              </a:spcBef>
              <a:buFont typeface="Wingdings" panose="05000000000000000000" pitchFamily="2" charset="2"/>
              <a:buChar char="Ø"/>
              <a:tabLst>
                <a:tab pos="265430" algn="l"/>
                <a:tab pos="266700" algn="l"/>
              </a:tabLst>
            </a:pPr>
            <a:r>
              <a:rPr lang="en-US" sz="1600" dirty="0">
                <a:latin typeface="Lucida Sans"/>
                <a:cs typeface="Lucida Sans"/>
              </a:rPr>
              <a:t>ORM frameworks automate the ORM process</a:t>
            </a:r>
          </a:p>
          <a:p>
            <a:pPr marL="640715" lvl="1" indent="-171450">
              <a:spcBef>
                <a:spcPts val="100"/>
              </a:spcBef>
              <a:buFont typeface="Wingdings" panose="05000000000000000000" pitchFamily="2" charset="2"/>
              <a:buChar char="Ø"/>
              <a:tabLst>
                <a:tab pos="265430" algn="l"/>
                <a:tab pos="266700" algn="l"/>
              </a:tabLst>
            </a:pPr>
            <a:r>
              <a:rPr lang="en-US" sz="1600" dirty="0">
                <a:latin typeface="Lucida Sans"/>
                <a:cs typeface="Lucida Sans"/>
              </a:rPr>
              <a:t>A.k.a. Object-Relational Persistence Frameworks</a:t>
            </a:r>
          </a:p>
          <a:p>
            <a:pPr marL="266065" indent="-254000">
              <a:lnSpc>
                <a:spcPct val="100000"/>
              </a:lnSpc>
              <a:spcBef>
                <a:spcPts val="100"/>
              </a:spcBef>
              <a:buChar char="•"/>
              <a:tabLst>
                <a:tab pos="265430" algn="l"/>
                <a:tab pos="266700" algn="l"/>
              </a:tabLst>
            </a:pPr>
            <a:endParaRPr lang="en-US" sz="1600" dirty="0">
              <a:latin typeface="Lucida Sans"/>
              <a:cs typeface="Lucida Sans"/>
            </a:endParaRPr>
          </a:p>
        </p:txBody>
      </p:sp>
      <p:sp>
        <p:nvSpPr>
          <p:cNvPr id="4" name="object 4"/>
          <p:cNvSpPr/>
          <p:nvPr/>
        </p:nvSpPr>
        <p:spPr>
          <a:xfrm>
            <a:off x="0" y="4175566"/>
            <a:ext cx="9144000" cy="968375"/>
          </a:xfrm>
          <a:custGeom>
            <a:avLst/>
            <a:gdLst/>
            <a:ahLst/>
            <a:cxnLst/>
            <a:rect l="l" t="t" r="r" b="b"/>
            <a:pathLst>
              <a:path w="9144000" h="968375">
                <a:moveTo>
                  <a:pt x="0" y="0"/>
                </a:moveTo>
                <a:lnTo>
                  <a:pt x="9143999" y="0"/>
                </a:lnTo>
                <a:lnTo>
                  <a:pt x="9143999" y="967799"/>
                </a:lnTo>
                <a:lnTo>
                  <a:pt x="0" y="967799"/>
                </a:lnTo>
                <a:lnTo>
                  <a:pt x="0" y="0"/>
                </a:lnTo>
                <a:close/>
              </a:path>
            </a:pathLst>
          </a:custGeom>
          <a:solidFill>
            <a:srgbClr val="F15B40"/>
          </a:solidFill>
        </p:spPr>
        <p:txBody>
          <a:bodyPr wrap="square" lIns="0" tIns="0" rIns="0" bIns="0" rtlCol="0"/>
          <a:lstStyle/>
          <a:p>
            <a:endParaRPr/>
          </a:p>
        </p:txBody>
      </p:sp>
      <p:sp>
        <p:nvSpPr>
          <p:cNvPr id="5" name="object 5"/>
          <p:cNvSpPr/>
          <p:nvPr/>
        </p:nvSpPr>
        <p:spPr>
          <a:xfrm>
            <a:off x="7901620" y="4748514"/>
            <a:ext cx="1105926" cy="255434"/>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53975" y="4328033"/>
            <a:ext cx="2305050" cy="563880"/>
          </a:xfrm>
          <a:prstGeom prst="rect">
            <a:avLst/>
          </a:prstGeom>
        </p:spPr>
        <p:txBody>
          <a:bodyPr vert="horz" wrap="square" lIns="0" tIns="0" rIns="0" bIns="0" rtlCol="0">
            <a:spAutoFit/>
          </a:bodyPr>
          <a:lstStyle/>
          <a:p>
            <a:pPr marL="12700">
              <a:lnSpc>
                <a:spcPts val="4300"/>
              </a:lnSpc>
            </a:pPr>
            <a:r>
              <a:rPr lang="en-US" sz="3600" spc="-5">
                <a:solidFill>
                  <a:srgbClr val="FFFFFF"/>
                </a:solidFill>
                <a:latin typeface="Lucida Sans"/>
                <a:cs typeface="Lucida Sans"/>
              </a:rPr>
              <a:t>ORM</a:t>
            </a:r>
            <a:endParaRPr lang="en-US" sz="3600" dirty="0">
              <a:latin typeface="Lucida Sans"/>
              <a:cs typeface="Lucida Sans"/>
            </a:endParaRPr>
          </a:p>
        </p:txBody>
      </p:sp>
      <p:pic>
        <p:nvPicPr>
          <p:cNvPr id="8" name="Picture 7" descr="http://nettuts.s3.amazonaws.com/510_webFramework/images/orm.jpg">
            <a:extLst>
              <a:ext uri="{FF2B5EF4-FFF2-40B4-BE49-F238E27FC236}">
                <a16:creationId xmlns:a16="http://schemas.microsoft.com/office/drawing/2014/main" id="{AE849EE4-9247-486B-8232-A05ED9869045}"/>
              </a:ext>
            </a:extLst>
          </p:cNvPr>
          <p:cNvPicPr>
            <a:picLocks noChangeAspect="1" noChangeArrowheads="1"/>
          </p:cNvPicPr>
          <p:nvPr/>
        </p:nvPicPr>
        <p:blipFill>
          <a:blip r:embed="rId4" cstate="screen">
            <a:extLst>
              <a:ext uri="{28A0092B-C50C-407E-A947-70E740481C1C}">
                <a14:useLocalDpi xmlns:a14="http://schemas.microsoft.com/office/drawing/2010/main" val="0"/>
              </a:ext>
            </a:extLst>
          </a:blip>
          <a:stretch>
            <a:fillRect/>
          </a:stretch>
        </p:blipFill>
        <p:spPr bwMode="auto">
          <a:xfrm>
            <a:off x="6773341" y="1047750"/>
            <a:ext cx="2339128" cy="2241589"/>
          </a:xfrm>
          <a:prstGeom prst="rect">
            <a:avLst/>
          </a:prstGeom>
          <a:noFill/>
          <a:ln>
            <a:noFill/>
          </a:ln>
          <a:effectLst>
            <a:softEdge rad="63500"/>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5099" y="321310"/>
            <a:ext cx="4128135" cy="382156"/>
          </a:xfrm>
          <a:prstGeom prst="rect">
            <a:avLst/>
          </a:prstGeom>
        </p:spPr>
        <p:txBody>
          <a:bodyPr vert="horz" wrap="square" lIns="0" tIns="12700" rIns="0" bIns="0" rtlCol="0">
            <a:spAutoFit/>
          </a:bodyPr>
          <a:lstStyle/>
          <a:p>
            <a:pPr marL="12700">
              <a:lnSpc>
                <a:spcPct val="100000"/>
              </a:lnSpc>
              <a:spcBef>
                <a:spcPts val="100"/>
              </a:spcBef>
            </a:pPr>
            <a:r>
              <a:rPr lang="en-US" sz="2400" spc="-105" dirty="0"/>
              <a:t>ORM Mapping - Example</a:t>
            </a:r>
            <a:endParaRPr sz="2400" spc="-90" dirty="0"/>
          </a:p>
        </p:txBody>
      </p:sp>
      <p:sp>
        <p:nvSpPr>
          <p:cNvPr id="4" name="object 4"/>
          <p:cNvSpPr/>
          <p:nvPr/>
        </p:nvSpPr>
        <p:spPr>
          <a:xfrm>
            <a:off x="0" y="4175566"/>
            <a:ext cx="9144000" cy="968375"/>
          </a:xfrm>
          <a:custGeom>
            <a:avLst/>
            <a:gdLst/>
            <a:ahLst/>
            <a:cxnLst/>
            <a:rect l="l" t="t" r="r" b="b"/>
            <a:pathLst>
              <a:path w="9144000" h="968375">
                <a:moveTo>
                  <a:pt x="0" y="0"/>
                </a:moveTo>
                <a:lnTo>
                  <a:pt x="9143999" y="0"/>
                </a:lnTo>
                <a:lnTo>
                  <a:pt x="9143999" y="967799"/>
                </a:lnTo>
                <a:lnTo>
                  <a:pt x="0" y="967799"/>
                </a:lnTo>
                <a:lnTo>
                  <a:pt x="0" y="0"/>
                </a:lnTo>
                <a:close/>
              </a:path>
            </a:pathLst>
          </a:custGeom>
          <a:solidFill>
            <a:srgbClr val="F15B40"/>
          </a:solidFill>
        </p:spPr>
        <p:txBody>
          <a:bodyPr wrap="square" lIns="0" tIns="0" rIns="0" bIns="0" rtlCol="0"/>
          <a:lstStyle/>
          <a:p>
            <a:endParaRPr/>
          </a:p>
        </p:txBody>
      </p:sp>
      <p:sp>
        <p:nvSpPr>
          <p:cNvPr id="5" name="object 5"/>
          <p:cNvSpPr/>
          <p:nvPr/>
        </p:nvSpPr>
        <p:spPr>
          <a:xfrm>
            <a:off x="7901620" y="4748514"/>
            <a:ext cx="1105926" cy="255434"/>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53975" y="4328033"/>
            <a:ext cx="2305050" cy="563880"/>
          </a:xfrm>
          <a:prstGeom prst="rect">
            <a:avLst/>
          </a:prstGeom>
        </p:spPr>
        <p:txBody>
          <a:bodyPr vert="horz" wrap="square" lIns="0" tIns="0" rIns="0" bIns="0" rtlCol="0">
            <a:spAutoFit/>
          </a:bodyPr>
          <a:lstStyle/>
          <a:p>
            <a:pPr marL="12700">
              <a:lnSpc>
                <a:spcPts val="4300"/>
              </a:lnSpc>
            </a:pPr>
            <a:r>
              <a:rPr lang="en-US" sz="3600" spc="-5" dirty="0">
                <a:solidFill>
                  <a:srgbClr val="FFFFFF"/>
                </a:solidFill>
                <a:latin typeface="Lucida Sans"/>
                <a:cs typeface="Lucida Sans"/>
              </a:rPr>
              <a:t>ORM</a:t>
            </a:r>
            <a:endParaRPr sz="3600" dirty="0">
              <a:latin typeface="Lucida Sans"/>
              <a:cs typeface="Lucida Sans"/>
            </a:endParaRPr>
          </a:p>
        </p:txBody>
      </p:sp>
      <p:pic>
        <p:nvPicPr>
          <p:cNvPr id="8" name="Picture 7">
            <a:extLst>
              <a:ext uri="{FF2B5EF4-FFF2-40B4-BE49-F238E27FC236}">
                <a16:creationId xmlns:a16="http://schemas.microsoft.com/office/drawing/2014/main" id="{22221EBB-8EC0-47DB-9766-958504B13478}"/>
              </a:ext>
            </a:extLst>
          </p:cNvPr>
          <p:cNvPicPr>
            <a:picLocks noChangeAspect="1"/>
          </p:cNvPicPr>
          <p:nvPr/>
        </p:nvPicPr>
        <p:blipFill>
          <a:blip r:embed="rId3"/>
          <a:stretch>
            <a:fillRect/>
          </a:stretch>
        </p:blipFill>
        <p:spPr>
          <a:xfrm>
            <a:off x="0" y="819150"/>
            <a:ext cx="9144000" cy="335641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5099" y="397510"/>
            <a:ext cx="3504565" cy="382156"/>
          </a:xfrm>
          <a:prstGeom prst="rect">
            <a:avLst/>
          </a:prstGeom>
        </p:spPr>
        <p:txBody>
          <a:bodyPr vert="horz" wrap="square" lIns="0" tIns="12700" rIns="0" bIns="0" rtlCol="0">
            <a:spAutoFit/>
          </a:bodyPr>
          <a:lstStyle/>
          <a:p>
            <a:pPr marL="12700">
              <a:lnSpc>
                <a:spcPct val="100000"/>
              </a:lnSpc>
              <a:spcBef>
                <a:spcPts val="100"/>
              </a:spcBef>
            </a:pPr>
            <a:r>
              <a:rPr lang="en-US" sz="2400" spc="-90" dirty="0"/>
              <a:t>Overview of EF</a:t>
            </a:r>
            <a:endParaRPr sz="2400" spc="-50" dirty="0"/>
          </a:p>
        </p:txBody>
      </p:sp>
      <p:sp>
        <p:nvSpPr>
          <p:cNvPr id="4" name="object 4"/>
          <p:cNvSpPr/>
          <p:nvPr/>
        </p:nvSpPr>
        <p:spPr>
          <a:xfrm>
            <a:off x="0" y="4175566"/>
            <a:ext cx="9144000" cy="968375"/>
          </a:xfrm>
          <a:custGeom>
            <a:avLst/>
            <a:gdLst/>
            <a:ahLst/>
            <a:cxnLst/>
            <a:rect l="l" t="t" r="r" b="b"/>
            <a:pathLst>
              <a:path w="9144000" h="968375">
                <a:moveTo>
                  <a:pt x="0" y="0"/>
                </a:moveTo>
                <a:lnTo>
                  <a:pt x="9143999" y="0"/>
                </a:lnTo>
                <a:lnTo>
                  <a:pt x="9143999" y="967799"/>
                </a:lnTo>
                <a:lnTo>
                  <a:pt x="0" y="967799"/>
                </a:lnTo>
                <a:lnTo>
                  <a:pt x="0" y="0"/>
                </a:lnTo>
                <a:close/>
              </a:path>
            </a:pathLst>
          </a:custGeom>
          <a:solidFill>
            <a:srgbClr val="F15B40"/>
          </a:solidFill>
        </p:spPr>
        <p:txBody>
          <a:bodyPr wrap="square" lIns="0" tIns="0" rIns="0" bIns="0" rtlCol="0"/>
          <a:lstStyle/>
          <a:p>
            <a:endParaRPr/>
          </a:p>
        </p:txBody>
      </p:sp>
      <p:sp>
        <p:nvSpPr>
          <p:cNvPr id="5" name="object 5"/>
          <p:cNvSpPr/>
          <p:nvPr/>
        </p:nvSpPr>
        <p:spPr>
          <a:xfrm>
            <a:off x="7901620" y="4748514"/>
            <a:ext cx="1105926" cy="255434"/>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53975" y="4328033"/>
            <a:ext cx="5913755" cy="563880"/>
          </a:xfrm>
          <a:prstGeom prst="rect">
            <a:avLst/>
          </a:prstGeom>
        </p:spPr>
        <p:txBody>
          <a:bodyPr vert="horz" wrap="square" lIns="0" tIns="0" rIns="0" bIns="0" rtlCol="0">
            <a:spAutoFit/>
          </a:bodyPr>
          <a:lstStyle/>
          <a:p>
            <a:pPr marL="12700">
              <a:lnSpc>
                <a:spcPts val="4300"/>
              </a:lnSpc>
            </a:pPr>
            <a:r>
              <a:rPr lang="en-US" sz="3600" spc="-5" dirty="0">
                <a:solidFill>
                  <a:srgbClr val="FFFFFF"/>
                </a:solidFill>
                <a:latin typeface="Lucida Sans"/>
                <a:cs typeface="Lucida Sans"/>
              </a:rPr>
              <a:t>Entity Framework</a:t>
            </a:r>
            <a:endParaRPr sz="3600" dirty="0">
              <a:latin typeface="Lucida Sans"/>
              <a:cs typeface="Lucida Sans"/>
            </a:endParaRPr>
          </a:p>
        </p:txBody>
      </p:sp>
      <p:sp>
        <p:nvSpPr>
          <p:cNvPr id="7" name="Rectangle 6">
            <a:extLst>
              <a:ext uri="{FF2B5EF4-FFF2-40B4-BE49-F238E27FC236}">
                <a16:creationId xmlns:a16="http://schemas.microsoft.com/office/drawing/2014/main" id="{1AA01F5A-1E6E-4EE5-972D-10757EFF2821}"/>
              </a:ext>
            </a:extLst>
          </p:cNvPr>
          <p:cNvSpPr/>
          <p:nvPr/>
        </p:nvSpPr>
        <p:spPr>
          <a:xfrm>
            <a:off x="629093" y="932133"/>
            <a:ext cx="8534400" cy="2800767"/>
          </a:xfrm>
          <a:prstGeom prst="rect">
            <a:avLst/>
          </a:prstGeom>
        </p:spPr>
        <p:txBody>
          <a:bodyPr wrap="square">
            <a:spAutoFit/>
          </a:bodyPr>
          <a:lstStyle/>
          <a:p>
            <a:pPr marL="285750" indent="-285750">
              <a:lnSpc>
                <a:spcPct val="100000"/>
              </a:lnSpc>
              <a:buFont typeface="Wingdings" panose="05000000000000000000" pitchFamily="2" charset="2"/>
              <a:buChar char="Ø"/>
            </a:pPr>
            <a:r>
              <a:rPr lang="en-US" sz="1600" b="1" dirty="0">
                <a:solidFill>
                  <a:schemeClr val="tx2">
                    <a:lumMod val="75000"/>
                  </a:schemeClr>
                </a:solidFill>
                <a:latin typeface="Lucida Sans" panose="020B0602030504020204" pitchFamily="34" charset="0"/>
              </a:rPr>
              <a:t>Entity Framework </a:t>
            </a:r>
            <a:r>
              <a:rPr lang="en-US" sz="1600" dirty="0">
                <a:solidFill>
                  <a:schemeClr val="accent5">
                    <a:lumMod val="20000"/>
                    <a:lumOff val="80000"/>
                  </a:schemeClr>
                </a:solidFill>
                <a:latin typeface="Lucida Sans" panose="020B0602030504020204" pitchFamily="34" charset="0"/>
              </a:rPr>
              <a:t>(</a:t>
            </a:r>
            <a:r>
              <a:rPr lang="en-US" sz="1600" b="1" dirty="0">
                <a:solidFill>
                  <a:schemeClr val="tx2">
                    <a:lumMod val="75000"/>
                  </a:schemeClr>
                </a:solidFill>
                <a:latin typeface="Lucida Sans" panose="020B0602030504020204" pitchFamily="34" charset="0"/>
              </a:rPr>
              <a:t>EF</a:t>
            </a:r>
            <a:r>
              <a:rPr lang="en-US" sz="1600" dirty="0">
                <a:solidFill>
                  <a:schemeClr val="accent5">
                    <a:lumMod val="20000"/>
                    <a:lumOff val="80000"/>
                  </a:schemeClr>
                </a:solidFill>
                <a:latin typeface="Lucida Sans" panose="020B0602030504020204" pitchFamily="34" charset="0"/>
              </a:rPr>
              <a:t>) </a:t>
            </a:r>
            <a:r>
              <a:rPr lang="en-US" sz="1600" dirty="0">
                <a:latin typeface="Lucida Sans" panose="020B0602030504020204" pitchFamily="34" charset="0"/>
              </a:rPr>
              <a:t>is the standard ORM framework for .NET</a:t>
            </a:r>
          </a:p>
          <a:p>
            <a:pPr marL="742950" lvl="1" indent="-285750">
              <a:lnSpc>
                <a:spcPct val="100000"/>
              </a:lnSpc>
              <a:buFont typeface="Wingdings" panose="05000000000000000000" pitchFamily="2" charset="2"/>
              <a:buChar char="Ø"/>
            </a:pPr>
            <a:r>
              <a:rPr lang="en-US" sz="1600" dirty="0">
                <a:latin typeface="Lucida Sans" panose="020B0602030504020204" pitchFamily="34" charset="0"/>
              </a:rPr>
              <a:t>Maps relational database to C# object model</a:t>
            </a:r>
          </a:p>
          <a:p>
            <a:pPr marL="742950" lvl="1" indent="-285750">
              <a:lnSpc>
                <a:spcPct val="100000"/>
              </a:lnSpc>
              <a:buFont typeface="Wingdings" panose="05000000000000000000" pitchFamily="2" charset="2"/>
              <a:buChar char="Ø"/>
            </a:pPr>
            <a:r>
              <a:rPr lang="en-US" sz="1600" dirty="0">
                <a:latin typeface="Lucida Sans" panose="020B0602030504020204" pitchFamily="34" charset="0"/>
              </a:rPr>
              <a:t>Powerful data manipulation API over the mapped schema</a:t>
            </a:r>
          </a:p>
          <a:p>
            <a:pPr marL="742950" lvl="1" indent="-285750">
              <a:lnSpc>
                <a:spcPct val="100000"/>
              </a:lnSpc>
              <a:buFont typeface="Wingdings" panose="05000000000000000000" pitchFamily="2" charset="2"/>
              <a:buChar char="Ø"/>
            </a:pPr>
            <a:r>
              <a:rPr lang="en-US" sz="1600" dirty="0">
                <a:latin typeface="Lucida Sans" panose="020B0602030504020204" pitchFamily="34" charset="0"/>
              </a:rPr>
              <a:t>CRUD operations and complex querying with LINQ</a:t>
            </a:r>
          </a:p>
          <a:p>
            <a:pPr lvl="1">
              <a:lnSpc>
                <a:spcPct val="100000"/>
              </a:lnSpc>
            </a:pPr>
            <a:endParaRPr lang="en-US" sz="1600" dirty="0">
              <a:latin typeface="Lucida Sans" panose="020B0602030504020204" pitchFamily="34" charset="0"/>
            </a:endParaRPr>
          </a:p>
          <a:p>
            <a:pPr marL="285750" indent="-285750">
              <a:lnSpc>
                <a:spcPct val="100000"/>
              </a:lnSpc>
              <a:buFont typeface="Wingdings" panose="05000000000000000000" pitchFamily="2" charset="2"/>
              <a:buChar char="Ø"/>
            </a:pPr>
            <a:r>
              <a:rPr lang="en-US" sz="1600" dirty="0">
                <a:solidFill>
                  <a:schemeClr val="tx2">
                    <a:lumMod val="75000"/>
                  </a:schemeClr>
                </a:solidFill>
                <a:latin typeface="Lucida Sans" panose="020B0602030504020204" pitchFamily="34" charset="0"/>
              </a:rPr>
              <a:t>Database first </a:t>
            </a:r>
            <a:r>
              <a:rPr lang="en-US" sz="1600" dirty="0">
                <a:latin typeface="Lucida Sans" panose="020B0602030504020204" pitchFamily="34" charset="0"/>
              </a:rPr>
              <a:t>approach: from database to C# classes</a:t>
            </a:r>
          </a:p>
          <a:p>
            <a:pPr>
              <a:lnSpc>
                <a:spcPct val="100000"/>
              </a:lnSpc>
            </a:pPr>
            <a:endParaRPr lang="en-US" sz="1600" dirty="0">
              <a:latin typeface="Lucida Sans" panose="020B0602030504020204" pitchFamily="34" charset="0"/>
            </a:endParaRPr>
          </a:p>
          <a:p>
            <a:pPr marL="285750" indent="-285750">
              <a:lnSpc>
                <a:spcPct val="100000"/>
              </a:lnSpc>
              <a:buFont typeface="Wingdings" panose="05000000000000000000" pitchFamily="2" charset="2"/>
              <a:buChar char="Ø"/>
            </a:pPr>
            <a:r>
              <a:rPr lang="en-US" sz="1600" dirty="0">
                <a:solidFill>
                  <a:schemeClr val="tx2">
                    <a:lumMod val="75000"/>
                  </a:schemeClr>
                </a:solidFill>
                <a:latin typeface="Lucida Sans" panose="020B0602030504020204" pitchFamily="34" charset="0"/>
              </a:rPr>
              <a:t>Code first </a:t>
            </a:r>
            <a:r>
              <a:rPr lang="en-US" sz="1600" dirty="0">
                <a:latin typeface="Lucida Sans" panose="020B0602030504020204" pitchFamily="34" charset="0"/>
              </a:rPr>
              <a:t>approach: from classes to DB schema</a:t>
            </a:r>
          </a:p>
          <a:p>
            <a:pPr>
              <a:lnSpc>
                <a:spcPct val="100000"/>
              </a:lnSpc>
            </a:pPr>
            <a:endParaRPr lang="en-US" sz="1600" dirty="0">
              <a:latin typeface="Lucida Sans" panose="020B0602030504020204" pitchFamily="34" charset="0"/>
            </a:endParaRPr>
          </a:p>
          <a:p>
            <a:pPr marL="285750" indent="-285750">
              <a:lnSpc>
                <a:spcPct val="100000"/>
              </a:lnSpc>
              <a:buFont typeface="Wingdings" panose="05000000000000000000" pitchFamily="2" charset="2"/>
              <a:buChar char="Ø"/>
            </a:pPr>
            <a:r>
              <a:rPr lang="en-US" sz="1600" dirty="0">
                <a:latin typeface="Lucida Sans" panose="020B0602030504020204" pitchFamily="34" charset="0"/>
              </a:rPr>
              <a:t>Visual Studio generates EF</a:t>
            </a:r>
            <a:r>
              <a:rPr lang="en-US" sz="1600" dirty="0">
                <a:solidFill>
                  <a:schemeClr val="accent5">
                    <a:lumMod val="20000"/>
                    <a:lumOff val="80000"/>
                  </a:schemeClr>
                </a:solidFill>
                <a:latin typeface="Lucida Sans" panose="020B0602030504020204" pitchFamily="34" charset="0"/>
              </a:rPr>
              <a:t> </a:t>
            </a:r>
            <a:r>
              <a:rPr lang="en-US" sz="1600" dirty="0">
                <a:latin typeface="Lucida Sans" panose="020B0602030504020204" pitchFamily="34" charset="0"/>
              </a:rPr>
              <a:t>data models</a:t>
            </a:r>
          </a:p>
          <a:p>
            <a:pPr marL="742950" lvl="1" indent="-285750">
              <a:lnSpc>
                <a:spcPct val="100000"/>
              </a:lnSpc>
              <a:buFont typeface="Wingdings" panose="05000000000000000000" pitchFamily="2" charset="2"/>
              <a:buChar char="Ø"/>
            </a:pPr>
            <a:r>
              <a:rPr lang="en-US" sz="1600" dirty="0">
                <a:latin typeface="Lucida Sans" panose="020B0602030504020204" pitchFamily="34" charset="0"/>
              </a:rPr>
              <a:t>Data mappings consist of C# classes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5099" y="397510"/>
            <a:ext cx="3504565" cy="382156"/>
          </a:xfrm>
          <a:prstGeom prst="rect">
            <a:avLst/>
          </a:prstGeom>
        </p:spPr>
        <p:txBody>
          <a:bodyPr vert="horz" wrap="square" lIns="0" tIns="12700" rIns="0" bIns="0" rtlCol="0">
            <a:spAutoFit/>
          </a:bodyPr>
          <a:lstStyle/>
          <a:p>
            <a:pPr marL="12700">
              <a:lnSpc>
                <a:spcPct val="100000"/>
              </a:lnSpc>
              <a:spcBef>
                <a:spcPts val="100"/>
              </a:spcBef>
            </a:pPr>
            <a:r>
              <a:rPr lang="en-US" sz="2400" spc="-90" dirty="0"/>
              <a:t>EF building blocks</a:t>
            </a:r>
            <a:endParaRPr sz="2400" spc="-50" dirty="0"/>
          </a:p>
        </p:txBody>
      </p:sp>
      <p:sp>
        <p:nvSpPr>
          <p:cNvPr id="4" name="object 4"/>
          <p:cNvSpPr/>
          <p:nvPr/>
        </p:nvSpPr>
        <p:spPr>
          <a:xfrm>
            <a:off x="0" y="4175566"/>
            <a:ext cx="9144000" cy="968375"/>
          </a:xfrm>
          <a:custGeom>
            <a:avLst/>
            <a:gdLst/>
            <a:ahLst/>
            <a:cxnLst/>
            <a:rect l="l" t="t" r="r" b="b"/>
            <a:pathLst>
              <a:path w="9144000" h="968375">
                <a:moveTo>
                  <a:pt x="0" y="0"/>
                </a:moveTo>
                <a:lnTo>
                  <a:pt x="9143999" y="0"/>
                </a:lnTo>
                <a:lnTo>
                  <a:pt x="9143999" y="967799"/>
                </a:lnTo>
                <a:lnTo>
                  <a:pt x="0" y="967799"/>
                </a:lnTo>
                <a:lnTo>
                  <a:pt x="0" y="0"/>
                </a:lnTo>
                <a:close/>
              </a:path>
            </a:pathLst>
          </a:custGeom>
          <a:solidFill>
            <a:srgbClr val="F15B40"/>
          </a:solidFill>
        </p:spPr>
        <p:txBody>
          <a:bodyPr wrap="square" lIns="0" tIns="0" rIns="0" bIns="0" rtlCol="0"/>
          <a:lstStyle/>
          <a:p>
            <a:endParaRPr/>
          </a:p>
        </p:txBody>
      </p:sp>
      <p:sp>
        <p:nvSpPr>
          <p:cNvPr id="5" name="object 5"/>
          <p:cNvSpPr/>
          <p:nvPr/>
        </p:nvSpPr>
        <p:spPr>
          <a:xfrm>
            <a:off x="7901620" y="4748514"/>
            <a:ext cx="1105926" cy="255434"/>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53975" y="4328033"/>
            <a:ext cx="5913755" cy="563880"/>
          </a:xfrm>
          <a:prstGeom prst="rect">
            <a:avLst/>
          </a:prstGeom>
        </p:spPr>
        <p:txBody>
          <a:bodyPr vert="horz" wrap="square" lIns="0" tIns="0" rIns="0" bIns="0" rtlCol="0">
            <a:spAutoFit/>
          </a:bodyPr>
          <a:lstStyle/>
          <a:p>
            <a:pPr marL="12700">
              <a:lnSpc>
                <a:spcPts val="4300"/>
              </a:lnSpc>
            </a:pPr>
            <a:r>
              <a:rPr lang="en-US" sz="3600" spc="-5" dirty="0">
                <a:solidFill>
                  <a:srgbClr val="FFFFFF"/>
                </a:solidFill>
                <a:latin typeface="Lucida Sans"/>
                <a:cs typeface="Lucida Sans"/>
              </a:rPr>
              <a:t>Entity Framework</a:t>
            </a:r>
            <a:endParaRPr sz="3600" dirty="0">
              <a:latin typeface="Lucida Sans"/>
              <a:cs typeface="Lucida Sans"/>
            </a:endParaRPr>
          </a:p>
        </p:txBody>
      </p:sp>
      <p:sp>
        <p:nvSpPr>
          <p:cNvPr id="7" name="Rectangle 6">
            <a:extLst>
              <a:ext uri="{FF2B5EF4-FFF2-40B4-BE49-F238E27FC236}">
                <a16:creationId xmlns:a16="http://schemas.microsoft.com/office/drawing/2014/main" id="{1AA01F5A-1E6E-4EE5-972D-10757EFF2821}"/>
              </a:ext>
            </a:extLst>
          </p:cNvPr>
          <p:cNvSpPr/>
          <p:nvPr/>
        </p:nvSpPr>
        <p:spPr>
          <a:xfrm>
            <a:off x="629093" y="932133"/>
            <a:ext cx="8534400" cy="2246769"/>
          </a:xfrm>
          <a:prstGeom prst="rect">
            <a:avLst/>
          </a:prstGeom>
        </p:spPr>
        <p:txBody>
          <a:bodyPr wrap="square">
            <a:spAutoFit/>
          </a:bodyPr>
          <a:lstStyle/>
          <a:p>
            <a:pPr marL="285750" indent="-285750">
              <a:lnSpc>
                <a:spcPct val="100000"/>
              </a:lnSpc>
              <a:buFont typeface="Wingdings" panose="05000000000000000000" pitchFamily="2" charset="2"/>
              <a:buChar char="Ø"/>
            </a:pPr>
            <a:r>
              <a:rPr lang="en-US" sz="2000" b="1" dirty="0" err="1">
                <a:solidFill>
                  <a:schemeClr val="tx2">
                    <a:lumMod val="75000"/>
                  </a:schemeClr>
                </a:solidFill>
                <a:latin typeface="Lucida Sans" panose="020B0602030504020204" pitchFamily="34" charset="0"/>
              </a:rPr>
              <a:t>DbContext</a:t>
            </a:r>
            <a:endParaRPr lang="en-US" sz="2000" b="1" dirty="0">
              <a:solidFill>
                <a:schemeClr val="tx2">
                  <a:lumMod val="75000"/>
                </a:schemeClr>
              </a:solidFill>
              <a:latin typeface="Lucida Sans" panose="020B0602030504020204" pitchFamily="34" charset="0"/>
            </a:endParaRPr>
          </a:p>
          <a:p>
            <a:pPr>
              <a:lnSpc>
                <a:spcPct val="100000"/>
              </a:lnSpc>
            </a:pPr>
            <a:endParaRPr lang="en-US" sz="2000" b="1" dirty="0">
              <a:solidFill>
                <a:schemeClr val="tx2">
                  <a:lumMod val="75000"/>
                </a:schemeClr>
              </a:solidFill>
              <a:latin typeface="Lucida Sans" panose="020B0602030504020204" pitchFamily="34" charset="0"/>
            </a:endParaRPr>
          </a:p>
          <a:p>
            <a:pPr marL="285750" indent="-285750">
              <a:lnSpc>
                <a:spcPct val="100000"/>
              </a:lnSpc>
              <a:buFont typeface="Wingdings" panose="05000000000000000000" pitchFamily="2" charset="2"/>
              <a:buChar char="Ø"/>
            </a:pPr>
            <a:r>
              <a:rPr lang="en-US" sz="2000" b="1" dirty="0" err="1">
                <a:solidFill>
                  <a:schemeClr val="tx2">
                    <a:lumMod val="75000"/>
                  </a:schemeClr>
                </a:solidFill>
                <a:latin typeface="Lucida Sans" panose="020B0602030504020204" pitchFamily="34" charset="0"/>
              </a:rPr>
              <a:t>DbSet</a:t>
            </a:r>
            <a:endParaRPr lang="en-US" sz="2000" b="1" dirty="0">
              <a:solidFill>
                <a:schemeClr val="tx2">
                  <a:lumMod val="75000"/>
                </a:schemeClr>
              </a:solidFill>
              <a:latin typeface="Lucida Sans" panose="020B0602030504020204" pitchFamily="34" charset="0"/>
            </a:endParaRPr>
          </a:p>
          <a:p>
            <a:pPr>
              <a:lnSpc>
                <a:spcPct val="100000"/>
              </a:lnSpc>
            </a:pPr>
            <a:endParaRPr lang="en-US" sz="2000" b="1" dirty="0">
              <a:solidFill>
                <a:schemeClr val="tx2">
                  <a:lumMod val="75000"/>
                </a:schemeClr>
              </a:solidFill>
              <a:latin typeface="Lucida Sans" panose="020B0602030504020204" pitchFamily="34" charset="0"/>
            </a:endParaRPr>
          </a:p>
          <a:p>
            <a:pPr marL="285750" indent="-285750">
              <a:lnSpc>
                <a:spcPct val="100000"/>
              </a:lnSpc>
              <a:buFont typeface="Wingdings" panose="05000000000000000000" pitchFamily="2" charset="2"/>
              <a:buChar char="Ø"/>
            </a:pPr>
            <a:r>
              <a:rPr lang="en-US" sz="2000" b="1" dirty="0">
                <a:solidFill>
                  <a:schemeClr val="tx2">
                    <a:lumMod val="75000"/>
                  </a:schemeClr>
                </a:solidFill>
                <a:latin typeface="Lucida Sans" panose="020B0602030504020204" pitchFamily="34" charset="0"/>
              </a:rPr>
              <a:t>Model</a:t>
            </a:r>
          </a:p>
          <a:p>
            <a:pPr>
              <a:lnSpc>
                <a:spcPct val="100000"/>
              </a:lnSpc>
            </a:pPr>
            <a:endParaRPr lang="en-US" sz="2000" b="1" dirty="0">
              <a:solidFill>
                <a:schemeClr val="tx2">
                  <a:lumMod val="75000"/>
                </a:schemeClr>
              </a:solidFill>
              <a:latin typeface="Lucida Sans" panose="020B0602030504020204" pitchFamily="34" charset="0"/>
            </a:endParaRPr>
          </a:p>
          <a:p>
            <a:pPr marL="285750" indent="-285750">
              <a:lnSpc>
                <a:spcPct val="100000"/>
              </a:lnSpc>
              <a:buFont typeface="Wingdings" panose="05000000000000000000" pitchFamily="2" charset="2"/>
              <a:buChar char="Ø"/>
            </a:pPr>
            <a:r>
              <a:rPr lang="en-US" sz="2000" b="1" dirty="0">
                <a:solidFill>
                  <a:schemeClr val="tx2">
                    <a:lumMod val="75000"/>
                  </a:schemeClr>
                </a:solidFill>
                <a:latin typeface="Lucida Sans" panose="020B0602030504020204" pitchFamily="34" charset="0"/>
              </a:rPr>
              <a:t>Relationships</a:t>
            </a:r>
            <a:endParaRPr lang="en-US" sz="2000" dirty="0">
              <a:latin typeface="Lucida Sans" panose="020B0602030504020204" pitchFamily="34" charset="0"/>
            </a:endParaRPr>
          </a:p>
        </p:txBody>
      </p:sp>
    </p:spTree>
    <p:extLst>
      <p:ext uri="{BB962C8B-B14F-4D97-AF65-F5344CB8AC3E}">
        <p14:creationId xmlns:p14="http://schemas.microsoft.com/office/powerpoint/2010/main" val="27433300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A86E7"/>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CodeHub">
      <a:dk1>
        <a:srgbClr val="C74A34"/>
      </a:dk1>
      <a:lt1>
        <a:sysClr val="window" lastClr="FFFFFF"/>
      </a:lt1>
      <a:dk2>
        <a:srgbClr val="000000"/>
      </a:dk2>
      <a:lt2>
        <a:srgbClr val="BFBFBF"/>
      </a:lt2>
      <a:accent1>
        <a:srgbClr val="F15B40"/>
      </a:accent1>
      <a:accent2>
        <a:srgbClr val="F15B40"/>
      </a:accent2>
      <a:accent3>
        <a:srgbClr val="F15B40"/>
      </a:accent3>
      <a:accent4>
        <a:srgbClr val="F15B40"/>
      </a:accent4>
      <a:accent5>
        <a:srgbClr val="F15B40"/>
      </a:accent5>
      <a:accent6>
        <a:srgbClr val="F15B40"/>
      </a:accent6>
      <a:hlink>
        <a:srgbClr val="F15B40"/>
      </a:hlink>
      <a:folHlink>
        <a:srgbClr val="F15B40"/>
      </a:folHlink>
    </a:clrScheme>
    <a:fontScheme name="CodeHub">
      <a:majorFont>
        <a:latin typeface="Lucida Sans "/>
        <a:ea typeface=""/>
        <a:cs typeface=""/>
      </a:majorFont>
      <a:minorFont>
        <a:latin typeface="Lucida Sans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2091</TotalTime>
  <Words>514</Words>
  <Application>Microsoft Office PowerPoint</Application>
  <PresentationFormat>On-screen Show (16:9)</PresentationFormat>
  <Paragraphs>139</Paragraphs>
  <Slides>17</Slides>
  <Notes>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17</vt:i4>
      </vt:variant>
    </vt:vector>
  </HeadingPairs>
  <TitlesOfParts>
    <vt:vector size="26" baseType="lpstr">
      <vt:lpstr>Arial</vt:lpstr>
      <vt:lpstr>Calibri</vt:lpstr>
      <vt:lpstr>Lucida Sans</vt:lpstr>
      <vt:lpstr>Lucida Sans </vt:lpstr>
      <vt:lpstr>Times New Roman</vt:lpstr>
      <vt:lpstr>Verdana</vt:lpstr>
      <vt:lpstr>Wingdings</vt:lpstr>
      <vt:lpstr>Office Theme</vt:lpstr>
      <vt:lpstr>1_Office Theme</vt:lpstr>
      <vt:lpstr>PowerPoint Presentation</vt:lpstr>
      <vt:lpstr>Agenda</vt:lpstr>
      <vt:lpstr>Prerequisites</vt:lpstr>
      <vt:lpstr>All applications require some form of permanent state store</vt:lpstr>
      <vt:lpstr>Accessing data through ADO.NET</vt:lpstr>
      <vt:lpstr>Object Relational Mapping</vt:lpstr>
      <vt:lpstr>ORM Mapping - Example</vt:lpstr>
      <vt:lpstr>Overview of EF</vt:lpstr>
      <vt:lpstr>EF building blocks</vt:lpstr>
      <vt:lpstr>DbContext</vt:lpstr>
      <vt:lpstr>DbSet</vt:lpstr>
      <vt:lpstr>Model</vt:lpstr>
      <vt:lpstr>Relationships</vt:lpstr>
      <vt:lpstr>Language Integrated Query</vt:lpstr>
      <vt:lpstr>LINQ Architecture</vt:lpstr>
      <vt:lpstr>LINQ Sample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Data - Entity Framework Part I</dc:title>
  <dc:creator>Charalampos Karypidis</dc:creator>
  <cp:lastModifiedBy>Babis Karypidis</cp:lastModifiedBy>
  <cp:revision>116</cp:revision>
  <dcterms:created xsi:type="dcterms:W3CDTF">2019-03-29T07:53:11Z</dcterms:created>
  <dcterms:modified xsi:type="dcterms:W3CDTF">2019-04-09T19:37:27Z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