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я Хамидуллина" initials="ЮХ" lastIdx="1" clrIdx="0">
    <p:extLst>
      <p:ext uri="{19B8F6BF-5375-455C-9EA6-DF929625EA0E}">
        <p15:presenceInfo xmlns:p15="http://schemas.microsoft.com/office/powerpoint/2012/main" userId="4c6c75cec2c6ef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24" autoAdjust="0"/>
  </p:normalViewPr>
  <p:slideViewPr>
    <p:cSldViewPr snapToGrid="0">
      <p:cViewPr varScale="1">
        <p:scale>
          <a:sx n="59" d="100"/>
          <a:sy n="59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BE782-6CBE-41E8-A82B-51BE51177914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93538-589A-4710-8871-460BA86B86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02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9C7A9-D5F8-B1BB-25A7-1563086AE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3113EA-CEE9-C307-E3AA-95C5AE54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D39874-269E-E05A-C939-280BEDD9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97FF6-4A1C-47DB-EAAE-CB92863A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09339-939D-6013-2137-33878109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57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06CE4-2E96-D3D3-838B-3037BD80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49D11-835E-45D1-D943-A6C7C2C8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97CF0C-4901-C9AA-4362-E2BE1E65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76E1A-79E4-FB53-C130-3D4A9B73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2250E-1F91-1329-3C7C-A1147A17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86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986E8C-7728-C434-A5ED-87A77FB67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905712-5B4D-3501-1EBD-0FBEB5C5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52BF8-AC0B-A324-12A8-4923A81F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F3F934-4D20-8F76-CA7E-33A28E11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ABB058-CEDF-4CBE-CC11-D6709D24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91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38670-D74B-A95B-CCFF-8C368465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89E92-4361-BC9E-CA61-0622F5DB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AF461-C522-716C-B69D-9A521CA3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ED79C5-2713-18F2-41DB-4C722AFF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994A23-75E5-B089-5078-5A3848A5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7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8AD2F-58C0-69EE-0E9C-645ABE43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107B2-7646-51A9-5FEC-43AADD9D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0DC51-1EF8-D483-51D4-93144383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E560F-B995-F0BA-EB4A-4BB2B61A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1A691-F393-C4C5-6BC5-DBA13E39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4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A0B8C-7093-EBA7-0A44-183671BA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6A4DE-EF86-0B85-52A8-BA7E99120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0173D2-38AB-55DE-2B7C-0FEE194A5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9872D7-A735-B73D-76C2-FE78B7EF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56B0B0-ADB9-C6A5-5AD7-BA18A9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D2551B-0B6B-6D2C-E4C7-1435B396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742D7-FC93-F45A-AFAA-B82F0A7B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173F42-97A1-051D-6103-35A501013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023198-D93E-4986-9378-8AB5051C9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774553-CA15-848C-9AF7-FFEF45A3E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EB31F2-B60B-1251-6892-DFC7E4BE3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BCC611-3823-4CA7-F009-85C71B8B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7B5F8-6D21-1E76-801E-80E6DFD2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0063A8-3EAF-60BF-B32D-272C4469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3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8E3D7-F769-A6B5-E68A-11F1D36B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A18590-ED1D-D1F1-6ECB-CE703639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310CFB-63AC-CC2E-39AA-F1A13F7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189301-CD8D-E50F-234E-83DC94FF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9D0C3C-02C4-B824-B7E8-802F586F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0141A1-16A0-8C34-B5FE-39FE3554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434F8D-F484-DFB2-6E33-8141F7F0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62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5D0E4-EAEA-7181-D9A5-61D3FB1D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791F1-604F-8FE2-6543-513E03CE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F1728D-2062-6D38-EC08-39738249F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CF7365-0329-20E5-875B-1224443D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328D6A-D8C0-88F7-348A-056A4E33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250FDC-EFDF-7E40-41AB-E8336B1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7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4F50D-12A0-62B1-522D-19B98216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04C024-5AC1-8C90-D771-32511AEAE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5CD41-816A-A222-9BCD-11E4B6727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DA1E83-DF08-4049-2226-9874D5DD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EC4B4E-E4F2-DEAD-3033-976CC7D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1B325-2E93-3EFA-4FE0-55989DBE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3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967CB-60D2-E308-07B5-4720DCCA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860ACA-BF93-87C5-E50F-2143DC7E1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A1253-22A9-452B-EFE4-6EFC760A8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8E67-5A34-4213-8533-3EB6A34AEC2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0D75B0-FDF1-0D1A-48D9-C46A4A51E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1387D-2E93-2B15-DF9E-DC34C6CB9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E551-2B0C-4357-B98B-242160DF7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4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8A2CF4-24B9-75D2-68B6-8557851399BD}"/>
              </a:ext>
            </a:extLst>
          </p:cNvPr>
          <p:cNvSpPr txBox="1"/>
          <p:nvPr/>
        </p:nvSpPr>
        <p:spPr>
          <a:xfrm>
            <a:off x="2422499" y="2767280"/>
            <a:ext cx="73470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Метод опорных векторов: Поиск гиперплоскости</a:t>
            </a:r>
            <a:endParaRPr lang="ru-RU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78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34EC4A-3ACE-BC55-06FC-ACA7BC78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81" y="303623"/>
            <a:ext cx="10574085" cy="6054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1E9A-6819-A691-D197-2AEBB9420256}"/>
              </a:ext>
            </a:extLst>
          </p:cNvPr>
          <p:cNvSpPr txBox="1"/>
          <p:nvPr/>
        </p:nvSpPr>
        <p:spPr>
          <a:xfrm>
            <a:off x="5512566" y="3208593"/>
            <a:ext cx="6012000" cy="136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Подставим эти частные производные в уравнение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и после упрощения получим:</a:t>
            </a:r>
          </a:p>
        </p:txBody>
      </p:sp>
    </p:spTree>
    <p:extLst>
      <p:ext uri="{BB962C8B-B14F-4D97-AF65-F5344CB8AC3E}">
        <p14:creationId xmlns:p14="http://schemas.microsoft.com/office/powerpoint/2010/main" val="317039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3FD72B-F2BE-0219-4411-1D4BB146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24" y="1139283"/>
            <a:ext cx="5300671" cy="32514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637AE-195A-751E-4223-17CDBE35DBA3}"/>
              </a:ext>
            </a:extLst>
          </p:cNvPr>
          <p:cNvSpPr txBox="1"/>
          <p:nvPr/>
        </p:nvSpPr>
        <p:spPr>
          <a:xfrm>
            <a:off x="935804" y="473808"/>
            <a:ext cx="3893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Решим пример: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DDD172-3536-0F9F-347C-356B82EF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56" y="4625272"/>
            <a:ext cx="7583808" cy="17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6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5C44BD-7A82-D4FD-C3CB-9C6DDB34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7" y="397328"/>
            <a:ext cx="10302686" cy="60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D41B6C-2697-7803-6B41-5973F30F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42" y="749646"/>
            <a:ext cx="8855116" cy="5358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188D7-697E-6840-5F37-E5D4AAB01210}"/>
              </a:ext>
            </a:extLst>
          </p:cNvPr>
          <p:cNvSpPr txBox="1"/>
          <p:nvPr/>
        </p:nvSpPr>
        <p:spPr>
          <a:xfrm>
            <a:off x="679317" y="326985"/>
            <a:ext cx="606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После упрощения получим:</a:t>
            </a:r>
          </a:p>
        </p:txBody>
      </p:sp>
    </p:spTree>
    <p:extLst>
      <p:ext uri="{BB962C8B-B14F-4D97-AF65-F5344CB8AC3E}">
        <p14:creationId xmlns:p14="http://schemas.microsoft.com/office/powerpoint/2010/main" val="163732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CDBF20-663B-EF92-ED79-C8B2E189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85" y="577725"/>
            <a:ext cx="7114229" cy="570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3A51CC-3CD1-213E-A7FD-AB4B9A47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94" y="1265355"/>
            <a:ext cx="7921491" cy="41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04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EED7AE-A2EF-DBC8-495B-07EBD3FA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69" t="8839" r="20015" b="74603"/>
          <a:stretch/>
        </p:blipFill>
        <p:spPr>
          <a:xfrm>
            <a:off x="3739242" y="442694"/>
            <a:ext cx="4713514" cy="11355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EC74D9-90DF-02E1-E973-1C9D6608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92" t="34761" r="3548" b="22223"/>
          <a:stretch/>
        </p:blipFill>
        <p:spPr>
          <a:xfrm>
            <a:off x="1752599" y="1817914"/>
            <a:ext cx="8686800" cy="2950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BE21C-1E8B-F350-91D4-155AF5D2B8A6}"/>
              </a:ext>
            </a:extLst>
          </p:cNvPr>
          <p:cNvSpPr txBox="1"/>
          <p:nvPr/>
        </p:nvSpPr>
        <p:spPr>
          <a:xfrm>
            <a:off x="3739242" y="5203761"/>
            <a:ext cx="4824000" cy="4770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Уравнение гиперплоскости</a:t>
            </a:r>
          </a:p>
        </p:txBody>
      </p:sp>
    </p:spTree>
    <p:extLst>
      <p:ext uri="{BB962C8B-B14F-4D97-AF65-F5344CB8AC3E}">
        <p14:creationId xmlns:p14="http://schemas.microsoft.com/office/powerpoint/2010/main" val="10917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EA57F-10CF-A8BC-4A1A-81622DB89B4F}"/>
              </a:ext>
            </a:extLst>
          </p:cNvPr>
          <p:cNvSpPr txBox="1"/>
          <p:nvPr/>
        </p:nvSpPr>
        <p:spPr>
          <a:xfrm>
            <a:off x="650331" y="553295"/>
            <a:ext cx="107034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Метод опорных векторов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(SVM)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это мощный алгоритм машинного обучения, широко используемый для:</a:t>
            </a:r>
          </a:p>
          <a:p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бинарной и </a:t>
            </a:r>
            <a:r>
              <a:rPr lang="ru-RU" sz="2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многоклассовой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классификации,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 задач регрессии.</a:t>
            </a:r>
            <a:endParaRPr lang="ru-RU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9DEB41-A54E-D602-1125-3160CDA1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088" y="2195518"/>
            <a:ext cx="5198515" cy="4109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A3BC-78EC-527E-A5A9-330E53FA9E21}"/>
              </a:ext>
            </a:extLst>
          </p:cNvPr>
          <p:cNvSpPr txBox="1"/>
          <p:nvPr/>
        </p:nvSpPr>
        <p:spPr>
          <a:xfrm>
            <a:off x="648376" y="2626776"/>
            <a:ext cx="51985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Основная идея SVM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— найти оптимальную гиперплоскость, разделяющую классы или аппроксимирующую функцию регрессии с максимальным запасом.</a:t>
            </a:r>
          </a:p>
          <a:p>
            <a:pPr algn="l"/>
            <a:endParaRPr lang="ru-RU" sz="20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Гиперплоскость максимизирует расстояние между ближайшими точками данных разных классов, называемыми опорными векторами.</a:t>
            </a:r>
          </a:p>
        </p:txBody>
      </p:sp>
    </p:spTree>
    <p:extLst>
      <p:ext uri="{BB962C8B-B14F-4D97-AF65-F5344CB8AC3E}">
        <p14:creationId xmlns:p14="http://schemas.microsoft.com/office/powerpoint/2010/main" val="96025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0CF716-4931-FBCD-2F60-F3EC925C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23" y="485384"/>
            <a:ext cx="7741163" cy="4709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02E88-A329-48CA-C2C4-EB16E0DFC0FB}"/>
              </a:ext>
            </a:extLst>
          </p:cNvPr>
          <p:cNvSpPr txBox="1"/>
          <p:nvPr/>
        </p:nvSpPr>
        <p:spPr>
          <a:xfrm>
            <a:off x="628557" y="3429000"/>
            <a:ext cx="51626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Максимизация запаса улучшает обобщающую способность модели и снижает риск переобучения.</a:t>
            </a:r>
          </a:p>
          <a:p>
            <a:pPr algn="l"/>
            <a:endParaRPr lang="ru-RU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SVR метод опорных векторов для регрессии стремится подогнать как можно больше точек данных в пределах заданного запаса, минимизируя при этом нарушения заданного запаса.</a:t>
            </a:r>
          </a:p>
        </p:txBody>
      </p:sp>
    </p:spTree>
    <p:extLst>
      <p:ext uri="{BB962C8B-B14F-4D97-AF65-F5344CB8AC3E}">
        <p14:creationId xmlns:p14="http://schemas.microsoft.com/office/powerpoint/2010/main" val="207972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30B97-57BC-1530-8ABF-AD1DB0D058BD}"/>
              </a:ext>
            </a:extLst>
          </p:cNvPr>
          <p:cNvSpPr txBox="1"/>
          <p:nvPr/>
        </p:nvSpPr>
        <p:spPr>
          <a:xfrm>
            <a:off x="844925" y="463332"/>
            <a:ext cx="10502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Существует 2 типа опорных векторов: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Линейный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используется для опорных векторов для линейно разделимых данных, то есть, если данные можно разделить на два класса с помощью одной прямой линии.</a:t>
            </a:r>
          </a:p>
          <a:p>
            <a:pPr marL="285750" indent="-285750">
              <a:buFontTx/>
              <a:buChar char="-"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Нелинейный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– используется для неразделимых нелинейных данных, то есть, если набор данных нельзя разделить с помощью прямой линии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97E52C-4AB6-1A84-2373-27EC04792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17" y="2494657"/>
            <a:ext cx="866896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5F3EB-9F96-B212-2A4D-E1B69B441D39}"/>
              </a:ext>
            </a:extLst>
          </p:cNvPr>
          <p:cNvSpPr txBox="1"/>
          <p:nvPr/>
        </p:nvSpPr>
        <p:spPr>
          <a:xfrm>
            <a:off x="2641743" y="290757"/>
            <a:ext cx="6097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Терминология</a:t>
            </a:r>
            <a:r>
              <a:rPr lang="ru-RU" b="0" i="0" dirty="0">
                <a:solidFill>
                  <a:srgbClr val="000000"/>
                </a:solidFill>
                <a:effectLst/>
                <a:latin typeface="Yandex Sans Text"/>
              </a:rPr>
              <a:t> 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5AC2F-2C9C-6B7A-B39F-A74D1CA48ADC}"/>
              </a:ext>
            </a:extLst>
          </p:cNvPr>
          <p:cNvSpPr txBox="1"/>
          <p:nvPr/>
        </p:nvSpPr>
        <p:spPr>
          <a:xfrm>
            <a:off x="661825" y="797510"/>
            <a:ext cx="10681087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5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Гиперплоскость 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— граница, разделяющая данные разных классов</a:t>
            </a:r>
            <a:r>
              <a:rPr 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пространстве признаков. Для линейной классификации это линейное представление в виде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wx+b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</a:t>
            </a:r>
            <a:r>
              <a:rPr 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ru-RU" sz="15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sz="15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15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Опорные векторы 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— ближайшие к гиперплоскости точки данных, играющие решающую роль в определении гиперплоскости и границы в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SVM. </a:t>
            </a:r>
            <a:endParaRPr lang="ru-RU" sz="15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15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Граница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 это расстояние между вектором и гиперплоскостью. </a:t>
            </a:r>
            <a:endParaRPr lang="ru-RU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Основная цель алгоритма 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SVM – 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максимизировать это расстояние, так как чем больше расстояние, тем лучше классификация.</a:t>
            </a:r>
          </a:p>
          <a:p>
            <a:pPr algn="l"/>
            <a:endParaRPr lang="ru-RU" sz="15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15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Жесткая граница 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— гиперплоскость с максимальным расстоянием, идеально разделяющая данные без ошибок классификации.</a:t>
            </a:r>
          </a:p>
          <a:p>
            <a:pPr algn="l"/>
            <a:endParaRPr lang="ru-RU" sz="15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15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Мягкая граница </a:t>
            </a:r>
            <a:r>
              <a:rPr lang="ru-RU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— техника, допускающая ошибки классификации для балансировки между максимизацией расстояния и минимизацией нарушений. Этот метод вводит переменную погрешности для каждой точки данных, чтобы допустить некоторые ошибки классификации, одновременно балансируя между максимизацией расстояния и минимизацией нарушений. </a:t>
            </a:r>
            <a:endParaRPr lang="en-US" sz="15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5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это математическая функция, используемая в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 </a:t>
            </a:r>
            <a:r>
              <a:rPr 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для преобразования входных данных в пространство признаков более высокой размерности.</a:t>
            </a:r>
          </a:p>
          <a:p>
            <a:pPr algn="l"/>
            <a:endParaRPr lang="ru-RU" sz="1500" b="1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Параметр С в 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SVM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ru-RU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это параметр регуляризации, который уравновешивает расстояние, максимизацию и штраф за ошибки классификации. Чем выше значение С, тем строже штраф за нарушение расстояния, что приводит к меньшему расстоянию, но к меньшему количеству классификаций.</a:t>
            </a:r>
            <a:endParaRPr lang="ru-RU" sz="1500" b="0" i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5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3DF39-CC29-BB14-5467-0525908AFF97}"/>
              </a:ext>
            </a:extLst>
          </p:cNvPr>
          <p:cNvSpPr txBox="1"/>
          <p:nvPr/>
        </p:nvSpPr>
        <p:spPr>
          <a:xfrm>
            <a:off x="2833954" y="365583"/>
            <a:ext cx="6524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Математические основы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E4696D-924B-62D9-FCF0-0D011F74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47" y="1003923"/>
            <a:ext cx="9322905" cy="52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739443-4F6A-6BF3-A18F-CEB82C91E4AE}"/>
              </a:ext>
            </a:extLst>
          </p:cNvPr>
          <p:cNvSpPr txBox="1"/>
          <p:nvPr/>
        </p:nvSpPr>
        <p:spPr>
          <a:xfrm>
            <a:off x="974943" y="1249229"/>
            <a:ext cx="877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Уравнение линейной гиперплоскости можно записать как: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EF5DF7-EBFA-57F6-F994-4E9DC2D5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92" y="2248777"/>
            <a:ext cx="4639322" cy="724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F4A23-7E89-30A9-60A4-F49151E0E6A0}"/>
              </a:ext>
            </a:extLst>
          </p:cNvPr>
          <p:cNvSpPr txBox="1"/>
          <p:nvPr/>
        </p:nvSpPr>
        <p:spPr>
          <a:xfrm>
            <a:off x="974943" y="3885222"/>
            <a:ext cx="9780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вектор, перпендикулярный гиперплоскости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–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смещение или расстояние от гиперплоскости до начала координат вдоль вектора нормали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w.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|w| -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Евклидова норма вектора веса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w.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1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12C1FA-3A6A-8184-3E41-A5C04DCD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447865"/>
            <a:ext cx="10994571" cy="60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B777DF-AFC7-64C5-6A16-395E1497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07" y="938470"/>
            <a:ext cx="8907118" cy="12098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67D848-56E1-DC22-CCA4-6A867F6A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7" y="3966632"/>
            <a:ext cx="10574226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133D5-B88C-C86F-7D00-B63700A33281}"/>
              </a:ext>
            </a:extLst>
          </p:cNvPr>
          <p:cNvSpPr txBox="1"/>
          <p:nvPr/>
        </p:nvSpPr>
        <p:spPr>
          <a:xfrm>
            <a:off x="1058707" y="2549641"/>
            <a:ext cx="10574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 математической оптимизации метод множителей Лагранжа – это стратегия поиска локальных максимумов и минимумов функции с учетом ограничений равенства. </a:t>
            </a:r>
          </a:p>
        </p:txBody>
      </p:sp>
    </p:spTree>
    <p:extLst>
      <p:ext uri="{BB962C8B-B14F-4D97-AF65-F5344CB8AC3E}">
        <p14:creationId xmlns:p14="http://schemas.microsoft.com/office/powerpoint/2010/main" val="1783675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431</Words>
  <Application>Microsoft Office PowerPoint</Application>
  <PresentationFormat>Широкоэкранный</PresentationFormat>
  <Paragraphs>41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Yandex Sans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Юля Хамидуллина</dc:creator>
  <cp:lastModifiedBy>Юля Хамидуллина</cp:lastModifiedBy>
  <cp:revision>3</cp:revision>
  <dcterms:created xsi:type="dcterms:W3CDTF">2025-02-28T20:33:48Z</dcterms:created>
  <dcterms:modified xsi:type="dcterms:W3CDTF">2025-02-28T22:21:21Z</dcterms:modified>
</cp:coreProperties>
</file>