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9"/>
    <p:restoredTop sz="94715"/>
  </p:normalViewPr>
  <p:slideViewPr>
    <p:cSldViewPr snapToGrid="0" snapToObjects="1">
      <p:cViewPr varScale="1">
        <p:scale>
          <a:sx n="108" d="100"/>
          <a:sy n="108" d="100"/>
        </p:scale>
        <p:origin x="2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4B01-3102-4C41-AC7A-4DBDDEFAB04D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23D-C474-E54F-8AEA-238BBF797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2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4B01-3102-4C41-AC7A-4DBDDEFAB04D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23D-C474-E54F-8AEA-238BBF797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15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4B01-3102-4C41-AC7A-4DBDDEFAB04D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23D-C474-E54F-8AEA-238BBF797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562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4B01-3102-4C41-AC7A-4DBDDEFAB04D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23D-C474-E54F-8AEA-238BBF797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99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4B01-3102-4C41-AC7A-4DBDDEFAB04D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23D-C474-E54F-8AEA-238BBF797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648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4B01-3102-4C41-AC7A-4DBDDEFAB04D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23D-C474-E54F-8AEA-238BBF797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6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4B01-3102-4C41-AC7A-4DBDDEFAB04D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23D-C474-E54F-8AEA-238BBF797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946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4B01-3102-4C41-AC7A-4DBDDEFAB04D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23D-C474-E54F-8AEA-238BBF797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585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4B01-3102-4C41-AC7A-4DBDDEFAB04D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23D-C474-E54F-8AEA-238BBF797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71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4B01-3102-4C41-AC7A-4DBDDEFAB04D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23D-C474-E54F-8AEA-238BBF797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359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04B01-3102-4C41-AC7A-4DBDDEFAB04D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BD23D-C474-E54F-8AEA-238BBF797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7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04B01-3102-4C41-AC7A-4DBDDEFAB04D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BD23D-C474-E54F-8AEA-238BBF797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0423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FEDA3-3526-2B42-BBC6-E0848C9A8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63138"/>
            <a:ext cx="9144000" cy="1983179"/>
          </a:xfrm>
        </p:spPr>
        <p:txBody>
          <a:bodyPr>
            <a:normAutofit/>
          </a:bodyPr>
          <a:lstStyle/>
          <a:p>
            <a:r>
              <a:rPr lang="ru-RU" sz="3600" b="1" dirty="0"/>
              <a:t>Как </a:t>
            </a:r>
            <a:r>
              <a:rPr lang="en" sz="3600" b="1" dirty="0"/>
              <a:t>LLM </a:t>
            </a:r>
            <a:r>
              <a:rPr lang="ru-RU" sz="3600" b="1" dirty="0"/>
              <a:t>могут хранить факты | Глава 7, Глубокое обучение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56262F-F1BB-7440-BEA9-92DE3B1664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E6596C-AC1B-5C4D-828D-A374F21E6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864426"/>
            <a:ext cx="10083800" cy="43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477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124072-E1A1-D54B-9594-EDF319D68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84"/>
            <a:ext cx="10515600" cy="249247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Представим себе последовательность векторов, поступающих на вход многослойного </a:t>
            </a:r>
            <a:r>
              <a:rPr lang="ru-RU" dirty="0" err="1"/>
              <a:t>перцептрона</a:t>
            </a:r>
            <a:r>
              <a:rPr lang="ru-RU" dirty="0"/>
              <a:t>. Здесь каждый вектор изначально связан с одним </a:t>
            </a:r>
            <a:r>
              <a:rPr lang="ru-RU" dirty="0" err="1"/>
              <a:t>токеном</a:t>
            </a:r>
            <a:r>
              <a:rPr lang="ru-RU" dirty="0"/>
              <a:t> из входного текста. Далее каждый вектор пройдёт через некоторую короткую серию операций, и в конце получим вектор такой же размерности, и этот вектор мы прибавим к тому вектору, который пришёл на вход, и вернём результат на выходе.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88A9F3-2A81-264F-836F-6F9C66988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914445"/>
            <a:ext cx="74803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28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48716C2-4489-F54C-99C8-D4265A40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9716"/>
            <a:ext cx="10515600" cy="2772697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Эти операции применяются к каждому вектору в последовательности, причём на этом шаге векторы не общаются друг с другом, они обрабатываются параллельно. Когда мы говорим, что этот блок будет кодировать тот факт, что Майкл </a:t>
            </a:r>
            <a:r>
              <a:rPr lang="ru-RU" dirty="0" err="1"/>
              <a:t>Джордан</a:t>
            </a:r>
            <a:r>
              <a:rPr lang="ru-RU" dirty="0"/>
              <a:t> играет в баскетбол, то имеется в виду следующее: если на вход поступит вектор, который кодирует имя Майкл и фамилию </a:t>
            </a:r>
            <a:r>
              <a:rPr lang="ru-RU" dirty="0" err="1"/>
              <a:t>Джордан</a:t>
            </a:r>
            <a:r>
              <a:rPr lang="ru-RU" dirty="0"/>
              <a:t>, то эта последовательность вычислений выдаст нечто, включающее направление баскетбола. И это будет добавлено к вектору на соответствующей позиции.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DB74D1-7679-B04C-95F3-6C3189A91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082413"/>
            <a:ext cx="7480300" cy="377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693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D51FE3C-6926-BD4E-9434-4B15A035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32"/>
            <a:ext cx="10515600" cy="2713703"/>
          </a:xfrm>
        </p:spPr>
        <p:txBody>
          <a:bodyPr>
            <a:normAutofit fontScale="92500"/>
          </a:bodyPr>
          <a:lstStyle/>
          <a:p>
            <a:r>
              <a:rPr lang="ru-RU" dirty="0"/>
              <a:t>Первый шаг этого процесса выглядит как умножение вектора на очень большую матрицу. Эта матрица содержит параметры модели, которые настраиваются в процессе обучения, чтобы определить поведение модели. Умножение можно представить себе следующим образом: каждая строка этой матрицы — это собственный вектор, и мы вычислим скалярное произведение между этими строками и обрабатываемым вектором. Обозначим </a:t>
            </a:r>
            <a:r>
              <a:rPr lang="ru-RU" dirty="0" err="1"/>
              <a:t>эмбеддинги</a:t>
            </a:r>
            <a:r>
              <a:rPr lang="ru-RU" dirty="0"/>
              <a:t> как </a:t>
            </a:r>
            <a:r>
              <a:rPr lang="ru-RU" dirty="0" err="1"/>
              <a:t>E</a:t>
            </a:r>
            <a:r>
              <a:rPr lang="ru-RU" dirty="0"/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496474-8182-0A49-9014-8F38388D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875934"/>
            <a:ext cx="7480300" cy="39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61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AE9BC73-CB02-584D-BE5F-E4F6794B5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4"/>
            <a:ext cx="10515600" cy="3510116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Например, предположим, что самое первое направление соответствует направлению </a:t>
            </a:r>
            <a:r>
              <a:rPr lang="ru-RU" dirty="0" err="1"/>
              <a:t>Michael</a:t>
            </a:r>
            <a:r>
              <a:rPr lang="ru-RU" dirty="0"/>
              <a:t>, которая, как мы предполагаем, существует. Тогда это означает, что первый компонент в этом скалярном произведении будет равен единице, если этот вектор кодирует имя Майкл, а в противном случае будет ноль или отрицательное значение. А теперь подумаем, что будет, если в первом ряду будет имя Майкл плюс фамилия </a:t>
            </a:r>
            <a:r>
              <a:rPr lang="ru-RU" dirty="0" err="1"/>
              <a:t>Джордан</a:t>
            </a:r>
            <a:r>
              <a:rPr lang="ru-RU" dirty="0"/>
              <a:t>. Для простоты давайте обозначим это как +</a:t>
            </a:r>
            <a:r>
              <a:rPr lang="ru-RU" dirty="0" err="1"/>
              <a:t>Jordan</a:t>
            </a:r>
            <a:r>
              <a:rPr lang="ru-RU" dirty="0"/>
              <a:t>. Тогда произведение с этим </a:t>
            </a:r>
            <a:r>
              <a:rPr lang="ru-RU" dirty="0" err="1"/>
              <a:t>E</a:t>
            </a:r>
            <a:r>
              <a:rPr lang="ru-RU" dirty="0"/>
              <a:t>, раскрывая скобки, конечное значение будет равно двум, если вектор кодирует полное имя Майкл </a:t>
            </a:r>
            <a:r>
              <a:rPr lang="ru-RU" dirty="0" err="1"/>
              <a:t>Джордан</a:t>
            </a:r>
            <a:r>
              <a:rPr lang="ru-RU" dirty="0"/>
              <a:t>, а в противном случае будет равно единице или чему-то меньшему, чем единица. И это только одна строка в этой матрице, все остальные строки параллельно задают какие-то другие вопросы и следят за какими-то особенностями обрабатываемых объектов.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0E1F31E-F361-6D41-A38E-50176ACD8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429000"/>
            <a:ext cx="74803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292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8381B5A-192C-2941-B8EE-2BBD51EB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227"/>
            <a:ext cx="10515600" cy="2684206"/>
          </a:xfrm>
        </p:spPr>
        <p:txBody>
          <a:bodyPr>
            <a:normAutofit fontScale="92500"/>
          </a:bodyPr>
          <a:lstStyle/>
          <a:p>
            <a:r>
              <a:rPr lang="ru-RU" dirty="0"/>
              <a:t>Очень часто этот шаг также включает в себя добавление к выходу ещё одного вектора. Этот другой вектор известен как смещение </a:t>
            </a:r>
            <a:r>
              <a:rPr lang="ru-RU" dirty="0" err="1"/>
              <a:t>bias</a:t>
            </a:r>
            <a:r>
              <a:rPr lang="ru-RU" dirty="0"/>
              <a:t>. В нашем примере давайте предположим, что после обучения модели значение этого смещения в первом компоненте равно -1. Будет очень удобно иметь такое значение, которое будет положительным тогда и только тогда, когда вектор кодирует полное имя Майкл </a:t>
            </a:r>
            <a:r>
              <a:rPr lang="ru-RU" dirty="0" err="1"/>
              <a:t>Джордан</a:t>
            </a:r>
            <a:r>
              <a:rPr lang="ru-RU" dirty="0"/>
              <a:t>, а в противном случае оно будет нулевым или отрицательным.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D6A255-4F26-BF44-973A-C9B76CBB0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775973"/>
            <a:ext cx="74803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130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FCF650F-BFBC-B84E-8CA1-7BFB8AB68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233"/>
            <a:ext cx="10515600" cy="2433484"/>
          </a:xfrm>
        </p:spPr>
        <p:txBody>
          <a:bodyPr>
            <a:normAutofit fontScale="92500"/>
          </a:bodyPr>
          <a:lstStyle/>
          <a:p>
            <a:r>
              <a:rPr lang="ru-RU" dirty="0"/>
              <a:t>Общее количество строк в этой матрице, которое чем-то напоминает количество задаваемых вопросов в чате, составляет чуть меньше 50,000. Это ровно в четыре раза больше, чем число измерений в пространстве </a:t>
            </a:r>
            <a:r>
              <a:rPr lang="ru-RU" dirty="0" err="1"/>
              <a:t>эмбеддингов</a:t>
            </a:r>
            <a:r>
              <a:rPr lang="ru-RU" dirty="0"/>
              <a:t>. Такой выбор удобен в точке зрения аппаратных вычислений, поскольку эта матрица с весами переводит векторы в более </a:t>
            </a:r>
            <a:r>
              <a:rPr lang="ru-RU" dirty="0" err="1"/>
              <a:t>высокоразмерное</a:t>
            </a:r>
            <a:r>
              <a:rPr lang="ru-RU" dirty="0"/>
              <a:t> пространство.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67A5E0-D523-A647-8A72-9243488C9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595717"/>
            <a:ext cx="74803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52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99BEA5-D1D0-C444-9B69-28342E1BA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71"/>
            <a:ext cx="10515600" cy="23744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Давайте обозначим её как </a:t>
            </a:r>
            <a:r>
              <a:rPr lang="ru-RU" dirty="0" err="1"/>
              <a:t>up</a:t>
            </a:r>
            <a:r>
              <a:rPr lang="ru-RU" dirty="0"/>
              <a:t>. Вектор, который мы обрабатываем, это </a:t>
            </a:r>
            <a:r>
              <a:rPr lang="ru-RU" dirty="0" err="1"/>
              <a:t>E</a:t>
            </a:r>
            <a:r>
              <a:rPr lang="ru-RU" dirty="0"/>
              <a:t>, вектор смещения обозначим как </a:t>
            </a:r>
            <a:r>
              <a:rPr lang="ru-RU" dirty="0" err="1"/>
              <a:t>b</a:t>
            </a:r>
            <a:r>
              <a:rPr lang="ru-RU" dirty="0"/>
              <a:t>. На данном этапе проблема заключается в том, что эта операция чисто линейная. Однако язык — это очень нелинейный процесс. Сейчас мы получили очень высокое значение для Майкла </a:t>
            </a:r>
            <a:r>
              <a:rPr lang="ru-RU" dirty="0" err="1"/>
              <a:t>Джордана</a:t>
            </a:r>
            <a:r>
              <a:rPr lang="ru-RU" dirty="0"/>
              <a:t>, но для Майкла </a:t>
            </a:r>
            <a:r>
              <a:rPr lang="ru-RU" dirty="0" err="1"/>
              <a:t>Филдса</a:t>
            </a:r>
            <a:r>
              <a:rPr lang="ru-RU" dirty="0"/>
              <a:t> и для Алекса </a:t>
            </a:r>
            <a:r>
              <a:rPr lang="ru-RU" dirty="0" err="1"/>
              <a:t>Джордана</a:t>
            </a:r>
            <a:r>
              <a:rPr lang="ru-RU" dirty="0"/>
              <a:t> значение тоже высокое. А мы бы хотели простое "да" или "нет" для полного имени Майкл </a:t>
            </a:r>
            <a:r>
              <a:rPr lang="ru-RU" dirty="0" err="1"/>
              <a:t>Джордан</a:t>
            </a:r>
            <a:r>
              <a:rPr lang="ru-RU" dirty="0"/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653907-FEC1-F44A-B5FB-68E10A57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639961"/>
            <a:ext cx="7480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166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2646C8C-394B-8443-B635-6BEF62E09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723"/>
            <a:ext cx="10515600" cy="2020529"/>
          </a:xfrm>
        </p:spPr>
        <p:txBody>
          <a:bodyPr/>
          <a:lstStyle/>
          <a:p>
            <a:r>
              <a:rPr lang="ru-RU" dirty="0"/>
              <a:t>Поэтому следующий шаг — пропустить этот большой промежуточный вектор через некоторую нелинейную функцию таким образом, чтобы все отрицательные значения превращались в ноль, а чтобы все положительные оставались без изменений.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0F585D-EBE5-4C4B-996A-F7C8AA3EA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271252"/>
            <a:ext cx="74803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49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F32286-9C04-394A-A848-5A0D1E13F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68"/>
            <a:ext cx="10515600" cy="2418735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Такую простую функцию часто называют </a:t>
            </a:r>
            <a:r>
              <a:rPr lang="ru-RU" dirty="0" err="1"/>
              <a:t>ReLU</a:t>
            </a:r>
            <a:r>
              <a:rPr lang="ru-RU" dirty="0"/>
              <a:t> (</a:t>
            </a:r>
            <a:r>
              <a:rPr lang="ru-RU" dirty="0" err="1"/>
              <a:t>Rectified</a:t>
            </a:r>
            <a:r>
              <a:rPr lang="ru-RU" dirty="0"/>
              <a:t> </a:t>
            </a:r>
            <a:r>
              <a:rPr lang="ru-RU" dirty="0" err="1"/>
              <a:t>Linear</a:t>
            </a:r>
            <a:r>
              <a:rPr lang="ru-RU" dirty="0"/>
              <a:t> </a:t>
            </a:r>
            <a:r>
              <a:rPr lang="ru-RU" dirty="0" err="1"/>
              <a:t>Unit</a:t>
            </a:r>
            <a:r>
              <a:rPr lang="ru-RU" dirty="0"/>
              <a:t>). Вот как выглядит график. В нашем примере первая компонента промежуточного вектора равна единице только, если полное имя — Майкл </a:t>
            </a:r>
            <a:r>
              <a:rPr lang="ru-RU" dirty="0" err="1"/>
              <a:t>Джордан</a:t>
            </a:r>
            <a:r>
              <a:rPr lang="ru-RU" dirty="0"/>
              <a:t>, и нулю или отрицательному значению в противном случае. После применения </a:t>
            </a:r>
            <a:r>
              <a:rPr lang="ru-RU" dirty="0" err="1"/>
              <a:t>ReLU</a:t>
            </a:r>
            <a:r>
              <a:rPr lang="ru-RU" dirty="0"/>
              <a:t> результат будет равен единице для полного имени Майкл </a:t>
            </a:r>
            <a:r>
              <a:rPr lang="ru-RU" dirty="0" err="1"/>
              <a:t>Джордан</a:t>
            </a:r>
            <a:r>
              <a:rPr lang="ru-RU" dirty="0"/>
              <a:t> и нулю в противном случае. Это похоже на объединение условий с помощью "и".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07D875-0076-CE49-9A5B-63FD80F60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713703"/>
            <a:ext cx="7480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36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DE5D96D-E826-F14C-92B4-522EA84CA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4968"/>
            <a:ext cx="10515600" cy="1637071"/>
          </a:xfrm>
        </p:spPr>
        <p:txBody>
          <a:bodyPr/>
          <a:lstStyle/>
          <a:p>
            <a:r>
              <a:rPr lang="ru-RU" dirty="0"/>
              <a:t>Вместо </a:t>
            </a:r>
            <a:r>
              <a:rPr lang="ru-RU" dirty="0" err="1"/>
              <a:t>ReLU</a:t>
            </a:r>
            <a:r>
              <a:rPr lang="ru-RU" dirty="0"/>
              <a:t> иногда используют похожую функцию, но чуть более гладкую. Но для наших целей достаточно говорить только о </a:t>
            </a:r>
            <a:r>
              <a:rPr lang="ru-RU" dirty="0" err="1"/>
              <a:t>ReLU</a:t>
            </a:r>
            <a:r>
              <a:rPr lang="ru-RU" dirty="0"/>
              <a:t>. Также надо сказать, что когда люди говорят о нейронах </a:t>
            </a:r>
            <a:r>
              <a:rPr lang="ru-RU" dirty="0" err="1"/>
              <a:t>трансформера</a:t>
            </a:r>
            <a:r>
              <a:rPr lang="ru-RU" dirty="0"/>
              <a:t>, то они имеют в виду вот эти значения.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A5669C3-5BFF-014F-8481-9717C73C0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341102"/>
            <a:ext cx="74803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28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00D819F-7AED-E741-A8E8-E2128F10F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3"/>
            <a:ext cx="10515600" cy="574926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 прошлой презентации мы изучили модель, которая принимает на вход фрагмент текста и предсказывает следующее слово. Этот входной текст сначала разбивается на маленькие кусочки — </a:t>
            </a:r>
            <a:r>
              <a:rPr lang="ru-RU" dirty="0" err="1"/>
              <a:t>токены</a:t>
            </a:r>
            <a:r>
              <a:rPr lang="ru-RU" dirty="0"/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5ACD636-59B2-BA44-A005-C1847D05B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376333"/>
            <a:ext cx="74803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64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A1AAC7A-044F-8947-B3BB-1DD1FCCCE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547"/>
            <a:ext cx="10515600" cy="256939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Далее следующий шаг очень похож на предыдущий: мы умножаем на большую матрицу и добавляем к ней определённое слагаемое смещения. В этом случае количество измерений на выходе уменьшается до размера пространства </a:t>
            </a:r>
            <a:r>
              <a:rPr lang="ru-RU" dirty="0" err="1"/>
              <a:t>эмбеддингов</a:t>
            </a:r>
            <a:r>
              <a:rPr lang="ru-RU" dirty="0"/>
              <a:t>, так что мы назовём эту матрицу проекции вниз. И на этот раз удобнее обрабатывать данные столбец за столбцом, дело в том, что матрица умножения можно представить себе так, что мы берём каждый столбец матрицы, умножаем его на соответствующий компонент вектора и складываем эти столбцы.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890AD0-F86A-DA45-8FE4-02E8CF5B0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816942"/>
            <a:ext cx="74803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08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B5DDB46-E90F-6741-9861-213274D79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471"/>
            <a:ext cx="10515600" cy="2728452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Это удобнее, потому что здесь все столбцы имеют ту же размерность, вот что и пространство </a:t>
            </a:r>
            <a:r>
              <a:rPr lang="ru-RU" dirty="0" err="1"/>
              <a:t>эмбеддингов</a:t>
            </a:r>
            <a:r>
              <a:rPr lang="ru-RU" dirty="0"/>
              <a:t>. Поэтому мы можем думать о них как о направлениях в этом пространстве. Например, если первая колонка соответствует направлению баскетбола, то это будет означать, что когда соответствующий нейрон на этой первой позиции будет активен, то мы добавим этот столбец к конечному результату. Если бы это было равно нулю, то такого эффекта бы не было. И это вовсе не обязательно должен быть баскетбол, модель может также поместить в эту колонку и многие другие черты, которые она хочет ассоциировать с Майкл </a:t>
            </a:r>
            <a:r>
              <a:rPr lang="ru-RU" dirty="0" err="1"/>
              <a:t>Джорданом</a:t>
            </a:r>
            <a:r>
              <a:rPr lang="ru-RU" dirty="0"/>
              <a:t>. И в то же время все остальные столбцы этой матрицы говорят нам о том, что будет добавлено к конечному результату, если соответствующий нейрон будет активен. И если у нас есть смещение </a:t>
            </a:r>
            <a:r>
              <a:rPr lang="ru-RU" dirty="0" err="1"/>
              <a:t>bias</a:t>
            </a:r>
            <a:r>
              <a:rPr lang="ru-RU" dirty="0"/>
              <a:t>, то мы добавляем его в любом случае, независимо от значения нейронов. Зачем нужны смещения </a:t>
            </a:r>
            <a:r>
              <a:rPr lang="ru-RU" dirty="0" err="1"/>
              <a:t>bias</a:t>
            </a:r>
            <a:r>
              <a:rPr lang="ru-RU" dirty="0"/>
              <a:t>, сказать сложно. Давайте пока отложим их в сторону, чтобы сделать обозначения более компактными.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CE55F5-F04E-C84F-9D52-7B429042B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927555"/>
            <a:ext cx="74803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09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168D4D2-3D9F-864D-8F46-AA963608D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77"/>
            <a:ext cx="10515600" cy="283169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Назовём эту большую матрицу </a:t>
            </a:r>
            <a:r>
              <a:rPr lang="ru-RU" dirty="0" err="1"/>
              <a:t>down</a:t>
            </a:r>
            <a:r>
              <a:rPr lang="ru-RU" dirty="0"/>
              <a:t>, вектор смещения </a:t>
            </a:r>
            <a:r>
              <a:rPr lang="ru-RU" dirty="0" err="1"/>
              <a:t>down</a:t>
            </a:r>
            <a:r>
              <a:rPr lang="ru-RU" dirty="0"/>
              <a:t> как </a:t>
            </a:r>
            <a:r>
              <a:rPr lang="ru-RU" dirty="0" err="1"/>
              <a:t>b_d</a:t>
            </a:r>
            <a:r>
              <a:rPr lang="ru-RU" dirty="0"/>
              <a:t> </a:t>
            </a:r>
            <a:r>
              <a:rPr lang="ru-RU" dirty="0" err="1"/>
              <a:t>own</a:t>
            </a:r>
            <a:r>
              <a:rPr lang="ru-RU" dirty="0"/>
              <a:t>. Как уже упоминалось ранее, полученный результат мы прибавляем к вектору, который подавался на вход на этой позиции, и получаем конечный результат. Например, если входной вектор закодирован именем Майкл и фамилией </a:t>
            </a:r>
            <a:r>
              <a:rPr lang="ru-RU" dirty="0" err="1"/>
              <a:t>Джордан</a:t>
            </a:r>
            <a:r>
              <a:rPr lang="ru-RU" dirty="0"/>
              <a:t>, то мы увидим одновременное срабатывание этих условий. В итоге добавится баскетбольное направление, и на выходе мы получим объединение всех этих данных. И этот процесс происходит с каждым из этих векторов параллельно. В частности, если взять GPT-3, то количество параметров в этом блоке — это 50,000 нейронов, умножить на количество </a:t>
            </a:r>
            <a:r>
              <a:rPr lang="ru-RU" dirty="0" err="1"/>
              <a:t>токенов</a:t>
            </a:r>
            <a:r>
              <a:rPr lang="ru-RU" dirty="0"/>
              <a:t> на входе. В итоге вся операция состоит из двух матричных умножений и простой функции </a:t>
            </a:r>
            <a:r>
              <a:rPr lang="ru-RU" dirty="0" err="1"/>
              <a:t>ReLU</a:t>
            </a:r>
            <a:r>
              <a:rPr lang="ru-RU" dirty="0"/>
              <a:t> между ними.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4D5A57-F0C0-A84C-8EF6-4D07D765B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765528"/>
            <a:ext cx="74803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62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924A8FB-9D82-9642-B0BA-A610BD271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6697"/>
            <a:ext cx="10515600" cy="5690266"/>
          </a:xfrm>
        </p:spPr>
        <p:txBody>
          <a:bodyPr/>
          <a:lstStyle/>
          <a:p>
            <a:r>
              <a:rPr lang="ru-RU" dirty="0"/>
              <a:t>По сути, это очень похоже на </a:t>
            </a:r>
            <a:r>
              <a:rPr lang="ru-RU" dirty="0" err="1"/>
              <a:t>полносвязную</a:t>
            </a:r>
            <a:r>
              <a:rPr lang="ru-RU" dirty="0"/>
              <a:t> нейронную сеть для распознавания рукописных цифр, которые мы видели в одном из предыдущих видео.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476D6FA-8F02-0143-9935-E9D73C56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2" y="1991032"/>
            <a:ext cx="9453717" cy="418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422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BA68441-038D-784C-A63A-5ACD48ED3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710"/>
            <a:ext cx="10515600" cy="5808253"/>
          </a:xfrm>
        </p:spPr>
        <p:txBody>
          <a:bodyPr/>
          <a:lstStyle/>
          <a:p>
            <a:r>
              <a:rPr lang="ru-RU" dirty="0"/>
              <a:t>Весь </a:t>
            </a:r>
            <a:r>
              <a:rPr lang="ru-RU" dirty="0" err="1"/>
              <a:t>трансформер</a:t>
            </a:r>
            <a:r>
              <a:rPr lang="ru-RU" dirty="0"/>
              <a:t> для большой языковой модели — это одна из частей более крупной архитектуры, и любая попытка интерпретировать, что именно она делает, сильно переплетается с идеей кодирования информации в векторе многомерного пространства </a:t>
            </a:r>
            <a:r>
              <a:rPr lang="ru-RU" dirty="0" err="1"/>
              <a:t>эмбеддингов</a:t>
            </a:r>
            <a:r>
              <a:rPr lang="ru-RU" dirty="0"/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B54850-85C1-F945-B7F9-4BED0011F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496575"/>
            <a:ext cx="7480300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96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A5E1EAD-3622-1441-A943-11C7981B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29"/>
            <a:ext cx="10515600" cy="2728452"/>
          </a:xfrm>
        </p:spPr>
        <p:txBody>
          <a:bodyPr>
            <a:normAutofit fontScale="92500"/>
          </a:bodyPr>
          <a:lstStyle/>
          <a:p>
            <a:r>
              <a:rPr lang="ru-RU" dirty="0"/>
              <a:t>Это была основная идея. Далее давайте обсудим ещё две вещи: сначала завершим подсчёт параметров модели, а затем обсудим ещё один интересный факт о пространствах большой размерности.</a:t>
            </a:r>
          </a:p>
          <a:p>
            <a:r>
              <a:rPr lang="ru-RU" dirty="0"/>
              <a:t>В предыдущих двух видео мы подсчитывали общее количество параметров модели GPT. Давайте возьмём предыдущее вычисление, добавим к нему многослойные </a:t>
            </a:r>
            <a:r>
              <a:rPr lang="ru-RU" dirty="0" err="1"/>
              <a:t>перцептроны</a:t>
            </a:r>
            <a:r>
              <a:rPr lang="ru-RU" dirty="0"/>
              <a:t> и получим общее количество параметров.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0B5B4B-5988-214A-BC90-E4FF77B68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920180"/>
            <a:ext cx="7480300" cy="393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64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5F35AF-AFAF-E14E-997B-88F88F5D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29"/>
            <a:ext cx="10515600" cy="2728452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Матрица проекции вверх имеет чуть больше 50,000 строк, и каждая соответствует размеру пространства </a:t>
            </a:r>
            <a:r>
              <a:rPr lang="ru-RU" dirty="0" err="1"/>
              <a:t>эмбеддингов</a:t>
            </a:r>
            <a:r>
              <a:rPr lang="ru-RU" dirty="0"/>
              <a:t> в 12,000. Умножаем, получаем 604,000,000 для этой матрицы, и то же самое для матрицы проекции вниз, только измерения поменялись местами. Так что в сумме получаем один и 2,000,000,000 параметров. Вектор смещения также содержит пару параметров, но это мизерная доля от общего числа. Последовательность векторов проходит не через один, а через 96 отдельных многослойных </a:t>
            </a:r>
            <a:r>
              <a:rPr lang="ru-RU" dirty="0" err="1"/>
              <a:t>перцептронов</a:t>
            </a:r>
            <a:r>
              <a:rPr lang="ru-RU" dirty="0"/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C3D406A-215D-9945-8F64-5D0F94ADD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843571"/>
            <a:ext cx="7480300" cy="382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697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D215450-A992-9B4D-937D-F76AB73B3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81"/>
            <a:ext cx="10515600" cy="1946787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В итоге получаем 116,000,000,000 параметров. Это примерно 2/3 всех параметров сети, и в итоге мы получаем суммарное количество 175,000,000,000 параметров. Есть ещё параметры для шагов нормализации, которые в этом видео были пропущены, но это тоже маленькое количество, как и для векторов смещения, их можно не учитывать.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A5D5182-607B-154D-90E5-B132CEB2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003322"/>
            <a:ext cx="74803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41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87F4148-2083-9940-85BD-02268B2CA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711"/>
            <a:ext cx="10515600" cy="2831689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Хорошо, давайте спросим: насколько наш игрушечный пример с баскетболом действительно отражает то, как хранятся факты в больших языковых моделях? Строки в этой первой матрице можно представить себе как направления в пространстве </a:t>
            </a:r>
            <a:r>
              <a:rPr lang="ru-RU" dirty="0" err="1"/>
              <a:t>эмбеддингов</a:t>
            </a:r>
            <a:r>
              <a:rPr lang="ru-RU" dirty="0"/>
              <a:t>, и активация каждого нейрона говорит о том, насколько данный вектор </a:t>
            </a:r>
            <a:r>
              <a:rPr lang="ru-RU" dirty="0" err="1"/>
              <a:t>сонаправлен</a:t>
            </a:r>
            <a:r>
              <a:rPr lang="ru-RU" dirty="0"/>
              <a:t> с этим направлением. Столбцы второй матрицы говорят о том, что будет добавлено к результату, если нейрон будет активен. Однако отдельные нейроны очень редко представляют один чистый признак, такой как Майкл </a:t>
            </a:r>
            <a:r>
              <a:rPr lang="ru-RU" dirty="0" err="1"/>
              <a:t>Джордан</a:t>
            </a:r>
            <a:r>
              <a:rPr lang="ru-RU" dirty="0"/>
              <a:t>, и для этого может быть очень веская причина, связанная с такой идеей, как суперпозиция.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3E8506-117B-3442-B3DE-BED6C1A60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067664"/>
            <a:ext cx="7480300" cy="379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6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BA1CFAAA-9F91-C740-B253-1CD14EECA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723"/>
            <a:ext cx="10515600" cy="2802193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Эта гипотеза может помочь объяснить, почему модели трудно интерпретировать, а также почему они удивительно хорошо масштабируются. А основная идея в том, что если у нас есть </a:t>
            </a:r>
            <a:r>
              <a:rPr lang="ru-RU" dirty="0" err="1"/>
              <a:t>N</a:t>
            </a:r>
            <a:r>
              <a:rPr lang="ru-RU" dirty="0"/>
              <a:t>-мерное пространство и мы хотим представить себе много различных характеристик, используя направления, которые перпендикулярны друг другу в этом пространстве, то максимальное количество таких векторов составляет всего лишь </a:t>
            </a:r>
            <a:r>
              <a:rPr lang="ru-RU" dirty="0" err="1"/>
              <a:t>N</a:t>
            </a:r>
            <a:r>
              <a:rPr lang="ru-RU" dirty="0"/>
              <a:t> — количество измерений. Собственно, это и есть определение размера пространства.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5A3733B-90DC-B849-9315-E8D2C6A9A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052916"/>
            <a:ext cx="74803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29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6691BE0-3219-BB4D-94AD-3E14B0638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3458"/>
            <a:ext cx="10515600" cy="5793505"/>
          </a:xfrm>
        </p:spPr>
        <p:txBody>
          <a:bodyPr/>
          <a:lstStyle/>
          <a:p>
            <a:r>
              <a:rPr lang="ru-RU" dirty="0"/>
              <a:t>Это слова или части слов, и затем каждый </a:t>
            </a:r>
            <a:r>
              <a:rPr lang="ru-RU" dirty="0" err="1"/>
              <a:t>токен</a:t>
            </a:r>
            <a:r>
              <a:rPr lang="ru-RU" dirty="0"/>
              <a:t> ассоциируется с вектором в многомерном пространстве. Эта последовательность векторов многократно проходит через два вида операций: внимание, которая позволяет векторам передавать информацию друг другу, и многослойные </a:t>
            </a:r>
            <a:r>
              <a:rPr lang="ru-RU" dirty="0" err="1"/>
              <a:t>перцептроны</a:t>
            </a:r>
            <a:r>
              <a:rPr lang="ru-RU" dirty="0"/>
              <a:t>, которые будут в этом видео, а также между ними есть шаг нормализации.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435EE04-E140-1E4A-A0C4-A722B5C6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106584"/>
            <a:ext cx="74803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831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871AE462-4537-8148-B024-60987C482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723"/>
            <a:ext cx="10515600" cy="28464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Но что, если мы немного ослабим это ограничение и, например, рассмотрим векторы, которые не совсем перпендикулярны, а только почти перпендикулярны, может быть, между 89 и 91° друг от друга? В двух или трёх измерениях это не столь заметно, мы не получаем достаточно увеличения степени свободы. Однако как только измерение становится больше, всё кардинально меняется.</a:t>
            </a:r>
          </a:p>
          <a:p>
            <a:r>
              <a:rPr lang="ru-RU" dirty="0"/>
              <a:t>В качестве иллюстрации напишем быстро пример на </a:t>
            </a:r>
            <a:r>
              <a:rPr lang="ru-RU" dirty="0" err="1"/>
              <a:t>Python</a:t>
            </a:r>
            <a:r>
              <a:rPr lang="ru-RU" dirty="0"/>
              <a:t>: создадим список случайных векторов в пространстве, состоящем из измерений, каждый вектор будет случайным образом, и пусть количество векторов будет 10,000.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1516B1-A623-B741-9CFE-C8CC06A9A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870200"/>
            <a:ext cx="74803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8283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A837C43-AA3B-7C42-BA97-A34D46E9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4"/>
            <a:ext cx="10515600" cy="2639961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Этот график показывает распределение углов между парами этих векторов. Поскольку векторы случайные, то углы могут быть любыми. Но даже для случайных векторов видим сильное смещение в сторону 90°. А далее давайте запустим процесс оптимизации, который будет интерактивно менять векторы таким образом, чтобы они старались стать более перпендикулярными друг другу. После многих повторений вот что получаем: все возможные углы между парами векторов находятся внутри узкого диапазона между 89 и 91°.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76D9C33-F68D-8244-9CDD-C98A6D5E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875934"/>
            <a:ext cx="7480300" cy="398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1921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5653FA8-D9E8-1B48-B21F-0ADDCD114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2993923"/>
          </a:xfrm>
        </p:spPr>
        <p:txBody>
          <a:bodyPr>
            <a:normAutofit fontScale="62500" lnSpcReduction="20000"/>
          </a:bodyPr>
          <a:lstStyle/>
          <a:p>
            <a:r>
              <a:rPr lang="ru-RU" dirty="0"/>
              <a:t>Следствием леммы Джонсона–</a:t>
            </a:r>
            <a:r>
              <a:rPr lang="ru-RU" dirty="0" err="1"/>
              <a:t>Линденштрауса</a:t>
            </a:r>
            <a:r>
              <a:rPr lang="ru-RU" dirty="0"/>
              <a:t> является то, что количество векторов, которые можно поместить в пространство почти перпендикулярно, и это растёт экспоненциально с ростом числа измерений. Это очень важно для больших языковых моделей, которые могут выиграть от объединения независимых идей с почти перпендикулярными направлениями. В итоге можно закодировать гораздо больше идей, чем есть измерений в отведённом пространстве. Это может частично объяснить, почему производительность модели так сильно зависит от её размерности. Если измерение станет в 10 раз больше, то хранится может гораздо больше, чем в 10 раз больше независимых идей. Это относится не только к пространству </a:t>
            </a:r>
            <a:r>
              <a:rPr lang="ru-RU" dirty="0" err="1"/>
              <a:t>эмбеддингов</a:t>
            </a:r>
            <a:r>
              <a:rPr lang="ru-RU" dirty="0"/>
              <a:t>, но и к векторам с нейронами в середине многослойного </a:t>
            </a:r>
            <a:r>
              <a:rPr lang="ru-RU" dirty="0" err="1"/>
              <a:t>перцептрона</a:t>
            </a:r>
            <a:r>
              <a:rPr lang="ru-RU" dirty="0"/>
              <a:t>. Речь идёт о 50,000 измерений, но, используя почти перпендикулярные направления, в итоге получается огромное дополнительное пространство для хранения информации. При этом отдельные признаки соответствуют не просто активации одного нейрона, а вместо этого активируется некоторые комбинации нейронов — суперпозиция.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BECBDF9-B9AE-DE40-9452-056AD713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857500"/>
            <a:ext cx="74803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26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832EB96B-5568-D84D-AF8D-3D2952FA22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5850" y="1975644"/>
            <a:ext cx="7480300" cy="4051300"/>
          </a:xfrm>
        </p:spPr>
      </p:pic>
    </p:spTree>
    <p:extLst>
      <p:ext uri="{BB962C8B-B14F-4D97-AF65-F5344CB8AC3E}">
        <p14:creationId xmlns:p14="http://schemas.microsoft.com/office/powerpoint/2010/main" val="35013641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A33CE2-384F-BF46-8FA9-29E3DBDD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CEDE0C-A337-DD4A-8AFA-7177F8843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662" y="1825625"/>
            <a:ext cx="9988138" cy="4351338"/>
          </a:xfrm>
        </p:spPr>
        <p:txBody>
          <a:bodyPr>
            <a:normAutofit/>
          </a:bodyPr>
          <a:lstStyle/>
          <a:p>
            <a:r>
              <a:rPr lang="ru-RU" sz="3600" dirty="0"/>
              <a:t>Спасибо за внимание! </a:t>
            </a:r>
          </a:p>
        </p:txBody>
      </p:sp>
    </p:spTree>
    <p:extLst>
      <p:ext uri="{BB962C8B-B14F-4D97-AF65-F5344CB8AC3E}">
        <p14:creationId xmlns:p14="http://schemas.microsoft.com/office/powerpoint/2010/main" val="260574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676C444E-D57D-E54A-A124-CF606795D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0932" y="821006"/>
            <a:ext cx="9810135" cy="5215988"/>
          </a:xfrm>
        </p:spPr>
      </p:pic>
    </p:spTree>
    <p:extLst>
      <p:ext uri="{BB962C8B-B14F-4D97-AF65-F5344CB8AC3E}">
        <p14:creationId xmlns:p14="http://schemas.microsoft.com/office/powerpoint/2010/main" val="155765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47916A4-8172-1646-AB66-4F8F1BFCD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258096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Эти блоки повторяются много раз. В итоге мы надеемся, что каждый вектор питает достаточной информации как из исходного текста, так и из общих знаний, которые были заложены в веса модели в процессе обучения, чтобы использовать их для предсказания следующего </a:t>
            </a:r>
            <a:r>
              <a:rPr lang="ru-RU" dirty="0" err="1"/>
              <a:t>токена</a:t>
            </a:r>
            <a:r>
              <a:rPr lang="ru-RU" dirty="0"/>
              <a:t>.</a:t>
            </a:r>
          </a:p>
          <a:p>
            <a:r>
              <a:rPr lang="ru-RU" dirty="0"/>
              <a:t>Все эти векторы живут в очень многомерном пространстве, и можно представить себе, что разные измерения в этом пространстве могут иметь систематические смыслы. Классический пример: если взять </a:t>
            </a:r>
            <a:r>
              <a:rPr lang="ru-RU" dirty="0" err="1"/>
              <a:t>эмбеддинг</a:t>
            </a:r>
            <a:r>
              <a:rPr lang="ru-RU" dirty="0"/>
              <a:t> женщины и вычесть из него </a:t>
            </a:r>
            <a:r>
              <a:rPr lang="ru-RU" dirty="0" err="1"/>
              <a:t>эмбеддинг</a:t>
            </a:r>
            <a:r>
              <a:rPr lang="ru-RU" dirty="0"/>
              <a:t> мужчины, полученный вектор прибавить к существительному мужского рода, то мы получаем существительное женского рода.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9E0A757-CCEE-E04B-B0F2-70DBD399F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861186"/>
            <a:ext cx="7480300" cy="399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0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F032687-41B1-BC4A-9296-A5DCFA827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729"/>
            <a:ext cx="10515600" cy="250722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Получается, что это измерение кодирует гендерную информацию, а другие измерения в этом многомерном пространстве могут иметь другие смысловые составляющие. Однако в </a:t>
            </a:r>
            <a:r>
              <a:rPr lang="ru-RU" dirty="0" err="1"/>
              <a:t>трансформерах</a:t>
            </a:r>
            <a:r>
              <a:rPr lang="ru-RU" dirty="0"/>
              <a:t> эти векторы не просто кодируют значения одного слова. Они также приобретают гораздо более богатый смысл, основанный на всём окружающем их контексте, а также знаниях модели. В итоге каждый вектор должен закодировать очень много информации, достаточно для того, чтобы предсказать следующее слово.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FEA71B-CF51-4349-82A6-04D5226047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535494"/>
            <a:ext cx="74803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0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4DAB129-B081-EC49-971A-C909770A8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4"/>
            <a:ext cx="10515600" cy="2639961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Ранее мы видели, что внимание позволяет учитывать контекст, но большинство параметров модели на самом деле живут внутри многослойных </a:t>
            </a:r>
            <a:r>
              <a:rPr lang="ru-RU" dirty="0" err="1"/>
              <a:t>перцептронов</a:t>
            </a:r>
            <a:r>
              <a:rPr lang="ru-RU" dirty="0"/>
              <a:t>. Они предлагают дополнительную ёмкость для хранения фактов. Давайте посмотрим, как это выглядит на примере того факта, что Майкл </a:t>
            </a:r>
            <a:r>
              <a:rPr lang="ru-RU" dirty="0" err="1"/>
              <a:t>Джордан</a:t>
            </a:r>
            <a:r>
              <a:rPr lang="ru-RU" dirty="0"/>
              <a:t> играет в баскетбол.</a:t>
            </a:r>
          </a:p>
          <a:p>
            <a:r>
              <a:rPr lang="ru-RU" dirty="0"/>
              <a:t>В этом примере нам нужно будет сделать пару предположений. Для начала предположим, что одно из направлений в пространстве представляет идею имени Майкл, а другое почти перпендикулярное направление представляет идею фамилии </a:t>
            </a:r>
            <a:r>
              <a:rPr lang="ru-RU" dirty="0" err="1"/>
              <a:t>Джордан</a:t>
            </a:r>
            <a:r>
              <a:rPr lang="ru-RU" dirty="0"/>
              <a:t>, а ещё третье направление будет представлять идею баскетбола.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F89FB47-2136-D640-BD40-483071EF5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420374"/>
            <a:ext cx="7480300" cy="431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37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C271FF4-63D1-8140-9041-B4385E98B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4"/>
            <a:ext cx="10515600" cy="5940989"/>
          </a:xfrm>
        </p:spPr>
        <p:txBody>
          <a:bodyPr/>
          <a:lstStyle/>
          <a:p>
            <a:r>
              <a:rPr lang="ru-RU" dirty="0"/>
              <a:t>Если мы возьмём какой-то вектор и его скалярное произведение с направлением </a:t>
            </a:r>
            <a:r>
              <a:rPr lang="ru-RU" dirty="0" err="1"/>
              <a:t>Michael</a:t>
            </a:r>
            <a:r>
              <a:rPr lang="ru-RU" dirty="0"/>
              <a:t>, то оно равно единице в случае, если вектор кодирует человека с этим именем. В противном случае скалярное произведение будет нулевым или отрицательным, что означает, что вектор не совпадает с этим направлением.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F2407FF-FFC7-0C4B-BC94-E05AAD84F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2229260"/>
            <a:ext cx="7480300" cy="405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3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CB076C9-DA59-DA4F-81F9-940F106F7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3"/>
            <a:ext cx="10515600" cy="2875937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И для простоты давайте проигнорируем разумный вопрос о том, что может означать скалярное произведение больше единицы. Аналогично скалярное произведение с другими двумя направлениями скажут нам, представляет ли вектор фамилию </a:t>
            </a:r>
            <a:r>
              <a:rPr lang="ru-RU" dirty="0" err="1"/>
              <a:t>Джордан</a:t>
            </a:r>
            <a:r>
              <a:rPr lang="ru-RU" dirty="0"/>
              <a:t> или баскетбол. Если вектор представляет полное имя Майкл </a:t>
            </a:r>
            <a:r>
              <a:rPr lang="ru-RU" dirty="0" err="1"/>
              <a:t>Джордан</a:t>
            </a:r>
            <a:r>
              <a:rPr lang="ru-RU" dirty="0"/>
              <a:t>, то его скалярное произведение с обоими направлениями должно быть равно единице, поскольку текст "Майкл </a:t>
            </a:r>
            <a:r>
              <a:rPr lang="ru-RU" dirty="0" err="1"/>
              <a:t>Джордан</a:t>
            </a:r>
            <a:r>
              <a:rPr lang="ru-RU" dirty="0"/>
              <a:t>" состоит из двух разных </a:t>
            </a:r>
            <a:r>
              <a:rPr lang="ru-RU" dirty="0" err="1"/>
              <a:t>токенов</a:t>
            </a:r>
            <a:r>
              <a:rPr lang="ru-RU" dirty="0"/>
              <a:t>. То мы должны предположить, что более ранний блок внимания успешно передал информацию второму из этих двух векторов, чтобы убедиться, что он закодировал оба имени. Исходя из этих предпосылок, давайте наконец-то погрузимся в детали того, что происходит внутри многослойного </a:t>
            </a:r>
            <a:r>
              <a:rPr lang="ru-RU" dirty="0" err="1"/>
              <a:t>перцептрона</a:t>
            </a:r>
            <a:r>
              <a:rPr lang="ru-RU" dirty="0"/>
              <a:t>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6559E2-529F-4C46-9CEC-DF6926741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111911"/>
            <a:ext cx="7480300" cy="370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4444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2401</Words>
  <Application>Microsoft Macintosh PowerPoint</Application>
  <PresentationFormat>Широкоэкранный</PresentationFormat>
  <Paragraphs>36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Тема Office</vt:lpstr>
      <vt:lpstr>Как LLM могут хранить факты | Глава 7, Глубокое обучение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Камилла Кашапова</dc:creator>
  <cp:lastModifiedBy>Камилла Кашапова</cp:lastModifiedBy>
  <cp:revision>2</cp:revision>
  <dcterms:created xsi:type="dcterms:W3CDTF">2025-01-31T14:30:46Z</dcterms:created>
  <dcterms:modified xsi:type="dcterms:W3CDTF">2025-01-31T18:53:27Z</dcterms:modified>
</cp:coreProperties>
</file>