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BCFEFB-EE32-4AB2-B3F4-8CB8176887A3}" v="193" dt="2022-11-07T20:25:37.999"/>
    <p1510:client id="{54059E0B-DA98-818F-7843-2A9B12DEB3E2}" v="273" dt="2022-11-08T17:55:21.685"/>
    <p1510:client id="{FAF97A65-E11D-0358-E237-E8FDB1C7F94A}" v="522" dt="2022-11-12T09:22:58.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6623" autoAdjust="0"/>
  </p:normalViewPr>
  <p:slideViewPr>
    <p:cSldViewPr snapToGrid="0">
      <p:cViewPr varScale="1">
        <p:scale>
          <a:sx n="116" d="100"/>
          <a:sy n="116" d="100"/>
        </p:scale>
        <p:origin x="108" y="25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9B6C6B3C-DB0E-4F64-8A3A-3DE5993C60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67AE5AAB-9E76-4B07-8E3E-194C668DD3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04DE9E-D529-496B-8879-A671216A1A6B}" type="datetime1">
              <a:rPr lang="ru-RU" smtClean="0"/>
              <a:t>12.11.2022</a:t>
            </a:fld>
            <a:endParaRPr lang="ru-RU"/>
          </a:p>
        </p:txBody>
      </p:sp>
      <p:sp>
        <p:nvSpPr>
          <p:cNvPr id="4" name="Нижний колонтитул 3">
            <a:extLst>
              <a:ext uri="{FF2B5EF4-FFF2-40B4-BE49-F238E27FC236}">
                <a16:creationId xmlns:a16="http://schemas.microsoft.com/office/drawing/2014/main" id="{748A459C-8D41-4151-A0E0-38D6020751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EBB5A440-E384-463B-859E-1C83096FB2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F5F3C6-48DE-4A85-979E-2316FB748DBB}" type="slidenum">
              <a:rPr lang="ru-RU" smtClean="0"/>
              <a:t>‹#›</a:t>
            </a:fld>
            <a:endParaRPr lang="ru-RU"/>
          </a:p>
        </p:txBody>
      </p:sp>
    </p:spTree>
    <p:extLst>
      <p:ext uri="{BB962C8B-B14F-4D97-AF65-F5344CB8AC3E}">
        <p14:creationId xmlns:p14="http://schemas.microsoft.com/office/powerpoint/2010/main" val="29510979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126B9-AE57-4342-9A4D-EC09DECF2BBB}" type="datetime1">
              <a:rPr lang="ru-RU" smtClean="0"/>
              <a:pPr/>
              <a:t>12.11.2022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48485-728A-44EC-8CE8-BAC99CFCD081}" type="slidenum">
              <a:rPr lang="ru-RU" noProof="0" smtClean="0"/>
              <a:t>‹#›</a:t>
            </a:fld>
            <a:endParaRPr lang="ru-RU" noProof="0"/>
          </a:p>
        </p:txBody>
      </p:sp>
    </p:spTree>
    <p:extLst>
      <p:ext uri="{BB962C8B-B14F-4D97-AF65-F5344CB8AC3E}">
        <p14:creationId xmlns:p14="http://schemas.microsoft.com/office/powerpoint/2010/main" val="2528069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48348485-728A-44EC-8CE8-BAC99CFCD081}" type="slidenum">
              <a:rPr lang="ru-RU" smtClean="0"/>
              <a:t>1</a:t>
            </a:fld>
            <a:endParaRPr lang="ru-RU"/>
          </a:p>
        </p:txBody>
      </p:sp>
    </p:spTree>
    <p:extLst>
      <p:ext uri="{BB962C8B-B14F-4D97-AF65-F5344CB8AC3E}">
        <p14:creationId xmlns:p14="http://schemas.microsoft.com/office/powerpoint/2010/main" val="2468923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Рисунок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ru-RU" noProof="0"/>
              <a:t>Образец заголовка</a:t>
            </a:r>
          </a:p>
        </p:txBody>
      </p:sp>
      <p:sp>
        <p:nvSpPr>
          <p:cNvPr id="3" name="Подзаголовок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a:t>Образец подзаголовка</a:t>
            </a:r>
          </a:p>
        </p:txBody>
      </p:sp>
      <p:sp>
        <p:nvSpPr>
          <p:cNvPr id="4" name="Дата 3"/>
          <p:cNvSpPr>
            <a:spLocks noGrp="1"/>
          </p:cNvSpPr>
          <p:nvPr>
            <p:ph type="dt" sz="half" idx="10"/>
          </p:nvPr>
        </p:nvSpPr>
        <p:spPr>
          <a:xfrm>
            <a:off x="8932558" y="5870575"/>
            <a:ext cx="1600200" cy="377825"/>
          </a:xfrm>
        </p:spPr>
        <p:txBody>
          <a:bodyPr rtlCol="0"/>
          <a:lstStyle/>
          <a:p>
            <a:pPr rtl="0"/>
            <a:fld id="{383FE399-6236-4233-A950-01E290C245FC}" type="datetime1">
              <a:rPr lang="ru-RU" noProof="0" smtClean="0"/>
              <a:t>12.11.2022</a:t>
            </a:fld>
            <a:endParaRPr lang="ru-RU" noProof="0"/>
          </a:p>
        </p:txBody>
      </p:sp>
      <p:sp>
        <p:nvSpPr>
          <p:cNvPr id="5" name="Нижний колонтитул 4"/>
          <p:cNvSpPr>
            <a:spLocks noGrp="1"/>
          </p:cNvSpPr>
          <p:nvPr>
            <p:ph type="ftr" sz="quarter" idx="11"/>
          </p:nvPr>
        </p:nvSpPr>
        <p:spPr>
          <a:xfrm>
            <a:off x="3962399" y="5870575"/>
            <a:ext cx="4893958" cy="377825"/>
          </a:xfrm>
        </p:spPr>
        <p:txBody>
          <a:bodyPr rtlCol="0"/>
          <a:lstStyle/>
          <a:p>
            <a:pPr rtl="0"/>
            <a:endParaRPr lang="ru-RU" noProof="0"/>
          </a:p>
        </p:txBody>
      </p:sp>
      <p:sp>
        <p:nvSpPr>
          <p:cNvPr id="6" name="Номер слайда 5"/>
          <p:cNvSpPr>
            <a:spLocks noGrp="1"/>
          </p:cNvSpPr>
          <p:nvPr>
            <p:ph type="sldNum" sz="quarter" idx="12"/>
          </p:nvPr>
        </p:nvSpPr>
        <p:spPr>
          <a:xfrm>
            <a:off x="10608958" y="5870575"/>
            <a:ext cx="551167" cy="377825"/>
          </a:xfrm>
        </p:spPr>
        <p:txBody>
          <a:bodyPr rtlCol="0"/>
          <a:lstStyle/>
          <a:p>
            <a:pPr rtl="0"/>
            <a:fld id="{D57F1E4F-1CFF-5643-939E-217C01CDF565}" type="slidenum">
              <a:rPr lang="ru-RU" noProof="0" smtClean="0"/>
              <a:pPr/>
              <a:t>‹#›</a:t>
            </a:fld>
            <a:endParaRPr lang="ru-RU"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ый рисунок с подписью">
    <p:spTree>
      <p:nvGrpSpPr>
        <p:cNvPr id="1" name=""/>
        <p:cNvGrpSpPr/>
        <p:nvPr/>
      </p:nvGrpSpPr>
      <p:grpSpPr>
        <a:xfrm>
          <a:off x="0" y="0"/>
          <a:ext cx="0" cy="0"/>
          <a:chOff x="0" y="0"/>
          <a:chExt cx="0" cy="0"/>
        </a:xfrm>
      </p:grpSpPr>
      <p:pic>
        <p:nvPicPr>
          <p:cNvPr id="8" name="Рисунок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618834D9-9184-4F85-9890-4CF0D42DD789}" type="datetime1">
              <a:rPr lang="ru-RU" noProof="0" smtClean="0"/>
              <a:t>12.11.2022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Рисунок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ru-RU" noProof="0"/>
              <a:t>Образец заголовка</a:t>
            </a:r>
          </a:p>
        </p:txBody>
      </p:sp>
      <p:sp>
        <p:nvSpPr>
          <p:cNvPr id="3" name="Текст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0C4D7735-04D5-4C51-9E3E-F1326294AE2A}"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Рисунок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Надпись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
        <p:nvSpPr>
          <p:cNvPr id="11" name="Надпись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
        <p:nvSpPr>
          <p:cNvPr id="2" name="Заголовок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ru-RU" noProof="0"/>
              <a:t>Образец заголовка</a:t>
            </a:r>
          </a:p>
        </p:txBody>
      </p:sp>
      <p:sp>
        <p:nvSpPr>
          <p:cNvPr id="10" name="Текст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F40680B-B408-4DA9-9CE3-18C9EE41CB61}"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с именем">
    <p:spTree>
      <p:nvGrpSpPr>
        <p:cNvPr id="1" name=""/>
        <p:cNvGrpSpPr/>
        <p:nvPr/>
      </p:nvGrpSpPr>
      <p:grpSpPr>
        <a:xfrm>
          <a:off x="0" y="0"/>
          <a:ext cx="0" cy="0"/>
          <a:chOff x="0" y="0"/>
          <a:chExt cx="0" cy="0"/>
        </a:xfrm>
      </p:grpSpPr>
      <p:pic>
        <p:nvPicPr>
          <p:cNvPr id="8" name="Рисунок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ru-RU" noProof="0"/>
              <a:t>Образец заголовка</a:t>
            </a:r>
          </a:p>
        </p:txBody>
      </p:sp>
      <p:sp>
        <p:nvSpPr>
          <p:cNvPr id="3" name="Текст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7249E2B8-70C0-4FEE-99DB-4C05EB00980F}"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очка имени с цитатой">
    <p:spTree>
      <p:nvGrpSpPr>
        <p:cNvPr id="1" name=""/>
        <p:cNvGrpSpPr/>
        <p:nvPr/>
      </p:nvGrpSpPr>
      <p:grpSpPr>
        <a:xfrm>
          <a:off x="0" y="0"/>
          <a:ext cx="0" cy="0"/>
          <a:chOff x="0" y="0"/>
          <a:chExt cx="0" cy="0"/>
        </a:xfrm>
      </p:grpSpPr>
      <p:pic>
        <p:nvPicPr>
          <p:cNvPr id="11" name="Рисунок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Надпись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
        <p:nvSpPr>
          <p:cNvPr id="14" name="Надпись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
        <p:nvSpPr>
          <p:cNvPr id="16" name="Заголовок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ru-RU" noProof="0"/>
              <a:t>Образец заголовка</a:t>
            </a:r>
          </a:p>
        </p:txBody>
      </p:sp>
      <p:sp>
        <p:nvSpPr>
          <p:cNvPr id="10" name="Текст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8A0D0708-0DA2-47DE-9383-04EC50974775}"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Рисунок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ru-RU" noProof="0"/>
              <a:t>Образец заголовка</a:t>
            </a:r>
          </a:p>
        </p:txBody>
      </p:sp>
      <p:sp>
        <p:nvSpPr>
          <p:cNvPr id="10" name="Текст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71A263BA-A5EB-4618-BB6C-74C06C547E7E}" type="datetime1">
              <a:rPr lang="ru-RU" noProof="0" smtClean="0"/>
              <a:t>12.11.2022</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Рисунок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Вертикальный текст 2"/>
          <p:cNvSpPr>
            <a:spLocks noGrp="1"/>
          </p:cNvSpPr>
          <p:nvPr>
            <p:ph type="body" orient="vert" idx="1" hasCustomPrompt="1"/>
          </p:nvPr>
        </p:nvSpPr>
        <p:spPr/>
        <p:txBody>
          <a:bodyPr vert="eaVert" rtlCol="0" anchor="t"/>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6D2230D5-1640-46D7-9538-AFE6CFB07764}"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8" name="Заголовок 1"/>
          <p:cNvSpPr>
            <a:spLocks noGrp="1"/>
          </p:cNvSpPr>
          <p:nvPr>
            <p:ph type="title"/>
          </p:nvPr>
        </p:nvSpPr>
        <p:spPr>
          <a:xfrm>
            <a:off x="685801" y="609600"/>
            <a:ext cx="10131425" cy="1456267"/>
          </a:xfrm>
        </p:spPr>
        <p:txBody>
          <a:bodyPr rtlCol="0"/>
          <a:lstStyle/>
          <a:p>
            <a:pPr rtl="0"/>
            <a:r>
              <a:rPr lang="ru-RU" noProof="0"/>
              <a:t>Образец заголовка</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Рисунок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Вертикальный заголовок 1"/>
          <p:cNvSpPr>
            <a:spLocks noGrp="1"/>
          </p:cNvSpPr>
          <p:nvPr>
            <p:ph type="title" orient="vert"/>
          </p:nvPr>
        </p:nvSpPr>
        <p:spPr>
          <a:xfrm>
            <a:off x="8658675" y="609599"/>
            <a:ext cx="2158552" cy="5181601"/>
          </a:xfrm>
        </p:spPr>
        <p:txBody>
          <a:bodyPr vert="eaVert" rtlCol="0"/>
          <a:lstStyle/>
          <a:p>
            <a:pPr rtl="0"/>
            <a:r>
              <a:rPr lang="ru-RU" noProof="0"/>
              <a:t>Образец заголовка</a:t>
            </a:r>
          </a:p>
        </p:txBody>
      </p:sp>
      <p:sp>
        <p:nvSpPr>
          <p:cNvPr id="3" name="Вертикальный текст 2"/>
          <p:cNvSpPr>
            <a:spLocks noGrp="1"/>
          </p:cNvSpPr>
          <p:nvPr>
            <p:ph type="body" orient="vert" idx="1" hasCustomPrompt="1"/>
          </p:nvPr>
        </p:nvSpPr>
        <p:spPr>
          <a:xfrm>
            <a:off x="685800" y="609600"/>
            <a:ext cx="7832116" cy="5181600"/>
          </a:xfrm>
        </p:spPr>
        <p:txBody>
          <a:bodyPr vert="eaVert" rtlCol="0" anchor="t"/>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4D7FDA88-8D68-4D2A-B0B4-105A272488CB}"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Рисунок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idx="1" hasCustomPrompt="1"/>
          </p:nvPr>
        </p:nvSpPr>
        <p:spPr/>
        <p:txBody>
          <a:bodyPr rtlCol="0" anchor="ct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6BE7DB6F-8EB6-4C8D-89B4-126CCA0E8EC3}"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Рисунок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a:xfrm>
            <a:off x="685800" y="3308581"/>
            <a:ext cx="10131427" cy="1468800"/>
          </a:xfrm>
        </p:spPr>
        <p:txBody>
          <a:bodyPr rtlCol="0" anchor="b"/>
          <a:lstStyle>
            <a:lvl1pPr algn="l">
              <a:defRPr sz="4000" b="0" cap="all"/>
            </a:lvl1pPr>
          </a:lstStyle>
          <a:p>
            <a:pPr rtl="0"/>
            <a:r>
              <a:rPr lang="ru-RU" noProof="0"/>
              <a:t>Образец заголовка</a:t>
            </a:r>
          </a:p>
        </p:txBody>
      </p:sp>
      <p:sp>
        <p:nvSpPr>
          <p:cNvPr id="3" name="Текст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24642CC-7978-4748-83C4-9F06B0FD00AD}" type="datetime1">
              <a:rPr lang="ru-RU" noProof="0" smtClean="0"/>
              <a:t>12.11.2022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Рисунок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sz="half" idx="1" hasCustomPrompt="1"/>
          </p:nvPr>
        </p:nvSpPr>
        <p:spPr>
          <a:xfrm>
            <a:off x="685802" y="2142067"/>
            <a:ext cx="4995334" cy="3649134"/>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5821895" y="2142067"/>
            <a:ext cx="4995332" cy="3649133"/>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5BD2C51B-CD7C-46BD-AB29-BAC62E15FDA7}" type="datetime1">
              <a:rPr lang="ru-RU" noProof="0" smtClean="0"/>
              <a:t>12.11.2022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a:lvl1pPr>
          </a:lstStyle>
          <a:p>
            <a:pPr rtl="0"/>
            <a:r>
              <a:rPr lang="ru-RU" noProof="0"/>
              <a:t>Образец заголовка</a:t>
            </a:r>
          </a:p>
        </p:txBody>
      </p:sp>
      <p:sp>
        <p:nvSpPr>
          <p:cNvPr id="3" name="Текст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СТИЛЬ ТЕКСТА НА ОБРАЗЦЕ СЛАЙДА</a:t>
            </a:r>
          </a:p>
        </p:txBody>
      </p:sp>
      <p:sp>
        <p:nvSpPr>
          <p:cNvPr id="4" name="Объект 3"/>
          <p:cNvSpPr>
            <a:spLocks noGrp="1"/>
          </p:cNvSpPr>
          <p:nvPr>
            <p:ph sz="half" idx="2" hasCustomPrompt="1"/>
          </p:nvPr>
        </p:nvSpPr>
        <p:spPr>
          <a:xfrm>
            <a:off x="685801" y="2870201"/>
            <a:ext cx="4996923" cy="2920998"/>
          </a:xfrm>
        </p:spPr>
        <p:txBody>
          <a:bodyPr rtlCol="0" anchor="t">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СТИЛЬ ТЕКСТА НА ОБРАЗЦЕ СЛАЙДА</a:t>
            </a:r>
          </a:p>
        </p:txBody>
      </p:sp>
      <p:sp>
        <p:nvSpPr>
          <p:cNvPr id="6" name="Объект 5"/>
          <p:cNvSpPr>
            <a:spLocks noGrp="1"/>
          </p:cNvSpPr>
          <p:nvPr>
            <p:ph sz="quarter" idx="4" hasCustomPrompt="1"/>
          </p:nvPr>
        </p:nvSpPr>
        <p:spPr>
          <a:xfrm>
            <a:off x="5823483" y="2870201"/>
            <a:ext cx="4995334" cy="2920998"/>
          </a:xfrm>
        </p:spPr>
        <p:txBody>
          <a:bodyPr rtlCol="0" anchor="t">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CC56DF33-6DED-4799-851F-1FEEAE752AE1}" type="datetime1">
              <a:rPr lang="ru-RU" noProof="0" smtClean="0"/>
              <a:pPr rtl="0"/>
              <a:t>12.11.2022</a:t>
            </a:fld>
            <a:r>
              <a:rPr lang="ru-RU" noProof="0"/>
              <a:t>11.09.2014</a:t>
            </a:r>
            <a:fld id="{B61BEF0D-F0BB-DE4B-95CE-6DB70DBA9567}" type="datetimeFigureOut">
              <a:rPr lang="ru-RU" noProof="0" smtClean="0"/>
              <a:pPr rtl="0"/>
              <a:t>12.11.2022</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rtl="0"/>
              <a:t>‹#›</a:t>
            </a:fld>
            <a:r>
              <a:rPr lang="ru-RU" noProof="0"/>
              <a:t>‹#›</a:t>
            </a:r>
            <a:fld id="{D57F1E4F-1CFF-5643-939E-217C01CDF565}" type="slidenum">
              <a:rPr lang="ru-RU" noProof="0" smtClean="0"/>
              <a:pPr rtl="0"/>
              <a:t>‹#›</a:t>
            </a:fld>
            <a:endParaRPr lang="ru-RU"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Рисунок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Дата 2"/>
          <p:cNvSpPr>
            <a:spLocks noGrp="1"/>
          </p:cNvSpPr>
          <p:nvPr>
            <p:ph type="dt" sz="half" idx="10"/>
          </p:nvPr>
        </p:nvSpPr>
        <p:spPr/>
        <p:txBody>
          <a:bodyPr rtlCol="0"/>
          <a:lstStyle/>
          <a:p>
            <a:pPr rtl="0"/>
            <a:fld id="{F39D8345-6686-4801-A31B-510D941819C0}" type="datetime1">
              <a:rPr lang="ru-RU" noProof="0" smtClean="0"/>
              <a:t>12.11.2022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Рисунок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Дата 1"/>
          <p:cNvSpPr>
            <a:spLocks noGrp="1"/>
          </p:cNvSpPr>
          <p:nvPr>
            <p:ph type="dt" sz="half" idx="10"/>
          </p:nvPr>
        </p:nvSpPr>
        <p:spPr/>
        <p:txBody>
          <a:bodyPr rtlCol="0"/>
          <a:lstStyle/>
          <a:p>
            <a:pPr rtl="0"/>
            <a:fld id="{7270160B-5405-4F31-BBE0-F29C88F39C31}" type="datetime1">
              <a:rPr lang="ru-RU" noProof="0" smtClean="0"/>
              <a:t>12.11.2022</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Рисунок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ru-RU" noProof="0"/>
              <a:t>Образец заголовка</a:t>
            </a:r>
          </a:p>
        </p:txBody>
      </p:sp>
      <p:sp>
        <p:nvSpPr>
          <p:cNvPr id="3" name="Объект 2"/>
          <p:cNvSpPr>
            <a:spLocks noGrp="1"/>
          </p:cNvSpPr>
          <p:nvPr>
            <p:ph idx="1" hasCustomPrompt="1"/>
          </p:nvPr>
        </p:nvSpPr>
        <p:spPr>
          <a:xfrm>
            <a:off x="4648201" y="609601"/>
            <a:ext cx="6169026" cy="5181600"/>
          </a:xfrm>
        </p:spPr>
        <p:txBody>
          <a:bodyPr rtlCol="0" anchor="ctr">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4D4486EA-A1CE-48C8-8DD4-A8B3B2D3E65D}" type="datetime1">
              <a:rPr lang="ru-RU" noProof="0" smtClean="0"/>
              <a:t>12.11.2022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Рисунок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ru-RU" noProof="0"/>
              <a:t>Образец заголовка</a:t>
            </a:r>
          </a:p>
        </p:txBody>
      </p:sp>
      <p:sp>
        <p:nvSpPr>
          <p:cNvPr id="14" name="Рисунок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D3ED3EA8-0898-48C4-BF2C-A69E6943072E}" type="datetime1">
              <a:rPr lang="ru-RU" noProof="0" smtClean="0"/>
              <a:t>12.11.2022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ru-RU" noProof="0"/>
              <a:t>Образец заголовка</a:t>
            </a:r>
          </a:p>
        </p:txBody>
      </p:sp>
      <p:sp>
        <p:nvSpPr>
          <p:cNvPr id="3" name="Текст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AB16C48A-8BB0-4318-AA14-9FA7F5DD3CFB}" type="datetime1">
              <a:rPr lang="ru-RU" noProof="0" smtClean="0"/>
              <a:t>12.11.2022</a:t>
            </a:fld>
            <a:endParaRPr lang="ru-RU" noProof="0" dirty="0"/>
          </a:p>
        </p:txBody>
      </p:sp>
      <p:sp>
        <p:nvSpPr>
          <p:cNvPr id="5" name="Нижний колонтитул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ru-RU" noProof="0"/>
          </a:p>
        </p:txBody>
      </p:sp>
      <p:sp>
        <p:nvSpPr>
          <p:cNvPr id="6" name="Номер слайда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ru-RU" noProof="0" smtClean="0"/>
              <a:pPr/>
              <a:t>‹#›</a:t>
            </a:fld>
            <a:endParaRPr lang="ru-RU"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ru-RU" dirty="0">
                <a:cs typeface="Calibri Light"/>
              </a:rPr>
              <a:t>Прогнозирование с </a:t>
            </a:r>
            <a:r>
              <a:rPr lang="ru-RU" dirty="0" err="1">
                <a:cs typeface="Calibri Light"/>
              </a:rPr>
              <a:t>arima</a:t>
            </a:r>
            <a:endParaRPr lang="ru-RU" dirty="0" err="1"/>
          </a:p>
        </p:txBody>
      </p:sp>
      <p:sp>
        <p:nvSpPr>
          <p:cNvPr id="3" name="Подзаголовок 2"/>
          <p:cNvSpPr>
            <a:spLocks noGrp="1"/>
          </p:cNvSpPr>
          <p:nvPr>
            <p:ph type="subTitle" idx="1"/>
          </p:nvPr>
        </p:nvSpPr>
        <p:spPr/>
        <p:txBody>
          <a:bodyPr rtlCol="0"/>
          <a:lstStyle/>
          <a:p>
            <a:pPr rtl="0"/>
            <a:endParaRPr lang="ru-RU"/>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B023A2-6A6A-745B-8DAA-436A46664B36}"/>
              </a:ext>
            </a:extLst>
          </p:cNvPr>
          <p:cNvSpPr>
            <a:spLocks noGrp="1"/>
          </p:cNvSpPr>
          <p:nvPr>
            <p:ph type="title"/>
          </p:nvPr>
        </p:nvSpPr>
        <p:spPr>
          <a:xfrm>
            <a:off x="4699592" y="2514600"/>
            <a:ext cx="10131425" cy="1456267"/>
          </a:xfrm>
        </p:spPr>
        <p:txBody>
          <a:bodyPr/>
          <a:lstStyle/>
          <a:p>
            <a:r>
              <a:rPr lang="ru-RU" dirty="0">
                <a:cs typeface="Calibri Light"/>
              </a:rPr>
              <a:t>Пример</a:t>
            </a:r>
            <a:endParaRPr lang="ru-RU" dirty="0"/>
          </a:p>
        </p:txBody>
      </p:sp>
      <p:sp>
        <p:nvSpPr>
          <p:cNvPr id="3" name="Объект 2">
            <a:extLst>
              <a:ext uri="{FF2B5EF4-FFF2-40B4-BE49-F238E27FC236}">
                <a16:creationId xmlns:a16="http://schemas.microsoft.com/office/drawing/2014/main" id="{A79074E9-FFA5-BEA2-9C71-2A4E9D0D1D04}"/>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62064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132D-303C-267D-BEF7-84026ACAD154}"/>
              </a:ext>
            </a:extLst>
          </p:cNvPr>
          <p:cNvSpPr>
            <a:spLocks noGrp="1"/>
          </p:cNvSpPr>
          <p:nvPr>
            <p:ph type="title"/>
          </p:nvPr>
        </p:nvSpPr>
        <p:spPr/>
        <p:txBody>
          <a:bodyPr/>
          <a:lstStyle/>
          <a:p>
            <a:r>
              <a:rPr lang="ru-RU" dirty="0">
                <a:cs typeface="Calibri Light"/>
              </a:rPr>
              <a:t>Сезонность</a:t>
            </a:r>
          </a:p>
        </p:txBody>
      </p:sp>
      <p:sp>
        <p:nvSpPr>
          <p:cNvPr id="3" name="Объект 2">
            <a:extLst>
              <a:ext uri="{FF2B5EF4-FFF2-40B4-BE49-F238E27FC236}">
                <a16:creationId xmlns:a16="http://schemas.microsoft.com/office/drawing/2014/main" id="{49082053-7503-FC7A-E2FB-B5B6797CF71B}"/>
              </a:ext>
            </a:extLst>
          </p:cNvPr>
          <p:cNvSpPr>
            <a:spLocks noGrp="1"/>
          </p:cNvSpPr>
          <p:nvPr>
            <p:ph idx="1"/>
          </p:nvPr>
        </p:nvSpPr>
        <p:spPr/>
        <p:txBody>
          <a:bodyPr/>
          <a:lstStyle/>
          <a:p>
            <a:r>
              <a:rPr lang="ru-RU" dirty="0">
                <a:cs typeface="Calibri"/>
              </a:rPr>
              <a:t>Сезонные колебании ряда</a:t>
            </a:r>
          </a:p>
          <a:p>
            <a:pPr>
              <a:buClr>
                <a:srgbClr val="FFFFFF"/>
              </a:buClr>
            </a:pPr>
            <a:r>
              <a:rPr lang="ru-RU" dirty="0">
                <a:cs typeface="Calibri"/>
              </a:rPr>
              <a:t>Преобразование Бокса-Кокса</a:t>
            </a:r>
          </a:p>
          <a:p>
            <a:pPr>
              <a:buClr>
                <a:srgbClr val="FFFFFF"/>
              </a:buClr>
            </a:pPr>
            <a:r>
              <a:rPr lang="ru-RU" dirty="0">
                <a:cs typeface="Calibri"/>
              </a:rPr>
              <a:t>Сезонное дифференцирование</a:t>
            </a:r>
          </a:p>
          <a:p>
            <a:pPr>
              <a:buClr>
                <a:srgbClr val="FFFFFF"/>
              </a:buClr>
            </a:pPr>
            <a:r>
              <a:rPr lang="ru-RU" dirty="0">
                <a:cs typeface="Calibri"/>
              </a:rPr>
              <a:t>SARIMA(</a:t>
            </a:r>
            <a:r>
              <a:rPr lang="ru-RU" dirty="0" err="1">
                <a:cs typeface="Calibri"/>
              </a:rPr>
              <a:t>p,d,q,P,D,Q,s</a:t>
            </a:r>
            <a:r>
              <a:rPr lang="ru-RU" dirty="0">
                <a:cs typeface="Calibri"/>
              </a:rPr>
              <a:t>)</a:t>
            </a:r>
          </a:p>
        </p:txBody>
      </p:sp>
      <p:pic>
        <p:nvPicPr>
          <p:cNvPr id="4" name="Рисунок 4">
            <a:extLst>
              <a:ext uri="{FF2B5EF4-FFF2-40B4-BE49-F238E27FC236}">
                <a16:creationId xmlns:a16="http://schemas.microsoft.com/office/drawing/2014/main" id="{C95AC7FB-2DE4-572A-F286-EEC165C9475B}"/>
              </a:ext>
            </a:extLst>
          </p:cNvPr>
          <p:cNvPicPr>
            <a:picLocks noChangeAspect="1"/>
          </p:cNvPicPr>
          <p:nvPr/>
        </p:nvPicPr>
        <p:blipFill>
          <a:blip r:embed="rId2"/>
          <a:stretch>
            <a:fillRect/>
          </a:stretch>
        </p:blipFill>
        <p:spPr>
          <a:xfrm>
            <a:off x="6220179" y="217783"/>
            <a:ext cx="3881496" cy="2904066"/>
          </a:xfrm>
          <a:prstGeom prst="rect">
            <a:avLst/>
          </a:prstGeom>
        </p:spPr>
      </p:pic>
      <p:pic>
        <p:nvPicPr>
          <p:cNvPr id="5" name="Рисунок 5">
            <a:extLst>
              <a:ext uri="{FF2B5EF4-FFF2-40B4-BE49-F238E27FC236}">
                <a16:creationId xmlns:a16="http://schemas.microsoft.com/office/drawing/2014/main" id="{BE383062-B045-A468-3A71-98CAD3157B4D}"/>
              </a:ext>
            </a:extLst>
          </p:cNvPr>
          <p:cNvPicPr>
            <a:picLocks noChangeAspect="1"/>
          </p:cNvPicPr>
          <p:nvPr/>
        </p:nvPicPr>
        <p:blipFill>
          <a:blip r:embed="rId3"/>
          <a:stretch>
            <a:fillRect/>
          </a:stretch>
        </p:blipFill>
        <p:spPr>
          <a:xfrm>
            <a:off x="6221471" y="3502495"/>
            <a:ext cx="3878909" cy="2741083"/>
          </a:xfrm>
          <a:prstGeom prst="rect">
            <a:avLst/>
          </a:prstGeom>
        </p:spPr>
      </p:pic>
    </p:spTree>
    <p:extLst>
      <p:ext uri="{BB962C8B-B14F-4D97-AF65-F5344CB8AC3E}">
        <p14:creationId xmlns:p14="http://schemas.microsoft.com/office/powerpoint/2010/main" val="264224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CA9634-C7C9-87FC-9DF9-49A964D475B4}"/>
              </a:ext>
            </a:extLst>
          </p:cNvPr>
          <p:cNvSpPr>
            <a:spLocks noGrp="1"/>
          </p:cNvSpPr>
          <p:nvPr>
            <p:ph type="title"/>
          </p:nvPr>
        </p:nvSpPr>
        <p:spPr/>
        <p:txBody>
          <a:bodyPr/>
          <a:lstStyle/>
          <a:p>
            <a:r>
              <a:rPr lang="ru-RU" dirty="0">
                <a:cs typeface="Calibri Light"/>
              </a:rPr>
              <a:t>Резюмируем</a:t>
            </a:r>
            <a:endParaRPr lang="ru-RU" dirty="0"/>
          </a:p>
        </p:txBody>
      </p:sp>
      <p:sp>
        <p:nvSpPr>
          <p:cNvPr id="3" name="Объект 2">
            <a:extLst>
              <a:ext uri="{FF2B5EF4-FFF2-40B4-BE49-F238E27FC236}">
                <a16:creationId xmlns:a16="http://schemas.microsoft.com/office/drawing/2014/main" id="{237C2C62-F11A-69E9-F857-E46DD1190A1B}"/>
              </a:ext>
            </a:extLst>
          </p:cNvPr>
          <p:cNvSpPr>
            <a:spLocks noGrp="1"/>
          </p:cNvSpPr>
          <p:nvPr>
            <p:ph idx="1"/>
          </p:nvPr>
        </p:nvSpPr>
        <p:spPr/>
        <p:txBody>
          <a:bodyPr/>
          <a:lstStyle/>
          <a:p>
            <a:r>
              <a:rPr lang="ru-RU" dirty="0">
                <a:cs typeface="Calibri"/>
              </a:rPr>
              <a:t>Анализируем данные, проверяем на стационарность, сезонность, тренд</a:t>
            </a:r>
          </a:p>
          <a:p>
            <a:pPr>
              <a:buClr>
                <a:srgbClr val="FFFFFF"/>
              </a:buClr>
            </a:pPr>
            <a:r>
              <a:rPr lang="ru-RU" dirty="0">
                <a:cs typeface="Calibri"/>
              </a:rPr>
              <a:t>Делаем преобразования, приводим к стационарному виду</a:t>
            </a:r>
          </a:p>
          <a:p>
            <a:pPr>
              <a:buClr>
                <a:srgbClr val="FFFFFF"/>
              </a:buClr>
            </a:pPr>
            <a:r>
              <a:rPr lang="ru-RU" dirty="0">
                <a:cs typeface="Calibri"/>
              </a:rPr>
              <a:t>Строим ACF, PACF, определяем параметры </a:t>
            </a:r>
            <a:r>
              <a:rPr lang="ru-RU" dirty="0" err="1">
                <a:cs typeface="Calibri"/>
              </a:rPr>
              <a:t>p,d,q</a:t>
            </a:r>
            <a:endParaRPr lang="ru-RU" dirty="0">
              <a:cs typeface="Calibri"/>
            </a:endParaRPr>
          </a:p>
          <a:p>
            <a:pPr>
              <a:buClr>
                <a:srgbClr val="FFFFFF"/>
              </a:buClr>
            </a:pPr>
            <a:r>
              <a:rPr lang="ru-RU" dirty="0">
                <a:cs typeface="Calibri"/>
              </a:rPr>
              <a:t>Разбиваем данные, обучаем модель или модели, для разных наборов параметров</a:t>
            </a:r>
          </a:p>
          <a:p>
            <a:pPr>
              <a:buClr>
                <a:srgbClr val="FFFFFF"/>
              </a:buClr>
            </a:pPr>
            <a:r>
              <a:rPr lang="ru-RU" dirty="0">
                <a:cs typeface="Calibri"/>
              </a:rPr>
              <a:t>Анализируем остатки на нормальность и стационарность</a:t>
            </a:r>
          </a:p>
          <a:p>
            <a:pPr>
              <a:buClr>
                <a:srgbClr val="FFFFFF"/>
              </a:buClr>
            </a:pPr>
            <a:r>
              <a:rPr lang="ru-RU" dirty="0">
                <a:cs typeface="Calibri"/>
              </a:rPr>
              <a:t>Пробуем другие модели для прогнозирования, если остатки нас не устраивают. Возможно данный класс моделей недостаточно хорошо подходит для временного ряда</a:t>
            </a:r>
          </a:p>
          <a:p>
            <a:pPr>
              <a:buClr>
                <a:srgbClr val="FFFFFF"/>
              </a:buClr>
            </a:pPr>
            <a:endParaRPr lang="ru-RU" dirty="0">
              <a:cs typeface="Calibri"/>
            </a:endParaRPr>
          </a:p>
        </p:txBody>
      </p:sp>
    </p:spTree>
    <p:extLst>
      <p:ext uri="{BB962C8B-B14F-4D97-AF65-F5344CB8AC3E}">
        <p14:creationId xmlns:p14="http://schemas.microsoft.com/office/powerpoint/2010/main" val="424133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C0DDC-CD59-8A7D-9A78-21E30377BB8A}"/>
              </a:ext>
            </a:extLst>
          </p:cNvPr>
          <p:cNvSpPr>
            <a:spLocks noGrp="1"/>
          </p:cNvSpPr>
          <p:nvPr>
            <p:ph type="title"/>
          </p:nvPr>
        </p:nvSpPr>
        <p:spPr/>
        <p:txBody>
          <a:bodyPr/>
          <a:lstStyle/>
          <a:p>
            <a:r>
              <a:rPr lang="ru-RU" dirty="0">
                <a:cs typeface="Calibri Light"/>
              </a:rPr>
              <a:t>ARIMA</a:t>
            </a:r>
            <a:endParaRPr lang="ru-RU" dirty="0"/>
          </a:p>
        </p:txBody>
      </p:sp>
      <p:sp>
        <p:nvSpPr>
          <p:cNvPr id="3" name="Объект 2">
            <a:extLst>
              <a:ext uri="{FF2B5EF4-FFF2-40B4-BE49-F238E27FC236}">
                <a16:creationId xmlns:a16="http://schemas.microsoft.com/office/drawing/2014/main" id="{4A35B5BF-538A-40B6-41D9-25D4C23B7ABF}"/>
              </a:ext>
            </a:extLst>
          </p:cNvPr>
          <p:cNvSpPr>
            <a:spLocks noGrp="1"/>
          </p:cNvSpPr>
          <p:nvPr>
            <p:ph idx="1"/>
          </p:nvPr>
        </p:nvSpPr>
        <p:spPr/>
        <p:txBody>
          <a:bodyPr/>
          <a:lstStyle/>
          <a:p>
            <a:r>
              <a:rPr lang="ru-RU" sz="2400" dirty="0">
                <a:cs typeface="Calibri"/>
              </a:rPr>
              <a:t>AR - </a:t>
            </a:r>
            <a:r>
              <a:rPr lang="ru-RU" sz="2400" dirty="0" err="1">
                <a:cs typeface="Calibri"/>
              </a:rPr>
              <a:t>AutoRegression</a:t>
            </a:r>
            <a:endParaRPr lang="ru-RU" sz="2400">
              <a:cs typeface="Calibri"/>
            </a:endParaRPr>
          </a:p>
          <a:p>
            <a:pPr>
              <a:buClr>
                <a:srgbClr val="FFFFFF"/>
              </a:buClr>
            </a:pPr>
            <a:r>
              <a:rPr lang="ru-RU" sz="2400" dirty="0">
                <a:cs typeface="Calibri"/>
              </a:rPr>
              <a:t>I - Integrated</a:t>
            </a:r>
          </a:p>
          <a:p>
            <a:pPr>
              <a:buClr>
                <a:srgbClr val="FFFFFF"/>
              </a:buClr>
            </a:pPr>
            <a:r>
              <a:rPr lang="ru-RU" sz="2400" dirty="0">
                <a:cs typeface="Calibri"/>
              </a:rPr>
              <a:t>MA – </a:t>
            </a:r>
            <a:r>
              <a:rPr lang="ru-RU" sz="2400" dirty="0" err="1">
                <a:cs typeface="Calibri"/>
              </a:rPr>
              <a:t>Moving</a:t>
            </a:r>
            <a:r>
              <a:rPr lang="ru-RU" sz="2400" dirty="0">
                <a:cs typeface="Calibri"/>
              </a:rPr>
              <a:t> </a:t>
            </a:r>
            <a:r>
              <a:rPr lang="ru-RU" sz="2400" dirty="0" err="1">
                <a:cs typeface="Calibri"/>
              </a:rPr>
              <a:t>Average</a:t>
            </a:r>
            <a:endParaRPr lang="ru-RU" sz="2400">
              <a:cs typeface="Calibri"/>
            </a:endParaRPr>
          </a:p>
        </p:txBody>
      </p:sp>
      <p:pic>
        <p:nvPicPr>
          <p:cNvPr id="5" name="Рисунок 5">
            <a:extLst>
              <a:ext uri="{FF2B5EF4-FFF2-40B4-BE49-F238E27FC236}">
                <a16:creationId xmlns:a16="http://schemas.microsoft.com/office/drawing/2014/main" id="{3006143D-2C0B-8AE0-A84E-B9435CC4E2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4468" y="2071746"/>
            <a:ext cx="5853876" cy="992951"/>
          </a:xfrm>
          <a:prstGeom prst="rect">
            <a:avLst/>
          </a:prstGeom>
        </p:spPr>
      </p:pic>
    </p:spTree>
    <p:extLst>
      <p:ext uri="{BB962C8B-B14F-4D97-AF65-F5344CB8AC3E}">
        <p14:creationId xmlns:p14="http://schemas.microsoft.com/office/powerpoint/2010/main" val="110307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EF9E89-97DC-4B3E-8E81-EE21A54BDE2D}"/>
              </a:ext>
            </a:extLst>
          </p:cNvPr>
          <p:cNvSpPr>
            <a:spLocks noGrp="1"/>
          </p:cNvSpPr>
          <p:nvPr>
            <p:ph type="title"/>
          </p:nvPr>
        </p:nvSpPr>
        <p:spPr/>
        <p:txBody>
          <a:bodyPr/>
          <a:lstStyle/>
          <a:p>
            <a:r>
              <a:rPr lang="ru-RU" dirty="0">
                <a:cs typeface="Calibri Light"/>
              </a:rPr>
              <a:t>AR</a:t>
            </a:r>
            <a:endParaRPr lang="ru-RU" dirty="0"/>
          </a:p>
        </p:txBody>
      </p:sp>
      <p:sp>
        <p:nvSpPr>
          <p:cNvPr id="3" name="Объект 2">
            <a:extLst>
              <a:ext uri="{FF2B5EF4-FFF2-40B4-BE49-F238E27FC236}">
                <a16:creationId xmlns:a16="http://schemas.microsoft.com/office/drawing/2014/main" id="{3FBC5393-BDB8-12B5-6431-B208B272890A}"/>
              </a:ext>
            </a:extLst>
          </p:cNvPr>
          <p:cNvSpPr>
            <a:spLocks noGrp="1"/>
          </p:cNvSpPr>
          <p:nvPr>
            <p:ph idx="1"/>
          </p:nvPr>
        </p:nvSpPr>
        <p:spPr>
          <a:xfrm>
            <a:off x="685801" y="1539993"/>
            <a:ext cx="10131425" cy="1588911"/>
          </a:xfrm>
        </p:spPr>
        <p:txBody>
          <a:bodyPr/>
          <a:lstStyle/>
          <a:p>
            <a:r>
              <a:rPr lang="ru-RU" dirty="0">
                <a:ea typeface="+mn-lt"/>
                <a:cs typeface="+mn-lt"/>
              </a:rPr>
              <a:t>Авторегрессия — это модель временных рядов, которая использует наблюдения за предыдущими временными шагами в качестве входных данных для уравнения регрессии для прогнозирования значения на следующем временном шаге.</a:t>
            </a:r>
          </a:p>
        </p:txBody>
      </p:sp>
      <p:sp>
        <p:nvSpPr>
          <p:cNvPr id="9" name="TextBox 8">
            <a:extLst>
              <a:ext uri="{FF2B5EF4-FFF2-40B4-BE49-F238E27FC236}">
                <a16:creationId xmlns:a16="http://schemas.microsoft.com/office/drawing/2014/main" id="{C155061B-15C4-D263-FD2D-1515A2911287}"/>
              </a:ext>
            </a:extLst>
          </p:cNvPr>
          <p:cNvSpPr txBox="1"/>
          <p:nvPr/>
        </p:nvSpPr>
        <p:spPr>
          <a:xfrm>
            <a:off x="685799" y="4394200"/>
            <a:ext cx="90032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err="1">
                <a:ea typeface="+mn-lt"/>
                <a:cs typeface="+mn-lt"/>
              </a:rPr>
              <a:t>Xt</a:t>
            </a:r>
            <a:r>
              <a:rPr lang="ru-RU" i="1" dirty="0">
                <a:ea typeface="+mn-lt"/>
                <a:cs typeface="+mn-lt"/>
              </a:rPr>
              <a:t> – </a:t>
            </a:r>
            <a:r>
              <a:rPr lang="ru-RU" dirty="0">
                <a:ea typeface="+mn-lt"/>
                <a:cs typeface="+mn-lt"/>
              </a:rPr>
              <a:t>предсказание, </a:t>
            </a:r>
            <a:r>
              <a:rPr lang="ru-RU" i="1" dirty="0" err="1">
                <a:ea typeface="+mn-lt"/>
                <a:cs typeface="+mn-lt"/>
              </a:rPr>
              <a:t>ai</a:t>
            </a:r>
            <a:r>
              <a:rPr lang="ru-RU" dirty="0">
                <a:ea typeface="+mn-lt"/>
                <a:cs typeface="+mn-lt"/>
              </a:rPr>
              <a:t> – коэффициенты, которая находятся путем оптимизации на данных для обучения. </a:t>
            </a:r>
            <a:r>
              <a:rPr lang="en-US" dirty="0">
                <a:ea typeface="+mn-lt"/>
                <a:cs typeface="+mn-lt"/>
              </a:rPr>
              <a:t>X </a:t>
            </a:r>
            <a:r>
              <a:rPr lang="ru-RU" dirty="0">
                <a:ea typeface="+mn-lt"/>
                <a:cs typeface="+mn-lt"/>
              </a:rPr>
              <a:t>– входящее значение </a:t>
            </a:r>
            <a:r>
              <a:rPr lang="ru-RU" dirty="0" err="1">
                <a:ea typeface="+mn-lt"/>
                <a:cs typeface="+mn-lt"/>
              </a:rPr>
              <a:t>ei</a:t>
            </a:r>
            <a:r>
              <a:rPr lang="ru-RU" dirty="0">
                <a:ea typeface="+mn-lt"/>
                <a:cs typeface="+mn-lt"/>
              </a:rPr>
              <a:t> - ошибка, c - сдвиг</a:t>
            </a:r>
          </a:p>
        </p:txBody>
      </p:sp>
      <p:pic>
        <p:nvPicPr>
          <p:cNvPr id="4" name="Рисунок 4">
            <a:extLst>
              <a:ext uri="{FF2B5EF4-FFF2-40B4-BE49-F238E27FC236}">
                <a16:creationId xmlns:a16="http://schemas.microsoft.com/office/drawing/2014/main" id="{5E0083A7-92BA-008F-0F8E-4D57CBBC7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0687" y="3007463"/>
            <a:ext cx="3247138" cy="905096"/>
          </a:xfrm>
          <a:prstGeom prst="rect">
            <a:avLst/>
          </a:prstGeom>
        </p:spPr>
      </p:pic>
    </p:spTree>
    <p:extLst>
      <p:ext uri="{BB962C8B-B14F-4D97-AF65-F5344CB8AC3E}">
        <p14:creationId xmlns:p14="http://schemas.microsoft.com/office/powerpoint/2010/main" val="191502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438E18-0B54-CE8D-CEB9-4BD97ED102AE}"/>
              </a:ext>
            </a:extLst>
          </p:cNvPr>
          <p:cNvSpPr>
            <a:spLocks noGrp="1"/>
          </p:cNvSpPr>
          <p:nvPr>
            <p:ph type="title"/>
          </p:nvPr>
        </p:nvSpPr>
        <p:spPr/>
        <p:txBody>
          <a:bodyPr/>
          <a:lstStyle/>
          <a:p>
            <a:r>
              <a:rPr lang="ru-RU" dirty="0">
                <a:cs typeface="Calibri Light"/>
              </a:rPr>
              <a:t>AR</a:t>
            </a:r>
            <a:endParaRPr lang="ru-RU" dirty="0"/>
          </a:p>
        </p:txBody>
      </p:sp>
      <p:sp>
        <p:nvSpPr>
          <p:cNvPr id="3" name="Объект 2">
            <a:extLst>
              <a:ext uri="{FF2B5EF4-FFF2-40B4-BE49-F238E27FC236}">
                <a16:creationId xmlns:a16="http://schemas.microsoft.com/office/drawing/2014/main" id="{4D55F249-2461-4919-3A88-D9A2360B6BF2}"/>
              </a:ext>
            </a:extLst>
          </p:cNvPr>
          <p:cNvSpPr>
            <a:spLocks noGrp="1"/>
          </p:cNvSpPr>
          <p:nvPr>
            <p:ph idx="1"/>
          </p:nvPr>
        </p:nvSpPr>
        <p:spPr>
          <a:xfrm>
            <a:off x="685801" y="1710268"/>
            <a:ext cx="10131425" cy="1625599"/>
          </a:xfrm>
        </p:spPr>
        <p:txBody>
          <a:bodyPr>
            <a:normAutofit/>
          </a:bodyPr>
          <a:lstStyle/>
          <a:p>
            <a:r>
              <a:rPr lang="ru-RU" dirty="0">
                <a:ea typeface="+mn-lt"/>
                <a:cs typeface="+mn-lt"/>
              </a:rPr>
              <a:t>Значение на следующем временном шаге мы можем найти с использованием предыдущих ( шаг отставание называется </a:t>
            </a:r>
            <a:r>
              <a:rPr lang="ru-RU" i="1" dirty="0">
                <a:ea typeface="+mn-lt"/>
                <a:cs typeface="+mn-lt"/>
              </a:rPr>
              <a:t>лагом </a:t>
            </a:r>
            <a:r>
              <a:rPr lang="ru-RU" dirty="0">
                <a:ea typeface="+mn-lt"/>
                <a:cs typeface="+mn-lt"/>
              </a:rPr>
              <a:t>)</a:t>
            </a:r>
          </a:p>
          <a:p>
            <a:pPr marL="0" indent="0">
              <a:buClr>
                <a:srgbClr val="FFFFFF"/>
              </a:buClr>
              <a:buNone/>
            </a:pPr>
            <a:endParaRPr lang="ru-RU" dirty="0">
              <a:cs typeface="Calibri" panose="020F0502020204030204"/>
            </a:endParaRPr>
          </a:p>
        </p:txBody>
      </p:sp>
      <p:sp>
        <p:nvSpPr>
          <p:cNvPr id="5" name="TextBox 4">
            <a:extLst>
              <a:ext uri="{FF2B5EF4-FFF2-40B4-BE49-F238E27FC236}">
                <a16:creationId xmlns:a16="http://schemas.microsoft.com/office/drawing/2014/main" id="{EF851E0D-E28A-D344-DE98-C29146903EFA}"/>
              </a:ext>
            </a:extLst>
          </p:cNvPr>
          <p:cNvSpPr txBox="1"/>
          <p:nvPr/>
        </p:nvSpPr>
        <p:spPr>
          <a:xfrm>
            <a:off x="714022" y="3016956"/>
            <a:ext cx="102954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ea typeface="+mn-lt"/>
                <a:cs typeface="+mn-lt"/>
              </a:rPr>
              <a:t>Поскольку модель регрессии использует данные из той же входной переменной на предыдущих временных шагах, она называется авторегрессией ( регрессия себя ). </a:t>
            </a:r>
          </a:p>
          <a:p>
            <a:r>
              <a:rPr lang="ru-RU" dirty="0">
                <a:ea typeface="+mn-lt"/>
                <a:cs typeface="+mn-lt"/>
              </a:rPr>
              <a:t>Модель </a:t>
            </a:r>
            <a:r>
              <a:rPr lang="en-US" dirty="0">
                <a:ea typeface="+mn-lt"/>
                <a:cs typeface="+mn-lt"/>
              </a:rPr>
              <a:t>AR</a:t>
            </a:r>
            <a:r>
              <a:rPr lang="ru-RU" dirty="0">
                <a:ea typeface="+mn-lt"/>
                <a:cs typeface="+mn-lt"/>
              </a:rPr>
              <a:t> делает предположение, что существует корреляция между текущим и предыдущими значениями временного ряда. Существует положительная корреляция, отрицательная, т.е. когда значения двигаются в одном направлении или противоположно, соответственно. </a:t>
            </a:r>
          </a:p>
          <a:p>
            <a:pPr algn="l"/>
            <a:endParaRPr lang="ru-RU" dirty="0">
              <a:cs typeface="Calibri"/>
            </a:endParaRPr>
          </a:p>
        </p:txBody>
      </p:sp>
    </p:spTree>
    <p:extLst>
      <p:ext uri="{BB962C8B-B14F-4D97-AF65-F5344CB8AC3E}">
        <p14:creationId xmlns:p14="http://schemas.microsoft.com/office/powerpoint/2010/main" val="34066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E8782-EC61-FA60-096A-D76B23F3EF5D}"/>
              </a:ext>
            </a:extLst>
          </p:cNvPr>
          <p:cNvSpPr>
            <a:spLocks noGrp="1"/>
          </p:cNvSpPr>
          <p:nvPr>
            <p:ph type="title"/>
          </p:nvPr>
        </p:nvSpPr>
        <p:spPr/>
        <p:txBody>
          <a:bodyPr/>
          <a:lstStyle/>
          <a:p>
            <a:r>
              <a:rPr lang="ru-RU" dirty="0">
                <a:cs typeface="Calibri Light"/>
              </a:rPr>
              <a:t>MA</a:t>
            </a:r>
            <a:endParaRPr lang="ru-RU" dirty="0"/>
          </a:p>
        </p:txBody>
      </p:sp>
      <p:sp>
        <p:nvSpPr>
          <p:cNvPr id="3" name="Объект 2">
            <a:extLst>
              <a:ext uri="{FF2B5EF4-FFF2-40B4-BE49-F238E27FC236}">
                <a16:creationId xmlns:a16="http://schemas.microsoft.com/office/drawing/2014/main" id="{898089C3-9214-FE24-818B-9BA209CE9ACB}"/>
              </a:ext>
            </a:extLst>
          </p:cNvPr>
          <p:cNvSpPr>
            <a:spLocks noGrp="1"/>
          </p:cNvSpPr>
          <p:nvPr>
            <p:ph idx="1"/>
          </p:nvPr>
        </p:nvSpPr>
        <p:spPr>
          <a:xfrm>
            <a:off x="685801" y="846667"/>
            <a:ext cx="10131425" cy="3649133"/>
          </a:xfrm>
        </p:spPr>
        <p:txBody>
          <a:bodyPr/>
          <a:lstStyle/>
          <a:p>
            <a:r>
              <a:rPr lang="ru-RU" dirty="0">
                <a:ea typeface="+mn-lt"/>
                <a:cs typeface="+mn-lt"/>
              </a:rPr>
              <a:t>Скользящее среднее. Остаточные ошибки прогнозов временных рядов представляют собой еще один источник информации, который мы можем смоделировать. Сами по себе остаточные ошибки образуют временной ряд, который может иметь временную структуру. Простую модель авторегрессии этой структуры можно использовать для прогнозирования ошибки прогноза, которая, в свою очередь, может использоваться для корректировки прогнозов. Этот тип модели называется моделью скользящего среднего</a:t>
            </a:r>
          </a:p>
          <a:p>
            <a:pPr>
              <a:buClr>
                <a:srgbClr val="FFFFFF"/>
              </a:buClr>
            </a:pPr>
            <a:endParaRPr lang="ru-RU" dirty="0">
              <a:ea typeface="+mn-lt"/>
              <a:cs typeface="+mn-lt"/>
            </a:endParaRPr>
          </a:p>
        </p:txBody>
      </p:sp>
      <p:pic>
        <p:nvPicPr>
          <p:cNvPr id="4" name="Рисунок 5">
            <a:extLst>
              <a:ext uri="{FF2B5EF4-FFF2-40B4-BE49-F238E27FC236}">
                <a16:creationId xmlns:a16="http://schemas.microsoft.com/office/drawing/2014/main" id="{44A9AE6E-B389-DD73-A409-6F0F251BC2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3184" y="3369968"/>
            <a:ext cx="1958151" cy="936507"/>
          </a:xfrm>
          <a:prstGeom prst="rect">
            <a:avLst/>
          </a:prstGeom>
        </p:spPr>
      </p:pic>
    </p:spTree>
    <p:extLst>
      <p:ext uri="{BB962C8B-B14F-4D97-AF65-F5344CB8AC3E}">
        <p14:creationId xmlns:p14="http://schemas.microsoft.com/office/powerpoint/2010/main" val="2751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2E9D86-FCC0-EE31-689F-4357D351D578}"/>
              </a:ext>
            </a:extLst>
          </p:cNvPr>
          <p:cNvSpPr>
            <a:spLocks noGrp="1"/>
          </p:cNvSpPr>
          <p:nvPr>
            <p:ph type="title"/>
          </p:nvPr>
        </p:nvSpPr>
        <p:spPr/>
        <p:txBody>
          <a:bodyPr/>
          <a:lstStyle/>
          <a:p>
            <a:r>
              <a:rPr lang="en-US" b="1" dirty="0">
                <a:ea typeface="+mj-lt"/>
                <a:cs typeface="+mj-lt"/>
              </a:rPr>
              <a:t>I</a:t>
            </a:r>
            <a:endParaRPr lang="ru-RU" b="1" dirty="0">
              <a:ea typeface="+mj-lt"/>
              <a:cs typeface="+mj-lt"/>
            </a:endParaRPr>
          </a:p>
        </p:txBody>
      </p:sp>
      <p:sp>
        <p:nvSpPr>
          <p:cNvPr id="3" name="Объект 2">
            <a:extLst>
              <a:ext uri="{FF2B5EF4-FFF2-40B4-BE49-F238E27FC236}">
                <a16:creationId xmlns:a16="http://schemas.microsoft.com/office/drawing/2014/main" id="{4D51D69B-70F8-04EF-B45C-F396BAA2DCDE}"/>
              </a:ext>
            </a:extLst>
          </p:cNvPr>
          <p:cNvSpPr>
            <a:spLocks noGrp="1"/>
          </p:cNvSpPr>
          <p:nvPr>
            <p:ph idx="1"/>
          </p:nvPr>
        </p:nvSpPr>
        <p:spPr/>
        <p:txBody>
          <a:bodyPr/>
          <a:lstStyle/>
          <a:p>
            <a:r>
              <a:rPr lang="ru-RU" dirty="0">
                <a:cs typeface="Calibri"/>
              </a:rPr>
              <a:t>Integrated означает, что производится приведение временного ряда к стационарному виду, например вычитанием предыдущего значения или значения с лагом k. Условие стационарности обязательно для работы модели ARIMA. </a:t>
            </a:r>
            <a:endParaRPr lang="ru-RU" dirty="0"/>
          </a:p>
        </p:txBody>
      </p:sp>
    </p:spTree>
    <p:extLst>
      <p:ext uri="{BB962C8B-B14F-4D97-AF65-F5344CB8AC3E}">
        <p14:creationId xmlns:p14="http://schemas.microsoft.com/office/powerpoint/2010/main" val="90572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41B6E9-49BB-6550-FADE-1A2301BF9812}"/>
              </a:ext>
            </a:extLst>
          </p:cNvPr>
          <p:cNvSpPr>
            <a:spLocks noGrp="1"/>
          </p:cNvSpPr>
          <p:nvPr>
            <p:ph type="title"/>
          </p:nvPr>
        </p:nvSpPr>
        <p:spPr/>
        <p:txBody>
          <a:bodyPr/>
          <a:lstStyle/>
          <a:p>
            <a:r>
              <a:rPr lang="ru-RU" dirty="0">
                <a:cs typeface="Calibri Light"/>
              </a:rPr>
              <a:t>Стационарность</a:t>
            </a:r>
            <a:endParaRPr lang="ru-RU" dirty="0"/>
          </a:p>
        </p:txBody>
      </p:sp>
      <p:sp>
        <p:nvSpPr>
          <p:cNvPr id="3" name="Объект 2">
            <a:extLst>
              <a:ext uri="{FF2B5EF4-FFF2-40B4-BE49-F238E27FC236}">
                <a16:creationId xmlns:a16="http://schemas.microsoft.com/office/drawing/2014/main" id="{95584C59-4D15-F938-C685-5217EC8F03F8}"/>
              </a:ext>
            </a:extLst>
          </p:cNvPr>
          <p:cNvSpPr>
            <a:spLocks noGrp="1"/>
          </p:cNvSpPr>
          <p:nvPr>
            <p:ph idx="1"/>
          </p:nvPr>
        </p:nvSpPr>
        <p:spPr/>
        <p:txBody>
          <a:bodyPr/>
          <a:lstStyle/>
          <a:p>
            <a:r>
              <a:rPr lang="ru-RU" dirty="0" err="1">
                <a:ea typeface="+mn-lt"/>
                <a:cs typeface="+mn-lt"/>
              </a:rPr>
              <a:t>cov</a:t>
            </a:r>
            <a:r>
              <a:rPr lang="ru-RU" dirty="0">
                <a:ea typeface="+mn-lt"/>
                <a:cs typeface="+mn-lt"/>
              </a:rPr>
              <a:t>(</a:t>
            </a:r>
            <a:r>
              <a:rPr lang="ru-RU" dirty="0" err="1">
                <a:ea typeface="+mn-lt"/>
                <a:cs typeface="+mn-lt"/>
              </a:rPr>
              <a:t>xt</a:t>
            </a:r>
            <a:r>
              <a:rPr lang="ru-RU" dirty="0">
                <a:ea typeface="+mn-lt"/>
                <a:cs typeface="+mn-lt"/>
              </a:rPr>
              <a:t>, </a:t>
            </a:r>
            <a:r>
              <a:rPr lang="ru-RU" dirty="0" err="1">
                <a:ea typeface="+mn-lt"/>
                <a:cs typeface="+mn-lt"/>
              </a:rPr>
              <a:t>xt+h</a:t>
            </a:r>
            <a:r>
              <a:rPr lang="ru-RU" dirty="0">
                <a:ea typeface="+mn-lt"/>
                <a:cs typeface="+mn-lt"/>
              </a:rPr>
              <a:t>) = γ(h)</a:t>
            </a:r>
          </a:p>
          <a:p>
            <a:pPr>
              <a:buClr>
                <a:srgbClr val="FFFFFF"/>
              </a:buClr>
            </a:pPr>
            <a:r>
              <a:rPr lang="ru-RU" dirty="0" err="1">
                <a:ea typeface="+mn-lt"/>
                <a:cs typeface="+mn-lt"/>
              </a:rPr>
              <a:t>Ext</a:t>
            </a:r>
            <a:r>
              <a:rPr lang="ru-RU" dirty="0">
                <a:ea typeface="+mn-lt"/>
                <a:cs typeface="+mn-lt"/>
              </a:rPr>
              <a:t> = a (</a:t>
            </a:r>
            <a:r>
              <a:rPr lang="ru-RU" dirty="0" err="1">
                <a:ea typeface="+mn-lt"/>
                <a:cs typeface="+mn-lt"/>
              </a:rPr>
              <a:t>const</a:t>
            </a:r>
            <a:r>
              <a:rPr lang="ru-RU" dirty="0">
                <a:ea typeface="+mn-lt"/>
                <a:cs typeface="+mn-lt"/>
              </a:rPr>
              <a:t>)</a:t>
            </a:r>
          </a:p>
          <a:p>
            <a:pPr>
              <a:buClr>
                <a:srgbClr val="FFFFFF"/>
              </a:buClr>
            </a:pPr>
            <a:r>
              <a:rPr lang="ru-RU" dirty="0">
                <a:cs typeface="Calibri"/>
              </a:rPr>
              <a:t>Независимость среднего и дисперсии от времени</a:t>
            </a:r>
            <a:endParaRPr lang="ru-RU" dirty="0"/>
          </a:p>
          <a:p>
            <a:pPr>
              <a:buClr>
                <a:srgbClr val="FFFFFF"/>
              </a:buClr>
            </a:pPr>
            <a:r>
              <a:rPr lang="ru-RU" dirty="0">
                <a:cs typeface="Calibri"/>
              </a:rPr>
              <a:t>Тест Дики-Фуллера</a:t>
            </a:r>
          </a:p>
        </p:txBody>
      </p:sp>
    </p:spTree>
    <p:extLst>
      <p:ext uri="{BB962C8B-B14F-4D97-AF65-F5344CB8AC3E}">
        <p14:creationId xmlns:p14="http://schemas.microsoft.com/office/powerpoint/2010/main" val="392383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96C11F-D7F3-C8F7-BD8B-3ECA108CB51D}"/>
              </a:ext>
            </a:extLst>
          </p:cNvPr>
          <p:cNvSpPr>
            <a:spLocks noGrp="1"/>
          </p:cNvSpPr>
          <p:nvPr>
            <p:ph type="title"/>
          </p:nvPr>
        </p:nvSpPr>
        <p:spPr/>
        <p:txBody>
          <a:bodyPr/>
          <a:lstStyle/>
          <a:p>
            <a:r>
              <a:rPr lang="ru-RU" dirty="0">
                <a:cs typeface="Calibri Light"/>
              </a:rPr>
              <a:t>Параметры</a:t>
            </a:r>
            <a:endParaRPr lang="ru-RU" dirty="0"/>
          </a:p>
        </p:txBody>
      </p:sp>
      <p:sp>
        <p:nvSpPr>
          <p:cNvPr id="3" name="Объект 2">
            <a:extLst>
              <a:ext uri="{FF2B5EF4-FFF2-40B4-BE49-F238E27FC236}">
                <a16:creationId xmlns:a16="http://schemas.microsoft.com/office/drawing/2014/main" id="{F78A18F3-D062-39CD-C4D1-134B0B882837}"/>
              </a:ext>
            </a:extLst>
          </p:cNvPr>
          <p:cNvSpPr>
            <a:spLocks noGrp="1"/>
          </p:cNvSpPr>
          <p:nvPr>
            <p:ph idx="1"/>
          </p:nvPr>
        </p:nvSpPr>
        <p:spPr/>
        <p:txBody>
          <a:bodyPr/>
          <a:lstStyle/>
          <a:p>
            <a:r>
              <a:rPr lang="en-US" dirty="0">
                <a:ea typeface="+mn-lt"/>
                <a:cs typeface="+mn-lt"/>
              </a:rPr>
              <a:t>p</a:t>
            </a:r>
            <a:r>
              <a:rPr lang="ru-RU" dirty="0">
                <a:ea typeface="+mn-lt"/>
                <a:cs typeface="+mn-lt"/>
              </a:rPr>
              <a:t> – порядок лага p для AR(p)</a:t>
            </a:r>
          </a:p>
          <a:p>
            <a:pPr>
              <a:buClr>
                <a:srgbClr val="FFFFFF"/>
              </a:buClr>
            </a:pPr>
            <a:r>
              <a:rPr lang="en-US" dirty="0">
                <a:ea typeface="+mn-lt"/>
                <a:cs typeface="+mn-lt"/>
              </a:rPr>
              <a:t>d</a:t>
            </a:r>
            <a:r>
              <a:rPr lang="ru-RU" dirty="0">
                <a:ea typeface="+mn-lt"/>
                <a:cs typeface="+mn-lt"/>
              </a:rPr>
              <a:t> – Степень дифференцирования</a:t>
            </a:r>
          </a:p>
          <a:p>
            <a:pPr>
              <a:buClr>
                <a:srgbClr val="FFFFFF"/>
              </a:buClr>
            </a:pPr>
            <a:r>
              <a:rPr lang="en-US" dirty="0">
                <a:ea typeface="+mn-lt"/>
                <a:cs typeface="+mn-lt"/>
              </a:rPr>
              <a:t>q</a:t>
            </a:r>
            <a:r>
              <a:rPr lang="ru-RU" dirty="0">
                <a:ea typeface="+mn-lt"/>
                <a:cs typeface="+mn-lt"/>
              </a:rPr>
              <a:t> – порядок лага q для МА(q)</a:t>
            </a:r>
          </a:p>
          <a:p>
            <a:pPr marL="0" indent="0">
              <a:buClr>
                <a:srgbClr val="FFFFFF"/>
              </a:buClr>
              <a:buNone/>
            </a:pPr>
            <a:endParaRPr lang="ru-RU" dirty="0">
              <a:cs typeface="Calibri"/>
            </a:endParaRPr>
          </a:p>
        </p:txBody>
      </p:sp>
    </p:spTree>
    <p:extLst>
      <p:ext uri="{BB962C8B-B14F-4D97-AF65-F5344CB8AC3E}">
        <p14:creationId xmlns:p14="http://schemas.microsoft.com/office/powerpoint/2010/main" val="140095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DFDAC-7882-DA5C-A913-73F49E9B1349}"/>
              </a:ext>
            </a:extLst>
          </p:cNvPr>
          <p:cNvSpPr>
            <a:spLocks noGrp="1"/>
          </p:cNvSpPr>
          <p:nvPr>
            <p:ph type="title"/>
          </p:nvPr>
        </p:nvSpPr>
        <p:spPr/>
        <p:txBody>
          <a:bodyPr/>
          <a:lstStyle/>
          <a:p>
            <a:r>
              <a:rPr lang="ru-RU" dirty="0">
                <a:cs typeface="Calibri Light"/>
              </a:rPr>
              <a:t>Как подобрать параметры?</a:t>
            </a:r>
            <a:endParaRPr lang="ru-RU" dirty="0"/>
          </a:p>
        </p:txBody>
      </p:sp>
      <p:sp>
        <p:nvSpPr>
          <p:cNvPr id="3" name="Объект 2">
            <a:extLst>
              <a:ext uri="{FF2B5EF4-FFF2-40B4-BE49-F238E27FC236}">
                <a16:creationId xmlns:a16="http://schemas.microsoft.com/office/drawing/2014/main" id="{CDD79DEB-BA84-48DD-A465-FD8C1FA28D9A}"/>
              </a:ext>
            </a:extLst>
          </p:cNvPr>
          <p:cNvSpPr>
            <a:spLocks noGrp="1"/>
          </p:cNvSpPr>
          <p:nvPr>
            <p:ph idx="1"/>
          </p:nvPr>
        </p:nvSpPr>
        <p:spPr>
          <a:xfrm>
            <a:off x="685801" y="608616"/>
            <a:ext cx="10131425" cy="3649133"/>
          </a:xfrm>
        </p:spPr>
        <p:txBody>
          <a:bodyPr/>
          <a:lstStyle/>
          <a:p>
            <a:r>
              <a:rPr lang="ru-RU" dirty="0">
                <a:cs typeface="Calibri"/>
              </a:rPr>
              <a:t>По автокорреляционной функции (ACF) и частично автокорреляционной функции (PACF)</a:t>
            </a:r>
          </a:p>
          <a:p>
            <a:pPr>
              <a:buClr>
                <a:srgbClr val="FFFFFF"/>
              </a:buClr>
            </a:pPr>
            <a:r>
              <a:rPr lang="ru-RU" dirty="0">
                <a:cs typeface="Calibri"/>
              </a:rPr>
              <a:t>Поиск среди наборов значений</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C4A396E5-5FA5-3776-7768-B9593A41E870}"/>
              </a:ext>
            </a:extLst>
          </p:cNvPr>
          <p:cNvPicPr>
            <a:picLocks noChangeAspect="1"/>
          </p:cNvPicPr>
          <p:nvPr/>
        </p:nvPicPr>
        <p:blipFill>
          <a:blip r:embed="rId2"/>
          <a:stretch>
            <a:fillRect/>
          </a:stretch>
        </p:blipFill>
        <p:spPr>
          <a:xfrm>
            <a:off x="3078103" y="2994587"/>
            <a:ext cx="3741172" cy="862109"/>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D8101A4B-83D4-76EE-FB0B-0D6EF4B70006}"/>
              </a:ext>
            </a:extLst>
          </p:cNvPr>
          <p:cNvPicPr>
            <a:picLocks noChangeAspect="1"/>
          </p:cNvPicPr>
          <p:nvPr/>
        </p:nvPicPr>
        <p:blipFill>
          <a:blip r:embed="rId3"/>
          <a:stretch>
            <a:fillRect/>
          </a:stretch>
        </p:blipFill>
        <p:spPr>
          <a:xfrm>
            <a:off x="3079984" y="4260789"/>
            <a:ext cx="3752309" cy="1316295"/>
          </a:xfrm>
          <a:prstGeom prst="rect">
            <a:avLst/>
          </a:prstGeom>
        </p:spPr>
      </p:pic>
    </p:spTree>
    <p:extLst>
      <p:ext uri="{BB962C8B-B14F-4D97-AF65-F5344CB8AC3E}">
        <p14:creationId xmlns:p14="http://schemas.microsoft.com/office/powerpoint/2010/main" val="133746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1</Words>
  <Application>Microsoft Office PowerPoint</Application>
  <PresentationFormat>Широкоэкранный</PresentationFormat>
  <Paragraphs>1</Paragraphs>
  <Slides>12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Небеса</vt:lpstr>
      <vt:lpstr>Прогнозирование с arima</vt:lpstr>
      <vt:lpstr>ARIMA</vt:lpstr>
      <vt:lpstr>AR</vt:lpstr>
      <vt:lpstr>AR</vt:lpstr>
      <vt:lpstr>MA</vt:lpstr>
      <vt:lpstr>I</vt:lpstr>
      <vt:lpstr>Стационарность</vt:lpstr>
      <vt:lpstr>Параметры</vt:lpstr>
      <vt:lpstr>Как подобрать параметры?</vt:lpstr>
      <vt:lpstr>Пример</vt:lpstr>
      <vt:lpstr>Сезонность</vt:lpstr>
      <vt:lpstr>Резюмируем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191</cp:revision>
  <dcterms:created xsi:type="dcterms:W3CDTF">2022-11-07T20:01:16Z</dcterms:created>
  <dcterms:modified xsi:type="dcterms:W3CDTF">2022-11-12T11:46:07Z</dcterms:modified>
</cp:coreProperties>
</file>