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3"/>
  </p:notesMasterIdLst>
  <p:handoutMasterIdLst>
    <p:handoutMasterId r:id="rId24"/>
  </p:handoutMasterIdLst>
  <p:sldIdLst>
    <p:sldId id="350" r:id="rId5"/>
    <p:sldId id="352" r:id="rId6"/>
    <p:sldId id="361" r:id="rId7"/>
    <p:sldId id="365" r:id="rId8"/>
    <p:sldId id="366" r:id="rId9"/>
    <p:sldId id="370" r:id="rId10"/>
    <p:sldId id="367" r:id="rId11"/>
    <p:sldId id="368" r:id="rId12"/>
    <p:sldId id="369" r:id="rId13"/>
    <p:sldId id="371" r:id="rId14"/>
    <p:sldId id="372" r:id="rId15"/>
    <p:sldId id="355" r:id="rId16"/>
    <p:sldId id="374" r:id="rId17"/>
    <p:sldId id="376" r:id="rId18"/>
    <p:sldId id="375" r:id="rId19"/>
    <p:sldId id="373" r:id="rId20"/>
    <p:sldId id="377" r:id="rId21"/>
    <p:sldId id="34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Dushyant Khoda" initials="DK" lastIdx="1" clrIdx="2">
    <p:extLst>
      <p:ext uri="{19B8F6BF-5375-455C-9EA6-DF929625EA0E}">
        <p15:presenceInfo xmlns:p15="http://schemas.microsoft.com/office/powerpoint/2012/main" userId="723f0cc0d3d3143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95A2"/>
    <a:srgbClr val="E24329"/>
    <a:srgbClr val="FC6D26"/>
    <a:srgbClr val="7CA655"/>
    <a:srgbClr val="F9D4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94" autoAdjust="0"/>
    <p:restoredTop sz="95226" autoAdjust="0"/>
  </p:normalViewPr>
  <p:slideViewPr>
    <p:cSldViewPr snapToGrid="0">
      <p:cViewPr varScale="1">
        <p:scale>
          <a:sx n="74" d="100"/>
          <a:sy n="74" d="100"/>
        </p:scale>
        <p:origin x="462" y="60"/>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1-03-11T19:49:09.407"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3/12/2021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18</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March 12, 2021</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March 12, 2021</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March 12, 2021</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March 12, 2021</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March 12, 2021</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March 12, 2021</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March 12, 2021</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March 12, 2021</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March 12, 2021</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March 12, 2021</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477952"/>
            <a:ext cx="5491571" cy="1514019"/>
          </a:xfrm>
        </p:spPr>
        <p:txBody>
          <a:bodyPr/>
          <a:lstStyle/>
          <a:p>
            <a:r>
              <a:rPr lang="en-US" dirty="0">
                <a:solidFill>
                  <a:srgbClr val="F9D448"/>
                </a:solidFill>
              </a:rPr>
              <a:t>Tutorial On Git</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a:solidFill>
                  <a:srgbClr val="4495A2"/>
                </a:solidFill>
                <a:latin typeface="+mj-lt"/>
              </a:rPr>
              <a:t>GIT</a:t>
            </a:r>
            <a:r>
              <a:rPr lang="en-US" dirty="0">
                <a:solidFill>
                  <a:srgbClr val="4495A2"/>
                </a:solidFill>
              </a:rPr>
              <a:t> </a:t>
            </a:r>
          </a:p>
          <a:p>
            <a:r>
              <a:rPr lang="en-US" dirty="0">
                <a:solidFill>
                  <a:srgbClr val="4495A2"/>
                </a:solidFill>
              </a:rPr>
              <a:t>GITHUB</a:t>
            </a:r>
          </a:p>
          <a:p>
            <a:r>
              <a:rPr lang="en-US" dirty="0">
                <a:solidFill>
                  <a:srgbClr val="4495A2"/>
                </a:solidFill>
              </a:rPr>
              <a:t>GITLAB</a:t>
            </a:r>
          </a:p>
          <a:p>
            <a:endParaRPr lang="en-US" dirty="0"/>
          </a:p>
        </p:txBody>
      </p:sp>
      <p:pic>
        <p:nvPicPr>
          <p:cNvPr id="5" name="Picture 4">
            <a:extLst>
              <a:ext uri="{FF2B5EF4-FFF2-40B4-BE49-F238E27FC236}">
                <a16:creationId xmlns:a16="http://schemas.microsoft.com/office/drawing/2014/main" id="{8D44B738-B28A-4936-9B60-3F43E01FC5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900000">
            <a:off x="966331" y="4804383"/>
            <a:ext cx="2760128" cy="1116052"/>
          </a:xfrm>
          <a:prstGeom prst="rect">
            <a:avLst/>
          </a:prstGeom>
        </p:spPr>
      </p:pic>
      <p:pic>
        <p:nvPicPr>
          <p:cNvPr id="7" name="Picture 6">
            <a:extLst>
              <a:ext uri="{FF2B5EF4-FFF2-40B4-BE49-F238E27FC236}">
                <a16:creationId xmlns:a16="http://schemas.microsoft.com/office/drawing/2014/main" id="{76DA24D9-2183-485D-912E-A319F897D0B3}"/>
              </a:ext>
            </a:extLst>
          </p:cNvPr>
          <p:cNvPicPr>
            <a:picLocks noChangeAspect="1"/>
          </p:cNvPicPr>
          <p:nvPr/>
        </p:nvPicPr>
        <p:blipFill rotWithShape="1">
          <a:blip r:embed="rId3">
            <a:extLst>
              <a:ext uri="{28A0092B-C50C-407E-A947-70E740481C1C}">
                <a14:useLocalDpi xmlns:a14="http://schemas.microsoft.com/office/drawing/2010/main" val="0"/>
              </a:ext>
            </a:extLst>
          </a:blip>
          <a:srcRect t="27950" b="27773"/>
          <a:stretch/>
        </p:blipFill>
        <p:spPr>
          <a:xfrm rot="2716638">
            <a:off x="-475624" y="3968773"/>
            <a:ext cx="2547652" cy="846020"/>
          </a:xfrm>
          <a:prstGeom prst="rect">
            <a:avLst/>
          </a:prstGeom>
        </p:spPr>
      </p:pic>
      <p:pic>
        <p:nvPicPr>
          <p:cNvPr id="9" name="Picture 8">
            <a:extLst>
              <a:ext uri="{FF2B5EF4-FFF2-40B4-BE49-F238E27FC236}">
                <a16:creationId xmlns:a16="http://schemas.microsoft.com/office/drawing/2014/main" id="{ADA489E8-7004-45CB-A194-14A950C3C3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791585">
            <a:off x="3199917" y="3812016"/>
            <a:ext cx="645328" cy="596391"/>
          </a:xfrm>
          <a:prstGeom prst="rect">
            <a:avLst/>
          </a:prstGeom>
        </p:spPr>
      </p:pic>
    </p:spTree>
    <p:extLst>
      <p:ext uri="{BB962C8B-B14F-4D97-AF65-F5344CB8AC3E}">
        <p14:creationId xmlns:p14="http://schemas.microsoft.com/office/powerpoint/2010/main" val="29609507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1198836"/>
            <a:ext cx="7548912" cy="610863"/>
          </a:xfrm>
        </p:spPr>
        <p:txBody>
          <a:bodyPr>
            <a:normAutofit/>
          </a:bodyPr>
          <a:lstStyle/>
          <a:p>
            <a:pPr>
              <a:spcBef>
                <a:spcPts val="0"/>
              </a:spcBef>
            </a:pPr>
            <a:r>
              <a:rPr lang="en-US" dirty="0">
                <a:solidFill>
                  <a:srgbClr val="F9D448"/>
                </a:solidFill>
              </a:rPr>
              <a:t>What is Repository?</a:t>
            </a:r>
          </a:p>
        </p:txBody>
      </p:sp>
      <p:grpSp>
        <p:nvGrpSpPr>
          <p:cNvPr id="7" name="Group 6">
            <a:extLst>
              <a:ext uri="{FF2B5EF4-FFF2-40B4-BE49-F238E27FC236}">
                <a16:creationId xmlns:a16="http://schemas.microsoft.com/office/drawing/2014/main" id="{8D518825-98DC-4110-A68A-5BCD22D609F1}"/>
              </a:ext>
            </a:extLst>
          </p:cNvPr>
          <p:cNvGrpSpPr/>
          <p:nvPr/>
        </p:nvGrpSpPr>
        <p:grpSpPr>
          <a:xfrm>
            <a:off x="9073946" y="326213"/>
            <a:ext cx="2529118" cy="2529118"/>
            <a:chOff x="8512935" y="1504268"/>
            <a:chExt cx="3580327" cy="3580327"/>
          </a:xfrm>
        </p:grpSpPr>
        <p:sp>
          <p:nvSpPr>
            <p:cNvPr id="8" name="Oval 7">
              <a:extLst>
                <a:ext uri="{FF2B5EF4-FFF2-40B4-BE49-F238E27FC236}">
                  <a16:creationId xmlns:a16="http://schemas.microsoft.com/office/drawing/2014/main" id="{521FE799-39C8-495C-84FE-614623AF951B}"/>
                </a:ext>
              </a:extLst>
            </p:cNvPr>
            <p:cNvSpPr/>
            <p:nvPr/>
          </p:nvSpPr>
          <p:spPr>
            <a:xfrm>
              <a:off x="8512935" y="1504268"/>
              <a:ext cx="3580327" cy="358032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21109BCF-EA50-41E8-892D-01EC8959F1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9776" y="2083301"/>
              <a:ext cx="3215234" cy="2411426"/>
            </a:xfrm>
            <a:prstGeom prst="rect">
              <a:avLst/>
            </a:prstGeom>
          </p:spPr>
        </p:pic>
      </p:grpSp>
      <p:sp>
        <p:nvSpPr>
          <p:cNvPr id="10" name="TextBox 9">
            <a:extLst>
              <a:ext uri="{FF2B5EF4-FFF2-40B4-BE49-F238E27FC236}">
                <a16:creationId xmlns:a16="http://schemas.microsoft.com/office/drawing/2014/main" id="{0C916148-B997-409C-AD73-9C00A96B0D05}"/>
              </a:ext>
            </a:extLst>
          </p:cNvPr>
          <p:cNvSpPr txBox="1"/>
          <p:nvPr/>
        </p:nvSpPr>
        <p:spPr>
          <a:xfrm>
            <a:off x="964023" y="2228671"/>
            <a:ext cx="6096000" cy="2893100"/>
          </a:xfrm>
          <a:prstGeom prst="rect">
            <a:avLst/>
          </a:prstGeom>
          <a:noFill/>
        </p:spPr>
        <p:txBody>
          <a:bodyPr wrap="square">
            <a:spAutoFit/>
          </a:bodyPr>
          <a:lstStyle/>
          <a:p>
            <a:r>
              <a:rPr lang="en-US" sz="2600" b="0" i="0" dirty="0">
                <a:solidFill>
                  <a:srgbClr val="3B3835"/>
                </a:solidFill>
                <a:effectLst/>
                <a:latin typeface="Helvetica Neue"/>
              </a:rPr>
              <a:t>What is a repository? </a:t>
            </a:r>
          </a:p>
          <a:p>
            <a:r>
              <a:rPr lang="en-US" sz="2600" b="0" i="0" dirty="0">
                <a:solidFill>
                  <a:srgbClr val="3B3835"/>
                </a:solidFill>
                <a:effectLst/>
                <a:latin typeface="Helvetica Neue"/>
              </a:rPr>
              <a:t>“Repo” = repository </a:t>
            </a:r>
          </a:p>
          <a:p>
            <a:r>
              <a:rPr lang="en-US" sz="2600" b="0" i="0" dirty="0">
                <a:solidFill>
                  <a:srgbClr val="3B3835"/>
                </a:solidFill>
                <a:effectLst/>
                <a:latin typeface="Helvetica Neue"/>
              </a:rPr>
              <a:t>Usually used to organize a single project</a:t>
            </a:r>
          </a:p>
          <a:p>
            <a:r>
              <a:rPr lang="en-US" sz="2600" b="0" i="0" dirty="0">
                <a:solidFill>
                  <a:srgbClr val="3B3835"/>
                </a:solidFill>
                <a:effectLst/>
                <a:latin typeface="Helvetica Neue"/>
              </a:rPr>
              <a:t>Repos can contain folders and files, images, videos, spreadsheets, and data sets – anything your project needs</a:t>
            </a:r>
            <a:endParaRPr lang="en-IN" sz="2600" dirty="0"/>
          </a:p>
        </p:txBody>
      </p:sp>
      <p:pic>
        <p:nvPicPr>
          <p:cNvPr id="12" name="Picture 11">
            <a:extLst>
              <a:ext uri="{FF2B5EF4-FFF2-40B4-BE49-F238E27FC236}">
                <a16:creationId xmlns:a16="http://schemas.microsoft.com/office/drawing/2014/main" id="{4C2B2C7B-F61D-4E79-91B4-4D542FF3551C}"/>
              </a:ext>
            </a:extLst>
          </p:cNvPr>
          <p:cNvPicPr>
            <a:picLocks noChangeAspect="1"/>
          </p:cNvPicPr>
          <p:nvPr/>
        </p:nvPicPr>
        <p:blipFill rotWithShape="1">
          <a:blip r:embed="rId2">
            <a:extLst>
              <a:ext uri="{28A0092B-C50C-407E-A947-70E740481C1C}">
                <a14:useLocalDpi xmlns:a14="http://schemas.microsoft.com/office/drawing/2010/main" val="0"/>
              </a:ext>
            </a:extLst>
          </a:blip>
          <a:srcRect l="9730" t="24461" r="51817" b="26831"/>
          <a:stretch/>
        </p:blipFill>
        <p:spPr>
          <a:xfrm>
            <a:off x="588936" y="2320131"/>
            <a:ext cx="306637" cy="291301"/>
          </a:xfrm>
          <a:prstGeom prst="rect">
            <a:avLst/>
          </a:prstGeom>
        </p:spPr>
      </p:pic>
      <p:pic>
        <p:nvPicPr>
          <p:cNvPr id="13" name="Picture 12">
            <a:extLst>
              <a:ext uri="{FF2B5EF4-FFF2-40B4-BE49-F238E27FC236}">
                <a16:creationId xmlns:a16="http://schemas.microsoft.com/office/drawing/2014/main" id="{80C93507-7288-4403-9FCB-053C8F8A3ED8}"/>
              </a:ext>
            </a:extLst>
          </p:cNvPr>
          <p:cNvPicPr>
            <a:picLocks noChangeAspect="1"/>
          </p:cNvPicPr>
          <p:nvPr/>
        </p:nvPicPr>
        <p:blipFill rotWithShape="1">
          <a:blip r:embed="rId2">
            <a:extLst>
              <a:ext uri="{28A0092B-C50C-407E-A947-70E740481C1C}">
                <a14:useLocalDpi xmlns:a14="http://schemas.microsoft.com/office/drawing/2010/main" val="0"/>
              </a:ext>
            </a:extLst>
          </a:blip>
          <a:srcRect l="9730" t="24461" r="51817" b="26831"/>
          <a:stretch/>
        </p:blipFill>
        <p:spPr>
          <a:xfrm>
            <a:off x="588935" y="2721934"/>
            <a:ext cx="306637" cy="291301"/>
          </a:xfrm>
          <a:prstGeom prst="rect">
            <a:avLst/>
          </a:prstGeom>
        </p:spPr>
      </p:pic>
      <p:pic>
        <p:nvPicPr>
          <p:cNvPr id="14" name="Picture 13">
            <a:extLst>
              <a:ext uri="{FF2B5EF4-FFF2-40B4-BE49-F238E27FC236}">
                <a16:creationId xmlns:a16="http://schemas.microsoft.com/office/drawing/2014/main" id="{D7103372-0370-4760-AEF0-EF49F8D4E177}"/>
              </a:ext>
            </a:extLst>
          </p:cNvPr>
          <p:cNvPicPr>
            <a:picLocks noChangeAspect="1"/>
          </p:cNvPicPr>
          <p:nvPr/>
        </p:nvPicPr>
        <p:blipFill rotWithShape="1">
          <a:blip r:embed="rId2">
            <a:extLst>
              <a:ext uri="{28A0092B-C50C-407E-A947-70E740481C1C}">
                <a14:useLocalDpi xmlns:a14="http://schemas.microsoft.com/office/drawing/2010/main" val="0"/>
              </a:ext>
            </a:extLst>
          </a:blip>
          <a:srcRect l="9730" t="24461" r="51817" b="26831"/>
          <a:stretch/>
        </p:blipFill>
        <p:spPr>
          <a:xfrm>
            <a:off x="588935" y="3123737"/>
            <a:ext cx="306637" cy="291301"/>
          </a:xfrm>
          <a:prstGeom prst="rect">
            <a:avLst/>
          </a:prstGeom>
        </p:spPr>
      </p:pic>
      <p:pic>
        <p:nvPicPr>
          <p:cNvPr id="16" name="Picture 15">
            <a:extLst>
              <a:ext uri="{FF2B5EF4-FFF2-40B4-BE49-F238E27FC236}">
                <a16:creationId xmlns:a16="http://schemas.microsoft.com/office/drawing/2014/main" id="{C26220C4-6752-4CA4-8F95-1A5E25E4A814}"/>
              </a:ext>
            </a:extLst>
          </p:cNvPr>
          <p:cNvPicPr>
            <a:picLocks noChangeAspect="1"/>
          </p:cNvPicPr>
          <p:nvPr/>
        </p:nvPicPr>
        <p:blipFill rotWithShape="1">
          <a:blip r:embed="rId2">
            <a:extLst>
              <a:ext uri="{28A0092B-C50C-407E-A947-70E740481C1C}">
                <a14:useLocalDpi xmlns:a14="http://schemas.microsoft.com/office/drawing/2010/main" val="0"/>
              </a:ext>
            </a:extLst>
          </a:blip>
          <a:srcRect l="9730" t="24461" r="51817" b="26831"/>
          <a:stretch/>
        </p:blipFill>
        <p:spPr>
          <a:xfrm>
            <a:off x="588935" y="3917223"/>
            <a:ext cx="306637" cy="291301"/>
          </a:xfrm>
          <a:prstGeom prst="rect">
            <a:avLst/>
          </a:prstGeom>
        </p:spPr>
      </p:pic>
      <p:pic>
        <p:nvPicPr>
          <p:cNvPr id="6" name="Picture 5">
            <a:extLst>
              <a:ext uri="{FF2B5EF4-FFF2-40B4-BE49-F238E27FC236}">
                <a16:creationId xmlns:a16="http://schemas.microsoft.com/office/drawing/2014/main" id="{DA070F04-835C-4AB1-A587-4D516FB51C03}"/>
              </a:ext>
            </a:extLst>
          </p:cNvPr>
          <p:cNvPicPr>
            <a:picLocks noChangeAspect="1"/>
          </p:cNvPicPr>
          <p:nvPr/>
        </p:nvPicPr>
        <p:blipFill rotWithShape="1">
          <a:blip r:embed="rId3">
            <a:extLst>
              <a:ext uri="{28A0092B-C50C-407E-A947-70E740481C1C}">
                <a14:useLocalDpi xmlns:a14="http://schemas.microsoft.com/office/drawing/2010/main" val="0"/>
              </a:ext>
            </a:extLst>
          </a:blip>
          <a:srcRect t="18560" b="18728"/>
          <a:stretch/>
        </p:blipFill>
        <p:spPr>
          <a:xfrm>
            <a:off x="7128473" y="3264356"/>
            <a:ext cx="5247830" cy="3291001"/>
          </a:xfrm>
          <a:prstGeom prst="rect">
            <a:avLst/>
          </a:prstGeom>
        </p:spPr>
      </p:pic>
    </p:spTree>
    <p:extLst>
      <p:ext uri="{BB962C8B-B14F-4D97-AF65-F5344CB8AC3E}">
        <p14:creationId xmlns:p14="http://schemas.microsoft.com/office/powerpoint/2010/main" val="24787599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1198836"/>
            <a:ext cx="7548912" cy="610863"/>
          </a:xfrm>
        </p:spPr>
        <p:txBody>
          <a:bodyPr>
            <a:normAutofit/>
          </a:bodyPr>
          <a:lstStyle/>
          <a:p>
            <a:pPr>
              <a:spcBef>
                <a:spcPts val="0"/>
              </a:spcBef>
            </a:pPr>
            <a:r>
              <a:rPr lang="en-US" dirty="0">
                <a:solidFill>
                  <a:srgbClr val="F9D448"/>
                </a:solidFill>
              </a:rPr>
              <a:t>Three Stage Architecture?</a:t>
            </a:r>
          </a:p>
        </p:txBody>
      </p:sp>
      <p:grpSp>
        <p:nvGrpSpPr>
          <p:cNvPr id="7" name="Group 6">
            <a:extLst>
              <a:ext uri="{FF2B5EF4-FFF2-40B4-BE49-F238E27FC236}">
                <a16:creationId xmlns:a16="http://schemas.microsoft.com/office/drawing/2014/main" id="{8D518825-98DC-4110-A68A-5BCD22D609F1}"/>
              </a:ext>
            </a:extLst>
          </p:cNvPr>
          <p:cNvGrpSpPr/>
          <p:nvPr/>
        </p:nvGrpSpPr>
        <p:grpSpPr>
          <a:xfrm>
            <a:off x="9276061" y="268427"/>
            <a:ext cx="2318564" cy="2318564"/>
            <a:chOff x="8512935" y="1504268"/>
            <a:chExt cx="3580327" cy="3580327"/>
          </a:xfrm>
        </p:grpSpPr>
        <p:sp>
          <p:nvSpPr>
            <p:cNvPr id="8" name="Oval 7">
              <a:extLst>
                <a:ext uri="{FF2B5EF4-FFF2-40B4-BE49-F238E27FC236}">
                  <a16:creationId xmlns:a16="http://schemas.microsoft.com/office/drawing/2014/main" id="{521FE799-39C8-495C-84FE-614623AF951B}"/>
                </a:ext>
              </a:extLst>
            </p:cNvPr>
            <p:cNvSpPr/>
            <p:nvPr/>
          </p:nvSpPr>
          <p:spPr>
            <a:xfrm>
              <a:off x="8512935" y="1504268"/>
              <a:ext cx="3580327" cy="358032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21109BCF-EA50-41E8-892D-01EC8959F1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9776" y="2083301"/>
              <a:ext cx="3215234" cy="2411426"/>
            </a:xfrm>
            <a:prstGeom prst="rect">
              <a:avLst/>
            </a:prstGeom>
          </p:spPr>
        </p:pic>
      </p:grpSp>
      <p:sp>
        <p:nvSpPr>
          <p:cNvPr id="2" name="Rectangle: Rounded Corners 1">
            <a:extLst>
              <a:ext uri="{FF2B5EF4-FFF2-40B4-BE49-F238E27FC236}">
                <a16:creationId xmlns:a16="http://schemas.microsoft.com/office/drawing/2014/main" id="{FBD583BE-C8FC-49A7-8EAA-BFAA4D58E211}"/>
              </a:ext>
            </a:extLst>
          </p:cNvPr>
          <p:cNvSpPr/>
          <p:nvPr/>
        </p:nvSpPr>
        <p:spPr>
          <a:xfrm>
            <a:off x="989527" y="2586991"/>
            <a:ext cx="2717442" cy="1147881"/>
          </a:xfrm>
          <a:prstGeom prst="roundRect">
            <a:avLst/>
          </a:prstGeom>
          <a:solidFill>
            <a:srgbClr val="4495A2"/>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100" dirty="0">
                <a:latin typeface="Poppins" panose="00000500000000000000" pitchFamily="2" charset="0"/>
                <a:cs typeface="Poppins" panose="00000500000000000000" pitchFamily="2" charset="0"/>
              </a:rPr>
              <a:t>WORKING DIRECTORY</a:t>
            </a:r>
            <a:endParaRPr lang="en-IN" b="1" spc="100" dirty="0">
              <a:latin typeface="Poppins" panose="00000500000000000000" pitchFamily="2" charset="0"/>
              <a:cs typeface="Poppins" panose="00000500000000000000" pitchFamily="2" charset="0"/>
            </a:endParaRPr>
          </a:p>
        </p:txBody>
      </p:sp>
      <p:sp>
        <p:nvSpPr>
          <p:cNvPr id="15" name="Rectangle: Rounded Corners 14">
            <a:extLst>
              <a:ext uri="{FF2B5EF4-FFF2-40B4-BE49-F238E27FC236}">
                <a16:creationId xmlns:a16="http://schemas.microsoft.com/office/drawing/2014/main" id="{1A0A71FA-3F3D-4F06-AB75-A880442613BC}"/>
              </a:ext>
            </a:extLst>
          </p:cNvPr>
          <p:cNvSpPr/>
          <p:nvPr/>
        </p:nvSpPr>
        <p:spPr>
          <a:xfrm>
            <a:off x="3706969" y="5048302"/>
            <a:ext cx="2717442" cy="1147881"/>
          </a:xfrm>
          <a:prstGeom prst="roundRect">
            <a:avLst/>
          </a:prstGeom>
          <a:solidFill>
            <a:srgbClr val="7CA655"/>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Poppins" panose="00000500000000000000" pitchFamily="2" charset="0"/>
                <a:cs typeface="Poppins" panose="00000500000000000000" pitchFamily="2" charset="0"/>
              </a:rPr>
              <a:t>Local REPOSITORY</a:t>
            </a:r>
            <a:endParaRPr lang="en-IN" b="1" dirty="0">
              <a:latin typeface="Poppins" panose="00000500000000000000" pitchFamily="2" charset="0"/>
              <a:cs typeface="Poppins" panose="00000500000000000000" pitchFamily="2" charset="0"/>
            </a:endParaRPr>
          </a:p>
        </p:txBody>
      </p:sp>
      <p:sp>
        <p:nvSpPr>
          <p:cNvPr id="17" name="Rectangle: Rounded Corners 16">
            <a:extLst>
              <a:ext uri="{FF2B5EF4-FFF2-40B4-BE49-F238E27FC236}">
                <a16:creationId xmlns:a16="http://schemas.microsoft.com/office/drawing/2014/main" id="{F76D03EC-3930-4522-AA44-712021E77B1B}"/>
              </a:ext>
            </a:extLst>
          </p:cNvPr>
          <p:cNvSpPr/>
          <p:nvPr/>
        </p:nvSpPr>
        <p:spPr>
          <a:xfrm>
            <a:off x="6424411" y="2586991"/>
            <a:ext cx="2717442" cy="1147881"/>
          </a:xfrm>
          <a:prstGeom prst="roundRect">
            <a:avLst/>
          </a:prstGeom>
          <a:solidFill>
            <a:srgbClr val="F9D448"/>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Poppins" panose="00000500000000000000" pitchFamily="2" charset="0"/>
                <a:cs typeface="Poppins" panose="00000500000000000000" pitchFamily="2" charset="0"/>
              </a:rPr>
              <a:t>STAGING AREA</a:t>
            </a:r>
            <a:endParaRPr lang="en-IN" b="1" dirty="0">
              <a:latin typeface="Poppins" panose="00000500000000000000" pitchFamily="2" charset="0"/>
              <a:cs typeface="Poppins" panose="00000500000000000000" pitchFamily="2" charset="0"/>
            </a:endParaRPr>
          </a:p>
        </p:txBody>
      </p:sp>
      <p:sp>
        <p:nvSpPr>
          <p:cNvPr id="4" name="Arrow: Right 3">
            <a:extLst>
              <a:ext uri="{FF2B5EF4-FFF2-40B4-BE49-F238E27FC236}">
                <a16:creationId xmlns:a16="http://schemas.microsoft.com/office/drawing/2014/main" id="{0C4C6D46-BB36-4B4F-8B19-938CD24D8AF7}"/>
              </a:ext>
            </a:extLst>
          </p:cNvPr>
          <p:cNvSpPr/>
          <p:nvPr/>
        </p:nvSpPr>
        <p:spPr>
          <a:xfrm>
            <a:off x="3876541" y="2968981"/>
            <a:ext cx="2413662" cy="46001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CD30D9A8-EEEF-4E16-9D11-64D1F842E54A}"/>
              </a:ext>
            </a:extLst>
          </p:cNvPr>
          <p:cNvSpPr/>
          <p:nvPr/>
        </p:nvSpPr>
        <p:spPr>
          <a:xfrm rot="8399545">
            <a:off x="6046241" y="4161577"/>
            <a:ext cx="1688847" cy="46001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5D4DDC4D-C800-4F1E-851C-A112B9A579A7}"/>
              </a:ext>
            </a:extLst>
          </p:cNvPr>
          <p:cNvSpPr txBox="1"/>
          <p:nvPr/>
        </p:nvSpPr>
        <p:spPr>
          <a:xfrm>
            <a:off x="4568407" y="2753797"/>
            <a:ext cx="982961" cy="369332"/>
          </a:xfrm>
          <a:prstGeom prst="rect">
            <a:avLst/>
          </a:prstGeom>
          <a:noFill/>
        </p:spPr>
        <p:txBody>
          <a:bodyPr wrap="none" rtlCol="0">
            <a:spAutoFit/>
          </a:bodyPr>
          <a:lstStyle/>
          <a:p>
            <a:r>
              <a:rPr lang="en-US" dirty="0">
                <a:solidFill>
                  <a:schemeClr val="bg1"/>
                </a:solidFill>
              </a:rPr>
              <a:t>GIT ADD</a:t>
            </a:r>
            <a:endParaRPr lang="en-IN" dirty="0">
              <a:solidFill>
                <a:schemeClr val="bg1"/>
              </a:solidFill>
            </a:endParaRPr>
          </a:p>
        </p:txBody>
      </p:sp>
      <p:sp>
        <p:nvSpPr>
          <p:cNvPr id="19" name="TextBox 18">
            <a:extLst>
              <a:ext uri="{FF2B5EF4-FFF2-40B4-BE49-F238E27FC236}">
                <a16:creationId xmlns:a16="http://schemas.microsoft.com/office/drawing/2014/main" id="{DC409E83-04F8-42A8-BC12-63741B3A3E18}"/>
              </a:ext>
            </a:extLst>
          </p:cNvPr>
          <p:cNvSpPr txBox="1"/>
          <p:nvPr/>
        </p:nvSpPr>
        <p:spPr>
          <a:xfrm rot="19207311">
            <a:off x="6460015" y="4327498"/>
            <a:ext cx="1385316" cy="369332"/>
          </a:xfrm>
          <a:prstGeom prst="rect">
            <a:avLst/>
          </a:prstGeom>
          <a:noFill/>
        </p:spPr>
        <p:txBody>
          <a:bodyPr wrap="none" rtlCol="0">
            <a:spAutoFit/>
          </a:bodyPr>
          <a:lstStyle/>
          <a:p>
            <a:r>
              <a:rPr lang="en-US" dirty="0">
                <a:solidFill>
                  <a:schemeClr val="bg1"/>
                </a:solidFill>
              </a:rPr>
              <a:t>GIT COMMIT</a:t>
            </a:r>
            <a:endParaRPr lang="en-IN" dirty="0">
              <a:solidFill>
                <a:schemeClr val="bg1"/>
              </a:solidFill>
            </a:endParaRPr>
          </a:p>
        </p:txBody>
      </p:sp>
      <p:sp>
        <p:nvSpPr>
          <p:cNvPr id="13" name="Rectangle: Rounded Corners 12">
            <a:extLst>
              <a:ext uri="{FF2B5EF4-FFF2-40B4-BE49-F238E27FC236}">
                <a16:creationId xmlns:a16="http://schemas.microsoft.com/office/drawing/2014/main" id="{CC6FCE27-9FCF-4824-9638-18F723E3D97C}"/>
              </a:ext>
            </a:extLst>
          </p:cNvPr>
          <p:cNvSpPr/>
          <p:nvPr/>
        </p:nvSpPr>
        <p:spPr>
          <a:xfrm>
            <a:off x="317679" y="3900421"/>
            <a:ext cx="2717442" cy="1147881"/>
          </a:xfrm>
          <a:prstGeom prst="roundRect">
            <a:avLst/>
          </a:prstGeom>
          <a:solidFill>
            <a:srgbClr val="7CA655"/>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Poppins" panose="00000500000000000000" pitchFamily="2" charset="0"/>
                <a:cs typeface="Poppins" panose="00000500000000000000" pitchFamily="2" charset="0"/>
              </a:rPr>
              <a:t>Online REPOSITORY</a:t>
            </a:r>
            <a:endParaRPr lang="en-IN" b="1" dirty="0">
              <a:latin typeface="Poppins" panose="00000500000000000000" pitchFamily="2" charset="0"/>
              <a:cs typeface="Poppins" panose="00000500000000000000" pitchFamily="2" charset="0"/>
            </a:endParaRPr>
          </a:p>
        </p:txBody>
      </p:sp>
      <p:sp>
        <p:nvSpPr>
          <p:cNvPr id="14" name="Arrow: Right 13">
            <a:extLst>
              <a:ext uri="{FF2B5EF4-FFF2-40B4-BE49-F238E27FC236}">
                <a16:creationId xmlns:a16="http://schemas.microsoft.com/office/drawing/2014/main" id="{A23F6906-4883-49FE-9452-582A47718EAC}"/>
              </a:ext>
            </a:extLst>
          </p:cNvPr>
          <p:cNvSpPr/>
          <p:nvPr/>
        </p:nvSpPr>
        <p:spPr>
          <a:xfrm rot="13250624">
            <a:off x="2067880" y="5429154"/>
            <a:ext cx="1688847" cy="46001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76820589-5A6F-457F-9CD8-25DC98352028}"/>
              </a:ext>
            </a:extLst>
          </p:cNvPr>
          <p:cNvSpPr txBox="1"/>
          <p:nvPr/>
        </p:nvSpPr>
        <p:spPr>
          <a:xfrm rot="2555174">
            <a:off x="2173579" y="5640928"/>
            <a:ext cx="1042273" cy="369332"/>
          </a:xfrm>
          <a:prstGeom prst="rect">
            <a:avLst/>
          </a:prstGeom>
          <a:noFill/>
        </p:spPr>
        <p:txBody>
          <a:bodyPr wrap="none" rtlCol="0">
            <a:spAutoFit/>
          </a:bodyPr>
          <a:lstStyle/>
          <a:p>
            <a:r>
              <a:rPr lang="en-US" dirty="0">
                <a:solidFill>
                  <a:schemeClr val="bg1"/>
                </a:solidFill>
              </a:rPr>
              <a:t>GIT push</a:t>
            </a:r>
            <a:endParaRPr lang="en-IN" dirty="0">
              <a:solidFill>
                <a:schemeClr val="bg1"/>
              </a:solidFill>
            </a:endParaRPr>
          </a:p>
        </p:txBody>
      </p:sp>
    </p:spTree>
    <p:extLst>
      <p:ext uri="{BB962C8B-B14F-4D97-AF65-F5344CB8AC3E}">
        <p14:creationId xmlns:p14="http://schemas.microsoft.com/office/powerpoint/2010/main" val="2889064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28DC-195E-4A4E-AEBA-5E0D1DB03B76}"/>
              </a:ext>
            </a:extLst>
          </p:cNvPr>
          <p:cNvSpPr>
            <a:spLocks noGrp="1"/>
          </p:cNvSpPr>
          <p:nvPr>
            <p:ph type="title"/>
          </p:nvPr>
        </p:nvSpPr>
        <p:spPr>
          <a:xfrm>
            <a:off x="964022" y="2476500"/>
            <a:ext cx="6634513" cy="3289971"/>
          </a:xfrm>
        </p:spPr>
        <p:txBody>
          <a:bodyPr/>
          <a:lstStyle/>
          <a:p>
            <a:r>
              <a:rPr lang="en-US" sz="2400" b="0" i="0" dirty="0">
                <a:solidFill>
                  <a:srgbClr val="4D5156"/>
                </a:solidFill>
                <a:effectLst/>
                <a:latin typeface="arial" panose="020B0604020202020204" pitchFamily="34" charset="0"/>
              </a:rPr>
              <a:t>GitHub, Inc. is a provider of Internet hosting for software development and version control using Git. It offers the distributed version control and source code management functionality of Git, plus its own features.</a:t>
            </a:r>
            <a:br>
              <a:rPr lang="en-US" dirty="0"/>
            </a:br>
            <a:endParaRPr lang="en-US" dirty="0"/>
          </a:p>
        </p:txBody>
      </p:sp>
      <p:pic>
        <p:nvPicPr>
          <p:cNvPr id="3" name="Picture 2">
            <a:extLst>
              <a:ext uri="{FF2B5EF4-FFF2-40B4-BE49-F238E27FC236}">
                <a16:creationId xmlns:a16="http://schemas.microsoft.com/office/drawing/2014/main" id="{0ED4A768-9757-416A-8922-0BCE70005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4406" y="1091529"/>
            <a:ext cx="2760128" cy="1116052"/>
          </a:xfrm>
          <a:prstGeom prst="rect">
            <a:avLst/>
          </a:prstGeom>
        </p:spPr>
      </p:pic>
      <p:pic>
        <p:nvPicPr>
          <p:cNvPr id="4" name="Picture 3">
            <a:extLst>
              <a:ext uri="{FF2B5EF4-FFF2-40B4-BE49-F238E27FC236}">
                <a16:creationId xmlns:a16="http://schemas.microsoft.com/office/drawing/2014/main" id="{0D8006EA-E209-48B7-BB2E-5BB164238AFE}"/>
              </a:ext>
            </a:extLst>
          </p:cNvPr>
          <p:cNvPicPr>
            <a:picLocks noChangeAspect="1"/>
          </p:cNvPicPr>
          <p:nvPr/>
        </p:nvPicPr>
        <p:blipFill rotWithShape="1">
          <a:blip r:embed="rId2">
            <a:extLst>
              <a:ext uri="{28A0092B-C50C-407E-A947-70E740481C1C}">
                <a14:useLocalDpi xmlns:a14="http://schemas.microsoft.com/office/drawing/2010/main" val="0"/>
              </a:ext>
            </a:extLst>
          </a:blip>
          <a:srcRect r="62609"/>
          <a:stretch/>
        </p:blipFill>
        <p:spPr>
          <a:xfrm>
            <a:off x="8549840" y="2778662"/>
            <a:ext cx="851737" cy="921071"/>
          </a:xfrm>
          <a:prstGeom prst="rect">
            <a:avLst/>
          </a:prstGeom>
        </p:spPr>
      </p:pic>
    </p:spTree>
    <p:extLst>
      <p:ext uri="{BB962C8B-B14F-4D97-AF65-F5344CB8AC3E}">
        <p14:creationId xmlns:p14="http://schemas.microsoft.com/office/powerpoint/2010/main" val="4206035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28DC-195E-4A4E-AEBA-5E0D1DB03B76}"/>
              </a:ext>
            </a:extLst>
          </p:cNvPr>
          <p:cNvSpPr>
            <a:spLocks noGrp="1"/>
          </p:cNvSpPr>
          <p:nvPr>
            <p:ph type="title"/>
          </p:nvPr>
        </p:nvSpPr>
        <p:spPr>
          <a:xfrm>
            <a:off x="964022" y="2476500"/>
            <a:ext cx="6634513" cy="3289971"/>
          </a:xfrm>
        </p:spPr>
        <p:txBody>
          <a:bodyPr>
            <a:normAutofit/>
          </a:bodyPr>
          <a:lstStyle/>
          <a:p>
            <a:r>
              <a:rPr lang="en-US" sz="2400" b="0" i="0" dirty="0">
                <a:solidFill>
                  <a:srgbClr val="4D5156"/>
                </a:solidFill>
                <a:effectLst/>
                <a:latin typeface="Arial" panose="020B0604020202020204" pitchFamily="34" charset="0"/>
                <a:cs typeface="Arial" panose="020B0604020202020204" pitchFamily="34" charset="0"/>
              </a:rPr>
              <a:t>GitLab is a web-based DevOps lifecycle tool that provides a Git-repository manager providing wiki, issue-tracking and continuous integration and deployment pipeline features, using an open-source license, developed by GitLab Inc. </a:t>
            </a:r>
            <a:br>
              <a:rPr lang="en-US" sz="2400" dirty="0">
                <a:latin typeface="Arial" panose="020B0604020202020204" pitchFamily="34" charset="0"/>
                <a:cs typeface="Arial" panose="020B0604020202020204" pitchFamily="34" charset="0"/>
              </a:rPr>
            </a:br>
            <a:endParaRPr lang="en-US" sz="2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CCC0B0B-B057-47CA-9349-6F523BE6E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409323">
            <a:off x="1889510" y="1222487"/>
            <a:ext cx="775591" cy="716776"/>
          </a:xfrm>
          <a:prstGeom prst="rect">
            <a:avLst/>
          </a:prstGeom>
        </p:spPr>
      </p:pic>
      <p:pic>
        <p:nvPicPr>
          <p:cNvPr id="6" name="Picture 5">
            <a:extLst>
              <a:ext uri="{FF2B5EF4-FFF2-40B4-BE49-F238E27FC236}">
                <a16:creationId xmlns:a16="http://schemas.microsoft.com/office/drawing/2014/main" id="{CACBB77A-17BC-40DB-B3FC-CBBE376FE1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409323">
            <a:off x="9898022" y="3070611"/>
            <a:ext cx="775591" cy="716776"/>
          </a:xfrm>
          <a:prstGeom prst="rect">
            <a:avLst/>
          </a:prstGeom>
        </p:spPr>
      </p:pic>
      <p:sp>
        <p:nvSpPr>
          <p:cNvPr id="7" name="TextBox 6">
            <a:extLst>
              <a:ext uri="{FF2B5EF4-FFF2-40B4-BE49-F238E27FC236}">
                <a16:creationId xmlns:a16="http://schemas.microsoft.com/office/drawing/2014/main" id="{7CB82114-FAD9-4B9E-991C-C3E69AB06CC7}"/>
              </a:ext>
            </a:extLst>
          </p:cNvPr>
          <p:cNvSpPr txBox="1"/>
          <p:nvPr/>
        </p:nvSpPr>
        <p:spPr>
          <a:xfrm>
            <a:off x="2684373" y="1201539"/>
            <a:ext cx="2064989" cy="769441"/>
          </a:xfrm>
          <a:prstGeom prst="rect">
            <a:avLst/>
          </a:prstGeom>
          <a:noFill/>
        </p:spPr>
        <p:txBody>
          <a:bodyPr wrap="none" rtlCol="0">
            <a:spAutoFit/>
          </a:bodyPr>
          <a:lstStyle/>
          <a:p>
            <a:r>
              <a:rPr lang="en-US" sz="4400" b="1" dirty="0">
                <a:solidFill>
                  <a:srgbClr val="FC6D26"/>
                </a:solidFill>
                <a:latin typeface="Poppins ExtraBold" panose="00000900000000000000" pitchFamily="2" charset="0"/>
                <a:cs typeface="Poppins ExtraBold" panose="00000900000000000000" pitchFamily="2" charset="0"/>
              </a:rPr>
              <a:t>Git</a:t>
            </a:r>
            <a:r>
              <a:rPr lang="en-US" sz="4400" b="1" dirty="0">
                <a:solidFill>
                  <a:srgbClr val="E24329"/>
                </a:solidFill>
                <a:latin typeface="Poppins ExtraBold" panose="00000900000000000000" pitchFamily="2" charset="0"/>
                <a:cs typeface="Poppins ExtraBold" panose="00000900000000000000" pitchFamily="2" charset="0"/>
              </a:rPr>
              <a:t>Lab</a:t>
            </a:r>
            <a:endParaRPr lang="en-IN" sz="4400" b="1" dirty="0">
              <a:solidFill>
                <a:srgbClr val="E24329"/>
              </a:solidFill>
              <a:latin typeface="Poppins ExtraBold" panose="00000900000000000000" pitchFamily="2" charset="0"/>
              <a:cs typeface="Poppins ExtraBold" panose="00000900000000000000" pitchFamily="2" charset="0"/>
            </a:endParaRPr>
          </a:p>
        </p:txBody>
      </p:sp>
    </p:spTree>
    <p:extLst>
      <p:ext uri="{BB962C8B-B14F-4D97-AF65-F5344CB8AC3E}">
        <p14:creationId xmlns:p14="http://schemas.microsoft.com/office/powerpoint/2010/main" val="1517632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F657797-54F9-444F-8F64-28A3858188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9271" y="4046693"/>
            <a:ext cx="3815370" cy="1542737"/>
          </a:xfrm>
          <a:prstGeom prst="rect">
            <a:avLst/>
          </a:prstGeom>
        </p:spPr>
      </p:pic>
      <p:sp>
        <p:nvSpPr>
          <p:cNvPr id="10" name="TextBox 9">
            <a:extLst>
              <a:ext uri="{FF2B5EF4-FFF2-40B4-BE49-F238E27FC236}">
                <a16:creationId xmlns:a16="http://schemas.microsoft.com/office/drawing/2014/main" id="{A2B1E753-E7EA-4E2C-BD2F-B2AFDFAD5B26}"/>
              </a:ext>
            </a:extLst>
          </p:cNvPr>
          <p:cNvSpPr txBox="1"/>
          <p:nvPr/>
        </p:nvSpPr>
        <p:spPr>
          <a:xfrm>
            <a:off x="4906726" y="2914922"/>
            <a:ext cx="1265090" cy="923330"/>
          </a:xfrm>
          <a:prstGeom prst="rect">
            <a:avLst/>
          </a:prstGeom>
          <a:noFill/>
        </p:spPr>
        <p:txBody>
          <a:bodyPr wrap="none" rtlCol="0">
            <a:spAutoFit/>
          </a:bodyPr>
          <a:lstStyle/>
          <a:p>
            <a:r>
              <a:rPr lang="en-US" sz="5400" b="1" dirty="0">
                <a:solidFill>
                  <a:srgbClr val="FC6D26"/>
                </a:solidFill>
              </a:rPr>
              <a:t>V</a:t>
            </a:r>
            <a:r>
              <a:rPr lang="en-US" sz="5400" b="1" dirty="0">
                <a:solidFill>
                  <a:srgbClr val="E24329"/>
                </a:solidFill>
              </a:rPr>
              <a:t>/</a:t>
            </a:r>
            <a:r>
              <a:rPr lang="en-US" sz="5400" b="1" dirty="0">
                <a:solidFill>
                  <a:schemeClr val="bg1"/>
                </a:solidFill>
              </a:rPr>
              <a:t>S</a:t>
            </a:r>
            <a:endParaRPr lang="en-IN" sz="5400" b="1" dirty="0">
              <a:solidFill>
                <a:schemeClr val="bg1"/>
              </a:solidFill>
            </a:endParaRPr>
          </a:p>
        </p:txBody>
      </p:sp>
      <p:sp>
        <p:nvSpPr>
          <p:cNvPr id="11" name="Rectangle 10">
            <a:extLst>
              <a:ext uri="{FF2B5EF4-FFF2-40B4-BE49-F238E27FC236}">
                <a16:creationId xmlns:a16="http://schemas.microsoft.com/office/drawing/2014/main" id="{7C17CDB5-3F73-4EF5-A384-532D06F2A561}"/>
              </a:ext>
            </a:extLst>
          </p:cNvPr>
          <p:cNvSpPr/>
          <p:nvPr/>
        </p:nvSpPr>
        <p:spPr>
          <a:xfrm>
            <a:off x="643944" y="978794"/>
            <a:ext cx="2403221" cy="11590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100ACA6C-9BB3-4D25-AD1C-C68B0440BF5D}"/>
              </a:ext>
            </a:extLst>
          </p:cNvPr>
          <p:cNvGrpSpPr/>
          <p:nvPr/>
        </p:nvGrpSpPr>
        <p:grpSpPr>
          <a:xfrm>
            <a:off x="1741971" y="1558343"/>
            <a:ext cx="4354029" cy="1244908"/>
            <a:chOff x="1889510" y="1222487"/>
            <a:chExt cx="2573369" cy="735780"/>
          </a:xfrm>
        </p:grpSpPr>
        <p:pic>
          <p:nvPicPr>
            <p:cNvPr id="5" name="Picture 4">
              <a:extLst>
                <a:ext uri="{FF2B5EF4-FFF2-40B4-BE49-F238E27FC236}">
                  <a16:creationId xmlns:a16="http://schemas.microsoft.com/office/drawing/2014/main" id="{FCCC0B0B-B057-47CA-9349-6F523BE6E7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409323">
              <a:off x="1889510" y="1222487"/>
              <a:ext cx="775591" cy="716776"/>
            </a:xfrm>
            <a:prstGeom prst="rect">
              <a:avLst/>
            </a:prstGeom>
          </p:spPr>
        </p:pic>
        <p:sp>
          <p:nvSpPr>
            <p:cNvPr id="7" name="TextBox 6">
              <a:extLst>
                <a:ext uri="{FF2B5EF4-FFF2-40B4-BE49-F238E27FC236}">
                  <a16:creationId xmlns:a16="http://schemas.microsoft.com/office/drawing/2014/main" id="{7CB82114-FAD9-4B9E-991C-C3E69AB06CC7}"/>
                </a:ext>
              </a:extLst>
            </p:cNvPr>
            <p:cNvSpPr txBox="1"/>
            <p:nvPr/>
          </p:nvSpPr>
          <p:spPr>
            <a:xfrm>
              <a:off x="2684372" y="1303406"/>
              <a:ext cx="1778507" cy="654861"/>
            </a:xfrm>
            <a:prstGeom prst="rect">
              <a:avLst/>
            </a:prstGeom>
            <a:noFill/>
          </p:spPr>
          <p:txBody>
            <a:bodyPr wrap="none" rtlCol="0">
              <a:spAutoFit/>
            </a:bodyPr>
            <a:lstStyle/>
            <a:p>
              <a:r>
                <a:rPr lang="en-US" sz="6600" b="1" dirty="0">
                  <a:solidFill>
                    <a:srgbClr val="FC6D26"/>
                  </a:solidFill>
                  <a:latin typeface="Poppins ExtraBold" panose="00000900000000000000" pitchFamily="2" charset="0"/>
                  <a:cs typeface="Poppins ExtraBold" panose="00000900000000000000" pitchFamily="2" charset="0"/>
                </a:rPr>
                <a:t>Git</a:t>
              </a:r>
              <a:r>
                <a:rPr lang="en-US" sz="6600" b="1" dirty="0">
                  <a:solidFill>
                    <a:srgbClr val="E24329"/>
                  </a:solidFill>
                  <a:latin typeface="Poppins ExtraBold" panose="00000900000000000000" pitchFamily="2" charset="0"/>
                  <a:cs typeface="Poppins ExtraBold" panose="00000900000000000000" pitchFamily="2" charset="0"/>
                </a:rPr>
                <a:t>Lab</a:t>
              </a:r>
              <a:endParaRPr lang="en-IN" sz="6600" b="1" dirty="0">
                <a:solidFill>
                  <a:srgbClr val="E24329"/>
                </a:solidFill>
                <a:latin typeface="Poppins ExtraBold" panose="00000900000000000000" pitchFamily="2" charset="0"/>
                <a:cs typeface="Poppins ExtraBold" panose="00000900000000000000" pitchFamily="2" charset="0"/>
              </a:endParaRPr>
            </a:p>
          </p:txBody>
        </p:sp>
      </p:grpSp>
    </p:spTree>
    <p:extLst>
      <p:ext uri="{BB962C8B-B14F-4D97-AF65-F5344CB8AC3E}">
        <p14:creationId xmlns:p14="http://schemas.microsoft.com/office/powerpoint/2010/main" val="696265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201BA16-09AF-46F8-AA59-D8DDB05266C8}"/>
              </a:ext>
            </a:extLst>
          </p:cNvPr>
          <p:cNvSpPr/>
          <p:nvPr/>
        </p:nvSpPr>
        <p:spPr>
          <a:xfrm>
            <a:off x="643944" y="978794"/>
            <a:ext cx="2403221" cy="11590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8" name="Table 7">
            <a:extLst>
              <a:ext uri="{FF2B5EF4-FFF2-40B4-BE49-F238E27FC236}">
                <a16:creationId xmlns:a16="http://schemas.microsoft.com/office/drawing/2014/main" id="{B349EE39-941B-4629-90CE-348AA69F585D}"/>
              </a:ext>
            </a:extLst>
          </p:cNvPr>
          <p:cNvGraphicFramePr>
            <a:graphicFrameLocks noGrp="1"/>
          </p:cNvGraphicFramePr>
          <p:nvPr>
            <p:extLst>
              <p:ext uri="{D42A27DB-BD31-4B8C-83A1-F6EECF244321}">
                <p14:modId xmlns:p14="http://schemas.microsoft.com/office/powerpoint/2010/main" val="3308341044"/>
              </p:ext>
            </p:extLst>
          </p:nvPr>
        </p:nvGraphicFramePr>
        <p:xfrm>
          <a:off x="0" y="0"/>
          <a:ext cx="12191999" cy="6858001"/>
        </p:xfrm>
        <a:graphic>
          <a:graphicData uri="http://schemas.openxmlformats.org/drawingml/2006/table">
            <a:tbl>
              <a:tblPr>
                <a:tableStyleId>{073A0DAA-6AF3-43AB-8588-CEC1D06C72B9}</a:tableStyleId>
              </a:tblPr>
              <a:tblGrid>
                <a:gridCol w="3959540">
                  <a:extLst>
                    <a:ext uri="{9D8B030D-6E8A-4147-A177-3AD203B41FA5}">
                      <a16:colId xmlns:a16="http://schemas.microsoft.com/office/drawing/2014/main" val="469167694"/>
                    </a:ext>
                  </a:extLst>
                </a:gridCol>
                <a:gridCol w="4272919">
                  <a:extLst>
                    <a:ext uri="{9D8B030D-6E8A-4147-A177-3AD203B41FA5}">
                      <a16:colId xmlns:a16="http://schemas.microsoft.com/office/drawing/2014/main" val="3855499782"/>
                    </a:ext>
                  </a:extLst>
                </a:gridCol>
                <a:gridCol w="3959540">
                  <a:extLst>
                    <a:ext uri="{9D8B030D-6E8A-4147-A177-3AD203B41FA5}">
                      <a16:colId xmlns:a16="http://schemas.microsoft.com/office/drawing/2014/main" val="3425504833"/>
                    </a:ext>
                  </a:extLst>
                </a:gridCol>
              </a:tblGrid>
              <a:tr h="332106">
                <a:tc>
                  <a:txBody>
                    <a:bodyPr/>
                    <a:lstStyle/>
                    <a:p>
                      <a:pPr latinLnBrk="0"/>
                      <a:r>
                        <a:rPr lang="en-IN" sz="1400" b="1" dirty="0">
                          <a:solidFill>
                            <a:schemeClr val="bg1"/>
                          </a:solidFill>
                          <a:effectLst/>
                        </a:rPr>
                        <a:t>Feature</a:t>
                      </a:r>
                      <a:endParaRPr lang="en-IN" sz="1400" dirty="0">
                        <a:solidFill>
                          <a:schemeClr val="bg1"/>
                        </a:solidFill>
                        <a:effectLst/>
                      </a:endParaRPr>
                    </a:p>
                  </a:txBody>
                  <a:tcPr marL="24724" marR="24724" marT="12362" marB="123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0"/>
                      <a:r>
                        <a:rPr lang="en-IN" sz="1400" b="1">
                          <a:solidFill>
                            <a:schemeClr val="bg1"/>
                          </a:solidFill>
                          <a:effectLst/>
                        </a:rPr>
                        <a:t>GitHub</a:t>
                      </a:r>
                      <a:endParaRPr lang="en-IN" sz="1400">
                        <a:solidFill>
                          <a:schemeClr val="bg1"/>
                        </a:solidFill>
                        <a:effectLst/>
                      </a:endParaRPr>
                    </a:p>
                  </a:txBody>
                  <a:tcPr marL="24724" marR="24724" marT="12362" marB="123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400" b="1">
                          <a:solidFill>
                            <a:schemeClr val="bg1"/>
                          </a:solidFill>
                          <a:effectLst/>
                        </a:rPr>
                        <a:t>GitLab</a:t>
                      </a:r>
                      <a:endParaRPr lang="en-IN"/>
                    </a:p>
                  </a:txBody>
                  <a:tcPr marL="24724" marR="24724" marT="12362" marB="123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3161205"/>
                  </a:ext>
                </a:extLst>
              </a:tr>
              <a:tr h="629725">
                <a:tc>
                  <a:txBody>
                    <a:bodyPr/>
                    <a:lstStyle/>
                    <a:p>
                      <a:pPr latinLnBrk="0"/>
                      <a:r>
                        <a:rPr lang="en-IN" sz="1400" b="1" dirty="0">
                          <a:solidFill>
                            <a:schemeClr val="bg1"/>
                          </a:solidFill>
                          <a:effectLst/>
                        </a:rPr>
                        <a:t>Fees</a:t>
                      </a:r>
                      <a:endParaRPr lang="en-IN" sz="1400" dirty="0">
                        <a:solidFill>
                          <a:schemeClr val="bg1"/>
                        </a:solidFill>
                        <a:effectLst/>
                      </a:endParaRPr>
                    </a:p>
                  </a:txBody>
                  <a:tcPr marL="24724" marR="24724" marT="12362" marB="123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0"/>
                      <a:r>
                        <a:rPr lang="en-US" sz="1400" b="0">
                          <a:solidFill>
                            <a:schemeClr val="bg1"/>
                          </a:solidFill>
                          <a:effectLst/>
                        </a:rPr>
                        <a:t>GitHub projects are free and open to all with publicly shared codes.</a:t>
                      </a:r>
                      <a:endParaRPr lang="en-US" sz="1400">
                        <a:solidFill>
                          <a:schemeClr val="bg1"/>
                        </a:solidFill>
                        <a:effectLst/>
                      </a:endParaRPr>
                    </a:p>
                  </a:txBody>
                  <a:tcPr marL="24724" marR="24724" marT="12362" marB="123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a:solidFill>
                            <a:schemeClr val="bg1"/>
                          </a:solidFill>
                          <a:effectLst/>
                        </a:rPr>
                        <a:t>GitLab is a repository that only lets its team of web developers collaborate on codes. </a:t>
                      </a:r>
                      <a:endParaRPr lang="en-IN"/>
                    </a:p>
                  </a:txBody>
                  <a:tcPr marL="24724" marR="24724" marT="12362" marB="123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2375446"/>
                  </a:ext>
                </a:extLst>
              </a:tr>
              <a:tr h="629725">
                <a:tc>
                  <a:txBody>
                    <a:bodyPr/>
                    <a:lstStyle/>
                    <a:p>
                      <a:pPr latinLnBrk="0"/>
                      <a:r>
                        <a:rPr lang="en-IN" sz="1400" b="1" dirty="0">
                          <a:solidFill>
                            <a:schemeClr val="bg1"/>
                          </a:solidFill>
                          <a:effectLst/>
                        </a:rPr>
                        <a:t>Location</a:t>
                      </a:r>
                      <a:endParaRPr lang="en-IN" sz="1400" dirty="0">
                        <a:solidFill>
                          <a:schemeClr val="bg1"/>
                        </a:solidFill>
                        <a:effectLst/>
                      </a:endParaRPr>
                    </a:p>
                  </a:txBody>
                  <a:tcPr marL="24724" marR="24724" marT="12362" marB="123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0"/>
                      <a:r>
                        <a:rPr lang="en-US" sz="1400" b="0" dirty="0">
                          <a:solidFill>
                            <a:schemeClr val="bg1"/>
                          </a:solidFill>
                          <a:effectLst/>
                        </a:rPr>
                        <a:t>GitHub doesn’t allow locating a repository inside an organization in the free plan. </a:t>
                      </a:r>
                      <a:endParaRPr lang="en-US" sz="1400" dirty="0">
                        <a:solidFill>
                          <a:schemeClr val="bg1"/>
                        </a:solidFill>
                        <a:effectLst/>
                      </a:endParaRPr>
                    </a:p>
                  </a:txBody>
                  <a:tcPr marL="24724" marR="24724" marT="12362" marB="123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a:solidFill>
                            <a:schemeClr val="bg1"/>
                          </a:solidFill>
                          <a:effectLst/>
                        </a:rPr>
                        <a:t>GitLab allows its users to locate a repository inside an organization while using the free plan.</a:t>
                      </a:r>
                      <a:endParaRPr lang="en-IN"/>
                    </a:p>
                  </a:txBody>
                  <a:tcPr marL="24724" marR="24724" marT="12362" marB="123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30837316"/>
                  </a:ext>
                </a:extLst>
              </a:tr>
              <a:tr h="927344">
                <a:tc>
                  <a:txBody>
                    <a:bodyPr/>
                    <a:lstStyle/>
                    <a:p>
                      <a:pPr latinLnBrk="0"/>
                      <a:r>
                        <a:rPr lang="en-IN" sz="1400" b="1">
                          <a:solidFill>
                            <a:schemeClr val="bg1"/>
                          </a:solidFill>
                          <a:effectLst/>
                        </a:rPr>
                        <a:t>Issue Tracker</a:t>
                      </a:r>
                      <a:endParaRPr lang="en-IN" sz="1400">
                        <a:solidFill>
                          <a:schemeClr val="bg1"/>
                        </a:solidFill>
                        <a:effectLst/>
                      </a:endParaRPr>
                    </a:p>
                  </a:txBody>
                  <a:tcPr marL="24724" marR="24724" marT="12362" marB="123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0"/>
                      <a:r>
                        <a:rPr lang="en-US" sz="1400" b="0">
                          <a:solidFill>
                            <a:schemeClr val="bg1"/>
                          </a:solidFill>
                          <a:effectLst/>
                        </a:rPr>
                        <a:t>The issue tracker allows pulling requests so that the raised issues are automatically closed upon being merged to another repose.</a:t>
                      </a:r>
                      <a:endParaRPr lang="en-US" sz="1400">
                        <a:solidFill>
                          <a:schemeClr val="bg1"/>
                        </a:solidFill>
                        <a:effectLst/>
                      </a:endParaRPr>
                    </a:p>
                  </a:txBody>
                  <a:tcPr marL="24724" marR="24724" marT="12362" marB="123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a:solidFill>
                            <a:schemeClr val="bg1"/>
                          </a:solidFill>
                          <a:effectLst/>
                        </a:rPr>
                        <a:t>Here, the issue tracker allows its users to associate issues with PRs to be closed automatically. </a:t>
                      </a:r>
                      <a:endParaRPr lang="en-IN"/>
                    </a:p>
                  </a:txBody>
                  <a:tcPr marL="24724" marR="24724" marT="12362" marB="123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8285788"/>
                  </a:ext>
                </a:extLst>
              </a:tr>
              <a:tr h="927344">
                <a:tc>
                  <a:txBody>
                    <a:bodyPr/>
                    <a:lstStyle/>
                    <a:p>
                      <a:pPr latinLnBrk="0"/>
                      <a:r>
                        <a:rPr lang="en-IN" sz="1400" b="1" dirty="0">
                          <a:solidFill>
                            <a:schemeClr val="bg1"/>
                          </a:solidFill>
                          <a:effectLst/>
                        </a:rPr>
                        <a:t>Documentation</a:t>
                      </a:r>
                      <a:endParaRPr lang="en-IN" sz="1400" dirty="0">
                        <a:solidFill>
                          <a:schemeClr val="bg1"/>
                        </a:solidFill>
                        <a:effectLst/>
                      </a:endParaRPr>
                    </a:p>
                  </a:txBody>
                  <a:tcPr marL="24724" marR="24724" marT="12362" marB="123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0"/>
                      <a:r>
                        <a:rPr lang="en-US" sz="1400" b="0" dirty="0">
                          <a:solidFill>
                            <a:schemeClr val="bg1"/>
                          </a:solidFill>
                          <a:effectLst/>
                        </a:rPr>
                        <a:t>GitHub documents are organized in a series of various guides with each guide covers a particular platform.</a:t>
                      </a:r>
                      <a:endParaRPr lang="en-US" sz="1400" dirty="0">
                        <a:solidFill>
                          <a:schemeClr val="bg1"/>
                        </a:solidFill>
                        <a:effectLst/>
                      </a:endParaRPr>
                    </a:p>
                  </a:txBody>
                  <a:tcPr marL="24724" marR="24724" marT="12362" marB="123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a:solidFill>
                            <a:schemeClr val="bg1"/>
                          </a:solidFill>
                          <a:effectLst/>
                        </a:rPr>
                        <a:t>GitLab documents are similar to documentation for a language with a search bar, listing all the documents required for the installer. </a:t>
                      </a:r>
                      <a:endParaRPr lang="en-IN"/>
                    </a:p>
                  </a:txBody>
                  <a:tcPr marL="24724" marR="24724" marT="12362" marB="123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4681750"/>
                  </a:ext>
                </a:extLst>
              </a:tr>
              <a:tr h="927344">
                <a:tc>
                  <a:txBody>
                    <a:bodyPr/>
                    <a:lstStyle/>
                    <a:p>
                      <a:pPr latinLnBrk="0"/>
                      <a:r>
                        <a:rPr lang="en-IN" sz="1400" b="1">
                          <a:solidFill>
                            <a:schemeClr val="bg1"/>
                          </a:solidFill>
                          <a:effectLst/>
                        </a:rPr>
                        <a:t>Integration</a:t>
                      </a:r>
                      <a:endParaRPr lang="en-IN" sz="1400">
                        <a:solidFill>
                          <a:schemeClr val="bg1"/>
                        </a:solidFill>
                        <a:effectLst/>
                      </a:endParaRPr>
                    </a:p>
                  </a:txBody>
                  <a:tcPr marL="24724" marR="24724" marT="12362" marB="123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0"/>
                      <a:r>
                        <a:rPr lang="en-US" sz="1400" b="0" dirty="0">
                          <a:solidFill>
                            <a:schemeClr val="bg1"/>
                          </a:solidFill>
                          <a:effectLst/>
                        </a:rPr>
                        <a:t>There is no built-in continuous integration in GitHub. It is provided by third-party vendors. </a:t>
                      </a:r>
                      <a:endParaRPr lang="en-US" sz="1400" dirty="0">
                        <a:solidFill>
                          <a:schemeClr val="bg1"/>
                        </a:solidFill>
                        <a:effectLst/>
                      </a:endParaRPr>
                    </a:p>
                  </a:txBody>
                  <a:tcPr marL="24724" marR="24724" marT="12362" marB="123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a:solidFill>
                            <a:schemeClr val="bg1"/>
                          </a:solidFill>
                          <a:effectLst/>
                        </a:rPr>
                        <a:t>GitLab offers 100% built-in integration. They favor their own integration tools with continuous developments. </a:t>
                      </a:r>
                      <a:endParaRPr lang="en-IN"/>
                    </a:p>
                  </a:txBody>
                  <a:tcPr marL="24724" marR="24724" marT="12362" marB="123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53452837"/>
                  </a:ext>
                </a:extLst>
              </a:tr>
              <a:tr h="629725">
                <a:tc>
                  <a:txBody>
                    <a:bodyPr/>
                    <a:lstStyle/>
                    <a:p>
                      <a:pPr latinLnBrk="0"/>
                      <a:r>
                        <a:rPr lang="en-IN" sz="1400" b="1">
                          <a:solidFill>
                            <a:schemeClr val="bg1"/>
                          </a:solidFill>
                          <a:effectLst/>
                        </a:rPr>
                        <a:t>Authentication</a:t>
                      </a:r>
                      <a:endParaRPr lang="en-IN" sz="1400">
                        <a:solidFill>
                          <a:schemeClr val="bg1"/>
                        </a:solidFill>
                        <a:effectLst/>
                      </a:endParaRPr>
                    </a:p>
                  </a:txBody>
                  <a:tcPr marL="24724" marR="24724" marT="12362" marB="123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0"/>
                      <a:r>
                        <a:rPr lang="en-US" sz="1400" b="0">
                          <a:solidFill>
                            <a:schemeClr val="bg1"/>
                          </a:solidFill>
                          <a:effectLst/>
                        </a:rPr>
                        <a:t>Authenticating who can and cannot use the repository can be set according to their role. </a:t>
                      </a:r>
                      <a:endParaRPr lang="en-US" sz="1400">
                        <a:solidFill>
                          <a:schemeClr val="bg1"/>
                        </a:solidFill>
                        <a:effectLst/>
                      </a:endParaRPr>
                    </a:p>
                  </a:txBody>
                  <a:tcPr marL="24724" marR="24724" marT="12362" marB="123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a:solidFill>
                            <a:schemeClr val="bg1"/>
                          </a:solidFill>
                          <a:effectLst/>
                        </a:rPr>
                        <a:t>Here, a developer has the authority to decide whether someone should access a repository.</a:t>
                      </a:r>
                      <a:endParaRPr lang="en-IN"/>
                    </a:p>
                  </a:txBody>
                  <a:tcPr marL="24724" marR="24724" marT="12362" marB="123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49080174"/>
                  </a:ext>
                </a:extLst>
              </a:tr>
              <a:tr h="927344">
                <a:tc>
                  <a:txBody>
                    <a:bodyPr/>
                    <a:lstStyle/>
                    <a:p>
                      <a:pPr latinLnBrk="0"/>
                      <a:r>
                        <a:rPr lang="en-IN" sz="1400" b="1">
                          <a:solidFill>
                            <a:schemeClr val="bg1"/>
                          </a:solidFill>
                          <a:effectLst/>
                        </a:rPr>
                        <a:t>Community</a:t>
                      </a:r>
                      <a:endParaRPr lang="en-IN" sz="1400">
                        <a:solidFill>
                          <a:schemeClr val="bg1"/>
                        </a:solidFill>
                        <a:effectLst/>
                      </a:endParaRPr>
                    </a:p>
                  </a:txBody>
                  <a:tcPr marL="24724" marR="24724" marT="12362" marB="123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0"/>
                      <a:r>
                        <a:rPr lang="en-US" sz="1400" b="0">
                          <a:solidFill>
                            <a:schemeClr val="bg1"/>
                          </a:solidFill>
                          <a:effectLst/>
                        </a:rPr>
                        <a:t>GitHub boasts of a large community of developers. It has highly active millions of users to discuss problems with.</a:t>
                      </a:r>
                      <a:endParaRPr lang="en-US" sz="1400">
                        <a:solidFill>
                          <a:schemeClr val="bg1"/>
                        </a:solidFill>
                        <a:effectLst/>
                      </a:endParaRPr>
                    </a:p>
                  </a:txBody>
                  <a:tcPr marL="24724" marR="24724" marT="12362" marB="123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solidFill>
                            <a:schemeClr val="bg1"/>
                          </a:solidFill>
                          <a:effectLst/>
                        </a:rPr>
                        <a:t>GitLab hosts community events connecting contributors with open-source systems.</a:t>
                      </a:r>
                      <a:endParaRPr lang="en-IN" dirty="0"/>
                    </a:p>
                  </a:txBody>
                  <a:tcPr marL="24724" marR="24724" marT="12362" marB="123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04948454"/>
                  </a:ext>
                </a:extLst>
              </a:tr>
              <a:tr h="927344">
                <a:tc>
                  <a:txBody>
                    <a:bodyPr/>
                    <a:lstStyle/>
                    <a:p>
                      <a:pPr latinLnBrk="0"/>
                      <a:r>
                        <a:rPr lang="en-IN" sz="1400" b="1" dirty="0">
                          <a:solidFill>
                            <a:schemeClr val="bg1"/>
                          </a:solidFill>
                          <a:effectLst/>
                        </a:rPr>
                        <a:t>Platform</a:t>
                      </a:r>
                      <a:endParaRPr lang="en-IN" sz="1400" dirty="0">
                        <a:solidFill>
                          <a:schemeClr val="bg1"/>
                        </a:solidFill>
                        <a:effectLst/>
                      </a:endParaRPr>
                    </a:p>
                  </a:txBody>
                  <a:tcPr marL="24724" marR="24724" marT="12362" marB="123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0"/>
                      <a:r>
                        <a:rPr lang="en-US" sz="1400" b="0" dirty="0">
                          <a:solidFill>
                            <a:schemeClr val="bg1"/>
                          </a:solidFill>
                          <a:effectLst/>
                        </a:rPr>
                        <a:t>It has a development platform used to store projects. It provides features such as task management, bug tracking, etc.</a:t>
                      </a:r>
                      <a:endParaRPr lang="en-US" sz="1400" dirty="0">
                        <a:solidFill>
                          <a:schemeClr val="bg1"/>
                        </a:solidFill>
                        <a:effectLst/>
                      </a:endParaRPr>
                    </a:p>
                  </a:txBody>
                  <a:tcPr marL="24724" marR="24724" marT="12362" marB="123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0"/>
                      <a:r>
                        <a:rPr lang="en-US" sz="1400" b="0" dirty="0">
                          <a:solidFill>
                            <a:schemeClr val="bg1"/>
                          </a:solidFill>
                          <a:effectLst/>
                        </a:rPr>
                        <a:t>GitLab provides web-based DevOps internal management of repositories.</a:t>
                      </a:r>
                      <a:endParaRPr lang="en-US" sz="1400" dirty="0">
                        <a:solidFill>
                          <a:schemeClr val="bg1"/>
                        </a:solidFill>
                        <a:effectLst/>
                      </a:endParaRPr>
                    </a:p>
                  </a:txBody>
                  <a:tcPr marL="24724" marR="24724" marT="12362" marB="123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8631611"/>
                  </a:ext>
                </a:extLst>
              </a:tr>
            </a:tbl>
          </a:graphicData>
        </a:graphic>
      </p:graphicFrame>
    </p:spTree>
    <p:extLst>
      <p:ext uri="{BB962C8B-B14F-4D97-AF65-F5344CB8AC3E}">
        <p14:creationId xmlns:p14="http://schemas.microsoft.com/office/powerpoint/2010/main" val="2795602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1198836"/>
            <a:ext cx="7548912" cy="610863"/>
          </a:xfrm>
        </p:spPr>
        <p:txBody>
          <a:bodyPr>
            <a:normAutofit/>
          </a:bodyPr>
          <a:lstStyle/>
          <a:p>
            <a:pPr>
              <a:spcBef>
                <a:spcPts val="0"/>
              </a:spcBef>
            </a:pPr>
            <a:r>
              <a:rPr lang="en-US" dirty="0">
                <a:solidFill>
                  <a:srgbClr val="F9D448"/>
                </a:solidFill>
              </a:rPr>
              <a:t>What Is Branch?</a:t>
            </a:r>
          </a:p>
        </p:txBody>
      </p:sp>
      <p:grpSp>
        <p:nvGrpSpPr>
          <p:cNvPr id="7" name="Group 6">
            <a:extLst>
              <a:ext uri="{FF2B5EF4-FFF2-40B4-BE49-F238E27FC236}">
                <a16:creationId xmlns:a16="http://schemas.microsoft.com/office/drawing/2014/main" id="{8D518825-98DC-4110-A68A-5BCD22D609F1}"/>
              </a:ext>
            </a:extLst>
          </p:cNvPr>
          <p:cNvGrpSpPr/>
          <p:nvPr/>
        </p:nvGrpSpPr>
        <p:grpSpPr>
          <a:xfrm>
            <a:off x="9585154" y="344985"/>
            <a:ext cx="2318564" cy="2318564"/>
            <a:chOff x="8512935" y="1504268"/>
            <a:chExt cx="3580327" cy="3580327"/>
          </a:xfrm>
        </p:grpSpPr>
        <p:sp>
          <p:nvSpPr>
            <p:cNvPr id="8" name="Oval 7">
              <a:extLst>
                <a:ext uri="{FF2B5EF4-FFF2-40B4-BE49-F238E27FC236}">
                  <a16:creationId xmlns:a16="http://schemas.microsoft.com/office/drawing/2014/main" id="{521FE799-39C8-495C-84FE-614623AF951B}"/>
                </a:ext>
              </a:extLst>
            </p:cNvPr>
            <p:cNvSpPr/>
            <p:nvPr/>
          </p:nvSpPr>
          <p:spPr>
            <a:xfrm>
              <a:off x="8512935" y="1504268"/>
              <a:ext cx="3580327" cy="358032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21109BCF-EA50-41E8-892D-01EC8959F1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9776" y="2083301"/>
              <a:ext cx="3215234" cy="2411426"/>
            </a:xfrm>
            <a:prstGeom prst="rect">
              <a:avLst/>
            </a:prstGeom>
          </p:spPr>
        </p:pic>
      </p:grpSp>
      <p:sp>
        <p:nvSpPr>
          <p:cNvPr id="2" name="TextBox 1">
            <a:extLst>
              <a:ext uri="{FF2B5EF4-FFF2-40B4-BE49-F238E27FC236}">
                <a16:creationId xmlns:a16="http://schemas.microsoft.com/office/drawing/2014/main" id="{2CC56FF8-C5CD-4385-B9B5-587E59437358}"/>
              </a:ext>
            </a:extLst>
          </p:cNvPr>
          <p:cNvSpPr txBox="1"/>
          <p:nvPr/>
        </p:nvSpPr>
        <p:spPr>
          <a:xfrm>
            <a:off x="964023" y="2063384"/>
            <a:ext cx="7319665" cy="1200329"/>
          </a:xfrm>
          <a:prstGeom prst="rect">
            <a:avLst/>
          </a:prstGeom>
          <a:noFill/>
        </p:spPr>
        <p:txBody>
          <a:bodyPr wrap="square" rtlCol="0">
            <a:spAutoFit/>
          </a:bodyPr>
          <a:lstStyle/>
          <a:p>
            <a:r>
              <a:rPr lang="en-US" sz="2400" dirty="0">
                <a:solidFill>
                  <a:srgbClr val="4495A2"/>
                </a:solidFill>
              </a:rPr>
              <a:t>A branch will allows to make a copy while not affecting the original branch.</a:t>
            </a:r>
          </a:p>
          <a:p>
            <a:endParaRPr lang="en-IN" sz="2400" dirty="0">
              <a:solidFill>
                <a:srgbClr val="4495A2"/>
              </a:solidFill>
            </a:endParaRPr>
          </a:p>
        </p:txBody>
      </p:sp>
    </p:spTree>
    <p:extLst>
      <p:ext uri="{BB962C8B-B14F-4D97-AF65-F5344CB8AC3E}">
        <p14:creationId xmlns:p14="http://schemas.microsoft.com/office/powerpoint/2010/main" val="2721373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1198836"/>
            <a:ext cx="7548912" cy="610863"/>
          </a:xfrm>
        </p:spPr>
        <p:txBody>
          <a:bodyPr>
            <a:normAutofit/>
          </a:bodyPr>
          <a:lstStyle/>
          <a:p>
            <a:pPr>
              <a:spcBef>
                <a:spcPts val="0"/>
              </a:spcBef>
            </a:pPr>
            <a:r>
              <a:rPr lang="en-US" dirty="0">
                <a:solidFill>
                  <a:srgbClr val="F9D448"/>
                </a:solidFill>
              </a:rPr>
              <a:t>What Is </a:t>
            </a:r>
            <a:r>
              <a:rPr lang="en-US" dirty="0" err="1">
                <a:solidFill>
                  <a:srgbClr val="F9D448"/>
                </a:solidFill>
              </a:rPr>
              <a:t>GitClone</a:t>
            </a:r>
            <a:r>
              <a:rPr lang="en-US" dirty="0">
                <a:solidFill>
                  <a:srgbClr val="F9D448"/>
                </a:solidFill>
              </a:rPr>
              <a:t>?</a:t>
            </a:r>
          </a:p>
        </p:txBody>
      </p:sp>
      <p:grpSp>
        <p:nvGrpSpPr>
          <p:cNvPr id="7" name="Group 6">
            <a:extLst>
              <a:ext uri="{FF2B5EF4-FFF2-40B4-BE49-F238E27FC236}">
                <a16:creationId xmlns:a16="http://schemas.microsoft.com/office/drawing/2014/main" id="{8D518825-98DC-4110-A68A-5BCD22D609F1}"/>
              </a:ext>
            </a:extLst>
          </p:cNvPr>
          <p:cNvGrpSpPr/>
          <p:nvPr/>
        </p:nvGrpSpPr>
        <p:grpSpPr>
          <a:xfrm>
            <a:off x="9585154" y="344985"/>
            <a:ext cx="2318564" cy="2318564"/>
            <a:chOff x="8512935" y="1504268"/>
            <a:chExt cx="3580327" cy="3580327"/>
          </a:xfrm>
        </p:grpSpPr>
        <p:sp>
          <p:nvSpPr>
            <p:cNvPr id="8" name="Oval 7">
              <a:extLst>
                <a:ext uri="{FF2B5EF4-FFF2-40B4-BE49-F238E27FC236}">
                  <a16:creationId xmlns:a16="http://schemas.microsoft.com/office/drawing/2014/main" id="{521FE799-39C8-495C-84FE-614623AF951B}"/>
                </a:ext>
              </a:extLst>
            </p:cNvPr>
            <p:cNvSpPr/>
            <p:nvPr/>
          </p:nvSpPr>
          <p:spPr>
            <a:xfrm>
              <a:off x="8512935" y="1504268"/>
              <a:ext cx="3580327" cy="358032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21109BCF-EA50-41E8-892D-01EC8959F1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9776" y="2083301"/>
              <a:ext cx="3215234" cy="2411426"/>
            </a:xfrm>
            <a:prstGeom prst="rect">
              <a:avLst/>
            </a:prstGeom>
          </p:spPr>
        </p:pic>
      </p:grpSp>
      <p:sp>
        <p:nvSpPr>
          <p:cNvPr id="2" name="TextBox 1">
            <a:extLst>
              <a:ext uri="{FF2B5EF4-FFF2-40B4-BE49-F238E27FC236}">
                <a16:creationId xmlns:a16="http://schemas.microsoft.com/office/drawing/2014/main" id="{2CC56FF8-C5CD-4385-B9B5-587E59437358}"/>
              </a:ext>
            </a:extLst>
          </p:cNvPr>
          <p:cNvSpPr txBox="1"/>
          <p:nvPr/>
        </p:nvSpPr>
        <p:spPr>
          <a:xfrm>
            <a:off x="964023" y="2063384"/>
            <a:ext cx="7319665" cy="1200329"/>
          </a:xfrm>
          <a:prstGeom prst="rect">
            <a:avLst/>
          </a:prstGeom>
          <a:noFill/>
        </p:spPr>
        <p:txBody>
          <a:bodyPr wrap="square" rtlCol="0">
            <a:spAutoFit/>
          </a:bodyPr>
          <a:lstStyle/>
          <a:p>
            <a:r>
              <a:rPr lang="en-US" sz="2400" dirty="0">
                <a:solidFill>
                  <a:srgbClr val="4495A2"/>
                </a:solidFill>
              </a:rPr>
              <a:t>Git clone is used to create a </a:t>
            </a:r>
            <a:r>
              <a:rPr lang="en-US" sz="2400" dirty="0" err="1">
                <a:solidFill>
                  <a:srgbClr val="4495A2"/>
                </a:solidFill>
              </a:rPr>
              <a:t>localcopy</a:t>
            </a:r>
            <a:r>
              <a:rPr lang="en-US" sz="2400" dirty="0">
                <a:solidFill>
                  <a:srgbClr val="4495A2"/>
                </a:solidFill>
              </a:rPr>
              <a:t> of a remote repository</a:t>
            </a:r>
          </a:p>
          <a:p>
            <a:endParaRPr lang="en-IN" sz="2400" dirty="0">
              <a:solidFill>
                <a:srgbClr val="4495A2"/>
              </a:solidFill>
            </a:endParaRPr>
          </a:p>
        </p:txBody>
      </p:sp>
    </p:spTree>
    <p:extLst>
      <p:ext uri="{BB962C8B-B14F-4D97-AF65-F5344CB8AC3E}">
        <p14:creationId xmlns:p14="http://schemas.microsoft.com/office/powerpoint/2010/main" val="705640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A0AF98CF-5D75-4D98-B9E9-C76D3C3F1967}"/>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5556" r="5556"/>
          <a:stretch>
            <a:fillRect/>
          </a:stretch>
        </p:blipFill>
        <p:spPr/>
      </p:pic>
      <p:sp>
        <p:nvSpPr>
          <p:cNvPr id="16" name="Rectangle 15">
            <a:extLst>
              <a:ext uri="{FF2B5EF4-FFF2-40B4-BE49-F238E27FC236}">
                <a16:creationId xmlns:a16="http://schemas.microsoft.com/office/drawing/2014/main" id="{70B2AC4D-5249-44F0-B265-29C6A72DD8EE}"/>
              </a:ext>
            </a:extLst>
          </p:cNvPr>
          <p:cNvSpPr/>
          <p:nvPr/>
        </p:nvSpPr>
        <p:spPr>
          <a:xfrm>
            <a:off x="6096000" y="2047741"/>
            <a:ext cx="348588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36677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solidFill>
                  <a:srgbClr val="F9D448"/>
                </a:solidFill>
              </a:rPr>
              <a:t>Index</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a:lstStyle/>
          <a:p>
            <a:r>
              <a:rPr lang="en-US" dirty="0"/>
              <a:t>01. Introduction To Version Control</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818296"/>
            <a:ext cx="2133600" cy="369332"/>
          </a:xfrm>
        </p:spPr>
        <p:txBody>
          <a:bodyPr/>
          <a:lstStyle/>
          <a:p>
            <a:pPr marL="285750" indent="-285750">
              <a:buFont typeface="Arial" panose="020B0604020202020204" pitchFamily="34" charset="0"/>
              <a:buChar char="•"/>
            </a:pPr>
            <a:r>
              <a:rPr lang="en-US" dirty="0">
                <a:solidFill>
                  <a:srgbClr val="4495A2"/>
                </a:solidFill>
              </a:rPr>
              <a:t>What is Version Control?</a:t>
            </a:r>
          </a:p>
          <a:p>
            <a:pPr marL="285750" indent="-285750">
              <a:buFont typeface="Arial" panose="020B0604020202020204" pitchFamily="34" charset="0"/>
              <a:buChar char="•"/>
            </a:pPr>
            <a:r>
              <a:rPr lang="en-US" dirty="0">
                <a:solidFill>
                  <a:srgbClr val="4495A2"/>
                </a:solidFill>
              </a:rPr>
              <a:t>Centralized v/s Distributed Version Control</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a:lstStyle/>
          <a:p>
            <a:r>
              <a:rPr lang="en-US" dirty="0"/>
              <a:t>02. Introduction To Git</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a:lstStyle/>
          <a:p>
            <a:r>
              <a:rPr lang="en-US" dirty="0"/>
              <a:t>03. Introduction To </a:t>
            </a:r>
            <a:r>
              <a:rPr lang="en-US" dirty="0" err="1"/>
              <a:t>Github</a:t>
            </a:r>
            <a:r>
              <a:rPr lang="en-US" dirty="0"/>
              <a:t> &amp; Gitlab</a:t>
            </a:r>
          </a:p>
        </p:txBody>
      </p:sp>
      <p:pic>
        <p:nvPicPr>
          <p:cNvPr id="16" name="Picture 15">
            <a:extLst>
              <a:ext uri="{FF2B5EF4-FFF2-40B4-BE49-F238E27FC236}">
                <a16:creationId xmlns:a16="http://schemas.microsoft.com/office/drawing/2014/main" id="{42FC8B88-4718-49B4-84DA-E252BACC0B13}"/>
              </a:ext>
            </a:extLst>
          </p:cNvPr>
          <p:cNvPicPr>
            <a:picLocks noChangeAspect="1"/>
          </p:cNvPicPr>
          <p:nvPr/>
        </p:nvPicPr>
        <p:blipFill rotWithShape="1">
          <a:blip r:embed="rId2">
            <a:extLst>
              <a:ext uri="{28A0092B-C50C-407E-A947-70E740481C1C}">
                <a14:useLocalDpi xmlns:a14="http://schemas.microsoft.com/office/drawing/2010/main" val="0"/>
              </a:ext>
            </a:extLst>
          </a:blip>
          <a:srcRect t="27950" b="27773"/>
          <a:stretch/>
        </p:blipFill>
        <p:spPr>
          <a:xfrm rot="2716638">
            <a:off x="7792612" y="362689"/>
            <a:ext cx="2547652" cy="846020"/>
          </a:xfrm>
          <a:prstGeom prst="rect">
            <a:avLst/>
          </a:prstGeom>
        </p:spPr>
      </p:pic>
      <p:sp>
        <p:nvSpPr>
          <p:cNvPr id="17" name="Rectangle 16">
            <a:extLst>
              <a:ext uri="{FF2B5EF4-FFF2-40B4-BE49-F238E27FC236}">
                <a16:creationId xmlns:a16="http://schemas.microsoft.com/office/drawing/2014/main" id="{A9CCFEB9-61CC-4326-A7B7-9E14848DBE42}"/>
              </a:ext>
            </a:extLst>
          </p:cNvPr>
          <p:cNvSpPr/>
          <p:nvPr/>
        </p:nvSpPr>
        <p:spPr>
          <a:xfrm>
            <a:off x="3203480" y="4113223"/>
            <a:ext cx="5902422" cy="24054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46169" y="2801155"/>
            <a:ext cx="2432958" cy="3122993"/>
          </a:xfrm>
        </p:spPr>
        <p:txBody>
          <a:bodyPr>
            <a:noAutofit/>
          </a:bodyPr>
          <a:lstStyle/>
          <a:p>
            <a:pPr marL="285750" indent="-285750">
              <a:spcBef>
                <a:spcPts val="0"/>
              </a:spcBef>
              <a:buFont typeface="Arial" panose="020B0604020202020204" pitchFamily="34" charset="0"/>
              <a:buChar char="•"/>
            </a:pPr>
            <a:r>
              <a:rPr lang="en-US" dirty="0">
                <a:solidFill>
                  <a:srgbClr val="4495A2"/>
                </a:solidFill>
              </a:rPr>
              <a:t>What is git?</a:t>
            </a:r>
          </a:p>
          <a:p>
            <a:pPr marL="285750" indent="-285750">
              <a:spcBef>
                <a:spcPts val="0"/>
              </a:spcBef>
              <a:buFont typeface="Arial" panose="020B0604020202020204" pitchFamily="34" charset="0"/>
              <a:buChar char="•"/>
            </a:pPr>
            <a:r>
              <a:rPr lang="en-US" dirty="0">
                <a:solidFill>
                  <a:srgbClr val="4495A2"/>
                </a:solidFill>
              </a:rPr>
              <a:t>Some Question Regarding Git?</a:t>
            </a:r>
          </a:p>
          <a:p>
            <a:pPr marL="285750" indent="-285750">
              <a:spcBef>
                <a:spcPts val="0"/>
              </a:spcBef>
              <a:buFont typeface="Arial" panose="020B0604020202020204" pitchFamily="34" charset="0"/>
              <a:buChar char="•"/>
            </a:pPr>
            <a:r>
              <a:rPr lang="en-US" dirty="0">
                <a:solidFill>
                  <a:srgbClr val="4495A2"/>
                </a:solidFill>
              </a:rPr>
              <a:t>Install Git</a:t>
            </a:r>
          </a:p>
          <a:p>
            <a:pPr marL="285750" indent="-285750">
              <a:spcBef>
                <a:spcPts val="0"/>
              </a:spcBef>
              <a:buFont typeface="Arial" panose="020B0604020202020204" pitchFamily="34" charset="0"/>
              <a:buChar char="•"/>
            </a:pPr>
            <a:r>
              <a:rPr lang="en-US" dirty="0">
                <a:solidFill>
                  <a:srgbClr val="4495A2"/>
                </a:solidFill>
              </a:rPr>
              <a:t>What is Repository?</a:t>
            </a:r>
          </a:p>
          <a:p>
            <a:pPr marL="285750" indent="-285750">
              <a:spcBef>
                <a:spcPts val="0"/>
              </a:spcBef>
              <a:buFont typeface="Arial" panose="020B0604020202020204" pitchFamily="34" charset="0"/>
              <a:buChar char="•"/>
            </a:pPr>
            <a:r>
              <a:rPr lang="en-US" dirty="0">
                <a:solidFill>
                  <a:srgbClr val="4495A2"/>
                </a:solidFill>
              </a:rPr>
              <a:t>Architecture?</a:t>
            </a:r>
          </a:p>
          <a:p>
            <a:pPr marL="285750" indent="-285750">
              <a:spcBef>
                <a:spcPts val="0"/>
              </a:spcBef>
              <a:buFont typeface="Arial" panose="020B0604020202020204" pitchFamily="34" charset="0"/>
              <a:buChar char="•"/>
            </a:pPr>
            <a:r>
              <a:rPr lang="en-US" dirty="0">
                <a:solidFill>
                  <a:srgbClr val="4495A2"/>
                </a:solidFill>
              </a:rPr>
              <a:t>Git Command pdf</a:t>
            </a:r>
          </a:p>
          <a:p>
            <a:pPr marL="285750" indent="-285750">
              <a:spcBef>
                <a:spcPts val="0"/>
              </a:spcBef>
              <a:buFont typeface="Arial" panose="020B0604020202020204" pitchFamily="34" charset="0"/>
              <a:buChar char="•"/>
            </a:pPr>
            <a:r>
              <a:rPr lang="en-US" dirty="0">
                <a:solidFill>
                  <a:srgbClr val="4495A2"/>
                </a:solidFill>
              </a:rPr>
              <a:t>Branching in Git?</a:t>
            </a:r>
          </a:p>
          <a:p>
            <a:pPr marL="285750" indent="-285750">
              <a:spcBef>
                <a:spcPts val="0"/>
              </a:spcBef>
              <a:buFont typeface="Arial" panose="020B0604020202020204" pitchFamily="34" charset="0"/>
              <a:buChar char="•"/>
            </a:pPr>
            <a:r>
              <a:rPr lang="en-US" dirty="0">
                <a:solidFill>
                  <a:srgbClr val="4495A2"/>
                </a:solidFill>
              </a:rPr>
              <a:t>What is master and Branch?</a:t>
            </a:r>
          </a:p>
          <a:p>
            <a:pPr marL="285750" indent="-285750">
              <a:spcBef>
                <a:spcPts val="0"/>
              </a:spcBef>
              <a:buFont typeface="Arial" panose="020B0604020202020204" pitchFamily="34" charset="0"/>
              <a:buChar char="•"/>
            </a:pPr>
            <a:endParaRPr lang="en-US" dirty="0">
              <a:solidFill>
                <a:srgbClr val="4495A2"/>
              </a:solidFill>
            </a:endParaRPr>
          </a:p>
          <a:p>
            <a:pPr>
              <a:spcBef>
                <a:spcPts val="0"/>
              </a:spcBef>
            </a:pPr>
            <a:endParaRPr lang="en-US" dirty="0"/>
          </a:p>
        </p:txBody>
      </p:sp>
      <p:pic>
        <p:nvPicPr>
          <p:cNvPr id="26" name="Picture 25">
            <a:extLst>
              <a:ext uri="{FF2B5EF4-FFF2-40B4-BE49-F238E27FC236}">
                <a16:creationId xmlns:a16="http://schemas.microsoft.com/office/drawing/2014/main" id="{7CAF64C4-0DF3-4D78-8506-BDB54ECD3058}"/>
              </a:ext>
            </a:extLst>
          </p:cNvPr>
          <p:cNvPicPr>
            <a:picLocks noChangeAspect="1"/>
          </p:cNvPicPr>
          <p:nvPr/>
        </p:nvPicPr>
        <p:blipFill rotWithShape="1">
          <a:blip r:embed="rId3">
            <a:extLst>
              <a:ext uri="{28A0092B-C50C-407E-A947-70E740481C1C}">
                <a14:useLocalDpi xmlns:a14="http://schemas.microsoft.com/office/drawing/2010/main" val="0"/>
              </a:ext>
            </a:extLst>
          </a:blip>
          <a:srcRect r="61401"/>
          <a:stretch/>
        </p:blipFill>
        <p:spPr>
          <a:xfrm>
            <a:off x="8430721" y="2706910"/>
            <a:ext cx="1065375" cy="1116052"/>
          </a:xfrm>
          <a:prstGeom prst="rect">
            <a:avLst/>
          </a:prstGeom>
        </p:spPr>
      </p:pic>
      <p:pic>
        <p:nvPicPr>
          <p:cNvPr id="27" name="Picture 26">
            <a:extLst>
              <a:ext uri="{FF2B5EF4-FFF2-40B4-BE49-F238E27FC236}">
                <a16:creationId xmlns:a16="http://schemas.microsoft.com/office/drawing/2014/main" id="{555CE0D5-8B97-4A85-9F34-767349176B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409323">
            <a:off x="9874411" y="2922498"/>
            <a:ext cx="775591" cy="716776"/>
          </a:xfrm>
          <a:prstGeom prst="rect">
            <a:avLst/>
          </a:prstGeom>
        </p:spPr>
      </p:pic>
    </p:spTree>
    <p:extLst>
      <p:ext uri="{BB962C8B-B14F-4D97-AF65-F5344CB8AC3E}">
        <p14:creationId xmlns:p14="http://schemas.microsoft.com/office/powerpoint/2010/main" val="289860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1198836"/>
            <a:ext cx="7548912" cy="610863"/>
          </a:xfrm>
        </p:spPr>
        <p:txBody>
          <a:bodyPr>
            <a:normAutofit fontScale="90000"/>
          </a:bodyPr>
          <a:lstStyle/>
          <a:p>
            <a:r>
              <a:rPr lang="en-US" dirty="0">
                <a:solidFill>
                  <a:srgbClr val="F9D448"/>
                </a:solidFill>
              </a:rPr>
              <a:t>Introduction To Version Control</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3"/>
            <a:ext cx="7124701" cy="2795232"/>
          </a:xfrm>
        </p:spPr>
        <p:txBody>
          <a:bodyPr/>
          <a:lstStyle/>
          <a:p>
            <a:r>
              <a:rPr lang="en-US" sz="2800" b="0" i="0" dirty="0">
                <a:solidFill>
                  <a:srgbClr val="4495A2"/>
                </a:solidFill>
                <a:effectLst/>
                <a:latin typeface="Helvetica Neue"/>
              </a:rPr>
              <a:t>A Way To Manage Files And Directories  </a:t>
            </a:r>
          </a:p>
          <a:p>
            <a:r>
              <a:rPr lang="en-US" sz="2800" b="0" i="0" dirty="0">
                <a:solidFill>
                  <a:srgbClr val="4495A2"/>
                </a:solidFill>
                <a:effectLst/>
                <a:latin typeface="Helvetica Neue"/>
              </a:rPr>
              <a:t>Track Changes Over Time </a:t>
            </a:r>
          </a:p>
          <a:p>
            <a:r>
              <a:rPr lang="en-US" sz="2800" b="0" i="0" dirty="0">
                <a:solidFill>
                  <a:srgbClr val="4495A2"/>
                </a:solidFill>
                <a:effectLst/>
                <a:latin typeface="Helvetica Neue"/>
              </a:rPr>
              <a:t>Recall Previous Versions </a:t>
            </a:r>
          </a:p>
          <a:p>
            <a:r>
              <a:rPr lang="en-US" sz="2800" b="0" i="0" dirty="0">
                <a:solidFill>
                  <a:srgbClr val="4495A2"/>
                </a:solidFill>
                <a:effectLst/>
                <a:latin typeface="Helvetica Neue"/>
              </a:rPr>
              <a:t>Source Control’ Is A Subset Of A VCS.</a:t>
            </a:r>
            <a:endParaRPr lang="en-US" sz="2800" dirty="0">
              <a:solidFill>
                <a:srgbClr val="4495A2"/>
              </a:solidFill>
            </a:endParaRPr>
          </a:p>
        </p:txBody>
      </p:sp>
      <p:grpSp>
        <p:nvGrpSpPr>
          <p:cNvPr id="12" name="Group 11">
            <a:extLst>
              <a:ext uri="{FF2B5EF4-FFF2-40B4-BE49-F238E27FC236}">
                <a16:creationId xmlns:a16="http://schemas.microsoft.com/office/drawing/2014/main" id="{7EB47366-F274-46E0-A0D3-9387BDE0908B}"/>
              </a:ext>
            </a:extLst>
          </p:cNvPr>
          <p:cNvGrpSpPr/>
          <p:nvPr/>
        </p:nvGrpSpPr>
        <p:grpSpPr>
          <a:xfrm>
            <a:off x="8512935" y="1504268"/>
            <a:ext cx="3580327" cy="3580327"/>
            <a:chOff x="8512935" y="1504268"/>
            <a:chExt cx="3580327" cy="3580327"/>
          </a:xfrm>
        </p:grpSpPr>
        <p:sp>
          <p:nvSpPr>
            <p:cNvPr id="11" name="Oval 10">
              <a:extLst>
                <a:ext uri="{FF2B5EF4-FFF2-40B4-BE49-F238E27FC236}">
                  <a16:creationId xmlns:a16="http://schemas.microsoft.com/office/drawing/2014/main" id="{CAA06D05-D6CF-4417-BFF0-5A0B7A6B2594}"/>
                </a:ext>
              </a:extLst>
            </p:cNvPr>
            <p:cNvSpPr/>
            <p:nvPr/>
          </p:nvSpPr>
          <p:spPr>
            <a:xfrm>
              <a:off x="8512935" y="1504268"/>
              <a:ext cx="3580327" cy="358032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CEC4CE7A-ADF2-4FAB-8F81-BAF9E2CFB5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9776" y="2083301"/>
              <a:ext cx="3215234" cy="2411426"/>
            </a:xfrm>
            <a:prstGeom prst="rect">
              <a:avLst/>
            </a:prstGeom>
          </p:spPr>
        </p:pic>
      </p:grpSp>
      <p:pic>
        <p:nvPicPr>
          <p:cNvPr id="13" name="Picture 12">
            <a:extLst>
              <a:ext uri="{FF2B5EF4-FFF2-40B4-BE49-F238E27FC236}">
                <a16:creationId xmlns:a16="http://schemas.microsoft.com/office/drawing/2014/main" id="{AB28150A-E5DC-4357-834E-A20EAEAE6655}"/>
              </a:ext>
            </a:extLst>
          </p:cNvPr>
          <p:cNvPicPr>
            <a:picLocks noChangeAspect="1"/>
          </p:cNvPicPr>
          <p:nvPr/>
        </p:nvPicPr>
        <p:blipFill rotWithShape="1">
          <a:blip r:embed="rId2">
            <a:extLst>
              <a:ext uri="{28A0092B-C50C-407E-A947-70E740481C1C}">
                <a14:useLocalDpi xmlns:a14="http://schemas.microsoft.com/office/drawing/2010/main" val="0"/>
              </a:ext>
            </a:extLst>
          </a:blip>
          <a:srcRect l="9730" t="24461" r="51817" b="26831"/>
          <a:stretch/>
        </p:blipFill>
        <p:spPr>
          <a:xfrm>
            <a:off x="487477" y="2319842"/>
            <a:ext cx="341057" cy="324000"/>
          </a:xfrm>
          <a:prstGeom prst="rect">
            <a:avLst/>
          </a:prstGeom>
        </p:spPr>
      </p:pic>
      <p:pic>
        <p:nvPicPr>
          <p:cNvPr id="14" name="Picture 13">
            <a:extLst>
              <a:ext uri="{FF2B5EF4-FFF2-40B4-BE49-F238E27FC236}">
                <a16:creationId xmlns:a16="http://schemas.microsoft.com/office/drawing/2014/main" id="{B5A49ED4-062F-412C-827C-9209D587DABA}"/>
              </a:ext>
            </a:extLst>
          </p:cNvPr>
          <p:cNvPicPr>
            <a:picLocks noChangeAspect="1"/>
          </p:cNvPicPr>
          <p:nvPr/>
        </p:nvPicPr>
        <p:blipFill rotWithShape="1">
          <a:blip r:embed="rId2">
            <a:extLst>
              <a:ext uri="{28A0092B-C50C-407E-A947-70E740481C1C}">
                <a14:useLocalDpi xmlns:a14="http://schemas.microsoft.com/office/drawing/2010/main" val="0"/>
              </a:ext>
            </a:extLst>
          </a:blip>
          <a:srcRect l="9730" t="24461" r="51817" b="26831"/>
          <a:stretch/>
        </p:blipFill>
        <p:spPr>
          <a:xfrm>
            <a:off x="501991" y="2888517"/>
            <a:ext cx="341057" cy="324000"/>
          </a:xfrm>
          <a:prstGeom prst="rect">
            <a:avLst/>
          </a:prstGeom>
        </p:spPr>
      </p:pic>
      <p:pic>
        <p:nvPicPr>
          <p:cNvPr id="15" name="Picture 14">
            <a:extLst>
              <a:ext uri="{FF2B5EF4-FFF2-40B4-BE49-F238E27FC236}">
                <a16:creationId xmlns:a16="http://schemas.microsoft.com/office/drawing/2014/main" id="{D855DB5C-4990-48EC-95A2-BE4CFBB992E9}"/>
              </a:ext>
            </a:extLst>
          </p:cNvPr>
          <p:cNvPicPr>
            <a:picLocks noChangeAspect="1"/>
          </p:cNvPicPr>
          <p:nvPr/>
        </p:nvPicPr>
        <p:blipFill rotWithShape="1">
          <a:blip r:embed="rId2">
            <a:extLst>
              <a:ext uri="{28A0092B-C50C-407E-A947-70E740481C1C}">
                <a14:useLocalDpi xmlns:a14="http://schemas.microsoft.com/office/drawing/2010/main" val="0"/>
              </a:ext>
            </a:extLst>
          </a:blip>
          <a:srcRect l="9730" t="24461" r="51817" b="26831"/>
          <a:stretch/>
        </p:blipFill>
        <p:spPr>
          <a:xfrm>
            <a:off x="487477" y="3457190"/>
            <a:ext cx="341057" cy="324000"/>
          </a:xfrm>
          <a:prstGeom prst="rect">
            <a:avLst/>
          </a:prstGeom>
        </p:spPr>
      </p:pic>
      <p:pic>
        <p:nvPicPr>
          <p:cNvPr id="16" name="Picture 15">
            <a:extLst>
              <a:ext uri="{FF2B5EF4-FFF2-40B4-BE49-F238E27FC236}">
                <a16:creationId xmlns:a16="http://schemas.microsoft.com/office/drawing/2014/main" id="{266962E6-0C1A-4DA6-974C-2CBC3E0C6E31}"/>
              </a:ext>
            </a:extLst>
          </p:cNvPr>
          <p:cNvPicPr>
            <a:picLocks noChangeAspect="1"/>
          </p:cNvPicPr>
          <p:nvPr/>
        </p:nvPicPr>
        <p:blipFill rotWithShape="1">
          <a:blip r:embed="rId2">
            <a:extLst>
              <a:ext uri="{28A0092B-C50C-407E-A947-70E740481C1C}">
                <a14:useLocalDpi xmlns:a14="http://schemas.microsoft.com/office/drawing/2010/main" val="0"/>
              </a:ext>
            </a:extLst>
          </a:blip>
          <a:srcRect l="9730" t="24461" r="51817" b="26831"/>
          <a:stretch/>
        </p:blipFill>
        <p:spPr>
          <a:xfrm>
            <a:off x="516505" y="4025864"/>
            <a:ext cx="341057" cy="324000"/>
          </a:xfrm>
          <a:prstGeom prst="rect">
            <a:avLst/>
          </a:prstGeom>
        </p:spPr>
      </p:pic>
    </p:spTree>
    <p:extLst>
      <p:ext uri="{BB962C8B-B14F-4D97-AF65-F5344CB8AC3E}">
        <p14:creationId xmlns:p14="http://schemas.microsoft.com/office/powerpoint/2010/main" val="3912460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1198836"/>
            <a:ext cx="7548912" cy="610863"/>
          </a:xfrm>
        </p:spPr>
        <p:txBody>
          <a:bodyPr>
            <a:normAutofit fontScale="90000"/>
          </a:bodyPr>
          <a:lstStyle/>
          <a:p>
            <a:r>
              <a:rPr lang="en-US" dirty="0">
                <a:solidFill>
                  <a:srgbClr val="F9D448"/>
                </a:solidFill>
              </a:rPr>
              <a:t>Distributed Version Control VS Traditional Version Control</a:t>
            </a:r>
          </a:p>
        </p:txBody>
      </p:sp>
      <p:pic>
        <p:nvPicPr>
          <p:cNvPr id="17" name="Picture 16">
            <a:extLst>
              <a:ext uri="{FF2B5EF4-FFF2-40B4-BE49-F238E27FC236}">
                <a16:creationId xmlns:a16="http://schemas.microsoft.com/office/drawing/2014/main" id="{F128B62F-4451-4685-A898-599431EE6133}"/>
              </a:ext>
            </a:extLst>
          </p:cNvPr>
          <p:cNvPicPr>
            <a:picLocks noChangeAspect="1"/>
          </p:cNvPicPr>
          <p:nvPr/>
        </p:nvPicPr>
        <p:blipFill rotWithShape="1">
          <a:blip r:embed="rId2">
            <a:extLst>
              <a:ext uri="{28A0092B-C50C-407E-A947-70E740481C1C}">
                <a14:useLocalDpi xmlns:a14="http://schemas.microsoft.com/office/drawing/2010/main" val="0"/>
              </a:ext>
            </a:extLst>
          </a:blip>
          <a:srcRect r="60450"/>
          <a:stretch/>
        </p:blipFill>
        <p:spPr>
          <a:xfrm>
            <a:off x="2203824" y="2031968"/>
            <a:ext cx="3892176" cy="3627196"/>
          </a:xfrm>
          <a:prstGeom prst="rect">
            <a:avLst/>
          </a:prstGeom>
        </p:spPr>
      </p:pic>
      <p:pic>
        <p:nvPicPr>
          <p:cNvPr id="19" name="Picture 18">
            <a:extLst>
              <a:ext uri="{FF2B5EF4-FFF2-40B4-BE49-F238E27FC236}">
                <a16:creationId xmlns:a16="http://schemas.microsoft.com/office/drawing/2014/main" id="{9E7637FC-E93E-4899-8C6C-B709EC8F0D17}"/>
              </a:ext>
            </a:extLst>
          </p:cNvPr>
          <p:cNvPicPr>
            <a:picLocks noChangeAspect="1"/>
          </p:cNvPicPr>
          <p:nvPr/>
        </p:nvPicPr>
        <p:blipFill rotWithShape="1">
          <a:blip r:embed="rId2">
            <a:extLst>
              <a:ext uri="{28A0092B-C50C-407E-A947-70E740481C1C}">
                <a14:useLocalDpi xmlns:a14="http://schemas.microsoft.com/office/drawing/2010/main" val="0"/>
              </a:ext>
            </a:extLst>
          </a:blip>
          <a:srcRect l="51742" t="10730"/>
          <a:stretch/>
        </p:blipFill>
        <p:spPr>
          <a:xfrm>
            <a:off x="7368486" y="2496457"/>
            <a:ext cx="4322944" cy="2947393"/>
          </a:xfrm>
          <a:prstGeom prst="rect">
            <a:avLst/>
          </a:prstGeom>
        </p:spPr>
      </p:pic>
      <p:sp>
        <p:nvSpPr>
          <p:cNvPr id="20" name="TextBox 19">
            <a:extLst>
              <a:ext uri="{FF2B5EF4-FFF2-40B4-BE49-F238E27FC236}">
                <a16:creationId xmlns:a16="http://schemas.microsoft.com/office/drawing/2014/main" id="{ECB8C917-92A8-40C9-A5F3-FF04279AF67A}"/>
              </a:ext>
            </a:extLst>
          </p:cNvPr>
          <p:cNvSpPr txBox="1"/>
          <p:nvPr/>
        </p:nvSpPr>
        <p:spPr>
          <a:xfrm>
            <a:off x="2623511" y="5659164"/>
            <a:ext cx="3052802" cy="369332"/>
          </a:xfrm>
          <a:prstGeom prst="rect">
            <a:avLst/>
          </a:prstGeom>
          <a:noFill/>
        </p:spPr>
        <p:txBody>
          <a:bodyPr wrap="square" rtlCol="0">
            <a:spAutoFit/>
          </a:bodyPr>
          <a:lstStyle/>
          <a:p>
            <a:r>
              <a:rPr lang="en-US" dirty="0">
                <a:solidFill>
                  <a:srgbClr val="F9D448"/>
                </a:solidFill>
              </a:rPr>
              <a:t>Traditional Version Control</a:t>
            </a:r>
            <a:endParaRPr lang="en-IN" dirty="0">
              <a:solidFill>
                <a:srgbClr val="4495A2"/>
              </a:solidFill>
            </a:endParaRPr>
          </a:p>
        </p:txBody>
      </p:sp>
      <p:sp>
        <p:nvSpPr>
          <p:cNvPr id="22" name="TextBox 21">
            <a:extLst>
              <a:ext uri="{FF2B5EF4-FFF2-40B4-BE49-F238E27FC236}">
                <a16:creationId xmlns:a16="http://schemas.microsoft.com/office/drawing/2014/main" id="{468DFE65-7F7A-41E2-B7C8-E7E0EA7BCEE4}"/>
              </a:ext>
            </a:extLst>
          </p:cNvPr>
          <p:cNvSpPr txBox="1"/>
          <p:nvPr/>
        </p:nvSpPr>
        <p:spPr>
          <a:xfrm>
            <a:off x="8076742" y="5659164"/>
            <a:ext cx="2906432" cy="369332"/>
          </a:xfrm>
          <a:prstGeom prst="rect">
            <a:avLst/>
          </a:prstGeom>
          <a:noFill/>
        </p:spPr>
        <p:txBody>
          <a:bodyPr wrap="square">
            <a:spAutoFit/>
          </a:bodyPr>
          <a:lstStyle/>
          <a:p>
            <a:r>
              <a:rPr lang="en-US" dirty="0">
                <a:solidFill>
                  <a:srgbClr val="F9D448"/>
                </a:solidFill>
              </a:rPr>
              <a:t>Distributed Version Control</a:t>
            </a:r>
            <a:endParaRPr lang="en-IN" dirty="0"/>
          </a:p>
        </p:txBody>
      </p:sp>
    </p:spTree>
    <p:extLst>
      <p:ext uri="{BB962C8B-B14F-4D97-AF65-F5344CB8AC3E}">
        <p14:creationId xmlns:p14="http://schemas.microsoft.com/office/powerpoint/2010/main" val="13347399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1198836"/>
            <a:ext cx="7548912" cy="610863"/>
          </a:xfrm>
        </p:spPr>
        <p:txBody>
          <a:bodyPr>
            <a:normAutofit/>
          </a:bodyPr>
          <a:lstStyle/>
          <a:p>
            <a:r>
              <a:rPr lang="en-US" dirty="0">
                <a:solidFill>
                  <a:srgbClr val="F9D448"/>
                </a:solidFill>
              </a:rPr>
              <a:t>What is Git?</a:t>
            </a:r>
          </a:p>
        </p:txBody>
      </p:sp>
      <p:grpSp>
        <p:nvGrpSpPr>
          <p:cNvPr id="7" name="Group 6">
            <a:extLst>
              <a:ext uri="{FF2B5EF4-FFF2-40B4-BE49-F238E27FC236}">
                <a16:creationId xmlns:a16="http://schemas.microsoft.com/office/drawing/2014/main" id="{8D518825-98DC-4110-A68A-5BCD22D609F1}"/>
              </a:ext>
            </a:extLst>
          </p:cNvPr>
          <p:cNvGrpSpPr/>
          <p:nvPr/>
        </p:nvGrpSpPr>
        <p:grpSpPr>
          <a:xfrm>
            <a:off x="8335902" y="192816"/>
            <a:ext cx="3580327" cy="3580327"/>
            <a:chOff x="8512935" y="1504268"/>
            <a:chExt cx="3580327" cy="3580327"/>
          </a:xfrm>
        </p:grpSpPr>
        <p:sp>
          <p:nvSpPr>
            <p:cNvPr id="8" name="Oval 7">
              <a:extLst>
                <a:ext uri="{FF2B5EF4-FFF2-40B4-BE49-F238E27FC236}">
                  <a16:creationId xmlns:a16="http://schemas.microsoft.com/office/drawing/2014/main" id="{521FE799-39C8-495C-84FE-614623AF951B}"/>
                </a:ext>
              </a:extLst>
            </p:cNvPr>
            <p:cNvSpPr/>
            <p:nvPr/>
          </p:nvSpPr>
          <p:spPr>
            <a:xfrm>
              <a:off x="8512935" y="1504268"/>
              <a:ext cx="3580327" cy="358032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21109BCF-EA50-41E8-892D-01EC8959F1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9776" y="2083301"/>
              <a:ext cx="3215234" cy="2411426"/>
            </a:xfrm>
            <a:prstGeom prst="rect">
              <a:avLst/>
            </a:prstGeom>
          </p:spPr>
        </p:pic>
      </p:grpSp>
      <p:sp>
        <p:nvSpPr>
          <p:cNvPr id="11" name="TextBox 10">
            <a:extLst>
              <a:ext uri="{FF2B5EF4-FFF2-40B4-BE49-F238E27FC236}">
                <a16:creationId xmlns:a16="http://schemas.microsoft.com/office/drawing/2014/main" id="{F04DC0CC-3705-49DF-846E-0AD644094E72}"/>
              </a:ext>
            </a:extLst>
          </p:cNvPr>
          <p:cNvSpPr txBox="1"/>
          <p:nvPr/>
        </p:nvSpPr>
        <p:spPr>
          <a:xfrm>
            <a:off x="964023" y="2214993"/>
            <a:ext cx="6096000" cy="2031325"/>
          </a:xfrm>
          <a:prstGeom prst="rect">
            <a:avLst/>
          </a:prstGeom>
          <a:noFill/>
        </p:spPr>
        <p:txBody>
          <a:bodyPr wrap="square">
            <a:spAutoFit/>
          </a:bodyPr>
          <a:lstStyle/>
          <a:p>
            <a:r>
              <a:rPr lang="en-US" b="0" i="0" dirty="0">
                <a:solidFill>
                  <a:srgbClr val="4495A2"/>
                </a:solidFill>
                <a:effectLst/>
                <a:latin typeface="arial" panose="020B0604020202020204" pitchFamily="34" charset="0"/>
              </a:rPr>
              <a:t>Git is software for tracking changes in any set of files, usually used for coordinating work among programmers collaboratively developing source code during software development. Its goals include speed, data integrity, and support for distributed, non-linear workflows.</a:t>
            </a:r>
          </a:p>
          <a:p>
            <a:endParaRPr lang="en-US" dirty="0">
              <a:solidFill>
                <a:srgbClr val="4495A2"/>
              </a:solidFill>
              <a:latin typeface="arial" panose="020B0604020202020204" pitchFamily="34" charset="0"/>
            </a:endParaRPr>
          </a:p>
          <a:p>
            <a:r>
              <a:rPr lang="en-US" dirty="0">
                <a:solidFill>
                  <a:srgbClr val="4495A2"/>
                </a:solidFill>
                <a:latin typeface="arial" panose="020B0604020202020204" pitchFamily="34" charset="0"/>
              </a:rPr>
              <a:t>GIT is a distributed Version Control System(DVCS).</a:t>
            </a:r>
            <a:endParaRPr lang="en-IN" dirty="0">
              <a:solidFill>
                <a:srgbClr val="4495A2"/>
              </a:solidFill>
            </a:endParaRPr>
          </a:p>
        </p:txBody>
      </p:sp>
      <p:pic>
        <p:nvPicPr>
          <p:cNvPr id="5" name="Picture 4">
            <a:extLst>
              <a:ext uri="{FF2B5EF4-FFF2-40B4-BE49-F238E27FC236}">
                <a16:creationId xmlns:a16="http://schemas.microsoft.com/office/drawing/2014/main" id="{30889044-8D13-49FB-91C5-5DB8E9AB82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1815" y="4356626"/>
            <a:ext cx="4640185" cy="2605075"/>
          </a:xfrm>
          <a:prstGeom prst="rect">
            <a:avLst/>
          </a:prstGeom>
        </p:spPr>
      </p:pic>
    </p:spTree>
    <p:extLst>
      <p:ext uri="{BB962C8B-B14F-4D97-AF65-F5344CB8AC3E}">
        <p14:creationId xmlns:p14="http://schemas.microsoft.com/office/powerpoint/2010/main" val="3022779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1198836"/>
            <a:ext cx="7548912" cy="610863"/>
          </a:xfrm>
        </p:spPr>
        <p:txBody>
          <a:bodyPr>
            <a:normAutofit/>
          </a:bodyPr>
          <a:lstStyle/>
          <a:p>
            <a:r>
              <a:rPr lang="en-US" dirty="0">
                <a:solidFill>
                  <a:srgbClr val="F9D448"/>
                </a:solidFill>
              </a:rPr>
              <a:t>What is Git?</a:t>
            </a:r>
          </a:p>
        </p:txBody>
      </p:sp>
      <p:pic>
        <p:nvPicPr>
          <p:cNvPr id="10" name="Picture 9">
            <a:extLst>
              <a:ext uri="{FF2B5EF4-FFF2-40B4-BE49-F238E27FC236}">
                <a16:creationId xmlns:a16="http://schemas.microsoft.com/office/drawing/2014/main" id="{969018C8-B8DB-40FF-8DDF-B0A757BF85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0429" y="725714"/>
            <a:ext cx="6858000" cy="6858000"/>
          </a:xfrm>
          <a:prstGeom prst="rect">
            <a:avLst/>
          </a:prstGeom>
        </p:spPr>
      </p:pic>
    </p:spTree>
    <p:extLst>
      <p:ext uri="{BB962C8B-B14F-4D97-AF65-F5344CB8AC3E}">
        <p14:creationId xmlns:p14="http://schemas.microsoft.com/office/powerpoint/2010/main" val="17104699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1198836"/>
            <a:ext cx="7548912" cy="610863"/>
          </a:xfrm>
        </p:spPr>
        <p:txBody>
          <a:bodyPr>
            <a:normAutofit fontScale="90000"/>
          </a:bodyPr>
          <a:lstStyle/>
          <a:p>
            <a:r>
              <a:rPr lang="en-US" b="0" i="0" dirty="0">
                <a:solidFill>
                  <a:srgbClr val="F9D448"/>
                </a:solidFill>
                <a:effectLst/>
              </a:rPr>
              <a:t>Git distributed version control </a:t>
            </a:r>
          </a:p>
        </p:txBody>
      </p:sp>
      <p:grpSp>
        <p:nvGrpSpPr>
          <p:cNvPr id="7" name="Group 6">
            <a:extLst>
              <a:ext uri="{FF2B5EF4-FFF2-40B4-BE49-F238E27FC236}">
                <a16:creationId xmlns:a16="http://schemas.microsoft.com/office/drawing/2014/main" id="{8D518825-98DC-4110-A68A-5BCD22D609F1}"/>
              </a:ext>
            </a:extLst>
          </p:cNvPr>
          <p:cNvGrpSpPr/>
          <p:nvPr/>
        </p:nvGrpSpPr>
        <p:grpSpPr>
          <a:xfrm>
            <a:off x="8512935" y="1504268"/>
            <a:ext cx="3580327" cy="3580327"/>
            <a:chOff x="8512935" y="1504268"/>
            <a:chExt cx="3580327" cy="3580327"/>
          </a:xfrm>
        </p:grpSpPr>
        <p:sp>
          <p:nvSpPr>
            <p:cNvPr id="8" name="Oval 7">
              <a:extLst>
                <a:ext uri="{FF2B5EF4-FFF2-40B4-BE49-F238E27FC236}">
                  <a16:creationId xmlns:a16="http://schemas.microsoft.com/office/drawing/2014/main" id="{521FE799-39C8-495C-84FE-614623AF951B}"/>
                </a:ext>
              </a:extLst>
            </p:cNvPr>
            <p:cNvSpPr/>
            <p:nvPr/>
          </p:nvSpPr>
          <p:spPr>
            <a:xfrm>
              <a:off x="8512935" y="1504268"/>
              <a:ext cx="3580327" cy="358032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21109BCF-EA50-41E8-892D-01EC8959F1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9776" y="2083301"/>
              <a:ext cx="3215234" cy="2411426"/>
            </a:xfrm>
            <a:prstGeom prst="rect">
              <a:avLst/>
            </a:prstGeom>
          </p:spPr>
        </p:pic>
      </p:grpSp>
      <p:sp>
        <p:nvSpPr>
          <p:cNvPr id="11" name="TextBox 10">
            <a:extLst>
              <a:ext uri="{FF2B5EF4-FFF2-40B4-BE49-F238E27FC236}">
                <a16:creationId xmlns:a16="http://schemas.microsoft.com/office/drawing/2014/main" id="{F04DC0CC-3705-49DF-846E-0AD644094E72}"/>
              </a:ext>
            </a:extLst>
          </p:cNvPr>
          <p:cNvSpPr txBox="1"/>
          <p:nvPr/>
        </p:nvSpPr>
        <p:spPr>
          <a:xfrm>
            <a:off x="964022" y="2083301"/>
            <a:ext cx="7557501" cy="3457741"/>
          </a:xfrm>
          <a:prstGeom prst="rect">
            <a:avLst/>
          </a:prstGeom>
          <a:noFill/>
        </p:spPr>
        <p:txBody>
          <a:bodyPr wrap="square">
            <a:spAutoFit/>
          </a:bodyPr>
          <a:lstStyle/>
          <a:p>
            <a:pPr>
              <a:lnSpc>
                <a:spcPct val="150000"/>
              </a:lnSpc>
            </a:pPr>
            <a:r>
              <a:rPr lang="en-US" sz="1600" b="0" i="0" dirty="0">
                <a:solidFill>
                  <a:srgbClr val="4495A2"/>
                </a:solidFill>
                <a:effectLst/>
                <a:latin typeface="Helvetica Neue"/>
              </a:rPr>
              <a:t>“If you’re not distributed, you’re not worth using.” – Linus Torvalds </a:t>
            </a:r>
            <a:endParaRPr lang="en-US" sz="1600" dirty="0">
              <a:solidFill>
                <a:srgbClr val="4495A2"/>
              </a:solidFill>
              <a:latin typeface="Helvetica Neue"/>
            </a:endParaRPr>
          </a:p>
          <a:p>
            <a:pPr>
              <a:lnSpc>
                <a:spcPct val="150000"/>
              </a:lnSpc>
            </a:pPr>
            <a:r>
              <a:rPr lang="en-US" sz="1600" b="0" i="0" dirty="0">
                <a:solidFill>
                  <a:srgbClr val="4495A2"/>
                </a:solidFill>
                <a:effectLst/>
                <a:latin typeface="Helvetica Neue"/>
              </a:rPr>
              <a:t>no need to connect to central server</a:t>
            </a:r>
            <a:endParaRPr lang="en-US" sz="1600" dirty="0">
              <a:solidFill>
                <a:srgbClr val="4495A2"/>
              </a:solidFill>
              <a:latin typeface="Helvetica Neue"/>
            </a:endParaRPr>
          </a:p>
          <a:p>
            <a:pPr>
              <a:lnSpc>
                <a:spcPct val="150000"/>
              </a:lnSpc>
            </a:pPr>
            <a:r>
              <a:rPr lang="en-US" sz="1600" b="0" i="0" dirty="0">
                <a:solidFill>
                  <a:srgbClr val="4495A2"/>
                </a:solidFill>
                <a:effectLst/>
                <a:latin typeface="Helvetica Neue"/>
              </a:rPr>
              <a:t>can work without internet connection</a:t>
            </a:r>
            <a:endParaRPr lang="en-US" sz="1600" dirty="0">
              <a:solidFill>
                <a:srgbClr val="4495A2"/>
              </a:solidFill>
              <a:latin typeface="Helvetica Neue"/>
            </a:endParaRPr>
          </a:p>
          <a:p>
            <a:pPr>
              <a:lnSpc>
                <a:spcPct val="150000"/>
              </a:lnSpc>
            </a:pPr>
            <a:r>
              <a:rPr lang="en-US" sz="1600" b="0" i="0" dirty="0">
                <a:solidFill>
                  <a:srgbClr val="4495A2"/>
                </a:solidFill>
                <a:effectLst/>
                <a:latin typeface="Helvetica Neue"/>
              </a:rPr>
              <a:t>no single failure point</a:t>
            </a:r>
            <a:endParaRPr lang="en-US" sz="1600" dirty="0">
              <a:solidFill>
                <a:srgbClr val="4495A2"/>
              </a:solidFill>
              <a:latin typeface="Helvetica Neue"/>
            </a:endParaRPr>
          </a:p>
          <a:p>
            <a:pPr>
              <a:lnSpc>
                <a:spcPct val="150000"/>
              </a:lnSpc>
            </a:pPr>
            <a:r>
              <a:rPr lang="en-US" sz="1600" b="0" i="0" dirty="0">
                <a:solidFill>
                  <a:srgbClr val="4495A2"/>
                </a:solidFill>
                <a:effectLst/>
                <a:latin typeface="Helvetica Neue"/>
              </a:rPr>
              <a:t>developers can work independently and merge their work later </a:t>
            </a:r>
          </a:p>
          <a:p>
            <a:pPr>
              <a:lnSpc>
                <a:spcPct val="150000"/>
              </a:lnSpc>
            </a:pPr>
            <a:r>
              <a:rPr lang="en-US" sz="1600" b="0" i="0" dirty="0">
                <a:solidFill>
                  <a:srgbClr val="4495A2"/>
                </a:solidFill>
                <a:effectLst/>
                <a:latin typeface="Helvetica Neue"/>
              </a:rPr>
              <a:t>every copy of a Git repository can serve either as the server or as a client (and has complete history!)</a:t>
            </a:r>
          </a:p>
          <a:p>
            <a:pPr>
              <a:lnSpc>
                <a:spcPct val="150000"/>
              </a:lnSpc>
            </a:pPr>
            <a:r>
              <a:rPr lang="en-US" sz="1600" b="0" i="0" dirty="0">
                <a:solidFill>
                  <a:srgbClr val="4495A2"/>
                </a:solidFill>
                <a:effectLst/>
                <a:latin typeface="Helvetica Neue"/>
              </a:rPr>
              <a:t>Git tracks changes, not versions</a:t>
            </a:r>
            <a:endParaRPr lang="en-US" sz="1600" dirty="0">
              <a:solidFill>
                <a:srgbClr val="4495A2"/>
              </a:solidFill>
              <a:latin typeface="Helvetica Neue"/>
            </a:endParaRPr>
          </a:p>
          <a:p>
            <a:pPr>
              <a:lnSpc>
                <a:spcPct val="150000"/>
              </a:lnSpc>
            </a:pPr>
            <a:r>
              <a:rPr lang="en-US" sz="1600" b="0" i="0" dirty="0">
                <a:solidFill>
                  <a:srgbClr val="4495A2"/>
                </a:solidFill>
                <a:effectLst/>
                <a:latin typeface="Helvetica Neue"/>
              </a:rPr>
              <a:t>Bunch of little change sets floating around</a:t>
            </a:r>
            <a:endParaRPr lang="en-IN" sz="1600" dirty="0">
              <a:solidFill>
                <a:srgbClr val="4495A2"/>
              </a:solidFill>
            </a:endParaRPr>
          </a:p>
        </p:txBody>
      </p:sp>
      <p:pic>
        <p:nvPicPr>
          <p:cNvPr id="10" name="Picture 9">
            <a:extLst>
              <a:ext uri="{FF2B5EF4-FFF2-40B4-BE49-F238E27FC236}">
                <a16:creationId xmlns:a16="http://schemas.microsoft.com/office/drawing/2014/main" id="{76C47988-7359-4A2F-9192-DBCA33FE3E1D}"/>
              </a:ext>
            </a:extLst>
          </p:cNvPr>
          <p:cNvPicPr>
            <a:picLocks noChangeAspect="1"/>
          </p:cNvPicPr>
          <p:nvPr/>
        </p:nvPicPr>
        <p:blipFill rotWithShape="1">
          <a:blip r:embed="rId2">
            <a:extLst>
              <a:ext uri="{28A0092B-C50C-407E-A947-70E740481C1C}">
                <a14:useLocalDpi xmlns:a14="http://schemas.microsoft.com/office/drawing/2010/main" val="0"/>
              </a:ext>
            </a:extLst>
          </a:blip>
          <a:srcRect l="9730" t="24461" r="51817" b="26831"/>
          <a:stretch/>
        </p:blipFill>
        <p:spPr>
          <a:xfrm>
            <a:off x="725589" y="2224592"/>
            <a:ext cx="238433" cy="226508"/>
          </a:xfrm>
          <a:prstGeom prst="rect">
            <a:avLst/>
          </a:prstGeom>
        </p:spPr>
      </p:pic>
      <p:pic>
        <p:nvPicPr>
          <p:cNvPr id="12" name="Picture 11">
            <a:extLst>
              <a:ext uri="{FF2B5EF4-FFF2-40B4-BE49-F238E27FC236}">
                <a16:creationId xmlns:a16="http://schemas.microsoft.com/office/drawing/2014/main" id="{197B6B99-C51A-4ED1-8A46-EBE8AA22406B}"/>
              </a:ext>
            </a:extLst>
          </p:cNvPr>
          <p:cNvPicPr>
            <a:picLocks noChangeAspect="1"/>
          </p:cNvPicPr>
          <p:nvPr/>
        </p:nvPicPr>
        <p:blipFill rotWithShape="1">
          <a:blip r:embed="rId2">
            <a:extLst>
              <a:ext uri="{28A0092B-C50C-407E-A947-70E740481C1C}">
                <a14:useLocalDpi xmlns:a14="http://schemas.microsoft.com/office/drawing/2010/main" val="0"/>
              </a:ext>
            </a:extLst>
          </a:blip>
          <a:srcRect l="9730" t="24461" r="51817" b="26831"/>
          <a:stretch/>
        </p:blipFill>
        <p:spPr>
          <a:xfrm>
            <a:off x="729101" y="2592391"/>
            <a:ext cx="238433" cy="226508"/>
          </a:xfrm>
          <a:prstGeom prst="rect">
            <a:avLst/>
          </a:prstGeom>
        </p:spPr>
      </p:pic>
      <p:pic>
        <p:nvPicPr>
          <p:cNvPr id="13" name="Picture 12">
            <a:extLst>
              <a:ext uri="{FF2B5EF4-FFF2-40B4-BE49-F238E27FC236}">
                <a16:creationId xmlns:a16="http://schemas.microsoft.com/office/drawing/2014/main" id="{3295783B-4F7D-4FAF-AD23-6C1D125090BD}"/>
              </a:ext>
            </a:extLst>
          </p:cNvPr>
          <p:cNvPicPr>
            <a:picLocks noChangeAspect="1"/>
          </p:cNvPicPr>
          <p:nvPr/>
        </p:nvPicPr>
        <p:blipFill rotWithShape="1">
          <a:blip r:embed="rId2">
            <a:extLst>
              <a:ext uri="{28A0092B-C50C-407E-A947-70E740481C1C}">
                <a14:useLocalDpi xmlns:a14="http://schemas.microsoft.com/office/drawing/2010/main" val="0"/>
              </a:ext>
            </a:extLst>
          </a:blip>
          <a:srcRect l="9730" t="24461" r="51817" b="26831"/>
          <a:stretch/>
        </p:blipFill>
        <p:spPr>
          <a:xfrm>
            <a:off x="732613" y="2960190"/>
            <a:ext cx="238433" cy="226508"/>
          </a:xfrm>
          <a:prstGeom prst="rect">
            <a:avLst/>
          </a:prstGeom>
        </p:spPr>
      </p:pic>
      <p:pic>
        <p:nvPicPr>
          <p:cNvPr id="14" name="Picture 13">
            <a:extLst>
              <a:ext uri="{FF2B5EF4-FFF2-40B4-BE49-F238E27FC236}">
                <a16:creationId xmlns:a16="http://schemas.microsoft.com/office/drawing/2014/main" id="{F42E1900-8CA6-465C-A177-75EFC26F0873}"/>
              </a:ext>
            </a:extLst>
          </p:cNvPr>
          <p:cNvPicPr>
            <a:picLocks noChangeAspect="1"/>
          </p:cNvPicPr>
          <p:nvPr/>
        </p:nvPicPr>
        <p:blipFill rotWithShape="1">
          <a:blip r:embed="rId2">
            <a:extLst>
              <a:ext uri="{28A0092B-C50C-407E-A947-70E740481C1C}">
                <a14:useLocalDpi xmlns:a14="http://schemas.microsoft.com/office/drawing/2010/main" val="0"/>
              </a:ext>
            </a:extLst>
          </a:blip>
          <a:srcRect l="9730" t="24461" r="51817" b="26831"/>
          <a:stretch/>
        </p:blipFill>
        <p:spPr>
          <a:xfrm>
            <a:off x="736125" y="3327989"/>
            <a:ext cx="238433" cy="226508"/>
          </a:xfrm>
          <a:prstGeom prst="rect">
            <a:avLst/>
          </a:prstGeom>
        </p:spPr>
      </p:pic>
      <p:pic>
        <p:nvPicPr>
          <p:cNvPr id="15" name="Picture 14">
            <a:extLst>
              <a:ext uri="{FF2B5EF4-FFF2-40B4-BE49-F238E27FC236}">
                <a16:creationId xmlns:a16="http://schemas.microsoft.com/office/drawing/2014/main" id="{2E527233-1ABF-4D24-9010-0F65F6D9E465}"/>
              </a:ext>
            </a:extLst>
          </p:cNvPr>
          <p:cNvPicPr>
            <a:picLocks noChangeAspect="1"/>
          </p:cNvPicPr>
          <p:nvPr/>
        </p:nvPicPr>
        <p:blipFill rotWithShape="1">
          <a:blip r:embed="rId2">
            <a:extLst>
              <a:ext uri="{28A0092B-C50C-407E-A947-70E740481C1C}">
                <a14:useLocalDpi xmlns:a14="http://schemas.microsoft.com/office/drawing/2010/main" val="0"/>
              </a:ext>
            </a:extLst>
          </a:blip>
          <a:srcRect l="9730" t="24461" r="51817" b="26831"/>
          <a:stretch/>
        </p:blipFill>
        <p:spPr>
          <a:xfrm>
            <a:off x="739637" y="3695788"/>
            <a:ext cx="238433" cy="226508"/>
          </a:xfrm>
          <a:prstGeom prst="rect">
            <a:avLst/>
          </a:prstGeom>
        </p:spPr>
      </p:pic>
      <p:pic>
        <p:nvPicPr>
          <p:cNvPr id="16" name="Picture 15">
            <a:extLst>
              <a:ext uri="{FF2B5EF4-FFF2-40B4-BE49-F238E27FC236}">
                <a16:creationId xmlns:a16="http://schemas.microsoft.com/office/drawing/2014/main" id="{B5EA372A-CA31-41B7-B442-4A96C9F22946}"/>
              </a:ext>
            </a:extLst>
          </p:cNvPr>
          <p:cNvPicPr>
            <a:picLocks noChangeAspect="1"/>
          </p:cNvPicPr>
          <p:nvPr/>
        </p:nvPicPr>
        <p:blipFill rotWithShape="1">
          <a:blip r:embed="rId2">
            <a:extLst>
              <a:ext uri="{28A0092B-C50C-407E-A947-70E740481C1C}">
                <a14:useLocalDpi xmlns:a14="http://schemas.microsoft.com/office/drawing/2010/main" val="0"/>
              </a:ext>
            </a:extLst>
          </a:blip>
          <a:srcRect l="9730" t="24461" r="51817" b="26831"/>
          <a:stretch/>
        </p:blipFill>
        <p:spPr>
          <a:xfrm>
            <a:off x="743149" y="4063587"/>
            <a:ext cx="238433" cy="226508"/>
          </a:xfrm>
          <a:prstGeom prst="rect">
            <a:avLst/>
          </a:prstGeom>
        </p:spPr>
      </p:pic>
      <p:pic>
        <p:nvPicPr>
          <p:cNvPr id="18" name="Picture 17">
            <a:extLst>
              <a:ext uri="{FF2B5EF4-FFF2-40B4-BE49-F238E27FC236}">
                <a16:creationId xmlns:a16="http://schemas.microsoft.com/office/drawing/2014/main" id="{FB452969-C58E-4961-9CDF-1D2AB3C60140}"/>
              </a:ext>
            </a:extLst>
          </p:cNvPr>
          <p:cNvPicPr>
            <a:picLocks noChangeAspect="1"/>
          </p:cNvPicPr>
          <p:nvPr/>
        </p:nvPicPr>
        <p:blipFill rotWithShape="1">
          <a:blip r:embed="rId2">
            <a:extLst>
              <a:ext uri="{28A0092B-C50C-407E-A947-70E740481C1C}">
                <a14:useLocalDpi xmlns:a14="http://schemas.microsoft.com/office/drawing/2010/main" val="0"/>
              </a:ext>
            </a:extLst>
          </a:blip>
          <a:srcRect l="9730" t="24461" r="51817" b="26831"/>
          <a:stretch/>
        </p:blipFill>
        <p:spPr>
          <a:xfrm>
            <a:off x="750173" y="4799185"/>
            <a:ext cx="238433" cy="226508"/>
          </a:xfrm>
          <a:prstGeom prst="rect">
            <a:avLst/>
          </a:prstGeom>
        </p:spPr>
      </p:pic>
      <p:pic>
        <p:nvPicPr>
          <p:cNvPr id="19" name="Picture 18">
            <a:extLst>
              <a:ext uri="{FF2B5EF4-FFF2-40B4-BE49-F238E27FC236}">
                <a16:creationId xmlns:a16="http://schemas.microsoft.com/office/drawing/2014/main" id="{A41A3E25-1CA3-424D-BF73-2694F7D85D94}"/>
              </a:ext>
            </a:extLst>
          </p:cNvPr>
          <p:cNvPicPr>
            <a:picLocks noChangeAspect="1"/>
          </p:cNvPicPr>
          <p:nvPr/>
        </p:nvPicPr>
        <p:blipFill rotWithShape="1">
          <a:blip r:embed="rId2">
            <a:extLst>
              <a:ext uri="{28A0092B-C50C-407E-A947-70E740481C1C}">
                <a14:useLocalDpi xmlns:a14="http://schemas.microsoft.com/office/drawing/2010/main" val="0"/>
              </a:ext>
            </a:extLst>
          </a:blip>
          <a:srcRect l="9730" t="24461" r="51817" b="26831"/>
          <a:stretch/>
        </p:blipFill>
        <p:spPr>
          <a:xfrm>
            <a:off x="753685" y="5166984"/>
            <a:ext cx="238433" cy="226508"/>
          </a:xfrm>
          <a:prstGeom prst="rect">
            <a:avLst/>
          </a:prstGeom>
        </p:spPr>
      </p:pic>
    </p:spTree>
    <p:extLst>
      <p:ext uri="{BB962C8B-B14F-4D97-AF65-F5344CB8AC3E}">
        <p14:creationId xmlns:p14="http://schemas.microsoft.com/office/powerpoint/2010/main" val="1615533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1198836"/>
            <a:ext cx="7548912" cy="610863"/>
          </a:xfrm>
        </p:spPr>
        <p:txBody>
          <a:bodyPr>
            <a:normAutofit/>
          </a:bodyPr>
          <a:lstStyle/>
          <a:p>
            <a:r>
              <a:rPr lang="en-US" sz="4400" b="0" i="0" dirty="0">
                <a:solidFill>
                  <a:srgbClr val="F9D448"/>
                </a:solidFill>
                <a:effectLst/>
              </a:rPr>
              <a:t>Is Git for me?</a:t>
            </a:r>
            <a:endParaRPr lang="en-US" b="0" i="0" dirty="0">
              <a:solidFill>
                <a:srgbClr val="F9D448"/>
              </a:solidFill>
              <a:effectLst/>
            </a:endParaRPr>
          </a:p>
        </p:txBody>
      </p:sp>
      <p:grpSp>
        <p:nvGrpSpPr>
          <p:cNvPr id="7" name="Group 6">
            <a:extLst>
              <a:ext uri="{FF2B5EF4-FFF2-40B4-BE49-F238E27FC236}">
                <a16:creationId xmlns:a16="http://schemas.microsoft.com/office/drawing/2014/main" id="{8D518825-98DC-4110-A68A-5BCD22D609F1}"/>
              </a:ext>
            </a:extLst>
          </p:cNvPr>
          <p:cNvGrpSpPr/>
          <p:nvPr/>
        </p:nvGrpSpPr>
        <p:grpSpPr>
          <a:xfrm>
            <a:off x="8512935" y="1504268"/>
            <a:ext cx="3580327" cy="3580327"/>
            <a:chOff x="8512935" y="1504268"/>
            <a:chExt cx="3580327" cy="3580327"/>
          </a:xfrm>
        </p:grpSpPr>
        <p:sp>
          <p:nvSpPr>
            <p:cNvPr id="8" name="Oval 7">
              <a:extLst>
                <a:ext uri="{FF2B5EF4-FFF2-40B4-BE49-F238E27FC236}">
                  <a16:creationId xmlns:a16="http://schemas.microsoft.com/office/drawing/2014/main" id="{521FE799-39C8-495C-84FE-614623AF951B}"/>
                </a:ext>
              </a:extLst>
            </p:cNvPr>
            <p:cNvSpPr/>
            <p:nvPr/>
          </p:nvSpPr>
          <p:spPr>
            <a:xfrm>
              <a:off x="8512935" y="1504268"/>
              <a:ext cx="3580327" cy="358032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21109BCF-EA50-41E8-892D-01EC8959F1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9776" y="2083301"/>
              <a:ext cx="3215234" cy="2411426"/>
            </a:xfrm>
            <a:prstGeom prst="rect">
              <a:avLst/>
            </a:prstGeom>
          </p:spPr>
        </p:pic>
      </p:grpSp>
      <p:grpSp>
        <p:nvGrpSpPr>
          <p:cNvPr id="2" name="Group 1">
            <a:extLst>
              <a:ext uri="{FF2B5EF4-FFF2-40B4-BE49-F238E27FC236}">
                <a16:creationId xmlns:a16="http://schemas.microsoft.com/office/drawing/2014/main" id="{5C9B5571-58DA-4C98-810D-712CC416D63D}"/>
              </a:ext>
            </a:extLst>
          </p:cNvPr>
          <p:cNvGrpSpPr/>
          <p:nvPr/>
        </p:nvGrpSpPr>
        <p:grpSpPr>
          <a:xfrm>
            <a:off x="725588" y="2208678"/>
            <a:ext cx="9927165" cy="2344102"/>
            <a:chOff x="725589" y="2113375"/>
            <a:chExt cx="7795934" cy="1840855"/>
          </a:xfrm>
        </p:grpSpPr>
        <p:sp>
          <p:nvSpPr>
            <p:cNvPr id="11" name="TextBox 10">
              <a:extLst>
                <a:ext uri="{FF2B5EF4-FFF2-40B4-BE49-F238E27FC236}">
                  <a16:creationId xmlns:a16="http://schemas.microsoft.com/office/drawing/2014/main" id="{F04DC0CC-3705-49DF-846E-0AD644094E72}"/>
                </a:ext>
              </a:extLst>
            </p:cNvPr>
            <p:cNvSpPr txBox="1"/>
            <p:nvPr/>
          </p:nvSpPr>
          <p:spPr>
            <a:xfrm>
              <a:off x="964022" y="2113375"/>
              <a:ext cx="7557501" cy="1840855"/>
            </a:xfrm>
            <a:prstGeom prst="rect">
              <a:avLst/>
            </a:prstGeom>
            <a:noFill/>
          </p:spPr>
          <p:txBody>
            <a:bodyPr wrap="square">
              <a:spAutoFit/>
            </a:bodyPr>
            <a:lstStyle/>
            <a:p>
              <a:pPr>
                <a:lnSpc>
                  <a:spcPct val="150000"/>
                </a:lnSpc>
              </a:pPr>
              <a:r>
                <a:rPr lang="en-US" sz="2000" b="0" i="0" dirty="0">
                  <a:solidFill>
                    <a:srgbClr val="4495A2"/>
                  </a:solidFill>
                  <a:effectLst/>
                  <a:latin typeface="Helvetica Neue"/>
                </a:rPr>
                <a:t>People primarily working with source code </a:t>
              </a:r>
            </a:p>
            <a:p>
              <a:pPr>
                <a:lnSpc>
                  <a:spcPct val="150000"/>
                </a:lnSpc>
              </a:pPr>
              <a:r>
                <a:rPr lang="en-US" sz="2000" b="0" i="0" dirty="0">
                  <a:solidFill>
                    <a:srgbClr val="4495A2"/>
                  </a:solidFill>
                  <a:effectLst/>
                  <a:latin typeface="Helvetica Neue"/>
                </a:rPr>
                <a:t>Anyone wanting to track edits (especially changes to text files) </a:t>
              </a:r>
            </a:p>
            <a:p>
              <a:pPr>
                <a:lnSpc>
                  <a:spcPct val="150000"/>
                </a:lnSpc>
              </a:pPr>
              <a:r>
                <a:rPr lang="en-US" sz="2000" dirty="0">
                  <a:solidFill>
                    <a:srgbClr val="4495A2"/>
                  </a:solidFill>
                  <a:latin typeface="Helvetica Neue"/>
                </a:rPr>
                <a:t>	</a:t>
              </a:r>
              <a:r>
                <a:rPr lang="en-US" sz="2000" b="0" i="0" dirty="0">
                  <a:solidFill>
                    <a:srgbClr val="4495A2"/>
                  </a:solidFill>
                  <a:effectLst/>
                  <a:latin typeface="Helvetica Neue"/>
                </a:rPr>
                <a:t>- review history of changes </a:t>
              </a:r>
            </a:p>
            <a:p>
              <a:pPr>
                <a:lnSpc>
                  <a:spcPct val="150000"/>
                </a:lnSpc>
              </a:pPr>
              <a:r>
                <a:rPr lang="en-US" sz="2000" dirty="0">
                  <a:solidFill>
                    <a:srgbClr val="4495A2"/>
                  </a:solidFill>
                  <a:latin typeface="Helvetica Neue"/>
                </a:rPr>
                <a:t>	</a:t>
              </a:r>
              <a:r>
                <a:rPr lang="en-US" sz="2000" b="0" i="0" dirty="0">
                  <a:solidFill>
                    <a:srgbClr val="4495A2"/>
                  </a:solidFill>
                  <a:effectLst/>
                  <a:latin typeface="Helvetica Neue"/>
                </a:rPr>
                <a:t>- anyone wanting to share, merge changes </a:t>
              </a:r>
            </a:p>
            <a:p>
              <a:pPr>
                <a:lnSpc>
                  <a:spcPct val="150000"/>
                </a:lnSpc>
              </a:pPr>
              <a:r>
                <a:rPr lang="en-US" sz="2000" b="0" i="0" dirty="0">
                  <a:solidFill>
                    <a:srgbClr val="4495A2"/>
                  </a:solidFill>
                  <a:effectLst/>
                  <a:latin typeface="Helvetica Neue"/>
                </a:rPr>
                <a:t>Anyone not afraid of command line tools</a:t>
              </a:r>
              <a:endParaRPr lang="en-IN" sz="2000" dirty="0">
                <a:solidFill>
                  <a:srgbClr val="4495A2"/>
                </a:solidFill>
              </a:endParaRPr>
            </a:p>
          </p:txBody>
        </p:sp>
        <p:pic>
          <p:nvPicPr>
            <p:cNvPr id="10" name="Picture 9">
              <a:extLst>
                <a:ext uri="{FF2B5EF4-FFF2-40B4-BE49-F238E27FC236}">
                  <a16:creationId xmlns:a16="http://schemas.microsoft.com/office/drawing/2014/main" id="{76C47988-7359-4A2F-9192-DBCA33FE3E1D}"/>
                </a:ext>
              </a:extLst>
            </p:cNvPr>
            <p:cNvPicPr>
              <a:picLocks noChangeAspect="1"/>
            </p:cNvPicPr>
            <p:nvPr/>
          </p:nvPicPr>
          <p:blipFill rotWithShape="1">
            <a:blip r:embed="rId2">
              <a:extLst>
                <a:ext uri="{28A0092B-C50C-407E-A947-70E740481C1C}">
                  <a14:useLocalDpi xmlns:a14="http://schemas.microsoft.com/office/drawing/2010/main" val="0"/>
                </a:ext>
              </a:extLst>
            </a:blip>
            <a:srcRect l="9730" t="24461" r="51817" b="26831"/>
            <a:stretch/>
          </p:blipFill>
          <p:spPr>
            <a:xfrm>
              <a:off x="725589" y="2224592"/>
              <a:ext cx="238433" cy="226508"/>
            </a:xfrm>
            <a:prstGeom prst="rect">
              <a:avLst/>
            </a:prstGeom>
          </p:spPr>
        </p:pic>
        <p:pic>
          <p:nvPicPr>
            <p:cNvPr id="12" name="Picture 11">
              <a:extLst>
                <a:ext uri="{FF2B5EF4-FFF2-40B4-BE49-F238E27FC236}">
                  <a16:creationId xmlns:a16="http://schemas.microsoft.com/office/drawing/2014/main" id="{197B6B99-C51A-4ED1-8A46-EBE8AA22406B}"/>
                </a:ext>
              </a:extLst>
            </p:cNvPr>
            <p:cNvPicPr>
              <a:picLocks noChangeAspect="1"/>
            </p:cNvPicPr>
            <p:nvPr/>
          </p:nvPicPr>
          <p:blipFill rotWithShape="1">
            <a:blip r:embed="rId2">
              <a:extLst>
                <a:ext uri="{28A0092B-C50C-407E-A947-70E740481C1C}">
                  <a14:useLocalDpi xmlns:a14="http://schemas.microsoft.com/office/drawing/2010/main" val="0"/>
                </a:ext>
              </a:extLst>
            </a:blip>
            <a:srcRect l="9730" t="24461" r="51817" b="26831"/>
            <a:stretch/>
          </p:blipFill>
          <p:spPr>
            <a:xfrm>
              <a:off x="729101" y="2592391"/>
              <a:ext cx="238433" cy="226508"/>
            </a:xfrm>
            <a:prstGeom prst="rect">
              <a:avLst/>
            </a:prstGeom>
          </p:spPr>
        </p:pic>
        <p:pic>
          <p:nvPicPr>
            <p:cNvPr id="15" name="Picture 14">
              <a:extLst>
                <a:ext uri="{FF2B5EF4-FFF2-40B4-BE49-F238E27FC236}">
                  <a16:creationId xmlns:a16="http://schemas.microsoft.com/office/drawing/2014/main" id="{2E527233-1ABF-4D24-9010-0F65F6D9E465}"/>
                </a:ext>
              </a:extLst>
            </p:cNvPr>
            <p:cNvPicPr>
              <a:picLocks noChangeAspect="1"/>
            </p:cNvPicPr>
            <p:nvPr/>
          </p:nvPicPr>
          <p:blipFill rotWithShape="1">
            <a:blip r:embed="rId2">
              <a:extLst>
                <a:ext uri="{28A0092B-C50C-407E-A947-70E740481C1C}">
                  <a14:useLocalDpi xmlns:a14="http://schemas.microsoft.com/office/drawing/2010/main" val="0"/>
                </a:ext>
              </a:extLst>
            </a:blip>
            <a:srcRect l="9730" t="24461" r="51817" b="26831"/>
            <a:stretch/>
          </p:blipFill>
          <p:spPr>
            <a:xfrm>
              <a:off x="739637" y="3672992"/>
              <a:ext cx="238433" cy="226508"/>
            </a:xfrm>
            <a:prstGeom prst="rect">
              <a:avLst/>
            </a:prstGeom>
          </p:spPr>
        </p:pic>
      </p:grpSp>
      <p:pic>
        <p:nvPicPr>
          <p:cNvPr id="5" name="Picture 4">
            <a:extLst>
              <a:ext uri="{FF2B5EF4-FFF2-40B4-BE49-F238E27FC236}">
                <a16:creationId xmlns:a16="http://schemas.microsoft.com/office/drawing/2014/main" id="{FF5B5881-F8DB-464A-9A11-9E1CB42D72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0771" y="5443932"/>
            <a:ext cx="1060413" cy="1207145"/>
          </a:xfrm>
          <a:prstGeom prst="rect">
            <a:avLst/>
          </a:prstGeom>
        </p:spPr>
      </p:pic>
      <p:pic>
        <p:nvPicPr>
          <p:cNvPr id="17" name="Picture 16">
            <a:extLst>
              <a:ext uri="{FF2B5EF4-FFF2-40B4-BE49-F238E27FC236}">
                <a16:creationId xmlns:a16="http://schemas.microsoft.com/office/drawing/2014/main" id="{D00E8628-8308-4DAA-8045-BCFF5227BF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6831" y="5369207"/>
            <a:ext cx="1921405" cy="1358493"/>
          </a:xfrm>
          <a:prstGeom prst="rect">
            <a:avLst/>
          </a:prstGeom>
        </p:spPr>
      </p:pic>
      <p:pic>
        <p:nvPicPr>
          <p:cNvPr id="21" name="Picture 20">
            <a:extLst>
              <a:ext uri="{FF2B5EF4-FFF2-40B4-BE49-F238E27FC236}">
                <a16:creationId xmlns:a16="http://schemas.microsoft.com/office/drawing/2014/main" id="{E12F8329-3620-4D5A-BA51-8141F84DBC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7603" y="5797851"/>
            <a:ext cx="724631" cy="721812"/>
          </a:xfrm>
          <a:prstGeom prst="rect">
            <a:avLst/>
          </a:prstGeom>
        </p:spPr>
      </p:pic>
      <p:pic>
        <p:nvPicPr>
          <p:cNvPr id="23" name="Picture 22">
            <a:extLst>
              <a:ext uri="{FF2B5EF4-FFF2-40B4-BE49-F238E27FC236}">
                <a16:creationId xmlns:a16="http://schemas.microsoft.com/office/drawing/2014/main" id="{07B519DA-296A-4C8F-972C-77429B69C44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1478" y="5734286"/>
            <a:ext cx="852258" cy="848942"/>
          </a:xfrm>
          <a:prstGeom prst="rect">
            <a:avLst/>
          </a:prstGeom>
        </p:spPr>
      </p:pic>
      <p:pic>
        <p:nvPicPr>
          <p:cNvPr id="25" name="Picture 24">
            <a:extLst>
              <a:ext uri="{FF2B5EF4-FFF2-40B4-BE49-F238E27FC236}">
                <a16:creationId xmlns:a16="http://schemas.microsoft.com/office/drawing/2014/main" id="{9C9B5CAD-C2AF-4AC4-A545-CCD00450BFA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24503" y="5320607"/>
            <a:ext cx="1279334" cy="1279334"/>
          </a:xfrm>
          <a:prstGeom prst="rect">
            <a:avLst/>
          </a:prstGeom>
        </p:spPr>
      </p:pic>
      <p:pic>
        <p:nvPicPr>
          <p:cNvPr id="27" name="Picture 26">
            <a:extLst>
              <a:ext uri="{FF2B5EF4-FFF2-40B4-BE49-F238E27FC236}">
                <a16:creationId xmlns:a16="http://schemas.microsoft.com/office/drawing/2014/main" id="{D6155EBF-4031-4D19-A33A-85A3861CBE3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78852" y="5266501"/>
            <a:ext cx="2220073" cy="1387546"/>
          </a:xfrm>
          <a:prstGeom prst="rect">
            <a:avLst/>
          </a:prstGeom>
        </p:spPr>
      </p:pic>
      <p:pic>
        <p:nvPicPr>
          <p:cNvPr id="29" name="Picture 28">
            <a:extLst>
              <a:ext uri="{FF2B5EF4-FFF2-40B4-BE49-F238E27FC236}">
                <a16:creationId xmlns:a16="http://schemas.microsoft.com/office/drawing/2014/main" id="{676FBC9C-26E9-4319-AFAD-65EC18CE907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31726" y="5553885"/>
            <a:ext cx="1071563" cy="1071563"/>
          </a:xfrm>
          <a:prstGeom prst="rect">
            <a:avLst/>
          </a:prstGeom>
        </p:spPr>
      </p:pic>
      <p:pic>
        <p:nvPicPr>
          <p:cNvPr id="31" name="Picture 30">
            <a:extLst>
              <a:ext uri="{FF2B5EF4-FFF2-40B4-BE49-F238E27FC236}">
                <a16:creationId xmlns:a16="http://schemas.microsoft.com/office/drawing/2014/main" id="{3487D6BE-0875-446B-A281-05AAC12E8F1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32176" y="5385074"/>
            <a:ext cx="1909933" cy="1193708"/>
          </a:xfrm>
          <a:prstGeom prst="rect">
            <a:avLst/>
          </a:prstGeom>
        </p:spPr>
      </p:pic>
      <p:pic>
        <p:nvPicPr>
          <p:cNvPr id="33" name="Picture 32">
            <a:extLst>
              <a:ext uri="{FF2B5EF4-FFF2-40B4-BE49-F238E27FC236}">
                <a16:creationId xmlns:a16="http://schemas.microsoft.com/office/drawing/2014/main" id="{E5D31D7C-82F0-4D8F-A711-2F4FA4FC1C5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403603" y="5469559"/>
            <a:ext cx="1857050" cy="1155889"/>
          </a:xfrm>
          <a:prstGeom prst="rect">
            <a:avLst/>
          </a:prstGeom>
        </p:spPr>
      </p:pic>
      <p:pic>
        <p:nvPicPr>
          <p:cNvPr id="35" name="Picture 34">
            <a:extLst>
              <a:ext uri="{FF2B5EF4-FFF2-40B4-BE49-F238E27FC236}">
                <a16:creationId xmlns:a16="http://schemas.microsoft.com/office/drawing/2014/main" id="{4E97BBD1-A323-4AB2-B7DE-0537D578F6B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60419" y="5311797"/>
            <a:ext cx="1368810" cy="1368810"/>
          </a:xfrm>
          <a:prstGeom prst="rect">
            <a:avLst/>
          </a:prstGeom>
        </p:spPr>
      </p:pic>
    </p:spTree>
    <p:extLst>
      <p:ext uri="{BB962C8B-B14F-4D97-AF65-F5344CB8AC3E}">
        <p14:creationId xmlns:p14="http://schemas.microsoft.com/office/powerpoint/2010/main" val="1121653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1198836"/>
            <a:ext cx="7548912" cy="610863"/>
          </a:xfrm>
        </p:spPr>
        <p:txBody>
          <a:bodyPr>
            <a:normAutofit/>
          </a:bodyPr>
          <a:lstStyle/>
          <a:p>
            <a:r>
              <a:rPr lang="en-US" sz="4400" b="0" i="0" dirty="0">
                <a:solidFill>
                  <a:srgbClr val="F9D448"/>
                </a:solidFill>
                <a:effectLst/>
              </a:rPr>
              <a:t>Is Git for me?</a:t>
            </a:r>
            <a:endParaRPr lang="en-US" b="0" i="0" dirty="0">
              <a:solidFill>
                <a:srgbClr val="F9D448"/>
              </a:solidFill>
              <a:effectLst/>
            </a:endParaRPr>
          </a:p>
        </p:txBody>
      </p:sp>
      <p:sp>
        <p:nvSpPr>
          <p:cNvPr id="4" name="TextBox 3">
            <a:extLst>
              <a:ext uri="{FF2B5EF4-FFF2-40B4-BE49-F238E27FC236}">
                <a16:creationId xmlns:a16="http://schemas.microsoft.com/office/drawing/2014/main" id="{52B0F0A0-6D44-4208-92F4-1FEEF32E048A}"/>
              </a:ext>
            </a:extLst>
          </p:cNvPr>
          <p:cNvSpPr txBox="1"/>
          <p:nvPr/>
        </p:nvSpPr>
        <p:spPr>
          <a:xfrm>
            <a:off x="2890934" y="2041519"/>
            <a:ext cx="5441811" cy="1015663"/>
          </a:xfrm>
          <a:prstGeom prst="rect">
            <a:avLst/>
          </a:prstGeom>
          <a:noFill/>
        </p:spPr>
        <p:txBody>
          <a:bodyPr wrap="none" rtlCol="0">
            <a:spAutoFit/>
          </a:bodyPr>
          <a:lstStyle/>
          <a:p>
            <a:r>
              <a:rPr lang="en-US" sz="6000" dirty="0">
                <a:solidFill>
                  <a:srgbClr val="4495A2"/>
                </a:solidFill>
              </a:rPr>
              <a:t>INSTALLING GIT </a:t>
            </a:r>
            <a:endParaRPr lang="en-IN" sz="6000" dirty="0">
              <a:solidFill>
                <a:srgbClr val="4495A2"/>
              </a:solidFill>
            </a:endParaRPr>
          </a:p>
        </p:txBody>
      </p:sp>
      <p:sp>
        <p:nvSpPr>
          <p:cNvPr id="6" name="TextBox 5">
            <a:extLst>
              <a:ext uri="{FF2B5EF4-FFF2-40B4-BE49-F238E27FC236}">
                <a16:creationId xmlns:a16="http://schemas.microsoft.com/office/drawing/2014/main" id="{CFE52586-F478-4564-861A-CB4125D52DAB}"/>
              </a:ext>
            </a:extLst>
          </p:cNvPr>
          <p:cNvSpPr txBox="1"/>
          <p:nvPr/>
        </p:nvSpPr>
        <p:spPr>
          <a:xfrm>
            <a:off x="2365829" y="3059668"/>
            <a:ext cx="7548912" cy="2677656"/>
          </a:xfrm>
          <a:prstGeom prst="rect">
            <a:avLst/>
          </a:prstGeom>
          <a:noFill/>
        </p:spPr>
        <p:txBody>
          <a:bodyPr wrap="square" rtlCol="0">
            <a:spAutoFit/>
          </a:bodyPr>
          <a:lstStyle/>
          <a:p>
            <a:r>
              <a:rPr lang="en-US" sz="2800" dirty="0">
                <a:solidFill>
                  <a:srgbClr val="F9D448"/>
                </a:solidFill>
              </a:rPr>
              <a:t>TODO:-</a:t>
            </a:r>
          </a:p>
          <a:p>
            <a:r>
              <a:rPr lang="en-US" sz="2800" dirty="0">
                <a:solidFill>
                  <a:srgbClr val="4495A2"/>
                </a:solidFill>
              </a:rPr>
              <a:t>1. VERIFY GIT VERSION</a:t>
            </a:r>
          </a:p>
          <a:p>
            <a:r>
              <a:rPr lang="en-US" sz="2800" dirty="0">
                <a:solidFill>
                  <a:srgbClr val="4495A2"/>
                </a:solidFill>
              </a:rPr>
              <a:t>2. EXPLORE GIT HELP.</a:t>
            </a:r>
          </a:p>
          <a:p>
            <a:r>
              <a:rPr lang="en-US" sz="2800" dirty="0">
                <a:solidFill>
                  <a:srgbClr val="4495A2"/>
                </a:solidFill>
              </a:rPr>
              <a:t>3. CONFIG YOUR USERNAME PASSWORD EMAIL IN DEFAULT GIT EDITOR</a:t>
            </a:r>
          </a:p>
          <a:p>
            <a:r>
              <a:rPr lang="en-US" sz="2800" dirty="0">
                <a:solidFill>
                  <a:srgbClr val="4495A2"/>
                </a:solidFill>
              </a:rPr>
              <a:t>4. THEN WE SEE IMPORTANT COMMAND</a:t>
            </a:r>
            <a:endParaRPr lang="en-IN" sz="2800" dirty="0">
              <a:solidFill>
                <a:srgbClr val="4495A2"/>
              </a:solidFill>
            </a:endParaRPr>
          </a:p>
        </p:txBody>
      </p:sp>
    </p:spTree>
    <p:extLst>
      <p:ext uri="{BB962C8B-B14F-4D97-AF65-F5344CB8AC3E}">
        <p14:creationId xmlns:p14="http://schemas.microsoft.com/office/powerpoint/2010/main" val="3840158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520</TotalTime>
  <Words>785</Words>
  <Application>Microsoft Office PowerPoint</Application>
  <PresentationFormat>Widescreen</PresentationFormat>
  <Paragraphs>103</Paragraphs>
  <Slides>18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arial</vt:lpstr>
      <vt:lpstr>Calibri</vt:lpstr>
      <vt:lpstr>Franklin Gothic Book</vt:lpstr>
      <vt:lpstr>Franklin Gothic Demi</vt:lpstr>
      <vt:lpstr>Helvetica Neue</vt:lpstr>
      <vt:lpstr>Poppins</vt:lpstr>
      <vt:lpstr>Poppins ExtraBold</vt:lpstr>
      <vt:lpstr>Wingdings</vt:lpstr>
      <vt:lpstr>Theme1</vt:lpstr>
      <vt:lpstr>Tutorial On Git</vt:lpstr>
      <vt:lpstr>Index</vt:lpstr>
      <vt:lpstr>Introduction To Version Control</vt:lpstr>
      <vt:lpstr>Distributed Version Control VS Traditional Version Control</vt:lpstr>
      <vt:lpstr>What is Git?</vt:lpstr>
      <vt:lpstr>What is Git?</vt:lpstr>
      <vt:lpstr>Git distributed version control </vt:lpstr>
      <vt:lpstr>Is Git for me?</vt:lpstr>
      <vt:lpstr>Is Git for me?</vt:lpstr>
      <vt:lpstr>What is Repository?</vt:lpstr>
      <vt:lpstr>Three Stage Architecture?</vt:lpstr>
      <vt:lpstr>GitHub, Inc. is a provider of Internet hosting for software development and version control using Git. It offers the distributed version control and source code management functionality of Git, plus its own features. </vt:lpstr>
      <vt:lpstr>GitLab is a web-based DevOps lifecycle tool that provides a Git-repository manager providing wiki, issue-tracking and continuous integration and deployment pipeline features, using an open-source license, developed by GitLab Inc.  </vt:lpstr>
      <vt:lpstr>PowerPoint Presentation</vt:lpstr>
      <vt:lpstr>PowerPoint Presentation</vt:lpstr>
      <vt:lpstr>What Is Branch?</vt:lpstr>
      <vt:lpstr>What Is GitClone?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On Git</dc:title>
  <dc:creator>Dushyant Khoda</dc:creator>
  <cp:lastModifiedBy>Dushyant Khoda</cp:lastModifiedBy>
  <cp:revision>25</cp:revision>
  <dcterms:created xsi:type="dcterms:W3CDTF">2021-03-10T06:48:31Z</dcterms:created>
  <dcterms:modified xsi:type="dcterms:W3CDTF">2021-03-12T17:11:08Z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