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58" r:id="rId3"/>
    <p:sldId id="260" r:id="rId4"/>
    <p:sldId id="261" r:id="rId5"/>
    <p:sldId id="262" r:id="rId6"/>
    <p:sldId id="263" r:id="rId7"/>
    <p:sldId id="264" r:id="rId8"/>
    <p:sldId id="265" r:id="rId9"/>
    <p:sldId id="267" r:id="rId10"/>
    <p:sldId id="266" r:id="rId11"/>
    <p:sldId id="342" r:id="rId12"/>
    <p:sldId id="268" r:id="rId13"/>
    <p:sldId id="269" r:id="rId14"/>
    <p:sldId id="271" r:id="rId15"/>
    <p:sldId id="331" r:id="rId16"/>
    <p:sldId id="332" r:id="rId17"/>
    <p:sldId id="333" r:id="rId18"/>
    <p:sldId id="334" r:id="rId19"/>
    <p:sldId id="335" r:id="rId20"/>
    <p:sldId id="343" r:id="rId21"/>
    <p:sldId id="336" r:id="rId22"/>
    <p:sldId id="337" r:id="rId23"/>
    <p:sldId id="338" r:id="rId24"/>
    <p:sldId id="339" r:id="rId25"/>
    <p:sldId id="340" r:id="rId26"/>
    <p:sldId id="341" r:id="rId27"/>
    <p:sldId id="284" r:id="rId28"/>
    <p:sldId id="285" r:id="rId29"/>
    <p:sldId id="286" r:id="rId30"/>
    <p:sldId id="274" r:id="rId31"/>
    <p:sldId id="275" r:id="rId32"/>
    <p:sldId id="276" r:id="rId33"/>
    <p:sldId id="277" r:id="rId34"/>
    <p:sldId id="278" r:id="rId35"/>
    <p:sldId id="280" r:id="rId36"/>
    <p:sldId id="281" r:id="rId37"/>
    <p:sldId id="283"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7" r:id="rId56"/>
    <p:sldId id="308" r:id="rId57"/>
    <p:sldId id="304" r:id="rId58"/>
    <p:sldId id="313" r:id="rId59"/>
    <p:sldId id="309" r:id="rId60"/>
    <p:sldId id="314" r:id="rId61"/>
    <p:sldId id="310" r:id="rId62"/>
    <p:sldId id="311" r:id="rId63"/>
    <p:sldId id="312" r:id="rId64"/>
    <p:sldId id="31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54" autoAdjust="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339959-D5CA-454B-80A6-1FE0916B8B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10DD703-E054-43E7-B152-9DC6CFF4DE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01AA2-45E6-46A7-91FA-E132A8CF2FEE}" type="datetimeFigureOut">
              <a:rPr lang="en-SG" smtClean="0"/>
              <a:t>1/8/2021</a:t>
            </a:fld>
            <a:endParaRPr lang="en-SG"/>
          </a:p>
        </p:txBody>
      </p:sp>
      <p:sp>
        <p:nvSpPr>
          <p:cNvPr id="4" name="Footer Placeholder 3">
            <a:extLst>
              <a:ext uri="{FF2B5EF4-FFF2-40B4-BE49-F238E27FC236}">
                <a16:creationId xmlns:a16="http://schemas.microsoft.com/office/drawing/2014/main" id="{87BF9069-3E53-4CAE-ACDA-2A7EE6FDF4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6C8B5678-1359-4EC3-B753-D94E8CCA0B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01A8-AB1A-4B05-AC2A-228C99F2EB5C}" type="slidenum">
              <a:rPr lang="en-SG" smtClean="0"/>
              <a:t>‹#›</a:t>
            </a:fld>
            <a:endParaRPr lang="en-SG"/>
          </a:p>
        </p:txBody>
      </p:sp>
    </p:spTree>
    <p:extLst>
      <p:ext uri="{BB962C8B-B14F-4D97-AF65-F5344CB8AC3E}">
        <p14:creationId xmlns:p14="http://schemas.microsoft.com/office/powerpoint/2010/main" val="25932999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D6C8-D6BB-4AF9-AC86-4A1CD27A9A2A}" type="datetimeFigureOut">
              <a:rPr lang="en-SG" smtClean="0"/>
              <a:t>1/8/2021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F1B8B-CC47-4791-8715-853F46407D9D}" type="slidenum">
              <a:rPr lang="en-SG" smtClean="0"/>
              <a:t>‹#›</a:t>
            </a:fld>
            <a:endParaRPr lang="en-SG"/>
          </a:p>
        </p:txBody>
      </p:sp>
    </p:spTree>
    <p:extLst>
      <p:ext uri="{BB962C8B-B14F-4D97-AF65-F5344CB8AC3E}">
        <p14:creationId xmlns:p14="http://schemas.microsoft.com/office/powerpoint/2010/main" val="4426081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https://wordart.com/</a:t>
            </a:r>
            <a:endParaRPr lang="en-SG" dirty="0"/>
          </a:p>
        </p:txBody>
      </p:sp>
    </p:spTree>
    <p:extLst>
      <p:ext uri="{BB962C8B-B14F-4D97-AF65-F5344CB8AC3E}">
        <p14:creationId xmlns:p14="http://schemas.microsoft.com/office/powerpoint/2010/main" val="142432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3814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4563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339641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Run through 04_input.c</a:t>
            </a:r>
          </a:p>
        </p:txBody>
      </p:sp>
    </p:spTree>
    <p:extLst>
      <p:ext uri="{BB962C8B-B14F-4D97-AF65-F5344CB8AC3E}">
        <p14:creationId xmlns:p14="http://schemas.microsoft.com/office/powerpoint/2010/main" val="288465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https://www.codecademy.com/articles/fwd-js-comparison-logical</a:t>
            </a:r>
          </a:p>
        </p:txBody>
      </p:sp>
    </p:spTree>
    <p:extLst>
      <p:ext uri="{BB962C8B-B14F-4D97-AF65-F5344CB8AC3E}">
        <p14:creationId xmlns:p14="http://schemas.microsoft.com/office/powerpoint/2010/main" val="188288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https://www.cs.uic.edu/~jbell/CourseNotes/C_Programming/Decisions.html</a:t>
            </a:r>
          </a:p>
        </p:txBody>
      </p:sp>
    </p:spTree>
    <p:extLst>
      <p:ext uri="{BB962C8B-B14F-4D97-AF65-F5344CB8AC3E}">
        <p14:creationId xmlns:p14="http://schemas.microsoft.com/office/powerpoint/2010/main" val="62578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Zoom poll (name the data type):</a:t>
            </a:r>
          </a:p>
          <a:p>
            <a:r>
              <a:rPr lang="en-SG" dirty="0"/>
              <a:t>- List various data types in quick succession</a:t>
            </a:r>
          </a:p>
        </p:txBody>
      </p:sp>
    </p:spTree>
    <p:extLst>
      <p:ext uri="{BB962C8B-B14F-4D97-AF65-F5344CB8AC3E}">
        <p14:creationId xmlns:p14="http://schemas.microsoft.com/office/powerpoint/2010/main" val="233178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868D-9A55-4FF9-AFDE-C9C0EB02E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08AD19-F6F4-489D-AEEC-3F1812BD5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7230F9E-776D-4FF4-B930-D568C611055A}"/>
              </a:ext>
            </a:extLst>
          </p:cNvPr>
          <p:cNvSpPr>
            <a:spLocks noGrp="1"/>
          </p:cNvSpPr>
          <p:nvPr>
            <p:ph type="dt" sz="half" idx="10"/>
          </p:nvPr>
        </p:nvSpPr>
        <p:spPr/>
        <p:txBody>
          <a:bodyPr/>
          <a:lstStyle/>
          <a:p>
            <a:fld id="{B034851A-F1DB-4787-915A-224E996684FD}" type="datetime1">
              <a:rPr lang="en-SG" smtClean="0"/>
              <a:t>1/8/2021</a:t>
            </a:fld>
            <a:endParaRPr lang="en-SG"/>
          </a:p>
        </p:txBody>
      </p:sp>
      <p:sp>
        <p:nvSpPr>
          <p:cNvPr id="5" name="Footer Placeholder 4">
            <a:extLst>
              <a:ext uri="{FF2B5EF4-FFF2-40B4-BE49-F238E27FC236}">
                <a16:creationId xmlns:a16="http://schemas.microsoft.com/office/drawing/2014/main" id="{5B18CF2D-8148-4602-A5A2-14CCC848E7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AB676E-552F-48CA-8C6F-C3942A62AC3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31500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920-EF1E-4827-8D52-A7F96341B0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44EF916-492D-4687-B128-DCAE6960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BD94E6-ECE0-40F5-897E-AA4021CD9B1C}"/>
              </a:ext>
            </a:extLst>
          </p:cNvPr>
          <p:cNvSpPr>
            <a:spLocks noGrp="1"/>
          </p:cNvSpPr>
          <p:nvPr>
            <p:ph type="dt" sz="half" idx="10"/>
          </p:nvPr>
        </p:nvSpPr>
        <p:spPr/>
        <p:txBody>
          <a:bodyPr/>
          <a:lstStyle/>
          <a:p>
            <a:fld id="{5D7FD533-55B0-4391-8320-CA310CC48F6F}" type="datetime1">
              <a:rPr lang="en-SG" smtClean="0"/>
              <a:t>1/8/2021</a:t>
            </a:fld>
            <a:endParaRPr lang="en-SG"/>
          </a:p>
        </p:txBody>
      </p:sp>
      <p:sp>
        <p:nvSpPr>
          <p:cNvPr id="5" name="Footer Placeholder 4">
            <a:extLst>
              <a:ext uri="{FF2B5EF4-FFF2-40B4-BE49-F238E27FC236}">
                <a16:creationId xmlns:a16="http://schemas.microsoft.com/office/drawing/2014/main" id="{B9DFFBF4-F9C1-480F-8B21-9189E66ADA5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8DE8F-E44F-4B74-9E69-9E230D274A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3465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423E6-5C9E-4A24-8A5C-8011E12DA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12DC5DF-C820-4AAB-8483-A966BD963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7FAF90-AEAE-479F-B919-E84E183A1351}"/>
              </a:ext>
            </a:extLst>
          </p:cNvPr>
          <p:cNvSpPr>
            <a:spLocks noGrp="1"/>
          </p:cNvSpPr>
          <p:nvPr>
            <p:ph type="dt" sz="half" idx="10"/>
          </p:nvPr>
        </p:nvSpPr>
        <p:spPr/>
        <p:txBody>
          <a:bodyPr/>
          <a:lstStyle/>
          <a:p>
            <a:fld id="{EC6F5D42-309A-458E-8402-195C4E06D6AD}" type="datetime1">
              <a:rPr lang="en-SG" smtClean="0"/>
              <a:t>1/8/2021</a:t>
            </a:fld>
            <a:endParaRPr lang="en-SG"/>
          </a:p>
        </p:txBody>
      </p:sp>
      <p:sp>
        <p:nvSpPr>
          <p:cNvPr id="5" name="Footer Placeholder 4">
            <a:extLst>
              <a:ext uri="{FF2B5EF4-FFF2-40B4-BE49-F238E27FC236}">
                <a16:creationId xmlns:a16="http://schemas.microsoft.com/office/drawing/2014/main" id="{E0BB90B4-EC14-471C-B2DD-CB82A77A768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74210E-FC43-4E97-AF12-66DE1D11BAD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0768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74A1-B538-49A7-B641-3F67821E704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396FCFD-E4BF-4002-AE6A-B8D46E561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895400-7311-4E83-BB57-00B897494E0F}"/>
              </a:ext>
            </a:extLst>
          </p:cNvPr>
          <p:cNvSpPr>
            <a:spLocks noGrp="1"/>
          </p:cNvSpPr>
          <p:nvPr>
            <p:ph type="dt" sz="half" idx="10"/>
          </p:nvPr>
        </p:nvSpPr>
        <p:spPr/>
        <p:txBody>
          <a:bodyPr/>
          <a:lstStyle/>
          <a:p>
            <a:fld id="{FD144D63-32A4-4FE8-877D-327D005DBC39}" type="datetime1">
              <a:rPr lang="en-SG" smtClean="0"/>
              <a:t>1/8/2021</a:t>
            </a:fld>
            <a:endParaRPr lang="en-SG"/>
          </a:p>
        </p:txBody>
      </p:sp>
      <p:sp>
        <p:nvSpPr>
          <p:cNvPr id="5" name="Footer Placeholder 4">
            <a:extLst>
              <a:ext uri="{FF2B5EF4-FFF2-40B4-BE49-F238E27FC236}">
                <a16:creationId xmlns:a16="http://schemas.microsoft.com/office/drawing/2014/main" id="{15EA8708-16E5-49B5-8405-FC00A831BA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895E3-3D43-448C-8F57-5796C2015AAD}"/>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4691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36C-CABE-44E1-B83A-7C5812F1F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86E6A0D-8EA9-4912-9B48-605A864C0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88889-969D-478D-ABE7-801E758184C3}"/>
              </a:ext>
            </a:extLst>
          </p:cNvPr>
          <p:cNvSpPr>
            <a:spLocks noGrp="1"/>
          </p:cNvSpPr>
          <p:nvPr>
            <p:ph type="dt" sz="half" idx="10"/>
          </p:nvPr>
        </p:nvSpPr>
        <p:spPr/>
        <p:txBody>
          <a:bodyPr/>
          <a:lstStyle/>
          <a:p>
            <a:fld id="{86A64BBC-CA75-44A1-89B4-BFF26A0F5E8C}" type="datetime1">
              <a:rPr lang="en-SG" smtClean="0"/>
              <a:t>1/8/2021</a:t>
            </a:fld>
            <a:endParaRPr lang="en-SG"/>
          </a:p>
        </p:txBody>
      </p:sp>
      <p:sp>
        <p:nvSpPr>
          <p:cNvPr id="5" name="Footer Placeholder 4">
            <a:extLst>
              <a:ext uri="{FF2B5EF4-FFF2-40B4-BE49-F238E27FC236}">
                <a16:creationId xmlns:a16="http://schemas.microsoft.com/office/drawing/2014/main" id="{1CBD33A6-5F91-484F-9235-0631D29336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763D61-C688-46F2-BE41-391488E8CB7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295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9B45-F182-43F4-8F7C-55A8531E7F7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ADEE35-CC56-4F27-9112-622BE4CC9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9052A2-20C4-4CF8-B1E4-01225DF19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369C3CE-B2B3-4A39-B2FE-49EC680E7131}"/>
              </a:ext>
            </a:extLst>
          </p:cNvPr>
          <p:cNvSpPr>
            <a:spLocks noGrp="1"/>
          </p:cNvSpPr>
          <p:nvPr>
            <p:ph type="dt" sz="half" idx="10"/>
          </p:nvPr>
        </p:nvSpPr>
        <p:spPr/>
        <p:txBody>
          <a:bodyPr/>
          <a:lstStyle/>
          <a:p>
            <a:fld id="{36FDEF6C-E5B6-45A7-8A0A-7CE47940DCA0}" type="datetime1">
              <a:rPr lang="en-SG" smtClean="0"/>
              <a:t>1/8/2021</a:t>
            </a:fld>
            <a:endParaRPr lang="en-SG"/>
          </a:p>
        </p:txBody>
      </p:sp>
      <p:sp>
        <p:nvSpPr>
          <p:cNvPr id="6" name="Footer Placeholder 5">
            <a:extLst>
              <a:ext uri="{FF2B5EF4-FFF2-40B4-BE49-F238E27FC236}">
                <a16:creationId xmlns:a16="http://schemas.microsoft.com/office/drawing/2014/main" id="{E9B230E9-55B0-452C-A9DC-F973D9E878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A260D4F-69DC-4E0C-AFB8-55ECE53AE2DB}"/>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4447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0C1-2499-4722-8DF1-4B30D7AF046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0BCD43-3B78-487A-BC79-96505B371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B50BC-D12B-4507-BE59-6832712BF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34E5632-8622-4C24-9225-E2C98DDC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4C993-B042-4DFF-B0C7-F9EE45FD6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60250BD-EC7E-435A-8BAC-DA08B0D48371}"/>
              </a:ext>
            </a:extLst>
          </p:cNvPr>
          <p:cNvSpPr>
            <a:spLocks noGrp="1"/>
          </p:cNvSpPr>
          <p:nvPr>
            <p:ph type="dt" sz="half" idx="10"/>
          </p:nvPr>
        </p:nvSpPr>
        <p:spPr/>
        <p:txBody>
          <a:bodyPr/>
          <a:lstStyle/>
          <a:p>
            <a:fld id="{11D5E0F3-354C-4C93-9198-2D9D27D31737}" type="datetime1">
              <a:rPr lang="en-SG" smtClean="0"/>
              <a:t>1/8/2021</a:t>
            </a:fld>
            <a:endParaRPr lang="en-SG"/>
          </a:p>
        </p:txBody>
      </p:sp>
      <p:sp>
        <p:nvSpPr>
          <p:cNvPr id="8" name="Footer Placeholder 7">
            <a:extLst>
              <a:ext uri="{FF2B5EF4-FFF2-40B4-BE49-F238E27FC236}">
                <a16:creationId xmlns:a16="http://schemas.microsoft.com/office/drawing/2014/main" id="{0D612931-4B53-412D-B742-BF23B4EC529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4A21AF4-B4C2-4C1E-81D4-5248220B3E58}"/>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46490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8A00-D35F-4F58-905B-272F89E6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935B73E-BD65-4B7E-85E1-2290CA0E3954}"/>
              </a:ext>
            </a:extLst>
          </p:cNvPr>
          <p:cNvSpPr>
            <a:spLocks noGrp="1"/>
          </p:cNvSpPr>
          <p:nvPr>
            <p:ph type="dt" sz="half" idx="10"/>
          </p:nvPr>
        </p:nvSpPr>
        <p:spPr/>
        <p:txBody>
          <a:bodyPr/>
          <a:lstStyle/>
          <a:p>
            <a:fld id="{919D8077-DBF4-4938-B9B2-8CA6A4FBA6A0}" type="datetime1">
              <a:rPr lang="en-SG" smtClean="0"/>
              <a:t>1/8/2021</a:t>
            </a:fld>
            <a:endParaRPr lang="en-SG"/>
          </a:p>
        </p:txBody>
      </p:sp>
      <p:sp>
        <p:nvSpPr>
          <p:cNvPr id="4" name="Footer Placeholder 3">
            <a:extLst>
              <a:ext uri="{FF2B5EF4-FFF2-40B4-BE49-F238E27FC236}">
                <a16:creationId xmlns:a16="http://schemas.microsoft.com/office/drawing/2014/main" id="{C9305894-C6FC-4846-AB17-3A0196EBC3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E4E78DA-253C-4219-B5F9-1DB24866BEE3}"/>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26451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0DEAF-2106-4BA6-8C79-507C4729D619}"/>
              </a:ext>
            </a:extLst>
          </p:cNvPr>
          <p:cNvSpPr>
            <a:spLocks noGrp="1"/>
          </p:cNvSpPr>
          <p:nvPr>
            <p:ph type="dt" sz="half" idx="10"/>
          </p:nvPr>
        </p:nvSpPr>
        <p:spPr/>
        <p:txBody>
          <a:bodyPr/>
          <a:lstStyle/>
          <a:p>
            <a:fld id="{EE37CEB1-84B0-4A53-9798-B6A79300775A}" type="datetime1">
              <a:rPr lang="en-SG" smtClean="0"/>
              <a:t>1/8/2021</a:t>
            </a:fld>
            <a:endParaRPr lang="en-SG"/>
          </a:p>
        </p:txBody>
      </p:sp>
      <p:sp>
        <p:nvSpPr>
          <p:cNvPr id="3" name="Footer Placeholder 2">
            <a:extLst>
              <a:ext uri="{FF2B5EF4-FFF2-40B4-BE49-F238E27FC236}">
                <a16:creationId xmlns:a16="http://schemas.microsoft.com/office/drawing/2014/main" id="{973C1778-F248-4821-8FAA-9064323639D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0F93684-770D-41F2-9652-1BBA143827EA}"/>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23232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A765-492A-4EDF-BE73-534408032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B38F0B-58CA-4F02-97E3-85267591E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F4A71D0-C503-4D5B-9B6D-5B69FC9BF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E068A-D03E-48DB-B24E-C912DC423D07}"/>
              </a:ext>
            </a:extLst>
          </p:cNvPr>
          <p:cNvSpPr>
            <a:spLocks noGrp="1"/>
          </p:cNvSpPr>
          <p:nvPr>
            <p:ph type="dt" sz="half" idx="10"/>
          </p:nvPr>
        </p:nvSpPr>
        <p:spPr/>
        <p:txBody>
          <a:bodyPr/>
          <a:lstStyle/>
          <a:p>
            <a:fld id="{0D53157B-A66C-420E-BE28-89FB8CD47C78}" type="datetime1">
              <a:rPr lang="en-SG" smtClean="0"/>
              <a:t>1/8/2021</a:t>
            </a:fld>
            <a:endParaRPr lang="en-SG"/>
          </a:p>
        </p:txBody>
      </p:sp>
      <p:sp>
        <p:nvSpPr>
          <p:cNvPr id="6" name="Footer Placeholder 5">
            <a:extLst>
              <a:ext uri="{FF2B5EF4-FFF2-40B4-BE49-F238E27FC236}">
                <a16:creationId xmlns:a16="http://schemas.microsoft.com/office/drawing/2014/main" id="{BE2BABB6-EF1B-426C-B198-9022DC74E9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6594C65-C606-43A3-B12C-735541E7BDE6}"/>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131623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1DB1-0470-40D7-871F-6070398E0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98F3A0E-468D-42B2-A9F9-6F0B9788B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FDF9A94-2E2E-455B-A046-75DAE7E4B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D3C0B-33C4-4A3E-AA24-766CC5406062}"/>
              </a:ext>
            </a:extLst>
          </p:cNvPr>
          <p:cNvSpPr>
            <a:spLocks noGrp="1"/>
          </p:cNvSpPr>
          <p:nvPr>
            <p:ph type="dt" sz="half" idx="10"/>
          </p:nvPr>
        </p:nvSpPr>
        <p:spPr/>
        <p:txBody>
          <a:bodyPr/>
          <a:lstStyle/>
          <a:p>
            <a:fld id="{76D96DFD-826D-40DC-8F14-87314EEA1D48}" type="datetime1">
              <a:rPr lang="en-SG" smtClean="0"/>
              <a:t>1/8/2021</a:t>
            </a:fld>
            <a:endParaRPr lang="en-SG"/>
          </a:p>
        </p:txBody>
      </p:sp>
      <p:sp>
        <p:nvSpPr>
          <p:cNvPr id="6" name="Footer Placeholder 5">
            <a:extLst>
              <a:ext uri="{FF2B5EF4-FFF2-40B4-BE49-F238E27FC236}">
                <a16:creationId xmlns:a16="http://schemas.microsoft.com/office/drawing/2014/main" id="{167C1F0D-FADF-4BF5-A567-CA6E83A76D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34659F-4C54-47FE-A145-9CA961DB5320}"/>
              </a:ext>
            </a:extLst>
          </p:cNvPr>
          <p:cNvSpPr>
            <a:spLocks noGrp="1"/>
          </p:cNvSpPr>
          <p:nvPr>
            <p:ph type="sldNum" sz="quarter" idx="12"/>
          </p:nvPr>
        </p:nvSpPr>
        <p:spPr/>
        <p:txBody>
          <a:bodyPr/>
          <a:lstStyle/>
          <a:p>
            <a:fld id="{C55F0B55-3483-4EB2-93B3-0F820F21D457}" type="slidenum">
              <a:rPr lang="en-SG" smtClean="0"/>
              <a:t>‹#›</a:t>
            </a:fld>
            <a:endParaRPr lang="en-SG"/>
          </a:p>
        </p:txBody>
      </p:sp>
    </p:spTree>
    <p:extLst>
      <p:ext uri="{BB962C8B-B14F-4D97-AF65-F5344CB8AC3E}">
        <p14:creationId xmlns:p14="http://schemas.microsoft.com/office/powerpoint/2010/main" val="306087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778F0-4ED7-42EC-B686-0DA3D1F4A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13C78F-274B-4F0C-BDA3-F06F5740F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9A0E9B-178A-4E1E-B4C6-131A88C06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4585-98C5-4C58-9E94-62896BEEFC4E}" type="datetime1">
              <a:rPr lang="en-SG" smtClean="0"/>
              <a:t>1/8/2021</a:t>
            </a:fld>
            <a:endParaRPr lang="en-SG"/>
          </a:p>
        </p:txBody>
      </p:sp>
      <p:sp>
        <p:nvSpPr>
          <p:cNvPr id="5" name="Footer Placeholder 4">
            <a:extLst>
              <a:ext uri="{FF2B5EF4-FFF2-40B4-BE49-F238E27FC236}">
                <a16:creationId xmlns:a16="http://schemas.microsoft.com/office/drawing/2014/main" id="{C3B5C6F2-A80E-49CC-B673-C6A13BB35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F0AD3FE-8293-4BA4-8034-A08F104C4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F0B55-3483-4EB2-93B3-0F820F21D457}" type="slidenum">
              <a:rPr lang="en-SG" smtClean="0"/>
              <a:t>‹#›</a:t>
            </a:fld>
            <a:endParaRPr lang="en-SG"/>
          </a:p>
        </p:txBody>
      </p:sp>
    </p:spTree>
    <p:extLst>
      <p:ext uri="{BB962C8B-B14F-4D97-AF65-F5344CB8AC3E}">
        <p14:creationId xmlns:p14="http://schemas.microsoft.com/office/powerpoint/2010/main" val="422432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cpp/cpp/data-type-ranges?view=msvc-1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cpp/c-language/storage-of-basic-types?view=msvc-16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2CC3-35B7-409D-ABC1-4D1B221FA01B}"/>
              </a:ext>
            </a:extLst>
          </p:cNvPr>
          <p:cNvSpPr>
            <a:spLocks noGrp="1"/>
          </p:cNvSpPr>
          <p:nvPr>
            <p:ph type="ctrTitle"/>
          </p:nvPr>
        </p:nvSpPr>
        <p:spPr/>
        <p:txBody>
          <a:bodyPr/>
          <a:lstStyle/>
          <a:p>
            <a:r>
              <a:rPr lang="en-SG" dirty="0"/>
              <a:t>Welcome!</a:t>
            </a:r>
          </a:p>
        </p:txBody>
      </p:sp>
      <p:sp>
        <p:nvSpPr>
          <p:cNvPr id="3" name="Subtitle 2">
            <a:extLst>
              <a:ext uri="{FF2B5EF4-FFF2-40B4-BE49-F238E27FC236}">
                <a16:creationId xmlns:a16="http://schemas.microsoft.com/office/drawing/2014/main" id="{1ECB0BA7-DF8E-426D-B323-EC8A534C610E}"/>
              </a:ext>
            </a:extLst>
          </p:cNvPr>
          <p:cNvSpPr>
            <a:spLocks noGrp="1"/>
          </p:cNvSpPr>
          <p:nvPr>
            <p:ph type="subTitle" idx="1"/>
          </p:nvPr>
        </p:nvSpPr>
        <p:spPr/>
        <p:txBody>
          <a:bodyPr/>
          <a:lstStyle/>
          <a:p>
            <a:endParaRPr lang="en-SG" dirty="0"/>
          </a:p>
        </p:txBody>
      </p:sp>
      <p:sp>
        <p:nvSpPr>
          <p:cNvPr id="4" name="Footer Placeholder 3">
            <a:extLst>
              <a:ext uri="{FF2B5EF4-FFF2-40B4-BE49-F238E27FC236}">
                <a16:creationId xmlns:a16="http://schemas.microsoft.com/office/drawing/2014/main" id="{3E13172E-FB0E-437B-88B3-0E03EB00A8E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D18605-F7CE-4FDA-B65C-152564FC1F44}"/>
              </a:ext>
            </a:extLst>
          </p:cNvPr>
          <p:cNvSpPr>
            <a:spLocks noGrp="1"/>
          </p:cNvSpPr>
          <p:nvPr>
            <p:ph type="sldNum" sz="quarter" idx="12"/>
          </p:nvPr>
        </p:nvSpPr>
        <p:spPr/>
        <p:txBody>
          <a:bodyPr/>
          <a:lstStyle/>
          <a:p>
            <a:fld id="{C55F0B55-3483-4EB2-93B3-0F820F21D457}" type="slidenum">
              <a:rPr lang="en-SG" smtClean="0"/>
              <a:t>1</a:t>
            </a:fld>
            <a:endParaRPr lang="en-SG"/>
          </a:p>
        </p:txBody>
      </p:sp>
    </p:spTree>
    <p:extLst>
      <p:ext uri="{BB962C8B-B14F-4D97-AF65-F5344CB8AC3E}">
        <p14:creationId xmlns:p14="http://schemas.microsoft.com/office/powerpoint/2010/main" val="141178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056D-0A06-4007-8383-059825546636}"/>
              </a:ext>
            </a:extLst>
          </p:cNvPr>
          <p:cNvSpPr>
            <a:spLocks noGrp="1"/>
          </p:cNvSpPr>
          <p:nvPr>
            <p:ph type="title"/>
          </p:nvPr>
        </p:nvSpPr>
        <p:spPr/>
        <p:txBody>
          <a:bodyPr/>
          <a:lstStyle/>
          <a:p>
            <a:r>
              <a:rPr lang="en-SG" dirty="0"/>
              <a:t>Steps of writing a program</a:t>
            </a:r>
          </a:p>
        </p:txBody>
      </p:sp>
      <p:sp>
        <p:nvSpPr>
          <p:cNvPr id="3" name="Content Placeholder 2">
            <a:extLst>
              <a:ext uri="{FF2B5EF4-FFF2-40B4-BE49-F238E27FC236}">
                <a16:creationId xmlns:a16="http://schemas.microsoft.com/office/drawing/2014/main" id="{B7771996-C30D-4B70-9A3A-96C094AB6990}"/>
              </a:ext>
            </a:extLst>
          </p:cNvPr>
          <p:cNvSpPr>
            <a:spLocks noGrp="1"/>
          </p:cNvSpPr>
          <p:nvPr>
            <p:ph idx="1"/>
          </p:nvPr>
        </p:nvSpPr>
        <p:spPr/>
        <p:txBody>
          <a:bodyPr/>
          <a:lstStyle/>
          <a:p>
            <a:pPr marL="514350" indent="-514350">
              <a:buFont typeface="+mj-lt"/>
              <a:buAutoNum type="arabicPeriod"/>
            </a:pPr>
            <a:r>
              <a:rPr lang="en-SG" dirty="0"/>
              <a:t>Define the program objectives</a:t>
            </a:r>
          </a:p>
          <a:p>
            <a:pPr marL="514350" indent="-514350">
              <a:buFont typeface="+mj-lt"/>
              <a:buAutoNum type="arabicPeriod"/>
            </a:pPr>
            <a:r>
              <a:rPr lang="en-SG" dirty="0"/>
              <a:t>Design the program</a:t>
            </a:r>
          </a:p>
          <a:p>
            <a:pPr marL="514350" indent="-514350">
              <a:buFont typeface="+mj-lt"/>
              <a:buAutoNum type="arabicPeriod"/>
            </a:pPr>
            <a:r>
              <a:rPr lang="en-SG" dirty="0"/>
              <a:t>Write the code</a:t>
            </a:r>
          </a:p>
          <a:p>
            <a:pPr marL="514350" indent="-514350">
              <a:buFont typeface="+mj-lt"/>
              <a:buAutoNum type="arabicPeriod"/>
            </a:pPr>
            <a:r>
              <a:rPr lang="en-SG" dirty="0"/>
              <a:t>Compile</a:t>
            </a:r>
          </a:p>
          <a:p>
            <a:pPr marL="514350" indent="-514350">
              <a:buFont typeface="+mj-lt"/>
              <a:buAutoNum type="arabicPeriod"/>
            </a:pPr>
            <a:r>
              <a:rPr lang="en-SG" dirty="0"/>
              <a:t>Run the program</a:t>
            </a:r>
          </a:p>
          <a:p>
            <a:pPr marL="514350" indent="-514350">
              <a:buFont typeface="+mj-lt"/>
              <a:buAutoNum type="arabicPeriod"/>
            </a:pPr>
            <a:r>
              <a:rPr lang="en-SG" dirty="0"/>
              <a:t>Test and debug the program</a:t>
            </a:r>
          </a:p>
        </p:txBody>
      </p:sp>
      <p:sp>
        <p:nvSpPr>
          <p:cNvPr id="4" name="Footer Placeholder 3">
            <a:extLst>
              <a:ext uri="{FF2B5EF4-FFF2-40B4-BE49-F238E27FC236}">
                <a16:creationId xmlns:a16="http://schemas.microsoft.com/office/drawing/2014/main" id="{04D65D47-53C1-4ABC-B861-9B5DF52418A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15C3AA6-7AD9-46DF-8E22-2A556F4B7912}"/>
              </a:ext>
            </a:extLst>
          </p:cNvPr>
          <p:cNvSpPr>
            <a:spLocks noGrp="1"/>
          </p:cNvSpPr>
          <p:nvPr>
            <p:ph type="sldNum" sz="quarter" idx="12"/>
          </p:nvPr>
        </p:nvSpPr>
        <p:spPr/>
        <p:txBody>
          <a:bodyPr/>
          <a:lstStyle/>
          <a:p>
            <a:fld id="{C55F0B55-3483-4EB2-93B3-0F820F21D457}" type="slidenum">
              <a:rPr lang="en-SG" smtClean="0"/>
              <a:t>10</a:t>
            </a:fld>
            <a:endParaRPr lang="en-SG"/>
          </a:p>
        </p:txBody>
      </p:sp>
    </p:spTree>
    <p:extLst>
      <p:ext uri="{BB962C8B-B14F-4D97-AF65-F5344CB8AC3E}">
        <p14:creationId xmlns:p14="http://schemas.microsoft.com/office/powerpoint/2010/main" val="303697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3EC-A7FA-49D0-9E8C-5AF96CB8F6E8}"/>
              </a:ext>
            </a:extLst>
          </p:cNvPr>
          <p:cNvSpPr>
            <a:spLocks noGrp="1"/>
          </p:cNvSpPr>
          <p:nvPr>
            <p:ph type="title"/>
          </p:nvPr>
        </p:nvSpPr>
        <p:spPr/>
        <p:txBody>
          <a:bodyPr/>
          <a:lstStyle/>
          <a:p>
            <a:r>
              <a:rPr lang="en-SG" dirty="0"/>
              <a:t>Your first Hello World program</a:t>
            </a:r>
          </a:p>
        </p:txBody>
      </p:sp>
      <p:sp>
        <p:nvSpPr>
          <p:cNvPr id="3" name="Content Placeholder 2">
            <a:extLst>
              <a:ext uri="{FF2B5EF4-FFF2-40B4-BE49-F238E27FC236}">
                <a16:creationId xmlns:a16="http://schemas.microsoft.com/office/drawing/2014/main" id="{1843AF30-D626-4D84-B512-18F396C18D19}"/>
              </a:ext>
            </a:extLst>
          </p:cNvPr>
          <p:cNvSpPr>
            <a:spLocks noGrp="1"/>
          </p:cNvSpPr>
          <p:nvPr>
            <p:ph idx="1"/>
          </p:nvPr>
        </p:nvSpPr>
        <p:spPr/>
        <p:txBody>
          <a:bodyPr/>
          <a:lstStyle/>
          <a:p>
            <a:r>
              <a:rPr lang="en-SG" dirty="0"/>
              <a:t>This is your first step to being a programmer</a:t>
            </a:r>
          </a:p>
          <a:p>
            <a:r>
              <a:rPr lang="en-SG" dirty="0"/>
              <a:t>In any new programming language we learn, the first thing we do is to learn how to show “Hello World” on our screen</a:t>
            </a:r>
          </a:p>
          <a:p>
            <a:r>
              <a:rPr lang="en-SG" dirty="0"/>
              <a:t>If you see the words “Hello World” appear on your screen, it means you have written your code correctly, and you are able to run your program!</a:t>
            </a:r>
          </a:p>
        </p:txBody>
      </p:sp>
      <p:sp>
        <p:nvSpPr>
          <p:cNvPr id="4" name="Footer Placeholder 3">
            <a:extLst>
              <a:ext uri="{FF2B5EF4-FFF2-40B4-BE49-F238E27FC236}">
                <a16:creationId xmlns:a16="http://schemas.microsoft.com/office/drawing/2014/main" id="{26ACC451-49F1-4FEA-BF53-F38E09A0E60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87D333-74A6-4182-BDB8-C5D6DDB63FE3}"/>
              </a:ext>
            </a:extLst>
          </p:cNvPr>
          <p:cNvSpPr>
            <a:spLocks noGrp="1"/>
          </p:cNvSpPr>
          <p:nvPr>
            <p:ph type="sldNum" sz="quarter" idx="12"/>
          </p:nvPr>
        </p:nvSpPr>
        <p:spPr/>
        <p:txBody>
          <a:bodyPr/>
          <a:lstStyle/>
          <a:p>
            <a:fld id="{C55F0B55-3483-4EB2-93B3-0F820F21D457}" type="slidenum">
              <a:rPr lang="en-SG" smtClean="0"/>
              <a:t>11</a:t>
            </a:fld>
            <a:endParaRPr lang="en-SG"/>
          </a:p>
        </p:txBody>
      </p:sp>
    </p:spTree>
    <p:extLst>
      <p:ext uri="{BB962C8B-B14F-4D97-AF65-F5344CB8AC3E}">
        <p14:creationId xmlns:p14="http://schemas.microsoft.com/office/powerpoint/2010/main" val="248497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2485FB-A80E-4AF4-8E8C-6DEF52F4E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40" y="2273140"/>
            <a:ext cx="5467350" cy="3771900"/>
          </a:xfrm>
          <a:prstGeom prst="rect">
            <a:avLst/>
          </a:prstGeom>
        </p:spPr>
      </p:pic>
      <p:sp>
        <p:nvSpPr>
          <p:cNvPr id="2" name="Title 1">
            <a:extLst>
              <a:ext uri="{FF2B5EF4-FFF2-40B4-BE49-F238E27FC236}">
                <a16:creationId xmlns:a16="http://schemas.microsoft.com/office/drawing/2014/main" id="{67172BE1-3339-458C-8020-35A64BD8FA46}"/>
              </a:ext>
            </a:extLst>
          </p:cNvPr>
          <p:cNvSpPr>
            <a:spLocks noGrp="1"/>
          </p:cNvSpPr>
          <p:nvPr>
            <p:ph type="title"/>
          </p:nvPr>
        </p:nvSpPr>
        <p:spPr/>
        <p:txBody>
          <a:bodyPr/>
          <a:lstStyle/>
          <a:p>
            <a:r>
              <a:rPr lang="en-SG" dirty="0"/>
              <a:t>Your first Hello World program</a:t>
            </a:r>
          </a:p>
        </p:txBody>
      </p:sp>
      <p:sp>
        <p:nvSpPr>
          <p:cNvPr id="12" name="TextBox 11">
            <a:extLst>
              <a:ext uri="{FF2B5EF4-FFF2-40B4-BE49-F238E27FC236}">
                <a16:creationId xmlns:a16="http://schemas.microsoft.com/office/drawing/2014/main" id="{3EE19152-5514-425D-920F-BD3F17C0D298}"/>
              </a:ext>
            </a:extLst>
          </p:cNvPr>
          <p:cNvSpPr txBox="1"/>
          <p:nvPr/>
        </p:nvSpPr>
        <p:spPr>
          <a:xfrm>
            <a:off x="6399700" y="1354655"/>
            <a:ext cx="5663346" cy="5355312"/>
          </a:xfrm>
          <a:prstGeom prst="rect">
            <a:avLst/>
          </a:prstGeom>
          <a:noFill/>
        </p:spPr>
        <p:txBody>
          <a:bodyPr wrap="square" rtlCol="0">
            <a:spAutoFit/>
          </a:bodyPr>
          <a:lstStyle/>
          <a:p>
            <a:pPr marL="342900" indent="-342900">
              <a:buAutoNum type="arabicPeriod"/>
            </a:pPr>
            <a:r>
              <a:rPr lang="en-SG" dirty="0"/>
              <a:t>This is a comment. Comments should start with 2 forward slashes, or /* */. Comments are ignored and do not run like the rest of the code. They are only for people to read. Always make it a habit to write comments.</a:t>
            </a:r>
          </a:p>
          <a:p>
            <a:pPr marL="342900" indent="-342900">
              <a:buAutoNum type="arabicPeriod"/>
            </a:pPr>
            <a:r>
              <a:rPr lang="en-SG" dirty="0"/>
              <a:t>Every program </a:t>
            </a:r>
            <a:r>
              <a:rPr lang="en-SG" i="1" dirty="0"/>
              <a:t>must</a:t>
            </a:r>
            <a:r>
              <a:rPr lang="en-SG" dirty="0"/>
              <a:t> have a main() function. This is where the computer starts running the program. If you don’t have a main function, your compiler cannot compile your code and you cannot run your code. </a:t>
            </a:r>
          </a:p>
          <a:p>
            <a:pPr marL="342900" indent="-342900">
              <a:buAutoNum type="arabicPeriod"/>
            </a:pPr>
            <a:r>
              <a:rPr lang="en-SG" dirty="0"/>
              <a:t>All functions should have an opening and closing curly braces</a:t>
            </a:r>
          </a:p>
          <a:p>
            <a:pPr marL="342900" indent="-342900">
              <a:buAutoNum type="arabicPeriod"/>
            </a:pPr>
            <a:r>
              <a:rPr lang="en-SG" dirty="0"/>
              <a:t>This is a built-in C function that lets you print (show) output onto screen</a:t>
            </a:r>
          </a:p>
          <a:p>
            <a:pPr marL="342900" indent="-342900">
              <a:buAutoNum type="arabicPeriod"/>
            </a:pPr>
            <a:r>
              <a:rPr lang="en-SG" dirty="0"/>
              <a:t>All statements should end with a semicolon.</a:t>
            </a:r>
          </a:p>
          <a:p>
            <a:pPr marL="342900" indent="-342900">
              <a:buAutoNum type="arabicPeriod"/>
            </a:pPr>
            <a:r>
              <a:rPr lang="en-SG" dirty="0"/>
              <a:t>Spaces, newlines, tabs, extra semicolons are ignored by the C compiler, but they are good for readability</a:t>
            </a:r>
          </a:p>
          <a:p>
            <a:pPr marL="342900" indent="-342900">
              <a:buAutoNum type="arabicPeriod"/>
            </a:pPr>
            <a:r>
              <a:rPr lang="en-SG" dirty="0"/>
              <a:t>The main() function must have a return statement. This returns the number 0 or 1 based on whether the program was run successfully or not</a:t>
            </a:r>
          </a:p>
        </p:txBody>
      </p:sp>
      <p:sp>
        <p:nvSpPr>
          <p:cNvPr id="13" name="TextBox 12">
            <a:extLst>
              <a:ext uri="{FF2B5EF4-FFF2-40B4-BE49-F238E27FC236}">
                <a16:creationId xmlns:a16="http://schemas.microsoft.com/office/drawing/2014/main" id="{9D0678ED-0F59-49A8-8F94-BBD87B55B87E}"/>
              </a:ext>
            </a:extLst>
          </p:cNvPr>
          <p:cNvSpPr txBox="1"/>
          <p:nvPr/>
        </p:nvSpPr>
        <p:spPr>
          <a:xfrm>
            <a:off x="3121266" y="3285166"/>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4" name="TextBox 13">
            <a:extLst>
              <a:ext uri="{FF2B5EF4-FFF2-40B4-BE49-F238E27FC236}">
                <a16:creationId xmlns:a16="http://schemas.microsoft.com/office/drawing/2014/main" id="{246F6EE4-9A23-4963-A180-C0BB0B75FA20}"/>
              </a:ext>
            </a:extLst>
          </p:cNvPr>
          <p:cNvSpPr txBox="1"/>
          <p:nvPr/>
        </p:nvSpPr>
        <p:spPr>
          <a:xfrm>
            <a:off x="1132734" y="2944960"/>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5" name="TextBox 14">
            <a:extLst>
              <a:ext uri="{FF2B5EF4-FFF2-40B4-BE49-F238E27FC236}">
                <a16:creationId xmlns:a16="http://schemas.microsoft.com/office/drawing/2014/main" id="{40F34D89-59A9-4775-8BCC-61001D0DA51D}"/>
              </a:ext>
            </a:extLst>
          </p:cNvPr>
          <p:cNvSpPr txBox="1"/>
          <p:nvPr/>
        </p:nvSpPr>
        <p:spPr>
          <a:xfrm>
            <a:off x="3601545" y="3285166"/>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6" name="TextBox 15">
            <a:extLst>
              <a:ext uri="{FF2B5EF4-FFF2-40B4-BE49-F238E27FC236}">
                <a16:creationId xmlns:a16="http://schemas.microsoft.com/office/drawing/2014/main" id="{89A6DA33-665D-4EC0-B0F0-1793E989EA3D}"/>
              </a:ext>
            </a:extLst>
          </p:cNvPr>
          <p:cNvSpPr txBox="1"/>
          <p:nvPr/>
        </p:nvSpPr>
        <p:spPr>
          <a:xfrm>
            <a:off x="5100250" y="3592943"/>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17" name="TextBox 16">
            <a:extLst>
              <a:ext uri="{FF2B5EF4-FFF2-40B4-BE49-F238E27FC236}">
                <a16:creationId xmlns:a16="http://schemas.microsoft.com/office/drawing/2014/main" id="{13943634-C2B9-44BE-89E5-3ECC0FD43B08}"/>
              </a:ext>
            </a:extLst>
          </p:cNvPr>
          <p:cNvSpPr txBox="1"/>
          <p:nvPr/>
        </p:nvSpPr>
        <p:spPr>
          <a:xfrm>
            <a:off x="5628341" y="3606890"/>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18" name="TextBox 17">
            <a:extLst>
              <a:ext uri="{FF2B5EF4-FFF2-40B4-BE49-F238E27FC236}">
                <a16:creationId xmlns:a16="http://schemas.microsoft.com/office/drawing/2014/main" id="{79B08BD2-FA87-474D-85EC-B2FB6DD1C5E2}"/>
              </a:ext>
            </a:extLst>
          </p:cNvPr>
          <p:cNvSpPr txBox="1"/>
          <p:nvPr/>
        </p:nvSpPr>
        <p:spPr>
          <a:xfrm>
            <a:off x="3248750" y="5187235"/>
            <a:ext cx="301869" cy="307777"/>
          </a:xfrm>
          <a:prstGeom prst="rect">
            <a:avLst/>
          </a:prstGeom>
          <a:solidFill>
            <a:srgbClr val="FF0000"/>
          </a:solidFill>
        </p:spPr>
        <p:txBody>
          <a:bodyPr wrap="square" rtlCol="0">
            <a:spAutoFit/>
          </a:bodyPr>
          <a:lstStyle/>
          <a:p>
            <a:pPr algn="ctr"/>
            <a:r>
              <a:rPr lang="en-SG" sz="1400" dirty="0"/>
              <a:t>7</a:t>
            </a:r>
            <a:endParaRPr lang="en-SG" dirty="0"/>
          </a:p>
        </p:txBody>
      </p:sp>
      <p:sp>
        <p:nvSpPr>
          <p:cNvPr id="19" name="Footer Placeholder 18">
            <a:extLst>
              <a:ext uri="{FF2B5EF4-FFF2-40B4-BE49-F238E27FC236}">
                <a16:creationId xmlns:a16="http://schemas.microsoft.com/office/drawing/2014/main" id="{CA41A68B-0B95-48C3-AAE0-1623F3342F9B}"/>
              </a:ext>
            </a:extLst>
          </p:cNvPr>
          <p:cNvSpPr>
            <a:spLocks noGrp="1"/>
          </p:cNvSpPr>
          <p:nvPr>
            <p:ph type="ftr" sz="quarter" idx="11"/>
          </p:nvPr>
        </p:nvSpPr>
        <p:spPr/>
        <p:txBody>
          <a:bodyPr/>
          <a:lstStyle/>
          <a:p>
            <a:endParaRPr lang="en-SG"/>
          </a:p>
        </p:txBody>
      </p:sp>
      <p:sp>
        <p:nvSpPr>
          <p:cNvPr id="20" name="Slide Number Placeholder 19">
            <a:extLst>
              <a:ext uri="{FF2B5EF4-FFF2-40B4-BE49-F238E27FC236}">
                <a16:creationId xmlns:a16="http://schemas.microsoft.com/office/drawing/2014/main" id="{C512EEA2-20F8-4D00-A118-6A6748C700F3}"/>
              </a:ext>
            </a:extLst>
          </p:cNvPr>
          <p:cNvSpPr>
            <a:spLocks noGrp="1"/>
          </p:cNvSpPr>
          <p:nvPr>
            <p:ph type="sldNum" sz="quarter" idx="12"/>
          </p:nvPr>
        </p:nvSpPr>
        <p:spPr/>
        <p:txBody>
          <a:bodyPr/>
          <a:lstStyle/>
          <a:p>
            <a:fld id="{C55F0B55-3483-4EB2-93B3-0F820F21D457}" type="slidenum">
              <a:rPr lang="en-SG" smtClean="0"/>
              <a:t>12</a:t>
            </a:fld>
            <a:endParaRPr lang="en-SG"/>
          </a:p>
        </p:txBody>
      </p:sp>
      <p:sp>
        <p:nvSpPr>
          <p:cNvPr id="21" name="TextBox 20">
            <a:extLst>
              <a:ext uri="{FF2B5EF4-FFF2-40B4-BE49-F238E27FC236}">
                <a16:creationId xmlns:a16="http://schemas.microsoft.com/office/drawing/2014/main" id="{08DEE6EE-FA5E-4FC3-9824-102041735C7E}"/>
              </a:ext>
            </a:extLst>
          </p:cNvPr>
          <p:cNvSpPr txBox="1"/>
          <p:nvPr/>
        </p:nvSpPr>
        <p:spPr>
          <a:xfrm>
            <a:off x="1583123" y="3892550"/>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2" name="TextBox 21">
            <a:extLst>
              <a:ext uri="{FF2B5EF4-FFF2-40B4-BE49-F238E27FC236}">
                <a16:creationId xmlns:a16="http://schemas.microsoft.com/office/drawing/2014/main" id="{048A7CF6-784C-4750-9554-035054816AE0}"/>
              </a:ext>
            </a:extLst>
          </p:cNvPr>
          <p:cNvSpPr txBox="1"/>
          <p:nvPr/>
        </p:nvSpPr>
        <p:spPr>
          <a:xfrm>
            <a:off x="4735020" y="4801187"/>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3" name="TextBox 22">
            <a:extLst>
              <a:ext uri="{FF2B5EF4-FFF2-40B4-BE49-F238E27FC236}">
                <a16:creationId xmlns:a16="http://schemas.microsoft.com/office/drawing/2014/main" id="{828D289B-CD6A-464A-90B3-93D93AECE08F}"/>
              </a:ext>
            </a:extLst>
          </p:cNvPr>
          <p:cNvSpPr txBox="1"/>
          <p:nvPr/>
        </p:nvSpPr>
        <p:spPr>
          <a:xfrm>
            <a:off x="6407392" y="1388665"/>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4" name="TextBox 23">
            <a:extLst>
              <a:ext uri="{FF2B5EF4-FFF2-40B4-BE49-F238E27FC236}">
                <a16:creationId xmlns:a16="http://schemas.microsoft.com/office/drawing/2014/main" id="{D709849A-3054-4E14-9478-C6665CE5DEDB}"/>
              </a:ext>
            </a:extLst>
          </p:cNvPr>
          <p:cNvSpPr txBox="1"/>
          <p:nvPr/>
        </p:nvSpPr>
        <p:spPr>
          <a:xfrm>
            <a:off x="6407392" y="2786907"/>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25" name="TextBox 24">
            <a:extLst>
              <a:ext uri="{FF2B5EF4-FFF2-40B4-BE49-F238E27FC236}">
                <a16:creationId xmlns:a16="http://schemas.microsoft.com/office/drawing/2014/main" id="{37CEB165-C39C-4A19-8855-E47C2E01D520}"/>
              </a:ext>
            </a:extLst>
          </p:cNvPr>
          <p:cNvSpPr txBox="1"/>
          <p:nvPr/>
        </p:nvSpPr>
        <p:spPr>
          <a:xfrm>
            <a:off x="6399700" y="3851313"/>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26" name="TextBox 25">
            <a:extLst>
              <a:ext uri="{FF2B5EF4-FFF2-40B4-BE49-F238E27FC236}">
                <a16:creationId xmlns:a16="http://schemas.microsoft.com/office/drawing/2014/main" id="{FB73D585-23D9-4A4D-8270-FF3B95ABD18B}"/>
              </a:ext>
            </a:extLst>
          </p:cNvPr>
          <p:cNvSpPr txBox="1"/>
          <p:nvPr/>
        </p:nvSpPr>
        <p:spPr>
          <a:xfrm>
            <a:off x="6407391" y="4417739"/>
            <a:ext cx="301869" cy="307777"/>
          </a:xfrm>
          <a:prstGeom prst="rect">
            <a:avLst/>
          </a:prstGeom>
          <a:solidFill>
            <a:srgbClr val="FF0000"/>
          </a:solidFill>
        </p:spPr>
        <p:txBody>
          <a:bodyPr wrap="square" rtlCol="0">
            <a:spAutoFit/>
          </a:bodyPr>
          <a:lstStyle/>
          <a:p>
            <a:pPr algn="ctr"/>
            <a:r>
              <a:rPr lang="en-SG" sz="1400" dirty="0"/>
              <a:t>4</a:t>
            </a:r>
            <a:endParaRPr lang="en-SG" dirty="0"/>
          </a:p>
        </p:txBody>
      </p:sp>
      <p:sp>
        <p:nvSpPr>
          <p:cNvPr id="27" name="TextBox 26">
            <a:extLst>
              <a:ext uri="{FF2B5EF4-FFF2-40B4-BE49-F238E27FC236}">
                <a16:creationId xmlns:a16="http://schemas.microsoft.com/office/drawing/2014/main" id="{19DB3410-E805-4FC4-99F2-6F165E5CAB95}"/>
              </a:ext>
            </a:extLst>
          </p:cNvPr>
          <p:cNvSpPr txBox="1"/>
          <p:nvPr/>
        </p:nvSpPr>
        <p:spPr>
          <a:xfrm>
            <a:off x="6411402" y="4954444"/>
            <a:ext cx="301869" cy="307777"/>
          </a:xfrm>
          <a:prstGeom prst="rect">
            <a:avLst/>
          </a:prstGeom>
          <a:solidFill>
            <a:srgbClr val="FF0000"/>
          </a:solidFill>
        </p:spPr>
        <p:txBody>
          <a:bodyPr wrap="square" rtlCol="0">
            <a:spAutoFit/>
          </a:bodyPr>
          <a:lstStyle/>
          <a:p>
            <a:pPr algn="ctr"/>
            <a:r>
              <a:rPr lang="en-SG" sz="1400" dirty="0"/>
              <a:t>5</a:t>
            </a:r>
            <a:endParaRPr lang="en-SG" dirty="0"/>
          </a:p>
        </p:txBody>
      </p:sp>
      <p:sp>
        <p:nvSpPr>
          <p:cNvPr id="28" name="TextBox 27">
            <a:extLst>
              <a:ext uri="{FF2B5EF4-FFF2-40B4-BE49-F238E27FC236}">
                <a16:creationId xmlns:a16="http://schemas.microsoft.com/office/drawing/2014/main" id="{912762D8-64A9-4EAC-BA39-303D8584FF43}"/>
              </a:ext>
            </a:extLst>
          </p:cNvPr>
          <p:cNvSpPr txBox="1"/>
          <p:nvPr/>
        </p:nvSpPr>
        <p:spPr>
          <a:xfrm>
            <a:off x="6407391" y="5265754"/>
            <a:ext cx="301869" cy="307777"/>
          </a:xfrm>
          <a:prstGeom prst="rect">
            <a:avLst/>
          </a:prstGeom>
          <a:solidFill>
            <a:srgbClr val="FF0000"/>
          </a:solidFill>
        </p:spPr>
        <p:txBody>
          <a:bodyPr wrap="square" rtlCol="0">
            <a:spAutoFit/>
          </a:bodyPr>
          <a:lstStyle/>
          <a:p>
            <a:pPr algn="ctr"/>
            <a:r>
              <a:rPr lang="en-SG" sz="1400" dirty="0"/>
              <a:t>6</a:t>
            </a:r>
            <a:endParaRPr lang="en-SG" dirty="0"/>
          </a:p>
        </p:txBody>
      </p:sp>
      <p:sp>
        <p:nvSpPr>
          <p:cNvPr id="29" name="TextBox 28">
            <a:extLst>
              <a:ext uri="{FF2B5EF4-FFF2-40B4-BE49-F238E27FC236}">
                <a16:creationId xmlns:a16="http://schemas.microsoft.com/office/drawing/2014/main" id="{9F2386F1-4CA2-4A97-B3A3-8817A759486B}"/>
              </a:ext>
            </a:extLst>
          </p:cNvPr>
          <p:cNvSpPr txBox="1"/>
          <p:nvPr/>
        </p:nvSpPr>
        <p:spPr>
          <a:xfrm>
            <a:off x="6399699" y="5788256"/>
            <a:ext cx="301869" cy="307777"/>
          </a:xfrm>
          <a:prstGeom prst="rect">
            <a:avLst/>
          </a:prstGeom>
          <a:solidFill>
            <a:srgbClr val="FF0000"/>
          </a:solidFill>
        </p:spPr>
        <p:txBody>
          <a:bodyPr wrap="square" rtlCol="0">
            <a:spAutoFit/>
          </a:bodyPr>
          <a:lstStyle/>
          <a:p>
            <a:pPr algn="ctr"/>
            <a:r>
              <a:rPr lang="en-SG" sz="1400" dirty="0"/>
              <a:t>7</a:t>
            </a:r>
            <a:endParaRPr lang="en-SG" dirty="0"/>
          </a:p>
        </p:txBody>
      </p:sp>
    </p:spTree>
    <p:extLst>
      <p:ext uri="{BB962C8B-B14F-4D97-AF65-F5344CB8AC3E}">
        <p14:creationId xmlns:p14="http://schemas.microsoft.com/office/powerpoint/2010/main" val="8109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3AC-221B-4935-AFCA-818C414BC474}"/>
              </a:ext>
            </a:extLst>
          </p:cNvPr>
          <p:cNvSpPr>
            <a:spLocks noGrp="1"/>
          </p:cNvSpPr>
          <p:nvPr>
            <p:ph type="title"/>
          </p:nvPr>
        </p:nvSpPr>
        <p:spPr/>
        <p:txBody>
          <a:bodyPr/>
          <a:lstStyle/>
          <a:p>
            <a:r>
              <a:rPr lang="en-SG" dirty="0"/>
              <a:t>Install C/C++ extension</a:t>
            </a:r>
          </a:p>
        </p:txBody>
      </p:sp>
      <p:pic>
        <p:nvPicPr>
          <p:cNvPr id="5" name="Picture 4">
            <a:extLst>
              <a:ext uri="{FF2B5EF4-FFF2-40B4-BE49-F238E27FC236}">
                <a16:creationId xmlns:a16="http://schemas.microsoft.com/office/drawing/2014/main" id="{E5B23EC8-19A9-4FAF-B5D3-DA7B915E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2" y="2399933"/>
            <a:ext cx="9896475" cy="2867025"/>
          </a:xfrm>
          <a:prstGeom prst="rect">
            <a:avLst/>
          </a:prstGeom>
        </p:spPr>
      </p:pic>
      <p:sp>
        <p:nvSpPr>
          <p:cNvPr id="6" name="Rectangle 5">
            <a:extLst>
              <a:ext uri="{FF2B5EF4-FFF2-40B4-BE49-F238E27FC236}">
                <a16:creationId xmlns:a16="http://schemas.microsoft.com/office/drawing/2014/main" id="{37BDBF78-9868-433C-A9DD-1F059BA76F93}"/>
              </a:ext>
            </a:extLst>
          </p:cNvPr>
          <p:cNvSpPr/>
          <p:nvPr/>
        </p:nvSpPr>
        <p:spPr>
          <a:xfrm>
            <a:off x="1732085" y="3042138"/>
            <a:ext cx="1846384" cy="272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ooter Placeholder 6">
            <a:extLst>
              <a:ext uri="{FF2B5EF4-FFF2-40B4-BE49-F238E27FC236}">
                <a16:creationId xmlns:a16="http://schemas.microsoft.com/office/drawing/2014/main" id="{243B5019-9332-4AB4-93DD-3FB272B364D0}"/>
              </a:ext>
            </a:extLst>
          </p:cNvPr>
          <p:cNvSpPr>
            <a:spLocks noGrp="1"/>
          </p:cNvSpPr>
          <p:nvPr>
            <p:ph type="ftr" sz="quarter" idx="11"/>
          </p:nvPr>
        </p:nvSpPr>
        <p:spPr/>
        <p:txBody>
          <a:bodyPr/>
          <a:lstStyle/>
          <a:p>
            <a:endParaRPr lang="en-SG"/>
          </a:p>
        </p:txBody>
      </p:sp>
      <p:sp>
        <p:nvSpPr>
          <p:cNvPr id="8" name="Slide Number Placeholder 7">
            <a:extLst>
              <a:ext uri="{FF2B5EF4-FFF2-40B4-BE49-F238E27FC236}">
                <a16:creationId xmlns:a16="http://schemas.microsoft.com/office/drawing/2014/main" id="{640BD573-559D-4A91-A0CF-61196EEB6E78}"/>
              </a:ext>
            </a:extLst>
          </p:cNvPr>
          <p:cNvSpPr>
            <a:spLocks noGrp="1"/>
          </p:cNvSpPr>
          <p:nvPr>
            <p:ph type="sldNum" sz="quarter" idx="12"/>
          </p:nvPr>
        </p:nvSpPr>
        <p:spPr/>
        <p:txBody>
          <a:bodyPr/>
          <a:lstStyle/>
          <a:p>
            <a:fld id="{C55F0B55-3483-4EB2-93B3-0F820F21D457}" type="slidenum">
              <a:rPr lang="en-SG" smtClean="0"/>
              <a:t>13</a:t>
            </a:fld>
            <a:endParaRPr lang="en-SG"/>
          </a:p>
        </p:txBody>
      </p:sp>
    </p:spTree>
    <p:extLst>
      <p:ext uri="{BB962C8B-B14F-4D97-AF65-F5344CB8AC3E}">
        <p14:creationId xmlns:p14="http://schemas.microsoft.com/office/powerpoint/2010/main" val="74255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9C0A-E71D-4E72-997D-924D7E1909EF}"/>
              </a:ext>
            </a:extLst>
          </p:cNvPr>
          <p:cNvSpPr>
            <a:spLocks noGrp="1"/>
          </p:cNvSpPr>
          <p:nvPr>
            <p:ph type="title"/>
          </p:nvPr>
        </p:nvSpPr>
        <p:spPr>
          <a:xfrm>
            <a:off x="8030308" y="2871725"/>
            <a:ext cx="2757854" cy="1325563"/>
          </a:xfrm>
        </p:spPr>
        <p:txBody>
          <a:bodyPr>
            <a:normAutofit/>
          </a:bodyPr>
          <a:lstStyle/>
          <a:p>
            <a:r>
              <a:rPr lang="en-SG" sz="2400" dirty="0"/>
              <a:t>Open 01_hello.c</a:t>
            </a:r>
          </a:p>
        </p:txBody>
      </p:sp>
      <p:pic>
        <p:nvPicPr>
          <p:cNvPr id="5" name="Picture 4">
            <a:extLst>
              <a:ext uri="{FF2B5EF4-FFF2-40B4-BE49-F238E27FC236}">
                <a16:creationId xmlns:a16="http://schemas.microsoft.com/office/drawing/2014/main" id="{071AA9F3-2DD0-4D7B-B167-C1E640F6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420" y="1319945"/>
            <a:ext cx="6429375" cy="4429125"/>
          </a:xfrm>
          <a:prstGeom prst="rect">
            <a:avLst/>
          </a:prstGeom>
        </p:spPr>
      </p:pic>
      <p:sp>
        <p:nvSpPr>
          <p:cNvPr id="6" name="Footer Placeholder 5">
            <a:extLst>
              <a:ext uri="{FF2B5EF4-FFF2-40B4-BE49-F238E27FC236}">
                <a16:creationId xmlns:a16="http://schemas.microsoft.com/office/drawing/2014/main" id="{2954D723-E9C5-41CC-94D4-7916B3C5C1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55B175-3138-42A3-A9B1-803F3EDBB377}"/>
              </a:ext>
            </a:extLst>
          </p:cNvPr>
          <p:cNvSpPr>
            <a:spLocks noGrp="1"/>
          </p:cNvSpPr>
          <p:nvPr>
            <p:ph type="sldNum" sz="quarter" idx="12"/>
          </p:nvPr>
        </p:nvSpPr>
        <p:spPr/>
        <p:txBody>
          <a:bodyPr/>
          <a:lstStyle/>
          <a:p>
            <a:fld id="{C55F0B55-3483-4EB2-93B3-0F820F21D457}" type="slidenum">
              <a:rPr lang="en-SG" smtClean="0"/>
              <a:t>14</a:t>
            </a:fld>
            <a:endParaRPr lang="en-SG"/>
          </a:p>
        </p:txBody>
      </p:sp>
    </p:spTree>
    <p:extLst>
      <p:ext uri="{BB962C8B-B14F-4D97-AF65-F5344CB8AC3E}">
        <p14:creationId xmlns:p14="http://schemas.microsoft.com/office/powerpoint/2010/main" val="64418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4B34-418C-470E-981E-71CFB2D86118}"/>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7294EBDB-E6DB-4661-80F9-42144445D2C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B0E1A1D-5BC3-4151-B0CC-35152C62DBCD}"/>
              </a:ext>
            </a:extLst>
          </p:cNvPr>
          <p:cNvSpPr>
            <a:spLocks noGrp="1"/>
          </p:cNvSpPr>
          <p:nvPr>
            <p:ph type="sldNum" sz="quarter" idx="12"/>
          </p:nvPr>
        </p:nvSpPr>
        <p:spPr/>
        <p:txBody>
          <a:bodyPr/>
          <a:lstStyle/>
          <a:p>
            <a:fld id="{C55F0B55-3483-4EB2-93B3-0F820F21D457}" type="slidenum">
              <a:rPr lang="en-SG" smtClean="0"/>
              <a:t>15</a:t>
            </a:fld>
            <a:endParaRPr lang="en-SG"/>
          </a:p>
        </p:txBody>
      </p:sp>
      <p:pic>
        <p:nvPicPr>
          <p:cNvPr id="6" name="Picture 5">
            <a:extLst>
              <a:ext uri="{FF2B5EF4-FFF2-40B4-BE49-F238E27FC236}">
                <a16:creationId xmlns:a16="http://schemas.microsoft.com/office/drawing/2014/main" id="{895B2AAE-97E5-41F0-93EF-1338E460FAA8}"/>
              </a:ext>
            </a:extLst>
          </p:cNvPr>
          <p:cNvPicPr>
            <a:picLocks noChangeAspect="1"/>
          </p:cNvPicPr>
          <p:nvPr/>
        </p:nvPicPr>
        <p:blipFill rotWithShape="1">
          <a:blip r:embed="rId2">
            <a:extLst>
              <a:ext uri="{28A0092B-C50C-407E-A947-70E740481C1C}">
                <a14:useLocalDpi xmlns:a14="http://schemas.microsoft.com/office/drawing/2010/main" val="0"/>
              </a:ext>
            </a:extLst>
          </a:blip>
          <a:srcRect r="63942" b="31026"/>
          <a:stretch/>
        </p:blipFill>
        <p:spPr>
          <a:xfrm>
            <a:off x="838200" y="651651"/>
            <a:ext cx="5162358" cy="5554698"/>
          </a:xfrm>
          <a:prstGeom prst="rect">
            <a:avLst/>
          </a:prstGeom>
        </p:spPr>
      </p:pic>
      <p:sp>
        <p:nvSpPr>
          <p:cNvPr id="8" name="TextBox 7">
            <a:extLst>
              <a:ext uri="{FF2B5EF4-FFF2-40B4-BE49-F238E27FC236}">
                <a16:creationId xmlns:a16="http://schemas.microsoft.com/office/drawing/2014/main" id="{9E06A8EC-B630-4C80-B5A6-D404864495E0}"/>
              </a:ext>
            </a:extLst>
          </p:cNvPr>
          <p:cNvSpPr txBox="1"/>
          <p:nvPr/>
        </p:nvSpPr>
        <p:spPr>
          <a:xfrm>
            <a:off x="6635995" y="3165203"/>
            <a:ext cx="6097464" cy="369332"/>
          </a:xfrm>
          <a:prstGeom prst="rect">
            <a:avLst/>
          </a:prstGeom>
          <a:noFill/>
        </p:spPr>
        <p:txBody>
          <a:bodyPr wrap="square">
            <a:spAutoFit/>
          </a:bodyPr>
          <a:lstStyle/>
          <a:p>
            <a:r>
              <a:rPr lang="en-SG" dirty="0"/>
              <a:t>Click View -&gt; Terminal.</a:t>
            </a:r>
          </a:p>
        </p:txBody>
      </p:sp>
    </p:spTree>
    <p:extLst>
      <p:ext uri="{BB962C8B-B14F-4D97-AF65-F5344CB8AC3E}">
        <p14:creationId xmlns:p14="http://schemas.microsoft.com/office/powerpoint/2010/main" val="298467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2976-0E52-45F4-A00E-D251D8F4A036}"/>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D5CD903B-290E-4CDE-AEEF-FFEF04B34B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23" t="71804" b="4150"/>
          <a:stretch/>
        </p:blipFill>
        <p:spPr>
          <a:xfrm>
            <a:off x="720968" y="2479431"/>
            <a:ext cx="10433797" cy="1670538"/>
          </a:xfrm>
        </p:spPr>
      </p:pic>
      <p:sp>
        <p:nvSpPr>
          <p:cNvPr id="4" name="Footer Placeholder 3">
            <a:extLst>
              <a:ext uri="{FF2B5EF4-FFF2-40B4-BE49-F238E27FC236}">
                <a16:creationId xmlns:a16="http://schemas.microsoft.com/office/drawing/2014/main" id="{F1FEE4A9-8CB7-419A-9969-E74D143EEAF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3A65B5-1BE8-4D4E-BB7E-A3400350872E}"/>
              </a:ext>
            </a:extLst>
          </p:cNvPr>
          <p:cNvSpPr>
            <a:spLocks noGrp="1"/>
          </p:cNvSpPr>
          <p:nvPr>
            <p:ph type="sldNum" sz="quarter" idx="12"/>
          </p:nvPr>
        </p:nvSpPr>
        <p:spPr/>
        <p:txBody>
          <a:bodyPr/>
          <a:lstStyle/>
          <a:p>
            <a:fld id="{C55F0B55-3483-4EB2-93B3-0F820F21D457}" type="slidenum">
              <a:rPr lang="en-SG" smtClean="0"/>
              <a:t>16</a:t>
            </a:fld>
            <a:endParaRPr lang="en-SG"/>
          </a:p>
        </p:txBody>
      </p:sp>
      <p:sp>
        <p:nvSpPr>
          <p:cNvPr id="8" name="TextBox 7">
            <a:extLst>
              <a:ext uri="{FF2B5EF4-FFF2-40B4-BE49-F238E27FC236}">
                <a16:creationId xmlns:a16="http://schemas.microsoft.com/office/drawing/2014/main" id="{0E48A9D2-F33C-4498-A1EC-62381494A717}"/>
              </a:ext>
            </a:extLst>
          </p:cNvPr>
          <p:cNvSpPr txBox="1"/>
          <p:nvPr/>
        </p:nvSpPr>
        <p:spPr>
          <a:xfrm>
            <a:off x="1641963" y="4413711"/>
            <a:ext cx="9585813" cy="646331"/>
          </a:xfrm>
          <a:prstGeom prst="rect">
            <a:avLst/>
          </a:prstGeom>
          <a:noFill/>
        </p:spPr>
        <p:txBody>
          <a:bodyPr wrap="square">
            <a:spAutoFit/>
          </a:bodyPr>
          <a:lstStyle/>
          <a:p>
            <a:r>
              <a:rPr lang="en-SG" dirty="0"/>
              <a:t>The Terminal window appears at bottom of editor. Click on the top right and change to Command Prompt.</a:t>
            </a:r>
          </a:p>
        </p:txBody>
      </p:sp>
    </p:spTree>
    <p:extLst>
      <p:ext uri="{BB962C8B-B14F-4D97-AF65-F5344CB8AC3E}">
        <p14:creationId xmlns:p14="http://schemas.microsoft.com/office/powerpoint/2010/main" val="396929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77BC-A019-4E52-8272-8BCC6A6BFABF}"/>
              </a:ext>
            </a:extLst>
          </p:cNvPr>
          <p:cNvSpPr>
            <a:spLocks noGrp="1"/>
          </p:cNvSpPr>
          <p:nvPr>
            <p:ph type="title"/>
          </p:nvPr>
        </p:nvSpPr>
        <p:spPr/>
        <p:txBody>
          <a:bodyPr/>
          <a:lstStyle/>
          <a:p>
            <a:endParaRPr lang="en-SG"/>
          </a:p>
        </p:txBody>
      </p:sp>
      <p:pic>
        <p:nvPicPr>
          <p:cNvPr id="7" name="Content Placeholder 6">
            <a:extLst>
              <a:ext uri="{FF2B5EF4-FFF2-40B4-BE49-F238E27FC236}">
                <a16:creationId xmlns:a16="http://schemas.microsoft.com/office/drawing/2014/main" id="{EE6C9763-8731-49BD-970A-C144F8854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558" y="2463739"/>
            <a:ext cx="6962775" cy="1457325"/>
          </a:xfrm>
        </p:spPr>
      </p:pic>
      <p:sp>
        <p:nvSpPr>
          <p:cNvPr id="4" name="Footer Placeholder 3">
            <a:extLst>
              <a:ext uri="{FF2B5EF4-FFF2-40B4-BE49-F238E27FC236}">
                <a16:creationId xmlns:a16="http://schemas.microsoft.com/office/drawing/2014/main" id="{C9C5849F-94EE-4B7D-B447-C1D9C5105B2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52D1407-3858-46E4-9871-72247A55207D}"/>
              </a:ext>
            </a:extLst>
          </p:cNvPr>
          <p:cNvSpPr>
            <a:spLocks noGrp="1"/>
          </p:cNvSpPr>
          <p:nvPr>
            <p:ph type="sldNum" sz="quarter" idx="12"/>
          </p:nvPr>
        </p:nvSpPr>
        <p:spPr/>
        <p:txBody>
          <a:bodyPr/>
          <a:lstStyle/>
          <a:p>
            <a:fld id="{C55F0B55-3483-4EB2-93B3-0F820F21D457}" type="slidenum">
              <a:rPr lang="en-SG" smtClean="0"/>
              <a:t>17</a:t>
            </a:fld>
            <a:endParaRPr lang="en-SG"/>
          </a:p>
        </p:txBody>
      </p:sp>
      <p:sp>
        <p:nvSpPr>
          <p:cNvPr id="8" name="TextBox 7">
            <a:extLst>
              <a:ext uri="{FF2B5EF4-FFF2-40B4-BE49-F238E27FC236}">
                <a16:creationId xmlns:a16="http://schemas.microsoft.com/office/drawing/2014/main" id="{4CCE7DEE-5915-4901-A2D3-D4C1B1332659}"/>
              </a:ext>
            </a:extLst>
          </p:cNvPr>
          <p:cNvSpPr txBox="1"/>
          <p:nvPr/>
        </p:nvSpPr>
        <p:spPr>
          <a:xfrm>
            <a:off x="2315673" y="4245652"/>
            <a:ext cx="9585813" cy="646331"/>
          </a:xfrm>
          <a:prstGeom prst="rect">
            <a:avLst/>
          </a:prstGeom>
          <a:noFill/>
        </p:spPr>
        <p:txBody>
          <a:bodyPr wrap="square">
            <a:spAutoFit/>
          </a:bodyPr>
          <a:lstStyle/>
          <a:p>
            <a:r>
              <a:rPr lang="en-SG" dirty="0"/>
              <a:t>You are now using Command Prompt in the Visual Studio Code terminal.</a:t>
            </a:r>
          </a:p>
          <a:p>
            <a:r>
              <a:rPr lang="en-SG" dirty="0"/>
              <a:t>By default, you will be in the directory where you opened your project.</a:t>
            </a:r>
          </a:p>
        </p:txBody>
      </p:sp>
    </p:spTree>
    <p:extLst>
      <p:ext uri="{BB962C8B-B14F-4D97-AF65-F5344CB8AC3E}">
        <p14:creationId xmlns:p14="http://schemas.microsoft.com/office/powerpoint/2010/main" val="42058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BAD-ADA4-4F9A-9B9A-500DDA2F0D11}"/>
              </a:ext>
            </a:extLst>
          </p:cNvPr>
          <p:cNvSpPr>
            <a:spLocks noGrp="1"/>
          </p:cNvSpPr>
          <p:nvPr>
            <p:ph type="title"/>
          </p:nvPr>
        </p:nvSpPr>
        <p:spPr/>
        <p:txBody>
          <a:bodyPr/>
          <a:lstStyle/>
          <a:p>
            <a:r>
              <a:rPr lang="en-SG" dirty="0"/>
              <a:t>Running our first program</a:t>
            </a:r>
          </a:p>
        </p:txBody>
      </p:sp>
      <p:sp>
        <p:nvSpPr>
          <p:cNvPr id="3" name="Content Placeholder 2">
            <a:extLst>
              <a:ext uri="{FF2B5EF4-FFF2-40B4-BE49-F238E27FC236}">
                <a16:creationId xmlns:a16="http://schemas.microsoft.com/office/drawing/2014/main" id="{F0A1BECA-A612-4E3B-8CA6-F925C114335A}"/>
              </a:ext>
            </a:extLst>
          </p:cNvPr>
          <p:cNvSpPr>
            <a:spLocks noGrp="1"/>
          </p:cNvSpPr>
          <p:nvPr>
            <p:ph idx="1"/>
          </p:nvPr>
        </p:nvSpPr>
        <p:spPr/>
        <p:txBody>
          <a:bodyPr/>
          <a:lstStyle/>
          <a:p>
            <a:r>
              <a:rPr lang="en-SG" dirty="0"/>
              <a:t>We now have to run through steps 3-5 of writing a program:</a:t>
            </a:r>
          </a:p>
          <a:p>
            <a:pPr lvl="1"/>
            <a:r>
              <a:rPr lang="en-SG" dirty="0"/>
              <a:t>Write the code</a:t>
            </a:r>
          </a:p>
          <a:p>
            <a:pPr lvl="1"/>
            <a:r>
              <a:rPr lang="en-SG" dirty="0"/>
              <a:t>Compile code</a:t>
            </a:r>
          </a:p>
          <a:p>
            <a:pPr lvl="1"/>
            <a:r>
              <a:rPr lang="en-SG" dirty="0"/>
              <a:t>Run the program</a:t>
            </a:r>
          </a:p>
          <a:p>
            <a:r>
              <a:rPr lang="en-SG" dirty="0"/>
              <a:t>We have already written the code.</a:t>
            </a:r>
          </a:p>
          <a:p>
            <a:r>
              <a:rPr lang="en-SG" dirty="0"/>
              <a:t>Now let’s compile our code. We will use a program called </a:t>
            </a:r>
            <a:r>
              <a:rPr lang="en-SG" dirty="0" err="1"/>
              <a:t>gcc</a:t>
            </a:r>
            <a:r>
              <a:rPr lang="en-SG" dirty="0"/>
              <a:t> to compile our code.</a:t>
            </a:r>
          </a:p>
          <a:p>
            <a:pPr lvl="1"/>
            <a:endParaRPr lang="en-SG" dirty="0"/>
          </a:p>
        </p:txBody>
      </p:sp>
      <p:sp>
        <p:nvSpPr>
          <p:cNvPr id="4" name="Footer Placeholder 3">
            <a:extLst>
              <a:ext uri="{FF2B5EF4-FFF2-40B4-BE49-F238E27FC236}">
                <a16:creationId xmlns:a16="http://schemas.microsoft.com/office/drawing/2014/main" id="{B76B0A0B-483F-416E-9057-03DD55AE40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EF08B17-FB1D-40C7-838B-E2C5BEBCC4C5}"/>
              </a:ext>
            </a:extLst>
          </p:cNvPr>
          <p:cNvSpPr>
            <a:spLocks noGrp="1"/>
          </p:cNvSpPr>
          <p:nvPr>
            <p:ph type="sldNum" sz="quarter" idx="12"/>
          </p:nvPr>
        </p:nvSpPr>
        <p:spPr/>
        <p:txBody>
          <a:bodyPr/>
          <a:lstStyle/>
          <a:p>
            <a:fld id="{C55F0B55-3483-4EB2-93B3-0F820F21D457}" type="slidenum">
              <a:rPr lang="en-SG" smtClean="0"/>
              <a:t>18</a:t>
            </a:fld>
            <a:endParaRPr lang="en-SG"/>
          </a:p>
        </p:txBody>
      </p:sp>
    </p:spTree>
    <p:extLst>
      <p:ext uri="{BB962C8B-B14F-4D97-AF65-F5344CB8AC3E}">
        <p14:creationId xmlns:p14="http://schemas.microsoft.com/office/powerpoint/2010/main" val="397342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74B7-1C37-4F99-B948-637E929CB59D}"/>
              </a:ext>
            </a:extLst>
          </p:cNvPr>
          <p:cNvSpPr>
            <a:spLocks noGrp="1"/>
          </p:cNvSpPr>
          <p:nvPr>
            <p:ph type="title"/>
          </p:nvPr>
        </p:nvSpPr>
        <p:spPr/>
        <p:txBody>
          <a:bodyPr/>
          <a:lstStyle/>
          <a:p>
            <a:r>
              <a:rPr lang="en-SG" dirty="0"/>
              <a:t>Using </a:t>
            </a:r>
            <a:r>
              <a:rPr lang="en-SG" dirty="0" err="1"/>
              <a:t>gcc</a:t>
            </a:r>
            <a:r>
              <a:rPr lang="en-SG" dirty="0"/>
              <a:t> to compile code</a:t>
            </a:r>
          </a:p>
        </p:txBody>
      </p:sp>
      <p:pic>
        <p:nvPicPr>
          <p:cNvPr id="7" name="Content Placeholder 6">
            <a:extLst>
              <a:ext uri="{FF2B5EF4-FFF2-40B4-BE49-F238E27FC236}">
                <a16:creationId xmlns:a16="http://schemas.microsoft.com/office/drawing/2014/main" id="{1CE06CC4-4720-4328-B14C-AB8C6A0BB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36" y="4376738"/>
            <a:ext cx="6410325" cy="1800225"/>
          </a:xfrm>
        </p:spPr>
      </p:pic>
      <p:sp>
        <p:nvSpPr>
          <p:cNvPr id="4" name="Footer Placeholder 3">
            <a:extLst>
              <a:ext uri="{FF2B5EF4-FFF2-40B4-BE49-F238E27FC236}">
                <a16:creationId xmlns:a16="http://schemas.microsoft.com/office/drawing/2014/main" id="{78D89687-68D7-4B65-AD62-3B889C6B0C8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27A588D-2A35-4658-9BA2-6F8192F9705F}"/>
              </a:ext>
            </a:extLst>
          </p:cNvPr>
          <p:cNvSpPr>
            <a:spLocks noGrp="1"/>
          </p:cNvSpPr>
          <p:nvPr>
            <p:ph type="sldNum" sz="quarter" idx="12"/>
          </p:nvPr>
        </p:nvSpPr>
        <p:spPr/>
        <p:txBody>
          <a:bodyPr/>
          <a:lstStyle/>
          <a:p>
            <a:fld id="{C55F0B55-3483-4EB2-93B3-0F820F21D457}" type="slidenum">
              <a:rPr lang="en-SG" smtClean="0"/>
              <a:t>19</a:t>
            </a:fld>
            <a:endParaRPr lang="en-SG"/>
          </a:p>
        </p:txBody>
      </p:sp>
      <p:sp>
        <p:nvSpPr>
          <p:cNvPr id="8" name="Content Placeholder 2">
            <a:extLst>
              <a:ext uri="{FF2B5EF4-FFF2-40B4-BE49-F238E27FC236}">
                <a16:creationId xmlns:a16="http://schemas.microsoft.com/office/drawing/2014/main" id="{3A51E458-04F1-4F2C-BCF2-158657E973C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We need to first change directories to the folder L1_code where our code resides.</a:t>
            </a:r>
          </a:p>
          <a:p>
            <a:r>
              <a:rPr lang="en-SG" dirty="0"/>
              <a:t>Type in the following and press Enter. This will compile our code and create a binary file called 01_hello.exe. This is the file that contains the machine language!</a:t>
            </a:r>
          </a:p>
        </p:txBody>
      </p:sp>
      <p:pic>
        <p:nvPicPr>
          <p:cNvPr id="10" name="Picture 9">
            <a:extLst>
              <a:ext uri="{FF2B5EF4-FFF2-40B4-BE49-F238E27FC236}">
                <a16:creationId xmlns:a16="http://schemas.microsoft.com/office/drawing/2014/main" id="{10F2419E-D4F4-4798-9849-7AC913D8D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238" y="4170485"/>
            <a:ext cx="2765686" cy="2006478"/>
          </a:xfrm>
          <a:prstGeom prst="rect">
            <a:avLst/>
          </a:prstGeom>
        </p:spPr>
      </p:pic>
      <p:sp>
        <p:nvSpPr>
          <p:cNvPr id="11" name="Arrow: Left 10">
            <a:extLst>
              <a:ext uri="{FF2B5EF4-FFF2-40B4-BE49-F238E27FC236}">
                <a16:creationId xmlns:a16="http://schemas.microsoft.com/office/drawing/2014/main" id="{4EEB7462-63DC-4B6C-A5A0-A4CB153D5E29}"/>
              </a:ext>
            </a:extLst>
          </p:cNvPr>
          <p:cNvSpPr/>
          <p:nvPr/>
        </p:nvSpPr>
        <p:spPr>
          <a:xfrm>
            <a:off x="9648092" y="5101004"/>
            <a:ext cx="668216" cy="35169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56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DCF-2D13-487E-AB22-9DD9BC313B4E}"/>
              </a:ext>
            </a:extLst>
          </p:cNvPr>
          <p:cNvSpPr>
            <a:spLocks noGrp="1"/>
          </p:cNvSpPr>
          <p:nvPr>
            <p:ph type="title"/>
          </p:nvPr>
        </p:nvSpPr>
        <p:spPr/>
        <p:txBody>
          <a:bodyPr/>
          <a:lstStyle/>
          <a:p>
            <a:r>
              <a:rPr lang="en-US" dirty="0"/>
              <a:t>About Me</a:t>
            </a:r>
            <a:endParaRPr lang="en-SG" dirty="0"/>
          </a:p>
        </p:txBody>
      </p:sp>
      <p:sp>
        <p:nvSpPr>
          <p:cNvPr id="3" name="Content Placeholder 2">
            <a:extLst>
              <a:ext uri="{FF2B5EF4-FFF2-40B4-BE49-F238E27FC236}">
                <a16:creationId xmlns:a16="http://schemas.microsoft.com/office/drawing/2014/main" id="{FCE1A644-B2C1-4123-BD5D-157A0449D43C}"/>
              </a:ext>
            </a:extLst>
          </p:cNvPr>
          <p:cNvSpPr>
            <a:spLocks noGrp="1"/>
          </p:cNvSpPr>
          <p:nvPr>
            <p:ph idx="1"/>
          </p:nvPr>
        </p:nvSpPr>
        <p:spPr/>
        <p:txBody>
          <a:bodyPr/>
          <a:lstStyle/>
          <a:p>
            <a:r>
              <a:rPr lang="en-US" dirty="0"/>
              <a:t>Full-time software engineer in the field of cybersecurity</a:t>
            </a:r>
          </a:p>
          <a:p>
            <a:r>
              <a:rPr lang="en-US" dirty="0"/>
              <a:t>Part-time Computer Science lecturer with </a:t>
            </a:r>
            <a:r>
              <a:rPr lang="en-US" dirty="0" err="1"/>
              <a:t>CodeIT</a:t>
            </a:r>
            <a:endParaRPr lang="en-US" dirty="0"/>
          </a:p>
          <a:p>
            <a:r>
              <a:rPr lang="en-SG" dirty="0"/>
              <a:t>Our aim is to help students learn the fundamentals of Computer Science, and be able to apply what they learn to solve problems and pick up new software skills</a:t>
            </a:r>
          </a:p>
        </p:txBody>
      </p:sp>
      <p:sp>
        <p:nvSpPr>
          <p:cNvPr id="4" name="Footer Placeholder 3">
            <a:extLst>
              <a:ext uri="{FF2B5EF4-FFF2-40B4-BE49-F238E27FC236}">
                <a16:creationId xmlns:a16="http://schemas.microsoft.com/office/drawing/2014/main" id="{693AFD43-846B-49D3-8060-4F60ECDCE88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21453B-AD43-4AD6-BA13-4108E3746029}"/>
              </a:ext>
            </a:extLst>
          </p:cNvPr>
          <p:cNvSpPr>
            <a:spLocks noGrp="1"/>
          </p:cNvSpPr>
          <p:nvPr>
            <p:ph type="sldNum" sz="quarter" idx="12"/>
          </p:nvPr>
        </p:nvSpPr>
        <p:spPr/>
        <p:txBody>
          <a:bodyPr/>
          <a:lstStyle/>
          <a:p>
            <a:fld id="{C55F0B55-3483-4EB2-93B3-0F820F21D457}" type="slidenum">
              <a:rPr lang="en-SG" smtClean="0"/>
              <a:t>2</a:t>
            </a:fld>
            <a:endParaRPr lang="en-SG"/>
          </a:p>
        </p:txBody>
      </p:sp>
      <p:pic>
        <p:nvPicPr>
          <p:cNvPr id="7" name="Picture 6">
            <a:extLst>
              <a:ext uri="{FF2B5EF4-FFF2-40B4-BE49-F238E27FC236}">
                <a16:creationId xmlns:a16="http://schemas.microsoft.com/office/drawing/2014/main" id="{001DCD2B-6AB2-4A81-BA74-621CEF640AE8}"/>
              </a:ext>
            </a:extLst>
          </p:cNvPr>
          <p:cNvPicPr>
            <a:picLocks noChangeAspect="1"/>
          </p:cNvPicPr>
          <p:nvPr/>
        </p:nvPicPr>
        <p:blipFill rotWithShape="1">
          <a:blip r:embed="rId2">
            <a:extLst>
              <a:ext uri="{28A0092B-C50C-407E-A947-70E740481C1C}">
                <a14:useLocalDpi xmlns:a14="http://schemas.microsoft.com/office/drawing/2010/main" val="0"/>
              </a:ext>
            </a:extLst>
          </a:blip>
          <a:srcRect t="26749" b="26141"/>
          <a:stretch/>
        </p:blipFill>
        <p:spPr>
          <a:xfrm>
            <a:off x="1049215" y="4299439"/>
            <a:ext cx="2345530" cy="1037493"/>
          </a:xfrm>
          <a:prstGeom prst="rect">
            <a:avLst/>
          </a:prstGeom>
        </p:spPr>
      </p:pic>
    </p:spTree>
    <p:extLst>
      <p:ext uri="{BB962C8B-B14F-4D97-AF65-F5344CB8AC3E}">
        <p14:creationId xmlns:p14="http://schemas.microsoft.com/office/powerpoint/2010/main" val="12833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D992-523C-4205-A524-AB4ACE25363D}"/>
              </a:ext>
            </a:extLst>
          </p:cNvPr>
          <p:cNvSpPr>
            <a:spLocks noGrp="1"/>
          </p:cNvSpPr>
          <p:nvPr>
            <p:ph type="title"/>
          </p:nvPr>
        </p:nvSpPr>
        <p:spPr/>
        <p:txBody>
          <a:bodyPr/>
          <a:lstStyle/>
          <a:p>
            <a:r>
              <a:rPr lang="en-SG" dirty="0"/>
              <a:t>Using </a:t>
            </a:r>
            <a:r>
              <a:rPr lang="en-SG" dirty="0" err="1"/>
              <a:t>gcc</a:t>
            </a:r>
            <a:r>
              <a:rPr lang="en-SG" dirty="0"/>
              <a:t> to compile code</a:t>
            </a:r>
          </a:p>
        </p:txBody>
      </p:sp>
      <p:sp>
        <p:nvSpPr>
          <p:cNvPr id="3" name="Content Placeholder 2">
            <a:extLst>
              <a:ext uri="{FF2B5EF4-FFF2-40B4-BE49-F238E27FC236}">
                <a16:creationId xmlns:a16="http://schemas.microsoft.com/office/drawing/2014/main" id="{07FB3D1E-432A-4C52-BD71-B5EFCA7380F2}"/>
              </a:ext>
            </a:extLst>
          </p:cNvPr>
          <p:cNvSpPr>
            <a:spLocks noGrp="1"/>
          </p:cNvSpPr>
          <p:nvPr>
            <p:ph idx="1"/>
          </p:nvPr>
        </p:nvSpPr>
        <p:spPr/>
        <p:txBody>
          <a:bodyPr/>
          <a:lstStyle/>
          <a:p>
            <a:r>
              <a:rPr lang="en-SG" dirty="0"/>
              <a:t>Let’s take a closer look at what we typed into the command prompt</a:t>
            </a:r>
          </a:p>
        </p:txBody>
      </p:sp>
      <p:sp>
        <p:nvSpPr>
          <p:cNvPr id="4" name="Footer Placeholder 3">
            <a:extLst>
              <a:ext uri="{FF2B5EF4-FFF2-40B4-BE49-F238E27FC236}">
                <a16:creationId xmlns:a16="http://schemas.microsoft.com/office/drawing/2014/main" id="{E3F00C9C-3F14-40E3-8CED-BE541DA2653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FC33D1-78F4-441A-87DB-518CE1769CB0}"/>
              </a:ext>
            </a:extLst>
          </p:cNvPr>
          <p:cNvSpPr>
            <a:spLocks noGrp="1"/>
          </p:cNvSpPr>
          <p:nvPr>
            <p:ph type="sldNum" sz="quarter" idx="12"/>
          </p:nvPr>
        </p:nvSpPr>
        <p:spPr/>
        <p:txBody>
          <a:bodyPr/>
          <a:lstStyle/>
          <a:p>
            <a:fld id="{C55F0B55-3483-4EB2-93B3-0F820F21D457}" type="slidenum">
              <a:rPr lang="en-SG" smtClean="0"/>
              <a:t>20</a:t>
            </a:fld>
            <a:endParaRPr lang="en-SG"/>
          </a:p>
        </p:txBody>
      </p:sp>
      <p:pic>
        <p:nvPicPr>
          <p:cNvPr id="6" name="Content Placeholder 6">
            <a:extLst>
              <a:ext uri="{FF2B5EF4-FFF2-40B4-BE49-F238E27FC236}">
                <a16:creationId xmlns:a16="http://schemas.microsoft.com/office/drawing/2014/main" id="{8E5D254E-A154-420C-BB7B-C082ED2D9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797" y="2863789"/>
            <a:ext cx="7742007" cy="2174204"/>
          </a:xfrm>
          <a:prstGeom prst="rect">
            <a:avLst/>
          </a:prstGeom>
        </p:spPr>
      </p:pic>
      <p:sp>
        <p:nvSpPr>
          <p:cNvPr id="7" name="Oval 6">
            <a:extLst>
              <a:ext uri="{FF2B5EF4-FFF2-40B4-BE49-F238E27FC236}">
                <a16:creationId xmlns:a16="http://schemas.microsoft.com/office/drawing/2014/main" id="{F624443A-27E2-410D-A91E-03B773855BE9}"/>
              </a:ext>
            </a:extLst>
          </p:cNvPr>
          <p:cNvSpPr/>
          <p:nvPr/>
        </p:nvSpPr>
        <p:spPr>
          <a:xfrm>
            <a:off x="5750169" y="3950891"/>
            <a:ext cx="509954" cy="368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1B8274C8-3006-4E3C-B37E-389F11C7E759}"/>
              </a:ext>
            </a:extLst>
          </p:cNvPr>
          <p:cNvCxnSpPr/>
          <p:nvPr/>
        </p:nvCxnSpPr>
        <p:spPr>
          <a:xfrm>
            <a:off x="6096000" y="4319374"/>
            <a:ext cx="322385" cy="366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87F552-D114-4643-94CE-188A985B6985}"/>
              </a:ext>
            </a:extLst>
          </p:cNvPr>
          <p:cNvSpPr txBox="1"/>
          <p:nvPr/>
        </p:nvSpPr>
        <p:spPr>
          <a:xfrm>
            <a:off x="6257192" y="4591328"/>
            <a:ext cx="157675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program</a:t>
            </a:r>
          </a:p>
        </p:txBody>
      </p:sp>
      <p:sp>
        <p:nvSpPr>
          <p:cNvPr id="11" name="Oval 10">
            <a:extLst>
              <a:ext uri="{FF2B5EF4-FFF2-40B4-BE49-F238E27FC236}">
                <a16:creationId xmlns:a16="http://schemas.microsoft.com/office/drawing/2014/main" id="{8A184414-601E-4558-8FA9-3508BF85414E}"/>
              </a:ext>
            </a:extLst>
          </p:cNvPr>
          <p:cNvSpPr/>
          <p:nvPr/>
        </p:nvSpPr>
        <p:spPr>
          <a:xfrm>
            <a:off x="6412526" y="3944185"/>
            <a:ext cx="77481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CE0EA92F-1CB9-43A5-92A9-883500F02AE1}"/>
              </a:ext>
            </a:extLst>
          </p:cNvPr>
          <p:cNvCxnSpPr>
            <a:stCxn id="11" idx="0"/>
          </p:cNvCxnSpPr>
          <p:nvPr/>
        </p:nvCxnSpPr>
        <p:spPr>
          <a:xfrm flipV="1">
            <a:off x="6799935" y="3587262"/>
            <a:ext cx="122545" cy="356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E630A-433B-4528-9E10-A72AD405EC56}"/>
              </a:ext>
            </a:extLst>
          </p:cNvPr>
          <p:cNvSpPr txBox="1"/>
          <p:nvPr/>
        </p:nvSpPr>
        <p:spPr>
          <a:xfrm>
            <a:off x="6488724" y="3177177"/>
            <a:ext cx="1937238" cy="369332"/>
          </a:xfrm>
          <a:prstGeom prst="rect">
            <a:avLst/>
          </a:prstGeom>
          <a:noFill/>
        </p:spPr>
        <p:txBody>
          <a:bodyPr wrap="square" rtlCol="0">
            <a:spAutoFit/>
          </a:bodyPr>
          <a:lstStyle/>
          <a:p>
            <a:r>
              <a:rPr lang="en-SG" dirty="0">
                <a:solidFill>
                  <a:srgbClr val="FF0000"/>
                </a:solidFill>
              </a:rPr>
              <a:t>Output binary file</a:t>
            </a:r>
          </a:p>
        </p:txBody>
      </p:sp>
      <p:sp>
        <p:nvSpPr>
          <p:cNvPr id="15" name="Oval 14">
            <a:extLst>
              <a:ext uri="{FF2B5EF4-FFF2-40B4-BE49-F238E27FC236}">
                <a16:creationId xmlns:a16="http://schemas.microsoft.com/office/drawing/2014/main" id="{F7EEDD33-9DAF-4F5D-8DCC-D19E7F5676E8}"/>
              </a:ext>
            </a:extLst>
          </p:cNvPr>
          <p:cNvSpPr/>
          <p:nvPr/>
        </p:nvSpPr>
        <p:spPr>
          <a:xfrm>
            <a:off x="7154013" y="3906331"/>
            <a:ext cx="890950" cy="4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0178718E-ADD8-43E1-A768-1D4353B52EB8}"/>
              </a:ext>
            </a:extLst>
          </p:cNvPr>
          <p:cNvCxnSpPr/>
          <p:nvPr/>
        </p:nvCxnSpPr>
        <p:spPr>
          <a:xfrm>
            <a:off x="7833946" y="4313516"/>
            <a:ext cx="319454" cy="200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AE930D-97E1-4896-A359-14626FD1A4A7}"/>
              </a:ext>
            </a:extLst>
          </p:cNvPr>
          <p:cNvSpPr txBox="1"/>
          <p:nvPr/>
        </p:nvSpPr>
        <p:spPr>
          <a:xfrm>
            <a:off x="8044963" y="4430328"/>
            <a:ext cx="1937237" cy="646331"/>
          </a:xfrm>
          <a:prstGeom prst="rect">
            <a:avLst/>
          </a:prstGeom>
          <a:noFill/>
        </p:spPr>
        <p:txBody>
          <a:bodyPr wrap="square" rtlCol="0">
            <a:spAutoFit/>
          </a:bodyPr>
          <a:lstStyle/>
          <a:p>
            <a:r>
              <a:rPr lang="en-SG" dirty="0">
                <a:solidFill>
                  <a:srgbClr val="FF0000"/>
                </a:solidFill>
              </a:rPr>
              <a:t>File containing source code</a:t>
            </a:r>
          </a:p>
        </p:txBody>
      </p:sp>
    </p:spTree>
    <p:extLst>
      <p:ext uri="{BB962C8B-B14F-4D97-AF65-F5344CB8AC3E}">
        <p14:creationId xmlns:p14="http://schemas.microsoft.com/office/powerpoint/2010/main" val="394901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21</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we need to run the program.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1439735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B415-7E26-473E-B71E-29085F90B260}"/>
              </a:ext>
            </a:extLst>
          </p:cNvPr>
          <p:cNvSpPr>
            <a:spLocks noGrp="1"/>
          </p:cNvSpPr>
          <p:nvPr>
            <p:ph type="title"/>
          </p:nvPr>
        </p:nvSpPr>
        <p:spPr/>
        <p:txBody>
          <a:bodyPr/>
          <a:lstStyle/>
          <a:p>
            <a:r>
              <a:rPr lang="en-SG" dirty="0"/>
              <a:t>Using Run Build Task to compile code</a:t>
            </a:r>
          </a:p>
        </p:txBody>
      </p:sp>
      <p:sp>
        <p:nvSpPr>
          <p:cNvPr id="3" name="Content Placeholder 2">
            <a:extLst>
              <a:ext uri="{FF2B5EF4-FFF2-40B4-BE49-F238E27FC236}">
                <a16:creationId xmlns:a16="http://schemas.microsoft.com/office/drawing/2014/main" id="{3DCB75A3-88B3-4883-B71B-6F0E3664B476}"/>
              </a:ext>
            </a:extLst>
          </p:cNvPr>
          <p:cNvSpPr>
            <a:spLocks noGrp="1"/>
          </p:cNvSpPr>
          <p:nvPr>
            <p:ph idx="1"/>
          </p:nvPr>
        </p:nvSpPr>
        <p:spPr>
          <a:xfrm>
            <a:off x="838200" y="1825625"/>
            <a:ext cx="5257800" cy="4351338"/>
          </a:xfrm>
        </p:spPr>
        <p:txBody>
          <a:bodyPr/>
          <a:lstStyle/>
          <a:p>
            <a:r>
              <a:rPr lang="en-SG" dirty="0"/>
              <a:t>Now let’s look at a shortcut in Visual Studio Code to compile your code.</a:t>
            </a:r>
          </a:p>
          <a:p>
            <a:r>
              <a:rPr lang="en-SG" dirty="0"/>
              <a:t>Let’s first delete our binary file so we can see that the shortcut actually works.</a:t>
            </a:r>
          </a:p>
          <a:p>
            <a:endParaRPr lang="en-SG" dirty="0"/>
          </a:p>
        </p:txBody>
      </p:sp>
      <p:sp>
        <p:nvSpPr>
          <p:cNvPr id="4" name="Footer Placeholder 3">
            <a:extLst>
              <a:ext uri="{FF2B5EF4-FFF2-40B4-BE49-F238E27FC236}">
                <a16:creationId xmlns:a16="http://schemas.microsoft.com/office/drawing/2014/main" id="{77C95868-75C9-413D-B5C1-9871734F004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973A682-249A-4D93-A473-B50E1938A294}"/>
              </a:ext>
            </a:extLst>
          </p:cNvPr>
          <p:cNvSpPr>
            <a:spLocks noGrp="1"/>
          </p:cNvSpPr>
          <p:nvPr>
            <p:ph type="sldNum" sz="quarter" idx="12"/>
          </p:nvPr>
        </p:nvSpPr>
        <p:spPr/>
        <p:txBody>
          <a:bodyPr/>
          <a:lstStyle/>
          <a:p>
            <a:fld id="{C55F0B55-3483-4EB2-93B3-0F820F21D457}" type="slidenum">
              <a:rPr lang="en-SG" smtClean="0"/>
              <a:t>22</a:t>
            </a:fld>
            <a:endParaRPr lang="en-SG"/>
          </a:p>
        </p:txBody>
      </p:sp>
      <p:pic>
        <p:nvPicPr>
          <p:cNvPr id="7" name="Picture 6">
            <a:extLst>
              <a:ext uri="{FF2B5EF4-FFF2-40B4-BE49-F238E27FC236}">
                <a16:creationId xmlns:a16="http://schemas.microsoft.com/office/drawing/2014/main" id="{557C9196-3D22-4018-ABB1-49E91A6826D4}"/>
              </a:ext>
            </a:extLst>
          </p:cNvPr>
          <p:cNvPicPr>
            <a:picLocks noChangeAspect="1"/>
          </p:cNvPicPr>
          <p:nvPr/>
        </p:nvPicPr>
        <p:blipFill rotWithShape="1">
          <a:blip r:embed="rId2">
            <a:extLst>
              <a:ext uri="{28A0092B-C50C-407E-A947-70E740481C1C}">
                <a14:useLocalDpi xmlns:a14="http://schemas.microsoft.com/office/drawing/2010/main" val="0"/>
              </a:ext>
            </a:extLst>
          </a:blip>
          <a:srcRect r="68053" b="44231"/>
          <a:stretch/>
        </p:blipFill>
        <p:spPr>
          <a:xfrm>
            <a:off x="6629399" y="1934307"/>
            <a:ext cx="4114800" cy="4040493"/>
          </a:xfrm>
          <a:prstGeom prst="rect">
            <a:avLst/>
          </a:prstGeom>
        </p:spPr>
      </p:pic>
    </p:spTree>
    <p:extLst>
      <p:ext uri="{BB962C8B-B14F-4D97-AF65-F5344CB8AC3E}">
        <p14:creationId xmlns:p14="http://schemas.microsoft.com/office/powerpoint/2010/main" val="393847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6E4C-A973-4D01-8AD0-418972104B79}"/>
              </a:ext>
            </a:extLst>
          </p:cNvPr>
          <p:cNvSpPr>
            <a:spLocks noGrp="1"/>
          </p:cNvSpPr>
          <p:nvPr>
            <p:ph type="title"/>
          </p:nvPr>
        </p:nvSpPr>
        <p:spPr/>
        <p:txBody>
          <a:bodyPr/>
          <a:lstStyle/>
          <a:p>
            <a:r>
              <a:rPr lang="en-SG" dirty="0"/>
              <a:t>Using Run Build Task to compile code</a:t>
            </a:r>
          </a:p>
        </p:txBody>
      </p:sp>
      <p:pic>
        <p:nvPicPr>
          <p:cNvPr id="7" name="Content Placeholder 6">
            <a:extLst>
              <a:ext uri="{FF2B5EF4-FFF2-40B4-BE49-F238E27FC236}">
                <a16:creationId xmlns:a16="http://schemas.microsoft.com/office/drawing/2014/main" id="{129F7BF0-44AA-4934-B959-96A520E96F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4586" b="60727"/>
          <a:stretch/>
        </p:blipFill>
        <p:spPr>
          <a:xfrm>
            <a:off x="673390" y="1733367"/>
            <a:ext cx="5436538" cy="3391266"/>
          </a:xfrm>
        </p:spPr>
      </p:pic>
      <p:sp>
        <p:nvSpPr>
          <p:cNvPr id="4" name="Footer Placeholder 3">
            <a:extLst>
              <a:ext uri="{FF2B5EF4-FFF2-40B4-BE49-F238E27FC236}">
                <a16:creationId xmlns:a16="http://schemas.microsoft.com/office/drawing/2014/main" id="{08B9EE10-CEF9-4747-BBAF-D13FD43812A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DB0F18C-ABA4-464A-A3E9-AFD95208BE16}"/>
              </a:ext>
            </a:extLst>
          </p:cNvPr>
          <p:cNvSpPr>
            <a:spLocks noGrp="1"/>
          </p:cNvSpPr>
          <p:nvPr>
            <p:ph type="sldNum" sz="quarter" idx="12"/>
          </p:nvPr>
        </p:nvSpPr>
        <p:spPr/>
        <p:txBody>
          <a:bodyPr/>
          <a:lstStyle/>
          <a:p>
            <a:fld id="{C55F0B55-3483-4EB2-93B3-0F820F21D457}" type="slidenum">
              <a:rPr lang="en-SG" smtClean="0"/>
              <a:t>23</a:t>
            </a:fld>
            <a:endParaRPr lang="en-SG"/>
          </a:p>
        </p:txBody>
      </p:sp>
      <p:sp>
        <p:nvSpPr>
          <p:cNvPr id="8" name="Content Placeholder 2">
            <a:extLst>
              <a:ext uri="{FF2B5EF4-FFF2-40B4-BE49-F238E27FC236}">
                <a16:creationId xmlns:a16="http://schemas.microsoft.com/office/drawing/2014/main" id="{04398F4F-440E-40B4-9420-EDB9BDEB265A}"/>
              </a:ext>
            </a:extLst>
          </p:cNvPr>
          <p:cNvSpPr txBox="1">
            <a:spLocks/>
          </p:cNvSpPr>
          <p:nvPr/>
        </p:nvSpPr>
        <p:spPr>
          <a:xfrm>
            <a:off x="6456484" y="184785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Next, with our file 01_hello.c open, click on Terminal -&gt; Run Build Task</a:t>
            </a:r>
          </a:p>
          <a:p>
            <a:endParaRPr lang="en-SG" dirty="0"/>
          </a:p>
        </p:txBody>
      </p:sp>
    </p:spTree>
    <p:extLst>
      <p:ext uri="{BB962C8B-B14F-4D97-AF65-F5344CB8AC3E}">
        <p14:creationId xmlns:p14="http://schemas.microsoft.com/office/powerpoint/2010/main" val="2335349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3E1D-8E76-4A23-AC4F-14C027F63F3B}"/>
              </a:ext>
            </a:extLst>
          </p:cNvPr>
          <p:cNvSpPr>
            <a:spLocks noGrp="1"/>
          </p:cNvSpPr>
          <p:nvPr>
            <p:ph type="title"/>
          </p:nvPr>
        </p:nvSpPr>
        <p:spPr/>
        <p:txBody>
          <a:bodyPr/>
          <a:lstStyle/>
          <a:p>
            <a:r>
              <a:rPr lang="en-SG" dirty="0"/>
              <a:t>Using Run Build Task to compile code</a:t>
            </a:r>
          </a:p>
        </p:txBody>
      </p:sp>
      <p:sp>
        <p:nvSpPr>
          <p:cNvPr id="4" name="Footer Placeholder 3">
            <a:extLst>
              <a:ext uri="{FF2B5EF4-FFF2-40B4-BE49-F238E27FC236}">
                <a16:creationId xmlns:a16="http://schemas.microsoft.com/office/drawing/2014/main" id="{EB52B752-19F3-4383-8AC5-B7689766A30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673A260-8093-4F13-9D7D-0EC4EE7BC13F}"/>
              </a:ext>
            </a:extLst>
          </p:cNvPr>
          <p:cNvSpPr>
            <a:spLocks noGrp="1"/>
          </p:cNvSpPr>
          <p:nvPr>
            <p:ph type="sldNum" sz="quarter" idx="12"/>
          </p:nvPr>
        </p:nvSpPr>
        <p:spPr/>
        <p:txBody>
          <a:bodyPr/>
          <a:lstStyle/>
          <a:p>
            <a:fld id="{C55F0B55-3483-4EB2-93B3-0F820F21D457}" type="slidenum">
              <a:rPr lang="en-SG" smtClean="0"/>
              <a:t>24</a:t>
            </a:fld>
            <a:endParaRPr lang="en-SG"/>
          </a:p>
        </p:txBody>
      </p:sp>
      <p:pic>
        <p:nvPicPr>
          <p:cNvPr id="6" name="Picture 5">
            <a:extLst>
              <a:ext uri="{FF2B5EF4-FFF2-40B4-BE49-F238E27FC236}">
                <a16:creationId xmlns:a16="http://schemas.microsoft.com/office/drawing/2014/main" id="{4C2B972B-CCBC-4D23-8190-EFCA79330FAD}"/>
              </a:ext>
            </a:extLst>
          </p:cNvPr>
          <p:cNvPicPr>
            <a:picLocks noChangeAspect="1"/>
          </p:cNvPicPr>
          <p:nvPr/>
        </p:nvPicPr>
        <p:blipFill rotWithShape="1">
          <a:blip r:embed="rId2">
            <a:extLst>
              <a:ext uri="{28A0092B-C50C-407E-A947-70E740481C1C}">
                <a14:useLocalDpi xmlns:a14="http://schemas.microsoft.com/office/drawing/2010/main" val="0"/>
              </a:ext>
            </a:extLst>
          </a:blip>
          <a:srcRect l="15866" r="28750" b="64872"/>
          <a:stretch/>
        </p:blipFill>
        <p:spPr>
          <a:xfrm>
            <a:off x="691661" y="1501180"/>
            <a:ext cx="9231924" cy="3293681"/>
          </a:xfrm>
          <a:prstGeom prst="rect">
            <a:avLst/>
          </a:prstGeom>
        </p:spPr>
      </p:pic>
      <p:sp>
        <p:nvSpPr>
          <p:cNvPr id="7" name="Content Placeholder 2">
            <a:extLst>
              <a:ext uri="{FF2B5EF4-FFF2-40B4-BE49-F238E27FC236}">
                <a16:creationId xmlns:a16="http://schemas.microsoft.com/office/drawing/2014/main" id="{54296F7F-13B0-4EAE-9357-493A303C95E6}"/>
              </a:ext>
            </a:extLst>
          </p:cNvPr>
          <p:cNvSpPr txBox="1">
            <a:spLocks/>
          </p:cNvSpPr>
          <p:nvPr/>
        </p:nvSpPr>
        <p:spPr>
          <a:xfrm>
            <a:off x="767860" y="5163756"/>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A window should pop up asking you to choose your compiler. Choose your </a:t>
            </a:r>
            <a:r>
              <a:rPr lang="en-SG" dirty="0" err="1"/>
              <a:t>gcc</a:t>
            </a:r>
            <a:r>
              <a:rPr lang="en-SG" dirty="0"/>
              <a:t> compiler path</a:t>
            </a:r>
          </a:p>
          <a:p>
            <a:endParaRPr lang="en-SG" dirty="0"/>
          </a:p>
        </p:txBody>
      </p:sp>
      <p:sp>
        <p:nvSpPr>
          <p:cNvPr id="8" name="Arrow: Left 7">
            <a:extLst>
              <a:ext uri="{FF2B5EF4-FFF2-40B4-BE49-F238E27FC236}">
                <a16:creationId xmlns:a16="http://schemas.microsoft.com/office/drawing/2014/main" id="{FFC7FD65-3518-4926-B692-E8EC3459A33F}"/>
              </a:ext>
            </a:extLst>
          </p:cNvPr>
          <p:cNvSpPr/>
          <p:nvPr/>
        </p:nvSpPr>
        <p:spPr>
          <a:xfrm>
            <a:off x="6189785" y="2497015"/>
            <a:ext cx="694592" cy="3297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415F2797-E0BB-4015-956C-4D4622D58BDC}"/>
              </a:ext>
            </a:extLst>
          </p:cNvPr>
          <p:cNvSpPr txBox="1"/>
          <p:nvPr/>
        </p:nvSpPr>
        <p:spPr>
          <a:xfrm>
            <a:off x="6984023" y="2379769"/>
            <a:ext cx="1626577" cy="646331"/>
          </a:xfrm>
          <a:prstGeom prst="rect">
            <a:avLst/>
          </a:prstGeom>
          <a:noFill/>
        </p:spPr>
        <p:txBody>
          <a:bodyPr wrap="square" rtlCol="0">
            <a:spAutoFit/>
          </a:bodyPr>
          <a:lstStyle/>
          <a:p>
            <a:r>
              <a:rPr lang="en-SG" dirty="0">
                <a:solidFill>
                  <a:srgbClr val="FF0000"/>
                </a:solidFill>
              </a:rPr>
              <a:t>My </a:t>
            </a:r>
            <a:r>
              <a:rPr lang="en-SG" dirty="0" err="1">
                <a:solidFill>
                  <a:srgbClr val="FF0000"/>
                </a:solidFill>
              </a:rPr>
              <a:t>gcc</a:t>
            </a:r>
            <a:r>
              <a:rPr lang="en-SG" dirty="0">
                <a:solidFill>
                  <a:srgbClr val="FF0000"/>
                </a:solidFill>
              </a:rPr>
              <a:t> compiler path</a:t>
            </a:r>
          </a:p>
        </p:txBody>
      </p:sp>
    </p:spTree>
    <p:extLst>
      <p:ext uri="{BB962C8B-B14F-4D97-AF65-F5344CB8AC3E}">
        <p14:creationId xmlns:p14="http://schemas.microsoft.com/office/powerpoint/2010/main" val="2930693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E41C-87D1-4ACD-BD8D-C4B816987296}"/>
              </a:ext>
            </a:extLst>
          </p:cNvPr>
          <p:cNvSpPr>
            <a:spLocks noGrp="1"/>
          </p:cNvSpPr>
          <p:nvPr>
            <p:ph type="title"/>
          </p:nvPr>
        </p:nvSpPr>
        <p:spPr/>
        <p:txBody>
          <a:bodyPr/>
          <a:lstStyle/>
          <a:p>
            <a:endParaRPr lang="en-SG"/>
          </a:p>
        </p:txBody>
      </p:sp>
      <p:sp>
        <p:nvSpPr>
          <p:cNvPr id="4" name="Footer Placeholder 3">
            <a:extLst>
              <a:ext uri="{FF2B5EF4-FFF2-40B4-BE49-F238E27FC236}">
                <a16:creationId xmlns:a16="http://schemas.microsoft.com/office/drawing/2014/main" id="{0C212DAD-B33F-4753-A7B4-AC93B1A67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C1AB957-1118-452E-83FD-E5E69DA3AB6A}"/>
              </a:ext>
            </a:extLst>
          </p:cNvPr>
          <p:cNvSpPr>
            <a:spLocks noGrp="1"/>
          </p:cNvSpPr>
          <p:nvPr>
            <p:ph type="sldNum" sz="quarter" idx="12"/>
          </p:nvPr>
        </p:nvSpPr>
        <p:spPr/>
        <p:txBody>
          <a:bodyPr/>
          <a:lstStyle/>
          <a:p>
            <a:fld id="{C55F0B55-3483-4EB2-93B3-0F820F21D457}" type="slidenum">
              <a:rPr lang="en-SG" smtClean="0"/>
              <a:t>25</a:t>
            </a:fld>
            <a:endParaRPr lang="en-SG"/>
          </a:p>
        </p:txBody>
      </p:sp>
      <p:pic>
        <p:nvPicPr>
          <p:cNvPr id="11" name="Content Placeholder 10">
            <a:extLst>
              <a:ext uri="{FF2B5EF4-FFF2-40B4-BE49-F238E27FC236}">
                <a16:creationId xmlns:a16="http://schemas.microsoft.com/office/drawing/2014/main" id="{8A317E54-9462-4582-B90F-2F9FE15DB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131" y="2060675"/>
            <a:ext cx="10515600" cy="1806251"/>
          </a:xfrm>
        </p:spPr>
      </p:pic>
      <p:sp>
        <p:nvSpPr>
          <p:cNvPr id="12" name="Content Placeholder 2">
            <a:extLst>
              <a:ext uri="{FF2B5EF4-FFF2-40B4-BE49-F238E27FC236}">
                <a16:creationId xmlns:a16="http://schemas.microsoft.com/office/drawing/2014/main" id="{8634C741-E0A2-4D4C-98D4-5845D0BE2736}"/>
              </a:ext>
            </a:extLst>
          </p:cNvPr>
          <p:cNvSpPr txBox="1">
            <a:spLocks/>
          </p:cNvSpPr>
          <p:nvPr/>
        </p:nvSpPr>
        <p:spPr>
          <a:xfrm>
            <a:off x="767861" y="4637612"/>
            <a:ext cx="10585939" cy="144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Your code will now be compiled by </a:t>
            </a:r>
            <a:r>
              <a:rPr lang="en-SG" dirty="0" err="1"/>
              <a:t>gcc</a:t>
            </a:r>
            <a:r>
              <a:rPr lang="en-SG" dirty="0"/>
              <a:t>. A binary file called 01_hello.exe is once again created. Press Enter to go back to Command Prompt.</a:t>
            </a:r>
          </a:p>
          <a:p>
            <a:endParaRPr lang="en-SG" dirty="0"/>
          </a:p>
        </p:txBody>
      </p:sp>
      <p:sp>
        <p:nvSpPr>
          <p:cNvPr id="13" name="Arrow: Up 12">
            <a:extLst>
              <a:ext uri="{FF2B5EF4-FFF2-40B4-BE49-F238E27FC236}">
                <a16:creationId xmlns:a16="http://schemas.microsoft.com/office/drawing/2014/main" id="{F9DF623B-0487-4C9D-8F39-25B2B3A4E08F}"/>
              </a:ext>
            </a:extLst>
          </p:cNvPr>
          <p:cNvSpPr/>
          <p:nvPr/>
        </p:nvSpPr>
        <p:spPr>
          <a:xfrm>
            <a:off x="6286500" y="3147646"/>
            <a:ext cx="290146" cy="81768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B22B5BC5-4891-4D69-9A42-D4D91A55816B}"/>
              </a:ext>
            </a:extLst>
          </p:cNvPr>
          <p:cNvSpPr txBox="1"/>
          <p:nvPr/>
        </p:nvSpPr>
        <p:spPr>
          <a:xfrm>
            <a:off x="5512776" y="3990016"/>
            <a:ext cx="2716824" cy="369332"/>
          </a:xfrm>
          <a:prstGeom prst="rect">
            <a:avLst/>
          </a:prstGeom>
          <a:noFill/>
        </p:spPr>
        <p:txBody>
          <a:bodyPr wrap="square" rtlCol="0">
            <a:spAutoFit/>
          </a:bodyPr>
          <a:lstStyle/>
          <a:p>
            <a:r>
              <a:rPr lang="en-SG" dirty="0" err="1">
                <a:solidFill>
                  <a:srgbClr val="FF0000"/>
                </a:solidFill>
              </a:rPr>
              <a:t>gcc</a:t>
            </a:r>
            <a:r>
              <a:rPr lang="en-SG" dirty="0">
                <a:solidFill>
                  <a:srgbClr val="FF0000"/>
                </a:solidFill>
              </a:rPr>
              <a:t> compiling your code</a:t>
            </a:r>
          </a:p>
        </p:txBody>
      </p:sp>
    </p:spTree>
    <p:extLst>
      <p:ext uri="{BB962C8B-B14F-4D97-AF65-F5344CB8AC3E}">
        <p14:creationId xmlns:p14="http://schemas.microsoft.com/office/powerpoint/2010/main" val="342009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C91-2BCF-4067-A86E-2676017EE2F5}"/>
              </a:ext>
            </a:extLst>
          </p:cNvPr>
          <p:cNvSpPr>
            <a:spLocks noGrp="1"/>
          </p:cNvSpPr>
          <p:nvPr>
            <p:ph type="title"/>
          </p:nvPr>
        </p:nvSpPr>
        <p:spPr/>
        <p:txBody>
          <a:bodyPr/>
          <a:lstStyle/>
          <a:p>
            <a:r>
              <a:rPr lang="en-SG" dirty="0"/>
              <a:t>Hello World Output</a:t>
            </a:r>
          </a:p>
        </p:txBody>
      </p:sp>
      <p:pic>
        <p:nvPicPr>
          <p:cNvPr id="7" name="Content Placeholder 6">
            <a:extLst>
              <a:ext uri="{FF2B5EF4-FFF2-40B4-BE49-F238E27FC236}">
                <a16:creationId xmlns:a16="http://schemas.microsoft.com/office/drawing/2014/main" id="{1884E439-1085-4ADE-9633-80969E56D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977" y="3354326"/>
            <a:ext cx="6162675" cy="1733550"/>
          </a:xfrm>
        </p:spPr>
      </p:pic>
      <p:sp>
        <p:nvSpPr>
          <p:cNvPr id="4" name="Footer Placeholder 3">
            <a:extLst>
              <a:ext uri="{FF2B5EF4-FFF2-40B4-BE49-F238E27FC236}">
                <a16:creationId xmlns:a16="http://schemas.microsoft.com/office/drawing/2014/main" id="{CC98A648-8D1F-4BF5-885B-07E8EB320CE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75F07C-5BE0-41BE-9606-03313FC7038B}"/>
              </a:ext>
            </a:extLst>
          </p:cNvPr>
          <p:cNvSpPr>
            <a:spLocks noGrp="1"/>
          </p:cNvSpPr>
          <p:nvPr>
            <p:ph type="sldNum" sz="quarter" idx="12"/>
          </p:nvPr>
        </p:nvSpPr>
        <p:spPr/>
        <p:txBody>
          <a:bodyPr/>
          <a:lstStyle/>
          <a:p>
            <a:fld id="{C55F0B55-3483-4EB2-93B3-0F820F21D457}" type="slidenum">
              <a:rPr lang="en-SG" smtClean="0"/>
              <a:t>26</a:t>
            </a:fld>
            <a:endParaRPr lang="en-SG"/>
          </a:p>
        </p:txBody>
      </p:sp>
      <p:sp>
        <p:nvSpPr>
          <p:cNvPr id="8" name="Content Placeholder 2">
            <a:extLst>
              <a:ext uri="{FF2B5EF4-FFF2-40B4-BE49-F238E27FC236}">
                <a16:creationId xmlns:a16="http://schemas.microsoft.com/office/drawing/2014/main" id="{1EBEB7EB-7281-4E10-B083-83F7902274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Now run the program again. Type the following to run the program, and we see our “Hello World” output.</a:t>
            </a:r>
          </a:p>
        </p:txBody>
      </p:sp>
      <p:sp>
        <p:nvSpPr>
          <p:cNvPr id="9" name="Rectangle 8">
            <a:extLst>
              <a:ext uri="{FF2B5EF4-FFF2-40B4-BE49-F238E27FC236}">
                <a16:creationId xmlns:a16="http://schemas.microsoft.com/office/drawing/2014/main" id="{5C75D7F0-E659-471F-A78A-F507EBB688C8}"/>
              </a:ext>
            </a:extLst>
          </p:cNvPr>
          <p:cNvSpPr/>
          <p:nvPr/>
        </p:nvSpPr>
        <p:spPr>
          <a:xfrm>
            <a:off x="2196977" y="4123592"/>
            <a:ext cx="1144100" cy="307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7A850240-5FD1-4D55-90C3-CEFF1F6B2379}"/>
              </a:ext>
            </a:extLst>
          </p:cNvPr>
          <p:cNvSpPr/>
          <p:nvPr/>
        </p:nvSpPr>
        <p:spPr>
          <a:xfrm>
            <a:off x="1732085" y="4185138"/>
            <a:ext cx="378069" cy="1758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AE05EB2-B37E-43EB-946A-E3A70E4D0C69}"/>
              </a:ext>
            </a:extLst>
          </p:cNvPr>
          <p:cNvSpPr txBox="1"/>
          <p:nvPr/>
        </p:nvSpPr>
        <p:spPr>
          <a:xfrm>
            <a:off x="838200" y="4088395"/>
            <a:ext cx="1073762" cy="369332"/>
          </a:xfrm>
          <a:prstGeom prst="rect">
            <a:avLst/>
          </a:prstGeom>
          <a:noFill/>
        </p:spPr>
        <p:txBody>
          <a:bodyPr wrap="square" rtlCol="0">
            <a:spAutoFit/>
          </a:bodyPr>
          <a:lstStyle/>
          <a:p>
            <a:r>
              <a:rPr lang="en-SG" dirty="0"/>
              <a:t>Output</a:t>
            </a:r>
          </a:p>
        </p:txBody>
      </p:sp>
    </p:spTree>
    <p:extLst>
      <p:ext uri="{BB962C8B-B14F-4D97-AF65-F5344CB8AC3E}">
        <p14:creationId xmlns:p14="http://schemas.microsoft.com/office/powerpoint/2010/main" val="412886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D711-2BB0-4706-9951-9C80C48355A1}"/>
              </a:ext>
            </a:extLst>
          </p:cNvPr>
          <p:cNvSpPr>
            <a:spLocks noGrp="1"/>
          </p:cNvSpPr>
          <p:nvPr>
            <p:ph type="title"/>
          </p:nvPr>
        </p:nvSpPr>
        <p:spPr/>
        <p:txBody>
          <a:bodyPr/>
          <a:lstStyle/>
          <a:p>
            <a:r>
              <a:rPr lang="en-SG" dirty="0"/>
              <a:t>Variables</a:t>
            </a:r>
          </a:p>
        </p:txBody>
      </p:sp>
      <p:sp>
        <p:nvSpPr>
          <p:cNvPr id="3" name="Content Placeholder 2">
            <a:extLst>
              <a:ext uri="{FF2B5EF4-FFF2-40B4-BE49-F238E27FC236}">
                <a16:creationId xmlns:a16="http://schemas.microsoft.com/office/drawing/2014/main" id="{E3565064-9DF2-44B3-9127-C6E0B532C7EF}"/>
              </a:ext>
            </a:extLst>
          </p:cNvPr>
          <p:cNvSpPr>
            <a:spLocks noGrp="1"/>
          </p:cNvSpPr>
          <p:nvPr>
            <p:ph idx="1"/>
          </p:nvPr>
        </p:nvSpPr>
        <p:spPr/>
        <p:txBody>
          <a:bodyPr>
            <a:normAutofit/>
          </a:bodyPr>
          <a:lstStyle/>
          <a:p>
            <a:r>
              <a:rPr lang="en-SG" dirty="0"/>
              <a:t>To allow our programs to do more powerful things, they need to store and manipulate data. Variables are used to store our data types and save them for further use in the program. They are essentially names that we can use to access a specific data. You can also think of them as boxes in your computer’s memory that hold the data.</a:t>
            </a:r>
          </a:p>
          <a:p>
            <a:r>
              <a:rPr lang="en-SG" dirty="0"/>
              <a:t>Variables of a certain data type can only hold data of that type</a:t>
            </a:r>
          </a:p>
          <a:p>
            <a:endParaRPr lang="en-SG" dirty="0"/>
          </a:p>
        </p:txBody>
      </p:sp>
      <p:sp>
        <p:nvSpPr>
          <p:cNvPr id="4" name="Footer Placeholder 3">
            <a:extLst>
              <a:ext uri="{FF2B5EF4-FFF2-40B4-BE49-F238E27FC236}">
                <a16:creationId xmlns:a16="http://schemas.microsoft.com/office/drawing/2014/main" id="{F2DECF1E-D28D-4D1B-A6DB-75EA4A89EE5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9F2E770-BE96-41C5-BF01-A5386537F0D7}"/>
              </a:ext>
            </a:extLst>
          </p:cNvPr>
          <p:cNvSpPr>
            <a:spLocks noGrp="1"/>
          </p:cNvSpPr>
          <p:nvPr>
            <p:ph type="sldNum" sz="quarter" idx="12"/>
          </p:nvPr>
        </p:nvSpPr>
        <p:spPr/>
        <p:txBody>
          <a:bodyPr/>
          <a:lstStyle/>
          <a:p>
            <a:fld id="{C55F0B55-3483-4EB2-93B3-0F820F21D457}" type="slidenum">
              <a:rPr lang="en-SG" smtClean="0"/>
              <a:t>27</a:t>
            </a:fld>
            <a:endParaRPr lang="en-SG"/>
          </a:p>
        </p:txBody>
      </p:sp>
      <p:sp>
        <p:nvSpPr>
          <p:cNvPr id="6" name="TextBox 5">
            <a:extLst>
              <a:ext uri="{FF2B5EF4-FFF2-40B4-BE49-F238E27FC236}">
                <a16:creationId xmlns:a16="http://schemas.microsoft.com/office/drawing/2014/main" id="{2A981132-06CF-4578-9BB6-50B9CFB84520}"/>
              </a:ext>
            </a:extLst>
          </p:cNvPr>
          <p:cNvSpPr txBox="1"/>
          <p:nvPr/>
        </p:nvSpPr>
        <p:spPr>
          <a:xfrm>
            <a:off x="1705708" y="4659923"/>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4</a:t>
            </a:r>
            <a:endParaRPr lang="en-SG" dirty="0"/>
          </a:p>
        </p:txBody>
      </p:sp>
      <p:sp>
        <p:nvSpPr>
          <p:cNvPr id="7" name="TextBox 6">
            <a:extLst>
              <a:ext uri="{FF2B5EF4-FFF2-40B4-BE49-F238E27FC236}">
                <a16:creationId xmlns:a16="http://schemas.microsoft.com/office/drawing/2014/main" id="{970963BF-5817-4DC2-B792-13142BFE6335}"/>
              </a:ext>
            </a:extLst>
          </p:cNvPr>
          <p:cNvSpPr txBox="1"/>
          <p:nvPr/>
        </p:nvSpPr>
        <p:spPr>
          <a:xfrm>
            <a:off x="1274884" y="4668715"/>
            <a:ext cx="527539" cy="584775"/>
          </a:xfrm>
          <a:prstGeom prst="rect">
            <a:avLst/>
          </a:prstGeom>
          <a:noFill/>
        </p:spPr>
        <p:txBody>
          <a:bodyPr wrap="square" rtlCol="0">
            <a:spAutoFit/>
          </a:bodyPr>
          <a:lstStyle/>
          <a:p>
            <a:r>
              <a:rPr lang="en-SG" sz="3200" dirty="0"/>
              <a:t>x</a:t>
            </a:r>
            <a:endParaRPr lang="en-SG" dirty="0"/>
          </a:p>
        </p:txBody>
      </p:sp>
      <p:cxnSp>
        <p:nvCxnSpPr>
          <p:cNvPr id="11" name="Straight Arrow Connector 10">
            <a:extLst>
              <a:ext uri="{FF2B5EF4-FFF2-40B4-BE49-F238E27FC236}">
                <a16:creationId xmlns:a16="http://schemas.microsoft.com/office/drawing/2014/main" id="{B3223D6C-9A45-412C-9994-F8FED57FA4FE}"/>
              </a:ext>
            </a:extLst>
          </p:cNvPr>
          <p:cNvCxnSpPr>
            <a:stCxn id="7" idx="1"/>
          </p:cNvCxnSpPr>
          <p:nvPr/>
        </p:nvCxnSpPr>
        <p:spPr>
          <a:xfrm flipH="1">
            <a:off x="931985" y="4961103"/>
            <a:ext cx="342899" cy="630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E20760F-0FC3-4A03-A331-688E57778D7E}"/>
              </a:ext>
            </a:extLst>
          </p:cNvPr>
          <p:cNvSpPr txBox="1"/>
          <p:nvPr/>
        </p:nvSpPr>
        <p:spPr>
          <a:xfrm>
            <a:off x="386861" y="5697415"/>
            <a:ext cx="1811215" cy="369332"/>
          </a:xfrm>
          <a:prstGeom prst="rect">
            <a:avLst/>
          </a:prstGeom>
          <a:noFill/>
        </p:spPr>
        <p:txBody>
          <a:bodyPr wrap="square" rtlCol="0">
            <a:spAutoFit/>
          </a:bodyPr>
          <a:lstStyle/>
          <a:p>
            <a:r>
              <a:rPr lang="en-SG" dirty="0"/>
              <a:t>Variable name</a:t>
            </a:r>
          </a:p>
        </p:txBody>
      </p:sp>
      <p:cxnSp>
        <p:nvCxnSpPr>
          <p:cNvPr id="13" name="Straight Arrow Connector 12">
            <a:extLst>
              <a:ext uri="{FF2B5EF4-FFF2-40B4-BE49-F238E27FC236}">
                <a16:creationId xmlns:a16="http://schemas.microsoft.com/office/drawing/2014/main" id="{A6B039B6-11E2-4442-82A5-023E334EF512}"/>
              </a:ext>
            </a:extLst>
          </p:cNvPr>
          <p:cNvCxnSpPr>
            <a:cxnSpLocks/>
          </p:cNvCxnSpPr>
          <p:nvPr/>
        </p:nvCxnSpPr>
        <p:spPr>
          <a:xfrm>
            <a:off x="2432538" y="5023491"/>
            <a:ext cx="691663" cy="53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5CB51D-A20D-4713-AAAA-2B3EE5FD1FF1}"/>
              </a:ext>
            </a:extLst>
          </p:cNvPr>
          <p:cNvSpPr txBox="1"/>
          <p:nvPr/>
        </p:nvSpPr>
        <p:spPr>
          <a:xfrm>
            <a:off x="2965938" y="5591908"/>
            <a:ext cx="1811215" cy="369332"/>
          </a:xfrm>
          <a:prstGeom prst="rect">
            <a:avLst/>
          </a:prstGeom>
          <a:noFill/>
        </p:spPr>
        <p:txBody>
          <a:bodyPr wrap="square" rtlCol="0">
            <a:spAutoFit/>
          </a:bodyPr>
          <a:lstStyle/>
          <a:p>
            <a:r>
              <a:rPr lang="en-SG" dirty="0"/>
              <a:t>Data</a:t>
            </a:r>
          </a:p>
        </p:txBody>
      </p:sp>
    </p:spTree>
    <p:extLst>
      <p:ext uri="{BB962C8B-B14F-4D97-AF65-F5344CB8AC3E}">
        <p14:creationId xmlns:p14="http://schemas.microsoft.com/office/powerpoint/2010/main" val="3218576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632A-8EE4-4A9C-95D8-36C90764730F}"/>
              </a:ext>
            </a:extLst>
          </p:cNvPr>
          <p:cNvSpPr>
            <a:spLocks noGrp="1"/>
          </p:cNvSpPr>
          <p:nvPr>
            <p:ph type="title"/>
          </p:nvPr>
        </p:nvSpPr>
        <p:spPr/>
        <p:txBody>
          <a:bodyPr/>
          <a:lstStyle/>
          <a:p>
            <a:r>
              <a:rPr lang="en-SG" dirty="0"/>
              <a:t>Naming variables</a:t>
            </a:r>
          </a:p>
        </p:txBody>
      </p:sp>
      <p:sp>
        <p:nvSpPr>
          <p:cNvPr id="3" name="Content Placeholder 2">
            <a:extLst>
              <a:ext uri="{FF2B5EF4-FFF2-40B4-BE49-F238E27FC236}">
                <a16:creationId xmlns:a16="http://schemas.microsoft.com/office/drawing/2014/main" id="{19813E58-D7E8-44EE-8D8D-EE53997A5608}"/>
              </a:ext>
            </a:extLst>
          </p:cNvPr>
          <p:cNvSpPr>
            <a:spLocks noGrp="1"/>
          </p:cNvSpPr>
          <p:nvPr>
            <p:ph idx="1"/>
          </p:nvPr>
        </p:nvSpPr>
        <p:spPr>
          <a:xfrm>
            <a:off x="838200" y="1608992"/>
            <a:ext cx="10515600" cy="4567971"/>
          </a:xfrm>
        </p:spPr>
        <p:txBody>
          <a:bodyPr>
            <a:normAutofit fontScale="92500" lnSpcReduction="10000"/>
          </a:bodyPr>
          <a:lstStyle/>
          <a:p>
            <a:r>
              <a:rPr lang="en-SG" dirty="0"/>
              <a:t>There are rules to naming variables:</a:t>
            </a:r>
          </a:p>
          <a:p>
            <a:pPr lvl="1"/>
            <a:r>
              <a:rPr lang="en-SG" dirty="0"/>
              <a:t>Variable names should only contain letters, numbers, or underscores</a:t>
            </a:r>
          </a:p>
          <a:p>
            <a:pPr lvl="1"/>
            <a:r>
              <a:rPr lang="en-SG" dirty="0"/>
              <a:t>Variable names must begin with a letter</a:t>
            </a:r>
          </a:p>
          <a:p>
            <a:pPr lvl="1"/>
            <a:r>
              <a:rPr lang="en-SG" dirty="0"/>
              <a:t>You can’t have two variables in the same program with the same name</a:t>
            </a:r>
          </a:p>
          <a:p>
            <a:pPr lvl="1"/>
            <a:r>
              <a:rPr lang="en-SG" dirty="0"/>
              <a:t>Valid variable names: </a:t>
            </a:r>
          </a:p>
          <a:p>
            <a:pPr lvl="2"/>
            <a:r>
              <a:rPr lang="en-SG" dirty="0" err="1"/>
              <a:t>myData</a:t>
            </a:r>
            <a:endParaRPr lang="en-SG" dirty="0"/>
          </a:p>
          <a:p>
            <a:pPr lvl="2"/>
            <a:r>
              <a:rPr lang="en-SG" dirty="0"/>
              <a:t>pay94, </a:t>
            </a:r>
          </a:p>
          <a:p>
            <a:pPr lvl="2"/>
            <a:r>
              <a:rPr lang="en-SG" dirty="0" err="1"/>
              <a:t>age_limit</a:t>
            </a:r>
            <a:endParaRPr lang="en-SG" dirty="0"/>
          </a:p>
          <a:p>
            <a:pPr lvl="2"/>
            <a:r>
              <a:rPr lang="en-SG" dirty="0"/>
              <a:t>Amount</a:t>
            </a:r>
          </a:p>
          <a:p>
            <a:pPr lvl="2"/>
            <a:r>
              <a:rPr lang="en-SG" dirty="0"/>
              <a:t>Qt1yIncome</a:t>
            </a:r>
          </a:p>
          <a:p>
            <a:pPr lvl="1"/>
            <a:r>
              <a:rPr lang="en-SG" dirty="0"/>
              <a:t>Invalid variable names: </a:t>
            </a:r>
          </a:p>
          <a:p>
            <a:pPr lvl="2"/>
            <a:r>
              <a:rPr lang="en-SG" dirty="0"/>
              <a:t>94Pay</a:t>
            </a:r>
          </a:p>
          <a:p>
            <a:pPr lvl="2"/>
            <a:r>
              <a:rPr lang="en-SG" dirty="0"/>
              <a:t>my Age</a:t>
            </a:r>
          </a:p>
          <a:p>
            <a:pPr lvl="2"/>
            <a:r>
              <a:rPr lang="en-SG" dirty="0" err="1"/>
              <a:t>lastname</a:t>
            </a:r>
            <a:r>
              <a:rPr lang="en-SG" dirty="0"/>
              <a:t>, </a:t>
            </a:r>
            <a:r>
              <a:rPr lang="en-SG" dirty="0" err="1"/>
              <a:t>firstname</a:t>
            </a:r>
            <a:endParaRPr lang="en-SG" dirty="0"/>
          </a:p>
          <a:p>
            <a:endParaRPr lang="en-SG" dirty="0"/>
          </a:p>
        </p:txBody>
      </p:sp>
      <p:sp>
        <p:nvSpPr>
          <p:cNvPr id="4" name="Footer Placeholder 3">
            <a:extLst>
              <a:ext uri="{FF2B5EF4-FFF2-40B4-BE49-F238E27FC236}">
                <a16:creationId xmlns:a16="http://schemas.microsoft.com/office/drawing/2014/main" id="{078D5E8A-B7E1-4274-99C4-F441012884E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1D166EA-6971-491F-B6E0-5CBA4FB57EA2}"/>
              </a:ext>
            </a:extLst>
          </p:cNvPr>
          <p:cNvSpPr>
            <a:spLocks noGrp="1"/>
          </p:cNvSpPr>
          <p:nvPr>
            <p:ph type="sldNum" sz="quarter" idx="12"/>
          </p:nvPr>
        </p:nvSpPr>
        <p:spPr/>
        <p:txBody>
          <a:bodyPr/>
          <a:lstStyle/>
          <a:p>
            <a:fld id="{C55F0B55-3483-4EB2-93B3-0F820F21D457}" type="slidenum">
              <a:rPr lang="en-SG" smtClean="0"/>
              <a:t>28</a:t>
            </a:fld>
            <a:endParaRPr lang="en-SG"/>
          </a:p>
        </p:txBody>
      </p:sp>
    </p:spTree>
    <p:extLst>
      <p:ext uri="{BB962C8B-B14F-4D97-AF65-F5344CB8AC3E}">
        <p14:creationId xmlns:p14="http://schemas.microsoft.com/office/powerpoint/2010/main" val="421609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C889-179C-423B-8FA2-68C990440F9B}"/>
              </a:ext>
            </a:extLst>
          </p:cNvPr>
          <p:cNvSpPr>
            <a:spLocks noGrp="1"/>
          </p:cNvSpPr>
          <p:nvPr>
            <p:ph type="title"/>
          </p:nvPr>
        </p:nvSpPr>
        <p:spPr/>
        <p:txBody>
          <a:bodyPr/>
          <a:lstStyle/>
          <a:p>
            <a:r>
              <a:rPr lang="en-SG" dirty="0"/>
              <a:t>Declare, initialize, assign variables</a:t>
            </a:r>
          </a:p>
        </p:txBody>
      </p:sp>
      <p:sp>
        <p:nvSpPr>
          <p:cNvPr id="3" name="Content Placeholder 2">
            <a:extLst>
              <a:ext uri="{FF2B5EF4-FFF2-40B4-BE49-F238E27FC236}">
                <a16:creationId xmlns:a16="http://schemas.microsoft.com/office/drawing/2014/main" id="{3F4909CE-20B7-41DE-B6F7-4024D3D66D23}"/>
              </a:ext>
            </a:extLst>
          </p:cNvPr>
          <p:cNvSpPr>
            <a:spLocks noGrp="1"/>
          </p:cNvSpPr>
          <p:nvPr>
            <p:ph idx="1"/>
          </p:nvPr>
        </p:nvSpPr>
        <p:spPr>
          <a:xfrm>
            <a:off x="5046784" y="1825625"/>
            <a:ext cx="6307015" cy="4351338"/>
          </a:xfrm>
        </p:spPr>
        <p:txBody>
          <a:bodyPr>
            <a:normAutofit fontScale="92500"/>
          </a:bodyPr>
          <a:lstStyle/>
          <a:p>
            <a:pPr marL="514350" indent="-514350">
              <a:buFont typeface="+mj-lt"/>
              <a:buAutoNum type="arabicPeriod"/>
            </a:pPr>
            <a:r>
              <a:rPr lang="en-SG" dirty="0"/>
              <a:t>Declare/define variables – state the variable’s type and name. This lets your computer know to allocate memory space for your variable</a:t>
            </a:r>
          </a:p>
          <a:p>
            <a:pPr marL="514350" indent="-514350">
              <a:buFont typeface="+mj-lt"/>
              <a:buAutoNum type="arabicPeriod"/>
            </a:pPr>
            <a:r>
              <a:rPr lang="en-SG" dirty="0"/>
              <a:t>Initialize variables – sets an initial value for the variable when you declare it</a:t>
            </a:r>
          </a:p>
          <a:p>
            <a:pPr marL="514350" indent="-514350">
              <a:buFont typeface="+mj-lt"/>
              <a:buAutoNum type="arabicPeriod"/>
            </a:pPr>
            <a:r>
              <a:rPr lang="en-SG" dirty="0"/>
              <a:t>Assign a value to a variable. The variable must have already been declared. Assigning a value uses the assignment operator (=) to put a value into the variable</a:t>
            </a:r>
          </a:p>
          <a:p>
            <a:endParaRPr lang="en-SG" dirty="0"/>
          </a:p>
        </p:txBody>
      </p:sp>
      <p:sp>
        <p:nvSpPr>
          <p:cNvPr id="4" name="Footer Placeholder 3">
            <a:extLst>
              <a:ext uri="{FF2B5EF4-FFF2-40B4-BE49-F238E27FC236}">
                <a16:creationId xmlns:a16="http://schemas.microsoft.com/office/drawing/2014/main" id="{4111CC81-A961-4341-A1B3-58A0D198B03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588D953-6FE5-4045-823F-F6359F9C0C90}"/>
              </a:ext>
            </a:extLst>
          </p:cNvPr>
          <p:cNvSpPr>
            <a:spLocks noGrp="1"/>
          </p:cNvSpPr>
          <p:nvPr>
            <p:ph type="sldNum" sz="quarter" idx="12"/>
          </p:nvPr>
        </p:nvSpPr>
        <p:spPr/>
        <p:txBody>
          <a:bodyPr/>
          <a:lstStyle/>
          <a:p>
            <a:fld id="{C55F0B55-3483-4EB2-93B3-0F820F21D457}" type="slidenum">
              <a:rPr lang="en-SG" smtClean="0"/>
              <a:t>29</a:t>
            </a:fld>
            <a:endParaRPr lang="en-SG"/>
          </a:p>
        </p:txBody>
      </p:sp>
      <p:pic>
        <p:nvPicPr>
          <p:cNvPr id="9" name="Picture 8">
            <a:extLst>
              <a:ext uri="{FF2B5EF4-FFF2-40B4-BE49-F238E27FC236}">
                <a16:creationId xmlns:a16="http://schemas.microsoft.com/office/drawing/2014/main" id="{C45D7C1C-245B-4E7A-95D3-452A2A41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690688"/>
            <a:ext cx="3887666" cy="1943833"/>
          </a:xfrm>
          <a:prstGeom prst="rect">
            <a:avLst/>
          </a:prstGeom>
        </p:spPr>
      </p:pic>
      <p:sp>
        <p:nvSpPr>
          <p:cNvPr id="10" name="TextBox 9">
            <a:extLst>
              <a:ext uri="{FF2B5EF4-FFF2-40B4-BE49-F238E27FC236}">
                <a16:creationId xmlns:a16="http://schemas.microsoft.com/office/drawing/2014/main" id="{C36B0EAC-0D5B-498A-A0FA-5407AE73B724}"/>
              </a:ext>
            </a:extLst>
          </p:cNvPr>
          <p:cNvSpPr txBox="1"/>
          <p:nvPr/>
        </p:nvSpPr>
        <p:spPr>
          <a:xfrm>
            <a:off x="1429741" y="1755254"/>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1" name="TextBox 10">
            <a:extLst>
              <a:ext uri="{FF2B5EF4-FFF2-40B4-BE49-F238E27FC236}">
                <a16:creationId xmlns:a16="http://schemas.microsoft.com/office/drawing/2014/main" id="{5CD2AED2-15F5-497D-B781-473EAFFDD6D5}"/>
              </a:ext>
            </a:extLst>
          </p:cNvPr>
          <p:cNvSpPr txBox="1"/>
          <p:nvPr/>
        </p:nvSpPr>
        <p:spPr>
          <a:xfrm>
            <a:off x="3065110" y="2019069"/>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2" name="TextBox 11">
            <a:extLst>
              <a:ext uri="{FF2B5EF4-FFF2-40B4-BE49-F238E27FC236}">
                <a16:creationId xmlns:a16="http://schemas.microsoft.com/office/drawing/2014/main" id="{FA846A1F-CBFA-4DE7-9304-A84D4C8B59C3}"/>
              </a:ext>
            </a:extLst>
          </p:cNvPr>
          <p:cNvSpPr txBox="1"/>
          <p:nvPr/>
        </p:nvSpPr>
        <p:spPr>
          <a:xfrm>
            <a:off x="1432672" y="3234705"/>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3" name="TextBox 12">
            <a:extLst>
              <a:ext uri="{FF2B5EF4-FFF2-40B4-BE49-F238E27FC236}">
                <a16:creationId xmlns:a16="http://schemas.microsoft.com/office/drawing/2014/main" id="{0A3215E1-CDB5-4C49-9001-5AFCF2D5BAF9}"/>
              </a:ext>
            </a:extLst>
          </p:cNvPr>
          <p:cNvSpPr txBox="1"/>
          <p:nvPr/>
        </p:nvSpPr>
        <p:spPr>
          <a:xfrm>
            <a:off x="5166472" y="1909142"/>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14" name="TextBox 13">
            <a:extLst>
              <a:ext uri="{FF2B5EF4-FFF2-40B4-BE49-F238E27FC236}">
                <a16:creationId xmlns:a16="http://schemas.microsoft.com/office/drawing/2014/main" id="{3512B99B-CC10-4E5B-88E2-36B7B11973C8}"/>
              </a:ext>
            </a:extLst>
          </p:cNvPr>
          <p:cNvSpPr txBox="1"/>
          <p:nvPr/>
        </p:nvSpPr>
        <p:spPr>
          <a:xfrm>
            <a:off x="5148887" y="3429000"/>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15" name="TextBox 14">
            <a:extLst>
              <a:ext uri="{FF2B5EF4-FFF2-40B4-BE49-F238E27FC236}">
                <a16:creationId xmlns:a16="http://schemas.microsoft.com/office/drawing/2014/main" id="{8AB61D41-0A6D-4614-B851-C631BC6AE46C}"/>
              </a:ext>
            </a:extLst>
          </p:cNvPr>
          <p:cNvSpPr txBox="1"/>
          <p:nvPr/>
        </p:nvSpPr>
        <p:spPr>
          <a:xfrm>
            <a:off x="5121562" y="4258628"/>
            <a:ext cx="301869" cy="307777"/>
          </a:xfrm>
          <a:prstGeom prst="rect">
            <a:avLst/>
          </a:prstGeom>
          <a:solidFill>
            <a:srgbClr val="FF0000"/>
          </a:solidFill>
        </p:spPr>
        <p:txBody>
          <a:bodyPr wrap="square" rtlCol="0">
            <a:spAutoFit/>
          </a:bodyPr>
          <a:lstStyle/>
          <a:p>
            <a:pPr algn="ctr"/>
            <a:r>
              <a:rPr lang="en-SG" sz="1400" dirty="0"/>
              <a:t>3</a:t>
            </a:r>
            <a:endParaRPr lang="en-SG" dirty="0"/>
          </a:p>
        </p:txBody>
      </p:sp>
      <p:sp>
        <p:nvSpPr>
          <p:cNvPr id="16" name="TextBox 15">
            <a:extLst>
              <a:ext uri="{FF2B5EF4-FFF2-40B4-BE49-F238E27FC236}">
                <a16:creationId xmlns:a16="http://schemas.microsoft.com/office/drawing/2014/main" id="{8D4975CC-260A-48AB-AE39-F84AAF98B4F5}"/>
              </a:ext>
            </a:extLst>
          </p:cNvPr>
          <p:cNvSpPr txBox="1"/>
          <p:nvPr/>
        </p:nvSpPr>
        <p:spPr>
          <a:xfrm>
            <a:off x="1652954" y="3935462"/>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 </a:t>
            </a:r>
            <a:endParaRPr lang="en-SG" dirty="0"/>
          </a:p>
        </p:txBody>
      </p:sp>
      <p:sp>
        <p:nvSpPr>
          <p:cNvPr id="17" name="TextBox 16">
            <a:extLst>
              <a:ext uri="{FF2B5EF4-FFF2-40B4-BE49-F238E27FC236}">
                <a16:creationId xmlns:a16="http://schemas.microsoft.com/office/drawing/2014/main" id="{072869BC-2B36-4A71-93B4-3B407F034785}"/>
              </a:ext>
            </a:extLst>
          </p:cNvPr>
          <p:cNvSpPr txBox="1"/>
          <p:nvPr/>
        </p:nvSpPr>
        <p:spPr>
          <a:xfrm>
            <a:off x="1222130" y="3944254"/>
            <a:ext cx="527539" cy="584775"/>
          </a:xfrm>
          <a:prstGeom prst="rect">
            <a:avLst/>
          </a:prstGeom>
          <a:noFill/>
        </p:spPr>
        <p:txBody>
          <a:bodyPr wrap="square" rtlCol="0">
            <a:spAutoFit/>
          </a:bodyPr>
          <a:lstStyle/>
          <a:p>
            <a:r>
              <a:rPr lang="en-SG" sz="3200" dirty="0"/>
              <a:t>x</a:t>
            </a:r>
            <a:endParaRPr lang="en-SG" dirty="0"/>
          </a:p>
        </p:txBody>
      </p:sp>
      <p:sp>
        <p:nvSpPr>
          <p:cNvPr id="21" name="TextBox 20">
            <a:extLst>
              <a:ext uri="{FF2B5EF4-FFF2-40B4-BE49-F238E27FC236}">
                <a16:creationId xmlns:a16="http://schemas.microsoft.com/office/drawing/2014/main" id="{3E6F33CA-D5B2-4D75-AA14-36D9B7E89EE9}"/>
              </a:ext>
            </a:extLst>
          </p:cNvPr>
          <p:cNvSpPr txBox="1"/>
          <p:nvPr/>
        </p:nvSpPr>
        <p:spPr>
          <a:xfrm>
            <a:off x="1652953" y="4882734"/>
            <a:ext cx="2189285" cy="646331"/>
          </a:xfrm>
          <a:prstGeom prst="rect">
            <a:avLst/>
          </a:prstGeom>
          <a:solidFill>
            <a:schemeClr val="accent1"/>
          </a:solidFill>
          <a:ln w="38100">
            <a:solidFill>
              <a:schemeClr val="tx1"/>
            </a:solidFill>
          </a:ln>
        </p:spPr>
        <p:txBody>
          <a:bodyPr wrap="square" rtlCol="0">
            <a:spAutoFit/>
          </a:bodyPr>
          <a:lstStyle/>
          <a:p>
            <a:pPr algn="ctr"/>
            <a:r>
              <a:rPr lang="en-SG" sz="3600" dirty="0"/>
              <a:t>99999999</a:t>
            </a:r>
            <a:endParaRPr lang="en-SG" dirty="0"/>
          </a:p>
        </p:txBody>
      </p:sp>
      <p:sp>
        <p:nvSpPr>
          <p:cNvPr id="22" name="TextBox 21">
            <a:extLst>
              <a:ext uri="{FF2B5EF4-FFF2-40B4-BE49-F238E27FC236}">
                <a16:creationId xmlns:a16="http://schemas.microsoft.com/office/drawing/2014/main" id="{1286D276-9EC8-44EB-8A0A-FA5D2EB0CD45}"/>
              </a:ext>
            </a:extLst>
          </p:cNvPr>
          <p:cNvSpPr txBox="1"/>
          <p:nvPr/>
        </p:nvSpPr>
        <p:spPr>
          <a:xfrm>
            <a:off x="1222130" y="4891526"/>
            <a:ext cx="527539" cy="584775"/>
          </a:xfrm>
          <a:prstGeom prst="rect">
            <a:avLst/>
          </a:prstGeom>
          <a:noFill/>
        </p:spPr>
        <p:txBody>
          <a:bodyPr wrap="square" rtlCol="0">
            <a:spAutoFit/>
          </a:bodyPr>
          <a:lstStyle/>
          <a:p>
            <a:r>
              <a:rPr lang="en-SG" sz="3200" dirty="0"/>
              <a:t>y</a:t>
            </a:r>
            <a:endParaRPr lang="en-SG" dirty="0"/>
          </a:p>
        </p:txBody>
      </p:sp>
      <p:sp>
        <p:nvSpPr>
          <p:cNvPr id="23" name="TextBox 22">
            <a:extLst>
              <a:ext uri="{FF2B5EF4-FFF2-40B4-BE49-F238E27FC236}">
                <a16:creationId xmlns:a16="http://schemas.microsoft.com/office/drawing/2014/main" id="{7F1F3BB1-49BE-475E-A465-FFE8295A5ECB}"/>
              </a:ext>
            </a:extLst>
          </p:cNvPr>
          <p:cNvSpPr txBox="1"/>
          <p:nvPr/>
        </p:nvSpPr>
        <p:spPr>
          <a:xfrm>
            <a:off x="704849" y="4082752"/>
            <a:ext cx="301869" cy="307777"/>
          </a:xfrm>
          <a:prstGeom prst="rect">
            <a:avLst/>
          </a:prstGeom>
          <a:solidFill>
            <a:srgbClr val="FF0000"/>
          </a:solidFill>
        </p:spPr>
        <p:txBody>
          <a:bodyPr wrap="square" rtlCol="0">
            <a:spAutoFit/>
          </a:bodyPr>
          <a:lstStyle/>
          <a:p>
            <a:pPr algn="ctr"/>
            <a:r>
              <a:rPr lang="en-SG" sz="1400" dirty="0"/>
              <a:t>1</a:t>
            </a:r>
            <a:endParaRPr lang="en-SG" dirty="0"/>
          </a:p>
        </p:txBody>
      </p:sp>
      <p:sp>
        <p:nvSpPr>
          <p:cNvPr id="24" name="TextBox 23">
            <a:extLst>
              <a:ext uri="{FF2B5EF4-FFF2-40B4-BE49-F238E27FC236}">
                <a16:creationId xmlns:a16="http://schemas.microsoft.com/office/drawing/2014/main" id="{E07F948C-4282-44A7-B3B1-1E590C296736}"/>
              </a:ext>
            </a:extLst>
          </p:cNvPr>
          <p:cNvSpPr txBox="1"/>
          <p:nvPr/>
        </p:nvSpPr>
        <p:spPr>
          <a:xfrm>
            <a:off x="687265" y="5030024"/>
            <a:ext cx="301869" cy="307777"/>
          </a:xfrm>
          <a:prstGeom prst="rect">
            <a:avLst/>
          </a:prstGeom>
          <a:solidFill>
            <a:srgbClr val="FF0000"/>
          </a:solidFill>
        </p:spPr>
        <p:txBody>
          <a:bodyPr wrap="square" rtlCol="0">
            <a:spAutoFit/>
          </a:bodyPr>
          <a:lstStyle/>
          <a:p>
            <a:pPr algn="ctr"/>
            <a:r>
              <a:rPr lang="en-SG" sz="1400" dirty="0"/>
              <a:t>2</a:t>
            </a:r>
            <a:endParaRPr lang="en-SG" dirty="0"/>
          </a:p>
        </p:txBody>
      </p:sp>
      <p:sp>
        <p:nvSpPr>
          <p:cNvPr id="25" name="TextBox 24">
            <a:extLst>
              <a:ext uri="{FF2B5EF4-FFF2-40B4-BE49-F238E27FC236}">
                <a16:creationId xmlns:a16="http://schemas.microsoft.com/office/drawing/2014/main" id="{9DC83C60-615E-406A-80F0-DF0CB0738266}"/>
              </a:ext>
            </a:extLst>
          </p:cNvPr>
          <p:cNvSpPr txBox="1"/>
          <p:nvPr/>
        </p:nvSpPr>
        <p:spPr>
          <a:xfrm>
            <a:off x="1642696" y="5786034"/>
            <a:ext cx="967154" cy="646331"/>
          </a:xfrm>
          <a:prstGeom prst="rect">
            <a:avLst/>
          </a:prstGeom>
          <a:solidFill>
            <a:schemeClr val="accent1"/>
          </a:solidFill>
          <a:ln w="38100">
            <a:solidFill>
              <a:schemeClr val="tx1"/>
            </a:solidFill>
          </a:ln>
        </p:spPr>
        <p:txBody>
          <a:bodyPr wrap="square" rtlCol="0">
            <a:spAutoFit/>
          </a:bodyPr>
          <a:lstStyle/>
          <a:p>
            <a:pPr algn="ctr"/>
            <a:r>
              <a:rPr lang="en-SG" sz="3600" dirty="0"/>
              <a:t> </a:t>
            </a:r>
            <a:endParaRPr lang="en-SG" dirty="0"/>
          </a:p>
        </p:txBody>
      </p:sp>
      <p:sp>
        <p:nvSpPr>
          <p:cNvPr id="26" name="TextBox 25">
            <a:extLst>
              <a:ext uri="{FF2B5EF4-FFF2-40B4-BE49-F238E27FC236}">
                <a16:creationId xmlns:a16="http://schemas.microsoft.com/office/drawing/2014/main" id="{0F3DB22D-964A-4CDD-8D1F-7A19F320A20F}"/>
              </a:ext>
            </a:extLst>
          </p:cNvPr>
          <p:cNvSpPr txBox="1"/>
          <p:nvPr/>
        </p:nvSpPr>
        <p:spPr>
          <a:xfrm>
            <a:off x="1211872" y="5794826"/>
            <a:ext cx="527539" cy="584775"/>
          </a:xfrm>
          <a:prstGeom prst="rect">
            <a:avLst/>
          </a:prstGeom>
          <a:noFill/>
        </p:spPr>
        <p:txBody>
          <a:bodyPr wrap="square" rtlCol="0">
            <a:spAutoFit/>
          </a:bodyPr>
          <a:lstStyle/>
          <a:p>
            <a:r>
              <a:rPr lang="en-SG" sz="3200" dirty="0"/>
              <a:t>x</a:t>
            </a:r>
            <a:endParaRPr lang="en-SG" dirty="0"/>
          </a:p>
        </p:txBody>
      </p:sp>
      <p:sp>
        <p:nvSpPr>
          <p:cNvPr id="6" name="Arrow: Curved Down 5">
            <a:extLst>
              <a:ext uri="{FF2B5EF4-FFF2-40B4-BE49-F238E27FC236}">
                <a16:creationId xmlns:a16="http://schemas.microsoft.com/office/drawing/2014/main" id="{BEDFC657-FC41-4C4E-8A90-B7E8781D6555}"/>
              </a:ext>
            </a:extLst>
          </p:cNvPr>
          <p:cNvSpPr/>
          <p:nvPr/>
        </p:nvSpPr>
        <p:spPr>
          <a:xfrm rot="10800000">
            <a:off x="2319466" y="6173785"/>
            <a:ext cx="1171079" cy="36512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 name="TextBox 6">
            <a:extLst>
              <a:ext uri="{FF2B5EF4-FFF2-40B4-BE49-F238E27FC236}">
                <a16:creationId xmlns:a16="http://schemas.microsoft.com/office/drawing/2014/main" id="{F6221741-64FE-4E94-92AF-A2C3DD2DE061}"/>
              </a:ext>
            </a:extLst>
          </p:cNvPr>
          <p:cNvSpPr txBox="1"/>
          <p:nvPr/>
        </p:nvSpPr>
        <p:spPr>
          <a:xfrm>
            <a:off x="3506688" y="5686930"/>
            <a:ext cx="799108" cy="646331"/>
          </a:xfrm>
          <a:prstGeom prst="rect">
            <a:avLst/>
          </a:prstGeom>
          <a:noFill/>
        </p:spPr>
        <p:txBody>
          <a:bodyPr wrap="square" rtlCol="0">
            <a:spAutoFit/>
          </a:bodyPr>
          <a:lstStyle/>
          <a:p>
            <a:r>
              <a:rPr lang="en-SG" sz="3600" dirty="0"/>
              <a:t>4</a:t>
            </a:r>
          </a:p>
        </p:txBody>
      </p:sp>
      <p:sp>
        <p:nvSpPr>
          <p:cNvPr id="27" name="TextBox 26">
            <a:extLst>
              <a:ext uri="{FF2B5EF4-FFF2-40B4-BE49-F238E27FC236}">
                <a16:creationId xmlns:a16="http://schemas.microsoft.com/office/drawing/2014/main" id="{F80B6D5B-002C-434F-905D-3025C1EA77F0}"/>
              </a:ext>
            </a:extLst>
          </p:cNvPr>
          <p:cNvSpPr txBox="1"/>
          <p:nvPr/>
        </p:nvSpPr>
        <p:spPr>
          <a:xfrm>
            <a:off x="665134" y="5933324"/>
            <a:ext cx="301869" cy="307777"/>
          </a:xfrm>
          <a:prstGeom prst="rect">
            <a:avLst/>
          </a:prstGeom>
          <a:solidFill>
            <a:srgbClr val="FF0000"/>
          </a:solidFill>
        </p:spPr>
        <p:txBody>
          <a:bodyPr wrap="square" rtlCol="0">
            <a:spAutoFit/>
          </a:bodyPr>
          <a:lstStyle/>
          <a:p>
            <a:pPr algn="ctr"/>
            <a:r>
              <a:rPr lang="en-SG" sz="1400" dirty="0"/>
              <a:t>3</a:t>
            </a:r>
            <a:endParaRPr lang="en-SG" dirty="0"/>
          </a:p>
        </p:txBody>
      </p:sp>
    </p:spTree>
    <p:extLst>
      <p:ext uri="{BB962C8B-B14F-4D97-AF65-F5344CB8AC3E}">
        <p14:creationId xmlns:p14="http://schemas.microsoft.com/office/powerpoint/2010/main" val="12898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1D6-CBAC-4195-A4A1-00D040931282}"/>
              </a:ext>
            </a:extLst>
          </p:cNvPr>
          <p:cNvSpPr>
            <a:spLocks noGrp="1"/>
          </p:cNvSpPr>
          <p:nvPr>
            <p:ph type="title"/>
          </p:nvPr>
        </p:nvSpPr>
        <p:spPr/>
        <p:txBody>
          <a:bodyPr/>
          <a:lstStyle/>
          <a:p>
            <a:r>
              <a:rPr lang="en-US" dirty="0"/>
              <a:t>Top trends in tech</a:t>
            </a:r>
            <a:endParaRPr lang="en-SG" dirty="0"/>
          </a:p>
        </p:txBody>
      </p:sp>
      <p:pic>
        <p:nvPicPr>
          <p:cNvPr id="7" name="Picture 6">
            <a:extLst>
              <a:ext uri="{FF2B5EF4-FFF2-40B4-BE49-F238E27FC236}">
                <a16:creationId xmlns:a16="http://schemas.microsoft.com/office/drawing/2014/main" id="{F10DF7AE-1C24-40B4-831B-EAC4F355D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36" y="1690688"/>
            <a:ext cx="9496425" cy="4772025"/>
          </a:xfrm>
          <a:prstGeom prst="rect">
            <a:avLst/>
          </a:prstGeom>
        </p:spPr>
      </p:pic>
      <p:sp>
        <p:nvSpPr>
          <p:cNvPr id="3" name="Footer Placeholder 2">
            <a:extLst>
              <a:ext uri="{FF2B5EF4-FFF2-40B4-BE49-F238E27FC236}">
                <a16:creationId xmlns:a16="http://schemas.microsoft.com/office/drawing/2014/main" id="{B5FCDCA1-346D-475D-8EFC-97B1324CE83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5159138-2921-4ED8-A562-97E525C8A5A2}"/>
              </a:ext>
            </a:extLst>
          </p:cNvPr>
          <p:cNvSpPr>
            <a:spLocks noGrp="1"/>
          </p:cNvSpPr>
          <p:nvPr>
            <p:ph type="sldNum" sz="quarter" idx="12"/>
          </p:nvPr>
        </p:nvSpPr>
        <p:spPr/>
        <p:txBody>
          <a:bodyPr/>
          <a:lstStyle/>
          <a:p>
            <a:fld id="{C55F0B55-3483-4EB2-93B3-0F820F21D457}" type="slidenum">
              <a:rPr lang="en-SG" smtClean="0"/>
              <a:t>3</a:t>
            </a:fld>
            <a:endParaRPr lang="en-SG"/>
          </a:p>
        </p:txBody>
      </p:sp>
    </p:spTree>
    <p:extLst>
      <p:ext uri="{BB962C8B-B14F-4D97-AF65-F5344CB8AC3E}">
        <p14:creationId xmlns:p14="http://schemas.microsoft.com/office/powerpoint/2010/main" val="262562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33C3-4DD2-4C2E-89A6-456D92250971}"/>
              </a:ext>
            </a:extLst>
          </p:cNvPr>
          <p:cNvSpPr>
            <a:spLocks noGrp="1"/>
          </p:cNvSpPr>
          <p:nvPr>
            <p:ph type="title"/>
          </p:nvPr>
        </p:nvSpPr>
        <p:spPr/>
        <p:txBody>
          <a:bodyPr/>
          <a:lstStyle/>
          <a:p>
            <a:r>
              <a:rPr lang="en-SG" dirty="0"/>
              <a:t>Data types</a:t>
            </a:r>
          </a:p>
        </p:txBody>
      </p:sp>
      <p:sp>
        <p:nvSpPr>
          <p:cNvPr id="3" name="Content Placeholder 2">
            <a:extLst>
              <a:ext uri="{FF2B5EF4-FFF2-40B4-BE49-F238E27FC236}">
                <a16:creationId xmlns:a16="http://schemas.microsoft.com/office/drawing/2014/main" id="{F5AAE8B5-1A38-4686-AB52-2D170F9816C4}"/>
              </a:ext>
            </a:extLst>
          </p:cNvPr>
          <p:cNvSpPr>
            <a:spLocks noGrp="1"/>
          </p:cNvSpPr>
          <p:nvPr>
            <p:ph idx="1"/>
          </p:nvPr>
        </p:nvSpPr>
        <p:spPr/>
        <p:txBody>
          <a:bodyPr/>
          <a:lstStyle/>
          <a:p>
            <a:r>
              <a:rPr lang="en-SG" dirty="0"/>
              <a:t>Examples of data types:</a:t>
            </a:r>
          </a:p>
          <a:p>
            <a:pPr lvl="1"/>
            <a:r>
              <a:rPr lang="en-SG" dirty="0"/>
              <a:t>numbers, decimals, characters, strings etc.</a:t>
            </a:r>
          </a:p>
        </p:txBody>
      </p:sp>
      <p:sp>
        <p:nvSpPr>
          <p:cNvPr id="4" name="Footer Placeholder 3">
            <a:extLst>
              <a:ext uri="{FF2B5EF4-FFF2-40B4-BE49-F238E27FC236}">
                <a16:creationId xmlns:a16="http://schemas.microsoft.com/office/drawing/2014/main" id="{3C78F49B-9BCA-4587-9F7D-CAFC06BCE72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AA5F2A-B545-47A4-9992-022329B15A26}"/>
              </a:ext>
            </a:extLst>
          </p:cNvPr>
          <p:cNvSpPr>
            <a:spLocks noGrp="1"/>
          </p:cNvSpPr>
          <p:nvPr>
            <p:ph type="sldNum" sz="quarter" idx="12"/>
          </p:nvPr>
        </p:nvSpPr>
        <p:spPr/>
        <p:txBody>
          <a:bodyPr/>
          <a:lstStyle/>
          <a:p>
            <a:fld id="{C55F0B55-3483-4EB2-93B3-0F820F21D457}" type="slidenum">
              <a:rPr lang="en-SG" smtClean="0"/>
              <a:t>30</a:t>
            </a:fld>
            <a:endParaRPr lang="en-SG"/>
          </a:p>
        </p:txBody>
      </p:sp>
    </p:spTree>
    <p:extLst>
      <p:ext uri="{BB962C8B-B14F-4D97-AF65-F5344CB8AC3E}">
        <p14:creationId xmlns:p14="http://schemas.microsoft.com/office/powerpoint/2010/main" val="143113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777-C342-407B-9A0E-50A8D278B883}"/>
              </a:ext>
            </a:extLst>
          </p:cNvPr>
          <p:cNvSpPr>
            <a:spLocks noGrp="1"/>
          </p:cNvSpPr>
          <p:nvPr>
            <p:ph type="title"/>
          </p:nvPr>
        </p:nvSpPr>
        <p:spPr/>
        <p:txBody>
          <a:bodyPr/>
          <a:lstStyle/>
          <a:p>
            <a:r>
              <a:rPr lang="en-SG" dirty="0"/>
              <a:t>Data types – numeric data types</a:t>
            </a:r>
          </a:p>
        </p:txBody>
      </p:sp>
      <p:sp>
        <p:nvSpPr>
          <p:cNvPr id="3" name="Content Placeholder 2">
            <a:extLst>
              <a:ext uri="{FF2B5EF4-FFF2-40B4-BE49-F238E27FC236}">
                <a16:creationId xmlns:a16="http://schemas.microsoft.com/office/drawing/2014/main" id="{78257D38-13CC-4284-B6F7-931C9498B5F8}"/>
              </a:ext>
            </a:extLst>
          </p:cNvPr>
          <p:cNvSpPr>
            <a:spLocks noGrp="1"/>
          </p:cNvSpPr>
          <p:nvPr>
            <p:ph idx="1"/>
          </p:nvPr>
        </p:nvSpPr>
        <p:spPr/>
        <p:txBody>
          <a:bodyPr>
            <a:normAutofit fontScale="85000" lnSpcReduction="20000"/>
          </a:bodyPr>
          <a:lstStyle/>
          <a:p>
            <a:r>
              <a:rPr lang="en-SG" dirty="0"/>
              <a:t>Integers</a:t>
            </a:r>
          </a:p>
          <a:p>
            <a:pPr lvl="1"/>
            <a:r>
              <a:rPr lang="en-SG" dirty="0"/>
              <a:t>Whole numbers (can be signed or unsigned)</a:t>
            </a:r>
          </a:p>
          <a:p>
            <a:pPr lvl="1"/>
            <a:r>
              <a:rPr lang="en-SG" dirty="0"/>
              <a:t>Range of signed integers: -2,147,483,648 to 2,147,483,647</a:t>
            </a:r>
          </a:p>
          <a:p>
            <a:pPr lvl="1"/>
            <a:r>
              <a:rPr lang="en-SG" dirty="0"/>
              <a:t>Range of unsigned integers: 0 to 4,294,967,295</a:t>
            </a:r>
          </a:p>
          <a:p>
            <a:r>
              <a:rPr lang="en-SG" dirty="0"/>
              <a:t>Long </a:t>
            </a:r>
            <a:r>
              <a:rPr lang="en-SG" dirty="0" err="1"/>
              <a:t>long</a:t>
            </a:r>
            <a:endParaRPr lang="en-SG" dirty="0"/>
          </a:p>
          <a:p>
            <a:pPr lvl="1"/>
            <a:r>
              <a:rPr lang="en-SG" dirty="0"/>
              <a:t>Whole numbers like integers, but with bigger range</a:t>
            </a:r>
          </a:p>
          <a:p>
            <a:pPr lvl="1"/>
            <a:r>
              <a:rPr lang="en-SG" dirty="0"/>
              <a:t>Range of signed long </a:t>
            </a:r>
            <a:r>
              <a:rPr lang="en-SG" dirty="0" err="1"/>
              <a:t>long</a:t>
            </a:r>
            <a:r>
              <a:rPr lang="en-SG" dirty="0"/>
              <a:t>: -9,223,372,036,854,775,808 to 9,223,372,036,854,775,807</a:t>
            </a:r>
          </a:p>
          <a:p>
            <a:pPr lvl="1"/>
            <a:r>
              <a:rPr lang="en-SG" dirty="0"/>
              <a:t>Range of unsigned long </a:t>
            </a:r>
            <a:r>
              <a:rPr lang="en-SG" dirty="0" err="1"/>
              <a:t>long</a:t>
            </a:r>
            <a:r>
              <a:rPr lang="en-SG" dirty="0"/>
              <a:t>: 0 to 18,446,744,073,709,551,615</a:t>
            </a:r>
          </a:p>
          <a:p>
            <a:r>
              <a:rPr lang="en-SG" dirty="0"/>
              <a:t>Floats</a:t>
            </a:r>
          </a:p>
          <a:p>
            <a:pPr lvl="1"/>
            <a:r>
              <a:rPr lang="en-SG" dirty="0"/>
              <a:t>Decimals (signed), range indicates the precision</a:t>
            </a:r>
          </a:p>
          <a:p>
            <a:pPr lvl="1"/>
            <a:r>
              <a:rPr lang="en-SG" dirty="0"/>
              <a:t>Range: 3.4 × 10</a:t>
            </a:r>
            <a:r>
              <a:rPr lang="en-SG" baseline="30000" dirty="0"/>
              <a:t>−38 </a:t>
            </a:r>
            <a:r>
              <a:rPr lang="en-SG" dirty="0"/>
              <a:t>to 3.4 × 10</a:t>
            </a:r>
            <a:r>
              <a:rPr lang="en-SG" baseline="30000" dirty="0"/>
              <a:t>38</a:t>
            </a:r>
            <a:endParaRPr lang="en-SG" dirty="0"/>
          </a:p>
          <a:p>
            <a:r>
              <a:rPr lang="en-SG" dirty="0"/>
              <a:t>Doubles</a:t>
            </a:r>
          </a:p>
          <a:p>
            <a:pPr lvl="1"/>
            <a:r>
              <a:rPr lang="en-SG" dirty="0"/>
              <a:t>Decimals (signed), higher precision than float</a:t>
            </a:r>
          </a:p>
          <a:p>
            <a:pPr lvl="1"/>
            <a:r>
              <a:rPr lang="en-SG" dirty="0"/>
              <a:t>Range: 1.7 × 10</a:t>
            </a:r>
            <a:r>
              <a:rPr lang="en-SG" baseline="30000" dirty="0"/>
              <a:t>−308 </a:t>
            </a:r>
            <a:r>
              <a:rPr lang="en-SG" dirty="0"/>
              <a:t>to 1.7 × 10</a:t>
            </a:r>
            <a:r>
              <a:rPr lang="en-SG" baseline="30000" dirty="0"/>
              <a:t>308</a:t>
            </a:r>
            <a:endParaRPr lang="en-SG" dirty="0"/>
          </a:p>
        </p:txBody>
      </p:sp>
      <p:sp>
        <p:nvSpPr>
          <p:cNvPr id="4" name="Footer Placeholder 3">
            <a:extLst>
              <a:ext uri="{FF2B5EF4-FFF2-40B4-BE49-F238E27FC236}">
                <a16:creationId xmlns:a16="http://schemas.microsoft.com/office/drawing/2014/main" id="{3003F733-A9EF-430A-9EBD-D772892F1837}"/>
              </a:ext>
            </a:extLst>
          </p:cNvPr>
          <p:cNvSpPr>
            <a:spLocks noGrp="1"/>
          </p:cNvSpPr>
          <p:nvPr>
            <p:ph type="ftr" sz="quarter" idx="11"/>
          </p:nvPr>
        </p:nvSpPr>
        <p:spPr>
          <a:xfrm>
            <a:off x="574431" y="6356349"/>
            <a:ext cx="9293469" cy="365125"/>
          </a:xfrm>
        </p:spPr>
        <p:txBody>
          <a:bodyPr/>
          <a:lstStyle/>
          <a:p>
            <a:pPr algn="l"/>
            <a:r>
              <a:rPr lang="en-SG" dirty="0"/>
              <a:t>References: </a:t>
            </a:r>
          </a:p>
          <a:p>
            <a:pPr algn="l"/>
            <a:r>
              <a:rPr lang="en-SG" dirty="0">
                <a:hlinkClick r:id="rId3"/>
              </a:rPr>
              <a:t>https://docs.microsoft.com/en-us/cpp/cpp/data-type-ranges?view=msvc-160</a:t>
            </a:r>
            <a:endParaRPr lang="en-SG" dirty="0"/>
          </a:p>
          <a:p>
            <a:pPr algn="l"/>
            <a:r>
              <a:rPr lang="en-SG" dirty="0">
                <a:hlinkClick r:id="rId4"/>
              </a:rPr>
              <a:t>https://docs.microsoft.com/en-us/cpp/c-language/storage-of-basic-types?view=msvc-160</a:t>
            </a:r>
            <a:endParaRPr lang="en-SG" dirty="0"/>
          </a:p>
          <a:p>
            <a:pPr algn="l"/>
            <a:endParaRPr lang="en-SG" dirty="0"/>
          </a:p>
        </p:txBody>
      </p:sp>
      <p:sp>
        <p:nvSpPr>
          <p:cNvPr id="5" name="Slide Number Placeholder 4">
            <a:extLst>
              <a:ext uri="{FF2B5EF4-FFF2-40B4-BE49-F238E27FC236}">
                <a16:creationId xmlns:a16="http://schemas.microsoft.com/office/drawing/2014/main" id="{568B1048-BFDF-4C9D-A052-9C8085FA00AA}"/>
              </a:ext>
            </a:extLst>
          </p:cNvPr>
          <p:cNvSpPr>
            <a:spLocks noGrp="1"/>
          </p:cNvSpPr>
          <p:nvPr>
            <p:ph type="sldNum" sz="quarter" idx="12"/>
          </p:nvPr>
        </p:nvSpPr>
        <p:spPr/>
        <p:txBody>
          <a:bodyPr/>
          <a:lstStyle/>
          <a:p>
            <a:fld id="{C55F0B55-3483-4EB2-93B3-0F820F21D457}" type="slidenum">
              <a:rPr lang="en-SG" smtClean="0"/>
              <a:t>31</a:t>
            </a:fld>
            <a:endParaRPr lang="en-SG"/>
          </a:p>
        </p:txBody>
      </p:sp>
    </p:spTree>
    <p:extLst>
      <p:ext uri="{BB962C8B-B14F-4D97-AF65-F5344CB8AC3E}">
        <p14:creationId xmlns:p14="http://schemas.microsoft.com/office/powerpoint/2010/main" val="1172486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2786-E8A8-4A02-8221-ACF7F60D9762}"/>
              </a:ext>
            </a:extLst>
          </p:cNvPr>
          <p:cNvSpPr>
            <a:spLocks noGrp="1"/>
          </p:cNvSpPr>
          <p:nvPr>
            <p:ph type="title"/>
          </p:nvPr>
        </p:nvSpPr>
        <p:spPr/>
        <p:txBody>
          <a:bodyPr/>
          <a:lstStyle/>
          <a:p>
            <a:r>
              <a:rPr lang="en-SG" dirty="0"/>
              <a:t>Data types – numeric data types</a:t>
            </a:r>
          </a:p>
        </p:txBody>
      </p:sp>
      <p:sp>
        <p:nvSpPr>
          <p:cNvPr id="4" name="Footer Placeholder 3">
            <a:extLst>
              <a:ext uri="{FF2B5EF4-FFF2-40B4-BE49-F238E27FC236}">
                <a16:creationId xmlns:a16="http://schemas.microsoft.com/office/drawing/2014/main" id="{08D65F51-F9D1-4247-A2D0-5CC5C87AFE0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3D47AA5-393A-4DD1-9F6C-4545F2649AE4}"/>
              </a:ext>
            </a:extLst>
          </p:cNvPr>
          <p:cNvSpPr>
            <a:spLocks noGrp="1"/>
          </p:cNvSpPr>
          <p:nvPr>
            <p:ph type="sldNum" sz="quarter" idx="12"/>
          </p:nvPr>
        </p:nvSpPr>
        <p:spPr/>
        <p:txBody>
          <a:bodyPr/>
          <a:lstStyle/>
          <a:p>
            <a:fld id="{C55F0B55-3483-4EB2-93B3-0F820F21D457}" type="slidenum">
              <a:rPr lang="en-SG" smtClean="0"/>
              <a:t>32</a:t>
            </a:fld>
            <a:endParaRPr lang="en-SG"/>
          </a:p>
        </p:txBody>
      </p:sp>
      <p:graphicFrame>
        <p:nvGraphicFramePr>
          <p:cNvPr id="7" name="Table 7">
            <a:extLst>
              <a:ext uri="{FF2B5EF4-FFF2-40B4-BE49-F238E27FC236}">
                <a16:creationId xmlns:a16="http://schemas.microsoft.com/office/drawing/2014/main" id="{7CFFA42C-06A8-4F9C-958C-7FCB453C840E}"/>
              </a:ext>
            </a:extLst>
          </p:cNvPr>
          <p:cNvGraphicFramePr>
            <a:graphicFrameLocks noGrp="1"/>
          </p:cNvGraphicFramePr>
          <p:nvPr>
            <p:extLst>
              <p:ext uri="{D42A27DB-BD31-4B8C-83A1-F6EECF244321}">
                <p14:modId xmlns:p14="http://schemas.microsoft.com/office/powerpoint/2010/main" val="3633152525"/>
              </p:ext>
            </p:extLst>
          </p:nvPr>
        </p:nvGraphicFramePr>
        <p:xfrm>
          <a:off x="1574800" y="2073681"/>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31450327"/>
                    </a:ext>
                  </a:extLst>
                </a:gridCol>
                <a:gridCol w="4064000">
                  <a:extLst>
                    <a:ext uri="{9D8B030D-6E8A-4147-A177-3AD203B41FA5}">
                      <a16:colId xmlns:a16="http://schemas.microsoft.com/office/drawing/2014/main" val="2558354519"/>
                    </a:ext>
                  </a:extLst>
                </a:gridCol>
              </a:tblGrid>
              <a:tr h="370840">
                <a:tc>
                  <a:txBody>
                    <a:bodyPr/>
                    <a:lstStyle/>
                    <a:p>
                      <a:r>
                        <a:rPr lang="en-SG" dirty="0"/>
                        <a:t>Data type</a:t>
                      </a:r>
                    </a:p>
                  </a:txBody>
                  <a:tcPr/>
                </a:tc>
                <a:tc>
                  <a:txBody>
                    <a:bodyPr/>
                    <a:lstStyle/>
                    <a:p>
                      <a:r>
                        <a:rPr lang="en-SG" dirty="0"/>
                        <a:t>Examples</a:t>
                      </a:r>
                    </a:p>
                  </a:txBody>
                  <a:tcPr/>
                </a:tc>
                <a:extLst>
                  <a:ext uri="{0D108BD9-81ED-4DB2-BD59-A6C34878D82A}">
                    <a16:rowId xmlns:a16="http://schemas.microsoft.com/office/drawing/2014/main" val="1144801692"/>
                  </a:ext>
                </a:extLst>
              </a:tr>
              <a:tr h="370840">
                <a:tc>
                  <a:txBody>
                    <a:bodyPr/>
                    <a:lstStyle/>
                    <a:p>
                      <a:r>
                        <a:rPr lang="en-SG" dirty="0"/>
                        <a:t>int</a:t>
                      </a:r>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2,147,483,000</a:t>
                      </a:r>
                    </a:p>
                  </a:txBody>
                  <a:tcPr/>
                </a:tc>
                <a:extLst>
                  <a:ext uri="{0D108BD9-81ED-4DB2-BD59-A6C34878D82A}">
                    <a16:rowId xmlns:a16="http://schemas.microsoft.com/office/drawing/2014/main" val="437125584"/>
                  </a:ext>
                </a:extLst>
              </a:tr>
              <a:tr h="370840">
                <a:tc>
                  <a:txBody>
                    <a:bodyPr/>
                    <a:lstStyle/>
                    <a:p>
                      <a:r>
                        <a:rPr lang="en-SG" dirty="0"/>
                        <a:t>long </a:t>
                      </a:r>
                      <a:r>
                        <a:rPr lang="en-SG" dirty="0" err="1"/>
                        <a:t>long</a:t>
                      </a:r>
                      <a:endParaRPr lang="en-SG" dirty="0"/>
                    </a:p>
                  </a:txBody>
                  <a:tcPr/>
                </a:tc>
                <a:tc>
                  <a:txBody>
                    <a:bodyPr/>
                    <a:lstStyle/>
                    <a:p>
                      <a:pPr marL="285750" indent="-285750">
                        <a:buFont typeface="Arial" panose="020B0604020202020204" pitchFamily="34" charset="0"/>
                        <a:buChar char="•"/>
                      </a:pPr>
                      <a:r>
                        <a:rPr lang="en-SG" dirty="0"/>
                        <a:t>1</a:t>
                      </a:r>
                    </a:p>
                    <a:p>
                      <a:pPr marL="285750" indent="-285750">
                        <a:buFont typeface="Arial" panose="020B0604020202020204" pitchFamily="34" charset="0"/>
                        <a:buChar char="•"/>
                      </a:pPr>
                      <a:r>
                        <a:rPr lang="en-SG" dirty="0"/>
                        <a:t>-10,000</a:t>
                      </a:r>
                    </a:p>
                    <a:p>
                      <a:pPr marL="285750" indent="-285750">
                        <a:buFont typeface="Arial" panose="020B0604020202020204" pitchFamily="34" charset="0"/>
                        <a:buChar char="•"/>
                      </a:pPr>
                      <a:r>
                        <a:rPr lang="en-SG" dirty="0"/>
                        <a:t>-36,854,775,808</a:t>
                      </a:r>
                    </a:p>
                  </a:txBody>
                  <a:tcPr/>
                </a:tc>
                <a:extLst>
                  <a:ext uri="{0D108BD9-81ED-4DB2-BD59-A6C34878D82A}">
                    <a16:rowId xmlns:a16="http://schemas.microsoft.com/office/drawing/2014/main" val="2794606104"/>
                  </a:ext>
                </a:extLst>
              </a:tr>
              <a:tr h="370840">
                <a:tc>
                  <a:txBody>
                    <a:bodyPr/>
                    <a:lstStyle/>
                    <a:p>
                      <a:r>
                        <a:rPr lang="en-SG" dirty="0"/>
                        <a:t>float</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-3.1415</a:t>
                      </a:r>
                    </a:p>
                    <a:p>
                      <a:pPr marL="285750" indent="-285750">
                        <a:buFont typeface="Arial" panose="020B0604020202020204" pitchFamily="34" charset="0"/>
                        <a:buChar char="•"/>
                      </a:pPr>
                      <a:r>
                        <a:rPr lang="en-SG" dirty="0"/>
                        <a:t>3762891.56743</a:t>
                      </a:r>
                    </a:p>
                  </a:txBody>
                  <a:tcPr/>
                </a:tc>
                <a:extLst>
                  <a:ext uri="{0D108BD9-81ED-4DB2-BD59-A6C34878D82A}">
                    <a16:rowId xmlns:a16="http://schemas.microsoft.com/office/drawing/2014/main" val="1029264925"/>
                  </a:ext>
                </a:extLst>
              </a:tr>
              <a:tr h="370840">
                <a:tc>
                  <a:txBody>
                    <a:bodyPr/>
                    <a:lstStyle/>
                    <a:p>
                      <a:r>
                        <a:rPr lang="en-SG" dirty="0"/>
                        <a:t>double</a:t>
                      </a:r>
                    </a:p>
                  </a:txBody>
                  <a:tcPr/>
                </a:tc>
                <a:tc>
                  <a:txBody>
                    <a:bodyPr/>
                    <a:lstStyle/>
                    <a:p>
                      <a:pPr marL="285750" indent="-285750">
                        <a:buFont typeface="Arial" panose="020B0604020202020204" pitchFamily="34" charset="0"/>
                        <a:buChar char="•"/>
                      </a:pPr>
                      <a:r>
                        <a:rPr lang="en-SG" dirty="0"/>
                        <a:t>1.00</a:t>
                      </a:r>
                    </a:p>
                    <a:p>
                      <a:pPr marL="285750" indent="-285750">
                        <a:buFont typeface="Arial" panose="020B0604020202020204" pitchFamily="34" charset="0"/>
                        <a:buChar char="•"/>
                      </a:pPr>
                      <a:r>
                        <a:rPr lang="en-SG" dirty="0"/>
                        <a:t>0.0000001423</a:t>
                      </a:r>
                    </a:p>
                    <a:p>
                      <a:pPr marL="285750" indent="-285750">
                        <a:buFont typeface="Arial" panose="020B0604020202020204" pitchFamily="34" charset="0"/>
                        <a:buChar char="•"/>
                      </a:pPr>
                      <a:r>
                        <a:rPr lang="en-SG" dirty="0"/>
                        <a:t>1.4 × 10</a:t>
                      </a:r>
                      <a:r>
                        <a:rPr lang="en-SG" baseline="30000" dirty="0"/>
                        <a:t>−308 </a:t>
                      </a:r>
                      <a:endParaRPr lang="en-SG" dirty="0"/>
                    </a:p>
                  </a:txBody>
                  <a:tcPr/>
                </a:tc>
                <a:extLst>
                  <a:ext uri="{0D108BD9-81ED-4DB2-BD59-A6C34878D82A}">
                    <a16:rowId xmlns:a16="http://schemas.microsoft.com/office/drawing/2014/main" val="2207894278"/>
                  </a:ext>
                </a:extLst>
              </a:tr>
            </a:tbl>
          </a:graphicData>
        </a:graphic>
      </p:graphicFrame>
    </p:spTree>
    <p:extLst>
      <p:ext uri="{BB962C8B-B14F-4D97-AF65-F5344CB8AC3E}">
        <p14:creationId xmlns:p14="http://schemas.microsoft.com/office/powerpoint/2010/main" val="216885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DD61-CF5E-4874-B136-42A3633D1A87}"/>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919A19D4-59D0-4895-9A18-D91D2618113D}"/>
              </a:ext>
            </a:extLst>
          </p:cNvPr>
          <p:cNvSpPr>
            <a:spLocks noGrp="1"/>
          </p:cNvSpPr>
          <p:nvPr>
            <p:ph idx="1"/>
          </p:nvPr>
        </p:nvSpPr>
        <p:spPr/>
        <p:txBody>
          <a:bodyPr/>
          <a:lstStyle/>
          <a:p>
            <a:r>
              <a:rPr lang="en-SG" dirty="0"/>
              <a:t>A character is any single character your computer can represent.</a:t>
            </a:r>
          </a:p>
          <a:p>
            <a:r>
              <a:rPr lang="en-SG" dirty="0"/>
              <a:t>Since computers can only understand numbers, an ASCII code is used as the numerical representation of a character. The ASCII table contains the mappings between ASCII codes and the characters they represent</a:t>
            </a:r>
          </a:p>
          <a:p>
            <a:r>
              <a:rPr lang="en-SG" dirty="0"/>
              <a:t>Your computer can understand 256 different characters, some printable, some non-printable.</a:t>
            </a:r>
          </a:p>
          <a:p>
            <a:r>
              <a:rPr lang="en-SG" dirty="0"/>
              <a:t>To specify printable characters, enclose them in single quotes - ‘’</a:t>
            </a:r>
          </a:p>
        </p:txBody>
      </p:sp>
      <p:sp>
        <p:nvSpPr>
          <p:cNvPr id="4" name="Footer Placeholder 3">
            <a:extLst>
              <a:ext uri="{FF2B5EF4-FFF2-40B4-BE49-F238E27FC236}">
                <a16:creationId xmlns:a16="http://schemas.microsoft.com/office/drawing/2014/main" id="{C761CE5B-0106-4DF3-B362-9175B1CAF89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E902F11-CB33-4501-9910-2061017C7189}"/>
              </a:ext>
            </a:extLst>
          </p:cNvPr>
          <p:cNvSpPr>
            <a:spLocks noGrp="1"/>
          </p:cNvSpPr>
          <p:nvPr>
            <p:ph type="sldNum" sz="quarter" idx="12"/>
          </p:nvPr>
        </p:nvSpPr>
        <p:spPr/>
        <p:txBody>
          <a:bodyPr/>
          <a:lstStyle/>
          <a:p>
            <a:fld id="{C55F0B55-3483-4EB2-93B3-0F820F21D457}" type="slidenum">
              <a:rPr lang="en-SG" smtClean="0"/>
              <a:t>33</a:t>
            </a:fld>
            <a:endParaRPr lang="en-SG" dirty="0"/>
          </a:p>
        </p:txBody>
      </p:sp>
    </p:spTree>
    <p:extLst>
      <p:ext uri="{BB962C8B-B14F-4D97-AF65-F5344CB8AC3E}">
        <p14:creationId xmlns:p14="http://schemas.microsoft.com/office/powerpoint/2010/main" val="2614140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206-A763-489A-9210-88DCAB42F4F8}"/>
              </a:ext>
            </a:extLst>
          </p:cNvPr>
          <p:cNvSpPr>
            <a:spLocks noGrp="1"/>
          </p:cNvSpPr>
          <p:nvPr>
            <p:ph type="title"/>
          </p:nvPr>
        </p:nvSpPr>
        <p:spPr/>
        <p:txBody>
          <a:bodyPr/>
          <a:lstStyle/>
          <a:p>
            <a:r>
              <a:rPr lang="en-SG" dirty="0"/>
              <a:t>Data types – char data type</a:t>
            </a:r>
          </a:p>
        </p:txBody>
      </p:sp>
      <p:sp>
        <p:nvSpPr>
          <p:cNvPr id="4" name="Footer Placeholder 3">
            <a:extLst>
              <a:ext uri="{FF2B5EF4-FFF2-40B4-BE49-F238E27FC236}">
                <a16:creationId xmlns:a16="http://schemas.microsoft.com/office/drawing/2014/main" id="{4DA9C4D2-FF3D-4656-9807-2086F970F76F}"/>
              </a:ext>
            </a:extLst>
          </p:cNvPr>
          <p:cNvSpPr>
            <a:spLocks noGrp="1"/>
          </p:cNvSpPr>
          <p:nvPr>
            <p:ph type="ftr" sz="quarter" idx="11"/>
          </p:nvPr>
        </p:nvSpPr>
        <p:spPr/>
        <p:txBody>
          <a:bodyPr/>
          <a:lstStyle/>
          <a:p>
            <a:r>
              <a:rPr lang="en-SG" dirty="0"/>
              <a:t>Source: </a:t>
            </a:r>
            <a:r>
              <a:rPr lang="en-SG" dirty="0">
                <a:hlinkClick r:id="rId2"/>
              </a:rPr>
              <a:t>https://www.asciitable.com/</a:t>
            </a:r>
            <a:r>
              <a:rPr lang="en-SG" dirty="0"/>
              <a:t> </a:t>
            </a:r>
          </a:p>
        </p:txBody>
      </p:sp>
      <p:sp>
        <p:nvSpPr>
          <p:cNvPr id="5" name="Slide Number Placeholder 4">
            <a:extLst>
              <a:ext uri="{FF2B5EF4-FFF2-40B4-BE49-F238E27FC236}">
                <a16:creationId xmlns:a16="http://schemas.microsoft.com/office/drawing/2014/main" id="{D35D8C8C-EF84-4933-A434-C4836D2B7DDE}"/>
              </a:ext>
            </a:extLst>
          </p:cNvPr>
          <p:cNvSpPr>
            <a:spLocks noGrp="1"/>
          </p:cNvSpPr>
          <p:nvPr>
            <p:ph type="sldNum" sz="quarter" idx="12"/>
          </p:nvPr>
        </p:nvSpPr>
        <p:spPr/>
        <p:txBody>
          <a:bodyPr/>
          <a:lstStyle/>
          <a:p>
            <a:fld id="{C55F0B55-3483-4EB2-93B3-0F820F21D457}" type="slidenum">
              <a:rPr lang="en-SG" smtClean="0"/>
              <a:t>34</a:t>
            </a:fld>
            <a:endParaRPr lang="en-SG" dirty="0"/>
          </a:p>
        </p:txBody>
      </p:sp>
      <p:pic>
        <p:nvPicPr>
          <p:cNvPr id="7" name="Picture 6">
            <a:extLst>
              <a:ext uri="{FF2B5EF4-FFF2-40B4-BE49-F238E27FC236}">
                <a16:creationId xmlns:a16="http://schemas.microsoft.com/office/drawing/2014/main" id="{22FC1A06-A6E4-4752-8748-FE8589545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353" y="1481137"/>
            <a:ext cx="6867525" cy="4581525"/>
          </a:xfrm>
          <a:prstGeom prst="rect">
            <a:avLst/>
          </a:prstGeom>
        </p:spPr>
      </p:pic>
    </p:spTree>
    <p:extLst>
      <p:ext uri="{BB962C8B-B14F-4D97-AF65-F5344CB8AC3E}">
        <p14:creationId xmlns:p14="http://schemas.microsoft.com/office/powerpoint/2010/main" val="414293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982-B734-4472-8EB0-808910506A09}"/>
              </a:ext>
            </a:extLst>
          </p:cNvPr>
          <p:cNvSpPr>
            <a:spLocks noGrp="1"/>
          </p:cNvSpPr>
          <p:nvPr>
            <p:ph type="title"/>
          </p:nvPr>
        </p:nvSpPr>
        <p:spPr/>
        <p:txBody>
          <a:bodyPr/>
          <a:lstStyle/>
          <a:p>
            <a:r>
              <a:rPr lang="en-SG" dirty="0"/>
              <a:t>Data types – char data type</a:t>
            </a:r>
          </a:p>
        </p:txBody>
      </p:sp>
      <p:sp>
        <p:nvSpPr>
          <p:cNvPr id="3" name="Content Placeholder 2">
            <a:extLst>
              <a:ext uri="{FF2B5EF4-FFF2-40B4-BE49-F238E27FC236}">
                <a16:creationId xmlns:a16="http://schemas.microsoft.com/office/drawing/2014/main" id="{FB7DEC01-6550-4DE5-A00F-CCAABE65C051}"/>
              </a:ext>
            </a:extLst>
          </p:cNvPr>
          <p:cNvSpPr>
            <a:spLocks noGrp="1"/>
          </p:cNvSpPr>
          <p:nvPr>
            <p:ph idx="1"/>
          </p:nvPr>
        </p:nvSpPr>
        <p:spPr/>
        <p:txBody>
          <a:bodyPr/>
          <a:lstStyle/>
          <a:p>
            <a:r>
              <a:rPr lang="en-SG" dirty="0"/>
              <a:t>Some examples of characters:</a:t>
            </a:r>
          </a:p>
          <a:p>
            <a:pPr lvl="1"/>
            <a:r>
              <a:rPr lang="en-SG" dirty="0"/>
              <a:t>‘a’, ‘B’, ‘ ‘, ‘!’, ‘1’, ‘9’, ‘\n’</a:t>
            </a:r>
          </a:p>
          <a:p>
            <a:r>
              <a:rPr lang="en-SG" dirty="0"/>
              <a:t>Things to note:</a:t>
            </a:r>
          </a:p>
          <a:p>
            <a:pPr lvl="1"/>
            <a:r>
              <a:rPr lang="en-SG" dirty="0"/>
              <a:t>‘ ‘ indicates a space character</a:t>
            </a:r>
          </a:p>
          <a:p>
            <a:pPr lvl="1"/>
            <a:r>
              <a:rPr lang="en-SG" dirty="0"/>
              <a:t>Characters such as ‘1’ and ‘9’ are characters and not integers</a:t>
            </a:r>
          </a:p>
          <a:p>
            <a:pPr lvl="1"/>
            <a:r>
              <a:rPr lang="en-SG" dirty="0"/>
              <a:t>‘\n’ is called the newline character</a:t>
            </a:r>
          </a:p>
        </p:txBody>
      </p:sp>
      <p:sp>
        <p:nvSpPr>
          <p:cNvPr id="4" name="Footer Placeholder 3">
            <a:extLst>
              <a:ext uri="{FF2B5EF4-FFF2-40B4-BE49-F238E27FC236}">
                <a16:creationId xmlns:a16="http://schemas.microsoft.com/office/drawing/2014/main" id="{692CF43E-40FD-4D85-AD63-49BCECECF62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18DBEF-9AAF-4A32-B2B2-6187AF51E938}"/>
              </a:ext>
            </a:extLst>
          </p:cNvPr>
          <p:cNvSpPr>
            <a:spLocks noGrp="1"/>
          </p:cNvSpPr>
          <p:nvPr>
            <p:ph type="sldNum" sz="quarter" idx="12"/>
          </p:nvPr>
        </p:nvSpPr>
        <p:spPr/>
        <p:txBody>
          <a:bodyPr/>
          <a:lstStyle/>
          <a:p>
            <a:fld id="{C55F0B55-3483-4EB2-93B3-0F820F21D457}" type="slidenum">
              <a:rPr lang="en-SG" smtClean="0"/>
              <a:t>35</a:t>
            </a:fld>
            <a:endParaRPr lang="en-SG"/>
          </a:p>
        </p:txBody>
      </p:sp>
    </p:spTree>
    <p:extLst>
      <p:ext uri="{BB962C8B-B14F-4D97-AF65-F5344CB8AC3E}">
        <p14:creationId xmlns:p14="http://schemas.microsoft.com/office/powerpoint/2010/main" val="4134784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B2A9-5C0B-4A95-A46B-4CD04D2F5AF3}"/>
              </a:ext>
            </a:extLst>
          </p:cNvPr>
          <p:cNvSpPr>
            <a:spLocks noGrp="1"/>
          </p:cNvSpPr>
          <p:nvPr>
            <p:ph type="title"/>
          </p:nvPr>
        </p:nvSpPr>
        <p:spPr/>
        <p:txBody>
          <a:bodyPr/>
          <a:lstStyle/>
          <a:p>
            <a:r>
              <a:rPr lang="en-SG" dirty="0"/>
              <a:t>Data types – bool data type</a:t>
            </a:r>
          </a:p>
        </p:txBody>
      </p:sp>
      <p:sp>
        <p:nvSpPr>
          <p:cNvPr id="3" name="Content Placeholder 2">
            <a:extLst>
              <a:ext uri="{FF2B5EF4-FFF2-40B4-BE49-F238E27FC236}">
                <a16:creationId xmlns:a16="http://schemas.microsoft.com/office/drawing/2014/main" id="{0DB870BA-E998-4D2E-9956-5AE8FDEB74F8}"/>
              </a:ext>
            </a:extLst>
          </p:cNvPr>
          <p:cNvSpPr>
            <a:spLocks noGrp="1"/>
          </p:cNvSpPr>
          <p:nvPr>
            <p:ph idx="1"/>
          </p:nvPr>
        </p:nvSpPr>
        <p:spPr/>
        <p:txBody>
          <a:bodyPr/>
          <a:lstStyle/>
          <a:p>
            <a:r>
              <a:rPr lang="en-SG" dirty="0"/>
              <a:t>The Boolean data type only contains 2 possible values – true or false.</a:t>
            </a:r>
          </a:p>
          <a:p>
            <a:r>
              <a:rPr lang="en-SG" dirty="0"/>
              <a:t>Booleans are also represented by numbers. 1 represents true, and 0 represents false</a:t>
            </a:r>
          </a:p>
          <a:p>
            <a:r>
              <a:rPr lang="en-SG" dirty="0"/>
              <a:t>Booleans are often used in conditional expressions, which we will learn later</a:t>
            </a:r>
          </a:p>
          <a:p>
            <a:r>
              <a:rPr lang="en-SG" dirty="0"/>
              <a:t>Examples of Booleans:</a:t>
            </a:r>
          </a:p>
          <a:p>
            <a:pPr lvl="1"/>
            <a:r>
              <a:rPr lang="en-SG" dirty="0"/>
              <a:t>true, false </a:t>
            </a:r>
          </a:p>
        </p:txBody>
      </p:sp>
      <p:sp>
        <p:nvSpPr>
          <p:cNvPr id="4" name="Footer Placeholder 3">
            <a:extLst>
              <a:ext uri="{FF2B5EF4-FFF2-40B4-BE49-F238E27FC236}">
                <a16:creationId xmlns:a16="http://schemas.microsoft.com/office/drawing/2014/main" id="{908249C0-1A38-43D9-8635-55F815C83BA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E7449EE-0187-431E-8402-D2DDE0D78FCF}"/>
              </a:ext>
            </a:extLst>
          </p:cNvPr>
          <p:cNvSpPr>
            <a:spLocks noGrp="1"/>
          </p:cNvSpPr>
          <p:nvPr>
            <p:ph type="sldNum" sz="quarter" idx="12"/>
          </p:nvPr>
        </p:nvSpPr>
        <p:spPr/>
        <p:txBody>
          <a:bodyPr/>
          <a:lstStyle/>
          <a:p>
            <a:fld id="{C55F0B55-3483-4EB2-93B3-0F820F21D457}" type="slidenum">
              <a:rPr lang="en-SG" smtClean="0"/>
              <a:t>36</a:t>
            </a:fld>
            <a:endParaRPr lang="en-SG"/>
          </a:p>
        </p:txBody>
      </p:sp>
    </p:spTree>
    <p:extLst>
      <p:ext uri="{BB962C8B-B14F-4D97-AF65-F5344CB8AC3E}">
        <p14:creationId xmlns:p14="http://schemas.microsoft.com/office/powerpoint/2010/main" val="2931073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37</a:t>
            </a:fld>
            <a:endParaRPr lang="en-SG"/>
          </a:p>
        </p:txBody>
      </p:sp>
    </p:spTree>
    <p:extLst>
      <p:ext uri="{BB962C8B-B14F-4D97-AF65-F5344CB8AC3E}">
        <p14:creationId xmlns:p14="http://schemas.microsoft.com/office/powerpoint/2010/main" val="48394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97A9-4602-45E0-BFCE-4856ABBF1544}"/>
              </a:ext>
            </a:extLst>
          </p:cNvPr>
          <p:cNvSpPr>
            <a:spLocks noGrp="1"/>
          </p:cNvSpPr>
          <p:nvPr>
            <p:ph type="title"/>
          </p:nvPr>
        </p:nvSpPr>
        <p:spPr/>
        <p:txBody>
          <a:bodyPr/>
          <a:lstStyle/>
          <a:p>
            <a:r>
              <a:rPr lang="en-SG" dirty="0"/>
              <a:t>Input and output</a:t>
            </a:r>
          </a:p>
        </p:txBody>
      </p:sp>
      <p:sp>
        <p:nvSpPr>
          <p:cNvPr id="3" name="Content Placeholder 2">
            <a:extLst>
              <a:ext uri="{FF2B5EF4-FFF2-40B4-BE49-F238E27FC236}">
                <a16:creationId xmlns:a16="http://schemas.microsoft.com/office/drawing/2014/main" id="{BCD519DC-F1E4-4B33-B8E8-09CB752FAD1E}"/>
              </a:ext>
            </a:extLst>
          </p:cNvPr>
          <p:cNvSpPr>
            <a:spLocks noGrp="1"/>
          </p:cNvSpPr>
          <p:nvPr>
            <p:ph idx="1"/>
          </p:nvPr>
        </p:nvSpPr>
        <p:spPr/>
        <p:txBody>
          <a:bodyPr/>
          <a:lstStyle/>
          <a:p>
            <a:r>
              <a:rPr lang="en-SG" dirty="0"/>
              <a:t>For your program to interact with users, it needs to be able to read input and print output.</a:t>
            </a:r>
          </a:p>
          <a:p>
            <a:r>
              <a:rPr lang="en-SG" dirty="0" err="1">
                <a:latin typeface="Courier New" panose="02070309020205020404" pitchFamily="49" charset="0"/>
                <a:cs typeface="Courier New" panose="02070309020205020404" pitchFamily="49" charset="0"/>
              </a:rPr>
              <a:t>printf</a:t>
            </a:r>
            <a:r>
              <a:rPr lang="en-SG" dirty="0">
                <a:latin typeface="Courier New" panose="02070309020205020404" pitchFamily="49" charset="0"/>
                <a:cs typeface="Courier New" panose="02070309020205020404" pitchFamily="49" charset="0"/>
              </a:rPr>
              <a:t>()</a:t>
            </a:r>
            <a:r>
              <a:rPr lang="en-SG" dirty="0">
                <a:cs typeface="Courier New" panose="02070309020205020404" pitchFamily="49" charset="0"/>
              </a:rPr>
              <a:t> </a:t>
            </a:r>
            <a:r>
              <a:rPr lang="en-SG" dirty="0"/>
              <a:t>function prints formatted data onto the output screen</a:t>
            </a:r>
          </a:p>
          <a:p>
            <a:r>
              <a:rPr lang="en-SG" dirty="0" err="1">
                <a:latin typeface="Courier New" panose="02070309020205020404" pitchFamily="49" charset="0"/>
                <a:cs typeface="Courier New" panose="02070309020205020404" pitchFamily="49" charset="0"/>
              </a:rPr>
              <a:t>scanf</a:t>
            </a:r>
            <a:r>
              <a:rPr lang="en-SG" dirty="0">
                <a:latin typeface="Courier New" panose="02070309020205020404" pitchFamily="49" charset="0"/>
                <a:cs typeface="Courier New" panose="02070309020205020404" pitchFamily="49" charset="0"/>
              </a:rPr>
              <a:t>()</a:t>
            </a:r>
            <a:r>
              <a:rPr lang="en-SG" dirty="0"/>
              <a:t> function reads formatted data from standard input (stdin), which is usually the keyboard</a:t>
            </a:r>
          </a:p>
          <a:p>
            <a:r>
              <a:rPr lang="en-SG" dirty="0"/>
              <a:t>These 2 functions are built-in C functions that are part of the </a:t>
            </a:r>
            <a:r>
              <a:rPr lang="en-SG" dirty="0" err="1">
                <a:latin typeface="Courier New" panose="02070309020205020404" pitchFamily="49" charset="0"/>
                <a:cs typeface="Courier New" panose="02070309020205020404" pitchFamily="49" charset="0"/>
              </a:rPr>
              <a:t>stdio.h</a:t>
            </a:r>
            <a:r>
              <a:rPr lang="en-SG" dirty="0"/>
              <a:t> library, the standard input/output library. A library is just a file containing code which other programmers can use. We call such files header files. To use the library, you need to include the header file in your program</a:t>
            </a:r>
          </a:p>
        </p:txBody>
      </p:sp>
      <p:sp>
        <p:nvSpPr>
          <p:cNvPr id="4" name="Footer Placeholder 3">
            <a:extLst>
              <a:ext uri="{FF2B5EF4-FFF2-40B4-BE49-F238E27FC236}">
                <a16:creationId xmlns:a16="http://schemas.microsoft.com/office/drawing/2014/main" id="{52005814-DCFE-411B-9E20-6E760AAC878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A7A6D48-A7F0-4DA8-AC30-F9E969AD04C7}"/>
              </a:ext>
            </a:extLst>
          </p:cNvPr>
          <p:cNvSpPr>
            <a:spLocks noGrp="1"/>
          </p:cNvSpPr>
          <p:nvPr>
            <p:ph type="sldNum" sz="quarter" idx="12"/>
          </p:nvPr>
        </p:nvSpPr>
        <p:spPr/>
        <p:txBody>
          <a:bodyPr/>
          <a:lstStyle/>
          <a:p>
            <a:fld id="{C55F0B55-3483-4EB2-93B3-0F820F21D457}" type="slidenum">
              <a:rPr lang="en-SG" smtClean="0"/>
              <a:t>38</a:t>
            </a:fld>
            <a:endParaRPr lang="en-SG"/>
          </a:p>
        </p:txBody>
      </p:sp>
    </p:spTree>
    <p:extLst>
      <p:ext uri="{BB962C8B-B14F-4D97-AF65-F5344CB8AC3E}">
        <p14:creationId xmlns:p14="http://schemas.microsoft.com/office/powerpoint/2010/main" val="303703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937D-CA9F-4560-91A8-AA3F73017359}"/>
              </a:ext>
            </a:extLst>
          </p:cNvPr>
          <p:cNvSpPr>
            <a:spLocks noGrp="1"/>
          </p:cNvSpPr>
          <p:nvPr>
            <p:ph type="title"/>
          </p:nvPr>
        </p:nvSpPr>
        <p:spPr/>
        <p:txBody>
          <a:bodyPr/>
          <a:lstStyle/>
          <a:p>
            <a:r>
              <a:rPr lang="en-SG" dirty="0"/>
              <a:t>Input and output – </a:t>
            </a:r>
            <a:r>
              <a:rPr lang="en-SG" dirty="0" err="1"/>
              <a:t>printf</a:t>
            </a:r>
            <a:endParaRPr lang="en-SG" dirty="0"/>
          </a:p>
        </p:txBody>
      </p:sp>
      <p:sp>
        <p:nvSpPr>
          <p:cNvPr id="3" name="Content Placeholder 2">
            <a:extLst>
              <a:ext uri="{FF2B5EF4-FFF2-40B4-BE49-F238E27FC236}">
                <a16:creationId xmlns:a16="http://schemas.microsoft.com/office/drawing/2014/main" id="{96E12A77-1F4E-44C8-B17B-3FAC69CFFCF0}"/>
              </a:ext>
            </a:extLst>
          </p:cNvPr>
          <p:cNvSpPr>
            <a:spLocks noGrp="1"/>
          </p:cNvSpPr>
          <p:nvPr>
            <p:ph idx="1"/>
          </p:nvPr>
        </p:nvSpPr>
        <p:spPr>
          <a:xfrm>
            <a:off x="5393349" y="1870075"/>
            <a:ext cx="6482862" cy="947342"/>
          </a:xfrm>
        </p:spPr>
        <p:txBody>
          <a:bodyPr>
            <a:normAutofit/>
          </a:bodyPr>
          <a:lstStyle/>
          <a:p>
            <a:r>
              <a:rPr lang="en-SG" sz="2400" dirty="0"/>
              <a:t>The simplest use of the function </a:t>
            </a:r>
            <a:r>
              <a:rPr lang="en-SG" sz="2400" dirty="0" err="1"/>
              <a:t>printf</a:t>
            </a:r>
            <a:r>
              <a:rPr lang="en-SG" sz="2400" dirty="0"/>
              <a:t>() – takes in a C string as its only argument. </a:t>
            </a:r>
          </a:p>
        </p:txBody>
      </p:sp>
      <p:sp>
        <p:nvSpPr>
          <p:cNvPr id="4" name="Footer Placeholder 3">
            <a:extLst>
              <a:ext uri="{FF2B5EF4-FFF2-40B4-BE49-F238E27FC236}">
                <a16:creationId xmlns:a16="http://schemas.microsoft.com/office/drawing/2014/main" id="{863D8E53-D08B-45B4-9572-7E1AFCEE887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F3F88E7-8AC0-4A48-BFEE-4B4342D7F246}"/>
              </a:ext>
            </a:extLst>
          </p:cNvPr>
          <p:cNvSpPr>
            <a:spLocks noGrp="1"/>
          </p:cNvSpPr>
          <p:nvPr>
            <p:ph type="sldNum" sz="quarter" idx="12"/>
          </p:nvPr>
        </p:nvSpPr>
        <p:spPr/>
        <p:txBody>
          <a:bodyPr/>
          <a:lstStyle/>
          <a:p>
            <a:fld id="{C55F0B55-3483-4EB2-93B3-0F820F21D457}" type="slidenum">
              <a:rPr lang="en-SG" smtClean="0"/>
              <a:t>39</a:t>
            </a:fld>
            <a:endParaRPr lang="en-SG"/>
          </a:p>
        </p:txBody>
      </p:sp>
      <p:pic>
        <p:nvPicPr>
          <p:cNvPr id="9" name="Picture 8">
            <a:extLst>
              <a:ext uri="{FF2B5EF4-FFF2-40B4-BE49-F238E27FC236}">
                <a16:creationId xmlns:a16="http://schemas.microsoft.com/office/drawing/2014/main" id="{E2263A4C-E56F-432B-A5E4-983A11E10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0075"/>
            <a:ext cx="3533775" cy="504825"/>
          </a:xfrm>
          <a:prstGeom prst="rect">
            <a:avLst/>
          </a:prstGeom>
        </p:spPr>
      </p:pic>
      <p:sp>
        <p:nvSpPr>
          <p:cNvPr id="10" name="TextBox 9">
            <a:extLst>
              <a:ext uri="{FF2B5EF4-FFF2-40B4-BE49-F238E27FC236}">
                <a16:creationId xmlns:a16="http://schemas.microsoft.com/office/drawing/2014/main" id="{C04A5291-3708-4FE2-A989-9CA36929BC97}"/>
              </a:ext>
            </a:extLst>
          </p:cNvPr>
          <p:cNvSpPr txBox="1"/>
          <p:nvPr/>
        </p:nvSpPr>
        <p:spPr>
          <a:xfrm>
            <a:off x="5393349" y="3335730"/>
            <a:ext cx="6365631" cy="2739211"/>
          </a:xfrm>
          <a:prstGeom prst="rect">
            <a:avLst/>
          </a:prstGeom>
          <a:noFill/>
        </p:spPr>
        <p:txBody>
          <a:bodyPr wrap="square" rtlCol="0">
            <a:spAutoFit/>
          </a:bodyPr>
          <a:lstStyle/>
          <a:p>
            <a:pPr marL="342900" indent="-342900">
              <a:buFont typeface="Arial" panose="020B0604020202020204" pitchFamily="34" charset="0"/>
              <a:buChar char="•"/>
            </a:pPr>
            <a:r>
              <a:rPr lang="en-SG" sz="2400" dirty="0"/>
              <a:t>More complex use of the function </a:t>
            </a:r>
            <a:r>
              <a:rPr lang="en-SG" sz="2400" dirty="0" err="1"/>
              <a:t>printf</a:t>
            </a:r>
            <a:r>
              <a:rPr lang="en-SG" sz="2400" dirty="0"/>
              <a:t>() with more arguments – the C string can include format specifiers (sequences of characters beginning with %). The additional arguments are formatted and inserted into the string replacing their respective specifiers</a:t>
            </a:r>
          </a:p>
          <a:p>
            <a:endParaRPr lang="en-SG" sz="2800" dirty="0"/>
          </a:p>
        </p:txBody>
      </p:sp>
      <p:pic>
        <p:nvPicPr>
          <p:cNvPr id="14" name="Picture 13">
            <a:extLst>
              <a:ext uri="{FF2B5EF4-FFF2-40B4-BE49-F238E27FC236}">
                <a16:creationId xmlns:a16="http://schemas.microsoft.com/office/drawing/2014/main" id="{D6AEE96B-04B4-4DC4-8FB5-466790F52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76" y="3429000"/>
            <a:ext cx="4657725" cy="866775"/>
          </a:xfrm>
          <a:prstGeom prst="rect">
            <a:avLst/>
          </a:prstGeom>
        </p:spPr>
      </p:pic>
      <p:sp>
        <p:nvSpPr>
          <p:cNvPr id="21" name="Arrow: Curved Down 20">
            <a:extLst>
              <a:ext uri="{FF2B5EF4-FFF2-40B4-BE49-F238E27FC236}">
                <a16:creationId xmlns:a16="http://schemas.microsoft.com/office/drawing/2014/main" id="{DDCC0344-DBD8-4B06-B2FE-8825949E3DFB}"/>
              </a:ext>
            </a:extLst>
          </p:cNvPr>
          <p:cNvSpPr/>
          <p:nvPr/>
        </p:nvSpPr>
        <p:spPr>
          <a:xfrm rot="10800000">
            <a:off x="2312376" y="4202721"/>
            <a:ext cx="2259621" cy="10023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2" name="TextBox 21">
            <a:extLst>
              <a:ext uri="{FF2B5EF4-FFF2-40B4-BE49-F238E27FC236}">
                <a16:creationId xmlns:a16="http://schemas.microsoft.com/office/drawing/2014/main" id="{B5E06261-8B61-4047-921D-F170F54DA742}"/>
              </a:ext>
            </a:extLst>
          </p:cNvPr>
          <p:cNvSpPr txBox="1"/>
          <p:nvPr/>
        </p:nvSpPr>
        <p:spPr>
          <a:xfrm>
            <a:off x="3270737" y="5205045"/>
            <a:ext cx="677008" cy="400110"/>
          </a:xfrm>
          <a:prstGeom prst="rect">
            <a:avLst/>
          </a:prstGeom>
          <a:noFill/>
        </p:spPr>
        <p:txBody>
          <a:bodyPr wrap="square" rtlCol="0">
            <a:spAutoFit/>
          </a:bodyPr>
          <a:lstStyle/>
          <a:p>
            <a:r>
              <a:rPr lang="en-SG" sz="2000" dirty="0"/>
              <a:t>21</a:t>
            </a:r>
            <a:endParaRPr lang="en-SG" sz="2400" dirty="0"/>
          </a:p>
        </p:txBody>
      </p:sp>
    </p:spTree>
    <p:extLst>
      <p:ext uri="{BB962C8B-B14F-4D97-AF65-F5344CB8AC3E}">
        <p14:creationId xmlns:p14="http://schemas.microsoft.com/office/powerpoint/2010/main" val="51464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2D3-8C56-45D3-B40C-D0B748BFDFAD}"/>
              </a:ext>
            </a:extLst>
          </p:cNvPr>
          <p:cNvSpPr>
            <a:spLocks noGrp="1"/>
          </p:cNvSpPr>
          <p:nvPr>
            <p:ph type="title"/>
          </p:nvPr>
        </p:nvSpPr>
        <p:spPr/>
        <p:txBody>
          <a:bodyPr/>
          <a:lstStyle/>
          <a:p>
            <a:r>
              <a:rPr lang="en-US" dirty="0"/>
              <a:t>Top programming languages</a:t>
            </a:r>
            <a:endParaRPr lang="en-SG" dirty="0"/>
          </a:p>
        </p:txBody>
      </p:sp>
      <p:pic>
        <p:nvPicPr>
          <p:cNvPr id="5" name="Picture 4">
            <a:extLst>
              <a:ext uri="{FF2B5EF4-FFF2-40B4-BE49-F238E27FC236}">
                <a16:creationId xmlns:a16="http://schemas.microsoft.com/office/drawing/2014/main" id="{BC3D3D76-5545-4373-BCC3-BEB18E100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87" y="1500187"/>
            <a:ext cx="9496425" cy="4772025"/>
          </a:xfrm>
          <a:prstGeom prst="rect">
            <a:avLst/>
          </a:prstGeom>
        </p:spPr>
      </p:pic>
      <p:sp>
        <p:nvSpPr>
          <p:cNvPr id="3" name="Footer Placeholder 2">
            <a:extLst>
              <a:ext uri="{FF2B5EF4-FFF2-40B4-BE49-F238E27FC236}">
                <a16:creationId xmlns:a16="http://schemas.microsoft.com/office/drawing/2014/main" id="{FEBA6145-6E0C-48D0-AEBE-5210BC48409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8B7FE9B-A86A-41BF-B7DB-5940B1A4E36B}"/>
              </a:ext>
            </a:extLst>
          </p:cNvPr>
          <p:cNvSpPr>
            <a:spLocks noGrp="1"/>
          </p:cNvSpPr>
          <p:nvPr>
            <p:ph type="sldNum" sz="quarter" idx="12"/>
          </p:nvPr>
        </p:nvSpPr>
        <p:spPr/>
        <p:txBody>
          <a:bodyPr/>
          <a:lstStyle/>
          <a:p>
            <a:fld id="{C55F0B55-3483-4EB2-93B3-0F820F21D457}" type="slidenum">
              <a:rPr lang="en-SG" smtClean="0"/>
              <a:t>4</a:t>
            </a:fld>
            <a:endParaRPr lang="en-SG"/>
          </a:p>
        </p:txBody>
      </p:sp>
    </p:spTree>
    <p:extLst>
      <p:ext uri="{BB962C8B-B14F-4D97-AF65-F5344CB8AC3E}">
        <p14:creationId xmlns:p14="http://schemas.microsoft.com/office/powerpoint/2010/main" val="26360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91A2-2A6D-4F48-924E-30EE9B572AD8}"/>
              </a:ext>
            </a:extLst>
          </p:cNvPr>
          <p:cNvSpPr>
            <a:spLocks noGrp="1"/>
          </p:cNvSpPr>
          <p:nvPr>
            <p:ph type="title"/>
          </p:nvPr>
        </p:nvSpPr>
        <p:spPr/>
        <p:txBody>
          <a:bodyPr/>
          <a:lstStyle/>
          <a:p>
            <a:r>
              <a:rPr lang="en-SG" dirty="0"/>
              <a:t>Input and output – </a:t>
            </a:r>
            <a:r>
              <a:rPr lang="en-SG" dirty="0" err="1"/>
              <a:t>scanf</a:t>
            </a:r>
            <a:endParaRPr lang="en-SG" dirty="0"/>
          </a:p>
        </p:txBody>
      </p:sp>
      <p:sp>
        <p:nvSpPr>
          <p:cNvPr id="3" name="Content Placeholder 2">
            <a:extLst>
              <a:ext uri="{FF2B5EF4-FFF2-40B4-BE49-F238E27FC236}">
                <a16:creationId xmlns:a16="http://schemas.microsoft.com/office/drawing/2014/main" id="{93F8D83D-9119-4241-B8E9-BA785F123E79}"/>
              </a:ext>
            </a:extLst>
          </p:cNvPr>
          <p:cNvSpPr>
            <a:spLocks noGrp="1"/>
          </p:cNvSpPr>
          <p:nvPr>
            <p:ph idx="1"/>
          </p:nvPr>
        </p:nvSpPr>
        <p:spPr>
          <a:xfrm>
            <a:off x="6096000" y="1825625"/>
            <a:ext cx="5257800" cy="4351338"/>
          </a:xfrm>
        </p:spPr>
        <p:txBody>
          <a:bodyPr/>
          <a:lstStyle/>
          <a:p>
            <a:r>
              <a:rPr lang="en-SG" dirty="0"/>
              <a:t>Data is read from standard input according to the format specified and stored in the variables pointed to by the additional arguments</a:t>
            </a:r>
          </a:p>
        </p:txBody>
      </p:sp>
      <p:sp>
        <p:nvSpPr>
          <p:cNvPr id="4" name="Footer Placeholder 3">
            <a:extLst>
              <a:ext uri="{FF2B5EF4-FFF2-40B4-BE49-F238E27FC236}">
                <a16:creationId xmlns:a16="http://schemas.microsoft.com/office/drawing/2014/main" id="{517513C1-8ED1-40B6-96F0-37010E19EA7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22DE56-E155-4CE0-A6E7-FAB2044CBDE0}"/>
              </a:ext>
            </a:extLst>
          </p:cNvPr>
          <p:cNvSpPr>
            <a:spLocks noGrp="1"/>
          </p:cNvSpPr>
          <p:nvPr>
            <p:ph type="sldNum" sz="quarter" idx="12"/>
          </p:nvPr>
        </p:nvSpPr>
        <p:spPr/>
        <p:txBody>
          <a:bodyPr/>
          <a:lstStyle/>
          <a:p>
            <a:fld id="{C55F0B55-3483-4EB2-93B3-0F820F21D457}" type="slidenum">
              <a:rPr lang="en-SG" smtClean="0"/>
              <a:t>40</a:t>
            </a:fld>
            <a:endParaRPr lang="en-SG"/>
          </a:p>
        </p:txBody>
      </p:sp>
      <p:pic>
        <p:nvPicPr>
          <p:cNvPr id="11" name="Picture 10">
            <a:extLst>
              <a:ext uri="{FF2B5EF4-FFF2-40B4-BE49-F238E27FC236}">
                <a16:creationId xmlns:a16="http://schemas.microsoft.com/office/drawing/2014/main" id="{1FE9D5E2-F9F9-448A-B0BE-D2A02796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82" y="1961417"/>
            <a:ext cx="4733925" cy="666750"/>
          </a:xfrm>
          <a:prstGeom prst="rect">
            <a:avLst/>
          </a:prstGeom>
        </p:spPr>
      </p:pic>
      <p:sp>
        <p:nvSpPr>
          <p:cNvPr id="12" name="Arrow: Curved Up 11">
            <a:extLst>
              <a:ext uri="{FF2B5EF4-FFF2-40B4-BE49-F238E27FC236}">
                <a16:creationId xmlns:a16="http://schemas.microsoft.com/office/drawing/2014/main" id="{E83B0818-9CC5-4005-9321-F06F5B4FB39A}"/>
              </a:ext>
            </a:extLst>
          </p:cNvPr>
          <p:cNvSpPr/>
          <p:nvPr/>
        </p:nvSpPr>
        <p:spPr>
          <a:xfrm>
            <a:off x="1846385" y="2557828"/>
            <a:ext cx="1002323" cy="4315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FDEB6C07-9F4B-4D69-B14D-A83077AF1AD3}"/>
              </a:ext>
            </a:extLst>
          </p:cNvPr>
          <p:cNvSpPr txBox="1"/>
          <p:nvPr/>
        </p:nvSpPr>
        <p:spPr>
          <a:xfrm>
            <a:off x="2083775" y="3028890"/>
            <a:ext cx="677008" cy="400110"/>
          </a:xfrm>
          <a:prstGeom prst="rect">
            <a:avLst/>
          </a:prstGeom>
          <a:noFill/>
        </p:spPr>
        <p:txBody>
          <a:bodyPr wrap="square" rtlCol="0">
            <a:spAutoFit/>
          </a:bodyPr>
          <a:lstStyle/>
          <a:p>
            <a:r>
              <a:rPr lang="en-SG" sz="2000" dirty="0"/>
              <a:t>21</a:t>
            </a:r>
            <a:endParaRPr lang="en-SG" sz="2400" dirty="0"/>
          </a:p>
        </p:txBody>
      </p:sp>
      <p:sp>
        <p:nvSpPr>
          <p:cNvPr id="14" name="Arrow: Up 13">
            <a:extLst>
              <a:ext uri="{FF2B5EF4-FFF2-40B4-BE49-F238E27FC236}">
                <a16:creationId xmlns:a16="http://schemas.microsoft.com/office/drawing/2014/main" id="{5890A7F6-510A-416A-8A07-EC3B6DF0236F}"/>
              </a:ext>
            </a:extLst>
          </p:cNvPr>
          <p:cNvSpPr/>
          <p:nvPr/>
        </p:nvSpPr>
        <p:spPr>
          <a:xfrm>
            <a:off x="2154115" y="3525715"/>
            <a:ext cx="342900" cy="615462"/>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90D450E-3107-4ABF-91A5-6ADBEA7BF7C3}"/>
              </a:ext>
            </a:extLst>
          </p:cNvPr>
          <p:cNvSpPr txBox="1"/>
          <p:nvPr/>
        </p:nvSpPr>
        <p:spPr>
          <a:xfrm>
            <a:off x="1793629" y="4237892"/>
            <a:ext cx="1257300" cy="369332"/>
          </a:xfrm>
          <a:prstGeom prst="rect">
            <a:avLst/>
          </a:prstGeom>
          <a:noFill/>
        </p:spPr>
        <p:txBody>
          <a:bodyPr wrap="square" rtlCol="0">
            <a:spAutoFit/>
          </a:bodyPr>
          <a:lstStyle/>
          <a:p>
            <a:r>
              <a:rPr lang="en-SG" dirty="0"/>
              <a:t>User input</a:t>
            </a:r>
          </a:p>
        </p:txBody>
      </p:sp>
      <p:pic>
        <p:nvPicPr>
          <p:cNvPr id="17" name="Picture 16">
            <a:extLst>
              <a:ext uri="{FF2B5EF4-FFF2-40B4-BE49-F238E27FC236}">
                <a16:creationId xmlns:a16="http://schemas.microsoft.com/office/drawing/2014/main" id="{5DFCCEF5-F6E2-496A-9C1C-2B9A2CBF2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107" y="4527388"/>
            <a:ext cx="1328344" cy="1328344"/>
          </a:xfrm>
          <a:prstGeom prst="rect">
            <a:avLst/>
          </a:prstGeom>
        </p:spPr>
      </p:pic>
    </p:spTree>
    <p:extLst>
      <p:ext uri="{BB962C8B-B14F-4D97-AF65-F5344CB8AC3E}">
        <p14:creationId xmlns:p14="http://schemas.microsoft.com/office/powerpoint/2010/main" val="3980877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F2EA-3FFC-4EF5-9318-6D6004AEE0E2}"/>
              </a:ext>
            </a:extLst>
          </p:cNvPr>
          <p:cNvSpPr>
            <a:spLocks noGrp="1"/>
          </p:cNvSpPr>
          <p:nvPr>
            <p:ph type="title"/>
          </p:nvPr>
        </p:nvSpPr>
        <p:spPr/>
        <p:txBody>
          <a:bodyPr/>
          <a:lstStyle/>
          <a:p>
            <a:r>
              <a:rPr lang="en-SG" dirty="0"/>
              <a:t>Input and output – format specifiers</a:t>
            </a:r>
          </a:p>
        </p:txBody>
      </p:sp>
      <p:sp>
        <p:nvSpPr>
          <p:cNvPr id="3" name="Content Placeholder 2">
            <a:extLst>
              <a:ext uri="{FF2B5EF4-FFF2-40B4-BE49-F238E27FC236}">
                <a16:creationId xmlns:a16="http://schemas.microsoft.com/office/drawing/2014/main" id="{6BA22A3B-B8E8-4D0D-9313-9EBF9B62F468}"/>
              </a:ext>
            </a:extLst>
          </p:cNvPr>
          <p:cNvSpPr>
            <a:spLocks noGrp="1"/>
          </p:cNvSpPr>
          <p:nvPr>
            <p:ph idx="1"/>
          </p:nvPr>
        </p:nvSpPr>
        <p:spPr/>
        <p:txBody>
          <a:bodyPr/>
          <a:lstStyle/>
          <a:p>
            <a:r>
              <a:rPr lang="en-SG" dirty="0"/>
              <a:t>Format specifiers lets your program know what is the data type of the data you want to print, so your program can print it correctly</a:t>
            </a:r>
          </a:p>
        </p:txBody>
      </p:sp>
      <p:sp>
        <p:nvSpPr>
          <p:cNvPr id="4" name="Footer Placeholder 3">
            <a:extLst>
              <a:ext uri="{FF2B5EF4-FFF2-40B4-BE49-F238E27FC236}">
                <a16:creationId xmlns:a16="http://schemas.microsoft.com/office/drawing/2014/main" id="{FB720F10-7578-4840-A768-A6E21F21024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462A862-882A-4FD0-9310-CF1D17D3A53C}"/>
              </a:ext>
            </a:extLst>
          </p:cNvPr>
          <p:cNvSpPr>
            <a:spLocks noGrp="1"/>
          </p:cNvSpPr>
          <p:nvPr>
            <p:ph type="sldNum" sz="quarter" idx="12"/>
          </p:nvPr>
        </p:nvSpPr>
        <p:spPr/>
        <p:txBody>
          <a:bodyPr/>
          <a:lstStyle/>
          <a:p>
            <a:fld id="{C55F0B55-3483-4EB2-93B3-0F820F21D457}" type="slidenum">
              <a:rPr lang="en-SG" smtClean="0"/>
              <a:t>41</a:t>
            </a:fld>
            <a:endParaRPr lang="en-SG"/>
          </a:p>
        </p:txBody>
      </p:sp>
      <p:graphicFrame>
        <p:nvGraphicFramePr>
          <p:cNvPr id="6" name="Table 6">
            <a:extLst>
              <a:ext uri="{FF2B5EF4-FFF2-40B4-BE49-F238E27FC236}">
                <a16:creationId xmlns:a16="http://schemas.microsoft.com/office/drawing/2014/main" id="{D794EDB1-8A50-4B8B-BABD-6C83368C496D}"/>
              </a:ext>
            </a:extLst>
          </p:cNvPr>
          <p:cNvGraphicFramePr>
            <a:graphicFrameLocks noGrp="1"/>
          </p:cNvGraphicFramePr>
          <p:nvPr>
            <p:extLst>
              <p:ext uri="{D42A27DB-BD31-4B8C-83A1-F6EECF244321}">
                <p14:modId xmlns:p14="http://schemas.microsoft.com/office/powerpoint/2010/main" val="1120856957"/>
              </p:ext>
            </p:extLst>
          </p:nvPr>
        </p:nvGraphicFramePr>
        <p:xfrm>
          <a:off x="1854200" y="292909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48670455"/>
                    </a:ext>
                  </a:extLst>
                </a:gridCol>
                <a:gridCol w="4064000">
                  <a:extLst>
                    <a:ext uri="{9D8B030D-6E8A-4147-A177-3AD203B41FA5}">
                      <a16:colId xmlns:a16="http://schemas.microsoft.com/office/drawing/2014/main" val="3965336941"/>
                    </a:ext>
                  </a:extLst>
                </a:gridCol>
              </a:tblGrid>
              <a:tr h="370840">
                <a:tc>
                  <a:txBody>
                    <a:bodyPr/>
                    <a:lstStyle/>
                    <a:p>
                      <a:r>
                        <a:rPr lang="en-SG" dirty="0"/>
                        <a:t>Data type</a:t>
                      </a:r>
                    </a:p>
                  </a:txBody>
                  <a:tcPr/>
                </a:tc>
                <a:tc>
                  <a:txBody>
                    <a:bodyPr/>
                    <a:lstStyle/>
                    <a:p>
                      <a:r>
                        <a:rPr lang="en-SG" dirty="0"/>
                        <a:t>Format specifier</a:t>
                      </a:r>
                    </a:p>
                  </a:txBody>
                  <a:tcPr/>
                </a:tc>
                <a:extLst>
                  <a:ext uri="{0D108BD9-81ED-4DB2-BD59-A6C34878D82A}">
                    <a16:rowId xmlns:a16="http://schemas.microsoft.com/office/drawing/2014/main" val="3392987384"/>
                  </a:ext>
                </a:extLst>
              </a:tr>
              <a:tr h="370840">
                <a:tc>
                  <a:txBody>
                    <a:bodyPr/>
                    <a:lstStyle/>
                    <a:p>
                      <a:r>
                        <a:rPr lang="en-SG" dirty="0"/>
                        <a:t>int</a:t>
                      </a:r>
                    </a:p>
                  </a:txBody>
                  <a:tcPr/>
                </a:tc>
                <a:tc>
                  <a:txBody>
                    <a:bodyPr/>
                    <a:lstStyle/>
                    <a:p>
                      <a:r>
                        <a:rPr lang="en-SG" dirty="0"/>
                        <a:t>%d</a:t>
                      </a:r>
                    </a:p>
                  </a:txBody>
                  <a:tcPr/>
                </a:tc>
                <a:extLst>
                  <a:ext uri="{0D108BD9-81ED-4DB2-BD59-A6C34878D82A}">
                    <a16:rowId xmlns:a16="http://schemas.microsoft.com/office/drawing/2014/main" val="3135705514"/>
                  </a:ext>
                </a:extLst>
              </a:tr>
              <a:tr h="370840">
                <a:tc>
                  <a:txBody>
                    <a:bodyPr/>
                    <a:lstStyle/>
                    <a:p>
                      <a:r>
                        <a:rPr lang="en-SG" dirty="0"/>
                        <a:t>long </a:t>
                      </a:r>
                      <a:r>
                        <a:rPr lang="en-SG" dirty="0" err="1"/>
                        <a:t>long</a:t>
                      </a:r>
                      <a:endParaRPr lang="en-SG" dirty="0"/>
                    </a:p>
                  </a:txBody>
                  <a:tcPr/>
                </a:tc>
                <a:tc>
                  <a:txBody>
                    <a:bodyPr/>
                    <a:lstStyle/>
                    <a:p>
                      <a:r>
                        <a:rPr lang="en-SG" dirty="0"/>
                        <a:t>%</a:t>
                      </a:r>
                      <a:r>
                        <a:rPr lang="en-SG" dirty="0" err="1"/>
                        <a:t>lld</a:t>
                      </a:r>
                      <a:endParaRPr lang="en-SG" dirty="0"/>
                    </a:p>
                  </a:txBody>
                  <a:tcPr/>
                </a:tc>
                <a:extLst>
                  <a:ext uri="{0D108BD9-81ED-4DB2-BD59-A6C34878D82A}">
                    <a16:rowId xmlns:a16="http://schemas.microsoft.com/office/drawing/2014/main" val="2525585671"/>
                  </a:ext>
                </a:extLst>
              </a:tr>
              <a:tr h="370840">
                <a:tc>
                  <a:txBody>
                    <a:bodyPr/>
                    <a:lstStyle/>
                    <a:p>
                      <a:r>
                        <a:rPr lang="en-SG" dirty="0"/>
                        <a:t>float</a:t>
                      </a:r>
                    </a:p>
                  </a:txBody>
                  <a:tcPr/>
                </a:tc>
                <a:tc>
                  <a:txBody>
                    <a:bodyPr/>
                    <a:lstStyle/>
                    <a:p>
                      <a:r>
                        <a:rPr lang="en-SG" dirty="0"/>
                        <a:t>%f</a:t>
                      </a:r>
                    </a:p>
                  </a:txBody>
                  <a:tcPr/>
                </a:tc>
                <a:extLst>
                  <a:ext uri="{0D108BD9-81ED-4DB2-BD59-A6C34878D82A}">
                    <a16:rowId xmlns:a16="http://schemas.microsoft.com/office/drawing/2014/main" val="1711818614"/>
                  </a:ext>
                </a:extLst>
              </a:tr>
              <a:tr h="370840">
                <a:tc>
                  <a:txBody>
                    <a:bodyPr/>
                    <a:lstStyle/>
                    <a:p>
                      <a:r>
                        <a:rPr lang="en-SG" dirty="0"/>
                        <a:t>double</a:t>
                      </a:r>
                    </a:p>
                  </a:txBody>
                  <a:tcPr/>
                </a:tc>
                <a:tc>
                  <a:txBody>
                    <a:bodyPr/>
                    <a:lstStyle/>
                    <a:p>
                      <a:r>
                        <a:rPr lang="en-SG" dirty="0"/>
                        <a:t>%</a:t>
                      </a:r>
                      <a:r>
                        <a:rPr lang="en-SG" dirty="0" err="1"/>
                        <a:t>lf</a:t>
                      </a:r>
                      <a:endParaRPr lang="en-SG" dirty="0"/>
                    </a:p>
                  </a:txBody>
                  <a:tcPr/>
                </a:tc>
                <a:extLst>
                  <a:ext uri="{0D108BD9-81ED-4DB2-BD59-A6C34878D82A}">
                    <a16:rowId xmlns:a16="http://schemas.microsoft.com/office/drawing/2014/main" val="1903951727"/>
                  </a:ext>
                </a:extLst>
              </a:tr>
              <a:tr h="370840">
                <a:tc>
                  <a:txBody>
                    <a:bodyPr/>
                    <a:lstStyle/>
                    <a:p>
                      <a:r>
                        <a:rPr lang="en-SG" dirty="0"/>
                        <a:t>char</a:t>
                      </a:r>
                    </a:p>
                  </a:txBody>
                  <a:tcPr/>
                </a:tc>
                <a:tc>
                  <a:txBody>
                    <a:bodyPr/>
                    <a:lstStyle/>
                    <a:p>
                      <a:r>
                        <a:rPr lang="en-SG" dirty="0"/>
                        <a:t>%c</a:t>
                      </a:r>
                    </a:p>
                  </a:txBody>
                  <a:tcPr/>
                </a:tc>
                <a:extLst>
                  <a:ext uri="{0D108BD9-81ED-4DB2-BD59-A6C34878D82A}">
                    <a16:rowId xmlns:a16="http://schemas.microsoft.com/office/drawing/2014/main" val="2372386871"/>
                  </a:ext>
                </a:extLst>
              </a:tr>
            </a:tbl>
          </a:graphicData>
        </a:graphic>
      </p:graphicFrame>
    </p:spTree>
    <p:extLst>
      <p:ext uri="{BB962C8B-B14F-4D97-AF65-F5344CB8AC3E}">
        <p14:creationId xmlns:p14="http://schemas.microsoft.com/office/powerpoint/2010/main" val="1867469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7D18-F985-431D-910F-96848BB19A6A}"/>
              </a:ext>
            </a:extLst>
          </p:cNvPr>
          <p:cNvSpPr>
            <a:spLocks noGrp="1"/>
          </p:cNvSpPr>
          <p:nvPr>
            <p:ph type="title"/>
          </p:nvPr>
        </p:nvSpPr>
        <p:spPr/>
        <p:txBody>
          <a:bodyPr/>
          <a:lstStyle/>
          <a:p>
            <a:r>
              <a:rPr lang="en-SG" dirty="0"/>
              <a:t>Arithmetic expressions</a:t>
            </a:r>
          </a:p>
        </p:txBody>
      </p:sp>
      <p:sp>
        <p:nvSpPr>
          <p:cNvPr id="3" name="Content Placeholder 2">
            <a:extLst>
              <a:ext uri="{FF2B5EF4-FFF2-40B4-BE49-F238E27FC236}">
                <a16:creationId xmlns:a16="http://schemas.microsoft.com/office/drawing/2014/main" id="{A04AA98F-DD52-4E7F-B04E-EE32DB559F68}"/>
              </a:ext>
            </a:extLst>
          </p:cNvPr>
          <p:cNvSpPr>
            <a:spLocks noGrp="1"/>
          </p:cNvSpPr>
          <p:nvPr>
            <p:ph idx="1"/>
          </p:nvPr>
        </p:nvSpPr>
        <p:spPr>
          <a:xfrm>
            <a:off x="838200" y="1758156"/>
            <a:ext cx="10515600" cy="4530725"/>
          </a:xfrm>
        </p:spPr>
        <p:txBody>
          <a:bodyPr>
            <a:normAutofit fontScale="92500" lnSpcReduction="10000"/>
          </a:bodyPr>
          <a:lstStyle/>
          <a:p>
            <a:r>
              <a:rPr lang="en-SG" dirty="0"/>
              <a:t>One of the most fundamental things a computer needs to do is arithmetic!</a:t>
            </a:r>
          </a:p>
          <a:p>
            <a:r>
              <a:rPr lang="en-SG" dirty="0"/>
              <a:t>Operators (symbols used to perform a calculation or other task):</a:t>
            </a:r>
          </a:p>
          <a:p>
            <a:pPr lvl="1"/>
            <a:r>
              <a:rPr lang="en-SG" dirty="0"/>
              <a:t>+ (addition)</a:t>
            </a:r>
          </a:p>
          <a:p>
            <a:pPr lvl="1"/>
            <a:r>
              <a:rPr lang="en-SG" dirty="0"/>
              <a:t>- (subtraction)</a:t>
            </a:r>
          </a:p>
          <a:p>
            <a:pPr lvl="1"/>
            <a:r>
              <a:rPr lang="en-SG" dirty="0"/>
              <a:t>* (multiplication)</a:t>
            </a:r>
          </a:p>
          <a:p>
            <a:pPr lvl="1"/>
            <a:r>
              <a:rPr lang="en-SG" dirty="0"/>
              <a:t>/ (division)</a:t>
            </a:r>
          </a:p>
          <a:p>
            <a:pPr lvl="1"/>
            <a:r>
              <a:rPr lang="en-SG" dirty="0"/>
              <a:t>% (modulus – calculates the remainder after a division)</a:t>
            </a:r>
          </a:p>
          <a:p>
            <a:pPr lvl="1"/>
            <a:r>
              <a:rPr lang="en-SG" dirty="0"/>
              <a:t>= (assignment operator – assigns a value to a variable)</a:t>
            </a:r>
          </a:p>
          <a:p>
            <a:r>
              <a:rPr lang="en-SG" dirty="0"/>
              <a:t>Operands:</a:t>
            </a:r>
          </a:p>
          <a:p>
            <a:pPr lvl="1"/>
            <a:r>
              <a:rPr lang="en-SG" dirty="0"/>
              <a:t>Variables or values on either side of the operators, which the operators work on</a:t>
            </a:r>
          </a:p>
          <a:p>
            <a:r>
              <a:rPr lang="en-SG" dirty="0"/>
              <a:t>Expressions:</a:t>
            </a:r>
          </a:p>
          <a:p>
            <a:pPr lvl="1"/>
            <a:r>
              <a:rPr lang="en-SG" dirty="0"/>
              <a:t>A combination of operands and operators that results in a numeric value</a:t>
            </a:r>
          </a:p>
        </p:txBody>
      </p:sp>
      <p:sp>
        <p:nvSpPr>
          <p:cNvPr id="4" name="Footer Placeholder 3">
            <a:extLst>
              <a:ext uri="{FF2B5EF4-FFF2-40B4-BE49-F238E27FC236}">
                <a16:creationId xmlns:a16="http://schemas.microsoft.com/office/drawing/2014/main" id="{146429A8-F35C-4F47-B146-083BFA39FA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DC8D8E-0487-449E-A46C-6E83498674A1}"/>
              </a:ext>
            </a:extLst>
          </p:cNvPr>
          <p:cNvSpPr>
            <a:spLocks noGrp="1"/>
          </p:cNvSpPr>
          <p:nvPr>
            <p:ph type="sldNum" sz="quarter" idx="12"/>
          </p:nvPr>
        </p:nvSpPr>
        <p:spPr/>
        <p:txBody>
          <a:bodyPr/>
          <a:lstStyle/>
          <a:p>
            <a:fld id="{C55F0B55-3483-4EB2-93B3-0F820F21D457}" type="slidenum">
              <a:rPr lang="en-SG" smtClean="0"/>
              <a:t>42</a:t>
            </a:fld>
            <a:endParaRPr lang="en-SG"/>
          </a:p>
        </p:txBody>
      </p:sp>
    </p:spTree>
    <p:extLst>
      <p:ext uri="{BB962C8B-B14F-4D97-AF65-F5344CB8AC3E}">
        <p14:creationId xmlns:p14="http://schemas.microsoft.com/office/powerpoint/2010/main" val="1496426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43</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Tree>
    <p:extLst>
      <p:ext uri="{BB962C8B-B14F-4D97-AF65-F5344CB8AC3E}">
        <p14:creationId xmlns:p14="http://schemas.microsoft.com/office/powerpoint/2010/main" val="401103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B1C-0B76-4562-A2D7-BDF3F21263EE}"/>
              </a:ext>
            </a:extLst>
          </p:cNvPr>
          <p:cNvSpPr>
            <a:spLocks noGrp="1"/>
          </p:cNvSpPr>
          <p:nvPr>
            <p:ph type="title"/>
          </p:nvPr>
        </p:nvSpPr>
        <p:spPr/>
        <p:txBody>
          <a:bodyPr/>
          <a:lstStyle/>
          <a:p>
            <a:r>
              <a:rPr lang="en-SG" dirty="0"/>
              <a:t>Arithmetic expressions - examples</a:t>
            </a:r>
          </a:p>
        </p:txBody>
      </p:sp>
      <p:sp>
        <p:nvSpPr>
          <p:cNvPr id="4" name="Footer Placeholder 3">
            <a:extLst>
              <a:ext uri="{FF2B5EF4-FFF2-40B4-BE49-F238E27FC236}">
                <a16:creationId xmlns:a16="http://schemas.microsoft.com/office/drawing/2014/main" id="{ED845753-68A1-4E74-B452-FD772EE1364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90679A-D8EF-4C10-A975-0B0BE1881EA1}"/>
              </a:ext>
            </a:extLst>
          </p:cNvPr>
          <p:cNvSpPr>
            <a:spLocks noGrp="1"/>
          </p:cNvSpPr>
          <p:nvPr>
            <p:ph type="sldNum" sz="quarter" idx="12"/>
          </p:nvPr>
        </p:nvSpPr>
        <p:spPr/>
        <p:txBody>
          <a:bodyPr/>
          <a:lstStyle/>
          <a:p>
            <a:fld id="{C55F0B55-3483-4EB2-93B3-0F820F21D457}" type="slidenum">
              <a:rPr lang="en-SG" smtClean="0"/>
              <a:t>44</a:t>
            </a:fld>
            <a:endParaRPr lang="en-SG"/>
          </a:p>
        </p:txBody>
      </p:sp>
      <p:pic>
        <p:nvPicPr>
          <p:cNvPr id="9" name="Picture 8">
            <a:extLst>
              <a:ext uri="{FF2B5EF4-FFF2-40B4-BE49-F238E27FC236}">
                <a16:creationId xmlns:a16="http://schemas.microsoft.com/office/drawing/2014/main" id="{ADC30710-9AC5-46D9-9797-644460C9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4305300"/>
            <a:ext cx="5800725" cy="952500"/>
          </a:xfrm>
          <a:prstGeom prst="rect">
            <a:avLst/>
          </a:prstGeom>
        </p:spPr>
      </p:pic>
      <p:pic>
        <p:nvPicPr>
          <p:cNvPr id="11" name="Picture 10">
            <a:extLst>
              <a:ext uri="{FF2B5EF4-FFF2-40B4-BE49-F238E27FC236}">
                <a16:creationId xmlns:a16="http://schemas.microsoft.com/office/drawing/2014/main" id="{009EB647-5284-4F72-8FDF-2AB5BA25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600200"/>
            <a:ext cx="7258050" cy="1828800"/>
          </a:xfrm>
          <a:prstGeom prst="rect">
            <a:avLst/>
          </a:prstGeom>
        </p:spPr>
      </p:pic>
      <p:sp>
        <p:nvSpPr>
          <p:cNvPr id="3" name="Oval 2">
            <a:extLst>
              <a:ext uri="{FF2B5EF4-FFF2-40B4-BE49-F238E27FC236}">
                <a16:creationId xmlns:a16="http://schemas.microsoft.com/office/drawing/2014/main" id="{EE0DCB20-1835-4355-9270-4A1FE695B3A1}"/>
              </a:ext>
            </a:extLst>
          </p:cNvPr>
          <p:cNvSpPr/>
          <p:nvPr/>
        </p:nvSpPr>
        <p:spPr>
          <a:xfrm>
            <a:off x="1424354"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2EF9DCAF-C725-4D15-9B15-8EA053CE251E}"/>
              </a:ext>
            </a:extLst>
          </p:cNvPr>
          <p:cNvSpPr/>
          <p:nvPr/>
        </p:nvSpPr>
        <p:spPr>
          <a:xfrm>
            <a:off x="1868367" y="2083777"/>
            <a:ext cx="263769"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5E1BC4D3-B532-4403-80F8-62DB87D589F2}"/>
              </a:ext>
            </a:extLst>
          </p:cNvPr>
          <p:cNvCxnSpPr>
            <a:cxnSpLocks/>
            <a:stCxn id="3" idx="7"/>
          </p:cNvCxnSpPr>
          <p:nvPr/>
        </p:nvCxnSpPr>
        <p:spPr>
          <a:xfrm flipV="1">
            <a:off x="1649495" y="1800346"/>
            <a:ext cx="1260758" cy="341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7CD5ED-0B6E-4325-A0B1-35311E796E14}"/>
              </a:ext>
            </a:extLst>
          </p:cNvPr>
          <p:cNvCxnSpPr/>
          <p:nvPr/>
        </p:nvCxnSpPr>
        <p:spPr>
          <a:xfrm flipV="1">
            <a:off x="2150188" y="1878988"/>
            <a:ext cx="742013" cy="356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B73A4D-4AA3-4798-BB6C-670DCD4E274F}"/>
              </a:ext>
            </a:extLst>
          </p:cNvPr>
          <p:cNvSpPr txBox="1"/>
          <p:nvPr/>
        </p:nvSpPr>
        <p:spPr>
          <a:xfrm>
            <a:off x="3000578" y="1615680"/>
            <a:ext cx="1470046" cy="369332"/>
          </a:xfrm>
          <a:prstGeom prst="rect">
            <a:avLst/>
          </a:prstGeom>
          <a:noFill/>
        </p:spPr>
        <p:txBody>
          <a:bodyPr wrap="square" rtlCol="0">
            <a:spAutoFit/>
          </a:bodyPr>
          <a:lstStyle/>
          <a:p>
            <a:r>
              <a:rPr lang="en-SG" dirty="0">
                <a:solidFill>
                  <a:srgbClr val="FF0000"/>
                </a:solidFill>
              </a:rPr>
              <a:t>operands</a:t>
            </a:r>
          </a:p>
        </p:txBody>
      </p:sp>
      <p:sp>
        <p:nvSpPr>
          <p:cNvPr id="16" name="Oval 15">
            <a:extLst>
              <a:ext uri="{FF2B5EF4-FFF2-40B4-BE49-F238E27FC236}">
                <a16:creationId xmlns:a16="http://schemas.microsoft.com/office/drawing/2014/main" id="{5077A594-CC60-4AB0-925A-6D4A6B4D380C}"/>
              </a:ext>
            </a:extLst>
          </p:cNvPr>
          <p:cNvSpPr/>
          <p:nvPr/>
        </p:nvSpPr>
        <p:spPr>
          <a:xfrm>
            <a:off x="1424355" y="2925763"/>
            <a:ext cx="905608" cy="3634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BC8B6F56-42BE-47F8-90DC-64A38D81F9FC}"/>
              </a:ext>
            </a:extLst>
          </p:cNvPr>
          <p:cNvSpPr/>
          <p:nvPr/>
        </p:nvSpPr>
        <p:spPr>
          <a:xfrm>
            <a:off x="1355187" y="2820989"/>
            <a:ext cx="2091398" cy="5771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F66EB63C-CB19-4F5F-A245-D65F69F7D280}"/>
              </a:ext>
            </a:extLst>
          </p:cNvPr>
          <p:cNvCxnSpPr/>
          <p:nvPr/>
        </p:nvCxnSpPr>
        <p:spPr>
          <a:xfrm>
            <a:off x="1987062" y="3289180"/>
            <a:ext cx="483576" cy="482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86E65D-4FBB-4C67-A168-84A66B75FA65}"/>
              </a:ext>
            </a:extLst>
          </p:cNvPr>
          <p:cNvCxnSpPr>
            <a:cxnSpLocks/>
          </p:cNvCxnSpPr>
          <p:nvPr/>
        </p:nvCxnSpPr>
        <p:spPr>
          <a:xfrm flipH="1">
            <a:off x="2787162" y="3314520"/>
            <a:ext cx="315351" cy="422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B07FC7-D90D-44CF-BF8D-B94E3E9D2C7D}"/>
              </a:ext>
            </a:extLst>
          </p:cNvPr>
          <p:cNvSpPr txBox="1"/>
          <p:nvPr/>
        </p:nvSpPr>
        <p:spPr>
          <a:xfrm>
            <a:off x="2223589" y="3669268"/>
            <a:ext cx="1470046" cy="369332"/>
          </a:xfrm>
          <a:prstGeom prst="rect">
            <a:avLst/>
          </a:prstGeom>
          <a:noFill/>
        </p:spPr>
        <p:txBody>
          <a:bodyPr wrap="square" rtlCol="0">
            <a:spAutoFit/>
          </a:bodyPr>
          <a:lstStyle/>
          <a:p>
            <a:r>
              <a:rPr lang="en-SG" dirty="0">
                <a:solidFill>
                  <a:srgbClr val="FF0000"/>
                </a:solidFill>
              </a:rPr>
              <a:t>expressions</a:t>
            </a:r>
          </a:p>
        </p:txBody>
      </p:sp>
      <p:sp>
        <p:nvSpPr>
          <p:cNvPr id="23" name="Oval 22">
            <a:extLst>
              <a:ext uri="{FF2B5EF4-FFF2-40B4-BE49-F238E27FC236}">
                <a16:creationId xmlns:a16="http://schemas.microsoft.com/office/drawing/2014/main" id="{EB914654-A764-4EBF-ACE7-20C4F3746A34}"/>
              </a:ext>
            </a:extLst>
          </p:cNvPr>
          <p:cNvSpPr/>
          <p:nvPr/>
        </p:nvSpPr>
        <p:spPr>
          <a:xfrm>
            <a:off x="2062384" y="4888522"/>
            <a:ext cx="338502" cy="3692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310A4013-E3D5-41F9-9543-BAD093B475EA}"/>
              </a:ext>
            </a:extLst>
          </p:cNvPr>
          <p:cNvCxnSpPr>
            <a:stCxn id="23" idx="4"/>
          </p:cNvCxnSpPr>
          <p:nvPr/>
        </p:nvCxnSpPr>
        <p:spPr>
          <a:xfrm>
            <a:off x="2231635" y="5257799"/>
            <a:ext cx="169251" cy="457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73D67FE-1039-412D-B8B6-B7F0FBDA40E6}"/>
              </a:ext>
            </a:extLst>
          </p:cNvPr>
          <p:cNvSpPr txBox="1"/>
          <p:nvPr/>
        </p:nvSpPr>
        <p:spPr>
          <a:xfrm>
            <a:off x="2062384" y="5656355"/>
            <a:ext cx="1470046" cy="369332"/>
          </a:xfrm>
          <a:prstGeom prst="rect">
            <a:avLst/>
          </a:prstGeom>
          <a:noFill/>
        </p:spPr>
        <p:txBody>
          <a:bodyPr wrap="square" rtlCol="0">
            <a:spAutoFit/>
          </a:bodyPr>
          <a:lstStyle/>
          <a:p>
            <a:r>
              <a:rPr lang="en-SG" dirty="0">
                <a:solidFill>
                  <a:srgbClr val="FF0000"/>
                </a:solidFill>
              </a:rPr>
              <a:t>operator</a:t>
            </a:r>
          </a:p>
        </p:txBody>
      </p:sp>
    </p:spTree>
    <p:extLst>
      <p:ext uri="{BB962C8B-B14F-4D97-AF65-F5344CB8AC3E}">
        <p14:creationId xmlns:p14="http://schemas.microsoft.com/office/powerpoint/2010/main" val="2280957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719E-B53E-4FE9-A025-A1E3DCC48EB1}"/>
              </a:ext>
            </a:extLst>
          </p:cNvPr>
          <p:cNvSpPr>
            <a:spLocks noGrp="1"/>
          </p:cNvSpPr>
          <p:nvPr>
            <p:ph type="title"/>
          </p:nvPr>
        </p:nvSpPr>
        <p:spPr/>
        <p:txBody>
          <a:bodyPr/>
          <a:lstStyle/>
          <a:p>
            <a:r>
              <a:rPr lang="en-SG" dirty="0"/>
              <a:t>Arithmetic expressions – operator precedence</a:t>
            </a:r>
          </a:p>
        </p:txBody>
      </p:sp>
      <p:sp>
        <p:nvSpPr>
          <p:cNvPr id="3" name="Content Placeholder 2">
            <a:extLst>
              <a:ext uri="{FF2B5EF4-FFF2-40B4-BE49-F238E27FC236}">
                <a16:creationId xmlns:a16="http://schemas.microsoft.com/office/drawing/2014/main" id="{F4AF88C1-D7D0-4B60-A8FF-F378B42C7178}"/>
              </a:ext>
            </a:extLst>
          </p:cNvPr>
          <p:cNvSpPr>
            <a:spLocks noGrp="1"/>
          </p:cNvSpPr>
          <p:nvPr>
            <p:ph idx="1"/>
          </p:nvPr>
        </p:nvSpPr>
        <p:spPr/>
        <p:txBody>
          <a:bodyPr/>
          <a:lstStyle/>
          <a:p>
            <a:r>
              <a:rPr lang="en-SG" dirty="0"/>
              <a:t>Operator precedence – The order of precedence determines which operators act upon a value first.</a:t>
            </a:r>
          </a:p>
          <a:p>
            <a:r>
              <a:rPr lang="en-SG" dirty="0"/>
              <a:t>For operators with equal precedence, their associativity determines which operators act first (usually left to right)</a:t>
            </a:r>
          </a:p>
          <a:p>
            <a:r>
              <a:rPr lang="en-SG" dirty="0"/>
              <a:t>Expressions in opening and closing parentheses will be computed first</a:t>
            </a:r>
          </a:p>
          <a:p>
            <a:endParaRPr lang="en-SG" dirty="0"/>
          </a:p>
        </p:txBody>
      </p:sp>
      <p:sp>
        <p:nvSpPr>
          <p:cNvPr id="4" name="Footer Placeholder 3">
            <a:extLst>
              <a:ext uri="{FF2B5EF4-FFF2-40B4-BE49-F238E27FC236}">
                <a16:creationId xmlns:a16="http://schemas.microsoft.com/office/drawing/2014/main" id="{F9C3360A-8CC2-4E60-91ED-9F9E7981175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A16D920-356E-4F69-9C27-07CD624D68CE}"/>
              </a:ext>
            </a:extLst>
          </p:cNvPr>
          <p:cNvSpPr>
            <a:spLocks noGrp="1"/>
          </p:cNvSpPr>
          <p:nvPr>
            <p:ph type="sldNum" sz="quarter" idx="12"/>
          </p:nvPr>
        </p:nvSpPr>
        <p:spPr/>
        <p:txBody>
          <a:bodyPr/>
          <a:lstStyle/>
          <a:p>
            <a:fld id="{C55F0B55-3483-4EB2-93B3-0F820F21D457}" type="slidenum">
              <a:rPr lang="en-SG" smtClean="0"/>
              <a:t>45</a:t>
            </a:fld>
            <a:endParaRPr lang="en-SG"/>
          </a:p>
        </p:txBody>
      </p:sp>
      <p:graphicFrame>
        <p:nvGraphicFramePr>
          <p:cNvPr id="6" name="Table 6">
            <a:extLst>
              <a:ext uri="{FF2B5EF4-FFF2-40B4-BE49-F238E27FC236}">
                <a16:creationId xmlns:a16="http://schemas.microsoft.com/office/drawing/2014/main" id="{A779A2E0-1C20-4A87-9FAB-DA521F313835}"/>
              </a:ext>
            </a:extLst>
          </p:cNvPr>
          <p:cNvGraphicFramePr>
            <a:graphicFrameLocks noGrp="1"/>
          </p:cNvGraphicFramePr>
          <p:nvPr>
            <p:extLst>
              <p:ext uri="{D42A27DB-BD31-4B8C-83A1-F6EECF244321}">
                <p14:modId xmlns:p14="http://schemas.microsoft.com/office/powerpoint/2010/main" val="2351608085"/>
              </p:ext>
            </p:extLst>
          </p:nvPr>
        </p:nvGraphicFramePr>
        <p:xfrm>
          <a:off x="1777022" y="450245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17552784"/>
                    </a:ext>
                  </a:extLst>
                </a:gridCol>
                <a:gridCol w="4064000">
                  <a:extLst>
                    <a:ext uri="{9D8B030D-6E8A-4147-A177-3AD203B41FA5}">
                      <a16:colId xmlns:a16="http://schemas.microsoft.com/office/drawing/2014/main" val="1362988958"/>
                    </a:ext>
                  </a:extLst>
                </a:gridCol>
              </a:tblGrid>
              <a:tr h="370840">
                <a:tc>
                  <a:txBody>
                    <a:bodyPr/>
                    <a:lstStyle/>
                    <a:p>
                      <a:r>
                        <a:rPr lang="en-SG" dirty="0"/>
                        <a:t>Order of precedence</a:t>
                      </a:r>
                    </a:p>
                  </a:txBody>
                  <a:tcPr/>
                </a:tc>
                <a:tc>
                  <a:txBody>
                    <a:bodyPr/>
                    <a:lstStyle/>
                    <a:p>
                      <a:r>
                        <a:rPr lang="en-SG" dirty="0"/>
                        <a:t>Operator</a:t>
                      </a:r>
                    </a:p>
                  </a:txBody>
                  <a:tcPr/>
                </a:tc>
                <a:extLst>
                  <a:ext uri="{0D108BD9-81ED-4DB2-BD59-A6C34878D82A}">
                    <a16:rowId xmlns:a16="http://schemas.microsoft.com/office/drawing/2014/main" val="2535481030"/>
                  </a:ext>
                </a:extLst>
              </a:tr>
              <a:tr h="370840">
                <a:tc>
                  <a:txBody>
                    <a:bodyPr/>
                    <a:lstStyle/>
                    <a:p>
                      <a:r>
                        <a:rPr lang="en-SG" dirty="0"/>
                        <a:t>Higher</a:t>
                      </a:r>
                    </a:p>
                  </a:txBody>
                  <a:tcPr/>
                </a:tc>
                <a:tc>
                  <a:txBody>
                    <a:bodyPr/>
                    <a:lstStyle/>
                    <a:p>
                      <a:r>
                        <a:rPr lang="en-SG" dirty="0"/>
                        <a:t>* / %</a:t>
                      </a:r>
                    </a:p>
                  </a:txBody>
                  <a:tcPr/>
                </a:tc>
                <a:extLst>
                  <a:ext uri="{0D108BD9-81ED-4DB2-BD59-A6C34878D82A}">
                    <a16:rowId xmlns:a16="http://schemas.microsoft.com/office/drawing/2014/main" val="2190555724"/>
                  </a:ext>
                </a:extLst>
              </a:tr>
              <a:tr h="370840">
                <a:tc>
                  <a:txBody>
                    <a:bodyPr/>
                    <a:lstStyle/>
                    <a:p>
                      <a:r>
                        <a:rPr lang="en-SG" dirty="0"/>
                        <a:t>Lower</a:t>
                      </a:r>
                    </a:p>
                  </a:txBody>
                  <a:tcPr/>
                </a:tc>
                <a:tc>
                  <a:txBody>
                    <a:bodyPr/>
                    <a:lstStyle/>
                    <a:p>
                      <a:r>
                        <a:rPr lang="en-SG" dirty="0"/>
                        <a:t>+ -</a:t>
                      </a:r>
                    </a:p>
                  </a:txBody>
                  <a:tcPr/>
                </a:tc>
                <a:extLst>
                  <a:ext uri="{0D108BD9-81ED-4DB2-BD59-A6C34878D82A}">
                    <a16:rowId xmlns:a16="http://schemas.microsoft.com/office/drawing/2014/main" val="978004671"/>
                  </a:ext>
                </a:extLst>
              </a:tr>
            </a:tbl>
          </a:graphicData>
        </a:graphic>
      </p:graphicFrame>
    </p:spTree>
    <p:extLst>
      <p:ext uri="{BB962C8B-B14F-4D97-AF65-F5344CB8AC3E}">
        <p14:creationId xmlns:p14="http://schemas.microsoft.com/office/powerpoint/2010/main" val="260081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3C2C-8E19-4EDF-91A7-9D0572A5CCAF}"/>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34F8243-7E6E-4D9E-B631-ED5FF301640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0842F-9160-4AF8-828E-3E8AD30A277B}"/>
              </a:ext>
            </a:extLst>
          </p:cNvPr>
          <p:cNvSpPr>
            <a:spLocks noGrp="1"/>
          </p:cNvSpPr>
          <p:nvPr>
            <p:ph type="sldNum" sz="quarter" idx="12"/>
          </p:nvPr>
        </p:nvSpPr>
        <p:spPr/>
        <p:txBody>
          <a:bodyPr/>
          <a:lstStyle/>
          <a:p>
            <a:fld id="{C55F0B55-3483-4EB2-93B3-0F820F21D457}" type="slidenum">
              <a:rPr lang="en-SG" smtClean="0"/>
              <a:t>46</a:t>
            </a:fld>
            <a:endParaRPr lang="en-SG"/>
          </a:p>
        </p:txBody>
      </p:sp>
      <p:pic>
        <p:nvPicPr>
          <p:cNvPr id="9" name="Picture 8">
            <a:extLst>
              <a:ext uri="{FF2B5EF4-FFF2-40B4-BE49-F238E27FC236}">
                <a16:creationId xmlns:a16="http://schemas.microsoft.com/office/drawing/2014/main" id="{E77A10F9-0D65-476B-A650-152FFCF29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3" y="4149970"/>
            <a:ext cx="8601075" cy="1943100"/>
          </a:xfrm>
          <a:prstGeom prst="rect">
            <a:avLst/>
          </a:prstGeom>
        </p:spPr>
      </p:pic>
      <p:pic>
        <p:nvPicPr>
          <p:cNvPr id="11" name="Picture 10">
            <a:extLst>
              <a:ext uri="{FF2B5EF4-FFF2-40B4-BE49-F238E27FC236}">
                <a16:creationId xmlns:a16="http://schemas.microsoft.com/office/drawing/2014/main" id="{FFAFCB8A-32B5-4F7D-8E90-DA739C1C6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393" y="1806819"/>
            <a:ext cx="9753600" cy="1943100"/>
          </a:xfrm>
          <a:prstGeom prst="rect">
            <a:avLst/>
          </a:prstGeom>
        </p:spPr>
      </p:pic>
    </p:spTree>
    <p:extLst>
      <p:ext uri="{BB962C8B-B14F-4D97-AF65-F5344CB8AC3E}">
        <p14:creationId xmlns:p14="http://schemas.microsoft.com/office/powerpoint/2010/main" val="3378664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62C5-050C-42A1-8DF2-8F1EE6F0A791}"/>
              </a:ext>
            </a:extLst>
          </p:cNvPr>
          <p:cNvSpPr>
            <a:spLocks noGrp="1"/>
          </p:cNvSpPr>
          <p:nvPr>
            <p:ph type="title"/>
          </p:nvPr>
        </p:nvSpPr>
        <p:spPr/>
        <p:txBody>
          <a:bodyPr/>
          <a:lstStyle/>
          <a:p>
            <a:r>
              <a:rPr lang="en-SG" dirty="0"/>
              <a:t>Arithmetic expressions – operator precedence</a:t>
            </a:r>
          </a:p>
        </p:txBody>
      </p:sp>
      <p:sp>
        <p:nvSpPr>
          <p:cNvPr id="4" name="Footer Placeholder 3">
            <a:extLst>
              <a:ext uri="{FF2B5EF4-FFF2-40B4-BE49-F238E27FC236}">
                <a16:creationId xmlns:a16="http://schemas.microsoft.com/office/drawing/2014/main" id="{1EFC7B51-88E8-4BBA-821B-6E470F1761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F4D22DB-61D1-46FA-B451-E5DA405C3767}"/>
              </a:ext>
            </a:extLst>
          </p:cNvPr>
          <p:cNvSpPr>
            <a:spLocks noGrp="1"/>
          </p:cNvSpPr>
          <p:nvPr>
            <p:ph type="sldNum" sz="quarter" idx="12"/>
          </p:nvPr>
        </p:nvSpPr>
        <p:spPr/>
        <p:txBody>
          <a:bodyPr/>
          <a:lstStyle/>
          <a:p>
            <a:fld id="{C55F0B55-3483-4EB2-93B3-0F820F21D457}" type="slidenum">
              <a:rPr lang="en-SG" smtClean="0"/>
              <a:t>47</a:t>
            </a:fld>
            <a:endParaRPr lang="en-SG"/>
          </a:p>
        </p:txBody>
      </p:sp>
      <p:pic>
        <p:nvPicPr>
          <p:cNvPr id="7" name="Picture 6">
            <a:extLst>
              <a:ext uri="{FF2B5EF4-FFF2-40B4-BE49-F238E27FC236}">
                <a16:creationId xmlns:a16="http://schemas.microsoft.com/office/drawing/2014/main" id="{E4122D8F-F148-442B-93C2-CB1C2A99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219" y="2529620"/>
            <a:ext cx="8648700" cy="2009775"/>
          </a:xfrm>
          <a:prstGeom prst="rect">
            <a:avLst/>
          </a:prstGeom>
        </p:spPr>
      </p:pic>
    </p:spTree>
    <p:extLst>
      <p:ext uri="{BB962C8B-B14F-4D97-AF65-F5344CB8AC3E}">
        <p14:creationId xmlns:p14="http://schemas.microsoft.com/office/powerpoint/2010/main" val="12375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D88-66F5-4885-B8EE-2F60C348697A}"/>
              </a:ext>
            </a:extLst>
          </p:cNvPr>
          <p:cNvSpPr>
            <a:spLocks noGrp="1"/>
          </p:cNvSpPr>
          <p:nvPr>
            <p:ph type="title"/>
          </p:nvPr>
        </p:nvSpPr>
        <p:spPr/>
        <p:txBody>
          <a:bodyPr/>
          <a:lstStyle/>
          <a:p>
            <a:r>
              <a:rPr lang="en-SG" dirty="0"/>
              <a:t>Arithmetic expressions - division</a:t>
            </a:r>
          </a:p>
        </p:txBody>
      </p:sp>
      <p:sp>
        <p:nvSpPr>
          <p:cNvPr id="3" name="Content Placeholder 2">
            <a:extLst>
              <a:ext uri="{FF2B5EF4-FFF2-40B4-BE49-F238E27FC236}">
                <a16:creationId xmlns:a16="http://schemas.microsoft.com/office/drawing/2014/main" id="{B96A9D64-1030-4F22-B695-8F89AB303E62}"/>
              </a:ext>
            </a:extLst>
          </p:cNvPr>
          <p:cNvSpPr>
            <a:spLocks noGrp="1"/>
          </p:cNvSpPr>
          <p:nvPr>
            <p:ph idx="1"/>
          </p:nvPr>
        </p:nvSpPr>
        <p:spPr/>
        <p:txBody>
          <a:bodyPr/>
          <a:lstStyle/>
          <a:p>
            <a:r>
              <a:rPr lang="en-SG" dirty="0"/>
              <a:t>Regular division vs integer division</a:t>
            </a:r>
          </a:p>
          <a:p>
            <a:r>
              <a:rPr lang="en-SG" dirty="0"/>
              <a:t>Regular division results in decimal numbers (floating-point types)</a:t>
            </a:r>
          </a:p>
          <a:p>
            <a:r>
              <a:rPr lang="en-SG" dirty="0"/>
              <a:t>Integer division results in whole numbers, and will be automatically rounded down if the first integer is not divisible by the second integer</a:t>
            </a:r>
          </a:p>
        </p:txBody>
      </p:sp>
      <p:sp>
        <p:nvSpPr>
          <p:cNvPr id="4" name="Footer Placeholder 3">
            <a:extLst>
              <a:ext uri="{FF2B5EF4-FFF2-40B4-BE49-F238E27FC236}">
                <a16:creationId xmlns:a16="http://schemas.microsoft.com/office/drawing/2014/main" id="{50E0C906-7588-4A85-9FE0-773946D5123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03305B-DA5F-4E9A-9F1D-7A2DE03CA8B6}"/>
              </a:ext>
            </a:extLst>
          </p:cNvPr>
          <p:cNvSpPr>
            <a:spLocks noGrp="1"/>
          </p:cNvSpPr>
          <p:nvPr>
            <p:ph type="sldNum" sz="quarter" idx="12"/>
          </p:nvPr>
        </p:nvSpPr>
        <p:spPr/>
        <p:txBody>
          <a:bodyPr/>
          <a:lstStyle/>
          <a:p>
            <a:fld id="{C55F0B55-3483-4EB2-93B3-0F820F21D457}" type="slidenum">
              <a:rPr lang="en-SG" smtClean="0"/>
              <a:t>48</a:t>
            </a:fld>
            <a:endParaRPr lang="en-SG"/>
          </a:p>
        </p:txBody>
      </p:sp>
    </p:spTree>
    <p:extLst>
      <p:ext uri="{BB962C8B-B14F-4D97-AF65-F5344CB8AC3E}">
        <p14:creationId xmlns:p14="http://schemas.microsoft.com/office/powerpoint/2010/main" val="1687851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3695-DA82-4315-AD06-A6E1DD6FAE02}"/>
              </a:ext>
            </a:extLst>
          </p:cNvPr>
          <p:cNvSpPr>
            <a:spLocks noGrp="1"/>
          </p:cNvSpPr>
          <p:nvPr>
            <p:ph type="title"/>
          </p:nvPr>
        </p:nvSpPr>
        <p:spPr/>
        <p:txBody>
          <a:bodyPr/>
          <a:lstStyle/>
          <a:p>
            <a:r>
              <a:rPr lang="en-SG" dirty="0"/>
              <a:t>Arithmetic expressions - division</a:t>
            </a:r>
          </a:p>
        </p:txBody>
      </p:sp>
      <p:sp>
        <p:nvSpPr>
          <p:cNvPr id="4" name="Footer Placeholder 3">
            <a:extLst>
              <a:ext uri="{FF2B5EF4-FFF2-40B4-BE49-F238E27FC236}">
                <a16:creationId xmlns:a16="http://schemas.microsoft.com/office/drawing/2014/main" id="{D26FA626-A6E6-4E78-AC28-8AC7A9709A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36B4E6-3D1A-4B91-8281-AA967B99659B}"/>
              </a:ext>
            </a:extLst>
          </p:cNvPr>
          <p:cNvSpPr>
            <a:spLocks noGrp="1"/>
          </p:cNvSpPr>
          <p:nvPr>
            <p:ph type="sldNum" sz="quarter" idx="12"/>
          </p:nvPr>
        </p:nvSpPr>
        <p:spPr/>
        <p:txBody>
          <a:bodyPr/>
          <a:lstStyle/>
          <a:p>
            <a:fld id="{C55F0B55-3483-4EB2-93B3-0F820F21D457}" type="slidenum">
              <a:rPr lang="en-SG" smtClean="0"/>
              <a:t>49</a:t>
            </a:fld>
            <a:endParaRPr lang="en-SG"/>
          </a:p>
        </p:txBody>
      </p:sp>
      <p:pic>
        <p:nvPicPr>
          <p:cNvPr id="13" name="Picture 12">
            <a:extLst>
              <a:ext uri="{FF2B5EF4-FFF2-40B4-BE49-F238E27FC236}">
                <a16:creationId xmlns:a16="http://schemas.microsoft.com/office/drawing/2014/main" id="{E606F066-2562-4B58-91C9-B6155291E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42" y="1651001"/>
            <a:ext cx="9810750" cy="1885950"/>
          </a:xfrm>
          <a:prstGeom prst="rect">
            <a:avLst/>
          </a:prstGeom>
        </p:spPr>
      </p:pic>
      <p:pic>
        <p:nvPicPr>
          <p:cNvPr id="15" name="Picture 14">
            <a:extLst>
              <a:ext uri="{FF2B5EF4-FFF2-40B4-BE49-F238E27FC236}">
                <a16:creationId xmlns:a16="http://schemas.microsoft.com/office/drawing/2014/main" id="{3DA30F98-DE01-4ABF-B412-791BD332D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42" y="3866783"/>
            <a:ext cx="8382000" cy="1762125"/>
          </a:xfrm>
          <a:prstGeom prst="rect">
            <a:avLst/>
          </a:prstGeom>
        </p:spPr>
      </p:pic>
    </p:spTree>
    <p:extLst>
      <p:ext uri="{BB962C8B-B14F-4D97-AF65-F5344CB8AC3E}">
        <p14:creationId xmlns:p14="http://schemas.microsoft.com/office/powerpoint/2010/main" val="265591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EB91-DB55-4EF5-BFF4-0864D02985BB}"/>
              </a:ext>
            </a:extLst>
          </p:cNvPr>
          <p:cNvSpPr>
            <a:spLocks noGrp="1"/>
          </p:cNvSpPr>
          <p:nvPr>
            <p:ph type="title"/>
          </p:nvPr>
        </p:nvSpPr>
        <p:spPr/>
        <p:txBody>
          <a:bodyPr/>
          <a:lstStyle/>
          <a:p>
            <a:r>
              <a:rPr lang="en-US" dirty="0"/>
              <a:t>What you’ll learn in this course</a:t>
            </a:r>
            <a:endParaRPr lang="en-SG" dirty="0"/>
          </a:p>
        </p:txBody>
      </p:sp>
      <p:sp>
        <p:nvSpPr>
          <p:cNvPr id="3" name="Content Placeholder 2">
            <a:extLst>
              <a:ext uri="{FF2B5EF4-FFF2-40B4-BE49-F238E27FC236}">
                <a16:creationId xmlns:a16="http://schemas.microsoft.com/office/drawing/2014/main" id="{883808B4-52A2-4A82-AFF2-2812C8833E81}"/>
              </a:ext>
            </a:extLst>
          </p:cNvPr>
          <p:cNvSpPr>
            <a:spLocks noGrp="1"/>
          </p:cNvSpPr>
          <p:nvPr>
            <p:ph idx="1"/>
          </p:nvPr>
        </p:nvSpPr>
        <p:spPr/>
        <p:txBody>
          <a:bodyPr/>
          <a:lstStyle/>
          <a:p>
            <a:r>
              <a:rPr lang="en-US" dirty="0"/>
              <a:t>Fundamentals of the C programming language</a:t>
            </a:r>
          </a:p>
          <a:p>
            <a:r>
              <a:rPr lang="en-US" dirty="0"/>
              <a:t>Fundamentals of the Python programming language</a:t>
            </a:r>
          </a:p>
          <a:p>
            <a:r>
              <a:rPr lang="en-US" dirty="0"/>
              <a:t>How to think and solve problems</a:t>
            </a:r>
            <a:endParaRPr lang="en-SG" dirty="0"/>
          </a:p>
        </p:txBody>
      </p:sp>
      <p:sp>
        <p:nvSpPr>
          <p:cNvPr id="4" name="Footer Placeholder 3">
            <a:extLst>
              <a:ext uri="{FF2B5EF4-FFF2-40B4-BE49-F238E27FC236}">
                <a16:creationId xmlns:a16="http://schemas.microsoft.com/office/drawing/2014/main" id="{D603F914-8BD3-4140-BC97-3D09935ED90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990A00E-0902-4C21-976D-26ECC85681CE}"/>
              </a:ext>
            </a:extLst>
          </p:cNvPr>
          <p:cNvSpPr>
            <a:spLocks noGrp="1"/>
          </p:cNvSpPr>
          <p:nvPr>
            <p:ph type="sldNum" sz="quarter" idx="12"/>
          </p:nvPr>
        </p:nvSpPr>
        <p:spPr/>
        <p:txBody>
          <a:bodyPr/>
          <a:lstStyle/>
          <a:p>
            <a:fld id="{C55F0B55-3483-4EB2-93B3-0F820F21D457}" type="slidenum">
              <a:rPr lang="en-SG" smtClean="0"/>
              <a:t>5</a:t>
            </a:fld>
            <a:endParaRPr lang="en-SG"/>
          </a:p>
        </p:txBody>
      </p:sp>
      <p:pic>
        <p:nvPicPr>
          <p:cNvPr id="11" name="Picture 10">
            <a:extLst>
              <a:ext uri="{FF2B5EF4-FFF2-40B4-BE49-F238E27FC236}">
                <a16:creationId xmlns:a16="http://schemas.microsoft.com/office/drawing/2014/main" id="{FD18F1E0-0687-47E1-9F68-69A7B6EED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015" y="3785882"/>
            <a:ext cx="1430472" cy="1521069"/>
          </a:xfrm>
          <a:prstGeom prst="rect">
            <a:avLst/>
          </a:prstGeom>
        </p:spPr>
      </p:pic>
      <p:pic>
        <p:nvPicPr>
          <p:cNvPr id="13" name="Picture 12">
            <a:extLst>
              <a:ext uri="{FF2B5EF4-FFF2-40B4-BE49-F238E27FC236}">
                <a16:creationId xmlns:a16="http://schemas.microsoft.com/office/drawing/2014/main" id="{80717564-AB2D-4170-A14C-2F8DA5C69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770" y="3958125"/>
            <a:ext cx="3613529" cy="1220543"/>
          </a:xfrm>
          <a:prstGeom prst="rect">
            <a:avLst/>
          </a:prstGeom>
        </p:spPr>
      </p:pic>
    </p:spTree>
    <p:extLst>
      <p:ext uri="{BB962C8B-B14F-4D97-AF65-F5344CB8AC3E}">
        <p14:creationId xmlns:p14="http://schemas.microsoft.com/office/powerpoint/2010/main" val="354371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BDED-FC14-4368-B986-41D13A2D0826}"/>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93DB8DAD-59E9-421A-9597-2B2EA55C2910}"/>
              </a:ext>
            </a:extLst>
          </p:cNvPr>
          <p:cNvSpPr>
            <a:spLocks noGrp="1"/>
          </p:cNvSpPr>
          <p:nvPr>
            <p:ph idx="1"/>
          </p:nvPr>
        </p:nvSpPr>
        <p:spPr/>
        <p:txBody>
          <a:bodyPr/>
          <a:lstStyle/>
          <a:p>
            <a:r>
              <a:rPr lang="en-SG" dirty="0"/>
              <a:t>To update the value of a variable, we can use an arithmetic expression to compute a new value, and store it back into the variable</a:t>
            </a:r>
          </a:p>
          <a:p>
            <a:endParaRPr lang="en-SG" dirty="0"/>
          </a:p>
        </p:txBody>
      </p:sp>
      <p:sp>
        <p:nvSpPr>
          <p:cNvPr id="4" name="Footer Placeholder 3">
            <a:extLst>
              <a:ext uri="{FF2B5EF4-FFF2-40B4-BE49-F238E27FC236}">
                <a16:creationId xmlns:a16="http://schemas.microsoft.com/office/drawing/2014/main" id="{7DFAFDA4-FEAB-41AB-A6EB-ADB1CF5C34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AB4A9EC-184E-4378-9429-7E1D8ECCB253}"/>
              </a:ext>
            </a:extLst>
          </p:cNvPr>
          <p:cNvSpPr>
            <a:spLocks noGrp="1"/>
          </p:cNvSpPr>
          <p:nvPr>
            <p:ph type="sldNum" sz="quarter" idx="12"/>
          </p:nvPr>
        </p:nvSpPr>
        <p:spPr/>
        <p:txBody>
          <a:bodyPr/>
          <a:lstStyle/>
          <a:p>
            <a:fld id="{C55F0B55-3483-4EB2-93B3-0F820F21D457}" type="slidenum">
              <a:rPr lang="en-SG" smtClean="0"/>
              <a:t>50</a:t>
            </a:fld>
            <a:endParaRPr lang="en-SG"/>
          </a:p>
        </p:txBody>
      </p:sp>
      <p:pic>
        <p:nvPicPr>
          <p:cNvPr id="7" name="Picture 6">
            <a:extLst>
              <a:ext uri="{FF2B5EF4-FFF2-40B4-BE49-F238E27FC236}">
                <a16:creationId xmlns:a16="http://schemas.microsoft.com/office/drawing/2014/main" id="{0CE11528-A0C3-4BDA-9EE3-C383E19AE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541896"/>
            <a:ext cx="6477000" cy="742950"/>
          </a:xfrm>
          <a:prstGeom prst="rect">
            <a:avLst/>
          </a:prstGeom>
        </p:spPr>
      </p:pic>
    </p:spTree>
    <p:extLst>
      <p:ext uri="{BB962C8B-B14F-4D97-AF65-F5344CB8AC3E}">
        <p14:creationId xmlns:p14="http://schemas.microsoft.com/office/powerpoint/2010/main" val="84210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AC6B-3DFB-4AF5-8B25-B4A447682D9F}"/>
              </a:ext>
            </a:extLst>
          </p:cNvPr>
          <p:cNvSpPr>
            <a:spLocks noGrp="1"/>
          </p:cNvSpPr>
          <p:nvPr>
            <p:ph type="title"/>
          </p:nvPr>
        </p:nvSpPr>
        <p:spPr/>
        <p:txBody>
          <a:bodyPr/>
          <a:lstStyle/>
          <a:p>
            <a:r>
              <a:rPr lang="en-SG" dirty="0"/>
              <a:t>Arithmetic expressions – updating variables</a:t>
            </a:r>
          </a:p>
        </p:txBody>
      </p:sp>
      <p:sp>
        <p:nvSpPr>
          <p:cNvPr id="3" name="Content Placeholder 2">
            <a:extLst>
              <a:ext uri="{FF2B5EF4-FFF2-40B4-BE49-F238E27FC236}">
                <a16:creationId xmlns:a16="http://schemas.microsoft.com/office/drawing/2014/main" id="{2AF73FBA-D64B-47C9-BF4F-785A3FC7F456}"/>
              </a:ext>
            </a:extLst>
          </p:cNvPr>
          <p:cNvSpPr>
            <a:spLocks noGrp="1"/>
          </p:cNvSpPr>
          <p:nvPr>
            <p:ph idx="1"/>
          </p:nvPr>
        </p:nvSpPr>
        <p:spPr/>
        <p:txBody>
          <a:bodyPr/>
          <a:lstStyle/>
          <a:p>
            <a:r>
              <a:rPr lang="en-SG" dirty="0"/>
              <a:t>Postfix expressions are shortcuts to update the value of a variable. Examples include:</a:t>
            </a:r>
          </a:p>
          <a:p>
            <a:pPr lvl="1"/>
            <a:r>
              <a:rPr lang="en-SG" dirty="0"/>
              <a:t>++ (</a:t>
            </a:r>
            <a:r>
              <a:rPr lang="en-SG" dirty="0" err="1"/>
              <a:t>eg</a:t>
            </a:r>
            <a:r>
              <a:rPr lang="en-SG" dirty="0"/>
              <a:t>: x++, equivalent to x = x + 1)</a:t>
            </a:r>
          </a:p>
          <a:p>
            <a:pPr lvl="1"/>
            <a:r>
              <a:rPr lang="en-SG" dirty="0"/>
              <a:t>-- (</a:t>
            </a:r>
            <a:r>
              <a:rPr lang="en-SG" dirty="0" err="1"/>
              <a:t>eg</a:t>
            </a:r>
            <a:r>
              <a:rPr lang="en-SG" dirty="0"/>
              <a:t>: x--, equivalent to x = x – 1)</a:t>
            </a:r>
          </a:p>
          <a:p>
            <a:pPr lvl="1"/>
            <a:r>
              <a:rPr lang="en-SG" dirty="0"/>
              <a:t>+= (</a:t>
            </a:r>
            <a:r>
              <a:rPr lang="en-SG" dirty="0" err="1"/>
              <a:t>eg</a:t>
            </a:r>
            <a:r>
              <a:rPr lang="en-SG" dirty="0"/>
              <a:t>: x += 1, equivalent to x = x + 1)</a:t>
            </a:r>
          </a:p>
          <a:p>
            <a:pPr lvl="1"/>
            <a:r>
              <a:rPr lang="en-SG" dirty="0"/>
              <a:t>-= (</a:t>
            </a:r>
            <a:r>
              <a:rPr lang="en-SG" dirty="0" err="1"/>
              <a:t>eg</a:t>
            </a:r>
            <a:r>
              <a:rPr lang="en-SG" dirty="0"/>
              <a:t>: x -= 1, equivalent to x = x – 1)</a:t>
            </a:r>
          </a:p>
        </p:txBody>
      </p:sp>
      <p:sp>
        <p:nvSpPr>
          <p:cNvPr id="4" name="Footer Placeholder 3">
            <a:extLst>
              <a:ext uri="{FF2B5EF4-FFF2-40B4-BE49-F238E27FC236}">
                <a16:creationId xmlns:a16="http://schemas.microsoft.com/office/drawing/2014/main" id="{AD716376-7B7E-476E-B6DC-B89220EF454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9FDA90B-0E5F-4409-BAC7-CE434933B8B6}"/>
              </a:ext>
            </a:extLst>
          </p:cNvPr>
          <p:cNvSpPr>
            <a:spLocks noGrp="1"/>
          </p:cNvSpPr>
          <p:nvPr>
            <p:ph type="sldNum" sz="quarter" idx="12"/>
          </p:nvPr>
        </p:nvSpPr>
        <p:spPr/>
        <p:txBody>
          <a:bodyPr/>
          <a:lstStyle/>
          <a:p>
            <a:fld id="{C55F0B55-3483-4EB2-93B3-0F820F21D457}" type="slidenum">
              <a:rPr lang="en-SG" smtClean="0"/>
              <a:t>51</a:t>
            </a:fld>
            <a:endParaRPr lang="en-SG"/>
          </a:p>
        </p:txBody>
      </p:sp>
      <p:pic>
        <p:nvPicPr>
          <p:cNvPr id="7" name="Picture 6">
            <a:extLst>
              <a:ext uri="{FF2B5EF4-FFF2-40B4-BE49-F238E27FC236}">
                <a16:creationId xmlns:a16="http://schemas.microsoft.com/office/drawing/2014/main" id="{F319FA79-DBC8-40FA-916E-211C7AF86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20" y="4414838"/>
            <a:ext cx="7419975" cy="1762125"/>
          </a:xfrm>
          <a:prstGeom prst="rect">
            <a:avLst/>
          </a:prstGeom>
        </p:spPr>
      </p:pic>
    </p:spTree>
    <p:extLst>
      <p:ext uri="{BB962C8B-B14F-4D97-AF65-F5344CB8AC3E}">
        <p14:creationId xmlns:p14="http://schemas.microsoft.com/office/powerpoint/2010/main" val="1490280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18F2-12DF-475B-A422-0C14253B0E70}"/>
              </a:ext>
            </a:extLst>
          </p:cNvPr>
          <p:cNvSpPr>
            <a:spLocks noGrp="1"/>
          </p:cNvSpPr>
          <p:nvPr>
            <p:ph type="title"/>
          </p:nvPr>
        </p:nvSpPr>
        <p:spPr/>
        <p:txBody>
          <a:bodyPr/>
          <a:lstStyle/>
          <a:p>
            <a:r>
              <a:rPr lang="en-SG" dirty="0"/>
              <a:t>Conditional expressions</a:t>
            </a:r>
          </a:p>
        </p:txBody>
      </p:sp>
      <p:sp>
        <p:nvSpPr>
          <p:cNvPr id="3" name="Content Placeholder 2">
            <a:extLst>
              <a:ext uri="{FF2B5EF4-FFF2-40B4-BE49-F238E27FC236}">
                <a16:creationId xmlns:a16="http://schemas.microsoft.com/office/drawing/2014/main" id="{F2CE4ADD-3E2B-406B-A36B-909043C30B9A}"/>
              </a:ext>
            </a:extLst>
          </p:cNvPr>
          <p:cNvSpPr>
            <a:spLocks noGrp="1"/>
          </p:cNvSpPr>
          <p:nvPr>
            <p:ph idx="1"/>
          </p:nvPr>
        </p:nvSpPr>
        <p:spPr/>
        <p:txBody>
          <a:bodyPr/>
          <a:lstStyle/>
          <a:p>
            <a:r>
              <a:rPr lang="en-SG" dirty="0"/>
              <a:t>Conditional statements help you to make a decision based on certain conditions. </a:t>
            </a:r>
          </a:p>
          <a:p>
            <a:r>
              <a:rPr lang="en-SG" dirty="0"/>
              <a:t>Examples of conditional statements:</a:t>
            </a:r>
          </a:p>
          <a:p>
            <a:pPr lvl="1"/>
            <a:r>
              <a:rPr lang="en-SG" dirty="0"/>
              <a:t>If I make enough money, then we’ll go to Italy.</a:t>
            </a:r>
          </a:p>
          <a:p>
            <a:pPr lvl="1"/>
            <a:r>
              <a:rPr lang="en-SG" dirty="0"/>
              <a:t>If the weather is hot, then wear shorts, else wear pants.</a:t>
            </a:r>
          </a:p>
          <a:p>
            <a:r>
              <a:rPr lang="en-SG" dirty="0"/>
              <a:t>In C, these conditions are specified by </a:t>
            </a:r>
            <a:r>
              <a:rPr lang="en-SG" dirty="0" err="1"/>
              <a:t>boolean</a:t>
            </a:r>
            <a:r>
              <a:rPr lang="en-SG" dirty="0"/>
              <a:t> expressions which evaluate to true or false</a:t>
            </a:r>
          </a:p>
          <a:p>
            <a:endParaRPr lang="en-SG" dirty="0"/>
          </a:p>
        </p:txBody>
      </p:sp>
      <p:sp>
        <p:nvSpPr>
          <p:cNvPr id="4" name="Footer Placeholder 3">
            <a:extLst>
              <a:ext uri="{FF2B5EF4-FFF2-40B4-BE49-F238E27FC236}">
                <a16:creationId xmlns:a16="http://schemas.microsoft.com/office/drawing/2014/main" id="{53B30D9A-B83B-488E-8671-E03E48A4CCB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F82F76A-FF80-4E3D-9D1F-DD7D39C8111A}"/>
              </a:ext>
            </a:extLst>
          </p:cNvPr>
          <p:cNvSpPr>
            <a:spLocks noGrp="1"/>
          </p:cNvSpPr>
          <p:nvPr>
            <p:ph type="sldNum" sz="quarter" idx="12"/>
          </p:nvPr>
        </p:nvSpPr>
        <p:spPr/>
        <p:txBody>
          <a:bodyPr/>
          <a:lstStyle/>
          <a:p>
            <a:fld id="{C55F0B55-3483-4EB2-93B3-0F820F21D457}" type="slidenum">
              <a:rPr lang="en-SG" smtClean="0"/>
              <a:t>52</a:t>
            </a:fld>
            <a:endParaRPr lang="en-SG"/>
          </a:p>
        </p:txBody>
      </p:sp>
    </p:spTree>
    <p:extLst>
      <p:ext uri="{BB962C8B-B14F-4D97-AF65-F5344CB8AC3E}">
        <p14:creationId xmlns:p14="http://schemas.microsoft.com/office/powerpoint/2010/main" val="4162180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F72E661-3EA9-4F35-A18C-4EED06510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60" y="3669230"/>
            <a:ext cx="4803202" cy="2379051"/>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10515600" cy="1875937"/>
          </a:xfrm>
        </p:spPr>
        <p:txBody>
          <a:bodyPr>
            <a:normAutofit/>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53</a:t>
            </a:fld>
            <a:endParaRPr lang="en-SG"/>
          </a:p>
        </p:txBody>
      </p:sp>
      <p:sp>
        <p:nvSpPr>
          <p:cNvPr id="8" name="TextBox 7">
            <a:extLst>
              <a:ext uri="{FF2B5EF4-FFF2-40B4-BE49-F238E27FC236}">
                <a16:creationId xmlns:a16="http://schemas.microsoft.com/office/drawing/2014/main" id="{3B470CCC-65B1-48AD-BBC1-AB5086FBE56B}"/>
              </a:ext>
            </a:extLst>
          </p:cNvPr>
          <p:cNvSpPr txBox="1"/>
          <p:nvPr/>
        </p:nvSpPr>
        <p:spPr>
          <a:xfrm>
            <a:off x="6722452" y="4283753"/>
            <a:ext cx="2861896" cy="646331"/>
          </a:xfrm>
          <a:prstGeom prst="rect">
            <a:avLst/>
          </a:prstGeom>
          <a:noFill/>
        </p:spPr>
        <p:txBody>
          <a:bodyPr wrap="square" rtlCol="0">
            <a:spAutoFit/>
          </a:bodyPr>
          <a:lstStyle/>
          <a:p>
            <a:r>
              <a:rPr lang="en-SG" dirty="0"/>
              <a:t>Output:</a:t>
            </a:r>
          </a:p>
          <a:p>
            <a:r>
              <a:rPr lang="en-SG" dirty="0"/>
              <a:t>x is not equal to y</a:t>
            </a:r>
          </a:p>
        </p:txBody>
      </p:sp>
      <p:sp>
        <p:nvSpPr>
          <p:cNvPr id="9" name="Oval 8">
            <a:extLst>
              <a:ext uri="{FF2B5EF4-FFF2-40B4-BE49-F238E27FC236}">
                <a16:creationId xmlns:a16="http://schemas.microsoft.com/office/drawing/2014/main" id="{5DD9A77B-F96E-43D3-B75D-6444A0E210E9}"/>
              </a:ext>
            </a:extLst>
          </p:cNvPr>
          <p:cNvSpPr/>
          <p:nvPr/>
        </p:nvSpPr>
        <p:spPr>
          <a:xfrm>
            <a:off x="1477108" y="4227445"/>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796A52A-840C-491F-A378-05B1E5886F6A}"/>
              </a:ext>
            </a:extLst>
          </p:cNvPr>
          <p:cNvCxnSpPr>
            <a:stCxn id="9" idx="7"/>
          </p:cNvCxnSpPr>
          <p:nvPr/>
        </p:nvCxnSpPr>
        <p:spPr>
          <a:xfrm flipV="1">
            <a:off x="2190055" y="4009292"/>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C30020-1204-4BD9-9200-69206ACF304F}"/>
              </a:ext>
            </a:extLst>
          </p:cNvPr>
          <p:cNvSpPr txBox="1"/>
          <p:nvPr/>
        </p:nvSpPr>
        <p:spPr>
          <a:xfrm>
            <a:off x="2951285" y="3836499"/>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3" name="TextBox 12">
            <a:extLst>
              <a:ext uri="{FF2B5EF4-FFF2-40B4-BE49-F238E27FC236}">
                <a16:creationId xmlns:a16="http://schemas.microsoft.com/office/drawing/2014/main" id="{37E98146-456D-4D53-BA77-209F3C38D089}"/>
              </a:ext>
            </a:extLst>
          </p:cNvPr>
          <p:cNvSpPr txBox="1"/>
          <p:nvPr/>
        </p:nvSpPr>
        <p:spPr>
          <a:xfrm>
            <a:off x="4487008" y="1674674"/>
            <a:ext cx="4004896" cy="1754326"/>
          </a:xfrm>
          <a:prstGeom prst="rect">
            <a:avLst/>
          </a:prstGeom>
          <a:noFill/>
        </p:spPr>
        <p:txBody>
          <a:bodyPr wrap="square" rtlCol="0">
            <a:spAutoFit/>
          </a:bodyPr>
          <a:lstStyle/>
          <a:p>
            <a:r>
              <a:rPr lang="en-SG" dirty="0"/>
              <a:t>Note:</a:t>
            </a:r>
          </a:p>
          <a:p>
            <a:r>
              <a:rPr lang="en-SG" dirty="0"/>
              <a:t>Curly braces are not required if there is only one statement in the if-else block’s body. However, it is required if you have more than one statement. Hence, it is always good practice to put curly braces</a:t>
            </a:r>
          </a:p>
        </p:txBody>
      </p:sp>
    </p:spTree>
    <p:extLst>
      <p:ext uri="{BB962C8B-B14F-4D97-AF65-F5344CB8AC3E}">
        <p14:creationId xmlns:p14="http://schemas.microsoft.com/office/powerpoint/2010/main" val="3452463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3B0EFC-EFD2-484D-AF0E-5F3CD0CAF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1846830"/>
            <a:ext cx="4503494" cy="2768639"/>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ACF0DC8F-F588-4655-A1DF-17A746BD174F}"/>
              </a:ext>
            </a:extLst>
          </p:cNvPr>
          <p:cNvSpPr>
            <a:spLocks noGrp="1"/>
          </p:cNvSpPr>
          <p:nvPr>
            <p:ph idx="1"/>
          </p:nvPr>
        </p:nvSpPr>
        <p:spPr>
          <a:xfrm>
            <a:off x="838200" y="1825625"/>
            <a:ext cx="5061438" cy="2403475"/>
          </a:xfrm>
        </p:spPr>
        <p:txBody>
          <a:bodyPr>
            <a:normAutofit fontScale="77500" lnSpcReduction="20000"/>
          </a:bodyPr>
          <a:lstStyle/>
          <a:p>
            <a:pPr marL="0" indent="0">
              <a:buNone/>
            </a:pPr>
            <a:r>
              <a:rPr lang="en-SG" sz="2000" dirty="0">
                <a:latin typeface="Courier New" panose="02070309020205020404" pitchFamily="49" charset="0"/>
                <a:cs typeface="Courier New" panose="02070309020205020404" pitchFamily="49" charset="0"/>
              </a:rPr>
              <a:t>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 if (condition)</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r>
              <a:rPr lang="en-SG" sz="2000" dirty="0">
                <a:latin typeface="Courier New" panose="02070309020205020404" pitchFamily="49" charset="0"/>
                <a:cs typeface="Courier New" panose="02070309020205020404" pitchFamily="49" charset="0"/>
              </a:rPr>
              <a:t>else</a:t>
            </a:r>
          </a:p>
          <a:p>
            <a:pPr marL="0" indent="0">
              <a:buNone/>
            </a:pPr>
            <a:r>
              <a:rPr lang="en-SG" sz="2000" dirty="0">
                <a:latin typeface="Courier New" panose="02070309020205020404" pitchFamily="49" charset="0"/>
                <a:cs typeface="Courier New" panose="02070309020205020404" pitchFamily="49" charset="0"/>
              </a:rPr>
              <a:t>{ body }</a:t>
            </a:r>
          </a:p>
          <a:p>
            <a:pPr marL="0" indent="0">
              <a:buNone/>
            </a:pPr>
            <a:endParaRPr lang="en-SG" sz="2000" dirty="0">
              <a:latin typeface="Courier New" panose="02070309020205020404" pitchFamily="49" charset="0"/>
              <a:cs typeface="Courier New" panose="02070309020205020404" pitchFamily="49" charset="0"/>
            </a:endParaRPr>
          </a:p>
          <a:p>
            <a:pPr marL="0" indent="0">
              <a:buNone/>
            </a:pPr>
            <a:endParaRPr lang="en-SG" sz="2000"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54</a:t>
            </a:fld>
            <a:endParaRPr lang="en-SG"/>
          </a:p>
        </p:txBody>
      </p:sp>
      <p:sp>
        <p:nvSpPr>
          <p:cNvPr id="12" name="TextBox 11">
            <a:extLst>
              <a:ext uri="{FF2B5EF4-FFF2-40B4-BE49-F238E27FC236}">
                <a16:creationId xmlns:a16="http://schemas.microsoft.com/office/drawing/2014/main" id="{34D973D1-A3F1-4B41-8B85-65FBA506EFD3}"/>
              </a:ext>
            </a:extLst>
          </p:cNvPr>
          <p:cNvSpPr txBox="1"/>
          <p:nvPr/>
        </p:nvSpPr>
        <p:spPr>
          <a:xfrm>
            <a:off x="6286500" y="4812148"/>
            <a:ext cx="5190392" cy="646331"/>
          </a:xfrm>
          <a:prstGeom prst="rect">
            <a:avLst/>
          </a:prstGeom>
          <a:noFill/>
        </p:spPr>
        <p:txBody>
          <a:bodyPr wrap="square" rtlCol="0">
            <a:spAutoFit/>
          </a:bodyPr>
          <a:lstStyle/>
          <a:p>
            <a:r>
              <a:rPr lang="en-SG" dirty="0"/>
              <a:t>Output:</a:t>
            </a:r>
          </a:p>
          <a:p>
            <a:r>
              <a:rPr lang="en-SG" dirty="0"/>
              <a:t>x is greater than y</a:t>
            </a:r>
          </a:p>
        </p:txBody>
      </p:sp>
      <p:sp>
        <p:nvSpPr>
          <p:cNvPr id="13" name="Oval 12">
            <a:extLst>
              <a:ext uri="{FF2B5EF4-FFF2-40B4-BE49-F238E27FC236}">
                <a16:creationId xmlns:a16="http://schemas.microsoft.com/office/drawing/2014/main" id="{97D02640-6CA7-45FA-8DFC-E2CF5AA5C261}"/>
              </a:ext>
            </a:extLst>
          </p:cNvPr>
          <p:cNvSpPr/>
          <p:nvPr/>
        </p:nvSpPr>
        <p:spPr>
          <a:xfrm>
            <a:off x="6690944" y="2375888"/>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836A035E-999D-4FA0-901A-B489E7831A5D}"/>
              </a:ext>
            </a:extLst>
          </p:cNvPr>
          <p:cNvCxnSpPr/>
          <p:nvPr/>
        </p:nvCxnSpPr>
        <p:spPr>
          <a:xfrm flipV="1">
            <a:off x="7473464" y="2183838"/>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C736767-F904-40AD-A9FB-EEAFB4C036A2}"/>
              </a:ext>
            </a:extLst>
          </p:cNvPr>
          <p:cNvSpPr txBox="1"/>
          <p:nvPr/>
        </p:nvSpPr>
        <p:spPr>
          <a:xfrm>
            <a:off x="8153400" y="1983655"/>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6" name="Oval 15">
            <a:extLst>
              <a:ext uri="{FF2B5EF4-FFF2-40B4-BE49-F238E27FC236}">
                <a16:creationId xmlns:a16="http://schemas.microsoft.com/office/drawing/2014/main" id="{D392A2FA-683B-402F-A97B-AAEDEBAAE40B}"/>
              </a:ext>
            </a:extLst>
          </p:cNvPr>
          <p:cNvSpPr/>
          <p:nvPr/>
        </p:nvSpPr>
        <p:spPr>
          <a:xfrm>
            <a:off x="7108578" y="3059967"/>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BE841618-13BB-427B-B853-56514A1D3BCC}"/>
              </a:ext>
            </a:extLst>
          </p:cNvPr>
          <p:cNvCxnSpPr>
            <a:cxnSpLocks/>
          </p:cNvCxnSpPr>
          <p:nvPr/>
        </p:nvCxnSpPr>
        <p:spPr>
          <a:xfrm flipV="1">
            <a:off x="7935416" y="3048793"/>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6DED77-4B54-4602-B727-397C63B8EE23}"/>
              </a:ext>
            </a:extLst>
          </p:cNvPr>
          <p:cNvSpPr txBox="1"/>
          <p:nvPr/>
        </p:nvSpPr>
        <p:spPr>
          <a:xfrm>
            <a:off x="8748696" y="2908608"/>
            <a:ext cx="2165838" cy="369332"/>
          </a:xfrm>
          <a:prstGeom prst="rect">
            <a:avLst/>
          </a:prstGeom>
          <a:noFill/>
        </p:spPr>
        <p:txBody>
          <a:bodyPr wrap="square" rtlCol="0">
            <a:spAutoFit/>
          </a:bodyPr>
          <a:lstStyle/>
          <a:p>
            <a:r>
              <a:rPr lang="en-SG" dirty="0">
                <a:solidFill>
                  <a:srgbClr val="FF0000"/>
                </a:solidFill>
              </a:rPr>
              <a:t>Evaluates to true</a:t>
            </a:r>
          </a:p>
        </p:txBody>
      </p:sp>
    </p:spTree>
    <p:extLst>
      <p:ext uri="{BB962C8B-B14F-4D97-AF65-F5344CB8AC3E}">
        <p14:creationId xmlns:p14="http://schemas.microsoft.com/office/powerpoint/2010/main" val="106976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AB4B0D-DBF9-47B1-AA89-B1120E7FF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564" y="1484465"/>
            <a:ext cx="4169121" cy="3752209"/>
          </a:xfrm>
          <a:prstGeom prst="rect">
            <a:avLst/>
          </a:prstGeom>
        </p:spPr>
      </p:pic>
      <p:sp>
        <p:nvSpPr>
          <p:cNvPr id="2" name="Title 1">
            <a:extLst>
              <a:ext uri="{FF2B5EF4-FFF2-40B4-BE49-F238E27FC236}">
                <a16:creationId xmlns:a16="http://schemas.microsoft.com/office/drawing/2014/main" id="{2E664350-FB58-40EA-9C21-540825FFDC51}"/>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FECF579-0597-4DC9-AC9D-53CDCC72C5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84E267B-2CCE-466A-AEF5-EE34BCF0EFFD}"/>
              </a:ext>
            </a:extLst>
          </p:cNvPr>
          <p:cNvSpPr>
            <a:spLocks noGrp="1"/>
          </p:cNvSpPr>
          <p:nvPr>
            <p:ph type="sldNum" sz="quarter" idx="12"/>
          </p:nvPr>
        </p:nvSpPr>
        <p:spPr/>
        <p:txBody>
          <a:bodyPr/>
          <a:lstStyle/>
          <a:p>
            <a:fld id="{C55F0B55-3483-4EB2-93B3-0F820F21D457}" type="slidenum">
              <a:rPr lang="en-SG" smtClean="0"/>
              <a:t>55</a:t>
            </a:fld>
            <a:endParaRPr lang="en-SG"/>
          </a:p>
        </p:txBody>
      </p:sp>
      <p:sp>
        <p:nvSpPr>
          <p:cNvPr id="12" name="TextBox 11">
            <a:extLst>
              <a:ext uri="{FF2B5EF4-FFF2-40B4-BE49-F238E27FC236}">
                <a16:creationId xmlns:a16="http://schemas.microsoft.com/office/drawing/2014/main" id="{34D973D1-A3F1-4B41-8B85-65FBA506EFD3}"/>
              </a:ext>
            </a:extLst>
          </p:cNvPr>
          <p:cNvSpPr txBox="1"/>
          <p:nvPr/>
        </p:nvSpPr>
        <p:spPr>
          <a:xfrm>
            <a:off x="6445129" y="5281608"/>
            <a:ext cx="5190392" cy="646331"/>
          </a:xfrm>
          <a:prstGeom prst="rect">
            <a:avLst/>
          </a:prstGeom>
          <a:noFill/>
        </p:spPr>
        <p:txBody>
          <a:bodyPr wrap="square" rtlCol="0">
            <a:spAutoFit/>
          </a:bodyPr>
          <a:lstStyle/>
          <a:p>
            <a:r>
              <a:rPr lang="en-SG" dirty="0"/>
              <a:t>Output:</a:t>
            </a:r>
          </a:p>
          <a:p>
            <a:r>
              <a:rPr lang="en-SG" dirty="0"/>
              <a:t>x is greater than y</a:t>
            </a:r>
          </a:p>
        </p:txBody>
      </p:sp>
      <p:sp>
        <p:nvSpPr>
          <p:cNvPr id="11" name="TextBox 10">
            <a:extLst>
              <a:ext uri="{FF2B5EF4-FFF2-40B4-BE49-F238E27FC236}">
                <a16:creationId xmlns:a16="http://schemas.microsoft.com/office/drawing/2014/main" id="{37773984-5A87-458B-9370-90786DC1EBF0}"/>
              </a:ext>
            </a:extLst>
          </p:cNvPr>
          <p:cNvSpPr txBox="1"/>
          <p:nvPr/>
        </p:nvSpPr>
        <p:spPr>
          <a:xfrm>
            <a:off x="773723" y="4520981"/>
            <a:ext cx="5190392" cy="1200329"/>
          </a:xfrm>
          <a:prstGeom prst="rect">
            <a:avLst/>
          </a:prstGeom>
          <a:noFill/>
        </p:spPr>
        <p:txBody>
          <a:bodyPr wrap="square" rtlCol="0">
            <a:spAutoFit/>
          </a:bodyPr>
          <a:lstStyle/>
          <a:p>
            <a:r>
              <a:rPr lang="en-SG" dirty="0"/>
              <a:t>Note: If any condition evaluates to true, your program will run only the block of statements that correspond to that condition. It will skip the rest even if those conditions evaluate to true.</a:t>
            </a:r>
          </a:p>
        </p:txBody>
      </p:sp>
      <p:sp>
        <p:nvSpPr>
          <p:cNvPr id="17" name="Content Placeholder 2">
            <a:extLst>
              <a:ext uri="{FF2B5EF4-FFF2-40B4-BE49-F238E27FC236}">
                <a16:creationId xmlns:a16="http://schemas.microsoft.com/office/drawing/2014/main" id="{43BB6693-5BD1-4F79-92AC-2D44E4FC302E}"/>
              </a:ext>
            </a:extLst>
          </p:cNvPr>
          <p:cNvSpPr txBox="1">
            <a:spLocks/>
          </p:cNvSpPr>
          <p:nvPr/>
        </p:nvSpPr>
        <p:spPr>
          <a:xfrm>
            <a:off x="838200" y="1825625"/>
            <a:ext cx="5061438" cy="24034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 if (condition)</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SG" sz="2000">
                <a:latin typeface="Courier New" panose="02070309020205020404" pitchFamily="49" charset="0"/>
                <a:cs typeface="Courier New" panose="02070309020205020404" pitchFamily="49" charset="0"/>
              </a:rPr>
              <a:t>{ body }</a:t>
            </a:r>
          </a:p>
          <a:p>
            <a:pPr marL="0" indent="0">
              <a:buFont typeface="Arial" panose="020B0604020202020204" pitchFamily="34" charset="0"/>
              <a:buNone/>
            </a:pPr>
            <a:endParaRPr lang="en-SG"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SG" sz="2000" dirty="0">
              <a:latin typeface="Courier New" panose="02070309020205020404" pitchFamily="49" charset="0"/>
              <a:cs typeface="Courier New" panose="02070309020205020404" pitchFamily="49" charset="0"/>
            </a:endParaRPr>
          </a:p>
        </p:txBody>
      </p:sp>
      <p:sp>
        <p:nvSpPr>
          <p:cNvPr id="13" name="Oval 12">
            <a:extLst>
              <a:ext uri="{FF2B5EF4-FFF2-40B4-BE49-F238E27FC236}">
                <a16:creationId xmlns:a16="http://schemas.microsoft.com/office/drawing/2014/main" id="{47D6F60D-68AB-42F9-A861-D0C5BD2AB4F8}"/>
              </a:ext>
            </a:extLst>
          </p:cNvPr>
          <p:cNvSpPr/>
          <p:nvPr/>
        </p:nvSpPr>
        <p:spPr>
          <a:xfrm>
            <a:off x="6858000" y="2047929"/>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3A3AD5AD-00DF-41D1-AC0F-D43C8D761EEE}"/>
              </a:ext>
            </a:extLst>
          </p:cNvPr>
          <p:cNvCxnSpPr/>
          <p:nvPr/>
        </p:nvCxnSpPr>
        <p:spPr>
          <a:xfrm flipV="1">
            <a:off x="7660699" y="1880191"/>
            <a:ext cx="665980" cy="267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91AF316-B637-419B-9A31-F84CD75FCB9D}"/>
              </a:ext>
            </a:extLst>
          </p:cNvPr>
          <p:cNvSpPr txBox="1"/>
          <p:nvPr/>
        </p:nvSpPr>
        <p:spPr>
          <a:xfrm>
            <a:off x="8326679" y="1720398"/>
            <a:ext cx="2165838" cy="369332"/>
          </a:xfrm>
          <a:prstGeom prst="rect">
            <a:avLst/>
          </a:prstGeom>
          <a:noFill/>
        </p:spPr>
        <p:txBody>
          <a:bodyPr wrap="square" rtlCol="0">
            <a:spAutoFit/>
          </a:bodyPr>
          <a:lstStyle/>
          <a:p>
            <a:r>
              <a:rPr lang="en-SG" dirty="0">
                <a:solidFill>
                  <a:srgbClr val="FF0000"/>
                </a:solidFill>
              </a:rPr>
              <a:t>Evaluates to false</a:t>
            </a:r>
          </a:p>
        </p:txBody>
      </p:sp>
      <p:sp>
        <p:nvSpPr>
          <p:cNvPr id="16" name="Oval 15">
            <a:extLst>
              <a:ext uri="{FF2B5EF4-FFF2-40B4-BE49-F238E27FC236}">
                <a16:creationId xmlns:a16="http://schemas.microsoft.com/office/drawing/2014/main" id="{E698F893-548C-4DB3-BE27-FAECBFD75E76}"/>
              </a:ext>
            </a:extLst>
          </p:cNvPr>
          <p:cNvSpPr/>
          <p:nvPr/>
        </p:nvSpPr>
        <p:spPr>
          <a:xfrm>
            <a:off x="7302010" y="2758517"/>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A0C74A96-E709-461F-812D-7C9526405449}"/>
              </a:ext>
            </a:extLst>
          </p:cNvPr>
          <p:cNvCxnSpPr>
            <a:cxnSpLocks/>
          </p:cNvCxnSpPr>
          <p:nvPr/>
        </p:nvCxnSpPr>
        <p:spPr>
          <a:xfrm flipV="1">
            <a:off x="8141387" y="2790764"/>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F7C470-F799-46EC-8940-9F6BB1BFE8C4}"/>
              </a:ext>
            </a:extLst>
          </p:cNvPr>
          <p:cNvSpPr txBox="1"/>
          <p:nvPr/>
        </p:nvSpPr>
        <p:spPr>
          <a:xfrm>
            <a:off x="8894595" y="2606098"/>
            <a:ext cx="2165838" cy="369332"/>
          </a:xfrm>
          <a:prstGeom prst="rect">
            <a:avLst/>
          </a:prstGeom>
          <a:noFill/>
        </p:spPr>
        <p:txBody>
          <a:bodyPr wrap="square" rtlCol="0">
            <a:spAutoFit/>
          </a:bodyPr>
          <a:lstStyle/>
          <a:p>
            <a:r>
              <a:rPr lang="en-SG" dirty="0">
                <a:solidFill>
                  <a:srgbClr val="FF0000"/>
                </a:solidFill>
              </a:rPr>
              <a:t>Evaluates to true</a:t>
            </a:r>
          </a:p>
        </p:txBody>
      </p:sp>
      <p:sp>
        <p:nvSpPr>
          <p:cNvPr id="20" name="Oval 19">
            <a:extLst>
              <a:ext uri="{FF2B5EF4-FFF2-40B4-BE49-F238E27FC236}">
                <a16:creationId xmlns:a16="http://schemas.microsoft.com/office/drawing/2014/main" id="{6228CFA9-5EE7-4C4B-A460-9FCD811EC578}"/>
              </a:ext>
            </a:extLst>
          </p:cNvPr>
          <p:cNvSpPr/>
          <p:nvPr/>
        </p:nvSpPr>
        <p:spPr>
          <a:xfrm>
            <a:off x="7318131" y="3466114"/>
            <a:ext cx="835269" cy="3357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312676C0-AF08-4FC5-8EF9-06302A4321CF}"/>
              </a:ext>
            </a:extLst>
          </p:cNvPr>
          <p:cNvCxnSpPr>
            <a:cxnSpLocks/>
          </p:cNvCxnSpPr>
          <p:nvPr/>
        </p:nvCxnSpPr>
        <p:spPr>
          <a:xfrm flipV="1">
            <a:off x="8065187" y="3435963"/>
            <a:ext cx="753208" cy="88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3E7833-6551-43F6-9B3F-163A0D31F840}"/>
              </a:ext>
            </a:extLst>
          </p:cNvPr>
          <p:cNvSpPr txBox="1"/>
          <p:nvPr/>
        </p:nvSpPr>
        <p:spPr>
          <a:xfrm>
            <a:off x="8894595" y="3333075"/>
            <a:ext cx="3186414" cy="369332"/>
          </a:xfrm>
          <a:prstGeom prst="rect">
            <a:avLst/>
          </a:prstGeom>
          <a:noFill/>
        </p:spPr>
        <p:txBody>
          <a:bodyPr wrap="square" rtlCol="0">
            <a:spAutoFit/>
          </a:bodyPr>
          <a:lstStyle/>
          <a:p>
            <a:r>
              <a:rPr lang="en-SG" dirty="0">
                <a:solidFill>
                  <a:srgbClr val="FF0000"/>
                </a:solidFill>
              </a:rPr>
              <a:t>Evaluates to true but is skipped</a:t>
            </a:r>
          </a:p>
        </p:txBody>
      </p:sp>
    </p:spTree>
    <p:extLst>
      <p:ext uri="{BB962C8B-B14F-4D97-AF65-F5344CB8AC3E}">
        <p14:creationId xmlns:p14="http://schemas.microsoft.com/office/powerpoint/2010/main" val="1208586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85A0-0099-442B-8E9B-9D7A12115ABC}"/>
              </a:ext>
            </a:extLst>
          </p:cNvPr>
          <p:cNvSpPr>
            <a:spLocks noGrp="1"/>
          </p:cNvSpPr>
          <p:nvPr>
            <p:ph type="title"/>
          </p:nvPr>
        </p:nvSpPr>
        <p:spPr/>
        <p:txBody>
          <a:bodyPr/>
          <a:lstStyle/>
          <a:p>
            <a:r>
              <a:rPr lang="en-SG" dirty="0"/>
              <a:t>Comparison operators</a:t>
            </a:r>
          </a:p>
        </p:txBody>
      </p:sp>
      <p:sp>
        <p:nvSpPr>
          <p:cNvPr id="3" name="Content Placeholder 2">
            <a:extLst>
              <a:ext uri="{FF2B5EF4-FFF2-40B4-BE49-F238E27FC236}">
                <a16:creationId xmlns:a16="http://schemas.microsoft.com/office/drawing/2014/main" id="{712E474E-C5B9-4D5F-848F-77BE5DFCD9DE}"/>
              </a:ext>
            </a:extLst>
          </p:cNvPr>
          <p:cNvSpPr>
            <a:spLocks noGrp="1"/>
          </p:cNvSpPr>
          <p:nvPr>
            <p:ph idx="1"/>
          </p:nvPr>
        </p:nvSpPr>
        <p:spPr>
          <a:xfrm>
            <a:off x="838200" y="1510181"/>
            <a:ext cx="10515600" cy="4351338"/>
          </a:xfrm>
        </p:spPr>
        <p:txBody>
          <a:bodyPr/>
          <a:lstStyle/>
          <a:p>
            <a:r>
              <a:rPr lang="en-SG" dirty="0"/>
              <a:t>Comparison operators – operators that compare values and return true or false.</a:t>
            </a:r>
          </a:p>
          <a:p>
            <a:endParaRPr lang="en-SG" dirty="0"/>
          </a:p>
        </p:txBody>
      </p:sp>
      <p:sp>
        <p:nvSpPr>
          <p:cNvPr id="4" name="Footer Placeholder 3">
            <a:extLst>
              <a:ext uri="{FF2B5EF4-FFF2-40B4-BE49-F238E27FC236}">
                <a16:creationId xmlns:a16="http://schemas.microsoft.com/office/drawing/2014/main" id="{AA95D0D1-652A-4ED7-AF22-57FFF9F2770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D68FF9A-D949-41BD-B44D-20BCBE911256}"/>
              </a:ext>
            </a:extLst>
          </p:cNvPr>
          <p:cNvSpPr>
            <a:spLocks noGrp="1"/>
          </p:cNvSpPr>
          <p:nvPr>
            <p:ph type="sldNum" sz="quarter" idx="12"/>
          </p:nvPr>
        </p:nvSpPr>
        <p:spPr/>
        <p:txBody>
          <a:bodyPr/>
          <a:lstStyle/>
          <a:p>
            <a:fld id="{C55F0B55-3483-4EB2-93B3-0F820F21D457}" type="slidenum">
              <a:rPr lang="en-SG" smtClean="0"/>
              <a:t>56</a:t>
            </a:fld>
            <a:endParaRPr lang="en-SG"/>
          </a:p>
        </p:txBody>
      </p:sp>
      <p:graphicFrame>
        <p:nvGraphicFramePr>
          <p:cNvPr id="7" name="Table 7">
            <a:extLst>
              <a:ext uri="{FF2B5EF4-FFF2-40B4-BE49-F238E27FC236}">
                <a16:creationId xmlns:a16="http://schemas.microsoft.com/office/drawing/2014/main" id="{23441C9D-8552-4386-AF45-E8516A09C2FD}"/>
              </a:ext>
            </a:extLst>
          </p:cNvPr>
          <p:cNvGraphicFramePr>
            <a:graphicFrameLocks noGrp="1"/>
          </p:cNvGraphicFramePr>
          <p:nvPr>
            <p:extLst>
              <p:ext uri="{D42A27DB-BD31-4B8C-83A1-F6EECF244321}">
                <p14:modId xmlns:p14="http://schemas.microsoft.com/office/powerpoint/2010/main" val="3904022359"/>
              </p:ext>
            </p:extLst>
          </p:nvPr>
        </p:nvGraphicFramePr>
        <p:xfrm>
          <a:off x="1080476" y="2414270"/>
          <a:ext cx="9734062" cy="4211320"/>
        </p:xfrm>
        <a:graphic>
          <a:graphicData uri="http://schemas.openxmlformats.org/drawingml/2006/table">
            <a:tbl>
              <a:tblPr firstRow="1" bandRow="1">
                <a:tableStyleId>{5C22544A-7EE6-4342-B048-85BDC9FD1C3A}</a:tableStyleId>
              </a:tblPr>
              <a:tblGrid>
                <a:gridCol w="2550747">
                  <a:extLst>
                    <a:ext uri="{9D8B030D-6E8A-4147-A177-3AD203B41FA5}">
                      <a16:colId xmlns:a16="http://schemas.microsoft.com/office/drawing/2014/main" val="3330209730"/>
                    </a:ext>
                  </a:extLst>
                </a:gridCol>
                <a:gridCol w="1143000">
                  <a:extLst>
                    <a:ext uri="{9D8B030D-6E8A-4147-A177-3AD203B41FA5}">
                      <a16:colId xmlns:a16="http://schemas.microsoft.com/office/drawing/2014/main" val="2843744903"/>
                    </a:ext>
                  </a:extLst>
                </a:gridCol>
                <a:gridCol w="6040315">
                  <a:extLst>
                    <a:ext uri="{9D8B030D-6E8A-4147-A177-3AD203B41FA5}">
                      <a16:colId xmlns:a16="http://schemas.microsoft.com/office/drawing/2014/main" val="965988141"/>
                    </a:ext>
                  </a:extLst>
                </a:gridCol>
              </a:tblGrid>
              <a:tr h="370840">
                <a:tc>
                  <a:txBody>
                    <a:bodyPr/>
                    <a:lstStyle/>
                    <a:p>
                      <a:r>
                        <a:rPr lang="en-SG" dirty="0"/>
                        <a:t>Comparison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2539687177"/>
                  </a:ext>
                </a:extLst>
              </a:tr>
              <a:tr h="370840">
                <a:tc>
                  <a:txBody>
                    <a:bodyPr/>
                    <a:lstStyle/>
                    <a:p>
                      <a:r>
                        <a:rPr lang="en-SG" dirty="0"/>
                        <a:t>Less than</a:t>
                      </a:r>
                    </a:p>
                  </a:txBody>
                  <a:tcPr/>
                </a:tc>
                <a:tc>
                  <a:txBody>
                    <a:bodyPr/>
                    <a:lstStyle/>
                    <a:p>
                      <a:r>
                        <a:rPr lang="en-SG" dirty="0"/>
                        <a:t>&lt;</a:t>
                      </a:r>
                    </a:p>
                  </a:txBody>
                  <a:tcPr/>
                </a:tc>
                <a:tc>
                  <a:txBody>
                    <a:bodyPr/>
                    <a:lstStyle/>
                    <a:p>
                      <a:r>
                        <a:rPr lang="en-SG" dirty="0"/>
                        <a:t>returns true if the value on the left is less than the value on the right, otherwise it returns false</a:t>
                      </a:r>
                    </a:p>
                  </a:txBody>
                  <a:tcPr/>
                </a:tc>
                <a:extLst>
                  <a:ext uri="{0D108BD9-81ED-4DB2-BD59-A6C34878D82A}">
                    <a16:rowId xmlns:a16="http://schemas.microsoft.com/office/drawing/2014/main" val="1117380083"/>
                  </a:ext>
                </a:extLst>
              </a:tr>
              <a:tr h="370840">
                <a:tc>
                  <a:txBody>
                    <a:bodyPr/>
                    <a:lstStyle/>
                    <a:p>
                      <a:r>
                        <a:rPr lang="en-SG" dirty="0"/>
                        <a:t>Greater than</a:t>
                      </a:r>
                    </a:p>
                  </a:txBody>
                  <a:tcPr/>
                </a:tc>
                <a:tc>
                  <a:txBody>
                    <a:bodyPr/>
                    <a:lstStyle/>
                    <a:p>
                      <a:r>
                        <a:rPr lang="en-SG" dirty="0"/>
                        <a:t>&gt;</a:t>
                      </a:r>
                    </a:p>
                  </a:txBody>
                  <a:tcPr/>
                </a:tc>
                <a:tc>
                  <a:txBody>
                    <a:bodyPr/>
                    <a:lstStyle/>
                    <a:p>
                      <a:r>
                        <a:rPr lang="en-SG" dirty="0"/>
                        <a:t>returns true if the value on the left is greater than the value on the right, otherwise it returns false.</a:t>
                      </a:r>
                    </a:p>
                  </a:txBody>
                  <a:tcPr/>
                </a:tc>
                <a:extLst>
                  <a:ext uri="{0D108BD9-81ED-4DB2-BD59-A6C34878D82A}">
                    <a16:rowId xmlns:a16="http://schemas.microsoft.com/office/drawing/2014/main" val="2062211676"/>
                  </a:ext>
                </a:extLst>
              </a:tr>
              <a:tr h="370840">
                <a:tc>
                  <a:txBody>
                    <a:bodyPr/>
                    <a:lstStyle/>
                    <a:p>
                      <a:r>
                        <a:rPr lang="en-SG" dirty="0"/>
                        <a:t>Less than or equal to</a:t>
                      </a:r>
                    </a:p>
                  </a:txBody>
                  <a:tcPr/>
                </a:tc>
                <a:tc>
                  <a:txBody>
                    <a:bodyPr/>
                    <a:lstStyle/>
                    <a:p>
                      <a:r>
                        <a:rPr lang="en-SG" dirty="0"/>
                        <a:t>&lt;=</a:t>
                      </a:r>
                    </a:p>
                  </a:txBody>
                  <a:tcPr/>
                </a:tc>
                <a:tc>
                  <a:txBody>
                    <a:bodyPr/>
                    <a:lstStyle/>
                    <a:p>
                      <a:r>
                        <a:rPr lang="en-SG" dirty="0"/>
                        <a:t>returns true if the value on the left is less than or equal to the value on the right, otherwise it returns false.</a:t>
                      </a:r>
                    </a:p>
                  </a:txBody>
                  <a:tcPr/>
                </a:tc>
                <a:extLst>
                  <a:ext uri="{0D108BD9-81ED-4DB2-BD59-A6C34878D82A}">
                    <a16:rowId xmlns:a16="http://schemas.microsoft.com/office/drawing/2014/main" val="358761182"/>
                  </a:ext>
                </a:extLst>
              </a:tr>
              <a:tr h="370840">
                <a:tc>
                  <a:txBody>
                    <a:bodyPr/>
                    <a:lstStyle/>
                    <a:p>
                      <a:r>
                        <a:rPr lang="en-SG" dirty="0"/>
                        <a:t>Greater than or equal to</a:t>
                      </a:r>
                    </a:p>
                  </a:txBody>
                  <a:tcPr/>
                </a:tc>
                <a:tc>
                  <a:txBody>
                    <a:bodyPr/>
                    <a:lstStyle/>
                    <a:p>
                      <a:r>
                        <a:rPr lang="en-SG" dirty="0"/>
                        <a:t>&gt;=</a:t>
                      </a:r>
                    </a:p>
                  </a:txBody>
                  <a:tcPr/>
                </a:tc>
                <a:tc>
                  <a:txBody>
                    <a:bodyPr/>
                    <a:lstStyle/>
                    <a:p>
                      <a:r>
                        <a:rPr lang="en-SG" dirty="0"/>
                        <a:t>returns true if the value on the left is greater than or equal to the value on the right, otherwise it returns false.</a:t>
                      </a:r>
                    </a:p>
                  </a:txBody>
                  <a:tcPr/>
                </a:tc>
                <a:extLst>
                  <a:ext uri="{0D108BD9-81ED-4DB2-BD59-A6C34878D82A}">
                    <a16:rowId xmlns:a16="http://schemas.microsoft.com/office/drawing/2014/main" val="1858617763"/>
                  </a:ext>
                </a:extLst>
              </a:tr>
              <a:tr h="370840">
                <a:tc>
                  <a:txBody>
                    <a:bodyPr/>
                    <a:lstStyle/>
                    <a:p>
                      <a:r>
                        <a:rPr lang="en-SG" dirty="0"/>
                        <a:t>Equal to</a:t>
                      </a:r>
                    </a:p>
                  </a:txBody>
                  <a:tcPr/>
                </a:tc>
                <a:tc>
                  <a:txBody>
                    <a:bodyPr/>
                    <a:lstStyle/>
                    <a:p>
                      <a:r>
                        <a:rPr lang="en-SG" dirty="0"/>
                        <a:t>==</a:t>
                      </a:r>
                    </a:p>
                  </a:txBody>
                  <a:tcPr/>
                </a:tc>
                <a:tc>
                  <a:txBody>
                    <a:bodyPr/>
                    <a:lstStyle/>
                    <a:p>
                      <a:r>
                        <a:rPr lang="en-SG" dirty="0"/>
                        <a:t>returns true if the value on the left is equal to the value on the right, otherwise it returns false.</a:t>
                      </a:r>
                    </a:p>
                  </a:txBody>
                  <a:tcPr/>
                </a:tc>
                <a:extLst>
                  <a:ext uri="{0D108BD9-81ED-4DB2-BD59-A6C34878D82A}">
                    <a16:rowId xmlns:a16="http://schemas.microsoft.com/office/drawing/2014/main" val="4285510483"/>
                  </a:ext>
                </a:extLst>
              </a:tr>
              <a:tr h="370840">
                <a:tc>
                  <a:txBody>
                    <a:bodyPr/>
                    <a:lstStyle/>
                    <a:p>
                      <a:r>
                        <a:rPr lang="en-SG" dirty="0"/>
                        <a:t>Not equal to</a:t>
                      </a:r>
                    </a:p>
                  </a:txBody>
                  <a:tcPr/>
                </a:tc>
                <a:tc>
                  <a:txBody>
                    <a:bodyPr/>
                    <a:lstStyle/>
                    <a:p>
                      <a:r>
                        <a:rPr lang="en-SG" dirty="0"/>
                        <a:t>!=</a:t>
                      </a:r>
                    </a:p>
                  </a:txBody>
                  <a:tcPr/>
                </a:tc>
                <a:tc>
                  <a:txBody>
                    <a:bodyPr/>
                    <a:lstStyle/>
                    <a:p>
                      <a:r>
                        <a:rPr lang="en-SG" dirty="0"/>
                        <a:t>returns true if the value on the left is not equal to the value on the right, otherwise it returns false.</a:t>
                      </a:r>
                    </a:p>
                  </a:txBody>
                  <a:tcPr/>
                </a:tc>
                <a:extLst>
                  <a:ext uri="{0D108BD9-81ED-4DB2-BD59-A6C34878D82A}">
                    <a16:rowId xmlns:a16="http://schemas.microsoft.com/office/drawing/2014/main" val="4203559874"/>
                  </a:ext>
                </a:extLst>
              </a:tr>
            </a:tbl>
          </a:graphicData>
        </a:graphic>
      </p:graphicFrame>
    </p:spTree>
    <p:extLst>
      <p:ext uri="{BB962C8B-B14F-4D97-AF65-F5344CB8AC3E}">
        <p14:creationId xmlns:p14="http://schemas.microsoft.com/office/powerpoint/2010/main" val="3794339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CF6-E76F-4525-A8F3-2C0F35A65C40}"/>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8254BBF-C7D0-4232-A18C-06D0D83BEDBE}"/>
              </a:ext>
            </a:extLst>
          </p:cNvPr>
          <p:cNvSpPr>
            <a:spLocks noGrp="1"/>
          </p:cNvSpPr>
          <p:nvPr>
            <p:ph idx="1"/>
          </p:nvPr>
        </p:nvSpPr>
        <p:spPr>
          <a:xfrm>
            <a:off x="750277" y="1847850"/>
            <a:ext cx="10899531" cy="4351338"/>
          </a:xfrm>
        </p:spPr>
        <p:txBody>
          <a:bodyPr/>
          <a:lstStyle/>
          <a:p>
            <a:r>
              <a:rPr lang="en-SG" dirty="0"/>
              <a:t>Logical operators – operators that combine multiple </a:t>
            </a:r>
            <a:r>
              <a:rPr lang="en-SG" dirty="0" err="1"/>
              <a:t>boolean</a:t>
            </a:r>
            <a:r>
              <a:rPr lang="en-SG" dirty="0"/>
              <a:t> expressions or values and return true or false. </a:t>
            </a:r>
          </a:p>
          <a:p>
            <a:r>
              <a:rPr lang="en-SG" dirty="0"/>
              <a:t>Examples:</a:t>
            </a:r>
          </a:p>
          <a:p>
            <a:pPr lvl="1"/>
            <a:r>
              <a:rPr lang="en-SG" dirty="0"/>
              <a:t>I weigh at least 100kg AND I am at least 2 meters tall</a:t>
            </a:r>
          </a:p>
          <a:p>
            <a:pPr lvl="1"/>
            <a:r>
              <a:rPr lang="en-SG" dirty="0"/>
              <a:t>I have a degree in Computer Science OR I have a degree in Electrical Engineering</a:t>
            </a:r>
          </a:p>
          <a:p>
            <a:pPr lvl="1"/>
            <a:r>
              <a:rPr lang="en-SG" dirty="0"/>
              <a:t>I am NOT (American OR British)</a:t>
            </a:r>
          </a:p>
          <a:p>
            <a:pPr lvl="1"/>
            <a:r>
              <a:rPr lang="en-SG" dirty="0"/>
              <a:t>x is divisible by 2 AND x is divisible by 3</a:t>
            </a:r>
          </a:p>
          <a:p>
            <a:pPr marL="457200" lvl="1" indent="0">
              <a:buNone/>
            </a:pPr>
            <a:endParaRPr lang="en-SG" dirty="0"/>
          </a:p>
          <a:p>
            <a:pPr lvl="1"/>
            <a:endParaRPr lang="en-SG" dirty="0"/>
          </a:p>
        </p:txBody>
      </p:sp>
      <p:sp>
        <p:nvSpPr>
          <p:cNvPr id="4" name="Footer Placeholder 3">
            <a:extLst>
              <a:ext uri="{FF2B5EF4-FFF2-40B4-BE49-F238E27FC236}">
                <a16:creationId xmlns:a16="http://schemas.microsoft.com/office/drawing/2014/main" id="{ADC4187B-3A0D-4034-B8EC-A5F9C62A8C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71AEB53-84E4-417A-B967-6D3F33B24BBC}"/>
              </a:ext>
            </a:extLst>
          </p:cNvPr>
          <p:cNvSpPr>
            <a:spLocks noGrp="1"/>
          </p:cNvSpPr>
          <p:nvPr>
            <p:ph type="sldNum" sz="quarter" idx="12"/>
          </p:nvPr>
        </p:nvSpPr>
        <p:spPr/>
        <p:txBody>
          <a:bodyPr/>
          <a:lstStyle/>
          <a:p>
            <a:fld id="{C55F0B55-3483-4EB2-93B3-0F820F21D457}" type="slidenum">
              <a:rPr lang="en-SG" smtClean="0"/>
              <a:t>57</a:t>
            </a:fld>
            <a:endParaRPr lang="en-SG"/>
          </a:p>
        </p:txBody>
      </p:sp>
    </p:spTree>
    <p:extLst>
      <p:ext uri="{BB962C8B-B14F-4D97-AF65-F5344CB8AC3E}">
        <p14:creationId xmlns:p14="http://schemas.microsoft.com/office/powerpoint/2010/main" val="4032624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2C53-7D63-419D-951B-E42B4830947A}"/>
              </a:ext>
            </a:extLst>
          </p:cNvPr>
          <p:cNvSpPr>
            <a:spLocks noGrp="1"/>
          </p:cNvSpPr>
          <p:nvPr>
            <p:ph type="title"/>
          </p:nvPr>
        </p:nvSpPr>
        <p:spPr/>
        <p:txBody>
          <a:bodyPr/>
          <a:lstStyle/>
          <a:p>
            <a:r>
              <a:rPr lang="en-SG" dirty="0"/>
              <a:t>Logical (Boolean) operators</a:t>
            </a:r>
          </a:p>
        </p:txBody>
      </p:sp>
      <p:sp>
        <p:nvSpPr>
          <p:cNvPr id="3" name="Content Placeholder 2">
            <a:extLst>
              <a:ext uri="{FF2B5EF4-FFF2-40B4-BE49-F238E27FC236}">
                <a16:creationId xmlns:a16="http://schemas.microsoft.com/office/drawing/2014/main" id="{450A08FC-AA98-4D40-A711-AA0B37617874}"/>
              </a:ext>
            </a:extLst>
          </p:cNvPr>
          <p:cNvSpPr>
            <a:spLocks noGrp="1"/>
          </p:cNvSpPr>
          <p:nvPr>
            <p:ph idx="1"/>
          </p:nvPr>
        </p:nvSpPr>
        <p:spPr/>
        <p:txBody>
          <a:bodyPr/>
          <a:lstStyle/>
          <a:p>
            <a:endParaRPr lang="en-SG"/>
          </a:p>
        </p:txBody>
      </p:sp>
      <p:sp>
        <p:nvSpPr>
          <p:cNvPr id="4" name="Footer Placeholder 3">
            <a:extLst>
              <a:ext uri="{FF2B5EF4-FFF2-40B4-BE49-F238E27FC236}">
                <a16:creationId xmlns:a16="http://schemas.microsoft.com/office/drawing/2014/main" id="{B9BF378B-C99B-4028-B454-C0D58FFDCB5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D49786D-BE71-477E-B4B6-FB3144B14E0B}"/>
              </a:ext>
            </a:extLst>
          </p:cNvPr>
          <p:cNvSpPr>
            <a:spLocks noGrp="1"/>
          </p:cNvSpPr>
          <p:nvPr>
            <p:ph type="sldNum" sz="quarter" idx="12"/>
          </p:nvPr>
        </p:nvSpPr>
        <p:spPr/>
        <p:txBody>
          <a:bodyPr/>
          <a:lstStyle/>
          <a:p>
            <a:fld id="{C55F0B55-3483-4EB2-93B3-0F820F21D457}" type="slidenum">
              <a:rPr lang="en-SG" smtClean="0"/>
              <a:t>58</a:t>
            </a:fld>
            <a:endParaRPr lang="en-SG"/>
          </a:p>
        </p:txBody>
      </p:sp>
      <p:graphicFrame>
        <p:nvGraphicFramePr>
          <p:cNvPr id="6" name="Table 6">
            <a:extLst>
              <a:ext uri="{FF2B5EF4-FFF2-40B4-BE49-F238E27FC236}">
                <a16:creationId xmlns:a16="http://schemas.microsoft.com/office/drawing/2014/main" id="{BD44379C-7F26-4DF7-83BD-00B96D126DF7}"/>
              </a:ext>
            </a:extLst>
          </p:cNvPr>
          <p:cNvGraphicFramePr>
            <a:graphicFrameLocks noGrp="1"/>
          </p:cNvGraphicFramePr>
          <p:nvPr>
            <p:extLst>
              <p:ext uri="{D42A27DB-BD31-4B8C-83A1-F6EECF244321}">
                <p14:modId xmlns:p14="http://schemas.microsoft.com/office/powerpoint/2010/main" val="2931865274"/>
              </p:ext>
            </p:extLst>
          </p:nvPr>
        </p:nvGraphicFramePr>
        <p:xfrm>
          <a:off x="1592384" y="2575536"/>
          <a:ext cx="9292493" cy="2565400"/>
        </p:xfrm>
        <a:graphic>
          <a:graphicData uri="http://schemas.openxmlformats.org/drawingml/2006/table">
            <a:tbl>
              <a:tblPr firstRow="1" bandRow="1">
                <a:tableStyleId>{5C22544A-7EE6-4342-B048-85BDC9FD1C3A}</a:tableStyleId>
              </a:tblPr>
              <a:tblGrid>
                <a:gridCol w="1889369">
                  <a:extLst>
                    <a:ext uri="{9D8B030D-6E8A-4147-A177-3AD203B41FA5}">
                      <a16:colId xmlns:a16="http://schemas.microsoft.com/office/drawing/2014/main" val="1622326913"/>
                    </a:ext>
                  </a:extLst>
                </a:gridCol>
                <a:gridCol w="1116623">
                  <a:extLst>
                    <a:ext uri="{9D8B030D-6E8A-4147-A177-3AD203B41FA5}">
                      <a16:colId xmlns:a16="http://schemas.microsoft.com/office/drawing/2014/main" val="977411485"/>
                    </a:ext>
                  </a:extLst>
                </a:gridCol>
                <a:gridCol w="6286501">
                  <a:extLst>
                    <a:ext uri="{9D8B030D-6E8A-4147-A177-3AD203B41FA5}">
                      <a16:colId xmlns:a16="http://schemas.microsoft.com/office/drawing/2014/main" val="235013022"/>
                    </a:ext>
                  </a:extLst>
                </a:gridCol>
              </a:tblGrid>
              <a:tr h="370840">
                <a:tc>
                  <a:txBody>
                    <a:bodyPr/>
                    <a:lstStyle/>
                    <a:p>
                      <a:r>
                        <a:rPr lang="en-SG" dirty="0"/>
                        <a:t>Logical operation</a:t>
                      </a:r>
                    </a:p>
                  </a:txBody>
                  <a:tcPr/>
                </a:tc>
                <a:tc>
                  <a:txBody>
                    <a:bodyPr/>
                    <a:lstStyle/>
                    <a:p>
                      <a:r>
                        <a:rPr lang="en-SG" dirty="0"/>
                        <a:t>Operator</a:t>
                      </a:r>
                    </a:p>
                  </a:txBody>
                  <a:tcPr/>
                </a:tc>
                <a:tc>
                  <a:txBody>
                    <a:bodyPr/>
                    <a:lstStyle/>
                    <a:p>
                      <a:r>
                        <a:rPr lang="en-SG" dirty="0"/>
                        <a:t>Result</a:t>
                      </a:r>
                    </a:p>
                  </a:txBody>
                  <a:tcPr/>
                </a:tc>
                <a:extLst>
                  <a:ext uri="{0D108BD9-81ED-4DB2-BD59-A6C34878D82A}">
                    <a16:rowId xmlns:a16="http://schemas.microsoft.com/office/drawing/2014/main" val="4079419428"/>
                  </a:ext>
                </a:extLst>
              </a:tr>
              <a:tr h="370840">
                <a:tc>
                  <a:txBody>
                    <a:bodyPr/>
                    <a:lstStyle/>
                    <a:p>
                      <a:r>
                        <a:rPr lang="en-SG" dirty="0"/>
                        <a:t>AND</a:t>
                      </a:r>
                    </a:p>
                  </a:txBody>
                  <a:tcPr/>
                </a:tc>
                <a:tc>
                  <a:txBody>
                    <a:bodyPr/>
                    <a:lstStyle/>
                    <a:p>
                      <a:r>
                        <a:rPr lang="en-SG" dirty="0"/>
                        <a:t>&amp;&amp;</a:t>
                      </a:r>
                    </a:p>
                  </a:txBody>
                  <a:tcPr/>
                </a:tc>
                <a:tc>
                  <a:txBody>
                    <a:bodyPr/>
                    <a:lstStyle/>
                    <a:p>
                      <a:r>
                        <a:rPr lang="en-SG" dirty="0"/>
                        <a:t>Returns true if and only if the expressions on both sides of it are true. Otherwise, returns false</a:t>
                      </a:r>
                    </a:p>
                  </a:txBody>
                  <a:tcPr/>
                </a:tc>
                <a:extLst>
                  <a:ext uri="{0D108BD9-81ED-4DB2-BD59-A6C34878D82A}">
                    <a16:rowId xmlns:a16="http://schemas.microsoft.com/office/drawing/2014/main" val="3587289108"/>
                  </a:ext>
                </a:extLst>
              </a:tr>
              <a:tr h="370840">
                <a:tc>
                  <a:txBody>
                    <a:bodyPr/>
                    <a:lstStyle/>
                    <a:p>
                      <a:r>
                        <a:rPr lang="en-SG" dirty="0"/>
                        <a:t>OR</a:t>
                      </a:r>
                    </a:p>
                  </a:txBody>
                  <a:tcPr/>
                </a:tc>
                <a:tc>
                  <a:txBody>
                    <a:bodyPr/>
                    <a:lstStyle/>
                    <a:p>
                      <a:r>
                        <a:rPr lang="en-SG" dirty="0"/>
                        <a:t>||</a:t>
                      </a:r>
                    </a:p>
                  </a:txBody>
                  <a:tcPr/>
                </a:tc>
                <a:tc>
                  <a:txBody>
                    <a:bodyPr/>
                    <a:lstStyle/>
                    <a:p>
                      <a:r>
                        <a:rPr lang="en-SG" dirty="0"/>
                        <a:t>Returns true if the expression on either side of it is true. Otherwise, returns false.</a:t>
                      </a:r>
                    </a:p>
                  </a:txBody>
                  <a:tcPr/>
                </a:tc>
                <a:extLst>
                  <a:ext uri="{0D108BD9-81ED-4DB2-BD59-A6C34878D82A}">
                    <a16:rowId xmlns:a16="http://schemas.microsoft.com/office/drawing/2014/main" val="2202083191"/>
                  </a:ext>
                </a:extLst>
              </a:tr>
              <a:tr h="370840">
                <a:tc>
                  <a:txBody>
                    <a:bodyPr/>
                    <a:lstStyle/>
                    <a:p>
                      <a:r>
                        <a:rPr lang="en-SG" dirty="0"/>
                        <a:t>NOT</a:t>
                      </a:r>
                    </a:p>
                  </a:txBody>
                  <a:tcPr/>
                </a:tc>
                <a:tc>
                  <a:txBody>
                    <a:bodyPr/>
                    <a:lstStyle/>
                    <a:p>
                      <a:r>
                        <a:rPr lang="en-SG" dirty="0"/>
                        <a:t>!</a:t>
                      </a:r>
                    </a:p>
                  </a:txBody>
                  <a:tcPr/>
                </a:tc>
                <a:tc>
                  <a:txBody>
                    <a:bodyPr/>
                    <a:lstStyle/>
                    <a:p>
                      <a:r>
                        <a:rPr lang="en-SG" dirty="0"/>
                        <a:t>Reverses the logical value of its expression. </a:t>
                      </a:r>
                      <a:r>
                        <a:rPr lang="en-SG" sz="1800" b="0" i="0" kern="1200" dirty="0">
                          <a:solidFill>
                            <a:schemeClr val="dk1"/>
                          </a:solidFill>
                          <a:effectLst/>
                          <a:latin typeface="+mn-lt"/>
                          <a:ea typeface="+mn-ea"/>
                          <a:cs typeface="+mn-cs"/>
                        </a:rPr>
                        <a:t>If a condition is true, the NOT operator will make it false. If a condition is false, the NOT operator will make it true</a:t>
                      </a:r>
                      <a:endParaRPr lang="en-SG" dirty="0"/>
                    </a:p>
                  </a:txBody>
                  <a:tcPr/>
                </a:tc>
                <a:extLst>
                  <a:ext uri="{0D108BD9-81ED-4DB2-BD59-A6C34878D82A}">
                    <a16:rowId xmlns:a16="http://schemas.microsoft.com/office/drawing/2014/main" val="2098927908"/>
                  </a:ext>
                </a:extLst>
              </a:tr>
            </a:tbl>
          </a:graphicData>
        </a:graphic>
      </p:graphicFrame>
    </p:spTree>
    <p:extLst>
      <p:ext uri="{BB962C8B-B14F-4D97-AF65-F5344CB8AC3E}">
        <p14:creationId xmlns:p14="http://schemas.microsoft.com/office/powerpoint/2010/main" val="1498523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18EC-5650-498D-AD69-0DF73B9BA465}"/>
              </a:ext>
            </a:extLst>
          </p:cNvPr>
          <p:cNvSpPr>
            <a:spLocks noGrp="1"/>
          </p:cNvSpPr>
          <p:nvPr>
            <p:ph type="title"/>
          </p:nvPr>
        </p:nvSpPr>
        <p:spPr/>
        <p:txBody>
          <a:bodyPr/>
          <a:lstStyle/>
          <a:p>
            <a:r>
              <a:rPr lang="en-SG" dirty="0"/>
              <a:t>Logical (Boolean) operators</a:t>
            </a:r>
          </a:p>
        </p:txBody>
      </p:sp>
      <p:pic>
        <p:nvPicPr>
          <p:cNvPr id="7" name="Content Placeholder 6">
            <a:extLst>
              <a:ext uri="{FF2B5EF4-FFF2-40B4-BE49-F238E27FC236}">
                <a16:creationId xmlns:a16="http://schemas.microsoft.com/office/drawing/2014/main" id="{23F40010-9BB4-43FB-B9DF-148C08FE8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2082374"/>
            <a:ext cx="5105400" cy="3486150"/>
          </a:xfrm>
        </p:spPr>
      </p:pic>
      <p:sp>
        <p:nvSpPr>
          <p:cNvPr id="4" name="Footer Placeholder 3">
            <a:extLst>
              <a:ext uri="{FF2B5EF4-FFF2-40B4-BE49-F238E27FC236}">
                <a16:creationId xmlns:a16="http://schemas.microsoft.com/office/drawing/2014/main" id="{F7F188DD-B31A-40BB-99D0-81F6EEA8F1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46FDDB3-73DC-4F35-AA9C-3FB915AF507C}"/>
              </a:ext>
            </a:extLst>
          </p:cNvPr>
          <p:cNvSpPr>
            <a:spLocks noGrp="1"/>
          </p:cNvSpPr>
          <p:nvPr>
            <p:ph type="sldNum" sz="quarter" idx="12"/>
          </p:nvPr>
        </p:nvSpPr>
        <p:spPr/>
        <p:txBody>
          <a:bodyPr/>
          <a:lstStyle/>
          <a:p>
            <a:fld id="{C55F0B55-3483-4EB2-93B3-0F820F21D457}" type="slidenum">
              <a:rPr lang="en-SG" smtClean="0"/>
              <a:t>59</a:t>
            </a:fld>
            <a:endParaRPr lang="en-SG"/>
          </a:p>
        </p:txBody>
      </p:sp>
      <p:sp>
        <p:nvSpPr>
          <p:cNvPr id="8" name="TextBox 7">
            <a:extLst>
              <a:ext uri="{FF2B5EF4-FFF2-40B4-BE49-F238E27FC236}">
                <a16:creationId xmlns:a16="http://schemas.microsoft.com/office/drawing/2014/main" id="{0514AB92-76B6-43DA-AB98-7FC7E4D4BC21}"/>
              </a:ext>
            </a:extLst>
          </p:cNvPr>
          <p:cNvSpPr txBox="1"/>
          <p:nvPr/>
        </p:nvSpPr>
        <p:spPr>
          <a:xfrm>
            <a:off x="7051431" y="3174023"/>
            <a:ext cx="2910254" cy="646331"/>
          </a:xfrm>
          <a:prstGeom prst="rect">
            <a:avLst/>
          </a:prstGeom>
          <a:noFill/>
        </p:spPr>
        <p:txBody>
          <a:bodyPr wrap="square" rtlCol="0">
            <a:spAutoFit/>
          </a:bodyPr>
          <a:lstStyle/>
          <a:p>
            <a:r>
              <a:rPr lang="en-SG" dirty="0"/>
              <a:t>Output:</a:t>
            </a:r>
          </a:p>
          <a:p>
            <a:r>
              <a:rPr lang="en-SG" dirty="0"/>
              <a:t>x is equal to either y or z</a:t>
            </a:r>
          </a:p>
        </p:txBody>
      </p:sp>
    </p:spTree>
    <p:extLst>
      <p:ext uri="{BB962C8B-B14F-4D97-AF65-F5344CB8AC3E}">
        <p14:creationId xmlns:p14="http://schemas.microsoft.com/office/powerpoint/2010/main" val="414620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B565-E35B-453F-999D-D90F0E088366}"/>
              </a:ext>
            </a:extLst>
          </p:cNvPr>
          <p:cNvSpPr>
            <a:spLocks noGrp="1"/>
          </p:cNvSpPr>
          <p:nvPr>
            <p:ph type="title"/>
          </p:nvPr>
        </p:nvSpPr>
        <p:spPr/>
        <p:txBody>
          <a:bodyPr/>
          <a:lstStyle/>
          <a:p>
            <a:r>
              <a:rPr lang="en-US" dirty="0"/>
              <a:t>What is a program?</a:t>
            </a:r>
            <a:endParaRPr lang="en-SG" dirty="0"/>
          </a:p>
        </p:txBody>
      </p:sp>
      <p:sp>
        <p:nvSpPr>
          <p:cNvPr id="3" name="Content Placeholder 2">
            <a:extLst>
              <a:ext uri="{FF2B5EF4-FFF2-40B4-BE49-F238E27FC236}">
                <a16:creationId xmlns:a16="http://schemas.microsoft.com/office/drawing/2014/main" id="{6B69BF27-DE1F-4766-91B5-91499C9EEDE1}"/>
              </a:ext>
            </a:extLst>
          </p:cNvPr>
          <p:cNvSpPr>
            <a:spLocks noGrp="1"/>
          </p:cNvSpPr>
          <p:nvPr>
            <p:ph idx="1"/>
          </p:nvPr>
        </p:nvSpPr>
        <p:spPr/>
        <p:txBody>
          <a:bodyPr/>
          <a:lstStyle/>
          <a:p>
            <a:r>
              <a:rPr lang="en-US" dirty="0"/>
              <a:t>Computers are machines. They don’t think for themselves. They need us to tell them what to do. </a:t>
            </a:r>
          </a:p>
          <a:p>
            <a:r>
              <a:rPr lang="en-US" dirty="0"/>
              <a:t>We need a way to tell our computers to do what we want them to, but computers don’t understand English.</a:t>
            </a:r>
            <a:endParaRPr lang="en-SG" dirty="0"/>
          </a:p>
          <a:p>
            <a:r>
              <a:rPr lang="en-SG" dirty="0"/>
              <a:t>Writing code is a way for us to talk to our computers by giving them instructions.</a:t>
            </a:r>
          </a:p>
          <a:p>
            <a:r>
              <a:rPr lang="en-SG" dirty="0"/>
              <a:t>A special program, called a compiler, translates our code into a special language called machine language which computers can understand. Machine language is written in binary.</a:t>
            </a:r>
          </a:p>
          <a:p>
            <a:endParaRPr lang="en-US" dirty="0"/>
          </a:p>
        </p:txBody>
      </p:sp>
      <p:sp>
        <p:nvSpPr>
          <p:cNvPr id="4" name="Footer Placeholder 3">
            <a:extLst>
              <a:ext uri="{FF2B5EF4-FFF2-40B4-BE49-F238E27FC236}">
                <a16:creationId xmlns:a16="http://schemas.microsoft.com/office/drawing/2014/main" id="{10A84FC1-1F7D-40C1-ADE6-2C195AEE269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012AFE3-821C-4600-B630-792EF810945B}"/>
              </a:ext>
            </a:extLst>
          </p:cNvPr>
          <p:cNvSpPr>
            <a:spLocks noGrp="1"/>
          </p:cNvSpPr>
          <p:nvPr>
            <p:ph type="sldNum" sz="quarter" idx="12"/>
          </p:nvPr>
        </p:nvSpPr>
        <p:spPr/>
        <p:txBody>
          <a:bodyPr/>
          <a:lstStyle/>
          <a:p>
            <a:fld id="{C55F0B55-3483-4EB2-93B3-0F820F21D457}" type="slidenum">
              <a:rPr lang="en-SG" smtClean="0"/>
              <a:t>6</a:t>
            </a:fld>
            <a:endParaRPr lang="en-SG"/>
          </a:p>
        </p:txBody>
      </p:sp>
    </p:spTree>
    <p:extLst>
      <p:ext uri="{BB962C8B-B14F-4D97-AF65-F5344CB8AC3E}">
        <p14:creationId xmlns:p14="http://schemas.microsoft.com/office/powerpoint/2010/main" val="2351295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C43C-ABDF-4447-AD09-4C662A9C5AC0}"/>
              </a:ext>
            </a:extLst>
          </p:cNvPr>
          <p:cNvSpPr>
            <a:spLocks noGrp="1"/>
          </p:cNvSpPr>
          <p:nvPr>
            <p:ph type="title"/>
          </p:nvPr>
        </p:nvSpPr>
        <p:spPr/>
        <p:txBody>
          <a:bodyPr/>
          <a:lstStyle/>
          <a:p>
            <a:r>
              <a:rPr lang="en-SG" dirty="0"/>
              <a:t>Logical (Boolean) operators</a:t>
            </a:r>
          </a:p>
        </p:txBody>
      </p:sp>
      <p:pic>
        <p:nvPicPr>
          <p:cNvPr id="7" name="Content Placeholder 6">
            <a:extLst>
              <a:ext uri="{FF2B5EF4-FFF2-40B4-BE49-F238E27FC236}">
                <a16:creationId xmlns:a16="http://schemas.microsoft.com/office/drawing/2014/main" id="{2A42055F-24DD-45D7-888B-A5AFBA871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376" y="2297052"/>
            <a:ext cx="4810125" cy="2705100"/>
          </a:xfrm>
        </p:spPr>
      </p:pic>
      <p:sp>
        <p:nvSpPr>
          <p:cNvPr id="4" name="Footer Placeholder 3">
            <a:extLst>
              <a:ext uri="{FF2B5EF4-FFF2-40B4-BE49-F238E27FC236}">
                <a16:creationId xmlns:a16="http://schemas.microsoft.com/office/drawing/2014/main" id="{24015F8E-6154-45D8-907C-8E4E8E55B9F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3E46F55-CDF8-4356-B1F3-F09A2F386900}"/>
              </a:ext>
            </a:extLst>
          </p:cNvPr>
          <p:cNvSpPr>
            <a:spLocks noGrp="1"/>
          </p:cNvSpPr>
          <p:nvPr>
            <p:ph type="sldNum" sz="quarter" idx="12"/>
          </p:nvPr>
        </p:nvSpPr>
        <p:spPr/>
        <p:txBody>
          <a:bodyPr/>
          <a:lstStyle/>
          <a:p>
            <a:fld id="{C55F0B55-3483-4EB2-93B3-0F820F21D457}" type="slidenum">
              <a:rPr lang="en-SG" smtClean="0"/>
              <a:t>60</a:t>
            </a:fld>
            <a:endParaRPr lang="en-SG"/>
          </a:p>
        </p:txBody>
      </p:sp>
      <p:sp>
        <p:nvSpPr>
          <p:cNvPr id="8" name="TextBox 7">
            <a:extLst>
              <a:ext uri="{FF2B5EF4-FFF2-40B4-BE49-F238E27FC236}">
                <a16:creationId xmlns:a16="http://schemas.microsoft.com/office/drawing/2014/main" id="{44718085-0A45-4667-BFFB-03B0B67F71E5}"/>
              </a:ext>
            </a:extLst>
          </p:cNvPr>
          <p:cNvSpPr txBox="1"/>
          <p:nvPr/>
        </p:nvSpPr>
        <p:spPr>
          <a:xfrm>
            <a:off x="6629400" y="3105834"/>
            <a:ext cx="2910254" cy="646331"/>
          </a:xfrm>
          <a:prstGeom prst="rect">
            <a:avLst/>
          </a:prstGeom>
          <a:noFill/>
        </p:spPr>
        <p:txBody>
          <a:bodyPr wrap="square" rtlCol="0">
            <a:spAutoFit/>
          </a:bodyPr>
          <a:lstStyle/>
          <a:p>
            <a:r>
              <a:rPr lang="en-SG" dirty="0"/>
              <a:t>Output:</a:t>
            </a:r>
          </a:p>
          <a:p>
            <a:r>
              <a:rPr lang="en-SG" dirty="0"/>
              <a:t>x is not equal to y or z</a:t>
            </a:r>
          </a:p>
        </p:txBody>
      </p:sp>
    </p:spTree>
    <p:extLst>
      <p:ext uri="{BB962C8B-B14F-4D97-AF65-F5344CB8AC3E}">
        <p14:creationId xmlns:p14="http://schemas.microsoft.com/office/powerpoint/2010/main" val="276966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020-DD93-4EE8-A845-D37BA13466E2}"/>
              </a:ext>
            </a:extLst>
          </p:cNvPr>
          <p:cNvSpPr>
            <a:spLocks noGrp="1"/>
          </p:cNvSpPr>
          <p:nvPr>
            <p:ph type="title"/>
          </p:nvPr>
        </p:nvSpPr>
        <p:spPr/>
        <p:txBody>
          <a:bodyPr/>
          <a:lstStyle/>
          <a:p>
            <a:r>
              <a:rPr lang="en-SG" dirty="0"/>
              <a:t>Conditional expressions - syntax</a:t>
            </a:r>
          </a:p>
        </p:txBody>
      </p:sp>
      <p:sp>
        <p:nvSpPr>
          <p:cNvPr id="3" name="Content Placeholder 2">
            <a:extLst>
              <a:ext uri="{FF2B5EF4-FFF2-40B4-BE49-F238E27FC236}">
                <a16:creationId xmlns:a16="http://schemas.microsoft.com/office/drawing/2014/main" id="{E2335891-E281-4762-9D63-25685DF2B0E5}"/>
              </a:ext>
            </a:extLst>
          </p:cNvPr>
          <p:cNvSpPr>
            <a:spLocks noGrp="1"/>
          </p:cNvSpPr>
          <p:nvPr>
            <p:ph idx="1"/>
          </p:nvPr>
        </p:nvSpPr>
        <p:spPr/>
        <p:txBody>
          <a:bodyPr/>
          <a:lstStyle/>
          <a:p>
            <a:r>
              <a:rPr lang="en-SG" dirty="0"/>
              <a:t>Boolean expressions evaluate to true or false, so you can just put a true or false value in the condition without making any comparison</a:t>
            </a:r>
          </a:p>
        </p:txBody>
      </p:sp>
      <p:sp>
        <p:nvSpPr>
          <p:cNvPr id="4" name="Footer Placeholder 3">
            <a:extLst>
              <a:ext uri="{FF2B5EF4-FFF2-40B4-BE49-F238E27FC236}">
                <a16:creationId xmlns:a16="http://schemas.microsoft.com/office/drawing/2014/main" id="{58E7FE44-8FC3-48BA-A508-4EAB2DD0C75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56B1FB-0315-4B97-B626-315C77A726AA}"/>
              </a:ext>
            </a:extLst>
          </p:cNvPr>
          <p:cNvSpPr>
            <a:spLocks noGrp="1"/>
          </p:cNvSpPr>
          <p:nvPr>
            <p:ph type="sldNum" sz="quarter" idx="12"/>
          </p:nvPr>
        </p:nvSpPr>
        <p:spPr/>
        <p:txBody>
          <a:bodyPr/>
          <a:lstStyle/>
          <a:p>
            <a:fld id="{C55F0B55-3483-4EB2-93B3-0F820F21D457}" type="slidenum">
              <a:rPr lang="en-SG" smtClean="0"/>
              <a:t>61</a:t>
            </a:fld>
            <a:endParaRPr lang="en-SG"/>
          </a:p>
        </p:txBody>
      </p:sp>
      <p:pic>
        <p:nvPicPr>
          <p:cNvPr id="8" name="Content Placeholder 5">
            <a:extLst>
              <a:ext uri="{FF2B5EF4-FFF2-40B4-BE49-F238E27FC236}">
                <a16:creationId xmlns:a16="http://schemas.microsoft.com/office/drawing/2014/main" id="{591B5D03-D425-4721-8EBD-64BF5307B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531" y="3429000"/>
            <a:ext cx="3581400" cy="2066925"/>
          </a:xfrm>
          <a:prstGeom prst="rect">
            <a:avLst/>
          </a:prstGeom>
        </p:spPr>
      </p:pic>
      <p:sp>
        <p:nvSpPr>
          <p:cNvPr id="9" name="TextBox 8">
            <a:extLst>
              <a:ext uri="{FF2B5EF4-FFF2-40B4-BE49-F238E27FC236}">
                <a16:creationId xmlns:a16="http://schemas.microsoft.com/office/drawing/2014/main" id="{6B0F8AF9-A86D-41CC-9F78-C0E76495D4BB}"/>
              </a:ext>
            </a:extLst>
          </p:cNvPr>
          <p:cNvSpPr txBox="1"/>
          <p:nvPr/>
        </p:nvSpPr>
        <p:spPr>
          <a:xfrm>
            <a:off x="5468816" y="4220307"/>
            <a:ext cx="2910254" cy="646331"/>
          </a:xfrm>
          <a:prstGeom prst="rect">
            <a:avLst/>
          </a:prstGeom>
          <a:noFill/>
        </p:spPr>
        <p:txBody>
          <a:bodyPr wrap="square" rtlCol="0">
            <a:spAutoFit/>
          </a:bodyPr>
          <a:lstStyle/>
          <a:p>
            <a:r>
              <a:rPr lang="en-SG" dirty="0"/>
              <a:t>Output:</a:t>
            </a:r>
          </a:p>
          <a:p>
            <a:r>
              <a:rPr lang="en-SG" dirty="0"/>
              <a:t>test is true</a:t>
            </a:r>
          </a:p>
        </p:txBody>
      </p:sp>
    </p:spTree>
    <p:extLst>
      <p:ext uri="{BB962C8B-B14F-4D97-AF65-F5344CB8AC3E}">
        <p14:creationId xmlns:p14="http://schemas.microsoft.com/office/powerpoint/2010/main" val="1677221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EC77-790F-429C-9BD9-6E2FC910A738}"/>
              </a:ext>
            </a:extLst>
          </p:cNvPr>
          <p:cNvSpPr>
            <a:spLocks noGrp="1"/>
          </p:cNvSpPr>
          <p:nvPr>
            <p:ph type="title"/>
          </p:nvPr>
        </p:nvSpPr>
        <p:spPr/>
        <p:txBody>
          <a:bodyPr/>
          <a:lstStyle/>
          <a:p>
            <a:r>
              <a:rPr lang="en-SG" dirty="0"/>
              <a:t>Conditional expressions - syntax</a:t>
            </a:r>
          </a:p>
        </p:txBody>
      </p:sp>
      <p:sp>
        <p:nvSpPr>
          <p:cNvPr id="4" name="Footer Placeholder 3">
            <a:extLst>
              <a:ext uri="{FF2B5EF4-FFF2-40B4-BE49-F238E27FC236}">
                <a16:creationId xmlns:a16="http://schemas.microsoft.com/office/drawing/2014/main" id="{D3A3DDBB-FE5C-4659-B016-0D00D0104E8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9E0E902-8A73-44A6-9CB4-2ECAF6C1591D}"/>
              </a:ext>
            </a:extLst>
          </p:cNvPr>
          <p:cNvSpPr>
            <a:spLocks noGrp="1"/>
          </p:cNvSpPr>
          <p:nvPr>
            <p:ph type="sldNum" sz="quarter" idx="12"/>
          </p:nvPr>
        </p:nvSpPr>
        <p:spPr/>
        <p:txBody>
          <a:bodyPr/>
          <a:lstStyle/>
          <a:p>
            <a:fld id="{C55F0B55-3483-4EB2-93B3-0F820F21D457}" type="slidenum">
              <a:rPr lang="en-SG" smtClean="0"/>
              <a:t>62</a:t>
            </a:fld>
            <a:endParaRPr lang="en-SG"/>
          </a:p>
        </p:txBody>
      </p:sp>
      <p:sp>
        <p:nvSpPr>
          <p:cNvPr id="8" name="Content Placeholder 7">
            <a:extLst>
              <a:ext uri="{FF2B5EF4-FFF2-40B4-BE49-F238E27FC236}">
                <a16:creationId xmlns:a16="http://schemas.microsoft.com/office/drawing/2014/main" id="{DCD9EED9-40FC-4AC2-A351-D95708E949BB}"/>
              </a:ext>
            </a:extLst>
          </p:cNvPr>
          <p:cNvSpPr>
            <a:spLocks noGrp="1"/>
          </p:cNvSpPr>
          <p:nvPr>
            <p:ph idx="1"/>
          </p:nvPr>
        </p:nvSpPr>
        <p:spPr>
          <a:xfrm>
            <a:off x="838200" y="1825625"/>
            <a:ext cx="10515600" cy="1031875"/>
          </a:xfrm>
        </p:spPr>
        <p:txBody>
          <a:bodyPr/>
          <a:lstStyle/>
          <a:p>
            <a:r>
              <a:rPr lang="en-SG" dirty="0"/>
              <a:t>When interpreting Boolean expressions, zero is interpreted as false, and anything non-zero is interpreted as true </a:t>
            </a:r>
          </a:p>
          <a:p>
            <a:endParaRPr lang="en-SG" dirty="0"/>
          </a:p>
        </p:txBody>
      </p:sp>
      <p:pic>
        <p:nvPicPr>
          <p:cNvPr id="10" name="Picture 9">
            <a:extLst>
              <a:ext uri="{FF2B5EF4-FFF2-40B4-BE49-F238E27FC236}">
                <a16:creationId xmlns:a16="http://schemas.microsoft.com/office/drawing/2014/main" id="{FDD5D33C-CE7F-409A-B99E-8D89B13AA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54" y="2857500"/>
            <a:ext cx="3295650" cy="2028825"/>
          </a:xfrm>
          <a:prstGeom prst="rect">
            <a:avLst/>
          </a:prstGeom>
        </p:spPr>
      </p:pic>
      <p:pic>
        <p:nvPicPr>
          <p:cNvPr id="12" name="Picture 11">
            <a:extLst>
              <a:ext uri="{FF2B5EF4-FFF2-40B4-BE49-F238E27FC236}">
                <a16:creationId xmlns:a16="http://schemas.microsoft.com/office/drawing/2014/main" id="{29E56F38-8DA7-454A-A5F8-31FA2B754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27" y="2833688"/>
            <a:ext cx="3257550" cy="2076450"/>
          </a:xfrm>
          <a:prstGeom prst="rect">
            <a:avLst/>
          </a:prstGeom>
        </p:spPr>
      </p:pic>
      <p:sp>
        <p:nvSpPr>
          <p:cNvPr id="13" name="TextBox 12">
            <a:extLst>
              <a:ext uri="{FF2B5EF4-FFF2-40B4-BE49-F238E27FC236}">
                <a16:creationId xmlns:a16="http://schemas.microsoft.com/office/drawing/2014/main" id="{A9CAEBC1-A3C0-4635-BEEA-FD73D15858C3}"/>
              </a:ext>
            </a:extLst>
          </p:cNvPr>
          <p:cNvSpPr txBox="1"/>
          <p:nvPr/>
        </p:nvSpPr>
        <p:spPr>
          <a:xfrm>
            <a:off x="1348154" y="5073161"/>
            <a:ext cx="2910254" cy="646331"/>
          </a:xfrm>
          <a:prstGeom prst="rect">
            <a:avLst/>
          </a:prstGeom>
          <a:noFill/>
        </p:spPr>
        <p:txBody>
          <a:bodyPr wrap="square" rtlCol="0">
            <a:spAutoFit/>
          </a:bodyPr>
          <a:lstStyle/>
          <a:p>
            <a:r>
              <a:rPr lang="en-SG" dirty="0"/>
              <a:t>Output:</a:t>
            </a:r>
          </a:p>
          <a:p>
            <a:r>
              <a:rPr lang="en-SG" dirty="0"/>
              <a:t>x is nonzero</a:t>
            </a:r>
          </a:p>
        </p:txBody>
      </p:sp>
      <p:sp>
        <p:nvSpPr>
          <p:cNvPr id="14" name="TextBox 13">
            <a:extLst>
              <a:ext uri="{FF2B5EF4-FFF2-40B4-BE49-F238E27FC236}">
                <a16:creationId xmlns:a16="http://schemas.microsoft.com/office/drawing/2014/main" id="{B8BB6F45-C929-4496-8E71-DF5E7D60B51B}"/>
              </a:ext>
            </a:extLst>
          </p:cNvPr>
          <p:cNvSpPr txBox="1"/>
          <p:nvPr/>
        </p:nvSpPr>
        <p:spPr>
          <a:xfrm>
            <a:off x="6478467" y="5068425"/>
            <a:ext cx="2910254" cy="646331"/>
          </a:xfrm>
          <a:prstGeom prst="rect">
            <a:avLst/>
          </a:prstGeom>
          <a:noFill/>
        </p:spPr>
        <p:txBody>
          <a:bodyPr wrap="square" rtlCol="0">
            <a:spAutoFit/>
          </a:bodyPr>
          <a:lstStyle/>
          <a:p>
            <a:r>
              <a:rPr lang="en-SG" dirty="0"/>
              <a:t>Output:</a:t>
            </a:r>
          </a:p>
          <a:p>
            <a:r>
              <a:rPr lang="en-SG" dirty="0"/>
              <a:t>y is zero</a:t>
            </a:r>
          </a:p>
        </p:txBody>
      </p:sp>
    </p:spTree>
    <p:extLst>
      <p:ext uri="{BB962C8B-B14F-4D97-AF65-F5344CB8AC3E}">
        <p14:creationId xmlns:p14="http://schemas.microsoft.com/office/powerpoint/2010/main" val="3567099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5518-4987-458E-809A-82FBAD1AF10E}"/>
              </a:ext>
            </a:extLst>
          </p:cNvPr>
          <p:cNvSpPr>
            <a:spLocks noGrp="1"/>
          </p:cNvSpPr>
          <p:nvPr>
            <p:ph type="title"/>
          </p:nvPr>
        </p:nvSpPr>
        <p:spPr/>
        <p:txBody>
          <a:bodyPr/>
          <a:lstStyle/>
          <a:p>
            <a:r>
              <a:rPr lang="en-SG" dirty="0"/>
              <a:t>Conditional expressions - opposites</a:t>
            </a:r>
          </a:p>
        </p:txBody>
      </p:sp>
      <p:graphicFrame>
        <p:nvGraphicFramePr>
          <p:cNvPr id="7" name="Table 7">
            <a:extLst>
              <a:ext uri="{FF2B5EF4-FFF2-40B4-BE49-F238E27FC236}">
                <a16:creationId xmlns:a16="http://schemas.microsoft.com/office/drawing/2014/main" id="{293E775B-A3D6-4B8D-AC9C-C931DA3F6E72}"/>
              </a:ext>
            </a:extLst>
          </p:cNvPr>
          <p:cNvGraphicFramePr>
            <a:graphicFrameLocks noGrp="1"/>
          </p:cNvGraphicFramePr>
          <p:nvPr>
            <p:ph idx="1"/>
            <p:extLst>
              <p:ext uri="{D42A27DB-BD31-4B8C-83A1-F6EECF244321}">
                <p14:modId xmlns:p14="http://schemas.microsoft.com/office/powerpoint/2010/main" val="61599903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01781249"/>
                    </a:ext>
                  </a:extLst>
                </a:gridCol>
                <a:gridCol w="5257800">
                  <a:extLst>
                    <a:ext uri="{9D8B030D-6E8A-4147-A177-3AD203B41FA5}">
                      <a16:colId xmlns:a16="http://schemas.microsoft.com/office/drawing/2014/main" val="3084145137"/>
                    </a:ext>
                  </a:extLst>
                </a:gridCol>
              </a:tblGrid>
              <a:tr h="370840">
                <a:tc>
                  <a:txBody>
                    <a:bodyPr/>
                    <a:lstStyle/>
                    <a:p>
                      <a:r>
                        <a:rPr lang="en-SG" dirty="0"/>
                        <a:t>Expression</a:t>
                      </a:r>
                    </a:p>
                  </a:txBody>
                  <a:tcPr/>
                </a:tc>
                <a:tc>
                  <a:txBody>
                    <a:bodyPr/>
                    <a:lstStyle/>
                    <a:p>
                      <a:r>
                        <a:rPr lang="en-SG" dirty="0"/>
                        <a:t>Opposite</a:t>
                      </a:r>
                    </a:p>
                  </a:txBody>
                  <a:tcPr/>
                </a:tc>
                <a:extLst>
                  <a:ext uri="{0D108BD9-81ED-4DB2-BD59-A6C34878D82A}">
                    <a16:rowId xmlns:a16="http://schemas.microsoft.com/office/drawing/2014/main" val="3985627529"/>
                  </a:ext>
                </a:extLst>
              </a:tr>
              <a:tr h="370840">
                <a:tc>
                  <a:txBody>
                    <a:bodyPr/>
                    <a:lstStyle/>
                    <a:p>
                      <a:r>
                        <a:rPr lang="en-SG" dirty="0"/>
                        <a:t>NOT (A &gt; B)</a:t>
                      </a:r>
                    </a:p>
                  </a:txBody>
                  <a:tcPr/>
                </a:tc>
                <a:tc>
                  <a:txBody>
                    <a:bodyPr/>
                    <a:lstStyle/>
                    <a:p>
                      <a:r>
                        <a:rPr lang="en-SG" dirty="0"/>
                        <a:t>A &lt;= B</a:t>
                      </a:r>
                    </a:p>
                  </a:txBody>
                  <a:tcPr/>
                </a:tc>
                <a:extLst>
                  <a:ext uri="{0D108BD9-81ED-4DB2-BD59-A6C34878D82A}">
                    <a16:rowId xmlns:a16="http://schemas.microsoft.com/office/drawing/2014/main" val="3401348862"/>
                  </a:ext>
                </a:extLst>
              </a:tr>
              <a:tr h="370840">
                <a:tc>
                  <a:txBody>
                    <a:bodyPr/>
                    <a:lstStyle/>
                    <a:p>
                      <a:r>
                        <a:rPr lang="en-SG" dirty="0"/>
                        <a:t>NOT (A &lt; B)</a:t>
                      </a:r>
                    </a:p>
                  </a:txBody>
                  <a:tcPr/>
                </a:tc>
                <a:tc>
                  <a:txBody>
                    <a:bodyPr/>
                    <a:lstStyle/>
                    <a:p>
                      <a:r>
                        <a:rPr lang="en-SG" dirty="0"/>
                        <a:t>A &gt;= B</a:t>
                      </a:r>
                    </a:p>
                  </a:txBody>
                  <a:tcPr/>
                </a:tc>
                <a:extLst>
                  <a:ext uri="{0D108BD9-81ED-4DB2-BD59-A6C34878D82A}">
                    <a16:rowId xmlns:a16="http://schemas.microsoft.com/office/drawing/2014/main" val="1592387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&lt;= B)</a:t>
                      </a:r>
                    </a:p>
                  </a:txBody>
                  <a:tcPr/>
                </a:tc>
                <a:tc>
                  <a:txBody>
                    <a:bodyPr/>
                    <a:lstStyle/>
                    <a:p>
                      <a:r>
                        <a:rPr lang="en-SG" dirty="0"/>
                        <a:t>A &gt; B</a:t>
                      </a:r>
                    </a:p>
                  </a:txBody>
                  <a:tcPr/>
                </a:tc>
                <a:extLst>
                  <a:ext uri="{0D108BD9-81ED-4DB2-BD59-A6C34878D82A}">
                    <a16:rowId xmlns:a16="http://schemas.microsoft.com/office/drawing/2014/main" val="3694582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&gt;= B)</a:t>
                      </a:r>
                    </a:p>
                  </a:txBody>
                  <a:tcPr/>
                </a:tc>
                <a:tc>
                  <a:txBody>
                    <a:bodyPr/>
                    <a:lstStyle/>
                    <a:p>
                      <a:r>
                        <a:rPr lang="en-SG" dirty="0"/>
                        <a:t>A &lt; B</a:t>
                      </a:r>
                    </a:p>
                  </a:txBody>
                  <a:tcPr/>
                </a:tc>
                <a:extLst>
                  <a:ext uri="{0D108BD9-81ED-4DB2-BD59-A6C34878D82A}">
                    <a16:rowId xmlns:a16="http://schemas.microsoft.com/office/drawing/2014/main" val="3595308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22296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(A != B)</a:t>
                      </a:r>
                    </a:p>
                  </a:txBody>
                  <a:tcPr/>
                </a:tc>
                <a:tc>
                  <a:txBody>
                    <a:bodyPr/>
                    <a:lstStyle/>
                    <a:p>
                      <a:r>
                        <a:rPr lang="en-SG" dirty="0"/>
                        <a:t>A == B</a:t>
                      </a:r>
                    </a:p>
                  </a:txBody>
                  <a:tcPr/>
                </a:tc>
                <a:extLst>
                  <a:ext uri="{0D108BD9-81ED-4DB2-BD59-A6C34878D82A}">
                    <a16:rowId xmlns:a16="http://schemas.microsoft.com/office/drawing/2014/main" val="30563478"/>
                  </a:ext>
                </a:extLst>
              </a:tr>
            </a:tbl>
          </a:graphicData>
        </a:graphic>
      </p:graphicFrame>
      <p:sp>
        <p:nvSpPr>
          <p:cNvPr id="4" name="Footer Placeholder 3">
            <a:extLst>
              <a:ext uri="{FF2B5EF4-FFF2-40B4-BE49-F238E27FC236}">
                <a16:creationId xmlns:a16="http://schemas.microsoft.com/office/drawing/2014/main" id="{094C3B01-3B1B-4ABA-A0C4-48FCFEA05B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5AEB41D-02AC-4402-A9BE-7A67E3F95E96}"/>
              </a:ext>
            </a:extLst>
          </p:cNvPr>
          <p:cNvSpPr>
            <a:spLocks noGrp="1"/>
          </p:cNvSpPr>
          <p:nvPr>
            <p:ph type="sldNum" sz="quarter" idx="12"/>
          </p:nvPr>
        </p:nvSpPr>
        <p:spPr/>
        <p:txBody>
          <a:bodyPr/>
          <a:lstStyle/>
          <a:p>
            <a:fld id="{C55F0B55-3483-4EB2-93B3-0F820F21D457}" type="slidenum">
              <a:rPr lang="en-SG" smtClean="0"/>
              <a:t>63</a:t>
            </a:fld>
            <a:endParaRPr lang="en-SG"/>
          </a:p>
        </p:txBody>
      </p:sp>
    </p:spTree>
    <p:extLst>
      <p:ext uri="{BB962C8B-B14F-4D97-AF65-F5344CB8AC3E}">
        <p14:creationId xmlns:p14="http://schemas.microsoft.com/office/powerpoint/2010/main" val="2190911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extLst>
              <p:ext uri="{D42A27DB-BD31-4B8C-83A1-F6EECF244321}">
                <p14:modId xmlns:p14="http://schemas.microsoft.com/office/powerpoint/2010/main" val="433086242"/>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64</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Tree>
    <p:extLst>
      <p:ext uri="{BB962C8B-B14F-4D97-AF65-F5344CB8AC3E}">
        <p14:creationId xmlns:p14="http://schemas.microsoft.com/office/powerpoint/2010/main" val="2943565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5E41-A930-439D-9E18-31743767EDE5}"/>
              </a:ext>
            </a:extLst>
          </p:cNvPr>
          <p:cNvSpPr>
            <a:spLocks noGrp="1"/>
          </p:cNvSpPr>
          <p:nvPr>
            <p:ph type="title"/>
          </p:nvPr>
        </p:nvSpPr>
        <p:spPr/>
        <p:txBody>
          <a:bodyPr/>
          <a:lstStyle/>
          <a:p>
            <a:r>
              <a:rPr lang="en-SG" dirty="0"/>
              <a:t>Conditional expressions – De Morgan’s Laws</a:t>
            </a:r>
          </a:p>
        </p:txBody>
      </p:sp>
      <p:graphicFrame>
        <p:nvGraphicFramePr>
          <p:cNvPr id="6" name="Table 6">
            <a:extLst>
              <a:ext uri="{FF2B5EF4-FFF2-40B4-BE49-F238E27FC236}">
                <a16:creationId xmlns:a16="http://schemas.microsoft.com/office/drawing/2014/main" id="{B88BF1A3-9C35-4F89-A8BA-B5B2F522EE91}"/>
              </a:ext>
            </a:extLst>
          </p:cNvPr>
          <p:cNvGraphicFramePr>
            <a:graphicFrameLocks noGrp="1"/>
          </p:cNvGraphicFramePr>
          <p:nvPr>
            <p:ph idx="1"/>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7162728"/>
                    </a:ext>
                  </a:extLst>
                </a:gridCol>
                <a:gridCol w="5257800">
                  <a:extLst>
                    <a:ext uri="{9D8B030D-6E8A-4147-A177-3AD203B41FA5}">
                      <a16:colId xmlns:a16="http://schemas.microsoft.com/office/drawing/2014/main" val="1056170331"/>
                    </a:ext>
                  </a:extLst>
                </a:gridCol>
              </a:tblGrid>
              <a:tr h="370840">
                <a:tc>
                  <a:txBody>
                    <a:bodyPr/>
                    <a:lstStyle/>
                    <a:p>
                      <a:r>
                        <a:rPr lang="en-SG" dirty="0"/>
                        <a:t>Expression</a:t>
                      </a:r>
                    </a:p>
                  </a:txBody>
                  <a:tcPr/>
                </a:tc>
                <a:tc>
                  <a:txBody>
                    <a:bodyPr/>
                    <a:lstStyle/>
                    <a:p>
                      <a:r>
                        <a:rPr lang="en-SG" dirty="0"/>
                        <a:t>Equivalent expression</a:t>
                      </a:r>
                    </a:p>
                  </a:txBody>
                  <a:tcPr/>
                </a:tc>
                <a:extLst>
                  <a:ext uri="{0D108BD9-81ED-4DB2-BD59-A6C34878D82A}">
                    <a16:rowId xmlns:a16="http://schemas.microsoft.com/office/drawing/2014/main" val="1183727693"/>
                  </a:ext>
                </a:extLst>
              </a:tr>
              <a:tr h="370840">
                <a:tc>
                  <a:txBody>
                    <a:bodyPr/>
                    <a:lstStyle/>
                    <a:p>
                      <a:r>
                        <a:rPr lang="en-SG" dirty="0"/>
                        <a:t>NOT (A OR B)</a:t>
                      </a:r>
                    </a:p>
                  </a:txBody>
                  <a:tcPr/>
                </a:tc>
                <a:tc>
                  <a:txBody>
                    <a:bodyPr/>
                    <a:lstStyle/>
                    <a:p>
                      <a:r>
                        <a:rPr lang="en-SG" dirty="0"/>
                        <a:t>(NOT A) AND (NOT B)</a:t>
                      </a:r>
                    </a:p>
                  </a:txBody>
                  <a:tcPr/>
                </a:tc>
                <a:extLst>
                  <a:ext uri="{0D108BD9-81ED-4DB2-BD59-A6C34878D82A}">
                    <a16:rowId xmlns:a16="http://schemas.microsoft.com/office/drawing/2014/main" val="1632717333"/>
                  </a:ext>
                </a:extLst>
              </a:tr>
              <a:tr h="370840">
                <a:tc>
                  <a:txBody>
                    <a:bodyPr/>
                    <a:lstStyle/>
                    <a:p>
                      <a:r>
                        <a:rPr lang="en-SG" dirty="0"/>
                        <a:t>NOT (A AND B)</a:t>
                      </a:r>
                    </a:p>
                  </a:txBody>
                  <a:tcPr/>
                </a:tc>
                <a:tc>
                  <a:txBody>
                    <a:bodyPr/>
                    <a:lstStyle/>
                    <a:p>
                      <a:r>
                        <a:rPr lang="en-SG" dirty="0"/>
                        <a:t>(NOT A) OR (NOT B)</a:t>
                      </a:r>
                    </a:p>
                  </a:txBody>
                  <a:tcPr/>
                </a:tc>
                <a:extLst>
                  <a:ext uri="{0D108BD9-81ED-4DB2-BD59-A6C34878D82A}">
                    <a16:rowId xmlns:a16="http://schemas.microsoft.com/office/drawing/2014/main" val="2072403584"/>
                  </a:ext>
                </a:extLst>
              </a:tr>
            </a:tbl>
          </a:graphicData>
        </a:graphic>
      </p:graphicFrame>
      <p:sp>
        <p:nvSpPr>
          <p:cNvPr id="4" name="Footer Placeholder 3">
            <a:extLst>
              <a:ext uri="{FF2B5EF4-FFF2-40B4-BE49-F238E27FC236}">
                <a16:creationId xmlns:a16="http://schemas.microsoft.com/office/drawing/2014/main" id="{B803CF03-9A80-403C-83A8-B5F24FF860B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476C94-A5AB-471D-9360-6578C486C78E}"/>
              </a:ext>
            </a:extLst>
          </p:cNvPr>
          <p:cNvSpPr>
            <a:spLocks noGrp="1"/>
          </p:cNvSpPr>
          <p:nvPr>
            <p:ph type="sldNum" sz="quarter" idx="12"/>
          </p:nvPr>
        </p:nvSpPr>
        <p:spPr/>
        <p:txBody>
          <a:bodyPr/>
          <a:lstStyle/>
          <a:p>
            <a:fld id="{C55F0B55-3483-4EB2-93B3-0F820F21D457}" type="slidenum">
              <a:rPr lang="en-SG" smtClean="0"/>
              <a:t>65</a:t>
            </a:fld>
            <a:endParaRPr lang="en-SG"/>
          </a:p>
        </p:txBody>
      </p:sp>
      <p:sp>
        <p:nvSpPr>
          <p:cNvPr id="8" name="Content Placeholder 2">
            <a:extLst>
              <a:ext uri="{FF2B5EF4-FFF2-40B4-BE49-F238E27FC236}">
                <a16:creationId xmlns:a16="http://schemas.microsoft.com/office/drawing/2014/main" id="{6083826E-D99D-4CA8-9A24-8979197FF2D0}"/>
              </a:ext>
            </a:extLst>
          </p:cNvPr>
          <p:cNvSpPr txBox="1">
            <a:spLocks/>
          </p:cNvSpPr>
          <p:nvPr/>
        </p:nvSpPr>
        <p:spPr>
          <a:xfrm>
            <a:off x="671146" y="3188433"/>
            <a:ext cx="10515600" cy="111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pic>
        <p:nvPicPr>
          <p:cNvPr id="9" name="Content Placeholder 6">
            <a:extLst>
              <a:ext uri="{FF2B5EF4-FFF2-40B4-BE49-F238E27FC236}">
                <a16:creationId xmlns:a16="http://schemas.microsoft.com/office/drawing/2014/main" id="{A3F89302-AFA6-4192-9133-FC8CD2BBF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46" y="3239674"/>
            <a:ext cx="4613031" cy="2594259"/>
          </a:xfrm>
          <a:prstGeom prst="rect">
            <a:avLst/>
          </a:prstGeom>
        </p:spPr>
      </p:pic>
      <p:pic>
        <p:nvPicPr>
          <p:cNvPr id="11" name="Picture 10">
            <a:extLst>
              <a:ext uri="{FF2B5EF4-FFF2-40B4-BE49-F238E27FC236}">
                <a16:creationId xmlns:a16="http://schemas.microsoft.com/office/drawing/2014/main" id="{F540C231-589E-4D24-8D12-5B2CBF89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925" y="3273621"/>
            <a:ext cx="4714875" cy="2533650"/>
          </a:xfrm>
          <a:prstGeom prst="rect">
            <a:avLst/>
          </a:prstGeom>
        </p:spPr>
      </p:pic>
      <p:sp>
        <p:nvSpPr>
          <p:cNvPr id="3" name="Oval 2">
            <a:extLst>
              <a:ext uri="{FF2B5EF4-FFF2-40B4-BE49-F238E27FC236}">
                <a16:creationId xmlns:a16="http://schemas.microsoft.com/office/drawing/2014/main" id="{D74129A5-B578-479F-8A5F-BFA0979E208E}"/>
              </a:ext>
            </a:extLst>
          </p:cNvPr>
          <p:cNvSpPr/>
          <p:nvPr/>
        </p:nvSpPr>
        <p:spPr>
          <a:xfrm>
            <a:off x="1415561" y="4041411"/>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F8616EA-40DD-4A86-8C05-2F97CFBE355B}"/>
              </a:ext>
            </a:extLst>
          </p:cNvPr>
          <p:cNvSpPr/>
          <p:nvPr/>
        </p:nvSpPr>
        <p:spPr>
          <a:xfrm>
            <a:off x="2412024" y="4035553"/>
            <a:ext cx="756139" cy="356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213E403A-7C8D-485A-A78D-A521C41FE203}"/>
              </a:ext>
            </a:extLst>
          </p:cNvPr>
          <p:cNvCxnSpPr/>
          <p:nvPr/>
        </p:nvCxnSpPr>
        <p:spPr>
          <a:xfrm flipV="1">
            <a:off x="2778369" y="3657600"/>
            <a:ext cx="659423" cy="383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2EFB3F-90C6-4C75-9E7E-6A7C283CCDC2}"/>
              </a:ext>
            </a:extLst>
          </p:cNvPr>
          <p:cNvCxnSpPr/>
          <p:nvPr/>
        </p:nvCxnSpPr>
        <p:spPr>
          <a:xfrm flipV="1">
            <a:off x="1970943" y="3499342"/>
            <a:ext cx="557211" cy="567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1BD5E6-BD40-4DA1-AA4F-26A3526148B0}"/>
              </a:ext>
            </a:extLst>
          </p:cNvPr>
          <p:cNvSpPr txBox="1"/>
          <p:nvPr/>
        </p:nvSpPr>
        <p:spPr>
          <a:xfrm>
            <a:off x="2528154" y="3197589"/>
            <a:ext cx="480645" cy="383811"/>
          </a:xfrm>
          <a:prstGeom prst="rect">
            <a:avLst/>
          </a:prstGeom>
          <a:noFill/>
        </p:spPr>
        <p:txBody>
          <a:bodyPr wrap="square" rtlCol="0">
            <a:spAutoFit/>
          </a:bodyPr>
          <a:lstStyle/>
          <a:p>
            <a:r>
              <a:rPr lang="en-SG" dirty="0">
                <a:solidFill>
                  <a:srgbClr val="FF0000"/>
                </a:solidFill>
              </a:rPr>
              <a:t>A</a:t>
            </a:r>
          </a:p>
        </p:txBody>
      </p:sp>
      <p:sp>
        <p:nvSpPr>
          <p:cNvPr id="18" name="TextBox 17">
            <a:extLst>
              <a:ext uri="{FF2B5EF4-FFF2-40B4-BE49-F238E27FC236}">
                <a16:creationId xmlns:a16="http://schemas.microsoft.com/office/drawing/2014/main" id="{E1D63B67-F2E6-4383-9171-044E5DE366C6}"/>
              </a:ext>
            </a:extLst>
          </p:cNvPr>
          <p:cNvSpPr txBox="1"/>
          <p:nvPr/>
        </p:nvSpPr>
        <p:spPr>
          <a:xfrm>
            <a:off x="3452813" y="3378111"/>
            <a:ext cx="480645" cy="383811"/>
          </a:xfrm>
          <a:prstGeom prst="rect">
            <a:avLst/>
          </a:prstGeom>
          <a:noFill/>
        </p:spPr>
        <p:txBody>
          <a:bodyPr wrap="square" rtlCol="0">
            <a:spAutoFit/>
          </a:bodyPr>
          <a:lstStyle/>
          <a:p>
            <a:r>
              <a:rPr lang="en-SG" dirty="0">
                <a:solidFill>
                  <a:srgbClr val="FF0000"/>
                </a:solidFill>
              </a:rPr>
              <a:t>B</a:t>
            </a:r>
          </a:p>
        </p:txBody>
      </p:sp>
      <p:sp>
        <p:nvSpPr>
          <p:cNvPr id="19" name="Oval 18">
            <a:extLst>
              <a:ext uri="{FF2B5EF4-FFF2-40B4-BE49-F238E27FC236}">
                <a16:creationId xmlns:a16="http://schemas.microsoft.com/office/drawing/2014/main" id="{50DBEE90-1B2C-4A4C-B59D-1D49EDA08FFF}"/>
              </a:ext>
            </a:extLst>
          </p:cNvPr>
          <p:cNvSpPr/>
          <p:nvPr/>
        </p:nvSpPr>
        <p:spPr>
          <a:xfrm>
            <a:off x="7174523" y="4066557"/>
            <a:ext cx="1081454" cy="3693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9456002C-EC2F-47BC-B726-3B16330B139D}"/>
              </a:ext>
            </a:extLst>
          </p:cNvPr>
          <p:cNvCxnSpPr>
            <a:stCxn id="19" idx="7"/>
          </p:cNvCxnSpPr>
          <p:nvPr/>
        </p:nvCxnSpPr>
        <p:spPr>
          <a:xfrm flipV="1">
            <a:off x="8097602" y="3460562"/>
            <a:ext cx="351806" cy="660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1F4E69-5F43-49A2-821B-AA5CBF399A82}"/>
              </a:ext>
            </a:extLst>
          </p:cNvPr>
          <p:cNvSpPr txBox="1"/>
          <p:nvPr/>
        </p:nvSpPr>
        <p:spPr>
          <a:xfrm>
            <a:off x="8458200" y="3278309"/>
            <a:ext cx="1125415" cy="369332"/>
          </a:xfrm>
          <a:prstGeom prst="rect">
            <a:avLst/>
          </a:prstGeom>
          <a:noFill/>
        </p:spPr>
        <p:txBody>
          <a:bodyPr wrap="square" rtlCol="0">
            <a:spAutoFit/>
          </a:bodyPr>
          <a:lstStyle/>
          <a:p>
            <a:r>
              <a:rPr lang="en-SG" dirty="0">
                <a:solidFill>
                  <a:srgbClr val="FF0000"/>
                </a:solidFill>
              </a:rPr>
              <a:t>NOT A</a:t>
            </a:r>
          </a:p>
        </p:txBody>
      </p:sp>
      <p:sp>
        <p:nvSpPr>
          <p:cNvPr id="23" name="Oval 22">
            <a:extLst>
              <a:ext uri="{FF2B5EF4-FFF2-40B4-BE49-F238E27FC236}">
                <a16:creationId xmlns:a16="http://schemas.microsoft.com/office/drawing/2014/main" id="{63C116E2-FDEF-4299-889A-1C66D84DCF3D}"/>
              </a:ext>
            </a:extLst>
          </p:cNvPr>
          <p:cNvSpPr/>
          <p:nvPr/>
        </p:nvSpPr>
        <p:spPr>
          <a:xfrm>
            <a:off x="8537331" y="4048973"/>
            <a:ext cx="1037492" cy="484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D47B8B72-1CE4-4C15-8D30-28F5C2178451}"/>
              </a:ext>
            </a:extLst>
          </p:cNvPr>
          <p:cNvCxnSpPr>
            <a:stCxn id="23" idx="7"/>
          </p:cNvCxnSpPr>
          <p:nvPr/>
        </p:nvCxnSpPr>
        <p:spPr>
          <a:xfrm flipV="1">
            <a:off x="9422886" y="3873574"/>
            <a:ext cx="617929" cy="246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BB534A-85D7-4C02-B699-86C69FDF336B}"/>
              </a:ext>
            </a:extLst>
          </p:cNvPr>
          <p:cNvSpPr txBox="1"/>
          <p:nvPr/>
        </p:nvSpPr>
        <p:spPr>
          <a:xfrm>
            <a:off x="10154383" y="3635269"/>
            <a:ext cx="1032363" cy="369332"/>
          </a:xfrm>
          <a:prstGeom prst="rect">
            <a:avLst/>
          </a:prstGeom>
          <a:noFill/>
        </p:spPr>
        <p:txBody>
          <a:bodyPr wrap="square" rtlCol="0">
            <a:spAutoFit/>
          </a:bodyPr>
          <a:lstStyle/>
          <a:p>
            <a:r>
              <a:rPr lang="en-SG" dirty="0">
                <a:solidFill>
                  <a:srgbClr val="FF0000"/>
                </a:solidFill>
              </a:rPr>
              <a:t>NOT B</a:t>
            </a:r>
          </a:p>
        </p:txBody>
      </p:sp>
    </p:spTree>
    <p:extLst>
      <p:ext uri="{BB962C8B-B14F-4D97-AF65-F5344CB8AC3E}">
        <p14:creationId xmlns:p14="http://schemas.microsoft.com/office/powerpoint/2010/main" val="2598702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9687-88F9-46D6-B3B9-753149C66A0E}"/>
              </a:ext>
            </a:extLst>
          </p:cNvPr>
          <p:cNvSpPr>
            <a:spLocks noGrp="1"/>
          </p:cNvSpPr>
          <p:nvPr>
            <p:ph type="title"/>
          </p:nvPr>
        </p:nvSpPr>
        <p:spPr/>
        <p:txBody>
          <a:bodyPr/>
          <a:lstStyle/>
          <a:p>
            <a:r>
              <a:rPr lang="en-SG" dirty="0"/>
              <a:t>Loops</a:t>
            </a:r>
          </a:p>
        </p:txBody>
      </p:sp>
      <p:sp>
        <p:nvSpPr>
          <p:cNvPr id="3" name="Content Placeholder 2">
            <a:extLst>
              <a:ext uri="{FF2B5EF4-FFF2-40B4-BE49-F238E27FC236}">
                <a16:creationId xmlns:a16="http://schemas.microsoft.com/office/drawing/2014/main" id="{4EB52646-BE90-42B5-84FF-80F1A30BD217}"/>
              </a:ext>
            </a:extLst>
          </p:cNvPr>
          <p:cNvSpPr>
            <a:spLocks noGrp="1"/>
          </p:cNvSpPr>
          <p:nvPr>
            <p:ph idx="1"/>
          </p:nvPr>
        </p:nvSpPr>
        <p:spPr/>
        <p:txBody>
          <a:bodyPr/>
          <a:lstStyle/>
          <a:p>
            <a:r>
              <a:rPr lang="en-SG" dirty="0"/>
              <a:t>A loop is a section of code that repeats a number of times. This is known as </a:t>
            </a:r>
            <a:r>
              <a:rPr lang="en-SG" i="1" dirty="0"/>
              <a:t>iteration</a:t>
            </a:r>
            <a:r>
              <a:rPr lang="en-SG" dirty="0"/>
              <a:t>. You don’t want a loop to repeat forever – that’s called an infinite loop. Loops should eventually come to a stop once they finish doing the job. </a:t>
            </a:r>
          </a:p>
          <a:p>
            <a:r>
              <a:rPr lang="en-SG" dirty="0"/>
              <a:t>2 types of loops – while and for loop</a:t>
            </a:r>
          </a:p>
          <a:p>
            <a:r>
              <a:rPr lang="en-SG" dirty="0"/>
              <a:t>The block of code inside a loop is repeated as long as the looping condition is met</a:t>
            </a:r>
          </a:p>
        </p:txBody>
      </p:sp>
      <p:sp>
        <p:nvSpPr>
          <p:cNvPr id="4" name="Footer Placeholder 3">
            <a:extLst>
              <a:ext uri="{FF2B5EF4-FFF2-40B4-BE49-F238E27FC236}">
                <a16:creationId xmlns:a16="http://schemas.microsoft.com/office/drawing/2014/main" id="{A3AB44F3-B684-43C4-9D31-E8BFE764EF8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DE4132E-552A-49EA-A996-07A49A28F2FE}"/>
              </a:ext>
            </a:extLst>
          </p:cNvPr>
          <p:cNvSpPr>
            <a:spLocks noGrp="1"/>
          </p:cNvSpPr>
          <p:nvPr>
            <p:ph type="sldNum" sz="quarter" idx="12"/>
          </p:nvPr>
        </p:nvSpPr>
        <p:spPr/>
        <p:txBody>
          <a:bodyPr/>
          <a:lstStyle/>
          <a:p>
            <a:fld id="{C55F0B55-3483-4EB2-93B3-0F820F21D457}" type="slidenum">
              <a:rPr lang="en-SG" smtClean="0"/>
              <a:t>66</a:t>
            </a:fld>
            <a:endParaRPr lang="en-SG"/>
          </a:p>
        </p:txBody>
      </p:sp>
    </p:spTree>
    <p:extLst>
      <p:ext uri="{BB962C8B-B14F-4D97-AF65-F5344CB8AC3E}">
        <p14:creationId xmlns:p14="http://schemas.microsoft.com/office/powerpoint/2010/main" val="2533851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BF39-6CEE-46FC-BB58-DB50DCC82361}"/>
              </a:ext>
            </a:extLst>
          </p:cNvPr>
          <p:cNvSpPr>
            <a:spLocks noGrp="1"/>
          </p:cNvSpPr>
          <p:nvPr>
            <p:ph type="title"/>
          </p:nvPr>
        </p:nvSpPr>
        <p:spPr/>
        <p:txBody>
          <a:bodyPr/>
          <a:lstStyle/>
          <a:p>
            <a:r>
              <a:rPr lang="en-SG" dirty="0"/>
              <a:t>Loops – while loop</a:t>
            </a:r>
          </a:p>
        </p:txBody>
      </p:sp>
      <p:sp>
        <p:nvSpPr>
          <p:cNvPr id="3" name="Content Placeholder 2">
            <a:extLst>
              <a:ext uri="{FF2B5EF4-FFF2-40B4-BE49-F238E27FC236}">
                <a16:creationId xmlns:a16="http://schemas.microsoft.com/office/drawing/2014/main" id="{741A5393-4FED-49EB-9BBF-5D8F0B5CB264}"/>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endParaRPr lang="en-SG" dirty="0">
              <a:cs typeface="Courier New" panose="02070309020205020404" pitchFamily="49" charset="0"/>
            </a:endParaRPr>
          </a:p>
          <a:p>
            <a:r>
              <a:rPr lang="en-SG" dirty="0">
                <a:cs typeface="Courier New" panose="02070309020205020404" pitchFamily="49" charset="0"/>
              </a:rPr>
              <a:t>The block of code within the curly braces repeats as long as (while) the condition is true.</a:t>
            </a:r>
          </a:p>
          <a:p>
            <a:r>
              <a:rPr lang="en-SG" dirty="0">
                <a:cs typeface="Courier New" panose="02070309020205020404" pitchFamily="49" charset="0"/>
              </a:rPr>
              <a:t>The possible conditions for a while loop are exactly the same as conditions used for if-else statements</a:t>
            </a:r>
            <a:endParaRPr lang="en-SG" sz="2800" dirty="0">
              <a:cs typeface="Courier New" panose="02070309020205020404" pitchFamily="49" charset="0"/>
            </a:endParaRPr>
          </a:p>
        </p:txBody>
      </p:sp>
      <p:sp>
        <p:nvSpPr>
          <p:cNvPr id="4" name="Footer Placeholder 3">
            <a:extLst>
              <a:ext uri="{FF2B5EF4-FFF2-40B4-BE49-F238E27FC236}">
                <a16:creationId xmlns:a16="http://schemas.microsoft.com/office/drawing/2014/main" id="{3925C87D-C366-4644-BC8F-03A711CE31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C9B3D89-FAB3-43AE-913C-182EEB01910E}"/>
              </a:ext>
            </a:extLst>
          </p:cNvPr>
          <p:cNvSpPr>
            <a:spLocks noGrp="1"/>
          </p:cNvSpPr>
          <p:nvPr>
            <p:ph type="sldNum" sz="quarter" idx="12"/>
          </p:nvPr>
        </p:nvSpPr>
        <p:spPr/>
        <p:txBody>
          <a:bodyPr/>
          <a:lstStyle/>
          <a:p>
            <a:fld id="{C55F0B55-3483-4EB2-93B3-0F820F21D457}" type="slidenum">
              <a:rPr lang="en-SG" smtClean="0"/>
              <a:t>67</a:t>
            </a:fld>
            <a:endParaRPr lang="en-SG"/>
          </a:p>
        </p:txBody>
      </p:sp>
    </p:spTree>
    <p:extLst>
      <p:ext uri="{BB962C8B-B14F-4D97-AF65-F5344CB8AC3E}">
        <p14:creationId xmlns:p14="http://schemas.microsoft.com/office/powerpoint/2010/main" val="2903123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CE86-9401-4974-8293-EF41AB7A8CEA}"/>
              </a:ext>
            </a:extLst>
          </p:cNvPr>
          <p:cNvSpPr>
            <a:spLocks noGrp="1"/>
          </p:cNvSpPr>
          <p:nvPr>
            <p:ph type="title"/>
          </p:nvPr>
        </p:nvSpPr>
        <p:spPr/>
        <p:txBody>
          <a:bodyPr/>
          <a:lstStyle/>
          <a:p>
            <a:r>
              <a:rPr lang="en-SG" dirty="0"/>
              <a:t>Loops – while loop</a:t>
            </a:r>
          </a:p>
        </p:txBody>
      </p:sp>
      <p:sp>
        <p:nvSpPr>
          <p:cNvPr id="4" name="Footer Placeholder 3">
            <a:extLst>
              <a:ext uri="{FF2B5EF4-FFF2-40B4-BE49-F238E27FC236}">
                <a16:creationId xmlns:a16="http://schemas.microsoft.com/office/drawing/2014/main" id="{98944C12-4419-40C6-9C04-38F5F0C06DA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F2E56D9-11C3-4E36-9EF1-9EA65598488A}"/>
              </a:ext>
            </a:extLst>
          </p:cNvPr>
          <p:cNvSpPr>
            <a:spLocks noGrp="1"/>
          </p:cNvSpPr>
          <p:nvPr>
            <p:ph type="sldNum" sz="quarter" idx="12"/>
          </p:nvPr>
        </p:nvSpPr>
        <p:spPr/>
        <p:txBody>
          <a:bodyPr/>
          <a:lstStyle/>
          <a:p>
            <a:fld id="{C55F0B55-3483-4EB2-93B3-0F820F21D457}" type="slidenum">
              <a:rPr lang="en-SG" smtClean="0"/>
              <a:t>68</a:t>
            </a:fld>
            <a:endParaRPr lang="en-SG"/>
          </a:p>
        </p:txBody>
      </p:sp>
      <p:pic>
        <p:nvPicPr>
          <p:cNvPr id="11" name="Content Placeholder 10">
            <a:extLst>
              <a:ext uri="{FF2B5EF4-FFF2-40B4-BE49-F238E27FC236}">
                <a16:creationId xmlns:a16="http://schemas.microsoft.com/office/drawing/2014/main" id="{89BE7B88-3533-4B4E-9D31-E0641118E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574" y="2024429"/>
            <a:ext cx="7867650" cy="2228850"/>
          </a:xfrm>
        </p:spPr>
      </p:pic>
      <p:sp>
        <p:nvSpPr>
          <p:cNvPr id="12" name="TextBox 11">
            <a:extLst>
              <a:ext uri="{FF2B5EF4-FFF2-40B4-BE49-F238E27FC236}">
                <a16:creationId xmlns:a16="http://schemas.microsoft.com/office/drawing/2014/main" id="{85614D6A-173A-4656-990F-C323A1104661}"/>
              </a:ext>
            </a:extLst>
          </p:cNvPr>
          <p:cNvSpPr txBox="1"/>
          <p:nvPr/>
        </p:nvSpPr>
        <p:spPr>
          <a:xfrm>
            <a:off x="1933574" y="4944574"/>
            <a:ext cx="8282354" cy="923330"/>
          </a:xfrm>
          <a:prstGeom prst="rect">
            <a:avLst/>
          </a:prstGeom>
          <a:noFill/>
        </p:spPr>
        <p:txBody>
          <a:bodyPr wrap="square" rtlCol="0">
            <a:spAutoFit/>
          </a:bodyPr>
          <a:lstStyle/>
          <a:p>
            <a:r>
              <a:rPr lang="en-SG" dirty="0"/>
              <a:t>Note:</a:t>
            </a:r>
          </a:p>
          <a:p>
            <a:r>
              <a:rPr lang="en-SG" dirty="0"/>
              <a:t>You must always remember to update the variable inside the while loop’s condition, or else your loop will repeat forever!</a:t>
            </a:r>
          </a:p>
        </p:txBody>
      </p:sp>
      <p:sp>
        <p:nvSpPr>
          <p:cNvPr id="13" name="Arrow: Curved Right 12">
            <a:extLst>
              <a:ext uri="{FF2B5EF4-FFF2-40B4-BE49-F238E27FC236}">
                <a16:creationId xmlns:a16="http://schemas.microsoft.com/office/drawing/2014/main" id="{4F395C0C-D987-44A3-B43B-C05933C9C2C9}"/>
              </a:ext>
            </a:extLst>
          </p:cNvPr>
          <p:cNvSpPr/>
          <p:nvPr/>
        </p:nvSpPr>
        <p:spPr>
          <a:xfrm rot="10800000">
            <a:off x="4967652" y="3305908"/>
            <a:ext cx="413239" cy="43511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6B604932-2C13-464D-91A0-EA4DF3FE6007}"/>
              </a:ext>
            </a:extLst>
          </p:cNvPr>
          <p:cNvSpPr txBox="1"/>
          <p:nvPr/>
        </p:nvSpPr>
        <p:spPr>
          <a:xfrm>
            <a:off x="5627077" y="321798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5 </a:t>
            </a:r>
          </a:p>
        </p:txBody>
      </p:sp>
      <p:sp>
        <p:nvSpPr>
          <p:cNvPr id="15" name="Arrow: Curved Right 14">
            <a:extLst>
              <a:ext uri="{FF2B5EF4-FFF2-40B4-BE49-F238E27FC236}">
                <a16:creationId xmlns:a16="http://schemas.microsoft.com/office/drawing/2014/main" id="{FF3DD630-4ACD-463A-B396-1C7243340F29}"/>
              </a:ext>
            </a:extLst>
          </p:cNvPr>
          <p:cNvSpPr/>
          <p:nvPr/>
        </p:nvSpPr>
        <p:spPr>
          <a:xfrm>
            <a:off x="1324709" y="3068515"/>
            <a:ext cx="726831" cy="1257300"/>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6" name="TextBox 15">
            <a:extLst>
              <a:ext uri="{FF2B5EF4-FFF2-40B4-BE49-F238E27FC236}">
                <a16:creationId xmlns:a16="http://schemas.microsoft.com/office/drawing/2014/main" id="{B5985682-8884-4177-BD54-D658E550F0AF}"/>
              </a:ext>
            </a:extLst>
          </p:cNvPr>
          <p:cNvSpPr txBox="1"/>
          <p:nvPr/>
        </p:nvSpPr>
        <p:spPr>
          <a:xfrm>
            <a:off x="145073" y="4325815"/>
            <a:ext cx="4347795" cy="646331"/>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5, program exits from while loop, and continues with the rest of the code</a:t>
            </a:r>
          </a:p>
        </p:txBody>
      </p:sp>
    </p:spTree>
    <p:extLst>
      <p:ext uri="{BB962C8B-B14F-4D97-AF65-F5344CB8AC3E}">
        <p14:creationId xmlns:p14="http://schemas.microsoft.com/office/powerpoint/2010/main" val="489604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5E7-5956-4531-8E84-057EFA8999C3}"/>
              </a:ext>
            </a:extLst>
          </p:cNvPr>
          <p:cNvSpPr>
            <a:spLocks noGrp="1"/>
          </p:cNvSpPr>
          <p:nvPr>
            <p:ph type="title"/>
          </p:nvPr>
        </p:nvSpPr>
        <p:spPr/>
        <p:txBody>
          <a:bodyPr/>
          <a:lstStyle/>
          <a:p>
            <a:r>
              <a:rPr lang="en-SG" dirty="0"/>
              <a:t>Loops – do-while loop</a:t>
            </a:r>
          </a:p>
        </p:txBody>
      </p:sp>
      <p:sp>
        <p:nvSpPr>
          <p:cNvPr id="3" name="Content Placeholder 2">
            <a:extLst>
              <a:ext uri="{FF2B5EF4-FFF2-40B4-BE49-F238E27FC236}">
                <a16:creationId xmlns:a16="http://schemas.microsoft.com/office/drawing/2014/main" id="{EA6F15C3-8AE7-42B7-B680-F08A5E5E0858}"/>
              </a:ext>
            </a:extLst>
          </p:cNvPr>
          <p:cNvSpPr>
            <a:spLocks noGrp="1"/>
          </p:cNvSpPr>
          <p:nvPr>
            <p:ph idx="1"/>
          </p:nvPr>
        </p:nvSpPr>
        <p:spPr/>
        <p:txBody>
          <a:bodyPr/>
          <a:lstStyle/>
          <a:p>
            <a:r>
              <a:rPr lang="en-SG" dirty="0"/>
              <a:t>A do-while loop behaves almost exactly like a while loop, except that the body of the loop executes at least one time.</a:t>
            </a:r>
          </a:p>
          <a:p>
            <a:pPr marL="0" indent="0">
              <a:buNone/>
            </a:pPr>
            <a:r>
              <a:rPr lang="en-SG" dirty="0">
                <a:latin typeface="Courier New" panose="02070309020205020404" pitchFamily="49" charset="0"/>
                <a:cs typeface="Courier New" panose="02070309020205020404" pitchFamily="49" charset="0"/>
              </a:rPr>
              <a:t>do</a:t>
            </a:r>
            <a:endParaRPr lang="en-SG" sz="2800" dirty="0">
              <a:latin typeface="Courier New" panose="02070309020205020404" pitchFamily="49" charset="0"/>
              <a:cs typeface="Courier New" panose="02070309020205020404" pitchFamily="49" charset="0"/>
            </a:endParaRPr>
          </a:p>
          <a:p>
            <a:pPr marL="0" indent="0">
              <a:buNone/>
            </a:pPr>
            <a:r>
              <a:rPr lang="en-SG" sz="2800" dirty="0">
                <a:latin typeface="Courier New" panose="02070309020205020404" pitchFamily="49" charset="0"/>
                <a:cs typeface="Courier New" panose="02070309020205020404" pitchFamily="49" charset="0"/>
              </a:rPr>
              <a:t>{ body }</a:t>
            </a:r>
          </a:p>
          <a:p>
            <a:pPr marL="0" indent="0">
              <a:buNone/>
            </a:pPr>
            <a:r>
              <a:rPr lang="en-SG" dirty="0">
                <a:latin typeface="Courier New" panose="02070309020205020404" pitchFamily="49" charset="0"/>
                <a:cs typeface="Courier New" panose="02070309020205020404" pitchFamily="49" charset="0"/>
              </a:rPr>
              <a:t>while</a:t>
            </a:r>
            <a:r>
              <a:rPr lang="en-SG" sz="2800" dirty="0">
                <a:latin typeface="Courier New" panose="02070309020205020404" pitchFamily="49" charset="0"/>
                <a:cs typeface="Courier New" panose="02070309020205020404" pitchFamily="49" charset="0"/>
              </a:rPr>
              <a:t> (condition)</a:t>
            </a:r>
          </a:p>
          <a:p>
            <a:pPr marL="0" indent="0">
              <a:buNone/>
            </a:pPr>
            <a:endParaRPr lang="en-SG" sz="2800" dirty="0">
              <a:latin typeface="Courier New" panose="02070309020205020404" pitchFamily="49" charset="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B71C14D-23A9-48F3-A350-38DE21C7DFD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EBBF18-9933-4BE0-AAB7-2B88CAC3671E}"/>
              </a:ext>
            </a:extLst>
          </p:cNvPr>
          <p:cNvSpPr>
            <a:spLocks noGrp="1"/>
          </p:cNvSpPr>
          <p:nvPr>
            <p:ph type="sldNum" sz="quarter" idx="12"/>
          </p:nvPr>
        </p:nvSpPr>
        <p:spPr/>
        <p:txBody>
          <a:bodyPr/>
          <a:lstStyle/>
          <a:p>
            <a:fld id="{C55F0B55-3483-4EB2-93B3-0F820F21D457}" type="slidenum">
              <a:rPr lang="en-SG" smtClean="0"/>
              <a:t>69</a:t>
            </a:fld>
            <a:endParaRPr lang="en-SG"/>
          </a:p>
        </p:txBody>
      </p:sp>
    </p:spTree>
    <p:extLst>
      <p:ext uri="{BB962C8B-B14F-4D97-AF65-F5344CB8AC3E}">
        <p14:creationId xmlns:p14="http://schemas.microsoft.com/office/powerpoint/2010/main" val="111658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3B2B46-0164-4C73-8E73-94857225B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52" y="736844"/>
            <a:ext cx="10260963" cy="5365018"/>
          </a:xfrm>
          <a:prstGeom prst="rect">
            <a:avLst/>
          </a:prstGeom>
        </p:spPr>
      </p:pic>
      <p:sp>
        <p:nvSpPr>
          <p:cNvPr id="8" name="TextBox 7">
            <a:extLst>
              <a:ext uri="{FF2B5EF4-FFF2-40B4-BE49-F238E27FC236}">
                <a16:creationId xmlns:a16="http://schemas.microsoft.com/office/drawing/2014/main" id="{6185DF45-5B1B-473D-A81E-1C7B90EC5C88}"/>
              </a:ext>
            </a:extLst>
          </p:cNvPr>
          <p:cNvSpPr txBox="1"/>
          <p:nvPr/>
        </p:nvSpPr>
        <p:spPr>
          <a:xfrm>
            <a:off x="1477108" y="1013347"/>
            <a:ext cx="2189284" cy="461665"/>
          </a:xfrm>
          <a:prstGeom prst="rect">
            <a:avLst/>
          </a:prstGeom>
          <a:noFill/>
        </p:spPr>
        <p:txBody>
          <a:bodyPr wrap="square" rtlCol="0">
            <a:spAutoFit/>
          </a:bodyPr>
          <a:lstStyle/>
          <a:p>
            <a:r>
              <a:rPr lang="en-SG" sz="2400" b="1" dirty="0"/>
              <a:t>Source code</a:t>
            </a:r>
          </a:p>
        </p:txBody>
      </p:sp>
      <p:sp>
        <p:nvSpPr>
          <p:cNvPr id="9" name="TextBox 8">
            <a:extLst>
              <a:ext uri="{FF2B5EF4-FFF2-40B4-BE49-F238E27FC236}">
                <a16:creationId xmlns:a16="http://schemas.microsoft.com/office/drawing/2014/main" id="{1E78EF33-E3DD-4745-82A4-3AF65C873449}"/>
              </a:ext>
            </a:extLst>
          </p:cNvPr>
          <p:cNvSpPr txBox="1"/>
          <p:nvPr/>
        </p:nvSpPr>
        <p:spPr>
          <a:xfrm>
            <a:off x="5454160" y="1013346"/>
            <a:ext cx="2705101" cy="461665"/>
          </a:xfrm>
          <a:prstGeom prst="rect">
            <a:avLst/>
          </a:prstGeom>
          <a:noFill/>
        </p:spPr>
        <p:txBody>
          <a:bodyPr wrap="square" rtlCol="0">
            <a:spAutoFit/>
          </a:bodyPr>
          <a:lstStyle/>
          <a:p>
            <a:r>
              <a:rPr lang="en-SG" sz="2400" b="1" dirty="0"/>
              <a:t>Machine language</a:t>
            </a:r>
          </a:p>
        </p:txBody>
      </p:sp>
      <p:pic>
        <p:nvPicPr>
          <p:cNvPr id="19" name="Picture 18">
            <a:extLst>
              <a:ext uri="{FF2B5EF4-FFF2-40B4-BE49-F238E27FC236}">
                <a16:creationId xmlns:a16="http://schemas.microsoft.com/office/drawing/2014/main" id="{23E4CD56-C04B-4D9D-9BA3-DBFA2BD74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83" y="1591243"/>
            <a:ext cx="850955" cy="850955"/>
          </a:xfrm>
          <a:prstGeom prst="rect">
            <a:avLst/>
          </a:prstGeom>
        </p:spPr>
      </p:pic>
      <p:pic>
        <p:nvPicPr>
          <p:cNvPr id="21" name="Picture 20">
            <a:extLst>
              <a:ext uri="{FF2B5EF4-FFF2-40B4-BE49-F238E27FC236}">
                <a16:creationId xmlns:a16="http://schemas.microsoft.com/office/drawing/2014/main" id="{7BC2350D-3E73-44CE-8824-AA9000E1C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1528" y="2514036"/>
            <a:ext cx="849600" cy="849600"/>
          </a:xfrm>
          <a:prstGeom prst="rect">
            <a:avLst/>
          </a:prstGeom>
        </p:spPr>
      </p:pic>
      <p:pic>
        <p:nvPicPr>
          <p:cNvPr id="37" name="Picture 36">
            <a:extLst>
              <a:ext uri="{FF2B5EF4-FFF2-40B4-BE49-F238E27FC236}">
                <a16:creationId xmlns:a16="http://schemas.microsoft.com/office/drawing/2014/main" id="{D2469ACB-F90F-43E8-BEB0-6B2E328FE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128" y="1644788"/>
            <a:ext cx="849600" cy="790128"/>
          </a:xfrm>
          <a:prstGeom prst="rect">
            <a:avLst/>
          </a:prstGeom>
        </p:spPr>
      </p:pic>
      <p:sp>
        <p:nvSpPr>
          <p:cNvPr id="38" name="Footer Placeholder 37">
            <a:extLst>
              <a:ext uri="{FF2B5EF4-FFF2-40B4-BE49-F238E27FC236}">
                <a16:creationId xmlns:a16="http://schemas.microsoft.com/office/drawing/2014/main" id="{BC04B5F6-4406-4E33-B1A8-D5D7D1482949}"/>
              </a:ext>
            </a:extLst>
          </p:cNvPr>
          <p:cNvSpPr>
            <a:spLocks noGrp="1"/>
          </p:cNvSpPr>
          <p:nvPr>
            <p:ph type="ftr" sz="quarter" idx="11"/>
          </p:nvPr>
        </p:nvSpPr>
        <p:spPr/>
        <p:txBody>
          <a:bodyPr/>
          <a:lstStyle/>
          <a:p>
            <a:endParaRPr lang="en-SG"/>
          </a:p>
        </p:txBody>
      </p:sp>
      <p:sp>
        <p:nvSpPr>
          <p:cNvPr id="39" name="Slide Number Placeholder 38">
            <a:extLst>
              <a:ext uri="{FF2B5EF4-FFF2-40B4-BE49-F238E27FC236}">
                <a16:creationId xmlns:a16="http://schemas.microsoft.com/office/drawing/2014/main" id="{3B4C49BF-4C82-489C-8985-83C11E4CA2B4}"/>
              </a:ext>
            </a:extLst>
          </p:cNvPr>
          <p:cNvSpPr>
            <a:spLocks noGrp="1"/>
          </p:cNvSpPr>
          <p:nvPr>
            <p:ph type="sldNum" sz="quarter" idx="12"/>
          </p:nvPr>
        </p:nvSpPr>
        <p:spPr/>
        <p:txBody>
          <a:bodyPr/>
          <a:lstStyle/>
          <a:p>
            <a:fld id="{C55F0B55-3483-4EB2-93B3-0F820F21D457}" type="slidenum">
              <a:rPr lang="en-SG" smtClean="0"/>
              <a:t>7</a:t>
            </a:fld>
            <a:endParaRPr lang="en-SG"/>
          </a:p>
        </p:txBody>
      </p:sp>
    </p:spTree>
    <p:extLst>
      <p:ext uri="{BB962C8B-B14F-4D97-AF65-F5344CB8AC3E}">
        <p14:creationId xmlns:p14="http://schemas.microsoft.com/office/powerpoint/2010/main" val="3193767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0304-7394-4BC9-B25F-DC46BEFE4853}"/>
              </a:ext>
            </a:extLst>
          </p:cNvPr>
          <p:cNvSpPr>
            <a:spLocks noGrp="1"/>
          </p:cNvSpPr>
          <p:nvPr>
            <p:ph type="title"/>
          </p:nvPr>
        </p:nvSpPr>
        <p:spPr/>
        <p:txBody>
          <a:bodyPr/>
          <a:lstStyle/>
          <a:p>
            <a:r>
              <a:rPr lang="en-SG" dirty="0"/>
              <a:t>Loops – for loop</a:t>
            </a:r>
          </a:p>
        </p:txBody>
      </p:sp>
      <p:sp>
        <p:nvSpPr>
          <p:cNvPr id="3" name="Content Placeholder 2">
            <a:extLst>
              <a:ext uri="{FF2B5EF4-FFF2-40B4-BE49-F238E27FC236}">
                <a16:creationId xmlns:a16="http://schemas.microsoft.com/office/drawing/2014/main" id="{6416559F-21B5-4DBD-B6EE-19FCEA160C85}"/>
              </a:ext>
            </a:extLst>
          </p:cNvPr>
          <p:cNvSpPr>
            <a:spLocks noGrp="1"/>
          </p:cNvSpPr>
          <p:nvPr>
            <p:ph idx="1"/>
          </p:nvPr>
        </p:nvSpPr>
        <p:spPr/>
        <p:txBody>
          <a:bodyPr/>
          <a:lstStyle/>
          <a:p>
            <a:pPr marL="0" indent="0">
              <a:buNone/>
            </a:pPr>
            <a:r>
              <a:rPr lang="en-SG" dirty="0">
                <a:latin typeface="Courier New" panose="02070309020205020404" pitchFamily="49" charset="0"/>
                <a:cs typeface="Courier New" panose="02070309020205020404" pitchFamily="49" charset="0"/>
              </a:rPr>
              <a:t>for</a:t>
            </a:r>
            <a:r>
              <a:rPr lang="en-SG" sz="2800" dirty="0">
                <a:latin typeface="Courier New" panose="02070309020205020404" pitchFamily="49" charset="0"/>
                <a:cs typeface="Courier New" panose="02070309020205020404" pitchFamily="49" charset="0"/>
              </a:rPr>
              <a:t> (declare and initialize variable; condition; update variable)</a:t>
            </a:r>
          </a:p>
          <a:p>
            <a:pPr marL="0" indent="0">
              <a:buNone/>
            </a:pPr>
            <a:r>
              <a:rPr lang="en-SG" sz="2800" dirty="0">
                <a:latin typeface="Courier New" panose="02070309020205020404" pitchFamily="49" charset="0"/>
                <a:cs typeface="Courier New" panose="02070309020205020404" pitchFamily="49" charset="0"/>
              </a:rPr>
              <a:t>{ body }</a:t>
            </a:r>
          </a:p>
          <a:p>
            <a:r>
              <a:rPr lang="en-SG" dirty="0">
                <a:cs typeface="Courier New" panose="02070309020205020404" pitchFamily="49" charset="0"/>
              </a:rPr>
              <a:t>A variable is first declared and initialized. </a:t>
            </a:r>
          </a:p>
          <a:p>
            <a:r>
              <a:rPr lang="en-SG" dirty="0">
                <a:cs typeface="Courier New" panose="02070309020205020404" pitchFamily="49" charset="0"/>
              </a:rPr>
              <a:t>The variable is tested in the condition</a:t>
            </a:r>
          </a:p>
          <a:p>
            <a:r>
              <a:rPr lang="en-SG" dirty="0">
                <a:cs typeface="Courier New" panose="02070309020205020404" pitchFamily="49" charset="0"/>
              </a:rPr>
              <a:t>The block of code within the curly braces repeats as long as the condition is true.</a:t>
            </a:r>
          </a:p>
          <a:p>
            <a:r>
              <a:rPr lang="en-SG" dirty="0">
                <a:cs typeface="Courier New" panose="02070309020205020404" pitchFamily="49" charset="0"/>
              </a:rPr>
              <a:t>After each repetition of the for loop, the variable is updated, and then tested again in the condition</a:t>
            </a:r>
            <a:endParaRPr lang="en-SG" sz="2800" dirty="0">
              <a:cs typeface="Courier New" panose="02070309020205020404" pitchFamily="49" charset="0"/>
            </a:endParaRPr>
          </a:p>
          <a:p>
            <a:endParaRPr lang="en-SG" dirty="0"/>
          </a:p>
        </p:txBody>
      </p:sp>
      <p:sp>
        <p:nvSpPr>
          <p:cNvPr id="4" name="Footer Placeholder 3">
            <a:extLst>
              <a:ext uri="{FF2B5EF4-FFF2-40B4-BE49-F238E27FC236}">
                <a16:creationId xmlns:a16="http://schemas.microsoft.com/office/drawing/2014/main" id="{EA50F0E5-3AD5-4996-8AB6-8F6B1C506E8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5CA4433-F169-4976-A572-CFA751DEB3DB}"/>
              </a:ext>
            </a:extLst>
          </p:cNvPr>
          <p:cNvSpPr>
            <a:spLocks noGrp="1"/>
          </p:cNvSpPr>
          <p:nvPr>
            <p:ph type="sldNum" sz="quarter" idx="12"/>
          </p:nvPr>
        </p:nvSpPr>
        <p:spPr/>
        <p:txBody>
          <a:bodyPr/>
          <a:lstStyle/>
          <a:p>
            <a:fld id="{C55F0B55-3483-4EB2-93B3-0F820F21D457}" type="slidenum">
              <a:rPr lang="en-SG" smtClean="0"/>
              <a:t>70</a:t>
            </a:fld>
            <a:endParaRPr lang="en-SG"/>
          </a:p>
        </p:txBody>
      </p:sp>
    </p:spTree>
    <p:extLst>
      <p:ext uri="{BB962C8B-B14F-4D97-AF65-F5344CB8AC3E}">
        <p14:creationId xmlns:p14="http://schemas.microsoft.com/office/powerpoint/2010/main" val="1982075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EDBE-E102-4686-8FC6-A62B6A0C3274}"/>
              </a:ext>
            </a:extLst>
          </p:cNvPr>
          <p:cNvSpPr>
            <a:spLocks noGrp="1"/>
          </p:cNvSpPr>
          <p:nvPr>
            <p:ph type="title"/>
          </p:nvPr>
        </p:nvSpPr>
        <p:spPr/>
        <p:txBody>
          <a:bodyPr/>
          <a:lstStyle/>
          <a:p>
            <a:r>
              <a:rPr lang="en-SG" dirty="0"/>
              <a:t>Loops – for loop</a:t>
            </a:r>
          </a:p>
        </p:txBody>
      </p:sp>
      <p:pic>
        <p:nvPicPr>
          <p:cNvPr id="7" name="Content Placeholder 6">
            <a:extLst>
              <a:ext uri="{FF2B5EF4-FFF2-40B4-BE49-F238E27FC236}">
                <a16:creationId xmlns:a16="http://schemas.microsoft.com/office/drawing/2014/main" id="{661C2A5E-ED51-4FC3-A466-5040D915E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585" y="3975163"/>
            <a:ext cx="4249139" cy="1405730"/>
          </a:xfrm>
        </p:spPr>
      </p:pic>
      <p:sp>
        <p:nvSpPr>
          <p:cNvPr id="4" name="Footer Placeholder 3">
            <a:extLst>
              <a:ext uri="{FF2B5EF4-FFF2-40B4-BE49-F238E27FC236}">
                <a16:creationId xmlns:a16="http://schemas.microsoft.com/office/drawing/2014/main" id="{DA01234D-E725-4F4F-966E-8488737B165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FF8D1C8-F280-46F8-83DF-C117A4F75E0E}"/>
              </a:ext>
            </a:extLst>
          </p:cNvPr>
          <p:cNvSpPr>
            <a:spLocks noGrp="1"/>
          </p:cNvSpPr>
          <p:nvPr>
            <p:ph type="sldNum" sz="quarter" idx="12"/>
          </p:nvPr>
        </p:nvSpPr>
        <p:spPr/>
        <p:txBody>
          <a:bodyPr/>
          <a:lstStyle/>
          <a:p>
            <a:fld id="{C55F0B55-3483-4EB2-93B3-0F820F21D457}" type="slidenum">
              <a:rPr lang="en-SG" smtClean="0"/>
              <a:t>71</a:t>
            </a:fld>
            <a:endParaRPr lang="en-SG"/>
          </a:p>
        </p:txBody>
      </p:sp>
      <p:sp>
        <p:nvSpPr>
          <p:cNvPr id="8" name="Oval 7">
            <a:extLst>
              <a:ext uri="{FF2B5EF4-FFF2-40B4-BE49-F238E27FC236}">
                <a16:creationId xmlns:a16="http://schemas.microsoft.com/office/drawing/2014/main" id="{1E857C71-64C8-487C-B32D-B4A92D85985D}"/>
              </a:ext>
            </a:extLst>
          </p:cNvPr>
          <p:cNvSpPr/>
          <p:nvPr/>
        </p:nvSpPr>
        <p:spPr>
          <a:xfrm>
            <a:off x="1960684" y="4278741"/>
            <a:ext cx="1292469" cy="3992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DF83DA09-24F3-472F-93A3-9003AB07615A}"/>
              </a:ext>
            </a:extLst>
          </p:cNvPr>
          <p:cNvCxnSpPr>
            <a:stCxn id="8" idx="7"/>
          </p:cNvCxnSpPr>
          <p:nvPr/>
        </p:nvCxnSpPr>
        <p:spPr>
          <a:xfrm flipV="1">
            <a:off x="3063875" y="3877408"/>
            <a:ext cx="743194" cy="4598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0C546C-0C5F-46B0-9DEC-40CF2E4BC40B}"/>
              </a:ext>
            </a:extLst>
          </p:cNvPr>
          <p:cNvSpPr txBox="1"/>
          <p:nvPr/>
        </p:nvSpPr>
        <p:spPr>
          <a:xfrm>
            <a:off x="3807069" y="3510641"/>
            <a:ext cx="3376246" cy="369332"/>
          </a:xfrm>
          <a:prstGeom prst="rect">
            <a:avLst/>
          </a:prstGeom>
          <a:noFill/>
        </p:spPr>
        <p:txBody>
          <a:bodyPr wrap="square" rtlCol="0">
            <a:spAutoFit/>
          </a:bodyPr>
          <a:lstStyle/>
          <a:p>
            <a:r>
              <a:rPr lang="en-SG" dirty="0"/>
              <a:t>Declare and initialize variable</a:t>
            </a:r>
          </a:p>
        </p:txBody>
      </p:sp>
      <p:sp>
        <p:nvSpPr>
          <p:cNvPr id="13" name="Oval 12">
            <a:extLst>
              <a:ext uri="{FF2B5EF4-FFF2-40B4-BE49-F238E27FC236}">
                <a16:creationId xmlns:a16="http://schemas.microsoft.com/office/drawing/2014/main" id="{3966D356-1EDA-4DBD-92E2-D8DB68B0500B}"/>
              </a:ext>
            </a:extLst>
          </p:cNvPr>
          <p:cNvSpPr/>
          <p:nvPr/>
        </p:nvSpPr>
        <p:spPr>
          <a:xfrm>
            <a:off x="3253153" y="4337215"/>
            <a:ext cx="934916" cy="340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a:extLst>
              <a:ext uri="{FF2B5EF4-FFF2-40B4-BE49-F238E27FC236}">
                <a16:creationId xmlns:a16="http://schemas.microsoft.com/office/drawing/2014/main" id="{570E3D1D-99CF-4412-9B32-4A85ECD89894}"/>
              </a:ext>
            </a:extLst>
          </p:cNvPr>
          <p:cNvCxnSpPr>
            <a:cxnSpLocks/>
          </p:cNvCxnSpPr>
          <p:nvPr/>
        </p:nvCxnSpPr>
        <p:spPr>
          <a:xfrm>
            <a:off x="3913151" y="4663286"/>
            <a:ext cx="1801849" cy="717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42996D-1E54-41AB-B261-D1925052A196}"/>
              </a:ext>
            </a:extLst>
          </p:cNvPr>
          <p:cNvSpPr txBox="1"/>
          <p:nvPr/>
        </p:nvSpPr>
        <p:spPr>
          <a:xfrm>
            <a:off x="5851745" y="5192841"/>
            <a:ext cx="3376246" cy="369332"/>
          </a:xfrm>
          <a:prstGeom prst="rect">
            <a:avLst/>
          </a:prstGeom>
          <a:noFill/>
        </p:spPr>
        <p:txBody>
          <a:bodyPr wrap="square" rtlCol="0">
            <a:spAutoFit/>
          </a:bodyPr>
          <a:lstStyle/>
          <a:p>
            <a:r>
              <a:rPr lang="en-SG" dirty="0"/>
              <a:t>Condition</a:t>
            </a:r>
          </a:p>
        </p:txBody>
      </p:sp>
      <p:sp>
        <p:nvSpPr>
          <p:cNvPr id="17" name="Oval 16">
            <a:extLst>
              <a:ext uri="{FF2B5EF4-FFF2-40B4-BE49-F238E27FC236}">
                <a16:creationId xmlns:a16="http://schemas.microsoft.com/office/drawing/2014/main" id="{3D8F3FDF-4A59-4680-B38D-CBCF8319CD20}"/>
              </a:ext>
            </a:extLst>
          </p:cNvPr>
          <p:cNvSpPr/>
          <p:nvPr/>
        </p:nvSpPr>
        <p:spPr>
          <a:xfrm>
            <a:off x="4188069" y="4278741"/>
            <a:ext cx="594946" cy="393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Arrow Connector 19">
            <a:extLst>
              <a:ext uri="{FF2B5EF4-FFF2-40B4-BE49-F238E27FC236}">
                <a16:creationId xmlns:a16="http://schemas.microsoft.com/office/drawing/2014/main" id="{C6D010F7-0705-413A-A566-364C758CDC53}"/>
              </a:ext>
            </a:extLst>
          </p:cNvPr>
          <p:cNvCxnSpPr/>
          <p:nvPr/>
        </p:nvCxnSpPr>
        <p:spPr>
          <a:xfrm flipV="1">
            <a:off x="4814075" y="4161272"/>
            <a:ext cx="1560923" cy="2524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6EBFAA-8305-4912-A800-BB67BFB175BE}"/>
              </a:ext>
            </a:extLst>
          </p:cNvPr>
          <p:cNvSpPr txBox="1"/>
          <p:nvPr/>
        </p:nvSpPr>
        <p:spPr>
          <a:xfrm>
            <a:off x="6453730" y="3990874"/>
            <a:ext cx="3376246" cy="369332"/>
          </a:xfrm>
          <a:prstGeom prst="rect">
            <a:avLst/>
          </a:prstGeom>
          <a:noFill/>
        </p:spPr>
        <p:txBody>
          <a:bodyPr wrap="square" rtlCol="0">
            <a:spAutoFit/>
          </a:bodyPr>
          <a:lstStyle/>
          <a:p>
            <a:r>
              <a:rPr lang="en-SG" dirty="0"/>
              <a:t>Update variable</a:t>
            </a:r>
          </a:p>
        </p:txBody>
      </p:sp>
      <p:pic>
        <p:nvPicPr>
          <p:cNvPr id="23" name="Picture 22">
            <a:extLst>
              <a:ext uri="{FF2B5EF4-FFF2-40B4-BE49-F238E27FC236}">
                <a16:creationId xmlns:a16="http://schemas.microsoft.com/office/drawing/2014/main" id="{5B734514-9844-4248-8EBB-326C504F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772" y="1695901"/>
            <a:ext cx="4245952" cy="1404676"/>
          </a:xfrm>
          <a:prstGeom prst="rect">
            <a:avLst/>
          </a:prstGeom>
        </p:spPr>
      </p:pic>
      <p:sp>
        <p:nvSpPr>
          <p:cNvPr id="24" name="TextBox 23">
            <a:extLst>
              <a:ext uri="{FF2B5EF4-FFF2-40B4-BE49-F238E27FC236}">
                <a16:creationId xmlns:a16="http://schemas.microsoft.com/office/drawing/2014/main" id="{A433654B-9A51-490F-88C2-50B58F487AE4}"/>
              </a:ext>
            </a:extLst>
          </p:cNvPr>
          <p:cNvSpPr txBox="1"/>
          <p:nvPr/>
        </p:nvSpPr>
        <p:spPr>
          <a:xfrm>
            <a:off x="6231580" y="1893697"/>
            <a:ext cx="3820545" cy="1200329"/>
          </a:xfrm>
          <a:prstGeom prst="rect">
            <a:avLst/>
          </a:prstGeom>
          <a:noFill/>
        </p:spPr>
        <p:txBody>
          <a:bodyPr wrap="square" rtlCol="0">
            <a:spAutoFit/>
          </a:bodyPr>
          <a:lstStyle/>
          <a:p>
            <a:r>
              <a:rPr lang="en-SG" dirty="0"/>
              <a:t>Sequence of operations:</a:t>
            </a:r>
          </a:p>
          <a:p>
            <a:r>
              <a:rPr lang="en-SG" dirty="0"/>
              <a:t>1, 2, 3, 4, 2, 3, 4, 2, 3, 4, …</a:t>
            </a:r>
          </a:p>
          <a:p>
            <a:endParaRPr lang="en-SG" dirty="0"/>
          </a:p>
          <a:p>
            <a:r>
              <a:rPr lang="en-SG" dirty="0"/>
              <a:t>Loop will run 10 times.</a:t>
            </a:r>
          </a:p>
        </p:txBody>
      </p:sp>
      <p:sp>
        <p:nvSpPr>
          <p:cNvPr id="25" name="TextBox 24">
            <a:extLst>
              <a:ext uri="{FF2B5EF4-FFF2-40B4-BE49-F238E27FC236}">
                <a16:creationId xmlns:a16="http://schemas.microsoft.com/office/drawing/2014/main" id="{B53D6C83-100D-4E8F-9C30-E74277037A09}"/>
              </a:ext>
            </a:extLst>
          </p:cNvPr>
          <p:cNvSpPr txBox="1"/>
          <p:nvPr/>
        </p:nvSpPr>
        <p:spPr>
          <a:xfrm>
            <a:off x="2848707" y="1745025"/>
            <a:ext cx="301869" cy="369332"/>
          </a:xfrm>
          <a:prstGeom prst="rect">
            <a:avLst/>
          </a:prstGeom>
          <a:solidFill>
            <a:srgbClr val="FF0000"/>
          </a:solidFill>
        </p:spPr>
        <p:txBody>
          <a:bodyPr wrap="square" rtlCol="0">
            <a:spAutoFit/>
          </a:bodyPr>
          <a:lstStyle/>
          <a:p>
            <a:pPr algn="ctr"/>
            <a:r>
              <a:rPr lang="en-SG" dirty="0"/>
              <a:t>1</a:t>
            </a:r>
          </a:p>
        </p:txBody>
      </p:sp>
      <p:sp>
        <p:nvSpPr>
          <p:cNvPr id="26" name="TextBox 25">
            <a:extLst>
              <a:ext uri="{FF2B5EF4-FFF2-40B4-BE49-F238E27FC236}">
                <a16:creationId xmlns:a16="http://schemas.microsoft.com/office/drawing/2014/main" id="{BDC98DA4-7929-4E8D-938C-0336312C81E3}"/>
              </a:ext>
            </a:extLst>
          </p:cNvPr>
          <p:cNvSpPr txBox="1"/>
          <p:nvPr/>
        </p:nvSpPr>
        <p:spPr>
          <a:xfrm>
            <a:off x="3530732" y="1742921"/>
            <a:ext cx="301869" cy="369332"/>
          </a:xfrm>
          <a:prstGeom prst="rect">
            <a:avLst/>
          </a:prstGeom>
          <a:solidFill>
            <a:srgbClr val="FF0000"/>
          </a:solidFill>
        </p:spPr>
        <p:txBody>
          <a:bodyPr wrap="square" rtlCol="0">
            <a:spAutoFit/>
          </a:bodyPr>
          <a:lstStyle/>
          <a:p>
            <a:pPr algn="ctr"/>
            <a:r>
              <a:rPr lang="en-SG" dirty="0"/>
              <a:t>2</a:t>
            </a:r>
          </a:p>
        </p:txBody>
      </p:sp>
      <p:sp>
        <p:nvSpPr>
          <p:cNvPr id="27" name="TextBox 26">
            <a:extLst>
              <a:ext uri="{FF2B5EF4-FFF2-40B4-BE49-F238E27FC236}">
                <a16:creationId xmlns:a16="http://schemas.microsoft.com/office/drawing/2014/main" id="{5FC8B154-CB68-4D55-A95E-D04E4A8A6463}"/>
              </a:ext>
            </a:extLst>
          </p:cNvPr>
          <p:cNvSpPr txBox="1"/>
          <p:nvPr/>
        </p:nvSpPr>
        <p:spPr>
          <a:xfrm>
            <a:off x="4481146" y="2378811"/>
            <a:ext cx="301869" cy="369332"/>
          </a:xfrm>
          <a:prstGeom prst="rect">
            <a:avLst/>
          </a:prstGeom>
          <a:solidFill>
            <a:srgbClr val="FF0000"/>
          </a:solidFill>
        </p:spPr>
        <p:txBody>
          <a:bodyPr wrap="square" rtlCol="0">
            <a:spAutoFit/>
          </a:bodyPr>
          <a:lstStyle/>
          <a:p>
            <a:pPr algn="ctr"/>
            <a:r>
              <a:rPr lang="en-SG" dirty="0"/>
              <a:t>3</a:t>
            </a:r>
          </a:p>
        </p:txBody>
      </p:sp>
      <p:sp>
        <p:nvSpPr>
          <p:cNvPr id="28" name="TextBox 27">
            <a:extLst>
              <a:ext uri="{FF2B5EF4-FFF2-40B4-BE49-F238E27FC236}">
                <a16:creationId xmlns:a16="http://schemas.microsoft.com/office/drawing/2014/main" id="{687CCFC9-C8AA-4976-A69E-F2B1DF89C1D5}"/>
              </a:ext>
            </a:extLst>
          </p:cNvPr>
          <p:cNvSpPr txBox="1"/>
          <p:nvPr/>
        </p:nvSpPr>
        <p:spPr>
          <a:xfrm>
            <a:off x="4421582" y="1711054"/>
            <a:ext cx="301869" cy="369332"/>
          </a:xfrm>
          <a:prstGeom prst="rect">
            <a:avLst/>
          </a:prstGeom>
          <a:solidFill>
            <a:srgbClr val="FF0000"/>
          </a:solidFill>
        </p:spPr>
        <p:txBody>
          <a:bodyPr wrap="square" rtlCol="0">
            <a:spAutoFit/>
          </a:bodyPr>
          <a:lstStyle/>
          <a:p>
            <a:pPr algn="ctr"/>
            <a:r>
              <a:rPr lang="en-SG" dirty="0"/>
              <a:t>4</a:t>
            </a:r>
          </a:p>
        </p:txBody>
      </p:sp>
    </p:spTree>
    <p:extLst>
      <p:ext uri="{BB962C8B-B14F-4D97-AF65-F5344CB8AC3E}">
        <p14:creationId xmlns:p14="http://schemas.microsoft.com/office/powerpoint/2010/main" val="8863122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0C57-CA98-4F53-AC9E-14828498EA56}"/>
              </a:ext>
            </a:extLst>
          </p:cNvPr>
          <p:cNvSpPr>
            <a:spLocks noGrp="1"/>
          </p:cNvSpPr>
          <p:nvPr>
            <p:ph type="title"/>
          </p:nvPr>
        </p:nvSpPr>
        <p:spPr/>
        <p:txBody>
          <a:bodyPr/>
          <a:lstStyle/>
          <a:p>
            <a:r>
              <a:rPr lang="en-SG" dirty="0"/>
              <a:t>Loops – nested for loops</a:t>
            </a:r>
          </a:p>
        </p:txBody>
      </p:sp>
      <p:pic>
        <p:nvPicPr>
          <p:cNvPr id="7" name="Content Placeholder 6">
            <a:extLst>
              <a:ext uri="{FF2B5EF4-FFF2-40B4-BE49-F238E27FC236}">
                <a16:creationId xmlns:a16="http://schemas.microsoft.com/office/drawing/2014/main" id="{0EC596BA-E943-413A-86F2-BAF091DA8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60" y="2207633"/>
            <a:ext cx="4566902" cy="2338079"/>
          </a:xfrm>
        </p:spPr>
      </p:pic>
      <p:sp>
        <p:nvSpPr>
          <p:cNvPr id="4" name="Footer Placeholder 3">
            <a:extLst>
              <a:ext uri="{FF2B5EF4-FFF2-40B4-BE49-F238E27FC236}">
                <a16:creationId xmlns:a16="http://schemas.microsoft.com/office/drawing/2014/main" id="{450D8DBD-7B9B-4D66-B84D-3F40F806B93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4E712D-5E91-440F-9758-3F923C155D66}"/>
              </a:ext>
            </a:extLst>
          </p:cNvPr>
          <p:cNvSpPr>
            <a:spLocks noGrp="1"/>
          </p:cNvSpPr>
          <p:nvPr>
            <p:ph type="sldNum" sz="quarter" idx="12"/>
          </p:nvPr>
        </p:nvSpPr>
        <p:spPr/>
        <p:txBody>
          <a:bodyPr/>
          <a:lstStyle/>
          <a:p>
            <a:fld id="{C55F0B55-3483-4EB2-93B3-0F820F21D457}" type="slidenum">
              <a:rPr lang="en-SG" smtClean="0"/>
              <a:t>72</a:t>
            </a:fld>
            <a:endParaRPr lang="en-SG"/>
          </a:p>
        </p:txBody>
      </p:sp>
      <p:sp>
        <p:nvSpPr>
          <p:cNvPr id="8" name="TextBox 7">
            <a:extLst>
              <a:ext uri="{FF2B5EF4-FFF2-40B4-BE49-F238E27FC236}">
                <a16:creationId xmlns:a16="http://schemas.microsoft.com/office/drawing/2014/main" id="{CCBDA9AC-D41B-40FB-9312-036C3DEE12BD}"/>
              </a:ext>
            </a:extLst>
          </p:cNvPr>
          <p:cNvSpPr txBox="1"/>
          <p:nvPr/>
        </p:nvSpPr>
        <p:spPr>
          <a:xfrm>
            <a:off x="1155425" y="2553917"/>
            <a:ext cx="301869" cy="369332"/>
          </a:xfrm>
          <a:prstGeom prst="rect">
            <a:avLst/>
          </a:prstGeom>
          <a:solidFill>
            <a:srgbClr val="FF0000"/>
          </a:solidFill>
        </p:spPr>
        <p:txBody>
          <a:bodyPr wrap="square" rtlCol="0">
            <a:spAutoFit/>
          </a:bodyPr>
          <a:lstStyle/>
          <a:p>
            <a:pPr algn="ctr"/>
            <a:r>
              <a:rPr lang="en-SG" dirty="0"/>
              <a:t>1</a:t>
            </a:r>
          </a:p>
        </p:txBody>
      </p:sp>
      <p:sp>
        <p:nvSpPr>
          <p:cNvPr id="9" name="TextBox 8">
            <a:extLst>
              <a:ext uri="{FF2B5EF4-FFF2-40B4-BE49-F238E27FC236}">
                <a16:creationId xmlns:a16="http://schemas.microsoft.com/office/drawing/2014/main" id="{599AE2C9-B856-442A-A92D-7E8098BDFC4D}"/>
              </a:ext>
            </a:extLst>
          </p:cNvPr>
          <p:cNvSpPr txBox="1"/>
          <p:nvPr/>
        </p:nvSpPr>
        <p:spPr>
          <a:xfrm>
            <a:off x="1670538" y="2923249"/>
            <a:ext cx="301869" cy="369332"/>
          </a:xfrm>
          <a:prstGeom prst="rect">
            <a:avLst/>
          </a:prstGeom>
          <a:solidFill>
            <a:srgbClr val="FF0000"/>
          </a:solidFill>
        </p:spPr>
        <p:txBody>
          <a:bodyPr wrap="square" rtlCol="0">
            <a:spAutoFit/>
          </a:bodyPr>
          <a:lstStyle/>
          <a:p>
            <a:pPr algn="ctr"/>
            <a:r>
              <a:rPr lang="en-SG" dirty="0"/>
              <a:t>2</a:t>
            </a:r>
          </a:p>
        </p:txBody>
      </p:sp>
      <p:sp>
        <p:nvSpPr>
          <p:cNvPr id="10" name="TextBox 9">
            <a:extLst>
              <a:ext uri="{FF2B5EF4-FFF2-40B4-BE49-F238E27FC236}">
                <a16:creationId xmlns:a16="http://schemas.microsoft.com/office/drawing/2014/main" id="{F02325BC-F826-4E82-B371-260E0C2F4497}"/>
              </a:ext>
            </a:extLst>
          </p:cNvPr>
          <p:cNvSpPr txBox="1"/>
          <p:nvPr/>
        </p:nvSpPr>
        <p:spPr>
          <a:xfrm>
            <a:off x="6518733" y="2207633"/>
            <a:ext cx="3820545" cy="2862322"/>
          </a:xfrm>
          <a:prstGeom prst="rect">
            <a:avLst/>
          </a:prstGeom>
          <a:noFill/>
        </p:spPr>
        <p:txBody>
          <a:bodyPr wrap="square" rtlCol="0">
            <a:spAutoFit/>
          </a:bodyPr>
          <a:lstStyle/>
          <a:p>
            <a:r>
              <a:rPr lang="en-SG" dirty="0"/>
              <a:t>For each repetition of loop    1 (outer loop), loop    2 (inner loop) repeats 5 times.</a:t>
            </a:r>
          </a:p>
          <a:p>
            <a:endParaRPr lang="en-SG" dirty="0"/>
          </a:p>
          <a:p>
            <a:r>
              <a:rPr lang="en-SG" dirty="0"/>
              <a:t>Output:</a:t>
            </a:r>
          </a:p>
          <a:p>
            <a:r>
              <a:rPr lang="en-SG" dirty="0"/>
              <a:t>0 0 0 0 0</a:t>
            </a:r>
          </a:p>
          <a:p>
            <a:r>
              <a:rPr lang="en-SG" dirty="0"/>
              <a:t>1 1 1 1 1</a:t>
            </a:r>
          </a:p>
          <a:p>
            <a:r>
              <a:rPr lang="en-SG" dirty="0"/>
              <a:t>2 2 2 2 2</a:t>
            </a:r>
          </a:p>
          <a:p>
            <a:r>
              <a:rPr lang="en-SG" dirty="0"/>
              <a:t>3 3 3 3 3</a:t>
            </a:r>
          </a:p>
          <a:p>
            <a:r>
              <a:rPr lang="en-SG" dirty="0"/>
              <a:t>4 4 4 4 4</a:t>
            </a:r>
          </a:p>
        </p:txBody>
      </p:sp>
      <p:sp>
        <p:nvSpPr>
          <p:cNvPr id="11" name="TextBox 10">
            <a:extLst>
              <a:ext uri="{FF2B5EF4-FFF2-40B4-BE49-F238E27FC236}">
                <a16:creationId xmlns:a16="http://schemas.microsoft.com/office/drawing/2014/main" id="{B341944A-17AA-43C1-BE2D-576FBCF40268}"/>
              </a:ext>
            </a:extLst>
          </p:cNvPr>
          <p:cNvSpPr txBox="1"/>
          <p:nvPr/>
        </p:nvSpPr>
        <p:spPr>
          <a:xfrm>
            <a:off x="9132979" y="2184585"/>
            <a:ext cx="301869" cy="369332"/>
          </a:xfrm>
          <a:prstGeom prst="rect">
            <a:avLst/>
          </a:prstGeom>
          <a:solidFill>
            <a:srgbClr val="FF0000"/>
          </a:solidFill>
        </p:spPr>
        <p:txBody>
          <a:bodyPr wrap="square" rtlCol="0">
            <a:spAutoFit/>
          </a:bodyPr>
          <a:lstStyle/>
          <a:p>
            <a:pPr algn="ctr"/>
            <a:r>
              <a:rPr lang="en-SG" dirty="0"/>
              <a:t>1</a:t>
            </a:r>
          </a:p>
        </p:txBody>
      </p:sp>
      <p:sp>
        <p:nvSpPr>
          <p:cNvPr id="12" name="TextBox 11">
            <a:extLst>
              <a:ext uri="{FF2B5EF4-FFF2-40B4-BE49-F238E27FC236}">
                <a16:creationId xmlns:a16="http://schemas.microsoft.com/office/drawing/2014/main" id="{1DE9824F-A81D-4B0F-923F-2F7211B0A51B}"/>
              </a:ext>
            </a:extLst>
          </p:cNvPr>
          <p:cNvSpPr txBox="1"/>
          <p:nvPr/>
        </p:nvSpPr>
        <p:spPr>
          <a:xfrm>
            <a:off x="7657338" y="253176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417753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1456-8DCE-446C-B270-27DB9319030C}"/>
              </a:ext>
            </a:extLst>
          </p:cNvPr>
          <p:cNvSpPr>
            <a:spLocks noGrp="1"/>
          </p:cNvSpPr>
          <p:nvPr>
            <p:ph type="title"/>
          </p:nvPr>
        </p:nvSpPr>
        <p:spPr/>
        <p:txBody>
          <a:bodyPr/>
          <a:lstStyle/>
          <a:p>
            <a:r>
              <a:rPr lang="en-SG" dirty="0"/>
              <a:t>Loops – break and continue statements</a:t>
            </a:r>
          </a:p>
        </p:txBody>
      </p:sp>
      <p:sp>
        <p:nvSpPr>
          <p:cNvPr id="3" name="Content Placeholder 2">
            <a:extLst>
              <a:ext uri="{FF2B5EF4-FFF2-40B4-BE49-F238E27FC236}">
                <a16:creationId xmlns:a16="http://schemas.microsoft.com/office/drawing/2014/main" id="{8A53CE1C-6316-4FC5-AB4D-45EA1775AA3E}"/>
              </a:ext>
            </a:extLst>
          </p:cNvPr>
          <p:cNvSpPr>
            <a:spLocks noGrp="1"/>
          </p:cNvSpPr>
          <p:nvPr>
            <p:ph idx="1"/>
          </p:nvPr>
        </p:nvSpPr>
        <p:spPr/>
        <p:txBody>
          <a:bodyPr/>
          <a:lstStyle/>
          <a:p>
            <a:r>
              <a:rPr lang="en-SG" dirty="0"/>
              <a:t>The break statement causes the program to exit the loop early</a:t>
            </a:r>
          </a:p>
          <a:p>
            <a:r>
              <a:rPr lang="en-SG" dirty="0"/>
              <a:t>The continue statement causes the program to immediately go to the next repetition of the loop</a:t>
            </a:r>
          </a:p>
          <a:p>
            <a:r>
              <a:rPr lang="en-SG" dirty="0"/>
              <a:t>These statements can be used in both for and while loops</a:t>
            </a:r>
          </a:p>
        </p:txBody>
      </p:sp>
      <p:sp>
        <p:nvSpPr>
          <p:cNvPr id="4" name="Footer Placeholder 3">
            <a:extLst>
              <a:ext uri="{FF2B5EF4-FFF2-40B4-BE49-F238E27FC236}">
                <a16:creationId xmlns:a16="http://schemas.microsoft.com/office/drawing/2014/main" id="{87AE0142-1417-44C1-9FA7-8A8E293655C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1676789-FD04-4FE9-89BF-00B8624CE7D6}"/>
              </a:ext>
            </a:extLst>
          </p:cNvPr>
          <p:cNvSpPr>
            <a:spLocks noGrp="1"/>
          </p:cNvSpPr>
          <p:nvPr>
            <p:ph type="sldNum" sz="quarter" idx="12"/>
          </p:nvPr>
        </p:nvSpPr>
        <p:spPr/>
        <p:txBody>
          <a:bodyPr/>
          <a:lstStyle/>
          <a:p>
            <a:fld id="{C55F0B55-3483-4EB2-93B3-0F820F21D457}" type="slidenum">
              <a:rPr lang="en-SG" smtClean="0"/>
              <a:t>73</a:t>
            </a:fld>
            <a:endParaRPr lang="en-SG"/>
          </a:p>
        </p:txBody>
      </p:sp>
    </p:spTree>
    <p:extLst>
      <p:ext uri="{BB962C8B-B14F-4D97-AF65-F5344CB8AC3E}">
        <p14:creationId xmlns:p14="http://schemas.microsoft.com/office/powerpoint/2010/main" val="29310053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CC58-E657-4AB5-B579-CDEC5442F5D6}"/>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E879BDE1-E853-4501-A87C-0CE20D4D8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4957" y="2366962"/>
            <a:ext cx="3990975" cy="2124075"/>
          </a:xfrm>
        </p:spPr>
      </p:pic>
      <p:sp>
        <p:nvSpPr>
          <p:cNvPr id="4" name="Footer Placeholder 3">
            <a:extLst>
              <a:ext uri="{FF2B5EF4-FFF2-40B4-BE49-F238E27FC236}">
                <a16:creationId xmlns:a16="http://schemas.microsoft.com/office/drawing/2014/main" id="{59227539-9E3C-4A71-AD0E-1338F27EE89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4BC5071-91D2-4975-99D0-701E60C2BE44}"/>
              </a:ext>
            </a:extLst>
          </p:cNvPr>
          <p:cNvSpPr>
            <a:spLocks noGrp="1"/>
          </p:cNvSpPr>
          <p:nvPr>
            <p:ph type="sldNum" sz="quarter" idx="12"/>
          </p:nvPr>
        </p:nvSpPr>
        <p:spPr/>
        <p:txBody>
          <a:bodyPr/>
          <a:lstStyle/>
          <a:p>
            <a:fld id="{C55F0B55-3483-4EB2-93B3-0F820F21D457}" type="slidenum">
              <a:rPr lang="en-SG" smtClean="0"/>
              <a:t>74</a:t>
            </a:fld>
            <a:endParaRPr lang="en-SG"/>
          </a:p>
        </p:txBody>
      </p:sp>
      <p:sp>
        <p:nvSpPr>
          <p:cNvPr id="8" name="TextBox 7">
            <a:extLst>
              <a:ext uri="{FF2B5EF4-FFF2-40B4-BE49-F238E27FC236}">
                <a16:creationId xmlns:a16="http://schemas.microsoft.com/office/drawing/2014/main" id="{09382050-E977-45E7-B196-0877CB0D136D}"/>
              </a:ext>
            </a:extLst>
          </p:cNvPr>
          <p:cNvSpPr txBox="1"/>
          <p:nvPr/>
        </p:nvSpPr>
        <p:spPr>
          <a:xfrm>
            <a:off x="4573466" y="5108039"/>
            <a:ext cx="3763108" cy="646331"/>
          </a:xfrm>
          <a:prstGeom prst="rect">
            <a:avLst/>
          </a:prstGeom>
          <a:noFill/>
        </p:spPr>
        <p:txBody>
          <a:bodyPr wrap="square" rtlCol="0">
            <a:spAutoFit/>
          </a:bodyPr>
          <a:lstStyle/>
          <a:p>
            <a:r>
              <a:rPr lang="en-SG" dirty="0"/>
              <a:t>Loop will run only 5 times instead of 10 times</a:t>
            </a:r>
          </a:p>
        </p:txBody>
      </p:sp>
      <p:sp>
        <p:nvSpPr>
          <p:cNvPr id="9" name="Arrow: Curved Down 8">
            <a:extLst>
              <a:ext uri="{FF2B5EF4-FFF2-40B4-BE49-F238E27FC236}">
                <a16:creationId xmlns:a16="http://schemas.microsoft.com/office/drawing/2014/main" id="{06753F63-CFAC-4A17-9684-0EEA2A06D459}"/>
              </a:ext>
            </a:extLst>
          </p:cNvPr>
          <p:cNvSpPr/>
          <p:nvPr/>
        </p:nvSpPr>
        <p:spPr>
          <a:xfrm rot="16200000">
            <a:off x="3724527" y="3067720"/>
            <a:ext cx="1208439" cy="58029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F0FA7D0C-BD91-49DD-B5CC-E2AB5196C18A}"/>
              </a:ext>
            </a:extLst>
          </p:cNvPr>
          <p:cNvSpPr txBox="1"/>
          <p:nvPr/>
        </p:nvSpPr>
        <p:spPr>
          <a:xfrm>
            <a:off x="1076323" y="3315755"/>
            <a:ext cx="3086100" cy="646331"/>
          </a:xfrm>
          <a:prstGeom prst="rect">
            <a:avLst/>
          </a:prstGeom>
          <a:noFill/>
        </p:spPr>
        <p:txBody>
          <a:bodyPr wrap="square" rtlCol="0">
            <a:spAutoFit/>
          </a:bodyPr>
          <a:lstStyle/>
          <a:p>
            <a:r>
              <a:rPr lang="en-SG" dirty="0">
                <a:solidFill>
                  <a:srgbClr val="FF0000"/>
                </a:solidFill>
              </a:rPr>
              <a:t>Program goes back up here and repeats as long as </a:t>
            </a:r>
            <a:r>
              <a:rPr lang="en-SG" dirty="0" err="1">
                <a:solidFill>
                  <a:srgbClr val="FF0000"/>
                </a:solidFill>
              </a:rPr>
              <a:t>i</a:t>
            </a:r>
            <a:r>
              <a:rPr lang="en-SG" dirty="0">
                <a:solidFill>
                  <a:srgbClr val="FF0000"/>
                </a:solidFill>
              </a:rPr>
              <a:t> &lt; 10</a:t>
            </a:r>
          </a:p>
        </p:txBody>
      </p:sp>
      <p:sp>
        <p:nvSpPr>
          <p:cNvPr id="12" name="Arrow: Curved Down 11">
            <a:extLst>
              <a:ext uri="{FF2B5EF4-FFF2-40B4-BE49-F238E27FC236}">
                <a16:creationId xmlns:a16="http://schemas.microsoft.com/office/drawing/2014/main" id="{3D76417B-1729-49FB-B8ED-28835912E964}"/>
              </a:ext>
            </a:extLst>
          </p:cNvPr>
          <p:cNvSpPr/>
          <p:nvPr/>
        </p:nvSpPr>
        <p:spPr>
          <a:xfrm rot="5400000">
            <a:off x="6177880" y="3824108"/>
            <a:ext cx="950667" cy="580293"/>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E50058F4-0CB2-4122-A146-4E3BB9363EB4}"/>
              </a:ext>
            </a:extLst>
          </p:cNvPr>
          <p:cNvSpPr txBox="1"/>
          <p:nvPr/>
        </p:nvSpPr>
        <p:spPr>
          <a:xfrm>
            <a:off x="7019193" y="3638920"/>
            <a:ext cx="2634762" cy="1200329"/>
          </a:xfrm>
          <a:prstGeom prst="rect">
            <a:avLst/>
          </a:prstGeom>
          <a:noFill/>
        </p:spPr>
        <p:txBody>
          <a:bodyPr wrap="square" rtlCol="0">
            <a:spAutoFit/>
          </a:bodyPr>
          <a:lstStyle/>
          <a:p>
            <a:r>
              <a:rPr lang="en-SG" dirty="0">
                <a:solidFill>
                  <a:srgbClr val="FF0000"/>
                </a:solidFill>
              </a:rPr>
              <a:t>When </a:t>
            </a:r>
            <a:r>
              <a:rPr lang="en-SG" dirty="0" err="1">
                <a:solidFill>
                  <a:srgbClr val="FF0000"/>
                </a:solidFill>
              </a:rPr>
              <a:t>i</a:t>
            </a:r>
            <a:r>
              <a:rPr lang="en-SG" dirty="0">
                <a:solidFill>
                  <a:srgbClr val="FF0000"/>
                </a:solidFill>
              </a:rPr>
              <a:t> is 4, program exits from for loop, and continues with the rest of the code</a:t>
            </a:r>
          </a:p>
        </p:txBody>
      </p:sp>
    </p:spTree>
    <p:extLst>
      <p:ext uri="{BB962C8B-B14F-4D97-AF65-F5344CB8AC3E}">
        <p14:creationId xmlns:p14="http://schemas.microsoft.com/office/powerpoint/2010/main" val="622991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0C80-63BD-4F45-BDCD-06428DD57563}"/>
              </a:ext>
            </a:extLst>
          </p:cNvPr>
          <p:cNvSpPr>
            <a:spLocks noGrp="1"/>
          </p:cNvSpPr>
          <p:nvPr>
            <p:ph type="title"/>
          </p:nvPr>
        </p:nvSpPr>
        <p:spPr/>
        <p:txBody>
          <a:bodyPr/>
          <a:lstStyle/>
          <a:p>
            <a:r>
              <a:rPr lang="en-SG" dirty="0"/>
              <a:t>Loops – break and continue statements</a:t>
            </a:r>
          </a:p>
        </p:txBody>
      </p:sp>
      <p:pic>
        <p:nvPicPr>
          <p:cNvPr id="7" name="Content Placeholder 6">
            <a:extLst>
              <a:ext uri="{FF2B5EF4-FFF2-40B4-BE49-F238E27FC236}">
                <a16:creationId xmlns:a16="http://schemas.microsoft.com/office/drawing/2014/main" id="{52C70A8F-F996-4CD8-AC71-5B3DAF8D3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28" y="2177562"/>
            <a:ext cx="3990975" cy="2362200"/>
          </a:xfrm>
        </p:spPr>
      </p:pic>
      <p:sp>
        <p:nvSpPr>
          <p:cNvPr id="4" name="Footer Placeholder 3">
            <a:extLst>
              <a:ext uri="{FF2B5EF4-FFF2-40B4-BE49-F238E27FC236}">
                <a16:creationId xmlns:a16="http://schemas.microsoft.com/office/drawing/2014/main" id="{B34BBC2F-7002-4E3F-A0FE-2AFA5E98313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FDE039D-0C03-4580-A520-00559CE7C076}"/>
              </a:ext>
            </a:extLst>
          </p:cNvPr>
          <p:cNvSpPr>
            <a:spLocks noGrp="1"/>
          </p:cNvSpPr>
          <p:nvPr>
            <p:ph type="sldNum" sz="quarter" idx="12"/>
          </p:nvPr>
        </p:nvSpPr>
        <p:spPr/>
        <p:txBody>
          <a:bodyPr/>
          <a:lstStyle/>
          <a:p>
            <a:fld id="{C55F0B55-3483-4EB2-93B3-0F820F21D457}" type="slidenum">
              <a:rPr lang="en-SG" smtClean="0"/>
              <a:t>75</a:t>
            </a:fld>
            <a:endParaRPr lang="en-SG"/>
          </a:p>
        </p:txBody>
      </p:sp>
      <p:sp>
        <p:nvSpPr>
          <p:cNvPr id="9" name="TextBox 8">
            <a:extLst>
              <a:ext uri="{FF2B5EF4-FFF2-40B4-BE49-F238E27FC236}">
                <a16:creationId xmlns:a16="http://schemas.microsoft.com/office/drawing/2014/main" id="{635BC0CE-8A8E-4AB2-80D9-1FB5B2B1EB84}"/>
              </a:ext>
            </a:extLst>
          </p:cNvPr>
          <p:cNvSpPr txBox="1"/>
          <p:nvPr/>
        </p:nvSpPr>
        <p:spPr>
          <a:xfrm>
            <a:off x="3344709" y="3358662"/>
            <a:ext cx="301869" cy="369332"/>
          </a:xfrm>
          <a:prstGeom prst="rect">
            <a:avLst/>
          </a:prstGeom>
          <a:solidFill>
            <a:srgbClr val="FF0000"/>
          </a:solidFill>
        </p:spPr>
        <p:txBody>
          <a:bodyPr wrap="square" rtlCol="0">
            <a:spAutoFit/>
          </a:bodyPr>
          <a:lstStyle/>
          <a:p>
            <a:pPr algn="ctr"/>
            <a:r>
              <a:rPr lang="en-SG" dirty="0"/>
              <a:t>1</a:t>
            </a:r>
          </a:p>
        </p:txBody>
      </p:sp>
      <p:sp>
        <p:nvSpPr>
          <p:cNvPr id="10" name="TextBox 9">
            <a:extLst>
              <a:ext uri="{FF2B5EF4-FFF2-40B4-BE49-F238E27FC236}">
                <a16:creationId xmlns:a16="http://schemas.microsoft.com/office/drawing/2014/main" id="{04A2B528-AD0E-451B-91BF-7B41258210A0}"/>
              </a:ext>
            </a:extLst>
          </p:cNvPr>
          <p:cNvSpPr txBox="1"/>
          <p:nvPr/>
        </p:nvSpPr>
        <p:spPr>
          <a:xfrm>
            <a:off x="4434956" y="3907932"/>
            <a:ext cx="301869" cy="369332"/>
          </a:xfrm>
          <a:prstGeom prst="rect">
            <a:avLst/>
          </a:prstGeom>
          <a:solidFill>
            <a:srgbClr val="FF0000"/>
          </a:solidFill>
        </p:spPr>
        <p:txBody>
          <a:bodyPr wrap="square" rtlCol="0">
            <a:spAutoFit/>
          </a:bodyPr>
          <a:lstStyle/>
          <a:p>
            <a:pPr algn="ctr"/>
            <a:r>
              <a:rPr lang="en-SG" dirty="0"/>
              <a:t>2</a:t>
            </a:r>
          </a:p>
        </p:txBody>
      </p:sp>
      <p:sp>
        <p:nvSpPr>
          <p:cNvPr id="11" name="Arrow: Curved Up 10">
            <a:extLst>
              <a:ext uri="{FF2B5EF4-FFF2-40B4-BE49-F238E27FC236}">
                <a16:creationId xmlns:a16="http://schemas.microsoft.com/office/drawing/2014/main" id="{83EE9B98-ABC1-4A89-8802-E667389021B7}"/>
              </a:ext>
            </a:extLst>
          </p:cNvPr>
          <p:cNvSpPr/>
          <p:nvPr/>
        </p:nvSpPr>
        <p:spPr>
          <a:xfrm rot="16200000">
            <a:off x="4866315" y="2809371"/>
            <a:ext cx="923646" cy="54426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BC3020A2-2597-4229-811E-40F6B0B15D63}"/>
              </a:ext>
            </a:extLst>
          </p:cNvPr>
          <p:cNvSpPr txBox="1"/>
          <p:nvPr/>
        </p:nvSpPr>
        <p:spPr>
          <a:xfrm>
            <a:off x="5855676" y="2619681"/>
            <a:ext cx="3059723" cy="1200329"/>
          </a:xfrm>
          <a:prstGeom prst="rect">
            <a:avLst/>
          </a:prstGeom>
          <a:noFill/>
        </p:spPr>
        <p:txBody>
          <a:bodyPr wrap="square" rtlCol="0">
            <a:spAutoFit/>
          </a:bodyPr>
          <a:lstStyle/>
          <a:p>
            <a:r>
              <a:rPr lang="en-SG" dirty="0"/>
              <a:t>At   1, ,Program immediately goes to the next repetition of the loop and doesn’t go to statement    2 when </a:t>
            </a:r>
            <a:r>
              <a:rPr lang="en-SG" dirty="0" err="1"/>
              <a:t>i</a:t>
            </a:r>
            <a:r>
              <a:rPr lang="en-SG" dirty="0"/>
              <a:t> is even</a:t>
            </a:r>
          </a:p>
        </p:txBody>
      </p:sp>
      <p:sp>
        <p:nvSpPr>
          <p:cNvPr id="13" name="TextBox 12">
            <a:extLst>
              <a:ext uri="{FF2B5EF4-FFF2-40B4-BE49-F238E27FC236}">
                <a16:creationId xmlns:a16="http://schemas.microsoft.com/office/drawing/2014/main" id="{43045E95-4E85-4B75-9120-6F3643D715AA}"/>
              </a:ext>
            </a:extLst>
          </p:cNvPr>
          <p:cNvSpPr txBox="1"/>
          <p:nvPr/>
        </p:nvSpPr>
        <p:spPr>
          <a:xfrm>
            <a:off x="6183340" y="2598318"/>
            <a:ext cx="301869" cy="369332"/>
          </a:xfrm>
          <a:prstGeom prst="rect">
            <a:avLst/>
          </a:prstGeom>
          <a:solidFill>
            <a:srgbClr val="FF0000"/>
          </a:solidFill>
        </p:spPr>
        <p:txBody>
          <a:bodyPr wrap="square" rtlCol="0">
            <a:spAutoFit/>
          </a:bodyPr>
          <a:lstStyle/>
          <a:p>
            <a:pPr algn="ctr"/>
            <a:r>
              <a:rPr lang="en-SG" dirty="0"/>
              <a:t>1</a:t>
            </a:r>
          </a:p>
        </p:txBody>
      </p:sp>
      <p:sp>
        <p:nvSpPr>
          <p:cNvPr id="14" name="TextBox 13">
            <a:extLst>
              <a:ext uri="{FF2B5EF4-FFF2-40B4-BE49-F238E27FC236}">
                <a16:creationId xmlns:a16="http://schemas.microsoft.com/office/drawing/2014/main" id="{A7C78713-7E5F-4871-AC5E-FDDA26256ED4}"/>
              </a:ext>
            </a:extLst>
          </p:cNvPr>
          <p:cNvSpPr txBox="1"/>
          <p:nvPr/>
        </p:nvSpPr>
        <p:spPr>
          <a:xfrm>
            <a:off x="6920307" y="3458697"/>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1747089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4E62-1DF1-46EE-A6AF-8C2E65B9330A}"/>
              </a:ext>
            </a:extLst>
          </p:cNvPr>
          <p:cNvSpPr>
            <a:spLocks noGrp="1"/>
          </p:cNvSpPr>
          <p:nvPr>
            <p:ph type="title"/>
          </p:nvPr>
        </p:nvSpPr>
        <p:spPr/>
        <p:txBody>
          <a:bodyPr/>
          <a:lstStyle/>
          <a:p>
            <a:r>
              <a:rPr lang="en-SG" dirty="0"/>
              <a:t>Variable scope</a:t>
            </a:r>
          </a:p>
        </p:txBody>
      </p:sp>
      <p:sp>
        <p:nvSpPr>
          <p:cNvPr id="3" name="Content Placeholder 2">
            <a:extLst>
              <a:ext uri="{FF2B5EF4-FFF2-40B4-BE49-F238E27FC236}">
                <a16:creationId xmlns:a16="http://schemas.microsoft.com/office/drawing/2014/main" id="{7494096F-DD7D-4AC1-B029-F6F15C81FFB6}"/>
              </a:ext>
            </a:extLst>
          </p:cNvPr>
          <p:cNvSpPr>
            <a:spLocks noGrp="1"/>
          </p:cNvSpPr>
          <p:nvPr>
            <p:ph idx="1"/>
          </p:nvPr>
        </p:nvSpPr>
        <p:spPr/>
        <p:txBody>
          <a:bodyPr/>
          <a:lstStyle/>
          <a:p>
            <a:r>
              <a:rPr lang="en-SG" dirty="0"/>
              <a:t>A variable’s scope refers to the block of code in a program in which it is available in. </a:t>
            </a:r>
          </a:p>
          <a:p>
            <a:r>
              <a:rPr lang="en-SG" dirty="0"/>
              <a:t>When you create a variable within a block, it’s scope consists of the block it was created in, as well as any nested blocks within. </a:t>
            </a:r>
          </a:p>
          <a:p>
            <a:r>
              <a:rPr lang="en-SG" dirty="0"/>
              <a:t>Within a block, you can only access variables that have been initialized within that block and outer scoped blocks, but not vice versa.</a:t>
            </a:r>
          </a:p>
        </p:txBody>
      </p:sp>
      <p:sp>
        <p:nvSpPr>
          <p:cNvPr id="4" name="Footer Placeholder 3">
            <a:extLst>
              <a:ext uri="{FF2B5EF4-FFF2-40B4-BE49-F238E27FC236}">
                <a16:creationId xmlns:a16="http://schemas.microsoft.com/office/drawing/2014/main" id="{DC66B252-F00B-43A0-BE66-FF575EF145C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856C2EC-CABF-416A-8C9D-7725D258CB3B}"/>
              </a:ext>
            </a:extLst>
          </p:cNvPr>
          <p:cNvSpPr>
            <a:spLocks noGrp="1"/>
          </p:cNvSpPr>
          <p:nvPr>
            <p:ph type="sldNum" sz="quarter" idx="12"/>
          </p:nvPr>
        </p:nvSpPr>
        <p:spPr/>
        <p:txBody>
          <a:bodyPr/>
          <a:lstStyle/>
          <a:p>
            <a:fld id="{C55F0B55-3483-4EB2-93B3-0F820F21D457}" type="slidenum">
              <a:rPr lang="en-SG" smtClean="0"/>
              <a:t>76</a:t>
            </a:fld>
            <a:endParaRPr lang="en-SG"/>
          </a:p>
        </p:txBody>
      </p:sp>
    </p:spTree>
    <p:extLst>
      <p:ext uri="{BB962C8B-B14F-4D97-AF65-F5344CB8AC3E}">
        <p14:creationId xmlns:p14="http://schemas.microsoft.com/office/powerpoint/2010/main" val="701768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D124-B41B-481B-A6D5-69BFDF6D89E0}"/>
              </a:ext>
            </a:extLst>
          </p:cNvPr>
          <p:cNvSpPr>
            <a:spLocks noGrp="1"/>
          </p:cNvSpPr>
          <p:nvPr>
            <p:ph type="title"/>
          </p:nvPr>
        </p:nvSpPr>
        <p:spPr/>
        <p:txBody>
          <a:bodyPr/>
          <a:lstStyle/>
          <a:p>
            <a:r>
              <a:rPr lang="en-SG" dirty="0"/>
              <a:t>Variable scope</a:t>
            </a:r>
          </a:p>
        </p:txBody>
      </p:sp>
      <p:sp>
        <p:nvSpPr>
          <p:cNvPr id="4" name="Footer Placeholder 3">
            <a:extLst>
              <a:ext uri="{FF2B5EF4-FFF2-40B4-BE49-F238E27FC236}">
                <a16:creationId xmlns:a16="http://schemas.microsoft.com/office/drawing/2014/main" id="{31C75841-2792-4721-8213-EB4EB1D4D7D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876F6E6-FEB0-4CEE-89C8-00AD74BB00F5}"/>
              </a:ext>
            </a:extLst>
          </p:cNvPr>
          <p:cNvSpPr>
            <a:spLocks noGrp="1"/>
          </p:cNvSpPr>
          <p:nvPr>
            <p:ph type="sldNum" sz="quarter" idx="12"/>
          </p:nvPr>
        </p:nvSpPr>
        <p:spPr/>
        <p:txBody>
          <a:bodyPr/>
          <a:lstStyle/>
          <a:p>
            <a:fld id="{C55F0B55-3483-4EB2-93B3-0F820F21D457}" type="slidenum">
              <a:rPr lang="en-SG" smtClean="0"/>
              <a:t>77</a:t>
            </a:fld>
            <a:endParaRPr lang="en-SG"/>
          </a:p>
        </p:txBody>
      </p:sp>
      <p:sp>
        <p:nvSpPr>
          <p:cNvPr id="10" name="TextBox 9">
            <a:extLst>
              <a:ext uri="{FF2B5EF4-FFF2-40B4-BE49-F238E27FC236}">
                <a16:creationId xmlns:a16="http://schemas.microsoft.com/office/drawing/2014/main" id="{13603772-936B-437A-8A59-893DC07A73A7}"/>
              </a:ext>
            </a:extLst>
          </p:cNvPr>
          <p:cNvSpPr txBox="1"/>
          <p:nvPr/>
        </p:nvSpPr>
        <p:spPr>
          <a:xfrm>
            <a:off x="5372098" y="1736475"/>
            <a:ext cx="4818186" cy="2585323"/>
          </a:xfrm>
          <a:prstGeom prst="rect">
            <a:avLst/>
          </a:prstGeom>
          <a:noFill/>
        </p:spPr>
        <p:txBody>
          <a:bodyPr wrap="square" rtlCol="0">
            <a:spAutoFit/>
          </a:bodyPr>
          <a:lstStyle/>
          <a:p>
            <a:pPr marL="342900" indent="-342900">
              <a:buFont typeface="+mj-lt"/>
              <a:buAutoNum type="arabicPeriod"/>
            </a:pPr>
            <a:r>
              <a:rPr lang="en-SG" dirty="0"/>
              <a:t>The inner loop can access the variable </a:t>
            </a:r>
            <a:r>
              <a:rPr lang="en-SG" dirty="0" err="1"/>
              <a:t>i</a:t>
            </a:r>
            <a:r>
              <a:rPr lang="en-SG" dirty="0"/>
              <a:t> because it was initialized in the outer loop. The scope of variable </a:t>
            </a:r>
            <a:r>
              <a:rPr lang="en-SG" dirty="0" err="1"/>
              <a:t>i</a:t>
            </a:r>
            <a:r>
              <a:rPr lang="en-SG" dirty="0"/>
              <a:t> includes both the outer and inner loops</a:t>
            </a:r>
          </a:p>
          <a:p>
            <a:pPr marL="342900" indent="-342900">
              <a:buFont typeface="+mj-lt"/>
              <a:buAutoNum type="arabicPeriod"/>
            </a:pPr>
            <a:r>
              <a:rPr lang="en-SG" dirty="0"/>
              <a:t>The outer loop cannot access the variable j because it was initialized in the inner loop. The scope of variable j only includes the inner loop</a:t>
            </a:r>
          </a:p>
          <a:p>
            <a:pPr marL="342900" indent="-342900">
              <a:buFont typeface="+mj-lt"/>
              <a:buAutoNum type="arabicPeriod"/>
            </a:pPr>
            <a:endParaRPr lang="en-SG" dirty="0"/>
          </a:p>
        </p:txBody>
      </p:sp>
      <p:pic>
        <p:nvPicPr>
          <p:cNvPr id="14" name="Content Placeholder 13">
            <a:extLst>
              <a:ext uri="{FF2B5EF4-FFF2-40B4-BE49-F238E27FC236}">
                <a16:creationId xmlns:a16="http://schemas.microsoft.com/office/drawing/2014/main" id="{FF3282B5-216F-4735-807E-D46EB3942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167" y="1892518"/>
            <a:ext cx="3857625" cy="2028825"/>
          </a:xfrm>
        </p:spPr>
      </p:pic>
      <p:sp>
        <p:nvSpPr>
          <p:cNvPr id="15" name="TextBox 14">
            <a:extLst>
              <a:ext uri="{FF2B5EF4-FFF2-40B4-BE49-F238E27FC236}">
                <a16:creationId xmlns:a16="http://schemas.microsoft.com/office/drawing/2014/main" id="{3F57BFF8-4A99-4573-B2F7-F9382F4B2690}"/>
              </a:ext>
            </a:extLst>
          </p:cNvPr>
          <p:cNvSpPr txBox="1"/>
          <p:nvPr/>
        </p:nvSpPr>
        <p:spPr>
          <a:xfrm>
            <a:off x="4065677" y="2543066"/>
            <a:ext cx="301869" cy="369332"/>
          </a:xfrm>
          <a:prstGeom prst="rect">
            <a:avLst/>
          </a:prstGeom>
          <a:solidFill>
            <a:srgbClr val="FF0000"/>
          </a:solidFill>
        </p:spPr>
        <p:txBody>
          <a:bodyPr wrap="square" rtlCol="0">
            <a:spAutoFit/>
          </a:bodyPr>
          <a:lstStyle/>
          <a:p>
            <a:pPr algn="ctr"/>
            <a:r>
              <a:rPr lang="en-SG" dirty="0"/>
              <a:t>1</a:t>
            </a:r>
          </a:p>
        </p:txBody>
      </p:sp>
      <p:sp>
        <p:nvSpPr>
          <p:cNvPr id="16" name="TextBox 15">
            <a:extLst>
              <a:ext uri="{FF2B5EF4-FFF2-40B4-BE49-F238E27FC236}">
                <a16:creationId xmlns:a16="http://schemas.microsoft.com/office/drawing/2014/main" id="{18D0F826-CBAD-4A8F-AB10-403ACED4E57B}"/>
              </a:ext>
            </a:extLst>
          </p:cNvPr>
          <p:cNvSpPr txBox="1"/>
          <p:nvPr/>
        </p:nvSpPr>
        <p:spPr>
          <a:xfrm>
            <a:off x="2412724" y="3267326"/>
            <a:ext cx="301869" cy="369332"/>
          </a:xfrm>
          <a:prstGeom prst="rect">
            <a:avLst/>
          </a:prstGeom>
          <a:solidFill>
            <a:srgbClr val="FF0000"/>
          </a:solidFill>
        </p:spPr>
        <p:txBody>
          <a:bodyPr wrap="square" rtlCol="0">
            <a:spAutoFit/>
          </a:bodyPr>
          <a:lstStyle/>
          <a:p>
            <a:pPr algn="ctr"/>
            <a:r>
              <a:rPr lang="en-SG" dirty="0"/>
              <a:t>2</a:t>
            </a:r>
          </a:p>
        </p:txBody>
      </p:sp>
      <p:pic>
        <p:nvPicPr>
          <p:cNvPr id="17" name="Content Placeholder 13">
            <a:extLst>
              <a:ext uri="{FF2B5EF4-FFF2-40B4-BE49-F238E27FC236}">
                <a16:creationId xmlns:a16="http://schemas.microsoft.com/office/drawing/2014/main" id="{4145034C-2854-4EBA-BFC0-0625A398E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66" y="4281738"/>
            <a:ext cx="3857625" cy="2028825"/>
          </a:xfrm>
          <a:prstGeom prst="rect">
            <a:avLst/>
          </a:prstGeom>
        </p:spPr>
      </p:pic>
      <p:sp>
        <p:nvSpPr>
          <p:cNvPr id="19" name="Right Brace 18">
            <a:extLst>
              <a:ext uri="{FF2B5EF4-FFF2-40B4-BE49-F238E27FC236}">
                <a16:creationId xmlns:a16="http://schemas.microsoft.com/office/drawing/2014/main" id="{423BC008-9D1A-488C-B140-F1B22B953E70}"/>
              </a:ext>
            </a:extLst>
          </p:cNvPr>
          <p:cNvSpPr/>
          <p:nvPr/>
        </p:nvSpPr>
        <p:spPr>
          <a:xfrm>
            <a:off x="5099538" y="4730262"/>
            <a:ext cx="272560" cy="55391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0" name="Right Brace 19">
            <a:extLst>
              <a:ext uri="{FF2B5EF4-FFF2-40B4-BE49-F238E27FC236}">
                <a16:creationId xmlns:a16="http://schemas.microsoft.com/office/drawing/2014/main" id="{B6E9925C-926E-4548-9469-2C4EC1450240}"/>
              </a:ext>
            </a:extLst>
          </p:cNvPr>
          <p:cNvSpPr/>
          <p:nvPr/>
        </p:nvSpPr>
        <p:spPr>
          <a:xfrm>
            <a:off x="5735521" y="4462095"/>
            <a:ext cx="272560" cy="16749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15F765E0-39B2-49B2-A449-9C4916B2AE2B}"/>
              </a:ext>
            </a:extLst>
          </p:cNvPr>
          <p:cNvCxnSpPr>
            <a:stCxn id="19" idx="1"/>
          </p:cNvCxnSpPr>
          <p:nvPr/>
        </p:nvCxnSpPr>
        <p:spPr>
          <a:xfrm flipV="1">
            <a:off x="5372098" y="4598377"/>
            <a:ext cx="1310056" cy="408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BF37F69-45FD-439F-950A-CFC1ECB0E744}"/>
              </a:ext>
            </a:extLst>
          </p:cNvPr>
          <p:cNvSpPr txBox="1"/>
          <p:nvPr/>
        </p:nvSpPr>
        <p:spPr>
          <a:xfrm>
            <a:off x="6682154" y="4388335"/>
            <a:ext cx="2435470" cy="369332"/>
          </a:xfrm>
          <a:prstGeom prst="rect">
            <a:avLst/>
          </a:prstGeom>
          <a:noFill/>
        </p:spPr>
        <p:txBody>
          <a:bodyPr wrap="square" rtlCol="0">
            <a:spAutoFit/>
          </a:bodyPr>
          <a:lstStyle/>
          <a:p>
            <a:r>
              <a:rPr lang="en-SG" dirty="0"/>
              <a:t>Scope of variable j</a:t>
            </a:r>
          </a:p>
        </p:txBody>
      </p:sp>
      <p:cxnSp>
        <p:nvCxnSpPr>
          <p:cNvPr id="24" name="Straight Arrow Connector 23">
            <a:extLst>
              <a:ext uri="{FF2B5EF4-FFF2-40B4-BE49-F238E27FC236}">
                <a16:creationId xmlns:a16="http://schemas.microsoft.com/office/drawing/2014/main" id="{86961C6C-B091-43D7-8BFC-2084BCBB78C1}"/>
              </a:ext>
            </a:extLst>
          </p:cNvPr>
          <p:cNvCxnSpPr>
            <a:cxnSpLocks/>
          </p:cNvCxnSpPr>
          <p:nvPr/>
        </p:nvCxnSpPr>
        <p:spPr>
          <a:xfrm>
            <a:off x="6052043" y="5302793"/>
            <a:ext cx="1729148" cy="368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771ED6-7C7E-4714-9FB6-2B6952BF8CE9}"/>
              </a:ext>
            </a:extLst>
          </p:cNvPr>
          <p:cNvSpPr txBox="1"/>
          <p:nvPr/>
        </p:nvSpPr>
        <p:spPr>
          <a:xfrm>
            <a:off x="7661030" y="5274551"/>
            <a:ext cx="2435470" cy="369332"/>
          </a:xfrm>
          <a:prstGeom prst="rect">
            <a:avLst/>
          </a:prstGeom>
          <a:noFill/>
        </p:spPr>
        <p:txBody>
          <a:bodyPr wrap="square" rtlCol="0">
            <a:spAutoFit/>
          </a:bodyPr>
          <a:lstStyle/>
          <a:p>
            <a:r>
              <a:rPr lang="en-SG" dirty="0"/>
              <a:t>Scope of variable </a:t>
            </a:r>
            <a:r>
              <a:rPr lang="en-SG" dirty="0" err="1"/>
              <a:t>i</a:t>
            </a:r>
            <a:endParaRPr lang="en-SG" dirty="0"/>
          </a:p>
        </p:txBody>
      </p:sp>
      <p:sp>
        <p:nvSpPr>
          <p:cNvPr id="18" name="TextBox 17">
            <a:extLst>
              <a:ext uri="{FF2B5EF4-FFF2-40B4-BE49-F238E27FC236}">
                <a16:creationId xmlns:a16="http://schemas.microsoft.com/office/drawing/2014/main" id="{D210A205-0BA2-4478-A91B-B53A2F2C482F}"/>
              </a:ext>
            </a:extLst>
          </p:cNvPr>
          <p:cNvSpPr txBox="1"/>
          <p:nvPr/>
        </p:nvSpPr>
        <p:spPr>
          <a:xfrm>
            <a:off x="5372098" y="1745586"/>
            <a:ext cx="301869" cy="369332"/>
          </a:xfrm>
          <a:prstGeom prst="rect">
            <a:avLst/>
          </a:prstGeom>
          <a:solidFill>
            <a:srgbClr val="FF0000"/>
          </a:solidFill>
        </p:spPr>
        <p:txBody>
          <a:bodyPr wrap="square" rtlCol="0">
            <a:spAutoFit/>
          </a:bodyPr>
          <a:lstStyle/>
          <a:p>
            <a:pPr algn="ctr"/>
            <a:r>
              <a:rPr lang="en-SG" dirty="0"/>
              <a:t>1</a:t>
            </a:r>
          </a:p>
        </p:txBody>
      </p:sp>
      <p:sp>
        <p:nvSpPr>
          <p:cNvPr id="21" name="TextBox 20">
            <a:extLst>
              <a:ext uri="{FF2B5EF4-FFF2-40B4-BE49-F238E27FC236}">
                <a16:creationId xmlns:a16="http://schemas.microsoft.com/office/drawing/2014/main" id="{6EA76622-41E8-4705-BD64-BF5CCE1C42A0}"/>
              </a:ext>
            </a:extLst>
          </p:cNvPr>
          <p:cNvSpPr txBox="1"/>
          <p:nvPr/>
        </p:nvSpPr>
        <p:spPr>
          <a:xfrm>
            <a:off x="5372098" y="2849026"/>
            <a:ext cx="301869" cy="369332"/>
          </a:xfrm>
          <a:prstGeom prst="rect">
            <a:avLst/>
          </a:prstGeom>
          <a:solidFill>
            <a:srgbClr val="FF0000"/>
          </a:solidFill>
        </p:spPr>
        <p:txBody>
          <a:bodyPr wrap="square" rtlCol="0">
            <a:spAutoFit/>
          </a:bodyPr>
          <a:lstStyle/>
          <a:p>
            <a:pPr algn="ctr"/>
            <a:r>
              <a:rPr lang="en-SG" dirty="0"/>
              <a:t>2</a:t>
            </a:r>
          </a:p>
        </p:txBody>
      </p:sp>
    </p:spTree>
    <p:extLst>
      <p:ext uri="{BB962C8B-B14F-4D97-AF65-F5344CB8AC3E}">
        <p14:creationId xmlns:p14="http://schemas.microsoft.com/office/powerpoint/2010/main" val="3831100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DF04-6AFE-415F-B5D4-0ADED3815C88}"/>
              </a:ext>
            </a:extLst>
          </p:cNvPr>
          <p:cNvSpPr>
            <a:spLocks noGrp="1"/>
          </p:cNvSpPr>
          <p:nvPr>
            <p:ph type="title"/>
          </p:nvPr>
        </p:nvSpPr>
        <p:spPr/>
        <p:txBody>
          <a:bodyPr/>
          <a:lstStyle/>
          <a:p>
            <a:r>
              <a:rPr lang="en-SG" dirty="0"/>
              <a:t>Any questions?</a:t>
            </a:r>
          </a:p>
        </p:txBody>
      </p:sp>
      <p:sp>
        <p:nvSpPr>
          <p:cNvPr id="3" name="Content Placeholder 2">
            <a:extLst>
              <a:ext uri="{FF2B5EF4-FFF2-40B4-BE49-F238E27FC236}">
                <a16:creationId xmlns:a16="http://schemas.microsoft.com/office/drawing/2014/main" id="{8D2D9794-0F16-4DC5-9084-A67B38182AB5}"/>
              </a:ext>
            </a:extLst>
          </p:cNvPr>
          <p:cNvSpPr>
            <a:spLocks noGrp="1"/>
          </p:cNvSpPr>
          <p:nvPr>
            <p:ph idx="1"/>
          </p:nvPr>
        </p:nvSpPr>
        <p:spPr/>
        <p:txBody>
          <a:bodyPr/>
          <a:lstStyle/>
          <a:p>
            <a:endParaRPr lang="en-SG" dirty="0"/>
          </a:p>
        </p:txBody>
      </p:sp>
      <p:sp>
        <p:nvSpPr>
          <p:cNvPr id="4" name="Footer Placeholder 3">
            <a:extLst>
              <a:ext uri="{FF2B5EF4-FFF2-40B4-BE49-F238E27FC236}">
                <a16:creationId xmlns:a16="http://schemas.microsoft.com/office/drawing/2014/main" id="{B8730DA8-90E3-4DB4-9B3F-2CBD534260D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5C752F1-79BC-4E84-9513-4AB8A4732DA9}"/>
              </a:ext>
            </a:extLst>
          </p:cNvPr>
          <p:cNvSpPr>
            <a:spLocks noGrp="1"/>
          </p:cNvSpPr>
          <p:nvPr>
            <p:ph type="sldNum" sz="quarter" idx="12"/>
          </p:nvPr>
        </p:nvSpPr>
        <p:spPr/>
        <p:txBody>
          <a:bodyPr/>
          <a:lstStyle/>
          <a:p>
            <a:fld id="{C55F0B55-3483-4EB2-93B3-0F820F21D457}" type="slidenum">
              <a:rPr lang="en-SG" smtClean="0"/>
              <a:t>78</a:t>
            </a:fld>
            <a:endParaRPr lang="en-SG"/>
          </a:p>
        </p:txBody>
      </p:sp>
    </p:spTree>
    <p:extLst>
      <p:ext uri="{BB962C8B-B14F-4D97-AF65-F5344CB8AC3E}">
        <p14:creationId xmlns:p14="http://schemas.microsoft.com/office/powerpoint/2010/main" val="166856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C5D2-C347-438A-BBB1-F438C1D8D6B5}"/>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84915DE-BDAA-48F4-B926-8C9BA1D9F895}"/>
              </a:ext>
            </a:extLst>
          </p:cNvPr>
          <p:cNvSpPr>
            <a:spLocks noGrp="1"/>
          </p:cNvSpPr>
          <p:nvPr>
            <p:ph idx="1"/>
          </p:nvPr>
        </p:nvSpPr>
        <p:spPr/>
        <p:txBody>
          <a:bodyPr>
            <a:normAutofit fontScale="92500" lnSpcReduction="10000"/>
          </a:bodyPr>
          <a:lstStyle/>
          <a:p>
            <a:r>
              <a:rPr lang="en-SG" dirty="0"/>
              <a:t>Levels of abstraction – a higher level language describes instructions in a more abstract form</a:t>
            </a:r>
          </a:p>
          <a:p>
            <a:r>
              <a:rPr lang="en-SG" dirty="0"/>
              <a:t>For example, machine language is the lowest level language. It is the least abstract. Machine language consists of precise instructions that only a computer can understand </a:t>
            </a:r>
          </a:p>
          <a:p>
            <a:r>
              <a:rPr lang="en-SG" dirty="0"/>
              <a:t>C is a higher level language. It combines the precise instructions from machine language into abstract instructions that we as humans can understand</a:t>
            </a:r>
          </a:p>
          <a:p>
            <a:r>
              <a:rPr lang="en-SG" dirty="0"/>
              <a:t>C can be a high or low level programming language, depending on how you look at it. It is of a higher level than machine language, but of a lower level than Python. Higher level languages are much easier to learn and understand!</a:t>
            </a:r>
          </a:p>
          <a:p>
            <a:endParaRPr lang="en-SG" dirty="0"/>
          </a:p>
        </p:txBody>
      </p:sp>
      <p:sp>
        <p:nvSpPr>
          <p:cNvPr id="4" name="Footer Placeholder 3">
            <a:extLst>
              <a:ext uri="{FF2B5EF4-FFF2-40B4-BE49-F238E27FC236}">
                <a16:creationId xmlns:a16="http://schemas.microsoft.com/office/drawing/2014/main" id="{A9A7BE90-901C-4795-AACA-27D9F23D599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F9E36E-5B8C-42F1-BC0E-0131711583DD}"/>
              </a:ext>
            </a:extLst>
          </p:cNvPr>
          <p:cNvSpPr>
            <a:spLocks noGrp="1"/>
          </p:cNvSpPr>
          <p:nvPr>
            <p:ph type="sldNum" sz="quarter" idx="12"/>
          </p:nvPr>
        </p:nvSpPr>
        <p:spPr/>
        <p:txBody>
          <a:bodyPr/>
          <a:lstStyle/>
          <a:p>
            <a:fld id="{C55F0B55-3483-4EB2-93B3-0F820F21D457}" type="slidenum">
              <a:rPr lang="en-SG" smtClean="0"/>
              <a:t>8</a:t>
            </a:fld>
            <a:endParaRPr lang="en-SG"/>
          </a:p>
        </p:txBody>
      </p:sp>
    </p:spTree>
    <p:extLst>
      <p:ext uri="{BB962C8B-B14F-4D97-AF65-F5344CB8AC3E}">
        <p14:creationId xmlns:p14="http://schemas.microsoft.com/office/powerpoint/2010/main" val="304094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4215-D07B-4213-8015-3E1E590EA641}"/>
              </a:ext>
            </a:extLst>
          </p:cNvPr>
          <p:cNvSpPr>
            <a:spLocks noGrp="1"/>
          </p:cNvSpPr>
          <p:nvPr>
            <p:ph type="title"/>
          </p:nvPr>
        </p:nvSpPr>
        <p:spPr/>
        <p:txBody>
          <a:bodyPr/>
          <a:lstStyle/>
          <a:p>
            <a:r>
              <a:rPr lang="en-SG" dirty="0"/>
              <a:t>The C programming language</a:t>
            </a:r>
          </a:p>
        </p:txBody>
      </p:sp>
      <p:sp>
        <p:nvSpPr>
          <p:cNvPr id="3" name="Content Placeholder 2">
            <a:extLst>
              <a:ext uri="{FF2B5EF4-FFF2-40B4-BE49-F238E27FC236}">
                <a16:creationId xmlns:a16="http://schemas.microsoft.com/office/drawing/2014/main" id="{FF2D643B-6EC6-404C-BCDB-5A794A2B83BA}"/>
              </a:ext>
            </a:extLst>
          </p:cNvPr>
          <p:cNvSpPr>
            <a:spLocks noGrp="1"/>
          </p:cNvSpPr>
          <p:nvPr>
            <p:ph idx="1"/>
          </p:nvPr>
        </p:nvSpPr>
        <p:spPr/>
        <p:txBody>
          <a:bodyPr>
            <a:normAutofit lnSpcReduction="10000"/>
          </a:bodyPr>
          <a:lstStyle/>
          <a:p>
            <a:r>
              <a:rPr lang="en-SG" dirty="0"/>
              <a:t>C programming helps you to understand better how computers work</a:t>
            </a:r>
          </a:p>
          <a:p>
            <a:r>
              <a:rPr lang="en-SG" dirty="0"/>
              <a:t>A foundation in C makes it easier to learn other programming languages</a:t>
            </a:r>
          </a:p>
          <a:p>
            <a:r>
              <a:rPr lang="en-SG" dirty="0"/>
              <a:t>C programming is very widely used. Here are some of them:</a:t>
            </a:r>
          </a:p>
          <a:p>
            <a:pPr lvl="1"/>
            <a:r>
              <a:rPr lang="en-SG" dirty="0"/>
              <a:t>To program operating systems, like Windows and Linux – this is the software that powers your desktops, laptops, and mobile phones!</a:t>
            </a:r>
          </a:p>
          <a:p>
            <a:pPr lvl="1"/>
            <a:r>
              <a:rPr lang="en-SG" dirty="0"/>
              <a:t>To program embedded systems – these include microcontrollers and processors that are used to power robots, IoT devices, automobiles, and many more!</a:t>
            </a:r>
          </a:p>
          <a:p>
            <a:pPr lvl="1"/>
            <a:r>
              <a:rPr lang="en-SG" dirty="0"/>
              <a:t>To develop powerful applications, such as Microsoft Office programs, graphic design tools, computer games, and many more!</a:t>
            </a:r>
          </a:p>
        </p:txBody>
      </p:sp>
      <p:sp>
        <p:nvSpPr>
          <p:cNvPr id="4" name="Footer Placeholder 3">
            <a:extLst>
              <a:ext uri="{FF2B5EF4-FFF2-40B4-BE49-F238E27FC236}">
                <a16:creationId xmlns:a16="http://schemas.microsoft.com/office/drawing/2014/main" id="{F43465DA-F1ED-4868-AAE9-29B1F93CBC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CF60D0-169E-480F-9B9E-DA65A9E02164}"/>
              </a:ext>
            </a:extLst>
          </p:cNvPr>
          <p:cNvSpPr>
            <a:spLocks noGrp="1"/>
          </p:cNvSpPr>
          <p:nvPr>
            <p:ph type="sldNum" sz="quarter" idx="12"/>
          </p:nvPr>
        </p:nvSpPr>
        <p:spPr/>
        <p:txBody>
          <a:bodyPr/>
          <a:lstStyle/>
          <a:p>
            <a:fld id="{C55F0B55-3483-4EB2-93B3-0F820F21D457}" type="slidenum">
              <a:rPr lang="en-SG" smtClean="0"/>
              <a:t>9</a:t>
            </a:fld>
            <a:endParaRPr lang="en-SG"/>
          </a:p>
        </p:txBody>
      </p:sp>
    </p:spTree>
    <p:extLst>
      <p:ext uri="{BB962C8B-B14F-4D97-AF65-F5344CB8AC3E}">
        <p14:creationId xmlns:p14="http://schemas.microsoft.com/office/powerpoint/2010/main" val="35366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3985</Words>
  <Application>Microsoft Office PowerPoint</Application>
  <PresentationFormat>Widescreen</PresentationFormat>
  <Paragraphs>576</Paragraphs>
  <Slides>78</Slides>
  <Notes>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Courier New</vt:lpstr>
      <vt:lpstr>Office Theme</vt:lpstr>
      <vt:lpstr>Welcome!</vt:lpstr>
      <vt:lpstr>About Me</vt:lpstr>
      <vt:lpstr>Top trends in tech</vt:lpstr>
      <vt:lpstr>Top programming languages</vt:lpstr>
      <vt:lpstr>What you’ll learn in this course</vt:lpstr>
      <vt:lpstr>What is a program?</vt:lpstr>
      <vt:lpstr>PowerPoint Presentation</vt:lpstr>
      <vt:lpstr>The C programming language</vt:lpstr>
      <vt:lpstr>The C programming language</vt:lpstr>
      <vt:lpstr>Steps of writing a program</vt:lpstr>
      <vt:lpstr>Your first Hello World program</vt:lpstr>
      <vt:lpstr>Your first Hello World program</vt:lpstr>
      <vt:lpstr>Install C/C++ extension</vt:lpstr>
      <vt:lpstr>Open 01_hello.c</vt:lpstr>
      <vt:lpstr>PowerPoint Presentation</vt:lpstr>
      <vt:lpstr>PowerPoint Presentation</vt:lpstr>
      <vt:lpstr>PowerPoint Presentation</vt:lpstr>
      <vt:lpstr>Running our first program</vt:lpstr>
      <vt:lpstr>Using gcc to compile code</vt:lpstr>
      <vt:lpstr>Using gcc to compile code</vt:lpstr>
      <vt:lpstr>Hello World Output</vt:lpstr>
      <vt:lpstr>Using Run Build Task to compile code</vt:lpstr>
      <vt:lpstr>Using Run Build Task to compile code</vt:lpstr>
      <vt:lpstr>Using Run Build Task to compile code</vt:lpstr>
      <vt:lpstr>PowerPoint Presentation</vt:lpstr>
      <vt:lpstr>Hello World Output</vt:lpstr>
      <vt:lpstr>Variables</vt:lpstr>
      <vt:lpstr>Naming variables</vt:lpstr>
      <vt:lpstr>Declare, initialize, assign variables</vt:lpstr>
      <vt:lpstr>Data types</vt:lpstr>
      <vt:lpstr>Data types – numeric data types</vt:lpstr>
      <vt:lpstr>Data types – numeric data types</vt:lpstr>
      <vt:lpstr>Data types – char data type</vt:lpstr>
      <vt:lpstr>Data types – char data type</vt:lpstr>
      <vt:lpstr>Data types – char data type</vt:lpstr>
      <vt:lpstr>Data types – bool data type</vt:lpstr>
      <vt:lpstr>Any questions?</vt:lpstr>
      <vt:lpstr>Input and output</vt:lpstr>
      <vt:lpstr>Input and output – printf</vt:lpstr>
      <vt:lpstr>Input and output – scanf</vt:lpstr>
      <vt:lpstr>Input and output – format specifiers</vt:lpstr>
      <vt:lpstr>Arithmetic expressions</vt:lpstr>
      <vt:lpstr>Arithmetic expressions - examples</vt:lpstr>
      <vt:lpstr>Arithmetic expressions - examples</vt:lpstr>
      <vt:lpstr>Arithmetic expressions – operator precedence</vt:lpstr>
      <vt:lpstr>Arithmetic expressions – operator precedence</vt:lpstr>
      <vt:lpstr>Arithmetic expressions – operator precedence</vt:lpstr>
      <vt:lpstr>Arithmetic expressions - division</vt:lpstr>
      <vt:lpstr>Arithmetic expressions - division</vt:lpstr>
      <vt:lpstr>Arithmetic expressions – updating variables</vt:lpstr>
      <vt:lpstr>Arithmetic expressions – updating variables</vt:lpstr>
      <vt:lpstr>Conditional expressions</vt:lpstr>
      <vt:lpstr>Conditional expressions - syntax</vt:lpstr>
      <vt:lpstr>Conditional expressions - syntax</vt:lpstr>
      <vt:lpstr>Conditional expressions - syntax</vt:lpstr>
      <vt:lpstr>Comparison operators</vt:lpstr>
      <vt:lpstr>Logical (Boolean) operators</vt:lpstr>
      <vt:lpstr>Logical (Boolean) operators</vt:lpstr>
      <vt:lpstr>Logical (Boolean) operators</vt:lpstr>
      <vt:lpstr>Logical (Boolean) operators</vt:lpstr>
      <vt:lpstr>Conditional expressions - syntax</vt:lpstr>
      <vt:lpstr>Conditional expressions - syntax</vt:lpstr>
      <vt:lpstr>Conditional expressions - opposites</vt:lpstr>
      <vt:lpstr>Conditional expressions – De Morgan’s Laws</vt:lpstr>
      <vt:lpstr>Conditional expressions – De Morgan’s Laws</vt:lpstr>
      <vt:lpstr>Loops</vt:lpstr>
      <vt:lpstr>Loops – while loop</vt:lpstr>
      <vt:lpstr>Loops – while loop</vt:lpstr>
      <vt:lpstr>Loops – do-while loop</vt:lpstr>
      <vt:lpstr>Loops – for loop</vt:lpstr>
      <vt:lpstr>Loops – for loop</vt:lpstr>
      <vt:lpstr>Loops – nested for loops</vt:lpstr>
      <vt:lpstr>Loops – break and continue statements</vt:lpstr>
      <vt:lpstr>Loops – break and continue statements</vt:lpstr>
      <vt:lpstr>Loops – break and continue statements</vt:lpstr>
      <vt:lpstr>Variable scope</vt:lpstr>
      <vt:lpstr>Variable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Yeo</dc:creator>
  <cp:lastModifiedBy>Isaac Yeo</cp:lastModifiedBy>
  <cp:revision>141</cp:revision>
  <dcterms:created xsi:type="dcterms:W3CDTF">2021-07-18T02:31:37Z</dcterms:created>
  <dcterms:modified xsi:type="dcterms:W3CDTF">2021-08-01T14:44:14Z</dcterms:modified>
</cp:coreProperties>
</file>